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61" r:id="rId2"/>
    <p:sldId id="257" r:id="rId3"/>
    <p:sldId id="271" r:id="rId4"/>
    <p:sldId id="272" r:id="rId5"/>
    <p:sldId id="273" r:id="rId6"/>
    <p:sldId id="274" r:id="rId7"/>
    <p:sldId id="275" r:id="rId8"/>
    <p:sldId id="276" r:id="rId9"/>
    <p:sldId id="277" r:id="rId10"/>
    <p:sldId id="262"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265" r:id="rId3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86" d="100"/>
          <a:sy n="86" d="100"/>
        </p:scale>
        <p:origin x="562"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2018年6月1日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2018年6月1日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a:t>
            </a:fld>
            <a:endParaRPr lang="zh-CN" altLang="en-US" dirty="0"/>
          </a:p>
        </p:txBody>
      </p:sp>
    </p:spTree>
    <p:extLst>
      <p:ext uri="{BB962C8B-B14F-4D97-AF65-F5344CB8AC3E}">
        <p14:creationId xmlns:p14="http://schemas.microsoft.com/office/powerpoint/2010/main" val="201924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rtlCol="0"/>
          <a:lstStyle/>
          <a:p>
            <a:pPr rtl="0"/>
            <a:fld id="{82869989-EB00-4EE7-BCB5-25BDC5BB29F8}" type="slidenum">
              <a:rPr lang="en-US" altLang="zh-CN" smtClean="0"/>
              <a:t>2</a:t>
            </a:fld>
            <a:endParaRPr lang="zh-CN" altLang="en-US"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10</a:t>
            </a:fld>
            <a:endParaRPr lang="zh-CN" altLang="en-US" dirty="0"/>
          </a:p>
        </p:txBody>
      </p:sp>
    </p:spTree>
    <p:extLst>
      <p:ext uri="{BB962C8B-B14F-4D97-AF65-F5344CB8AC3E}">
        <p14:creationId xmlns:p14="http://schemas.microsoft.com/office/powerpoint/2010/main" val="3223945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33</a:t>
            </a:fld>
            <a:endParaRPr lang="zh-CN" altLang="en-US" dirty="0"/>
          </a:p>
        </p:txBody>
      </p:sp>
    </p:spTree>
    <p:extLst>
      <p:ext uri="{BB962C8B-B14F-4D97-AF65-F5344CB8AC3E}">
        <p14:creationId xmlns:p14="http://schemas.microsoft.com/office/powerpoint/2010/main" val="775659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5449DBDA-CE7C-4E9D-B055-39B80B798BAE}" type="datetime2">
              <a:rPr lang="zh-CN" altLang="en-US" smtClean="0"/>
              <a:pPr/>
              <a:t>2018年6月1日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209314" y="489856"/>
            <a:ext cx="1687286" cy="5301343"/>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295399" y="489856"/>
            <a:ext cx="7587344" cy="5301343"/>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EF210B5A-AA01-419B-805F-32B7A7B038C7}" type="datetime2">
              <a:rPr lang="zh-CN" altLang="en-US" smtClean="0"/>
              <a:pPr/>
              <a:t>2018年6月1日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5B21F106-0919-44CF-AC0D-F9106B3B2262}" type="datetime2">
              <a:rPr lang="zh-CN" altLang="en-US" smtClean="0"/>
              <a:pPr/>
              <a:t>2018年6月1日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C45AD5DA-9C90-409A-AEC4-BF5AF7FBB0A8}" type="datetime2">
              <a:rPr lang="zh-CN" altLang="en-US" smtClean="0"/>
              <a:pPr/>
              <a:t>2018年6月1日</a:t>
            </a:fld>
            <a:endParaRPr lang="zh-CN" altLang="en-US" dirty="0"/>
          </a:p>
        </p:txBody>
      </p:sp>
      <p:sp>
        <p:nvSpPr>
          <p:cNvPr id="7" name="灯片编号占位符 6"/>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2954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3246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C804EAB-EB04-4910-A5F0-0C86B02F191A}" type="datetime2">
              <a:rPr lang="zh-CN" altLang="en-US" smtClean="0"/>
              <a:pPr/>
              <a:t>2018年6月1日</a:t>
            </a:fld>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F188EC63-E32B-433A-83B8-71B34F175A78}" type="datetime2">
              <a:rPr lang="zh-CN" altLang="en-US" smtClean="0"/>
              <a:pPr/>
              <a:t>2018年6月1日</a:t>
            </a:fld>
            <a:endParaRPr lang="zh-CN" altLang="en-US" dirty="0"/>
          </a:p>
        </p:txBody>
      </p:sp>
      <p:sp>
        <p:nvSpPr>
          <p:cNvPr id="5" name="灯片编号占位符 4"/>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接连接符​​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接连接符​​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接连接符​​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接连接符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接连接符​​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接连接符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接连接符​​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页脚占位符 212"/>
          <p:cNvSpPr>
            <a:spLocks noGrp="1"/>
          </p:cNvSpPr>
          <p:nvPr>
            <p:ph type="ftr" sz="quarter" idx="11"/>
          </p:nvPr>
        </p:nvSpPr>
        <p:spPr/>
        <p:txBody>
          <a:bodyPr rtlCol="0"/>
          <a:lstStyle/>
          <a:p>
            <a:pPr rtl="0"/>
            <a:r>
              <a:rPr lang="zh-CN" altLang="en-US" dirty="0"/>
              <a:t>添加页脚</a:t>
            </a:r>
          </a:p>
        </p:txBody>
      </p:sp>
      <p:sp>
        <p:nvSpPr>
          <p:cNvPr id="212" name="日期占位符 211"/>
          <p:cNvSpPr>
            <a:spLocks noGrp="1"/>
          </p:cNvSpPr>
          <p:nvPr>
            <p:ph type="dt" sz="half" idx="10"/>
          </p:nvPr>
        </p:nvSpPr>
        <p:spPr/>
        <p:txBody>
          <a:bodyPr rtlCol="0"/>
          <a:lstStyle>
            <a:lvl1pPr>
              <a:defRPr/>
            </a:lvl1pPr>
          </a:lstStyle>
          <a:p>
            <a:fld id="{4AC140E9-DB3B-4723-837F-C99C9DC2784C}" type="datetime2">
              <a:rPr lang="zh-CN" altLang="en-US" smtClean="0"/>
              <a:pPr/>
              <a:t>2018年6月1日</a:t>
            </a:fld>
            <a:endParaRPr lang="zh-CN" altLang="en-US" dirty="0"/>
          </a:p>
        </p:txBody>
      </p:sp>
      <p:sp>
        <p:nvSpPr>
          <p:cNvPr id="214" name="幻灯片编号占位符 213"/>
          <p:cNvSpPr>
            <a:spLocks noGrp="1"/>
          </p:cNvSpPr>
          <p:nvPr>
            <p:ph type="sldNum" sz="quarter" idx="12"/>
          </p:nvPr>
        </p:nvSpPr>
        <p:spPr/>
        <p:txBody>
          <a:bodyPr rtlCol="0"/>
          <a:lstStyle/>
          <a:p>
            <a:pPr rtl="0"/>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2018年6月1日</a:t>
            </a:fld>
            <a:endParaRPr lang="zh-CN" altLang="en-US" dirty="0"/>
          </a:p>
        </p:txBody>
      </p:sp>
      <p:sp>
        <p:nvSpPr>
          <p:cNvPr id="8" name="幻灯片编号占位符 7"/>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接连接符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接连接符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接连接符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接连接符​​(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接连接符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412" y="-159"/>
            <a:ext cx="7315200" cy="6858000"/>
          </a:xfrm>
        </p:spPr>
        <p:txBody>
          <a:bodyPr tIns="457200" rtlCol="0">
            <a:normAutofit/>
          </a:bodyPr>
          <a:lstStyle>
            <a:lvl1pPr marL="0" indent="0" algn="ctr">
              <a:buNone/>
              <a:defRPr sz="20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195943"/>
            <a:ext cx="12192002" cy="6858000"/>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992717" y="6289679"/>
            <a:ext cx="1267271"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842AB2F4-CB8F-4035-AA58-04A5ACD03934}" type="datetime2">
              <a:rPr lang="zh-CN" altLang="en-US" smtClean="0"/>
              <a:pPr/>
              <a:t>2018年6月1日</a:t>
            </a:fld>
            <a:endParaRPr lang="zh-CN" altLang="en-US" dirty="0"/>
          </a:p>
        </p:txBody>
      </p:sp>
      <p:sp>
        <p:nvSpPr>
          <p:cNvPr id="6" name="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93844" y="1342862"/>
            <a:ext cx="9604310" cy="2691469"/>
          </a:xfrm>
        </p:spPr>
        <p:txBody>
          <a:bodyPr rtlCol="0">
            <a:normAutofit/>
          </a:bodyPr>
          <a:lstStyle/>
          <a:p>
            <a:pPr algn="ctr" rtl="0"/>
            <a:r>
              <a:rPr lang="zh-CN" altLang="en-US" sz="6000" dirty="0">
                <a:latin typeface="Arial" panose="020B0604020202020204" pitchFamily="34" charset="0"/>
                <a:ea typeface="微软雅黑" panose="020B0503020204020204" pitchFamily="34" charset="-122"/>
                <a:sym typeface="Arial" panose="020B0604020202020204" pitchFamily="34" charset="0"/>
              </a:rPr>
              <a:t>基于生存分析和机器学习对手机客户流失问题的研究</a:t>
            </a:r>
          </a:p>
        </p:txBody>
      </p:sp>
      <p:sp>
        <p:nvSpPr>
          <p:cNvPr id="3" name="副标题 2"/>
          <p:cNvSpPr>
            <a:spLocks noGrp="1"/>
          </p:cNvSpPr>
          <p:nvPr>
            <p:ph type="subTitle" idx="1"/>
          </p:nvPr>
        </p:nvSpPr>
        <p:spPr>
          <a:xfrm>
            <a:off x="4665546" y="5408606"/>
            <a:ext cx="2860905" cy="1048135"/>
          </a:xfrm>
        </p:spPr>
        <p:txBody>
          <a:bodyPr rtlCol="0">
            <a:normAutofit/>
          </a:bodyPr>
          <a:lstStyle/>
          <a:p>
            <a:pPr rtl="0"/>
            <a:r>
              <a:rPr lang="zh-CN" altLang="en-US" dirty="0">
                <a:latin typeface="Arial" panose="020B0604020202020204" pitchFamily="34" charset="0"/>
                <a:sym typeface="Arial" panose="020B0604020202020204" pitchFamily="34" charset="0"/>
              </a:rPr>
              <a:t>学生姓名： </a:t>
            </a:r>
            <a:r>
              <a:rPr lang="zh-CN" altLang="en-US" dirty="0">
                <a:latin typeface="Arial" panose="020B0604020202020204" pitchFamily="34" charset="0"/>
                <a:ea typeface="微软雅黑" panose="020B0503020204020204" pitchFamily="34" charset="-122"/>
                <a:sym typeface="Arial" panose="020B0604020202020204" pitchFamily="34" charset="0"/>
              </a:rPr>
              <a:t>郭林怡</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rtl="0"/>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rtl="0"/>
            <a:r>
              <a:rPr lang="zh-CN" altLang="en-US" dirty="0">
                <a:latin typeface="Arial" panose="020B0604020202020204" pitchFamily="34" charset="0"/>
                <a:sym typeface="Arial" panose="020B0604020202020204" pitchFamily="34" charset="0"/>
              </a:rPr>
              <a:t>指导教师： 李    锋</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FAE45C6-0BBE-4628-A3A7-0ABF0966C1AD}"/>
              </a:ext>
            </a:extLst>
          </p:cNvPr>
          <p:cNvPicPr>
            <a:picLocks/>
          </p:cNvPicPr>
          <p:nvPr/>
        </p:nvPicPr>
        <p:blipFill>
          <a:blip r:embed="rId3"/>
          <a:stretch>
            <a:fillRect/>
          </a:stretch>
        </p:blipFill>
        <p:spPr>
          <a:xfrm>
            <a:off x="6227116" y="838370"/>
            <a:ext cx="5220000" cy="3060000"/>
          </a:xfrm>
          <a:prstGeom prst="rect">
            <a:avLst/>
          </a:prstGeom>
        </p:spPr>
      </p:pic>
      <p:sp>
        <p:nvSpPr>
          <p:cNvPr id="2" name="标题 1"/>
          <p:cNvSpPr>
            <a:spLocks noGrp="1"/>
          </p:cNvSpPr>
          <p:nvPr>
            <p:ph type="title"/>
          </p:nvPr>
        </p:nvSpPr>
        <p:spPr>
          <a:xfrm>
            <a:off x="3859942" y="245168"/>
            <a:ext cx="3729361" cy="660817"/>
          </a:xfrm>
        </p:spPr>
        <p:txBody>
          <a:bodyPr rtlCol="0"/>
          <a:lstStyle/>
          <a:p>
            <a:pPr algn="ctr" rtl="0"/>
            <a:r>
              <a:rPr lang="zh-CN" altLang="en-US" sz="2400" dirty="0">
                <a:solidFill>
                  <a:schemeClr val="accent1"/>
                </a:solidFill>
                <a:latin typeface="+mn-lt"/>
                <a:ea typeface="+mn-ea"/>
                <a:cs typeface="+mn-cs"/>
                <a:sym typeface="Arial" panose="020B0604020202020204" pitchFamily="34" charset="0"/>
              </a:rPr>
              <a:t>三个连续变量分布情况</a:t>
            </a:r>
          </a:p>
        </p:txBody>
      </p:sp>
      <p:pic>
        <p:nvPicPr>
          <p:cNvPr id="10" name="图片 9">
            <a:extLst>
              <a:ext uri="{FF2B5EF4-FFF2-40B4-BE49-F238E27FC236}">
                <a16:creationId xmlns:a16="http://schemas.microsoft.com/office/drawing/2014/main" id="{4984B7C5-797A-480B-A421-512342773C95}"/>
              </a:ext>
            </a:extLst>
          </p:cNvPr>
          <p:cNvPicPr>
            <a:picLocks/>
          </p:cNvPicPr>
          <p:nvPr/>
        </p:nvPicPr>
        <p:blipFill>
          <a:blip r:embed="rId4"/>
          <a:stretch>
            <a:fillRect/>
          </a:stretch>
        </p:blipFill>
        <p:spPr>
          <a:xfrm>
            <a:off x="207989" y="838370"/>
            <a:ext cx="5220000" cy="3060000"/>
          </a:xfrm>
          <a:prstGeom prst="rect">
            <a:avLst/>
          </a:prstGeom>
        </p:spPr>
      </p:pic>
      <p:pic>
        <p:nvPicPr>
          <p:cNvPr id="5" name="内容占位符 4">
            <a:extLst>
              <a:ext uri="{FF2B5EF4-FFF2-40B4-BE49-F238E27FC236}">
                <a16:creationId xmlns:a16="http://schemas.microsoft.com/office/drawing/2014/main" id="{57914251-F5AF-488F-BBEC-17CFF9D60E44}"/>
              </a:ext>
            </a:extLst>
          </p:cNvPr>
          <p:cNvPicPr>
            <a:picLocks noGrp="1"/>
          </p:cNvPicPr>
          <p:nvPr>
            <p:ph idx="1"/>
          </p:nvPr>
        </p:nvPicPr>
        <p:blipFill>
          <a:blip r:embed="rId5"/>
          <a:stretch>
            <a:fillRect/>
          </a:stretch>
        </p:blipFill>
        <p:spPr>
          <a:xfrm>
            <a:off x="6227116" y="3552832"/>
            <a:ext cx="5220000" cy="3060000"/>
          </a:xfrm>
        </p:spPr>
      </p:pic>
      <p:sp>
        <p:nvSpPr>
          <p:cNvPr id="12" name="文本框 11">
            <a:extLst>
              <a:ext uri="{FF2B5EF4-FFF2-40B4-BE49-F238E27FC236}">
                <a16:creationId xmlns:a16="http://schemas.microsoft.com/office/drawing/2014/main" id="{82F40CA4-8B7B-4DFC-B761-987E845195DE}"/>
              </a:ext>
            </a:extLst>
          </p:cNvPr>
          <p:cNvSpPr txBox="1"/>
          <p:nvPr/>
        </p:nvSpPr>
        <p:spPr>
          <a:xfrm>
            <a:off x="1050400" y="4621167"/>
            <a:ext cx="5220000" cy="923330"/>
          </a:xfrm>
          <a:prstGeom prst="rect">
            <a:avLst/>
          </a:prstGeom>
          <a:noFill/>
        </p:spPr>
        <p:txBody>
          <a:bodyPr wrap="square" rtlCol="0">
            <a:spAutoFit/>
          </a:bodyPr>
          <a:lstStyle/>
          <a:p>
            <a:r>
              <a:rPr lang="en-US" altLang="zh-CN" dirty="0"/>
              <a:t>Skew</a:t>
            </a:r>
            <a:r>
              <a:rPr lang="zh-CN" altLang="en-US" dirty="0"/>
              <a:t>（</a:t>
            </a:r>
            <a:r>
              <a:rPr lang="en-US" altLang="zh-CN" dirty="0"/>
              <a:t>EXTIME</a:t>
            </a:r>
            <a:r>
              <a:rPr lang="zh-CN" altLang="en-US" dirty="0"/>
              <a:t>）</a:t>
            </a:r>
            <a:r>
              <a:rPr lang="en-US" altLang="zh-CN" dirty="0"/>
              <a:t>=  2.698157</a:t>
            </a:r>
          </a:p>
          <a:p>
            <a:endParaRPr lang="en-US" altLang="zh-CN" dirty="0"/>
          </a:p>
          <a:p>
            <a:r>
              <a:rPr lang="en-US" altLang="zh-CN" dirty="0"/>
              <a:t>Skew</a:t>
            </a:r>
            <a:r>
              <a:rPr lang="zh-CN" altLang="en-US" dirty="0"/>
              <a:t>（</a:t>
            </a:r>
            <a:r>
              <a:rPr lang="en-US" altLang="zh-CN" dirty="0"/>
              <a:t>EXDATA</a:t>
            </a:r>
            <a:r>
              <a:rPr lang="zh-CN" altLang="en-US" dirty="0"/>
              <a:t>）</a:t>
            </a:r>
            <a:r>
              <a:rPr lang="en-US" altLang="zh-CN" dirty="0"/>
              <a:t>= -0.4633497</a:t>
            </a:r>
            <a:endParaRPr lang="zh-CN" altLang="en-US" dirty="0"/>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1480C-75A5-42F1-AB13-07F2B3F8F35A}"/>
              </a:ext>
            </a:extLst>
          </p:cNvPr>
          <p:cNvSpPr>
            <a:spLocks noGrp="1"/>
          </p:cNvSpPr>
          <p:nvPr>
            <p:ph type="title"/>
          </p:nvPr>
        </p:nvSpPr>
        <p:spPr>
          <a:xfrm>
            <a:off x="1295400" y="303320"/>
            <a:ext cx="9601200" cy="579438"/>
          </a:xfrm>
        </p:spPr>
        <p:txBody>
          <a:bodyPr/>
          <a:lstStyle/>
          <a:p>
            <a:pPr algn="ctr"/>
            <a:r>
              <a:rPr lang="en-US" altLang="zh-CN" sz="2400" dirty="0">
                <a:solidFill>
                  <a:schemeClr val="accent1"/>
                </a:solidFill>
                <a:latin typeface="+mn-lt"/>
                <a:ea typeface="+mn-ea"/>
                <a:cs typeface="+mn-cs"/>
              </a:rPr>
              <a:t>Summary</a:t>
            </a:r>
            <a:r>
              <a:rPr lang="zh-CN" altLang="en-US" sz="2400" dirty="0">
                <a:solidFill>
                  <a:schemeClr val="accent1"/>
                </a:solidFill>
                <a:latin typeface="+mn-lt"/>
                <a:ea typeface="+mn-ea"/>
                <a:cs typeface="+mn-cs"/>
              </a:rPr>
              <a:t>输出结果</a:t>
            </a:r>
          </a:p>
        </p:txBody>
      </p:sp>
      <p:graphicFrame>
        <p:nvGraphicFramePr>
          <p:cNvPr id="4" name="内容占位符 3">
            <a:extLst>
              <a:ext uri="{FF2B5EF4-FFF2-40B4-BE49-F238E27FC236}">
                <a16:creationId xmlns:a16="http://schemas.microsoft.com/office/drawing/2014/main" id="{FB599977-0CFE-4B53-B2A0-001C57A4A79D}"/>
              </a:ext>
            </a:extLst>
          </p:cNvPr>
          <p:cNvGraphicFramePr>
            <a:graphicFrameLocks noGrp="1"/>
          </p:cNvGraphicFramePr>
          <p:nvPr>
            <p:ph idx="1"/>
            <p:extLst>
              <p:ext uri="{D42A27DB-BD31-4B8C-83A1-F6EECF244321}">
                <p14:modId xmlns:p14="http://schemas.microsoft.com/office/powerpoint/2010/main" val="3419265434"/>
              </p:ext>
            </p:extLst>
          </p:nvPr>
        </p:nvGraphicFramePr>
        <p:xfrm>
          <a:off x="1295400" y="1075678"/>
          <a:ext cx="9601200" cy="1483360"/>
        </p:xfrm>
        <a:graphic>
          <a:graphicData uri="http://schemas.openxmlformats.org/drawingml/2006/table">
            <a:tbl>
              <a:tblPr firstRow="1" bandRow="1">
                <a:tableStyleId>{BC89EF96-8CEA-46FF-86C4-4CE0E7609802}</a:tableStyleId>
              </a:tblPr>
              <a:tblGrid>
                <a:gridCol w="1371600">
                  <a:extLst>
                    <a:ext uri="{9D8B030D-6E8A-4147-A177-3AD203B41FA5}">
                      <a16:colId xmlns:a16="http://schemas.microsoft.com/office/drawing/2014/main" val="3643545759"/>
                    </a:ext>
                  </a:extLst>
                </a:gridCol>
                <a:gridCol w="1371600">
                  <a:extLst>
                    <a:ext uri="{9D8B030D-6E8A-4147-A177-3AD203B41FA5}">
                      <a16:colId xmlns:a16="http://schemas.microsoft.com/office/drawing/2014/main" val="53477957"/>
                    </a:ext>
                  </a:extLst>
                </a:gridCol>
                <a:gridCol w="1371600">
                  <a:extLst>
                    <a:ext uri="{9D8B030D-6E8A-4147-A177-3AD203B41FA5}">
                      <a16:colId xmlns:a16="http://schemas.microsoft.com/office/drawing/2014/main" val="1466343167"/>
                    </a:ext>
                  </a:extLst>
                </a:gridCol>
                <a:gridCol w="1371600">
                  <a:extLst>
                    <a:ext uri="{9D8B030D-6E8A-4147-A177-3AD203B41FA5}">
                      <a16:colId xmlns:a16="http://schemas.microsoft.com/office/drawing/2014/main" val="4178221453"/>
                    </a:ext>
                  </a:extLst>
                </a:gridCol>
                <a:gridCol w="1371600">
                  <a:extLst>
                    <a:ext uri="{9D8B030D-6E8A-4147-A177-3AD203B41FA5}">
                      <a16:colId xmlns:a16="http://schemas.microsoft.com/office/drawing/2014/main" val="812630799"/>
                    </a:ext>
                  </a:extLst>
                </a:gridCol>
                <a:gridCol w="1371600">
                  <a:extLst>
                    <a:ext uri="{9D8B030D-6E8A-4147-A177-3AD203B41FA5}">
                      <a16:colId xmlns:a16="http://schemas.microsoft.com/office/drawing/2014/main" val="1411116872"/>
                    </a:ext>
                  </a:extLst>
                </a:gridCol>
                <a:gridCol w="1371600">
                  <a:extLst>
                    <a:ext uri="{9D8B030D-6E8A-4147-A177-3AD203B41FA5}">
                      <a16:colId xmlns:a16="http://schemas.microsoft.com/office/drawing/2014/main" val="2688316472"/>
                    </a:ext>
                  </a:extLst>
                </a:gridCol>
              </a:tblGrid>
              <a:tr h="370840">
                <a:tc>
                  <a:txBody>
                    <a:bodyPr/>
                    <a:lstStyle/>
                    <a:p>
                      <a:pPr indent="3048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 </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5095"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Min.</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1</a:t>
                      </a:r>
                      <a:r>
                        <a:rPr lang="en-US" sz="1800" b="1" kern="100" baseline="30000">
                          <a:effectLst/>
                          <a:latin typeface="楷体" panose="02010609060101010101" pitchFamily="49" charset="-122"/>
                          <a:ea typeface="等线" panose="02010600030101010101" pitchFamily="2" charset="-122"/>
                          <a:cs typeface="Times New Roman" panose="02020603050405020304" pitchFamily="18" charset="0"/>
                        </a:rPr>
                        <a:t>ST</a:t>
                      </a:r>
                      <a:r>
                        <a:rPr lang="en-US" sz="1800" b="1" kern="100">
                          <a:effectLst/>
                          <a:latin typeface="楷体" panose="02010609060101010101" pitchFamily="49" charset="-122"/>
                          <a:ea typeface="等线" panose="02010600030101010101" pitchFamily="2" charset="-122"/>
                          <a:cs typeface="Times New Roman" panose="02020603050405020304" pitchFamily="18" charset="0"/>
                        </a:rPr>
                        <a:t>  Qu.</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5095"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Median</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5095"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Mean</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3</a:t>
                      </a:r>
                      <a:r>
                        <a:rPr lang="en-US" sz="1800" b="1" kern="100" baseline="30000">
                          <a:effectLst/>
                          <a:latin typeface="楷体" panose="02010609060101010101" pitchFamily="49" charset="-122"/>
                          <a:ea typeface="等线" panose="02010600030101010101" pitchFamily="2" charset="-122"/>
                          <a:cs typeface="Times New Roman" panose="02020603050405020304" pitchFamily="18" charset="0"/>
                        </a:rPr>
                        <a:t>rd</a:t>
                      </a:r>
                      <a:r>
                        <a:rPr lang="en-US" sz="1800" b="1" kern="100">
                          <a:effectLst/>
                          <a:latin typeface="楷体" panose="02010609060101010101" pitchFamily="49" charset="-122"/>
                          <a:ea typeface="等线" panose="02010600030101010101" pitchFamily="2" charset="-122"/>
                          <a:cs typeface="Times New Roman" panose="02020603050405020304" pitchFamily="18" charset="0"/>
                        </a:rPr>
                        <a:t> Qu.</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5095" algn="ctr">
                        <a:spcAft>
                          <a:spcPts val="0"/>
                        </a:spcAft>
                      </a:pPr>
                      <a:r>
                        <a:rPr lang="zh-CN" sz="1800" b="1" kern="100">
                          <a:effectLst/>
                          <a:latin typeface="等线" panose="02010600030101010101" pitchFamily="2" charset="-122"/>
                          <a:ea typeface="楷体" panose="02010609060101010101" pitchFamily="49" charset="-122"/>
                          <a:cs typeface="Times New Roman" panose="02020603050405020304" pitchFamily="18" charset="0"/>
                        </a:rPr>
                        <a:t>Max.</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48639616"/>
                  </a:ext>
                </a:extLst>
              </a:tr>
              <a:tr h="370840">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EXTIME</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-2828.3</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-126.7</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13.5</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258.5</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338.7</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黑体" panose="02010609060101010101" pitchFamily="49" charset="-122"/>
                        </a:rPr>
                        <a:t>4314.0</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01156244"/>
                  </a:ext>
                </a:extLst>
              </a:tr>
              <a:tr h="370840">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EXDATA</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-2189.9</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-74.3</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-59.7</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-71.6</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-25.8</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黑体" panose="02010609060101010101" pitchFamily="49" charset="-122"/>
                        </a:rPr>
                        <a:t>2568.7</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01762860"/>
                  </a:ext>
                </a:extLst>
              </a:tr>
              <a:tr h="370840">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DURATION</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1.0</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13.0</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13.0</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14.77</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19.0</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黑体" panose="02010609060101010101" pitchFamily="49" charset="-122"/>
                        </a:rPr>
                        <a:t>25.0</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48446382"/>
                  </a:ext>
                </a:extLst>
              </a:tr>
            </a:tbl>
          </a:graphicData>
        </a:graphic>
      </p:graphicFrame>
      <p:sp>
        <p:nvSpPr>
          <p:cNvPr id="5" name="文本框 4">
            <a:extLst>
              <a:ext uri="{FF2B5EF4-FFF2-40B4-BE49-F238E27FC236}">
                <a16:creationId xmlns:a16="http://schemas.microsoft.com/office/drawing/2014/main" id="{AC38A38A-3419-4A74-BB78-15D70B606B4C}"/>
              </a:ext>
            </a:extLst>
          </p:cNvPr>
          <p:cNvSpPr txBox="1"/>
          <p:nvPr/>
        </p:nvSpPr>
        <p:spPr>
          <a:xfrm>
            <a:off x="1295400" y="3107184"/>
            <a:ext cx="9601200" cy="2215991"/>
          </a:xfrm>
          <a:prstGeom prst="rect">
            <a:avLst/>
          </a:prstGeom>
          <a:noFill/>
        </p:spPr>
        <p:txBody>
          <a:bodyPr wrap="square" rtlCol="0">
            <a:spAutoFit/>
          </a:bodyPr>
          <a:lstStyle/>
          <a:p>
            <a:r>
              <a:rPr lang="zh-CN" altLang="en-US" sz="2400" dirty="0"/>
              <a:t>根据上述数据，有如下两点结论：</a:t>
            </a:r>
            <a:endParaRPr lang="en-US" altLang="zh-CN" sz="2400" dirty="0"/>
          </a:p>
          <a:p>
            <a:r>
              <a:rPr lang="en-US" altLang="zh-CN" sz="2400" dirty="0"/>
              <a:t>(1)</a:t>
            </a:r>
            <a:r>
              <a:rPr lang="zh-CN" altLang="zh-CN" sz="2400" dirty="0"/>
              <a:t>该电信公司目前用户流失情况严重，且很大一部分用户流失发生在使用</a:t>
            </a:r>
            <a:r>
              <a:rPr lang="en-US" altLang="zh-CN" sz="2400" dirty="0"/>
              <a:t>12-14</a:t>
            </a:r>
            <a:r>
              <a:rPr lang="zh-CN" altLang="zh-CN" sz="2400" dirty="0"/>
              <a:t>个月期间；</a:t>
            </a:r>
          </a:p>
          <a:p>
            <a:r>
              <a:rPr lang="en-US" altLang="zh-CN" sz="2400" dirty="0"/>
              <a:t>(2)</a:t>
            </a:r>
            <a:r>
              <a:rPr lang="zh-CN" altLang="zh-CN" sz="2400" dirty="0"/>
              <a:t>额外通话时间呈现明显的偏态分布，额外流量也呈现出偏态分布的特点，且相当一部分用户存在通话时长和流量“用不完”的情况。</a:t>
            </a:r>
          </a:p>
          <a:p>
            <a:endParaRPr lang="zh-CN" altLang="en-US" dirty="0"/>
          </a:p>
        </p:txBody>
      </p:sp>
    </p:spTree>
    <p:extLst>
      <p:ext uri="{BB962C8B-B14F-4D97-AF65-F5344CB8AC3E}">
        <p14:creationId xmlns:p14="http://schemas.microsoft.com/office/powerpoint/2010/main" val="330672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9EF9E-34D4-49F8-A653-938F93CB2BFA}"/>
              </a:ext>
            </a:extLst>
          </p:cNvPr>
          <p:cNvSpPr>
            <a:spLocks noGrp="1"/>
          </p:cNvSpPr>
          <p:nvPr>
            <p:ph type="title"/>
          </p:nvPr>
        </p:nvSpPr>
        <p:spPr>
          <a:xfrm>
            <a:off x="1612407" y="768945"/>
            <a:ext cx="8967186" cy="579438"/>
          </a:xfrm>
        </p:spPr>
        <p:txBody>
          <a:bodyPr>
            <a:normAutofit/>
          </a:bodyPr>
          <a:lstStyle/>
          <a:p>
            <a:pPr algn="ctr"/>
            <a:r>
              <a:rPr lang="zh-CN" altLang="en-US" sz="2800" dirty="0">
                <a:solidFill>
                  <a:schemeClr val="accent1"/>
                </a:solidFill>
                <a:latin typeface="+mn-lt"/>
                <a:ea typeface="+mn-ea"/>
                <a:cs typeface="+mn-cs"/>
              </a:rPr>
              <a:t>五个哑元变量的细分情况</a:t>
            </a:r>
          </a:p>
        </p:txBody>
      </p:sp>
      <p:graphicFrame>
        <p:nvGraphicFramePr>
          <p:cNvPr id="4" name="内容占位符 3">
            <a:extLst>
              <a:ext uri="{FF2B5EF4-FFF2-40B4-BE49-F238E27FC236}">
                <a16:creationId xmlns:a16="http://schemas.microsoft.com/office/drawing/2014/main" id="{D3563DD6-4B58-4F03-82D8-DD0BFEB41824}"/>
              </a:ext>
            </a:extLst>
          </p:cNvPr>
          <p:cNvGraphicFramePr>
            <a:graphicFrameLocks noGrp="1"/>
          </p:cNvGraphicFramePr>
          <p:nvPr>
            <p:ph idx="1"/>
            <p:extLst>
              <p:ext uri="{D42A27DB-BD31-4B8C-83A1-F6EECF244321}">
                <p14:modId xmlns:p14="http://schemas.microsoft.com/office/powerpoint/2010/main" val="27227937"/>
              </p:ext>
            </p:extLst>
          </p:nvPr>
        </p:nvGraphicFramePr>
        <p:xfrm>
          <a:off x="1369010" y="1714500"/>
          <a:ext cx="9601200" cy="2595880"/>
        </p:xfrm>
        <a:graphic>
          <a:graphicData uri="http://schemas.openxmlformats.org/drawingml/2006/table">
            <a:tbl>
              <a:tblPr firstRow="1" bandRow="1">
                <a:tableStyleId>{BC89EF96-8CEA-46FF-86C4-4CE0E7609802}</a:tableStyleId>
              </a:tblPr>
              <a:tblGrid>
                <a:gridCol w="1371600">
                  <a:extLst>
                    <a:ext uri="{9D8B030D-6E8A-4147-A177-3AD203B41FA5}">
                      <a16:colId xmlns:a16="http://schemas.microsoft.com/office/drawing/2014/main" val="389318790"/>
                    </a:ext>
                  </a:extLst>
                </a:gridCol>
                <a:gridCol w="1371600">
                  <a:extLst>
                    <a:ext uri="{9D8B030D-6E8A-4147-A177-3AD203B41FA5}">
                      <a16:colId xmlns:a16="http://schemas.microsoft.com/office/drawing/2014/main" val="2927119999"/>
                    </a:ext>
                  </a:extLst>
                </a:gridCol>
                <a:gridCol w="1371600">
                  <a:extLst>
                    <a:ext uri="{9D8B030D-6E8A-4147-A177-3AD203B41FA5}">
                      <a16:colId xmlns:a16="http://schemas.microsoft.com/office/drawing/2014/main" val="1592366751"/>
                    </a:ext>
                  </a:extLst>
                </a:gridCol>
                <a:gridCol w="1371600">
                  <a:extLst>
                    <a:ext uri="{9D8B030D-6E8A-4147-A177-3AD203B41FA5}">
                      <a16:colId xmlns:a16="http://schemas.microsoft.com/office/drawing/2014/main" val="3169110455"/>
                    </a:ext>
                  </a:extLst>
                </a:gridCol>
                <a:gridCol w="1371600">
                  <a:extLst>
                    <a:ext uri="{9D8B030D-6E8A-4147-A177-3AD203B41FA5}">
                      <a16:colId xmlns:a16="http://schemas.microsoft.com/office/drawing/2014/main" val="3074357108"/>
                    </a:ext>
                  </a:extLst>
                </a:gridCol>
                <a:gridCol w="1371600">
                  <a:extLst>
                    <a:ext uri="{9D8B030D-6E8A-4147-A177-3AD203B41FA5}">
                      <a16:colId xmlns:a16="http://schemas.microsoft.com/office/drawing/2014/main" val="2250921086"/>
                    </a:ext>
                  </a:extLst>
                </a:gridCol>
                <a:gridCol w="1371600">
                  <a:extLst>
                    <a:ext uri="{9D8B030D-6E8A-4147-A177-3AD203B41FA5}">
                      <a16:colId xmlns:a16="http://schemas.microsoft.com/office/drawing/2014/main" val="3114547844"/>
                    </a:ext>
                  </a:extLst>
                </a:gridCol>
              </a:tblGrid>
              <a:tr h="370840">
                <a:tc>
                  <a:txBody>
                    <a:bodyPr/>
                    <a:lstStyle/>
                    <a:p>
                      <a:pPr algn="ctr"/>
                      <a:endParaRPr lang="zh-CN" altLang="en-US" sz="1800" b="1" dirty="0"/>
                    </a:p>
                  </a:txBody>
                  <a:tcPr anchor="ctr"/>
                </a:tc>
                <a:tc gridSpan="2">
                  <a:txBody>
                    <a:bodyPr/>
                    <a:lstStyle/>
                    <a:p>
                      <a:pPr algn="ctr"/>
                      <a:r>
                        <a:rPr lang="en-US" altLang="zh-CN" sz="1800" b="1" dirty="0"/>
                        <a:t>0</a:t>
                      </a:r>
                      <a:endParaRPr lang="zh-CN" altLang="en-US" sz="1800" b="1" dirty="0"/>
                    </a:p>
                  </a:txBody>
                  <a:tcPr anchor="ctr"/>
                </a:tc>
                <a:tc hMerge="1">
                  <a:txBody>
                    <a:bodyPr/>
                    <a:lstStyle/>
                    <a:p>
                      <a:endParaRPr lang="zh-CN" altLang="en-US" dirty="0"/>
                    </a:p>
                  </a:txBody>
                  <a:tcPr/>
                </a:tc>
                <a:tc gridSpan="2">
                  <a:txBody>
                    <a:bodyPr/>
                    <a:lstStyle/>
                    <a:p>
                      <a:pPr algn="ctr"/>
                      <a:r>
                        <a:rPr lang="en-US" altLang="zh-CN" sz="1800" b="1" dirty="0"/>
                        <a:t>1</a:t>
                      </a:r>
                      <a:endParaRPr lang="zh-CN" altLang="en-US" sz="1800" b="1" dirty="0"/>
                    </a:p>
                  </a:txBody>
                  <a:tcPr anchor="ctr"/>
                </a:tc>
                <a:tc hMerge="1">
                  <a:txBody>
                    <a:bodyPr/>
                    <a:lstStyle/>
                    <a:p>
                      <a:endParaRPr lang="zh-CN" altLang="en-US" dirty="0"/>
                    </a:p>
                  </a:txBody>
                  <a:tcPr/>
                </a:tc>
                <a:tc gridSpan="2">
                  <a:txBody>
                    <a:bodyPr/>
                    <a:lstStyle/>
                    <a:p>
                      <a:pPr algn="ctr"/>
                      <a:r>
                        <a:rPr lang="en-US" altLang="zh-CN" sz="1800" b="1" dirty="0"/>
                        <a:t>2</a:t>
                      </a:r>
                      <a:endParaRPr lang="zh-CN" altLang="en-US" sz="1800" b="1" dirty="0"/>
                    </a:p>
                  </a:txBody>
                  <a:tcPr anchor="ctr"/>
                </a:tc>
                <a:tc hMerge="1">
                  <a:txBody>
                    <a:bodyPr/>
                    <a:lstStyle/>
                    <a:p>
                      <a:endParaRPr lang="zh-CN" altLang="en-US" dirty="0"/>
                    </a:p>
                  </a:txBody>
                  <a:tcPr/>
                </a:tc>
                <a:extLst>
                  <a:ext uri="{0D108BD9-81ED-4DB2-BD59-A6C34878D82A}">
                    <a16:rowId xmlns:a16="http://schemas.microsoft.com/office/drawing/2014/main" val="2871209575"/>
                  </a:ext>
                </a:extLst>
              </a:tr>
              <a:tr h="370840">
                <a:tc>
                  <a:txBody>
                    <a:bodyPr/>
                    <a:lstStyle/>
                    <a:p>
                      <a:pPr indent="127000" algn="ctr">
                        <a:spcAft>
                          <a:spcPts val="0"/>
                        </a:spcAft>
                      </a:pP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流失情况</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0</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1</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0</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1</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0</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1</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29782578"/>
                  </a:ext>
                </a:extLst>
              </a:tr>
              <a:tr h="370840">
                <a:tc>
                  <a:txBody>
                    <a:bodyPr/>
                    <a:lstStyle/>
                    <a:p>
                      <a:pPr indent="127000" algn="ctr">
                        <a:spcAft>
                          <a:spcPts val="0"/>
                        </a:spcAft>
                      </a:pP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套餐金额</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920</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3799</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135</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90</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26</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5</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73277254"/>
                  </a:ext>
                </a:extLst>
              </a:tr>
              <a:tr h="370840">
                <a:tc>
                  <a:txBody>
                    <a:bodyPr/>
                    <a:lstStyle/>
                    <a:p>
                      <a:pPr indent="127000" algn="ctr">
                        <a:spcAft>
                          <a:spcPts val="0"/>
                        </a:spcAft>
                      </a:pPr>
                      <a:r>
                        <a:rPr lang="zh-CN" sz="1800" b="1" kern="100">
                          <a:effectLst/>
                          <a:latin typeface="等线" panose="02010600030101010101" pitchFamily="2" charset="-122"/>
                          <a:ea typeface="楷体" panose="02010609060101010101" pitchFamily="49" charset="-122"/>
                          <a:cs typeface="Times New Roman" panose="02020603050405020304" pitchFamily="18" charset="0"/>
                        </a:rPr>
                        <a:t>改变行为</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1024</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3845</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57</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49</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gridSpan="2">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NULL</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hMerge="1">
                  <a:txBody>
                    <a:bodyPr/>
                    <a:lstStyle/>
                    <a:p>
                      <a:pPr indent="127000" algn="ctr">
                        <a:spcAft>
                          <a:spcPts val="0"/>
                        </a:spcAft>
                      </a:pP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56067963"/>
                  </a:ext>
                </a:extLst>
              </a:tr>
              <a:tr h="370840">
                <a:tc>
                  <a:txBody>
                    <a:bodyPr/>
                    <a:lstStyle/>
                    <a:p>
                      <a:pPr indent="127000" algn="ctr">
                        <a:spcAft>
                          <a:spcPts val="0"/>
                        </a:spcAft>
                      </a:pPr>
                      <a:r>
                        <a:rPr lang="zh-CN" sz="1800" b="1" kern="100">
                          <a:effectLst/>
                          <a:latin typeface="等线" panose="02010600030101010101" pitchFamily="2" charset="-122"/>
                          <a:ea typeface="楷体" panose="02010609060101010101" pitchFamily="49" charset="-122"/>
                          <a:cs typeface="Times New Roman" panose="02020603050405020304" pitchFamily="18" charset="0"/>
                        </a:rPr>
                        <a:t>服务合约</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415</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3340</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666</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554</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gridSpan="2">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NULL</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hMerge="1">
                  <a:txBody>
                    <a:bodyPr/>
                    <a:lstStyle/>
                    <a:p>
                      <a:pPr indent="127000" algn="ctr">
                        <a:spcAft>
                          <a:spcPts val="0"/>
                        </a:spcAft>
                      </a:pP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39145775"/>
                  </a:ext>
                </a:extLst>
              </a:tr>
              <a:tr h="370840">
                <a:tc>
                  <a:txBody>
                    <a:bodyPr/>
                    <a:lstStyle/>
                    <a:p>
                      <a:pPr indent="127000" algn="ctr">
                        <a:spcAft>
                          <a:spcPts val="0"/>
                        </a:spcAft>
                      </a:pP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关联购买</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960</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3859</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61</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15</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60</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20</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90885561"/>
                  </a:ext>
                </a:extLst>
              </a:tr>
              <a:tr h="370840">
                <a:tc>
                  <a:txBody>
                    <a:bodyPr/>
                    <a:lstStyle/>
                    <a:p>
                      <a:pPr indent="127000" algn="ctr">
                        <a:spcAft>
                          <a:spcPts val="0"/>
                        </a:spcAft>
                      </a:pPr>
                      <a:r>
                        <a:rPr lang="zh-CN" sz="1800" b="1" kern="100">
                          <a:effectLst/>
                          <a:latin typeface="等线" panose="02010600030101010101" pitchFamily="2" charset="-122"/>
                          <a:ea typeface="楷体" panose="02010609060101010101" pitchFamily="49" charset="-122"/>
                          <a:cs typeface="Times New Roman" panose="02020603050405020304" pitchFamily="18" charset="0"/>
                        </a:rPr>
                        <a:t>集团用户</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459</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3385</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622</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509</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gridSpan="2">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NULL</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hMerge="1">
                  <a:txBody>
                    <a:bodyPr/>
                    <a:lstStyle/>
                    <a:p>
                      <a:pPr indent="127000" algn="ctr">
                        <a:spcAft>
                          <a:spcPts val="0"/>
                        </a:spcAft>
                      </a:pP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15197787"/>
                  </a:ext>
                </a:extLst>
              </a:tr>
            </a:tbl>
          </a:graphicData>
        </a:graphic>
      </p:graphicFrame>
      <p:sp>
        <p:nvSpPr>
          <p:cNvPr id="5" name="文本框 4">
            <a:extLst>
              <a:ext uri="{FF2B5EF4-FFF2-40B4-BE49-F238E27FC236}">
                <a16:creationId xmlns:a16="http://schemas.microsoft.com/office/drawing/2014/main" id="{ABC47DC3-5438-4FF5-9546-B81EB0A291D2}"/>
              </a:ext>
            </a:extLst>
          </p:cNvPr>
          <p:cNvSpPr txBox="1"/>
          <p:nvPr/>
        </p:nvSpPr>
        <p:spPr>
          <a:xfrm>
            <a:off x="1369010" y="4863286"/>
            <a:ext cx="7915275" cy="646331"/>
          </a:xfrm>
          <a:prstGeom prst="rect">
            <a:avLst/>
          </a:prstGeom>
          <a:noFill/>
        </p:spPr>
        <p:txBody>
          <a:bodyPr wrap="square" rtlCol="0">
            <a:spAutoFit/>
          </a:bodyPr>
          <a:lstStyle/>
          <a:p>
            <a:r>
              <a:rPr lang="zh-CN" altLang="zh-CN" dirty="0"/>
              <a:t>注：此处我们将之前定义的套餐</a:t>
            </a:r>
            <a:r>
              <a:rPr lang="en-US" altLang="zh-CN" dirty="0"/>
              <a:t>1,2,3</a:t>
            </a:r>
            <a:r>
              <a:rPr lang="zh-CN" altLang="zh-CN" dirty="0"/>
              <a:t>分别赋给</a:t>
            </a:r>
            <a:r>
              <a:rPr lang="en-US" altLang="zh-CN" dirty="0"/>
              <a:t>0,1,2</a:t>
            </a:r>
            <a:r>
              <a:rPr lang="zh-CN" altLang="zh-CN" dirty="0"/>
              <a:t>。</a:t>
            </a:r>
          </a:p>
          <a:p>
            <a:endParaRPr lang="zh-CN" altLang="en-US" dirty="0"/>
          </a:p>
        </p:txBody>
      </p:sp>
    </p:spTree>
    <p:extLst>
      <p:ext uri="{BB962C8B-B14F-4D97-AF65-F5344CB8AC3E}">
        <p14:creationId xmlns:p14="http://schemas.microsoft.com/office/powerpoint/2010/main" val="327484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64E34AD3-F9A2-432F-8DD0-0968FBB38DED}"/>
              </a:ext>
            </a:extLst>
          </p:cNvPr>
          <p:cNvSpPr>
            <a:spLocks noGrp="1"/>
          </p:cNvSpPr>
          <p:nvPr>
            <p:ph type="body" idx="1"/>
          </p:nvPr>
        </p:nvSpPr>
        <p:spPr>
          <a:xfrm>
            <a:off x="1295400" y="1148397"/>
            <a:ext cx="4572000" cy="641350"/>
          </a:xfrm>
        </p:spPr>
        <p:txBody>
          <a:bodyPr/>
          <a:lstStyle/>
          <a:p>
            <a:pPr algn="ctr"/>
            <a:r>
              <a:rPr lang="zh-CN" altLang="zh-CN" dirty="0"/>
              <a:t>是否签订服务合约的细分情况</a:t>
            </a:r>
            <a:endParaRPr lang="zh-CN" altLang="en-US" dirty="0"/>
          </a:p>
        </p:txBody>
      </p:sp>
      <p:pic>
        <p:nvPicPr>
          <p:cNvPr id="8" name="内容占位符 7">
            <a:extLst>
              <a:ext uri="{FF2B5EF4-FFF2-40B4-BE49-F238E27FC236}">
                <a16:creationId xmlns:a16="http://schemas.microsoft.com/office/drawing/2014/main" id="{B82A5282-4E18-41C0-83A7-45B0D50D17EF}"/>
              </a:ext>
            </a:extLst>
          </p:cNvPr>
          <p:cNvPicPr>
            <a:picLocks noGrp="1" noChangeAspect="1"/>
          </p:cNvPicPr>
          <p:nvPr>
            <p:ph sz="half" idx="2"/>
          </p:nvPr>
        </p:nvPicPr>
        <p:blipFill>
          <a:blip r:embed="rId2"/>
          <a:stretch>
            <a:fillRect/>
          </a:stretch>
        </p:blipFill>
        <p:spPr>
          <a:xfrm>
            <a:off x="1094467" y="2101283"/>
            <a:ext cx="5001533" cy="3394642"/>
          </a:xfrm>
        </p:spPr>
      </p:pic>
      <p:sp>
        <p:nvSpPr>
          <p:cNvPr id="5" name="文本占位符 4">
            <a:extLst>
              <a:ext uri="{FF2B5EF4-FFF2-40B4-BE49-F238E27FC236}">
                <a16:creationId xmlns:a16="http://schemas.microsoft.com/office/drawing/2014/main" id="{881C6678-EB63-4BA4-8DE8-289A08C14773}"/>
              </a:ext>
            </a:extLst>
          </p:cNvPr>
          <p:cNvSpPr>
            <a:spLocks noGrp="1"/>
          </p:cNvSpPr>
          <p:nvPr>
            <p:ph type="body" sz="quarter" idx="3"/>
          </p:nvPr>
        </p:nvSpPr>
        <p:spPr>
          <a:xfrm>
            <a:off x="6324600" y="1148397"/>
            <a:ext cx="4572000" cy="641350"/>
          </a:xfrm>
        </p:spPr>
        <p:txBody>
          <a:bodyPr/>
          <a:lstStyle/>
          <a:p>
            <a:pPr algn="ctr"/>
            <a:r>
              <a:rPr lang="zh-CN" altLang="zh-CN" dirty="0"/>
              <a:t>是否为集团用户的细分情况</a:t>
            </a:r>
            <a:endParaRPr lang="zh-CN" altLang="en-US" dirty="0"/>
          </a:p>
        </p:txBody>
      </p:sp>
      <p:pic>
        <p:nvPicPr>
          <p:cNvPr id="10" name="内容占位符 9">
            <a:extLst>
              <a:ext uri="{FF2B5EF4-FFF2-40B4-BE49-F238E27FC236}">
                <a16:creationId xmlns:a16="http://schemas.microsoft.com/office/drawing/2014/main" id="{0E3B8903-3098-445B-A994-0BBA4C2E5DEC}"/>
              </a:ext>
            </a:extLst>
          </p:cNvPr>
          <p:cNvPicPr>
            <a:picLocks noGrp="1" noChangeAspect="1"/>
          </p:cNvPicPr>
          <p:nvPr>
            <p:ph sz="quarter" idx="4"/>
          </p:nvPr>
        </p:nvPicPr>
        <p:blipFill>
          <a:blip r:embed="rId3"/>
          <a:stretch>
            <a:fillRect/>
          </a:stretch>
        </p:blipFill>
        <p:spPr>
          <a:xfrm>
            <a:off x="6324600" y="2101283"/>
            <a:ext cx="5001533" cy="3394642"/>
          </a:xfrm>
        </p:spPr>
      </p:pic>
    </p:spTree>
    <p:extLst>
      <p:ext uri="{BB962C8B-B14F-4D97-AF65-F5344CB8AC3E}">
        <p14:creationId xmlns:p14="http://schemas.microsoft.com/office/powerpoint/2010/main" val="399887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E2563BE-57B8-4AE6-B015-23B3617294DA}"/>
              </a:ext>
            </a:extLst>
          </p:cNvPr>
          <p:cNvPicPr>
            <a:picLocks noChangeAspect="1"/>
          </p:cNvPicPr>
          <p:nvPr/>
        </p:nvPicPr>
        <p:blipFill>
          <a:blip r:embed="rId2"/>
          <a:stretch>
            <a:fillRect/>
          </a:stretch>
        </p:blipFill>
        <p:spPr>
          <a:xfrm>
            <a:off x="1618734" y="3915702"/>
            <a:ext cx="3960000" cy="2489458"/>
          </a:xfrm>
          <a:prstGeom prst="rect">
            <a:avLst/>
          </a:prstGeom>
        </p:spPr>
      </p:pic>
      <p:pic>
        <p:nvPicPr>
          <p:cNvPr id="5" name="图片 4">
            <a:extLst>
              <a:ext uri="{FF2B5EF4-FFF2-40B4-BE49-F238E27FC236}">
                <a16:creationId xmlns:a16="http://schemas.microsoft.com/office/drawing/2014/main" id="{DD013BDD-014B-454A-B080-1A702294685B}"/>
              </a:ext>
            </a:extLst>
          </p:cNvPr>
          <p:cNvPicPr>
            <a:picLocks noChangeAspect="1"/>
          </p:cNvPicPr>
          <p:nvPr/>
        </p:nvPicPr>
        <p:blipFill>
          <a:blip r:embed="rId3"/>
          <a:stretch>
            <a:fillRect/>
          </a:stretch>
        </p:blipFill>
        <p:spPr>
          <a:xfrm>
            <a:off x="6730968" y="3915702"/>
            <a:ext cx="3960000" cy="2489458"/>
          </a:xfrm>
          <a:prstGeom prst="rect">
            <a:avLst/>
          </a:prstGeom>
        </p:spPr>
      </p:pic>
      <p:pic>
        <p:nvPicPr>
          <p:cNvPr id="7" name="图片 6">
            <a:extLst>
              <a:ext uri="{FF2B5EF4-FFF2-40B4-BE49-F238E27FC236}">
                <a16:creationId xmlns:a16="http://schemas.microsoft.com/office/drawing/2014/main" id="{47D903CE-E726-4388-BC20-2792A84CDD80}"/>
              </a:ext>
            </a:extLst>
          </p:cNvPr>
          <p:cNvPicPr>
            <a:picLocks noChangeAspect="1"/>
          </p:cNvPicPr>
          <p:nvPr/>
        </p:nvPicPr>
        <p:blipFill>
          <a:blip r:embed="rId4"/>
          <a:stretch>
            <a:fillRect/>
          </a:stretch>
        </p:blipFill>
        <p:spPr>
          <a:xfrm>
            <a:off x="1618734" y="1128820"/>
            <a:ext cx="3960000" cy="2489458"/>
          </a:xfrm>
          <a:prstGeom prst="rect">
            <a:avLst/>
          </a:prstGeom>
        </p:spPr>
      </p:pic>
      <p:pic>
        <p:nvPicPr>
          <p:cNvPr id="9" name="图片 8">
            <a:extLst>
              <a:ext uri="{FF2B5EF4-FFF2-40B4-BE49-F238E27FC236}">
                <a16:creationId xmlns:a16="http://schemas.microsoft.com/office/drawing/2014/main" id="{E4545642-6FF0-4485-926A-3F1C4283A777}"/>
              </a:ext>
            </a:extLst>
          </p:cNvPr>
          <p:cNvPicPr>
            <a:picLocks noChangeAspect="1"/>
          </p:cNvPicPr>
          <p:nvPr/>
        </p:nvPicPr>
        <p:blipFill>
          <a:blip r:embed="rId5"/>
          <a:stretch>
            <a:fillRect/>
          </a:stretch>
        </p:blipFill>
        <p:spPr>
          <a:xfrm>
            <a:off x="6730968" y="1128820"/>
            <a:ext cx="3960000" cy="2489458"/>
          </a:xfrm>
          <a:prstGeom prst="rect">
            <a:avLst/>
          </a:prstGeom>
        </p:spPr>
      </p:pic>
      <p:sp>
        <p:nvSpPr>
          <p:cNvPr id="10" name="文本框 9">
            <a:extLst>
              <a:ext uri="{FF2B5EF4-FFF2-40B4-BE49-F238E27FC236}">
                <a16:creationId xmlns:a16="http://schemas.microsoft.com/office/drawing/2014/main" id="{6B605B22-59DA-45A6-AA76-5D9D34540DCD}"/>
              </a:ext>
            </a:extLst>
          </p:cNvPr>
          <p:cNvSpPr txBox="1"/>
          <p:nvPr/>
        </p:nvSpPr>
        <p:spPr>
          <a:xfrm>
            <a:off x="2343150" y="369731"/>
            <a:ext cx="7848600" cy="461665"/>
          </a:xfrm>
          <a:prstGeom prst="rect">
            <a:avLst/>
          </a:prstGeom>
          <a:noFill/>
        </p:spPr>
        <p:txBody>
          <a:bodyPr wrap="square" rtlCol="0">
            <a:spAutoFit/>
          </a:bodyPr>
          <a:lstStyle/>
          <a:p>
            <a:pPr algn="ctr"/>
            <a:r>
              <a:rPr lang="zh-CN" altLang="en-US" sz="2400" b="1" dirty="0">
                <a:solidFill>
                  <a:schemeClr val="accent1"/>
                </a:solidFill>
              </a:rPr>
              <a:t>额外通话时长和额外流量的细分</a:t>
            </a:r>
          </a:p>
        </p:txBody>
      </p:sp>
    </p:spTree>
    <p:extLst>
      <p:ext uri="{BB962C8B-B14F-4D97-AF65-F5344CB8AC3E}">
        <p14:creationId xmlns:p14="http://schemas.microsoft.com/office/powerpoint/2010/main" val="262108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90676-57F4-4F75-A831-1EB16AD3D77B}"/>
              </a:ext>
            </a:extLst>
          </p:cNvPr>
          <p:cNvSpPr>
            <a:spLocks noGrp="1"/>
          </p:cNvSpPr>
          <p:nvPr>
            <p:ph type="title"/>
          </p:nvPr>
        </p:nvSpPr>
        <p:spPr>
          <a:xfrm>
            <a:off x="1295400" y="1726290"/>
            <a:ext cx="9601200" cy="2001222"/>
          </a:xfrm>
        </p:spPr>
        <p:txBody>
          <a:bodyPr>
            <a:normAutofit/>
          </a:bodyPr>
          <a:lstStyle/>
          <a:p>
            <a:pPr algn="ctr"/>
            <a:r>
              <a:rPr lang="en-US" altLang="zh-CN" sz="8000" dirty="0">
                <a:solidFill>
                  <a:schemeClr val="tx1"/>
                </a:solidFill>
              </a:rPr>
              <a:t>4. </a:t>
            </a:r>
            <a:r>
              <a:rPr lang="zh-CN" altLang="en-US" sz="8000" dirty="0">
                <a:solidFill>
                  <a:schemeClr val="tx1"/>
                </a:solidFill>
              </a:rPr>
              <a:t>生存分析</a:t>
            </a:r>
          </a:p>
        </p:txBody>
      </p:sp>
    </p:spTree>
    <p:extLst>
      <p:ext uri="{BB962C8B-B14F-4D97-AF65-F5344CB8AC3E}">
        <p14:creationId xmlns:p14="http://schemas.microsoft.com/office/powerpoint/2010/main" val="300981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3CFBE-01B5-457D-88D7-1886DAFB2802}"/>
              </a:ext>
            </a:extLst>
          </p:cNvPr>
          <p:cNvSpPr>
            <a:spLocks noGrp="1"/>
          </p:cNvSpPr>
          <p:nvPr>
            <p:ph type="title"/>
          </p:nvPr>
        </p:nvSpPr>
        <p:spPr>
          <a:xfrm>
            <a:off x="466725" y="295275"/>
            <a:ext cx="11630025" cy="981075"/>
          </a:xfrm>
        </p:spPr>
        <p:txBody>
          <a:bodyPr>
            <a:normAutofit/>
          </a:bodyPr>
          <a:lstStyle/>
          <a:p>
            <a:pPr algn="ctr"/>
            <a:r>
              <a:rPr lang="zh-CN" altLang="en-US" sz="4000" dirty="0"/>
              <a:t>生存过程</a:t>
            </a:r>
          </a:p>
        </p:txBody>
      </p:sp>
      <p:pic>
        <p:nvPicPr>
          <p:cNvPr id="5" name="内容占位符 4">
            <a:extLst>
              <a:ext uri="{FF2B5EF4-FFF2-40B4-BE49-F238E27FC236}">
                <a16:creationId xmlns:a16="http://schemas.microsoft.com/office/drawing/2014/main" id="{57D23107-48D4-46B3-880E-2D2BF56F124D}"/>
              </a:ext>
            </a:extLst>
          </p:cNvPr>
          <p:cNvPicPr>
            <a:picLocks noGrp="1" noChangeAspect="1"/>
          </p:cNvPicPr>
          <p:nvPr>
            <p:ph idx="1"/>
          </p:nvPr>
        </p:nvPicPr>
        <p:blipFill>
          <a:blip r:embed="rId2"/>
          <a:stretch>
            <a:fillRect/>
          </a:stretch>
        </p:blipFill>
        <p:spPr>
          <a:xfrm>
            <a:off x="6131465" y="1879662"/>
            <a:ext cx="5965285" cy="3810000"/>
          </a:xfrm>
        </p:spPr>
      </p:pic>
      <p:cxnSp>
        <p:nvCxnSpPr>
          <p:cNvPr id="7" name="直接箭头连接符 6">
            <a:extLst>
              <a:ext uri="{FF2B5EF4-FFF2-40B4-BE49-F238E27FC236}">
                <a16:creationId xmlns:a16="http://schemas.microsoft.com/office/drawing/2014/main" id="{16E3021D-6DD9-42B0-85D3-4357C0052240}"/>
              </a:ext>
            </a:extLst>
          </p:cNvPr>
          <p:cNvCxnSpPr>
            <a:cxnSpLocks/>
          </p:cNvCxnSpPr>
          <p:nvPr/>
        </p:nvCxnSpPr>
        <p:spPr>
          <a:xfrm>
            <a:off x="5300354" y="3784662"/>
            <a:ext cx="1081088" cy="0"/>
          </a:xfrm>
          <a:prstGeom prst="straightConnector1">
            <a:avLst/>
          </a:prstGeom>
          <a:ln w="22225">
            <a:headEnd type="arrow"/>
            <a:tailEnd type="arrow"/>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7C6ADC5-666D-43EF-B9FA-9D982B35786D}"/>
              </a:ext>
            </a:extLst>
          </p:cNvPr>
          <p:cNvSpPr txBox="1"/>
          <p:nvPr/>
        </p:nvSpPr>
        <p:spPr>
          <a:xfrm>
            <a:off x="5324167" y="3335431"/>
            <a:ext cx="1057275" cy="369332"/>
          </a:xfrm>
          <a:prstGeom prst="rect">
            <a:avLst/>
          </a:prstGeom>
          <a:noFill/>
        </p:spPr>
        <p:txBody>
          <a:bodyPr wrap="square" rtlCol="0">
            <a:spAutoFit/>
          </a:bodyPr>
          <a:lstStyle/>
          <a:p>
            <a:pPr algn="ctr"/>
            <a:r>
              <a:rPr lang="zh-CN" altLang="en-US" b="1" dirty="0">
                <a:solidFill>
                  <a:schemeClr val="accent1"/>
                </a:solidFill>
              </a:rPr>
              <a:t>对比</a:t>
            </a:r>
          </a:p>
        </p:txBody>
      </p:sp>
      <p:pic>
        <p:nvPicPr>
          <p:cNvPr id="10" name="图片 9">
            <a:extLst>
              <a:ext uri="{FF2B5EF4-FFF2-40B4-BE49-F238E27FC236}">
                <a16:creationId xmlns:a16="http://schemas.microsoft.com/office/drawing/2014/main" id="{60B4104A-FE2C-4E66-94EC-F2342EBA0FE5}"/>
              </a:ext>
            </a:extLst>
          </p:cNvPr>
          <p:cNvPicPr>
            <a:picLocks noChangeAspect="1"/>
          </p:cNvPicPr>
          <p:nvPr/>
        </p:nvPicPr>
        <p:blipFill>
          <a:blip r:embed="rId3"/>
          <a:stretch>
            <a:fillRect/>
          </a:stretch>
        </p:blipFill>
        <p:spPr>
          <a:xfrm>
            <a:off x="243937" y="2100301"/>
            <a:ext cx="5019874" cy="3286048"/>
          </a:xfrm>
          <a:prstGeom prst="rect">
            <a:avLst/>
          </a:prstGeom>
        </p:spPr>
      </p:pic>
    </p:spTree>
    <p:extLst>
      <p:ext uri="{BB962C8B-B14F-4D97-AF65-F5344CB8AC3E}">
        <p14:creationId xmlns:p14="http://schemas.microsoft.com/office/powerpoint/2010/main" val="321303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AF8732A0-4B56-47EA-BD72-5255859EB4C8}"/>
              </a:ext>
            </a:extLst>
          </p:cNvPr>
          <p:cNvPicPr>
            <a:picLocks noGrp="1" noChangeAspect="1"/>
          </p:cNvPicPr>
          <p:nvPr>
            <p:ph sz="half" idx="2"/>
          </p:nvPr>
        </p:nvPicPr>
        <p:blipFill>
          <a:blip r:embed="rId2"/>
          <a:stretch>
            <a:fillRect/>
          </a:stretch>
        </p:blipFill>
        <p:spPr>
          <a:xfrm>
            <a:off x="6197406" y="1690687"/>
            <a:ext cx="5850841" cy="3887561"/>
          </a:xfrm>
        </p:spPr>
      </p:pic>
      <p:sp>
        <p:nvSpPr>
          <p:cNvPr id="2" name="标题 1">
            <a:extLst>
              <a:ext uri="{FF2B5EF4-FFF2-40B4-BE49-F238E27FC236}">
                <a16:creationId xmlns:a16="http://schemas.microsoft.com/office/drawing/2014/main" id="{3877AB0A-F920-496F-BA76-88E21566B291}"/>
              </a:ext>
            </a:extLst>
          </p:cNvPr>
          <p:cNvSpPr>
            <a:spLocks noGrp="1"/>
          </p:cNvSpPr>
          <p:nvPr>
            <p:ph type="title"/>
          </p:nvPr>
        </p:nvSpPr>
        <p:spPr>
          <a:xfrm>
            <a:off x="1219200" y="398810"/>
            <a:ext cx="9601200" cy="912813"/>
          </a:xfrm>
        </p:spPr>
        <p:txBody>
          <a:bodyPr/>
          <a:lstStyle/>
          <a:p>
            <a:pPr algn="ctr"/>
            <a:r>
              <a:rPr lang="zh-CN" altLang="en-US" dirty="0"/>
              <a:t>生存过程的比较</a:t>
            </a:r>
          </a:p>
        </p:txBody>
      </p:sp>
      <p:pic>
        <p:nvPicPr>
          <p:cNvPr id="10" name="内容占位符 9">
            <a:extLst>
              <a:ext uri="{FF2B5EF4-FFF2-40B4-BE49-F238E27FC236}">
                <a16:creationId xmlns:a16="http://schemas.microsoft.com/office/drawing/2014/main" id="{55DB792B-62B8-4E16-B8FA-215F57153179}"/>
              </a:ext>
            </a:extLst>
          </p:cNvPr>
          <p:cNvPicPr>
            <a:picLocks noGrp="1" noChangeAspect="1"/>
          </p:cNvPicPr>
          <p:nvPr>
            <p:ph sz="quarter" idx="4"/>
          </p:nvPr>
        </p:nvPicPr>
        <p:blipFill>
          <a:blip r:embed="rId3"/>
          <a:stretch>
            <a:fillRect/>
          </a:stretch>
        </p:blipFill>
        <p:spPr>
          <a:xfrm>
            <a:off x="143753" y="1827106"/>
            <a:ext cx="5297441" cy="3614722"/>
          </a:xfrm>
        </p:spPr>
      </p:pic>
      <p:cxnSp>
        <p:nvCxnSpPr>
          <p:cNvPr id="12" name="直接箭头连接符 11">
            <a:extLst>
              <a:ext uri="{FF2B5EF4-FFF2-40B4-BE49-F238E27FC236}">
                <a16:creationId xmlns:a16="http://schemas.microsoft.com/office/drawing/2014/main" id="{FC6587E8-A629-4535-83F6-04E1AA255CA6}"/>
              </a:ext>
            </a:extLst>
          </p:cNvPr>
          <p:cNvCxnSpPr>
            <a:cxnSpLocks/>
            <a:stCxn id="10" idx="3"/>
          </p:cNvCxnSpPr>
          <p:nvPr/>
        </p:nvCxnSpPr>
        <p:spPr>
          <a:xfrm>
            <a:off x="5441194" y="3634467"/>
            <a:ext cx="1016756"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2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378EA-4039-482C-AFAC-22CC149F0D1C}"/>
              </a:ext>
            </a:extLst>
          </p:cNvPr>
          <p:cNvSpPr>
            <a:spLocks noGrp="1"/>
          </p:cNvSpPr>
          <p:nvPr>
            <p:ph type="title"/>
          </p:nvPr>
        </p:nvSpPr>
        <p:spPr>
          <a:xfrm>
            <a:off x="1295400" y="392930"/>
            <a:ext cx="9601200" cy="665163"/>
          </a:xfrm>
        </p:spPr>
        <p:txBody>
          <a:bodyPr/>
          <a:lstStyle/>
          <a:p>
            <a:r>
              <a:rPr lang="en-US" altLang="zh-CN" dirty="0"/>
              <a:t>Cox</a:t>
            </a:r>
            <a:r>
              <a:rPr lang="zh-CN" altLang="en-US" dirty="0"/>
              <a:t>比例风险模型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FA7491-7626-40A5-85FD-854F96C0584C}"/>
                  </a:ext>
                </a:extLst>
              </p:cNvPr>
              <p:cNvSpPr>
                <a:spLocks noGrp="1"/>
              </p:cNvSpPr>
              <p:nvPr>
                <p:ph idx="1"/>
              </p:nvPr>
            </p:nvSpPr>
            <p:spPr>
              <a:xfrm>
                <a:off x="1295400" y="1722269"/>
                <a:ext cx="9601200" cy="4601592"/>
              </a:xfrm>
            </p:spPr>
            <p:txBody>
              <a:bodyPr>
                <a:normAutofit/>
              </a:bodyPr>
              <a:lstStyle/>
              <a:p>
                <a:pPr marL="0" indent="0">
                  <a:buNone/>
                </a:pPr>
                <a:r>
                  <a:rPr lang="en-US" altLang="zh-CN" dirty="0"/>
                  <a:t>       Cox</a:t>
                </a:r>
                <a:r>
                  <a:rPr lang="zh-CN" altLang="zh-CN" dirty="0"/>
                  <a:t>回归模型是由英国统计学家</a:t>
                </a:r>
                <a:r>
                  <a:rPr lang="en-US" altLang="zh-CN" dirty="0" err="1"/>
                  <a:t>D.R.Cox</a:t>
                </a:r>
                <a:r>
                  <a:rPr lang="en-US" altLang="zh-CN" dirty="0"/>
                  <a:t>(1972)</a:t>
                </a:r>
                <a:r>
                  <a:rPr lang="zh-CN" altLang="zh-CN" dirty="0"/>
                  <a:t>年提出的一种半参数回归模型。该模型以生存结局和生存时间为因变量，可同时分析众多因素对生存期的影响，能分析带有截尾生存时间的资料，且不要求估计资料的生存分布类型。</a:t>
                </a:r>
                <a:endParaRPr lang="en-US" altLang="zh-CN" dirty="0"/>
              </a:p>
              <a:p>
                <a:pPr marL="0" indent="0">
                  <a:buNone/>
                </a:pPr>
                <a:endParaRPr lang="en-US" altLang="zh-CN" dirty="0"/>
              </a:p>
              <a:p>
                <a:pPr marL="0" indent="0">
                  <a:buNone/>
                </a:pPr>
                <a:r>
                  <a:rPr lang="en-US" altLang="zh-CN" dirty="0"/>
                  <a:t>Cox</a:t>
                </a:r>
                <a:r>
                  <a:rPr lang="zh-CN" altLang="en-US" dirty="0"/>
                  <a:t>回归用公式可以表示为</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h</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𝑋</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0</m:t>
                          </m:r>
                        </m:sub>
                      </m:sSub>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𝑒𝑥𝑝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2</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3</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𝑝</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𝑝</m:t>
                              </m:r>
                            </m:sub>
                          </m:sSub>
                        </m:e>
                      </m:d>
                    </m:oMath>
                  </m:oMathPara>
                </a14:m>
                <a:endParaRPr lang="zh-CN" altLang="zh-CN" dirty="0"/>
              </a:p>
              <a:p>
                <a:pPr marL="0" indent="0">
                  <a:buNone/>
                </a:pPr>
                <a:r>
                  <a:rPr lang="en-US" altLang="zh-CN" dirty="0"/>
                  <a:t>       </a:t>
                </a:r>
                <a:r>
                  <a:rPr lang="zh-CN" altLang="zh-CN" dirty="0"/>
                  <a:t>其中，</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𝑝</m:t>
                        </m:r>
                      </m:sub>
                    </m:sSub>
                  </m:oMath>
                </a14:m>
                <a:r>
                  <a:rPr lang="zh-CN" altLang="zh-CN" dirty="0"/>
                  <a:t>是自变量的偏回归系数，</a:t>
                </a:r>
                <a14:m>
                  <m:oMath xmlns:m="http://schemas.openxmlformats.org/officeDocument/2006/math">
                    <m:r>
                      <a:rPr lang="en-US" altLang="zh-CN" i="1">
                        <a:latin typeface="Cambria Math" panose="02040503050406030204" pitchFamily="18" charset="0"/>
                      </a:rPr>
                      <m:t>𝑋</m:t>
                    </m:r>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𝑝</m:t>
                            </m:r>
                          </m:sub>
                        </m:sSub>
                      </m:e>
                    </m:d>
                  </m:oMath>
                </a14:m>
                <a:r>
                  <a:rPr lang="zh-CN" altLang="zh-CN" dirty="0"/>
                  <a:t>是影响生存时间</a:t>
                </a:r>
                <a14:m>
                  <m:oMath xmlns:m="http://schemas.openxmlformats.org/officeDocument/2006/math">
                    <m:r>
                      <m:rPr>
                        <m:sty m:val="p"/>
                      </m:rPr>
                      <a:rPr lang="en-US" altLang="zh-CN">
                        <a:latin typeface="Cambria Math" panose="02040503050406030204" pitchFamily="18" charset="0"/>
                      </a:rPr>
                      <m:t>t</m:t>
                    </m:r>
                  </m:oMath>
                </a14:m>
                <a:r>
                  <a:rPr lang="zh-CN" altLang="zh-CN" dirty="0"/>
                  <a:t>的所有变量，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h</m:t>
                        </m:r>
                      </m:e>
                      <m:sub>
                        <m:r>
                          <a:rPr lang="en-US" altLang="zh-CN">
                            <a:latin typeface="Cambria Math" panose="02040503050406030204" pitchFamily="18" charset="0"/>
                          </a:rPr>
                          <m:t>0</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zh-CN" dirty="0"/>
                  <a:t>是基础风险函数（</a:t>
                </a:r>
                <a:r>
                  <a:rPr lang="en-US" altLang="zh-CN" dirty="0"/>
                  <a:t>Baseline Survival Function</a:t>
                </a:r>
                <a:r>
                  <a:rPr lang="zh-CN" altLang="zh-CN" dirty="0"/>
                  <a:t>）。若</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𝑖</m:t>
                        </m:r>
                      </m:sub>
                    </m:sSub>
                    <m:r>
                      <a:rPr lang="en-US" altLang="zh-CN">
                        <a:latin typeface="Cambria Math" panose="02040503050406030204" pitchFamily="18" charset="0"/>
                      </a:rPr>
                      <m:t>&gt;0</m:t>
                    </m:r>
                  </m:oMath>
                </a14:m>
                <a:r>
                  <a:rPr lang="zh-CN" altLang="zh-CN" dirty="0"/>
                  <a:t>，则</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zh-CN" dirty="0"/>
                  <a:t>是危险因素；若</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𝑖</m:t>
                        </m:r>
                      </m:sub>
                    </m:sSub>
                    <m:r>
                      <a:rPr lang="en-US" altLang="zh-CN">
                        <a:latin typeface="Cambria Math" panose="02040503050406030204" pitchFamily="18" charset="0"/>
                      </a:rPr>
                      <m:t>&lt;0</m:t>
                    </m:r>
                  </m:oMath>
                </a14:m>
                <a:r>
                  <a:rPr lang="zh-CN" altLang="zh-CN" dirty="0"/>
                  <a:t>，则</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zh-CN" dirty="0"/>
                  <a:t>是保护因素。</a:t>
                </a:r>
              </a:p>
            </p:txBody>
          </p:sp>
        </mc:Choice>
        <mc:Fallback xmlns="">
          <p:sp>
            <p:nvSpPr>
              <p:cNvPr id="3" name="内容占位符 2">
                <a:extLst>
                  <a:ext uri="{FF2B5EF4-FFF2-40B4-BE49-F238E27FC236}">
                    <a16:creationId xmlns:a16="http://schemas.microsoft.com/office/drawing/2014/main" id="{DCFA7491-7626-40A5-85FD-854F96C0584C}"/>
                  </a:ext>
                </a:extLst>
              </p:cNvPr>
              <p:cNvSpPr>
                <a:spLocks noGrp="1" noRot="1" noChangeAspect="1" noMove="1" noResize="1" noEditPoints="1" noAdjustHandles="1" noChangeArrowheads="1" noChangeShapeType="1" noTextEdit="1"/>
              </p:cNvSpPr>
              <p:nvPr>
                <p:ph idx="1"/>
              </p:nvPr>
            </p:nvSpPr>
            <p:spPr>
              <a:xfrm>
                <a:off x="1295400" y="1722269"/>
                <a:ext cx="9601200" cy="4601592"/>
              </a:xfrm>
              <a:blipFill>
                <a:blip r:embed="rId2"/>
                <a:stretch>
                  <a:fillRect l="-698" t="-1459" r="-6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177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9566D-0F5A-4C60-88FF-54BAEBDE1D11}"/>
              </a:ext>
            </a:extLst>
          </p:cNvPr>
          <p:cNvSpPr>
            <a:spLocks noGrp="1"/>
          </p:cNvSpPr>
          <p:nvPr>
            <p:ph type="title"/>
          </p:nvPr>
        </p:nvSpPr>
        <p:spPr>
          <a:xfrm>
            <a:off x="1295400" y="329952"/>
            <a:ext cx="3081291" cy="579438"/>
          </a:xfrm>
        </p:spPr>
        <p:txBody>
          <a:bodyPr>
            <a:normAutofit/>
          </a:bodyPr>
          <a:lstStyle/>
          <a:p>
            <a:r>
              <a:rPr lang="zh-CN" altLang="en-US" sz="2400" dirty="0">
                <a:solidFill>
                  <a:schemeClr val="accent1"/>
                </a:solidFill>
              </a:rPr>
              <a:t>相对危险度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6BDF517-C95E-48F7-9F38-635E697C911D}"/>
                  </a:ext>
                </a:extLst>
              </p:cNvPr>
              <p:cNvSpPr>
                <a:spLocks noGrp="1"/>
              </p:cNvSpPr>
              <p:nvPr>
                <p:ph idx="1"/>
              </p:nvPr>
            </p:nvSpPr>
            <p:spPr>
              <a:xfrm>
                <a:off x="1295400" y="1056443"/>
                <a:ext cx="9721788" cy="4734757"/>
              </a:xfrm>
            </p:spPr>
            <p:txBody>
              <a:bodyPr>
                <a:normAutofit/>
              </a:bodyPr>
              <a:lstStyle/>
              <a:p>
                <a:pPr marL="0" indent="0">
                  <a:buNone/>
                </a:pPr>
                <a:r>
                  <a:rPr lang="en-US" altLang="zh-CN" dirty="0"/>
                  <a:t>      </a:t>
                </a:r>
                <a:r>
                  <a:rPr lang="zh-CN" altLang="zh-CN" dirty="0"/>
                  <a:t>相对危险度（</a:t>
                </a:r>
                <a:r>
                  <a:rPr lang="en-US" altLang="zh-CN" dirty="0"/>
                  <a:t>Risk Ratio</a:t>
                </a:r>
                <a:r>
                  <a:rPr lang="zh-CN" altLang="zh-CN" dirty="0"/>
                  <a:t>，也叫做风险比</a:t>
                </a:r>
                <a:r>
                  <a:rPr lang="en-US" altLang="zh-CN" dirty="0"/>
                  <a:t>Hazard Ratio</a:t>
                </a:r>
                <a:r>
                  <a:rPr lang="zh-CN" altLang="zh-CN" dirty="0"/>
                  <a:t>），其定义为：暴露组的危险度与对照组危险度之比，用公式可以表示为</a:t>
                </a:r>
                <a:endParaRPr lang="en-US" altLang="zh-CN" dirty="0"/>
              </a:p>
              <a:p>
                <a:pPr marL="0" indent="0">
                  <a:buNone/>
                </a:pPr>
                <a:r>
                  <a:rPr lang="en-US" altLang="zh-CN" dirty="0"/>
                  <a:t>                                          </a:t>
                </a:r>
                <a14:m>
                  <m:oMath xmlns:m="http://schemas.openxmlformats.org/officeDocument/2006/math">
                    <m:r>
                      <a:rPr lang="en-US" altLang="zh-CN" i="1">
                        <a:latin typeface="Cambria Math" panose="02040503050406030204" pitchFamily="18" charset="0"/>
                      </a:rPr>
                      <m:t>𝑅𝑅</m:t>
                    </m:r>
                    <m:r>
                      <a:rPr lang="en-US" altLang="zh-CN" i="1">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h</m:t>
                            </m:r>
                          </m:e>
                          <m:sub>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𝑋</m:t>
                                </m:r>
                              </m:e>
                            </m:d>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h</m:t>
                            </m:r>
                          </m:e>
                          <m:sub>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𝑋</m:t>
                                    </m:r>
                                  </m:e>
                                  <m:sup>
                                    <m:r>
                                      <a:rPr lang="zh-CN" altLang="en-US" i="1">
                                        <a:latin typeface="Cambria Math" panose="02040503050406030204" pitchFamily="18" charset="0"/>
                                      </a:rPr>
                                      <m:t>∗</m:t>
                                    </m:r>
                                  </m:sup>
                                </m:sSup>
                              </m:e>
                            </m:d>
                          </m:sub>
                        </m:sSub>
                      </m:den>
                    </m:f>
                  </m:oMath>
                </a14:m>
                <a:endParaRPr lang="en-US" altLang="zh-CN" dirty="0"/>
              </a:p>
              <a:p>
                <a:pPr marL="0" indent="0">
                  <a:buNone/>
                </a:pPr>
                <a:r>
                  <a:rPr lang="en-US" altLang="zh-CN" b="0" dirty="0"/>
                  <a:t>                                            </a:t>
                </a:r>
                <a14:m>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0</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𝑒𝑥𝑝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2</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3</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𝑝</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𝑝</m:t>
                                </m:r>
                              </m:sub>
                            </m:sSub>
                          </m:e>
                        </m:d>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0</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𝑒𝑥𝑝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1</m:t>
                                </m:r>
                              </m:sub>
                            </m:s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2</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3</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𝑝</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𝑝</m:t>
                                </m:r>
                              </m:sub>
                            </m:sSub>
                          </m:e>
                        </m:d>
                      </m:den>
                    </m:f>
                  </m:oMath>
                </a14:m>
                <a:endParaRPr lang="en-US" altLang="zh-CN" i="1" dirty="0"/>
              </a:p>
              <a:p>
                <a:pPr marL="0" indent="0">
                  <a:buNone/>
                </a:pPr>
                <a:r>
                  <a:rPr lang="en-US" altLang="zh-CN" i="1" dirty="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𝑒𝑥𝑝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e>
                        </m:d>
                      </m:e>
                    </m:d>
                  </m:oMath>
                </a14:m>
                <a:endParaRPr lang="en-US" altLang="zh-CN" dirty="0"/>
              </a:p>
              <a:p>
                <a:pPr marL="0" indent="0">
                  <a:buNone/>
                </a:pPr>
                <a:r>
                  <a:rPr lang="en-US" altLang="zh-CN" dirty="0"/>
                  <a:t>       </a:t>
                </a:r>
                <a14:m>
                  <m:oMath xmlns:m="http://schemas.openxmlformats.org/officeDocument/2006/math">
                    <m:r>
                      <a:rPr lang="en-US" altLang="zh-CN" i="1">
                        <a:latin typeface="Cambria Math" panose="02040503050406030204" pitchFamily="18" charset="0"/>
                      </a:rPr>
                      <m:t>𝑅𝑅</m:t>
                    </m:r>
                  </m:oMath>
                </a14:m>
                <a:r>
                  <a:rPr lang="zh-CN" altLang="zh-CN" dirty="0"/>
                  <a:t>的大小意味着暴露组的死亡率是对照组死亡率的多少倍。另外，我们认为，如果</a:t>
                </a:r>
                <a14:m>
                  <m:oMath xmlns:m="http://schemas.openxmlformats.org/officeDocument/2006/math">
                    <m:r>
                      <a:rPr lang="en-US" altLang="zh-CN" i="1">
                        <a:latin typeface="Cambria Math" panose="02040503050406030204" pitchFamily="18" charset="0"/>
                      </a:rPr>
                      <m:t>𝑅𝑅</m:t>
                    </m:r>
                  </m:oMath>
                </a14:m>
                <a:r>
                  <a:rPr lang="zh-CN" altLang="zh-CN" dirty="0"/>
                  <a:t>的值接近</a:t>
                </a:r>
                <a:r>
                  <a:rPr lang="en-US" altLang="zh-CN" dirty="0"/>
                  <a:t>1</a:t>
                </a:r>
                <a:r>
                  <a:rPr lang="zh-CN" altLang="zh-CN" dirty="0"/>
                  <a:t>，那么该因素与死亡没有太大的关系；反之，</a:t>
                </a:r>
                <a14:m>
                  <m:oMath xmlns:m="http://schemas.openxmlformats.org/officeDocument/2006/math">
                    <m:r>
                      <a:rPr lang="en-US" altLang="zh-CN" i="1">
                        <a:latin typeface="Cambria Math" panose="02040503050406030204" pitchFamily="18" charset="0"/>
                      </a:rPr>
                      <m:t>𝑅𝑅</m:t>
                    </m:r>
                  </m:oMath>
                </a14:m>
                <a:r>
                  <a:rPr lang="zh-CN" altLang="zh-CN" dirty="0"/>
                  <a:t>的值偏离</a:t>
                </a:r>
                <a:r>
                  <a:rPr lang="en-US" altLang="zh-CN" dirty="0"/>
                  <a:t>1</a:t>
                </a:r>
                <a:r>
                  <a:rPr lang="zh-CN" altLang="zh-CN" dirty="0"/>
                  <a:t>的程度越大，其与死亡的关系就越密切。</a:t>
                </a: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96BDF517-C95E-48F7-9F38-635E697C911D}"/>
                  </a:ext>
                </a:extLst>
              </p:cNvPr>
              <p:cNvSpPr>
                <a:spLocks noGrp="1" noRot="1" noChangeAspect="1" noMove="1" noResize="1" noEditPoints="1" noAdjustHandles="1" noChangeArrowheads="1" noChangeShapeType="1" noTextEdit="1"/>
              </p:cNvSpPr>
              <p:nvPr>
                <p:ph idx="1"/>
              </p:nvPr>
            </p:nvSpPr>
            <p:spPr>
              <a:xfrm>
                <a:off x="1295400" y="1056443"/>
                <a:ext cx="9721788" cy="4734757"/>
              </a:xfrm>
              <a:blipFill>
                <a:blip r:embed="rId2"/>
                <a:stretch>
                  <a:fillRect l="-690" t="-1287" r="-3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552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02012"/>
            <a:ext cx="9601200" cy="1142385"/>
          </a:xfrm>
        </p:spPr>
        <p:txBody>
          <a:bodyPr rtlCol="0">
            <a:normAutofit/>
          </a:bodyPr>
          <a:lstStyle/>
          <a:p>
            <a:pPr rtl="0"/>
            <a:r>
              <a:rPr lang="zh-CN" altLang="en-US" sz="4400" dirty="0">
                <a:latin typeface="Arial" panose="020B0604020202020204" pitchFamily="34" charset="0"/>
                <a:sym typeface="Arial" panose="020B0604020202020204" pitchFamily="34" charset="0"/>
              </a:rPr>
              <a:t>主要部分</a:t>
            </a:r>
            <a:endParaRPr lang="zh-CN" altLang="en-US" sz="4400" dirty="0">
              <a:latin typeface="Arial" panose="020B0604020202020204" pitchFamily="34" charset="0"/>
              <a:ea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a:xfrm>
            <a:off x="1295400" y="1806037"/>
            <a:ext cx="2797206" cy="4344708"/>
          </a:xfrm>
        </p:spPr>
        <p:txBody>
          <a:bodyPr rtlCol="0">
            <a:normAutofit/>
          </a:bodyPr>
          <a:lstStyle/>
          <a:p>
            <a:pPr rtl="0"/>
            <a:r>
              <a:rPr lang="zh-CN" altLang="en-US" sz="2800" dirty="0">
                <a:latin typeface="Arial" panose="020B0604020202020204" pitchFamily="34" charset="0"/>
                <a:sym typeface="Arial" panose="020B0604020202020204" pitchFamily="34" charset="0"/>
              </a:rPr>
              <a:t>内容铺垫</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rtl="0"/>
            <a:r>
              <a:rPr lang="zh-CN" altLang="en-US" sz="2800" dirty="0">
                <a:latin typeface="Arial" panose="020B0604020202020204" pitchFamily="34" charset="0"/>
                <a:sym typeface="Arial" panose="020B0604020202020204" pitchFamily="34" charset="0"/>
              </a:rPr>
              <a:t>数据准备</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rtl="0"/>
            <a:r>
              <a:rPr lang="zh-CN" altLang="en-US" sz="2800" dirty="0">
                <a:latin typeface="Arial" panose="020B0604020202020204" pitchFamily="34" charset="0"/>
                <a:sym typeface="Arial" panose="020B0604020202020204" pitchFamily="34" charset="0"/>
              </a:rPr>
              <a:t>生存分析</a:t>
            </a:r>
            <a:endParaRPr lang="en-US" altLang="zh-CN" sz="2800" dirty="0">
              <a:latin typeface="Arial" panose="020B0604020202020204" pitchFamily="34" charset="0"/>
              <a:sym typeface="Arial" panose="020B0604020202020204" pitchFamily="34" charset="0"/>
            </a:endParaRPr>
          </a:p>
          <a:p>
            <a:pPr rtl="0"/>
            <a:r>
              <a:rPr lang="zh-CN" altLang="en-US" sz="2800" dirty="0">
                <a:latin typeface="Arial" panose="020B0604020202020204" pitchFamily="34" charset="0"/>
                <a:ea typeface="微软雅黑" panose="020B0503020204020204" pitchFamily="34" charset="-122"/>
                <a:sym typeface="Arial" panose="020B0604020202020204" pitchFamily="34" charset="0"/>
              </a:rPr>
              <a:t>逻辑回归建模</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rtl="0"/>
            <a:r>
              <a:rPr lang="zh-CN" altLang="en-US" sz="2800" dirty="0">
                <a:latin typeface="Arial" panose="020B0604020202020204" pitchFamily="34" charset="0"/>
                <a:ea typeface="微软雅黑" panose="020B0503020204020204" pitchFamily="34" charset="-122"/>
                <a:sym typeface="Arial" panose="020B0604020202020204" pitchFamily="34" charset="0"/>
              </a:rPr>
              <a:t>决策树建模</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a:p>
            <a:pPr rtl="0"/>
            <a:r>
              <a:rPr lang="zh-CN" altLang="en-US" sz="2800" dirty="0">
                <a:latin typeface="Arial" panose="020B0604020202020204" pitchFamily="34" charset="0"/>
                <a:sym typeface="Arial" panose="020B0604020202020204" pitchFamily="34" charset="0"/>
              </a:rPr>
              <a:t>总结</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9CFC-CB22-453E-A423-55F400D1E1ED}"/>
              </a:ext>
            </a:extLst>
          </p:cNvPr>
          <p:cNvSpPr>
            <a:spLocks noGrp="1"/>
          </p:cNvSpPr>
          <p:nvPr>
            <p:ph type="title"/>
          </p:nvPr>
        </p:nvSpPr>
        <p:spPr>
          <a:xfrm>
            <a:off x="1169487" y="230819"/>
            <a:ext cx="9601200" cy="705205"/>
          </a:xfrm>
        </p:spPr>
        <p:txBody>
          <a:bodyPr/>
          <a:lstStyle/>
          <a:p>
            <a:pPr algn="ctr"/>
            <a:r>
              <a:rPr lang="en-US" altLang="zh-CN" dirty="0"/>
              <a:t>Cox</a:t>
            </a:r>
            <a:r>
              <a:rPr lang="zh-CN" altLang="en-US" dirty="0"/>
              <a:t>输出结果</a:t>
            </a:r>
          </a:p>
        </p:txBody>
      </p:sp>
      <p:pic>
        <p:nvPicPr>
          <p:cNvPr id="5" name="内容占位符 4">
            <a:extLst>
              <a:ext uri="{FF2B5EF4-FFF2-40B4-BE49-F238E27FC236}">
                <a16:creationId xmlns:a16="http://schemas.microsoft.com/office/drawing/2014/main" id="{8CB8ACAE-37CC-4E51-8DF5-BCE04FB2C1EF}"/>
              </a:ext>
            </a:extLst>
          </p:cNvPr>
          <p:cNvPicPr>
            <a:picLocks noGrp="1" noChangeAspect="1"/>
          </p:cNvPicPr>
          <p:nvPr>
            <p:ph idx="1"/>
          </p:nvPr>
        </p:nvPicPr>
        <p:blipFill>
          <a:blip r:embed="rId2"/>
          <a:stretch>
            <a:fillRect/>
          </a:stretch>
        </p:blipFill>
        <p:spPr>
          <a:xfrm>
            <a:off x="2255139" y="1152047"/>
            <a:ext cx="7681722" cy="2396971"/>
          </a:xfrm>
        </p:spPr>
      </p:pic>
      <p:sp>
        <p:nvSpPr>
          <p:cNvPr id="6" name="文本框 5">
            <a:extLst>
              <a:ext uri="{FF2B5EF4-FFF2-40B4-BE49-F238E27FC236}">
                <a16:creationId xmlns:a16="http://schemas.microsoft.com/office/drawing/2014/main" id="{45FACD48-AEC1-414D-AD07-A6EA45762D09}"/>
              </a:ext>
            </a:extLst>
          </p:cNvPr>
          <p:cNvSpPr txBox="1"/>
          <p:nvPr/>
        </p:nvSpPr>
        <p:spPr>
          <a:xfrm>
            <a:off x="1615737" y="3765041"/>
            <a:ext cx="9019712" cy="1200329"/>
          </a:xfrm>
          <a:prstGeom prst="rect">
            <a:avLst/>
          </a:prstGeom>
          <a:noFill/>
        </p:spPr>
        <p:txBody>
          <a:bodyPr wrap="square" rtlCol="0">
            <a:spAutoFit/>
          </a:bodyPr>
          <a:lstStyle/>
          <a:p>
            <a:r>
              <a:rPr lang="zh-CN" altLang="en-US" sz="2400" dirty="0"/>
              <a:t>       通过上述数据，我们可以知道用户是否购买额外的电信服务，是否签订合约以及套餐类型等五个哑元变量对用户流失的影响都比较大，两个连续变量的影响则相当有限。</a:t>
            </a:r>
          </a:p>
        </p:txBody>
      </p:sp>
    </p:spTree>
    <p:extLst>
      <p:ext uri="{BB962C8B-B14F-4D97-AF65-F5344CB8AC3E}">
        <p14:creationId xmlns:p14="http://schemas.microsoft.com/office/powerpoint/2010/main" val="78007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EE2AB-C133-4CE9-AF68-688EC6D27703}"/>
              </a:ext>
            </a:extLst>
          </p:cNvPr>
          <p:cNvSpPr>
            <a:spLocks noGrp="1"/>
          </p:cNvSpPr>
          <p:nvPr>
            <p:ph type="title"/>
          </p:nvPr>
        </p:nvSpPr>
        <p:spPr>
          <a:xfrm>
            <a:off x="0" y="1003177"/>
            <a:ext cx="12192000" cy="2738191"/>
          </a:xfrm>
        </p:spPr>
        <p:txBody>
          <a:bodyPr>
            <a:normAutofit/>
          </a:bodyPr>
          <a:lstStyle/>
          <a:p>
            <a:pPr algn="ctr"/>
            <a:r>
              <a:rPr lang="en-US" altLang="zh-CN" sz="6000" dirty="0">
                <a:solidFill>
                  <a:schemeClr val="tx1"/>
                </a:solidFill>
              </a:rPr>
              <a:t>5. </a:t>
            </a:r>
            <a:r>
              <a:rPr lang="zh-CN" altLang="en-US" sz="6000" dirty="0">
                <a:solidFill>
                  <a:schemeClr val="tx1"/>
                </a:solidFill>
              </a:rPr>
              <a:t>基于机器学习的建模与评估</a:t>
            </a:r>
          </a:p>
        </p:txBody>
      </p:sp>
    </p:spTree>
    <p:extLst>
      <p:ext uri="{BB962C8B-B14F-4D97-AF65-F5344CB8AC3E}">
        <p14:creationId xmlns:p14="http://schemas.microsoft.com/office/powerpoint/2010/main" val="140842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1589D-D1D1-49B2-937C-61BE625652E2}"/>
              </a:ext>
            </a:extLst>
          </p:cNvPr>
          <p:cNvSpPr>
            <a:spLocks noGrp="1"/>
          </p:cNvSpPr>
          <p:nvPr>
            <p:ph type="title"/>
          </p:nvPr>
        </p:nvSpPr>
        <p:spPr>
          <a:xfrm>
            <a:off x="1295400" y="263941"/>
            <a:ext cx="2894860" cy="802859"/>
          </a:xfrm>
        </p:spPr>
        <p:txBody>
          <a:bodyPr/>
          <a:lstStyle/>
          <a:p>
            <a:r>
              <a:rPr lang="en-US" altLang="zh-CN" dirty="0"/>
              <a:t>Logistic</a:t>
            </a:r>
            <a:r>
              <a:rPr lang="zh-CN" altLang="en-US" dirty="0"/>
              <a:t>回归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6D7C85-D139-4E7C-AF4B-CFACA269F9A6}"/>
                  </a:ext>
                </a:extLst>
              </p:cNvPr>
              <p:cNvSpPr>
                <a:spLocks noGrp="1"/>
              </p:cNvSpPr>
              <p:nvPr>
                <p:ph idx="1"/>
              </p:nvPr>
            </p:nvSpPr>
            <p:spPr>
              <a:xfrm>
                <a:off x="1295399" y="1313895"/>
                <a:ext cx="10254449" cy="2396971"/>
              </a:xfrm>
            </p:spPr>
            <p:txBody>
              <a:bodyPr>
                <a:normAutofit/>
              </a:bodyPr>
              <a:lstStyle/>
              <a:p>
                <a:pPr marL="0" indent="0">
                  <a:buNone/>
                </a:pPr>
                <a:r>
                  <a:rPr lang="en-US" altLang="zh-CN" dirty="0"/>
                  <a:t>       </a:t>
                </a:r>
                <a:r>
                  <a:rPr lang="zh-CN" altLang="zh-CN" dirty="0"/>
                  <a:t>在日常生活中，我们经常需要利用线性回归的方法对某一事物进行预测，比如房价，股票，身高，盈利等，这些变量都有一个共性特征就是连续；而有些情况下，被预测变量可能是二元变量，比如成功或失败，成活或死亡以及本文所研究的流失或不流失等，如果强行使用线性回归的方法可能得不到理想的预测结果，这时我们就需要用逻辑回归（</a:t>
                </a:r>
                <a:r>
                  <a:rPr lang="en-US" altLang="zh-CN" dirty="0"/>
                  <a:t>Logistic Regression</a:t>
                </a:r>
                <a:r>
                  <a:rPr lang="zh-CN" altLang="zh-CN" dirty="0"/>
                  <a:t>）的方法进行预测。</a:t>
                </a:r>
              </a:p>
              <a:p>
                <a:pPr marL="0" indent="0">
                  <a:buNone/>
                </a:pPr>
                <a:r>
                  <a:rPr lang="en-US" altLang="zh-CN" dirty="0"/>
                  <a:t>       </a:t>
                </a:r>
                <a:r>
                  <a:rPr lang="zh-CN" altLang="zh-CN" dirty="0"/>
                  <a:t>下面我们先介绍一下</a:t>
                </a:r>
                <a:r>
                  <a:rPr lang="en-US" altLang="zh-CN" dirty="0"/>
                  <a:t>Logistic</a:t>
                </a:r>
                <a:r>
                  <a:rPr lang="zh-CN" altLang="zh-CN" dirty="0"/>
                  <a:t>回归将要用到的</a:t>
                </a:r>
                <a:r>
                  <a:rPr lang="en-US" altLang="zh-CN" dirty="0"/>
                  <a:t>Logistic</a:t>
                </a:r>
                <a:r>
                  <a:rPr lang="zh-CN" altLang="zh-CN" dirty="0"/>
                  <a:t>函数（也称为</a:t>
                </a:r>
                <a:r>
                  <a:rPr lang="en-US" altLang="zh-CN" dirty="0"/>
                  <a:t>sigmoid</a:t>
                </a:r>
                <a:r>
                  <a:rPr lang="zh-CN" altLang="zh-CN" dirty="0"/>
                  <a:t>函数）：我们定义</a:t>
                </a:r>
                <a14:m>
                  <m:oMath xmlns:m="http://schemas.openxmlformats.org/officeDocument/2006/math">
                    <m:r>
                      <a:rPr lang="en-US" altLang="zh-CN" i="1">
                        <a:latin typeface="Cambria Math" panose="02040503050406030204" pitchFamily="18" charset="0"/>
                      </a:rPr>
                      <m:t>𝑆</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1+</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𝑥</m:t>
                            </m:r>
                          </m:sup>
                        </m:sSup>
                      </m:den>
                    </m:f>
                  </m:oMath>
                </a14:m>
                <a:r>
                  <a:rPr lang="zh-CN" altLang="zh-CN" dirty="0"/>
                  <a:t>为</a:t>
                </a:r>
                <a:r>
                  <a:rPr lang="en-US" altLang="zh-CN" dirty="0"/>
                  <a:t>logistic</a:t>
                </a:r>
                <a:r>
                  <a:rPr lang="zh-CN" altLang="zh-CN" dirty="0"/>
                  <a:t>函数，其图像为</a:t>
                </a: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3D6D7C85-D139-4E7C-AF4B-CFACA269F9A6}"/>
                  </a:ext>
                </a:extLst>
              </p:cNvPr>
              <p:cNvSpPr>
                <a:spLocks noGrp="1" noRot="1" noChangeAspect="1" noMove="1" noResize="1" noEditPoints="1" noAdjustHandles="1" noChangeArrowheads="1" noChangeShapeType="1" noTextEdit="1"/>
              </p:cNvSpPr>
              <p:nvPr>
                <p:ph idx="1"/>
              </p:nvPr>
            </p:nvSpPr>
            <p:spPr>
              <a:xfrm>
                <a:off x="1295399" y="1313895"/>
                <a:ext cx="10254449" cy="2396971"/>
              </a:xfrm>
              <a:blipFill>
                <a:blip r:embed="rId2"/>
                <a:stretch>
                  <a:fillRect l="-594" t="-2799" b="-76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6385E50-33DC-4F41-9368-DE2707139854}"/>
              </a:ext>
            </a:extLst>
          </p:cNvPr>
          <p:cNvPicPr>
            <a:picLocks noChangeAspect="1"/>
          </p:cNvPicPr>
          <p:nvPr/>
        </p:nvPicPr>
        <p:blipFill rotWithShape="1">
          <a:blip r:embed="rId3"/>
          <a:srcRect l="4007" t="22610" b="13185"/>
          <a:stretch/>
        </p:blipFill>
        <p:spPr>
          <a:xfrm>
            <a:off x="3809834" y="3957961"/>
            <a:ext cx="4572332" cy="1975559"/>
          </a:xfrm>
          <a:prstGeom prst="rect">
            <a:avLst/>
          </a:prstGeom>
        </p:spPr>
      </p:pic>
    </p:spTree>
    <p:extLst>
      <p:ext uri="{BB962C8B-B14F-4D97-AF65-F5344CB8AC3E}">
        <p14:creationId xmlns:p14="http://schemas.microsoft.com/office/powerpoint/2010/main" val="178584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F60419C-C106-4A08-A7CB-5AA7CC0D8C56}"/>
                  </a:ext>
                </a:extLst>
              </p:cNvPr>
              <p:cNvSpPr>
                <a:spLocks noGrp="1"/>
              </p:cNvSpPr>
              <p:nvPr>
                <p:ph idx="1"/>
              </p:nvPr>
            </p:nvSpPr>
            <p:spPr>
              <a:xfrm>
                <a:off x="1028700" y="671512"/>
                <a:ext cx="10134600" cy="5514975"/>
              </a:xfrm>
            </p:spPr>
            <p:txBody>
              <a:bodyPr/>
              <a:lstStyle/>
              <a:p>
                <a:pPr marL="0" indent="0">
                  <a:buNone/>
                </a:pPr>
                <a:r>
                  <a:rPr lang="en-US" altLang="zh-CN" dirty="0"/>
                  <a:t>       </a:t>
                </a:r>
                <a:r>
                  <a:rPr lang="zh-CN" altLang="zh-CN" dirty="0"/>
                  <a:t>在一个二元分类问题中，如果我们记事件发生</a:t>
                </a:r>
                <a14:m>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rPr>
                      <m:t>=1</m:t>
                    </m:r>
                  </m:oMath>
                </a14:m>
                <a:r>
                  <a:rPr lang="zh-CN" altLang="zh-CN" dirty="0"/>
                  <a:t>的概率为</a:t>
                </a:r>
                <a14:m>
                  <m:oMath xmlns:m="http://schemas.openxmlformats.org/officeDocument/2006/math">
                    <m:r>
                      <a:rPr lang="en-US" altLang="zh-CN" i="1">
                        <a:latin typeface="Cambria Math" panose="02040503050406030204" pitchFamily="18" charset="0"/>
                      </a:rPr>
                      <m:t>𝑃</m:t>
                    </m:r>
                  </m:oMath>
                </a14:m>
                <a:r>
                  <a:rPr lang="zh-CN" altLang="zh-CN" dirty="0"/>
                  <a:t>，影响因素为一个</a:t>
                </a:r>
                <a14:m>
                  <m:oMath xmlns:m="http://schemas.openxmlformats.org/officeDocument/2006/math">
                    <m:r>
                      <a:rPr lang="en-US" altLang="zh-CN" i="1">
                        <a:latin typeface="Cambria Math" panose="02040503050406030204" pitchFamily="18" charset="0"/>
                      </a:rPr>
                      <m:t>𝑝</m:t>
                    </m:r>
                  </m:oMath>
                </a14:m>
                <a:r>
                  <a:rPr lang="zh-CN" altLang="zh-CN" dirty="0"/>
                  <a:t>维向量</a:t>
                </a:r>
                <a14:m>
                  <m:oMath xmlns:m="http://schemas.openxmlformats.org/officeDocument/2006/math">
                    <m:r>
                      <a:rPr lang="en-US" altLang="zh-CN" i="1">
                        <a:latin typeface="Cambria Math" panose="02040503050406030204" pitchFamily="18" charset="0"/>
                      </a:rPr>
                      <m:t>𝑋</m:t>
                    </m:r>
                    <m:r>
                      <a:rPr lang="en-US" altLang="zh-CN" i="1">
                        <a:latin typeface="Cambria Math" panose="02040503050406030204" pitchFamily="18" charset="0"/>
                      </a:rPr>
                      <m: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𝑝</m:t>
                            </m:r>
                          </m:sub>
                        </m:sSub>
                      </m:e>
                    </m:d>
                  </m:oMath>
                </a14:m>
                <a:r>
                  <a:rPr lang="zh-CN" altLang="zh-CN" dirty="0"/>
                  <a:t>，那么用</a:t>
                </a:r>
                <a:r>
                  <a:rPr lang="en-US" altLang="zh-CN" dirty="0"/>
                  <a:t>logistic</a:t>
                </a:r>
                <a:r>
                  <a:rPr lang="zh-CN" altLang="zh-CN" dirty="0"/>
                  <a:t>回归表示</a:t>
                </a:r>
                <a14:m>
                  <m:oMath xmlns:m="http://schemas.openxmlformats.org/officeDocument/2006/math">
                    <m:r>
                      <a:rPr lang="en-US" altLang="zh-CN" i="1">
                        <a:latin typeface="Cambria Math" panose="02040503050406030204" pitchFamily="18" charset="0"/>
                      </a:rPr>
                      <m:t>𝑃</m:t>
                    </m:r>
                  </m:oMath>
                </a14:m>
                <a:r>
                  <a:rPr lang="zh-CN" altLang="zh-CN" dirty="0"/>
                  <a:t>即为</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1+</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𝜃</m:t>
                                  </m:r>
                                </m:e>
                                <m:sup>
                                  <m:r>
                                    <a:rPr lang="en-US" altLang="zh-CN" i="1">
                                      <a:latin typeface="Cambria Math" panose="02040503050406030204" pitchFamily="18" charset="0"/>
                                    </a:rPr>
                                    <m:t>𝑇</m:t>
                                  </m:r>
                                </m:sup>
                              </m:sSup>
                              <m:r>
                                <a:rPr lang="en-US" altLang="zh-CN" i="1">
                                  <a:latin typeface="Cambria Math" panose="02040503050406030204" pitchFamily="18" charset="0"/>
                                </a:rPr>
                                <m:t>𝑋</m:t>
                              </m:r>
                            </m:sup>
                          </m:sSup>
                        </m:den>
                      </m:f>
                    </m:oMath>
                  </m:oMathPara>
                </a14:m>
                <a:endParaRPr lang="zh-CN" altLang="zh-CN" dirty="0"/>
              </a:p>
              <a:p>
                <a:pPr marL="0" indent="0">
                  <a:buNone/>
                </a:pPr>
                <a:r>
                  <a:rPr lang="en-US" altLang="zh-CN" dirty="0"/>
                  <a:t>       </a:t>
                </a:r>
                <a:r>
                  <a:rPr lang="zh-CN" altLang="zh-CN" dirty="0"/>
                  <a:t>这里</a:t>
                </a:r>
                <a14:m>
                  <m:oMath xmlns:m="http://schemas.openxmlformats.org/officeDocument/2006/math">
                    <m:r>
                      <a:rPr lang="en-US" altLang="zh-CN" i="1">
                        <a:latin typeface="Cambria Math" panose="02040503050406030204" pitchFamily="18" charset="0"/>
                      </a:rPr>
                      <m:t>𝜃</m:t>
                    </m:r>
                  </m:oMath>
                </a14:m>
                <a:r>
                  <a:rPr lang="zh-CN" altLang="zh-CN" dirty="0"/>
                  <a:t>是一个</a:t>
                </a:r>
                <a14:m>
                  <m:oMath xmlns:m="http://schemas.openxmlformats.org/officeDocument/2006/math">
                    <m:r>
                      <a:rPr lang="en-US" altLang="zh-CN" i="1">
                        <a:latin typeface="Cambria Math" panose="02040503050406030204" pitchFamily="18" charset="0"/>
                      </a:rPr>
                      <m:t>𝑝</m:t>
                    </m:r>
                  </m:oMath>
                </a14:m>
                <a:r>
                  <a:rPr lang="zh-CN" altLang="zh-CN" dirty="0"/>
                  <a:t>维系数向量；同时</a:t>
                </a:r>
                <a14:m>
                  <m:oMath xmlns:m="http://schemas.openxmlformats.org/officeDocument/2006/math">
                    <m:r>
                      <a:rPr lang="en-US" altLang="zh-CN" i="1">
                        <a:latin typeface="Cambria Math" panose="02040503050406030204" pitchFamily="18" charset="0"/>
                      </a:rPr>
                      <m:t>𝑃</m:t>
                    </m:r>
                  </m:oMath>
                </a14:m>
                <a:r>
                  <a:rPr lang="zh-CN" altLang="zh-CN" dirty="0"/>
                  <a:t>也是二元变量</a:t>
                </a:r>
                <a14:m>
                  <m:oMath xmlns:m="http://schemas.openxmlformats.org/officeDocument/2006/math">
                    <m:r>
                      <a:rPr lang="en-US" altLang="zh-CN" i="1">
                        <a:latin typeface="Cambria Math" panose="02040503050406030204" pitchFamily="18" charset="0"/>
                      </a:rPr>
                      <m:t>𝑌</m:t>
                    </m:r>
                  </m:oMath>
                </a14:m>
                <a:r>
                  <a:rPr lang="zh-CN" altLang="zh-CN" dirty="0"/>
                  <a:t>的期望。</a:t>
                </a:r>
              </a:p>
              <a:p>
                <a:pPr marL="0" indent="0">
                  <a:buNone/>
                </a:pPr>
                <a:r>
                  <a:rPr lang="en-US" altLang="zh-CN" dirty="0"/>
                  <a:t>       </a:t>
                </a:r>
                <a:r>
                  <a:rPr lang="zh-CN" altLang="zh-CN" dirty="0"/>
                  <a:t>如果我们继续对</a:t>
                </a:r>
                <a14:m>
                  <m:oMath xmlns:m="http://schemas.openxmlformats.org/officeDocument/2006/math">
                    <m:r>
                      <a:rPr lang="en-US" altLang="zh-CN" i="1">
                        <a:latin typeface="Cambria Math" panose="02040503050406030204" pitchFamily="18" charset="0"/>
                      </a:rPr>
                      <m:t>𝑃</m:t>
                    </m:r>
                  </m:oMath>
                </a14:m>
                <a:r>
                  <a:rPr lang="zh-CN" altLang="zh-CN" dirty="0"/>
                  <a:t>做一个</a:t>
                </a:r>
                <a:r>
                  <a:rPr lang="en-US" altLang="zh-CN" dirty="0"/>
                  <a:t>Logit</a:t>
                </a:r>
                <a:r>
                  <a:rPr lang="zh-CN" altLang="zh-CN" dirty="0"/>
                  <a:t>变换，</a:t>
                </a:r>
                <a:r>
                  <a:rPr lang="en-US" altLang="zh-CN" dirty="0"/>
                  <a:t>logistic</a:t>
                </a:r>
                <a:r>
                  <a:rPr lang="zh-CN" altLang="zh-CN" dirty="0"/>
                  <a:t>回归就可以表示成：</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𝑙𝑜𝑔𝑖𝑡</m:t>
                      </m:r>
                      <m:d>
                        <m:dPr>
                          <m:ctrlPr>
                            <a:rPr lang="zh-CN" altLang="zh-CN" i="1">
                              <a:latin typeface="Cambria Math" panose="02040503050406030204" pitchFamily="18" charset="0"/>
                            </a:rPr>
                          </m:ctrlPr>
                        </m:dPr>
                        <m:e>
                          <m:r>
                            <a:rPr lang="en-US" altLang="zh-CN" i="1">
                              <a:latin typeface="Cambria Math" panose="02040503050406030204" pitchFamily="18" charset="0"/>
                            </a:rPr>
                            <m:t>𝑃</m:t>
                          </m:r>
                        </m:e>
                      </m:d>
                      <m:r>
                        <a:rPr lang="en-US" altLang="zh-CN" i="1">
                          <a:latin typeface="Cambria Math" panose="02040503050406030204" pitchFamily="18" charset="0"/>
                        </a:rPr>
                        <m:t>=</m:t>
                      </m:r>
                      <m:r>
                        <a:rPr lang="en-US" altLang="zh-CN" i="1">
                          <a:latin typeface="Cambria Math" panose="02040503050406030204" pitchFamily="18" charset="0"/>
                        </a:rPr>
                        <m:t>𝑙𝑛</m:t>
                      </m:r>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𝑃</m:t>
                              </m:r>
                            </m:num>
                            <m:den>
                              <m:r>
                                <a:rPr lang="en-US" altLang="zh-CN" i="1">
                                  <a:latin typeface="Cambria Math" panose="02040503050406030204" pitchFamily="18" charset="0"/>
                                </a:rPr>
                                <m:t>1−</m:t>
                              </m:r>
                              <m:r>
                                <a:rPr lang="en-US" altLang="zh-CN" i="1">
                                  <a:latin typeface="Cambria Math" panose="02040503050406030204" pitchFamily="18" charset="0"/>
                                </a:rPr>
                                <m:t>𝑃</m:t>
                              </m:r>
                            </m:den>
                          </m:f>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𝜃</m:t>
                          </m:r>
                        </m:e>
                        <m:sup>
                          <m:r>
                            <a:rPr lang="en-US" altLang="zh-CN" i="1">
                              <a:latin typeface="Cambria Math" panose="02040503050406030204" pitchFamily="18" charset="0"/>
                            </a:rPr>
                            <m:t>𝑇</m:t>
                          </m:r>
                        </m:sup>
                      </m:sSup>
                      <m:r>
                        <a:rPr lang="en-US" altLang="zh-CN" i="1">
                          <a:latin typeface="Cambria Math" panose="02040503050406030204" pitchFamily="18" charset="0"/>
                        </a:rPr>
                        <m:t>𝑋</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2</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3</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𝑝</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𝑝</m:t>
                          </m:r>
                        </m:sub>
                      </m:sSub>
                    </m:oMath>
                  </m:oMathPara>
                </a14:m>
                <a:endParaRPr lang="zh-CN" altLang="zh-CN" dirty="0"/>
              </a:p>
              <a:p>
                <a:pPr marL="0" indent="0">
                  <a:buNone/>
                </a:pPr>
                <a:r>
                  <a:rPr lang="en-US" altLang="zh-CN" dirty="0"/>
                  <a:t>       </a:t>
                </a:r>
                <a:r>
                  <a:rPr lang="zh-CN" altLang="zh-CN" dirty="0"/>
                  <a:t>因此，</a:t>
                </a:r>
                <a:r>
                  <a:rPr lang="en-US" altLang="zh-CN" dirty="0"/>
                  <a:t>logistic</a:t>
                </a:r>
                <a:r>
                  <a:rPr lang="zh-CN" altLang="zh-CN" dirty="0"/>
                  <a:t>回归可以看做是对一个</a:t>
                </a:r>
                <a:r>
                  <a:rPr lang="en-US" altLang="zh-CN" dirty="0"/>
                  <a:t>0-1</a:t>
                </a:r>
                <a:r>
                  <a:rPr lang="zh-CN" altLang="zh-CN" dirty="0"/>
                  <a:t>变量</a:t>
                </a:r>
                <a14:m>
                  <m:oMath xmlns:m="http://schemas.openxmlformats.org/officeDocument/2006/math">
                    <m:r>
                      <a:rPr lang="en-US" altLang="zh-CN" i="1">
                        <a:latin typeface="Cambria Math" panose="02040503050406030204" pitchFamily="18" charset="0"/>
                      </a:rPr>
                      <m:t>𝑌</m:t>
                    </m:r>
                  </m:oMath>
                </a14:m>
                <a:r>
                  <a:rPr lang="zh-CN" altLang="zh-CN" dirty="0"/>
                  <a:t>的期望做</a:t>
                </a:r>
                <a:r>
                  <a:rPr lang="en-US" altLang="zh-CN" dirty="0"/>
                  <a:t>logit</a:t>
                </a:r>
                <a:r>
                  <a:rPr lang="zh-CN" altLang="zh-CN" dirty="0"/>
                  <a:t>变换，然后与自变量做线性回归，并对参数采用极大似然估计。</a:t>
                </a:r>
                <a:endParaRPr lang="en-US" altLang="zh-CN" dirty="0"/>
              </a:p>
              <a:p>
                <a:pPr marL="0" indent="0">
                  <a:buNone/>
                </a:pPr>
                <a:r>
                  <a:rPr lang="en-US" altLang="zh-CN" dirty="0"/>
                  <a:t>       </a:t>
                </a:r>
                <a:r>
                  <a:rPr lang="zh-CN" altLang="zh-CN" dirty="0"/>
                  <a:t>为了得到预测结果，我们通常设置一个阈值</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oMath>
                </a14:m>
                <a:r>
                  <a:rPr lang="zh-CN" altLang="zh-CN" dirty="0"/>
                  <a:t>，当我们将一个已知的</a:t>
                </a:r>
                <a14:m>
                  <m:oMath xmlns:m="http://schemas.openxmlformats.org/officeDocument/2006/math">
                    <m:r>
                      <a:rPr lang="en-US" altLang="zh-CN" i="1">
                        <a:latin typeface="Cambria Math" panose="02040503050406030204" pitchFamily="18" charset="0"/>
                      </a:rPr>
                      <m:t>𝑋</m:t>
                    </m:r>
                  </m:oMath>
                </a14:m>
                <a:r>
                  <a:rPr lang="zh-CN" altLang="zh-CN" dirty="0"/>
                  <a:t>代入</a:t>
                </a:r>
              </a:p>
              <a:p>
                <a:pPr marL="0" indent="0">
                  <a:buNone/>
                </a:pPr>
                <a14:m>
                  <m:oMath xmlns:m="http://schemas.openxmlformats.org/officeDocument/2006/math">
                    <m:r>
                      <a:rPr lang="en-US" altLang="zh-CN" sz="2400" i="1">
                        <a:latin typeface="Cambria Math" panose="02040503050406030204" pitchFamily="18" charset="0"/>
                      </a:rPr>
                      <m:t>𝑃</m:t>
                    </m:r>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1+</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𝑒</m:t>
                            </m:r>
                          </m:e>
                          <m:sup>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𝜃</m:t>
                                </m:r>
                              </m:e>
                              <m:sup>
                                <m:r>
                                  <a:rPr lang="en-US" altLang="zh-CN" sz="2400" i="1">
                                    <a:latin typeface="Cambria Math" panose="02040503050406030204" pitchFamily="18" charset="0"/>
                                  </a:rPr>
                                  <m:t>𝑇</m:t>
                                </m:r>
                              </m:sup>
                            </m:sSup>
                            <m:r>
                              <a:rPr lang="en-US" altLang="zh-CN" sz="2400" i="1">
                                <a:latin typeface="Cambria Math" panose="02040503050406030204" pitchFamily="18" charset="0"/>
                              </a:rPr>
                              <m:t>𝑋</m:t>
                            </m:r>
                          </m:sup>
                        </m:sSup>
                      </m:den>
                    </m:f>
                  </m:oMath>
                </a14:m>
                <a:r>
                  <a:rPr lang="en-US" altLang="zh-CN" dirty="0"/>
                  <a:t> </a:t>
                </a:r>
                <a:r>
                  <a:rPr lang="zh-CN" altLang="zh-CN" dirty="0"/>
                  <a:t>后，如果</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&gt;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oMath>
                </a14:m>
                <a:r>
                  <a:rPr lang="en-US" altLang="zh-CN" dirty="0"/>
                  <a:t>,</a:t>
                </a:r>
                <a:r>
                  <a:rPr lang="zh-CN" altLang="zh-CN" dirty="0"/>
                  <a:t>那么事件</a:t>
                </a:r>
                <a14:m>
                  <m:oMath xmlns:m="http://schemas.openxmlformats.org/officeDocument/2006/math">
                    <m:r>
                      <a:rPr lang="en-US" altLang="zh-CN" i="1">
                        <a:latin typeface="Cambria Math" panose="02040503050406030204" pitchFamily="18" charset="0"/>
                      </a:rPr>
                      <m:t>𝑌</m:t>
                    </m:r>
                  </m:oMath>
                </a14:m>
                <a:r>
                  <a:rPr lang="zh-CN" altLang="zh-CN" dirty="0"/>
                  <a:t>发生，即</a:t>
                </a:r>
                <a14:m>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rPr>
                      <m:t>=1</m:t>
                    </m:r>
                  </m:oMath>
                </a14:m>
                <a:r>
                  <a:rPr lang="en-US" altLang="zh-CN" dirty="0"/>
                  <a:t>;</a:t>
                </a:r>
                <a:r>
                  <a:rPr lang="zh-CN" altLang="zh-CN" dirty="0"/>
                  <a:t>反之，</a:t>
                </a:r>
                <a14:m>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rPr>
                      <m:t>=0</m:t>
                    </m:r>
                  </m:oMath>
                </a14:m>
                <a:r>
                  <a:rPr lang="zh-CN" altLang="zh-CN" dirty="0"/>
                  <a:t>。</a:t>
                </a:r>
                <a:endParaRPr lang="zh-CN" altLang="en-US" dirty="0"/>
              </a:p>
            </p:txBody>
          </p:sp>
        </mc:Choice>
        <mc:Fallback xmlns="">
          <p:sp>
            <p:nvSpPr>
              <p:cNvPr id="3" name="内容占位符 2">
                <a:extLst>
                  <a:ext uri="{FF2B5EF4-FFF2-40B4-BE49-F238E27FC236}">
                    <a16:creationId xmlns:a16="http://schemas.microsoft.com/office/drawing/2014/main" id="{8F60419C-C106-4A08-A7CB-5AA7CC0D8C56}"/>
                  </a:ext>
                </a:extLst>
              </p:cNvPr>
              <p:cNvSpPr>
                <a:spLocks noGrp="1" noRot="1" noChangeAspect="1" noMove="1" noResize="1" noEditPoints="1" noAdjustHandles="1" noChangeArrowheads="1" noChangeShapeType="1" noTextEdit="1"/>
              </p:cNvSpPr>
              <p:nvPr>
                <p:ph idx="1"/>
              </p:nvPr>
            </p:nvSpPr>
            <p:spPr>
              <a:xfrm>
                <a:off x="1028700" y="671512"/>
                <a:ext cx="10134600" cy="5514975"/>
              </a:xfrm>
              <a:blipFill>
                <a:blip r:embed="rId2"/>
                <a:stretch>
                  <a:fillRect l="-662" t="-1105" r="-1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884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5959867-0F26-4C10-8B77-7F810BA90EC7}"/>
              </a:ext>
            </a:extLst>
          </p:cNvPr>
          <p:cNvPicPr>
            <a:picLocks noChangeAspect="1"/>
          </p:cNvPicPr>
          <p:nvPr/>
        </p:nvPicPr>
        <p:blipFill>
          <a:blip r:embed="rId2"/>
          <a:stretch>
            <a:fillRect/>
          </a:stretch>
        </p:blipFill>
        <p:spPr>
          <a:xfrm>
            <a:off x="2124294" y="173798"/>
            <a:ext cx="8343462" cy="5503102"/>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0745D8F-EA46-44B5-95A8-7CC089CF1143}"/>
                  </a:ext>
                </a:extLst>
              </p:cNvPr>
              <p:cNvSpPr txBox="1"/>
              <p:nvPr/>
            </p:nvSpPr>
            <p:spPr>
              <a:xfrm>
                <a:off x="323850" y="5476875"/>
                <a:ext cx="11668125" cy="1368644"/>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zh-CN" sz="2000" b="1" i="1" smtClean="0">
                          <a:solidFill>
                            <a:schemeClr val="accent1"/>
                          </a:solidFill>
                          <a:latin typeface="Cambria Math" panose="02040503050406030204" pitchFamily="18" charset="0"/>
                        </a:rPr>
                        <m:t>𝒍𝒏</m:t>
                      </m:r>
                      <m:d>
                        <m:dPr>
                          <m:begChr m:val="（"/>
                          <m:endChr m:val="）"/>
                          <m:ctrlPr>
                            <a:rPr lang="zh-CN" altLang="zh-CN" sz="2000" b="1" i="1">
                              <a:solidFill>
                                <a:schemeClr val="accent1"/>
                              </a:solidFill>
                              <a:latin typeface="Cambria Math" panose="02040503050406030204" pitchFamily="18" charset="0"/>
                            </a:rPr>
                          </m:ctrlPr>
                        </m:dPr>
                        <m:e>
                          <m:f>
                            <m:fPr>
                              <m:ctrlPr>
                                <a:rPr lang="zh-CN" altLang="zh-CN" sz="2000" b="1" i="1">
                                  <a:solidFill>
                                    <a:schemeClr val="accent1"/>
                                  </a:solidFill>
                                  <a:latin typeface="Cambria Math" panose="02040503050406030204" pitchFamily="18" charset="0"/>
                                </a:rPr>
                              </m:ctrlPr>
                            </m:fPr>
                            <m:num>
                              <m:r>
                                <a:rPr lang="en-US" altLang="zh-CN" sz="2000" b="1" i="1">
                                  <a:solidFill>
                                    <a:schemeClr val="accent1"/>
                                  </a:solidFill>
                                  <a:latin typeface="Cambria Math" panose="02040503050406030204" pitchFamily="18" charset="0"/>
                                </a:rPr>
                                <m:t>𝑷</m:t>
                              </m:r>
                            </m:num>
                            <m:den>
                              <m:r>
                                <a:rPr lang="en-US" altLang="zh-CN" sz="2000" b="1" i="1">
                                  <a:solidFill>
                                    <a:schemeClr val="accent1"/>
                                  </a:solidFill>
                                  <a:latin typeface="Cambria Math" panose="02040503050406030204" pitchFamily="18" charset="0"/>
                                </a:rPr>
                                <m:t>𝟏</m:t>
                              </m:r>
                              <m:r>
                                <a:rPr lang="en-US" altLang="zh-CN" sz="2000" b="1" i="1">
                                  <a:solidFill>
                                    <a:schemeClr val="accent1"/>
                                  </a:solidFill>
                                  <a:latin typeface="Cambria Math" panose="02040503050406030204" pitchFamily="18" charset="0"/>
                                </a:rPr>
                                <m:t>−</m:t>
                              </m:r>
                              <m:r>
                                <a:rPr lang="en-US" altLang="zh-CN" sz="2000" b="1" i="1">
                                  <a:solidFill>
                                    <a:schemeClr val="accent1"/>
                                  </a:solidFill>
                                  <a:latin typeface="Cambria Math" panose="02040503050406030204" pitchFamily="18" charset="0"/>
                                </a:rPr>
                                <m:t>𝑷</m:t>
                              </m:r>
                            </m:den>
                          </m:f>
                        </m:e>
                      </m:d>
                      <m:r>
                        <a:rPr lang="en-US" altLang="zh-CN" sz="2000" b="1">
                          <a:solidFill>
                            <a:schemeClr val="accent1"/>
                          </a:solidFill>
                          <a:latin typeface="Cambria Math" panose="02040503050406030204" pitchFamily="18" charset="0"/>
                        </a:rPr>
                        <m:t>=</m:t>
                      </m:r>
                      <m:sSub>
                        <m:sSubPr>
                          <m:ctrlPr>
                            <a:rPr lang="zh-CN" altLang="zh-CN" sz="2000" b="1" i="1">
                              <a:solidFill>
                                <a:schemeClr val="accent1"/>
                              </a:solidFill>
                              <a:latin typeface="Cambria Math" panose="02040503050406030204" pitchFamily="18" charset="0"/>
                            </a:rPr>
                          </m:ctrlPr>
                        </m:sSubPr>
                        <m:e>
                          <m:r>
                            <a:rPr lang="en-US" altLang="zh-CN" sz="2000" b="1" i="1">
                              <a:solidFill>
                                <a:schemeClr val="accent1"/>
                              </a:solidFill>
                              <a:latin typeface="Cambria Math" panose="02040503050406030204" pitchFamily="18" charset="0"/>
                            </a:rPr>
                            <m:t>𝜷</m:t>
                          </m:r>
                        </m:e>
                        <m:sub>
                          <m:r>
                            <a:rPr lang="en-US" altLang="zh-CN" sz="2000" b="1" i="1">
                              <a:solidFill>
                                <a:schemeClr val="accent1"/>
                              </a:solidFill>
                              <a:latin typeface="Cambria Math" panose="02040503050406030204" pitchFamily="18" charset="0"/>
                            </a:rPr>
                            <m:t>𝟎</m:t>
                          </m:r>
                        </m:sub>
                      </m:sSub>
                      <m:r>
                        <a:rPr lang="en-US" altLang="zh-CN" sz="2000" b="1" i="1">
                          <a:solidFill>
                            <a:schemeClr val="accent1"/>
                          </a:solidFill>
                          <a:latin typeface="Cambria Math" panose="02040503050406030204" pitchFamily="18" charset="0"/>
                        </a:rPr>
                        <m:t>+</m:t>
                      </m:r>
                      <m:sSub>
                        <m:sSubPr>
                          <m:ctrlPr>
                            <a:rPr lang="zh-CN" altLang="zh-CN" sz="2000" b="1" i="1">
                              <a:solidFill>
                                <a:schemeClr val="accent1"/>
                              </a:solidFill>
                              <a:latin typeface="Cambria Math" panose="02040503050406030204" pitchFamily="18" charset="0"/>
                            </a:rPr>
                          </m:ctrlPr>
                        </m:sSubPr>
                        <m:e>
                          <m:r>
                            <a:rPr lang="en-US" altLang="zh-CN" sz="2000" b="1" i="1">
                              <a:solidFill>
                                <a:schemeClr val="accent1"/>
                              </a:solidFill>
                              <a:latin typeface="Cambria Math" panose="02040503050406030204" pitchFamily="18" charset="0"/>
                            </a:rPr>
                            <m:t>𝜷</m:t>
                          </m:r>
                        </m:e>
                        <m:sub>
                          <m:r>
                            <a:rPr lang="en-US" altLang="zh-CN" sz="2000" b="1" i="1">
                              <a:solidFill>
                                <a:schemeClr val="accent1"/>
                              </a:solidFill>
                              <a:latin typeface="Cambria Math" panose="02040503050406030204" pitchFamily="18" charset="0"/>
                            </a:rPr>
                            <m:t>𝟏</m:t>
                          </m:r>
                        </m:sub>
                      </m:sSub>
                      <m:r>
                        <a:rPr lang="en-US" altLang="zh-CN" sz="2000" b="1" i="1">
                          <a:solidFill>
                            <a:schemeClr val="accent1"/>
                          </a:solidFill>
                          <a:latin typeface="Cambria Math" panose="02040503050406030204" pitchFamily="18" charset="0"/>
                        </a:rPr>
                        <m:t>𝑭𝑬𝑬</m:t>
                      </m:r>
                      <m:r>
                        <a:rPr lang="en-US" altLang="zh-CN" sz="2000" b="1" i="1">
                          <a:solidFill>
                            <a:schemeClr val="accent1"/>
                          </a:solidFill>
                          <a:latin typeface="Cambria Math" panose="02040503050406030204" pitchFamily="18" charset="0"/>
                        </a:rPr>
                        <m:t>+</m:t>
                      </m:r>
                      <m:sSub>
                        <m:sSubPr>
                          <m:ctrlPr>
                            <a:rPr lang="zh-CN" altLang="zh-CN" sz="2000" b="1" i="1">
                              <a:solidFill>
                                <a:schemeClr val="accent1"/>
                              </a:solidFill>
                              <a:latin typeface="Cambria Math" panose="02040503050406030204" pitchFamily="18" charset="0"/>
                            </a:rPr>
                          </m:ctrlPr>
                        </m:sSubPr>
                        <m:e>
                          <m:r>
                            <a:rPr lang="en-US" altLang="zh-CN" sz="2000" b="1" i="1">
                              <a:solidFill>
                                <a:schemeClr val="accent1"/>
                              </a:solidFill>
                              <a:latin typeface="Cambria Math" panose="02040503050406030204" pitchFamily="18" charset="0"/>
                            </a:rPr>
                            <m:t>𝜷</m:t>
                          </m:r>
                        </m:e>
                        <m:sub>
                          <m:r>
                            <a:rPr lang="en-US" altLang="zh-CN" sz="2000" b="1" i="1">
                              <a:solidFill>
                                <a:schemeClr val="accent1"/>
                              </a:solidFill>
                              <a:latin typeface="Cambria Math" panose="02040503050406030204" pitchFamily="18" charset="0"/>
                            </a:rPr>
                            <m:t>𝟐</m:t>
                          </m:r>
                        </m:sub>
                      </m:sSub>
                      <m:r>
                        <a:rPr lang="en-US" altLang="zh-CN" sz="2000" b="1" i="1">
                          <a:solidFill>
                            <a:schemeClr val="accent1"/>
                          </a:solidFill>
                          <a:latin typeface="Cambria Math" panose="02040503050406030204" pitchFamily="18" charset="0"/>
                        </a:rPr>
                        <m:t>𝑬𝑿𝑻𝑰𝑴𝑬</m:t>
                      </m:r>
                      <m:r>
                        <a:rPr lang="en-US" altLang="zh-CN" sz="2000" b="1" i="1">
                          <a:solidFill>
                            <a:schemeClr val="accent1"/>
                          </a:solidFill>
                          <a:latin typeface="Cambria Math" panose="02040503050406030204" pitchFamily="18" charset="0"/>
                        </a:rPr>
                        <m:t>+</m:t>
                      </m:r>
                      <m:sSub>
                        <m:sSubPr>
                          <m:ctrlPr>
                            <a:rPr lang="zh-CN" altLang="zh-CN" sz="2000" b="1" i="1">
                              <a:solidFill>
                                <a:schemeClr val="accent1"/>
                              </a:solidFill>
                              <a:latin typeface="Cambria Math" panose="02040503050406030204" pitchFamily="18" charset="0"/>
                            </a:rPr>
                          </m:ctrlPr>
                        </m:sSubPr>
                        <m:e>
                          <m:r>
                            <a:rPr lang="en-US" altLang="zh-CN" sz="2000" b="1" i="1">
                              <a:solidFill>
                                <a:schemeClr val="accent1"/>
                              </a:solidFill>
                              <a:latin typeface="Cambria Math" panose="02040503050406030204" pitchFamily="18" charset="0"/>
                            </a:rPr>
                            <m:t>𝜷</m:t>
                          </m:r>
                        </m:e>
                        <m:sub>
                          <m:r>
                            <a:rPr lang="en-US" altLang="zh-CN" sz="2000" b="1" i="1">
                              <a:solidFill>
                                <a:schemeClr val="accent1"/>
                              </a:solidFill>
                              <a:latin typeface="Cambria Math" panose="02040503050406030204" pitchFamily="18" charset="0"/>
                            </a:rPr>
                            <m:t>𝟑</m:t>
                          </m:r>
                        </m:sub>
                      </m:sSub>
                      <m:r>
                        <a:rPr lang="en-US" altLang="zh-CN" sz="2000" b="1" i="1">
                          <a:solidFill>
                            <a:schemeClr val="accent1"/>
                          </a:solidFill>
                          <a:latin typeface="Cambria Math" panose="02040503050406030204" pitchFamily="18" charset="0"/>
                        </a:rPr>
                        <m:t>𝑬𝑿𝑫𝑨𝑻𝑨</m:t>
                      </m:r>
                      <m:r>
                        <a:rPr lang="en-US" altLang="zh-CN" sz="2000" b="1" i="1">
                          <a:solidFill>
                            <a:schemeClr val="accent1"/>
                          </a:solidFill>
                          <a:latin typeface="Cambria Math" panose="02040503050406030204" pitchFamily="18" charset="0"/>
                        </a:rPr>
                        <m:t>+</m:t>
                      </m:r>
                      <m:sSub>
                        <m:sSubPr>
                          <m:ctrlPr>
                            <a:rPr lang="zh-CN" altLang="zh-CN" sz="2000" b="1" i="1">
                              <a:solidFill>
                                <a:schemeClr val="accent1"/>
                              </a:solidFill>
                              <a:latin typeface="Cambria Math" panose="02040503050406030204" pitchFamily="18" charset="0"/>
                            </a:rPr>
                          </m:ctrlPr>
                        </m:sSubPr>
                        <m:e>
                          <m:r>
                            <a:rPr lang="en-US" altLang="zh-CN" sz="2000" b="1" i="1">
                              <a:solidFill>
                                <a:schemeClr val="accent1"/>
                              </a:solidFill>
                              <a:latin typeface="Cambria Math" panose="02040503050406030204" pitchFamily="18" charset="0"/>
                            </a:rPr>
                            <m:t>𝜷</m:t>
                          </m:r>
                        </m:e>
                        <m:sub>
                          <m:r>
                            <a:rPr lang="en-US" altLang="zh-CN" sz="2000" b="1" i="1">
                              <a:solidFill>
                                <a:schemeClr val="accent1"/>
                              </a:solidFill>
                              <a:latin typeface="Cambria Math" panose="02040503050406030204" pitchFamily="18" charset="0"/>
                            </a:rPr>
                            <m:t>𝟒</m:t>
                          </m:r>
                        </m:sub>
                      </m:sSub>
                      <m:r>
                        <a:rPr lang="en-US" altLang="zh-CN" sz="2000" b="1" i="1">
                          <a:solidFill>
                            <a:schemeClr val="accent1"/>
                          </a:solidFill>
                          <a:latin typeface="Cambria Math" panose="02040503050406030204" pitchFamily="18" charset="0"/>
                        </a:rPr>
                        <m:t>𝑪𝑯𝑨𝑵𝑮𝑬</m:t>
                      </m:r>
                    </m:oMath>
                  </m:oMathPara>
                </a14:m>
                <a:endParaRPr lang="zh-CN" altLang="zh-CN" sz="2000" b="1" dirty="0">
                  <a:solidFill>
                    <a:schemeClr val="accent1"/>
                  </a:solidFill>
                </a:endParaRPr>
              </a:p>
              <a:p>
                <a:pPr/>
                <a14:m>
                  <m:oMathPara xmlns:m="http://schemas.openxmlformats.org/officeDocument/2006/math">
                    <m:oMathParaPr>
                      <m:jc m:val="centerGroup"/>
                    </m:oMathParaPr>
                    <m:oMath xmlns:m="http://schemas.openxmlformats.org/officeDocument/2006/math">
                      <m:r>
                        <a:rPr lang="en-US" altLang="zh-CN" sz="2000" b="1" i="1">
                          <a:solidFill>
                            <a:schemeClr val="accent1"/>
                          </a:solidFill>
                          <a:latin typeface="Cambria Math" panose="02040503050406030204" pitchFamily="18" charset="0"/>
                        </a:rPr>
                        <m:t>              +</m:t>
                      </m:r>
                      <m:sSub>
                        <m:sSubPr>
                          <m:ctrlPr>
                            <a:rPr lang="zh-CN" altLang="zh-CN" sz="2000" b="1" i="1">
                              <a:solidFill>
                                <a:schemeClr val="accent1"/>
                              </a:solidFill>
                              <a:latin typeface="Cambria Math" panose="02040503050406030204" pitchFamily="18" charset="0"/>
                            </a:rPr>
                          </m:ctrlPr>
                        </m:sSubPr>
                        <m:e>
                          <m:r>
                            <a:rPr lang="en-US" altLang="zh-CN" sz="2000" b="1" i="1">
                              <a:solidFill>
                                <a:schemeClr val="accent1"/>
                              </a:solidFill>
                              <a:latin typeface="Cambria Math" panose="02040503050406030204" pitchFamily="18" charset="0"/>
                            </a:rPr>
                            <m:t>𝜷</m:t>
                          </m:r>
                        </m:e>
                        <m:sub>
                          <m:r>
                            <a:rPr lang="en-US" altLang="zh-CN" sz="2000" b="1" i="1">
                              <a:solidFill>
                                <a:schemeClr val="accent1"/>
                              </a:solidFill>
                              <a:latin typeface="Cambria Math" panose="02040503050406030204" pitchFamily="18" charset="0"/>
                            </a:rPr>
                            <m:t>𝟓</m:t>
                          </m:r>
                        </m:sub>
                      </m:sSub>
                      <m:r>
                        <a:rPr lang="en-US" altLang="zh-CN" sz="2000" b="1" i="1">
                          <a:solidFill>
                            <a:schemeClr val="accent1"/>
                          </a:solidFill>
                          <a:latin typeface="Cambria Math" panose="02040503050406030204" pitchFamily="18" charset="0"/>
                        </a:rPr>
                        <m:t>𝑪𝑶𝑵𝑻𝑹𝑨𝑪𝑻</m:t>
                      </m:r>
                      <m:r>
                        <a:rPr lang="en-US" altLang="zh-CN" sz="2000" b="1" i="1">
                          <a:solidFill>
                            <a:schemeClr val="accent1"/>
                          </a:solidFill>
                          <a:latin typeface="Cambria Math" panose="02040503050406030204" pitchFamily="18" charset="0"/>
                        </a:rPr>
                        <m:t>+</m:t>
                      </m:r>
                      <m:sSub>
                        <m:sSubPr>
                          <m:ctrlPr>
                            <a:rPr lang="zh-CN" altLang="zh-CN" sz="2000" b="1" i="1">
                              <a:solidFill>
                                <a:schemeClr val="accent1"/>
                              </a:solidFill>
                              <a:latin typeface="Cambria Math" panose="02040503050406030204" pitchFamily="18" charset="0"/>
                            </a:rPr>
                          </m:ctrlPr>
                        </m:sSubPr>
                        <m:e>
                          <m:r>
                            <a:rPr lang="en-US" altLang="zh-CN" sz="2000" b="1" i="1">
                              <a:solidFill>
                                <a:schemeClr val="accent1"/>
                              </a:solidFill>
                              <a:latin typeface="Cambria Math" panose="02040503050406030204" pitchFamily="18" charset="0"/>
                            </a:rPr>
                            <m:t>𝜷</m:t>
                          </m:r>
                        </m:e>
                        <m:sub>
                          <m:r>
                            <a:rPr lang="en-US" altLang="zh-CN" sz="2000" b="1" i="1">
                              <a:solidFill>
                                <a:schemeClr val="accent1"/>
                              </a:solidFill>
                              <a:latin typeface="Cambria Math" panose="02040503050406030204" pitchFamily="18" charset="0"/>
                            </a:rPr>
                            <m:t>𝟔</m:t>
                          </m:r>
                        </m:sub>
                      </m:sSub>
                      <m:r>
                        <a:rPr lang="en-US" altLang="zh-CN" sz="2000" b="1" i="1">
                          <a:solidFill>
                            <a:schemeClr val="accent1"/>
                          </a:solidFill>
                          <a:latin typeface="Cambria Math" panose="02040503050406030204" pitchFamily="18" charset="0"/>
                        </a:rPr>
                        <m:t>𝑬𝑿𝑷𝑹𝑶𝑫𝑼𝑪𝑻𝑺</m:t>
                      </m:r>
                      <m:r>
                        <a:rPr lang="en-US" altLang="zh-CN" sz="2000" b="1" i="1">
                          <a:solidFill>
                            <a:schemeClr val="accent1"/>
                          </a:solidFill>
                          <a:latin typeface="Cambria Math" panose="02040503050406030204" pitchFamily="18" charset="0"/>
                        </a:rPr>
                        <m:t>+</m:t>
                      </m:r>
                      <m:sSub>
                        <m:sSubPr>
                          <m:ctrlPr>
                            <a:rPr lang="zh-CN" altLang="zh-CN" sz="2000" b="1" i="1">
                              <a:solidFill>
                                <a:schemeClr val="accent1"/>
                              </a:solidFill>
                              <a:latin typeface="Cambria Math" panose="02040503050406030204" pitchFamily="18" charset="0"/>
                            </a:rPr>
                          </m:ctrlPr>
                        </m:sSubPr>
                        <m:e>
                          <m:r>
                            <a:rPr lang="en-US" altLang="zh-CN" sz="2000" b="1" i="1">
                              <a:solidFill>
                                <a:schemeClr val="accent1"/>
                              </a:solidFill>
                              <a:latin typeface="Cambria Math" panose="02040503050406030204" pitchFamily="18" charset="0"/>
                            </a:rPr>
                            <m:t>𝜷</m:t>
                          </m:r>
                        </m:e>
                        <m:sub>
                          <m:r>
                            <a:rPr lang="en-US" altLang="zh-CN" sz="2000" b="1" i="1">
                              <a:solidFill>
                                <a:schemeClr val="accent1"/>
                              </a:solidFill>
                              <a:latin typeface="Cambria Math" panose="02040503050406030204" pitchFamily="18" charset="0"/>
                            </a:rPr>
                            <m:t>𝟕</m:t>
                          </m:r>
                        </m:sub>
                      </m:sSub>
                      <m:r>
                        <a:rPr lang="en-US" altLang="zh-CN" sz="2000" b="1" i="1">
                          <a:solidFill>
                            <a:schemeClr val="accent1"/>
                          </a:solidFill>
                          <a:latin typeface="Cambria Math" panose="02040503050406030204" pitchFamily="18" charset="0"/>
                        </a:rPr>
                        <m:t>𝑮𝑹𝑶𝑼𝑷</m:t>
                      </m:r>
                    </m:oMath>
                  </m:oMathPara>
                </a14:m>
                <a:endParaRPr lang="zh-CN" altLang="zh-CN" sz="2000" b="1" dirty="0">
                  <a:solidFill>
                    <a:schemeClr val="accent1"/>
                  </a:solidFill>
                </a:endParaRPr>
              </a:p>
              <a:p>
                <a:endParaRPr lang="zh-CN" altLang="en-US" dirty="0"/>
              </a:p>
            </p:txBody>
          </p:sp>
        </mc:Choice>
        <mc:Fallback xmlns="">
          <p:sp>
            <p:nvSpPr>
              <p:cNvPr id="4" name="文本框 3">
                <a:extLst>
                  <a:ext uri="{FF2B5EF4-FFF2-40B4-BE49-F238E27FC236}">
                    <a16:creationId xmlns:a16="http://schemas.microsoft.com/office/drawing/2014/main" id="{A0745D8F-EA46-44B5-95A8-7CC089CF1143}"/>
                  </a:ext>
                </a:extLst>
              </p:cNvPr>
              <p:cNvSpPr txBox="1">
                <a:spLocks noRot="1" noChangeAspect="1" noMove="1" noResize="1" noEditPoints="1" noAdjustHandles="1" noChangeArrowheads="1" noChangeShapeType="1" noTextEdit="1"/>
              </p:cNvSpPr>
              <p:nvPr/>
            </p:nvSpPr>
            <p:spPr>
              <a:xfrm>
                <a:off x="323850" y="5476875"/>
                <a:ext cx="11668125" cy="136864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487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a:extLst>
              <a:ext uri="{FF2B5EF4-FFF2-40B4-BE49-F238E27FC236}">
                <a16:creationId xmlns:a16="http://schemas.microsoft.com/office/drawing/2014/main" id="{3BF36954-DCFB-4A1B-B0B0-A08103C6F140}"/>
              </a:ext>
            </a:extLst>
          </p:cNvPr>
          <p:cNvGraphicFramePr>
            <a:graphicFrameLocks noGrp="1"/>
          </p:cNvGraphicFramePr>
          <p:nvPr>
            <p:ph sz="half" idx="2"/>
            <p:extLst>
              <p:ext uri="{D42A27DB-BD31-4B8C-83A1-F6EECF244321}">
                <p14:modId xmlns:p14="http://schemas.microsoft.com/office/powerpoint/2010/main" val="3762370104"/>
              </p:ext>
            </p:extLst>
          </p:nvPr>
        </p:nvGraphicFramePr>
        <p:xfrm>
          <a:off x="2476499" y="1141413"/>
          <a:ext cx="7343776" cy="1483360"/>
        </p:xfrm>
        <a:graphic>
          <a:graphicData uri="http://schemas.openxmlformats.org/drawingml/2006/table">
            <a:tbl>
              <a:tblPr firstRow="1" bandRow="1">
                <a:tableStyleId>{BC89EF96-8CEA-46FF-86C4-4CE0E7609802}</a:tableStyleId>
              </a:tblPr>
              <a:tblGrid>
                <a:gridCol w="1835944">
                  <a:extLst>
                    <a:ext uri="{9D8B030D-6E8A-4147-A177-3AD203B41FA5}">
                      <a16:colId xmlns:a16="http://schemas.microsoft.com/office/drawing/2014/main" val="4188906990"/>
                    </a:ext>
                  </a:extLst>
                </a:gridCol>
                <a:gridCol w="1835944">
                  <a:extLst>
                    <a:ext uri="{9D8B030D-6E8A-4147-A177-3AD203B41FA5}">
                      <a16:colId xmlns:a16="http://schemas.microsoft.com/office/drawing/2014/main" val="2495373120"/>
                    </a:ext>
                  </a:extLst>
                </a:gridCol>
                <a:gridCol w="1835944">
                  <a:extLst>
                    <a:ext uri="{9D8B030D-6E8A-4147-A177-3AD203B41FA5}">
                      <a16:colId xmlns:a16="http://schemas.microsoft.com/office/drawing/2014/main" val="2902718629"/>
                    </a:ext>
                  </a:extLst>
                </a:gridCol>
                <a:gridCol w="1835944">
                  <a:extLst>
                    <a:ext uri="{9D8B030D-6E8A-4147-A177-3AD203B41FA5}">
                      <a16:colId xmlns:a16="http://schemas.microsoft.com/office/drawing/2014/main" val="3037359080"/>
                    </a:ext>
                  </a:extLst>
                </a:gridCol>
              </a:tblGrid>
              <a:tr h="370840">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 </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0</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1</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zh-CN" sz="1800" b="1" kern="100">
                          <a:effectLst/>
                          <a:latin typeface="等线" panose="02010600030101010101" pitchFamily="2" charset="-122"/>
                          <a:ea typeface="楷体" panose="02010609060101010101" pitchFamily="49" charset="-122"/>
                          <a:cs typeface="Times New Roman" panose="02020603050405020304" pitchFamily="18" charset="0"/>
                        </a:rPr>
                        <a:t>总计</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48220020"/>
                  </a:ext>
                </a:extLst>
              </a:tr>
              <a:tr h="370840">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0</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176</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71</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247</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8885006"/>
                  </a:ext>
                </a:extLst>
              </a:tr>
              <a:tr h="370840">
                <a:tc>
                  <a:txBody>
                    <a:bodyPr/>
                    <a:lstStyle/>
                    <a:p>
                      <a:pPr indent="304800" algn="l">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1</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151</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1095</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1246</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82306957"/>
                  </a:ext>
                </a:extLst>
              </a:tr>
              <a:tr h="370840">
                <a:tc>
                  <a:txBody>
                    <a:bodyPr/>
                    <a:lstStyle/>
                    <a:p>
                      <a:pPr indent="304800" algn="l">
                        <a:spcAft>
                          <a:spcPts val="0"/>
                        </a:spcAft>
                      </a:pPr>
                      <a:r>
                        <a:rPr lang="zh-CN" sz="1800" b="1" kern="100">
                          <a:effectLst/>
                          <a:latin typeface="等线" panose="02010600030101010101" pitchFamily="2" charset="-122"/>
                          <a:ea typeface="楷体" panose="02010609060101010101" pitchFamily="49" charset="-122"/>
                          <a:cs typeface="Times New Roman" panose="02020603050405020304" pitchFamily="18" charset="0"/>
                        </a:rPr>
                        <a:t>总计</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327</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1166</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l">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1493</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62074762"/>
                  </a:ext>
                </a:extLst>
              </a:tr>
            </a:tbl>
          </a:graphicData>
        </a:graphic>
      </p:graphicFrame>
      <p:graphicFrame>
        <p:nvGraphicFramePr>
          <p:cNvPr id="8" name="内容占位符 7">
            <a:extLst>
              <a:ext uri="{FF2B5EF4-FFF2-40B4-BE49-F238E27FC236}">
                <a16:creationId xmlns:a16="http://schemas.microsoft.com/office/drawing/2014/main" id="{1B517AF4-C1AF-416C-97BC-D9057FBEED1F}"/>
              </a:ext>
            </a:extLst>
          </p:cNvPr>
          <p:cNvGraphicFramePr>
            <a:graphicFrameLocks noGrp="1"/>
          </p:cNvGraphicFramePr>
          <p:nvPr>
            <p:ph sz="quarter" idx="4"/>
            <p:extLst>
              <p:ext uri="{D42A27DB-BD31-4B8C-83A1-F6EECF244321}">
                <p14:modId xmlns:p14="http://schemas.microsoft.com/office/powerpoint/2010/main" val="2302400124"/>
              </p:ext>
            </p:extLst>
          </p:nvPr>
        </p:nvGraphicFramePr>
        <p:xfrm>
          <a:off x="2476499" y="4026835"/>
          <a:ext cx="7343776" cy="1483360"/>
        </p:xfrm>
        <a:graphic>
          <a:graphicData uri="http://schemas.openxmlformats.org/drawingml/2006/table">
            <a:tbl>
              <a:tblPr firstRow="1" bandRow="1">
                <a:tableStyleId>{BC89EF96-8CEA-46FF-86C4-4CE0E7609802}</a:tableStyleId>
              </a:tblPr>
              <a:tblGrid>
                <a:gridCol w="1835944">
                  <a:extLst>
                    <a:ext uri="{9D8B030D-6E8A-4147-A177-3AD203B41FA5}">
                      <a16:colId xmlns:a16="http://schemas.microsoft.com/office/drawing/2014/main" val="323281060"/>
                    </a:ext>
                  </a:extLst>
                </a:gridCol>
                <a:gridCol w="1835944">
                  <a:extLst>
                    <a:ext uri="{9D8B030D-6E8A-4147-A177-3AD203B41FA5}">
                      <a16:colId xmlns:a16="http://schemas.microsoft.com/office/drawing/2014/main" val="3075202667"/>
                    </a:ext>
                  </a:extLst>
                </a:gridCol>
                <a:gridCol w="1835944">
                  <a:extLst>
                    <a:ext uri="{9D8B030D-6E8A-4147-A177-3AD203B41FA5}">
                      <a16:colId xmlns:a16="http://schemas.microsoft.com/office/drawing/2014/main" val="2584148957"/>
                    </a:ext>
                  </a:extLst>
                </a:gridCol>
                <a:gridCol w="1835944">
                  <a:extLst>
                    <a:ext uri="{9D8B030D-6E8A-4147-A177-3AD203B41FA5}">
                      <a16:colId xmlns:a16="http://schemas.microsoft.com/office/drawing/2014/main" val="3183626383"/>
                    </a:ext>
                  </a:extLst>
                </a:gridCol>
              </a:tblGrid>
              <a:tr h="370840">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 </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0</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1</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zh-CN" sz="1800" b="1" kern="100">
                          <a:effectLst/>
                          <a:latin typeface="等线" panose="02010600030101010101" pitchFamily="2" charset="-122"/>
                          <a:ea typeface="楷体" panose="02010609060101010101" pitchFamily="49" charset="-122"/>
                          <a:cs typeface="Times New Roman" panose="02020603050405020304" pitchFamily="18" charset="0"/>
                        </a:rPr>
                        <a:t>总计</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56401040"/>
                  </a:ext>
                </a:extLst>
              </a:tr>
              <a:tr h="370840">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0</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405</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173</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578</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6472271"/>
                  </a:ext>
                </a:extLst>
              </a:tr>
              <a:tr h="370840">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1</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349</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2555</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2904</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52016052"/>
                  </a:ext>
                </a:extLst>
              </a:tr>
              <a:tr h="370840">
                <a:tc>
                  <a:txBody>
                    <a:bodyPr/>
                    <a:lstStyle/>
                    <a:p>
                      <a:pPr indent="127000" algn="ctr">
                        <a:spcAft>
                          <a:spcPts val="0"/>
                        </a:spcAft>
                      </a:pPr>
                      <a:r>
                        <a:rPr lang="zh-CN" sz="1800" b="1" kern="100">
                          <a:effectLst/>
                          <a:latin typeface="等线" panose="02010600030101010101" pitchFamily="2" charset="-122"/>
                          <a:ea typeface="楷体" panose="02010609060101010101" pitchFamily="49" charset="-122"/>
                          <a:cs typeface="Times New Roman" panose="02020603050405020304" pitchFamily="18" charset="0"/>
                        </a:rPr>
                        <a:t>总计</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754</a:t>
                      </a:r>
                      <a:endParaRPr lang="zh-CN" sz="1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2728</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1270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3482</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12991379"/>
                  </a:ext>
                </a:extLst>
              </a:tr>
            </a:tbl>
          </a:graphicData>
        </a:graphic>
      </p:graphicFrame>
      <p:sp>
        <p:nvSpPr>
          <p:cNvPr id="9" name="文本框 8">
            <a:extLst>
              <a:ext uri="{FF2B5EF4-FFF2-40B4-BE49-F238E27FC236}">
                <a16:creationId xmlns:a16="http://schemas.microsoft.com/office/drawing/2014/main" id="{A01B176A-3B2B-490E-8C5B-0E69E6BD445F}"/>
              </a:ext>
            </a:extLst>
          </p:cNvPr>
          <p:cNvSpPr txBox="1"/>
          <p:nvPr/>
        </p:nvSpPr>
        <p:spPr>
          <a:xfrm>
            <a:off x="2805344" y="647932"/>
            <a:ext cx="6542842" cy="369332"/>
          </a:xfrm>
          <a:prstGeom prst="rect">
            <a:avLst/>
          </a:prstGeom>
          <a:noFill/>
        </p:spPr>
        <p:txBody>
          <a:bodyPr wrap="square" rtlCol="0">
            <a:spAutoFit/>
          </a:bodyPr>
          <a:lstStyle/>
          <a:p>
            <a:pPr algn="ctr"/>
            <a:r>
              <a:rPr lang="zh-CN" altLang="en-US" dirty="0">
                <a:solidFill>
                  <a:schemeClr val="accent1"/>
                </a:solidFill>
              </a:rPr>
              <a:t>保留交叉验证测试集上的预测结果</a:t>
            </a:r>
          </a:p>
        </p:txBody>
      </p:sp>
      <p:sp>
        <p:nvSpPr>
          <p:cNvPr id="10" name="文本框 9">
            <a:extLst>
              <a:ext uri="{FF2B5EF4-FFF2-40B4-BE49-F238E27FC236}">
                <a16:creationId xmlns:a16="http://schemas.microsoft.com/office/drawing/2014/main" id="{3293CF29-A737-44D6-8AC5-6883D8DEF6B1}"/>
              </a:ext>
            </a:extLst>
          </p:cNvPr>
          <p:cNvSpPr txBox="1"/>
          <p:nvPr/>
        </p:nvSpPr>
        <p:spPr>
          <a:xfrm>
            <a:off x="4288515" y="3514000"/>
            <a:ext cx="3719744" cy="369332"/>
          </a:xfrm>
          <a:prstGeom prst="rect">
            <a:avLst/>
          </a:prstGeom>
          <a:noFill/>
        </p:spPr>
        <p:txBody>
          <a:bodyPr wrap="square" rtlCol="0">
            <a:spAutoFit/>
          </a:bodyPr>
          <a:lstStyle/>
          <a:p>
            <a:r>
              <a:rPr lang="zh-CN" altLang="en-US" dirty="0">
                <a:solidFill>
                  <a:schemeClr val="accent1"/>
                </a:solidFill>
              </a:rPr>
              <a:t>保留交叉验证训练集上的预测结果</a:t>
            </a:r>
          </a:p>
        </p:txBody>
      </p:sp>
      <p:sp>
        <p:nvSpPr>
          <p:cNvPr id="11" name="文本框 10">
            <a:extLst>
              <a:ext uri="{FF2B5EF4-FFF2-40B4-BE49-F238E27FC236}">
                <a16:creationId xmlns:a16="http://schemas.microsoft.com/office/drawing/2014/main" id="{2DC27B99-AB27-433C-A73D-1F1039AC6E11}"/>
              </a:ext>
            </a:extLst>
          </p:cNvPr>
          <p:cNvSpPr txBox="1"/>
          <p:nvPr/>
        </p:nvSpPr>
        <p:spPr>
          <a:xfrm>
            <a:off x="2805344" y="2823099"/>
            <a:ext cx="2432481" cy="369332"/>
          </a:xfrm>
          <a:prstGeom prst="rect">
            <a:avLst/>
          </a:prstGeom>
          <a:noFill/>
        </p:spPr>
        <p:txBody>
          <a:bodyPr wrap="square" rtlCol="0">
            <a:spAutoFit/>
          </a:bodyPr>
          <a:lstStyle/>
          <a:p>
            <a:r>
              <a:rPr lang="zh-CN" altLang="en-US" dirty="0"/>
              <a:t>误判率：</a:t>
            </a:r>
            <a:r>
              <a:rPr lang="en-US" altLang="zh-CN" dirty="0"/>
              <a:t>0.148693905</a:t>
            </a:r>
            <a:endParaRPr lang="zh-CN" altLang="en-US" dirty="0"/>
          </a:p>
        </p:txBody>
      </p:sp>
      <p:sp>
        <p:nvSpPr>
          <p:cNvPr id="12" name="文本框 11">
            <a:extLst>
              <a:ext uri="{FF2B5EF4-FFF2-40B4-BE49-F238E27FC236}">
                <a16:creationId xmlns:a16="http://schemas.microsoft.com/office/drawing/2014/main" id="{2F016F24-BC2A-44AA-9758-763B5B8FD4BA}"/>
              </a:ext>
            </a:extLst>
          </p:cNvPr>
          <p:cNvSpPr txBox="1"/>
          <p:nvPr/>
        </p:nvSpPr>
        <p:spPr>
          <a:xfrm>
            <a:off x="2663301" y="5663953"/>
            <a:ext cx="3506680" cy="369332"/>
          </a:xfrm>
          <a:prstGeom prst="rect">
            <a:avLst/>
          </a:prstGeom>
          <a:noFill/>
        </p:spPr>
        <p:txBody>
          <a:bodyPr wrap="square" rtlCol="0">
            <a:spAutoFit/>
          </a:bodyPr>
          <a:lstStyle/>
          <a:p>
            <a:r>
              <a:rPr lang="zh-CN" altLang="en-US" dirty="0"/>
              <a:t>误判率：</a:t>
            </a:r>
            <a:r>
              <a:rPr lang="en-US" altLang="zh-CN" dirty="0"/>
              <a:t>0.149913843</a:t>
            </a:r>
            <a:endParaRPr lang="zh-CN" altLang="en-US" dirty="0"/>
          </a:p>
        </p:txBody>
      </p:sp>
      <p:sp>
        <p:nvSpPr>
          <p:cNvPr id="6" name="流程图: 接点 5">
            <a:extLst>
              <a:ext uri="{FF2B5EF4-FFF2-40B4-BE49-F238E27FC236}">
                <a16:creationId xmlns:a16="http://schemas.microsoft.com/office/drawing/2014/main" id="{72AF4129-6824-4617-80F5-AC58BB966F07}"/>
              </a:ext>
            </a:extLst>
          </p:cNvPr>
          <p:cNvSpPr/>
          <p:nvPr/>
        </p:nvSpPr>
        <p:spPr>
          <a:xfrm>
            <a:off x="6383044" y="1510745"/>
            <a:ext cx="550415" cy="395746"/>
          </a:xfrm>
          <a:prstGeom prst="flowChartConnector">
            <a:avLst/>
          </a:prstGeom>
          <a:noFill/>
          <a:ln w="38100">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1FE4827-A5F3-4E7B-8548-14E91672571A}"/>
              </a:ext>
            </a:extLst>
          </p:cNvPr>
          <p:cNvSpPr txBox="1"/>
          <p:nvPr/>
        </p:nvSpPr>
        <p:spPr>
          <a:xfrm>
            <a:off x="8220722" y="532660"/>
            <a:ext cx="2050742" cy="369332"/>
          </a:xfrm>
          <a:prstGeom prst="rect">
            <a:avLst/>
          </a:prstGeom>
          <a:noFill/>
        </p:spPr>
        <p:txBody>
          <a:bodyPr wrap="square" rtlCol="0">
            <a:spAutoFit/>
          </a:bodyPr>
          <a:lstStyle/>
          <a:p>
            <a:r>
              <a:rPr lang="en-US" altLang="zh-CN" dirty="0">
                <a:solidFill>
                  <a:srgbClr val="00B0F0"/>
                </a:solidFill>
              </a:rPr>
              <a:t>0.0475552579</a:t>
            </a:r>
            <a:endParaRPr lang="zh-CN" altLang="en-US" dirty="0">
              <a:solidFill>
                <a:srgbClr val="00B0F0"/>
              </a:solidFill>
            </a:endParaRPr>
          </a:p>
        </p:txBody>
      </p:sp>
    </p:spTree>
    <p:extLst>
      <p:ext uri="{BB962C8B-B14F-4D97-AF65-F5344CB8AC3E}">
        <p14:creationId xmlns:p14="http://schemas.microsoft.com/office/powerpoint/2010/main" val="84744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6" grpId="0" animBg="1"/>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E3FA-2D7E-4544-AF74-3186974EF578}"/>
              </a:ext>
            </a:extLst>
          </p:cNvPr>
          <p:cNvSpPr>
            <a:spLocks noGrp="1"/>
          </p:cNvSpPr>
          <p:nvPr>
            <p:ph type="title"/>
          </p:nvPr>
        </p:nvSpPr>
        <p:spPr>
          <a:xfrm>
            <a:off x="1295400" y="758917"/>
            <a:ext cx="2060359" cy="760645"/>
          </a:xfrm>
        </p:spPr>
        <p:txBody>
          <a:bodyPr>
            <a:normAutofit/>
          </a:bodyPr>
          <a:lstStyle/>
          <a:p>
            <a:r>
              <a:rPr lang="zh-CN" altLang="en-US" sz="4000" dirty="0"/>
              <a:t>决策树</a:t>
            </a:r>
          </a:p>
        </p:txBody>
      </p:sp>
      <p:sp>
        <p:nvSpPr>
          <p:cNvPr id="3" name="内容占位符 2">
            <a:extLst>
              <a:ext uri="{FF2B5EF4-FFF2-40B4-BE49-F238E27FC236}">
                <a16:creationId xmlns:a16="http://schemas.microsoft.com/office/drawing/2014/main" id="{0026144E-4C70-47CB-8BE9-9B69452F43D4}"/>
              </a:ext>
            </a:extLst>
          </p:cNvPr>
          <p:cNvSpPr>
            <a:spLocks noGrp="1"/>
          </p:cNvSpPr>
          <p:nvPr>
            <p:ph idx="1"/>
          </p:nvPr>
        </p:nvSpPr>
        <p:spPr>
          <a:xfrm>
            <a:off x="1295400" y="1997477"/>
            <a:ext cx="9601200" cy="3471168"/>
          </a:xfrm>
        </p:spPr>
        <p:txBody>
          <a:bodyPr>
            <a:normAutofit/>
          </a:bodyPr>
          <a:lstStyle/>
          <a:p>
            <a:pPr marL="0" indent="0">
              <a:buNone/>
            </a:pPr>
            <a:r>
              <a:rPr lang="en-US" altLang="zh-CN" sz="2800" dirty="0"/>
              <a:t>      </a:t>
            </a:r>
            <a:r>
              <a:rPr lang="zh-CN" altLang="zh-CN" sz="2800" dirty="0"/>
              <a:t>决策树（</a:t>
            </a:r>
            <a:r>
              <a:rPr lang="en-US" altLang="zh-CN" sz="2800" dirty="0"/>
              <a:t>Decision Tree</a:t>
            </a:r>
            <a:r>
              <a:rPr lang="zh-CN" altLang="zh-CN" sz="2800" dirty="0"/>
              <a:t>）既是一种在机器学习中经常用到的方法，也是一种在日常生活中我们潜意识里经常用到的方法。它是一种基于树的模型，由决策节点，决策分支和叶子三个部分组成。实际上，各种决策树都是根据某种规则对训练数据进行递归式的分类，并最终根据终止条件结束算法。根据每个节点最优值的确定标准，决策树算法可以大致分为</a:t>
            </a:r>
            <a:r>
              <a:rPr lang="en-US" altLang="zh-CN" sz="2800" dirty="0"/>
              <a:t>ID3</a:t>
            </a:r>
            <a:r>
              <a:rPr lang="zh-CN" altLang="zh-CN" sz="2800" dirty="0"/>
              <a:t>，</a:t>
            </a:r>
            <a:r>
              <a:rPr lang="en-US" altLang="zh-CN" sz="2800" dirty="0"/>
              <a:t>C4.5</a:t>
            </a:r>
            <a:r>
              <a:rPr lang="zh-CN" altLang="zh-CN" sz="2800" dirty="0"/>
              <a:t>和</a:t>
            </a:r>
            <a:r>
              <a:rPr lang="en-US" altLang="zh-CN" sz="2800" dirty="0"/>
              <a:t>CART</a:t>
            </a:r>
            <a:r>
              <a:rPr lang="zh-CN" altLang="zh-CN" sz="2800" dirty="0"/>
              <a:t>（</a:t>
            </a:r>
            <a:r>
              <a:rPr lang="en-US" altLang="zh-CN" sz="2800" dirty="0"/>
              <a:t>Classification and Regression Tree</a:t>
            </a:r>
            <a:r>
              <a:rPr lang="zh-CN" altLang="zh-CN" sz="2800" dirty="0"/>
              <a:t>）。</a:t>
            </a:r>
            <a:endParaRPr lang="zh-CN" altLang="en-US" sz="2800" dirty="0"/>
          </a:p>
        </p:txBody>
      </p:sp>
    </p:spTree>
    <p:extLst>
      <p:ext uri="{BB962C8B-B14F-4D97-AF65-F5344CB8AC3E}">
        <p14:creationId xmlns:p14="http://schemas.microsoft.com/office/powerpoint/2010/main" val="189591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9E0FD-2BD4-47AE-8559-9A31515311EB}"/>
              </a:ext>
            </a:extLst>
          </p:cNvPr>
          <p:cNvSpPr>
            <a:spLocks noGrp="1"/>
          </p:cNvSpPr>
          <p:nvPr>
            <p:ph type="title"/>
          </p:nvPr>
        </p:nvSpPr>
        <p:spPr>
          <a:xfrm>
            <a:off x="1295400" y="150920"/>
            <a:ext cx="9601200" cy="651939"/>
          </a:xfrm>
        </p:spPr>
        <p:txBody>
          <a:bodyPr/>
          <a:lstStyle/>
          <a:p>
            <a:pPr algn="ctr"/>
            <a:r>
              <a:rPr lang="en-US" altLang="zh-CN" dirty="0">
                <a:solidFill>
                  <a:schemeClr val="accent1"/>
                </a:solidFill>
              </a:rPr>
              <a:t>C5.0</a:t>
            </a:r>
            <a:r>
              <a:rPr lang="zh-CN" altLang="en-US" dirty="0">
                <a:solidFill>
                  <a:schemeClr val="accent1"/>
                </a:solidFill>
              </a:rPr>
              <a:t>决策树算法生成的树</a:t>
            </a:r>
          </a:p>
        </p:txBody>
      </p:sp>
      <p:pic>
        <p:nvPicPr>
          <p:cNvPr id="5" name="内容占位符 4">
            <a:extLst>
              <a:ext uri="{FF2B5EF4-FFF2-40B4-BE49-F238E27FC236}">
                <a16:creationId xmlns:a16="http://schemas.microsoft.com/office/drawing/2014/main" id="{4BF22EEB-B362-426C-B73C-5D682DCD8A5E}"/>
              </a:ext>
            </a:extLst>
          </p:cNvPr>
          <p:cNvPicPr>
            <a:picLocks noGrp="1" noChangeAspect="1"/>
          </p:cNvPicPr>
          <p:nvPr>
            <p:ph idx="1"/>
          </p:nvPr>
        </p:nvPicPr>
        <p:blipFill>
          <a:blip r:embed="rId2"/>
          <a:stretch>
            <a:fillRect/>
          </a:stretch>
        </p:blipFill>
        <p:spPr>
          <a:xfrm>
            <a:off x="2034466" y="916989"/>
            <a:ext cx="8123067" cy="5024022"/>
          </a:xfrm>
        </p:spPr>
      </p:pic>
    </p:spTree>
    <p:extLst>
      <p:ext uri="{BB962C8B-B14F-4D97-AF65-F5344CB8AC3E}">
        <p14:creationId xmlns:p14="http://schemas.microsoft.com/office/powerpoint/2010/main" val="70635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92347-68EB-4673-AEC8-C2AB4826351C}"/>
              </a:ext>
            </a:extLst>
          </p:cNvPr>
          <p:cNvSpPr>
            <a:spLocks noGrp="1"/>
          </p:cNvSpPr>
          <p:nvPr>
            <p:ph type="title"/>
          </p:nvPr>
        </p:nvSpPr>
        <p:spPr>
          <a:xfrm>
            <a:off x="1295400" y="487362"/>
            <a:ext cx="9601200" cy="579438"/>
          </a:xfrm>
        </p:spPr>
        <p:txBody>
          <a:bodyPr/>
          <a:lstStyle/>
          <a:p>
            <a:pPr algn="ctr"/>
            <a:r>
              <a:rPr lang="en-US" altLang="zh-CN" dirty="0">
                <a:solidFill>
                  <a:schemeClr val="accent1"/>
                </a:solidFill>
              </a:rPr>
              <a:t>CART</a:t>
            </a:r>
            <a:r>
              <a:rPr lang="zh-CN" altLang="en-US" dirty="0">
                <a:solidFill>
                  <a:schemeClr val="accent1"/>
                </a:solidFill>
              </a:rPr>
              <a:t>决策树算法生成的树</a:t>
            </a:r>
          </a:p>
        </p:txBody>
      </p:sp>
      <p:pic>
        <p:nvPicPr>
          <p:cNvPr id="5" name="内容占位符 4">
            <a:extLst>
              <a:ext uri="{FF2B5EF4-FFF2-40B4-BE49-F238E27FC236}">
                <a16:creationId xmlns:a16="http://schemas.microsoft.com/office/drawing/2014/main" id="{8B3DEC54-E3F2-44C7-A07F-F2D3C3B8789E}"/>
              </a:ext>
            </a:extLst>
          </p:cNvPr>
          <p:cNvPicPr>
            <a:picLocks noGrp="1" noChangeAspect="1"/>
          </p:cNvPicPr>
          <p:nvPr>
            <p:ph idx="1"/>
          </p:nvPr>
        </p:nvPicPr>
        <p:blipFill>
          <a:blip r:embed="rId2"/>
          <a:stretch>
            <a:fillRect/>
          </a:stretch>
        </p:blipFill>
        <p:spPr>
          <a:xfrm>
            <a:off x="2222324" y="1066800"/>
            <a:ext cx="7747351" cy="4996649"/>
          </a:xfrm>
        </p:spPr>
      </p:pic>
    </p:spTree>
    <p:extLst>
      <p:ext uri="{BB962C8B-B14F-4D97-AF65-F5344CB8AC3E}">
        <p14:creationId xmlns:p14="http://schemas.microsoft.com/office/powerpoint/2010/main" val="92398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5B55A11-D4E4-44F0-A9B6-2916944B5C8E}"/>
              </a:ext>
            </a:extLst>
          </p:cNvPr>
          <p:cNvSpPr>
            <a:spLocks noGrp="1"/>
          </p:cNvSpPr>
          <p:nvPr>
            <p:ph type="title"/>
          </p:nvPr>
        </p:nvSpPr>
        <p:spPr>
          <a:xfrm>
            <a:off x="1295400" y="457200"/>
            <a:ext cx="9601200" cy="788988"/>
          </a:xfrm>
        </p:spPr>
        <p:txBody>
          <a:bodyPr/>
          <a:lstStyle/>
          <a:p>
            <a:pPr algn="ctr"/>
            <a:r>
              <a:rPr lang="zh-CN" altLang="en-US" dirty="0">
                <a:solidFill>
                  <a:schemeClr val="accent1"/>
                </a:solidFill>
              </a:rPr>
              <a:t>预测结果汇总</a:t>
            </a:r>
          </a:p>
        </p:txBody>
      </p:sp>
      <p:graphicFrame>
        <p:nvGraphicFramePr>
          <p:cNvPr id="10" name="内容占位符 9">
            <a:extLst>
              <a:ext uri="{FF2B5EF4-FFF2-40B4-BE49-F238E27FC236}">
                <a16:creationId xmlns:a16="http://schemas.microsoft.com/office/drawing/2014/main" id="{4D03F536-83F0-4A3C-90AB-493E1790C3FB}"/>
              </a:ext>
            </a:extLst>
          </p:cNvPr>
          <p:cNvGraphicFramePr>
            <a:graphicFrameLocks noGrp="1"/>
          </p:cNvGraphicFramePr>
          <p:nvPr>
            <p:ph idx="1"/>
            <p:extLst>
              <p:ext uri="{D42A27DB-BD31-4B8C-83A1-F6EECF244321}">
                <p14:modId xmlns:p14="http://schemas.microsoft.com/office/powerpoint/2010/main" val="2272747014"/>
              </p:ext>
            </p:extLst>
          </p:nvPr>
        </p:nvGraphicFramePr>
        <p:xfrm>
          <a:off x="1295400" y="1533525"/>
          <a:ext cx="9609338" cy="2082516"/>
        </p:xfrm>
        <a:graphic>
          <a:graphicData uri="http://schemas.openxmlformats.org/drawingml/2006/table">
            <a:tbl>
              <a:tblPr firstRow="1" bandRow="1">
                <a:tableStyleId>{BC89EF96-8CEA-46FF-86C4-4CE0E7609802}</a:tableStyleId>
              </a:tblPr>
              <a:tblGrid>
                <a:gridCol w="1928378">
                  <a:extLst>
                    <a:ext uri="{9D8B030D-6E8A-4147-A177-3AD203B41FA5}">
                      <a16:colId xmlns:a16="http://schemas.microsoft.com/office/drawing/2014/main" val="1387960822"/>
                    </a:ext>
                  </a:extLst>
                </a:gridCol>
                <a:gridCol w="1920240">
                  <a:extLst>
                    <a:ext uri="{9D8B030D-6E8A-4147-A177-3AD203B41FA5}">
                      <a16:colId xmlns:a16="http://schemas.microsoft.com/office/drawing/2014/main" val="2514215525"/>
                    </a:ext>
                  </a:extLst>
                </a:gridCol>
                <a:gridCol w="1904112">
                  <a:extLst>
                    <a:ext uri="{9D8B030D-6E8A-4147-A177-3AD203B41FA5}">
                      <a16:colId xmlns:a16="http://schemas.microsoft.com/office/drawing/2014/main" val="1947464712"/>
                    </a:ext>
                  </a:extLst>
                </a:gridCol>
                <a:gridCol w="1936368">
                  <a:extLst>
                    <a:ext uri="{9D8B030D-6E8A-4147-A177-3AD203B41FA5}">
                      <a16:colId xmlns:a16="http://schemas.microsoft.com/office/drawing/2014/main" val="666362822"/>
                    </a:ext>
                  </a:extLst>
                </a:gridCol>
                <a:gridCol w="1920240">
                  <a:extLst>
                    <a:ext uri="{9D8B030D-6E8A-4147-A177-3AD203B41FA5}">
                      <a16:colId xmlns:a16="http://schemas.microsoft.com/office/drawing/2014/main" val="3972159956"/>
                    </a:ext>
                  </a:extLst>
                </a:gridCol>
              </a:tblGrid>
              <a:tr h="488087">
                <a:tc>
                  <a:txBody>
                    <a:bodyPr/>
                    <a:lstStyle/>
                    <a:p>
                      <a:pPr algn="ctr"/>
                      <a:r>
                        <a:rPr lang="zh-CN" altLang="en-US" sz="1800" b="1" dirty="0"/>
                        <a:t>验证方法</a:t>
                      </a:r>
                    </a:p>
                  </a:txBody>
                  <a:tcPr anchor="ctr"/>
                </a:tc>
                <a:tc gridSpan="2">
                  <a:txBody>
                    <a:bodyPr/>
                    <a:lstStyle/>
                    <a:p>
                      <a:pPr algn="ctr"/>
                      <a:r>
                        <a:rPr lang="zh-CN" altLang="en-US" sz="1800" b="1" dirty="0"/>
                        <a:t>保留交叉验证</a:t>
                      </a:r>
                    </a:p>
                  </a:txBody>
                  <a:tcPr anchor="ctr"/>
                </a:tc>
                <a:tc hMerge="1">
                  <a:txBody>
                    <a:bodyPr/>
                    <a:lstStyle/>
                    <a:p>
                      <a:endParaRPr lang="zh-CN" altLang="en-US" dirty="0"/>
                    </a:p>
                  </a:txBody>
                  <a:tcPr/>
                </a:tc>
                <a:tc gridSpan="2">
                  <a:txBody>
                    <a:bodyPr/>
                    <a:lstStyle/>
                    <a:p>
                      <a:pPr algn="ctr"/>
                      <a:r>
                        <a:rPr lang="zh-CN" altLang="en-US" sz="1800" b="1" dirty="0"/>
                        <a:t>十折交叉验证</a:t>
                      </a:r>
                    </a:p>
                  </a:txBody>
                  <a:tcPr anchor="ctr"/>
                </a:tc>
                <a:tc hMerge="1">
                  <a:txBody>
                    <a:bodyPr/>
                    <a:lstStyle/>
                    <a:p>
                      <a:endParaRPr lang="zh-CN" altLang="en-US" dirty="0"/>
                    </a:p>
                  </a:txBody>
                  <a:tcPr/>
                </a:tc>
                <a:extLst>
                  <a:ext uri="{0D108BD9-81ED-4DB2-BD59-A6C34878D82A}">
                    <a16:rowId xmlns:a16="http://schemas.microsoft.com/office/drawing/2014/main" val="3755266527"/>
                  </a:ext>
                </a:extLst>
              </a:tr>
              <a:tr h="497149">
                <a:tc>
                  <a:txBody>
                    <a:bodyPr/>
                    <a:lstStyle/>
                    <a:p>
                      <a:pPr indent="144780" algn="ctr">
                        <a:spcAft>
                          <a:spcPts val="0"/>
                        </a:spcAft>
                      </a:pP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集合</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测试集</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训练集</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1800" b="1" kern="100">
                          <a:effectLst/>
                          <a:latin typeface="等线" panose="02010600030101010101" pitchFamily="2" charset="-122"/>
                          <a:ea typeface="楷体" panose="02010609060101010101" pitchFamily="49" charset="-122"/>
                          <a:cs typeface="Times New Roman" panose="02020603050405020304" pitchFamily="18" charset="0"/>
                        </a:rPr>
                        <a:t>测试集</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训练集</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76082833"/>
                  </a:ext>
                </a:extLst>
              </a:tr>
              <a:tr h="370840">
                <a:tc>
                  <a:txBody>
                    <a:bodyPr/>
                    <a:lstStyle/>
                    <a:p>
                      <a:pPr indent="14478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C5.0</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4478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0.129939719</a:t>
                      </a: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a:t>
                      </a:r>
                      <a:r>
                        <a:rPr lang="en-US" sz="1800" b="1" kern="100" dirty="0">
                          <a:effectLst/>
                          <a:latin typeface="等线" panose="02010600030101010101" pitchFamily="2" charset="-122"/>
                          <a:ea typeface="楷体" panose="02010609060101010101" pitchFamily="49" charset="-122"/>
                          <a:cs typeface="Times New Roman" panose="02020603050405020304" pitchFamily="18" charset="0"/>
                        </a:rPr>
                        <a:t>0.0395177495</a:t>
                      </a: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4478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0.132969558</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524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0.132931727</a:t>
                      </a: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a:t>
                      </a:r>
                      <a:r>
                        <a:rPr lang="en-US" sz="1800" b="1" kern="100" dirty="0">
                          <a:effectLst/>
                          <a:latin typeface="等线" panose="02010600030101010101" pitchFamily="2" charset="-122"/>
                          <a:ea typeface="楷体" panose="02010609060101010101" pitchFamily="49" charset="-122"/>
                          <a:cs typeface="Times New Roman" panose="02020603050405020304" pitchFamily="18" charset="0"/>
                        </a:rPr>
                        <a:t>0.0516064257</a:t>
                      </a: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4478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0.130779540</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99689883"/>
                  </a:ext>
                </a:extLst>
              </a:tr>
              <a:tr h="370840">
                <a:tc>
                  <a:txBody>
                    <a:bodyPr/>
                    <a:lstStyle/>
                    <a:p>
                      <a:pPr indent="14478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CART</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5240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0.138647019</a:t>
                      </a: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a:t>
                      </a:r>
                      <a:r>
                        <a:rPr lang="en-US" sz="1800" b="1" kern="100" dirty="0">
                          <a:effectLst/>
                          <a:latin typeface="等线" panose="02010600030101010101" pitchFamily="2" charset="-122"/>
                          <a:ea typeface="楷体" panose="02010609060101010101" pitchFamily="49" charset="-122"/>
                          <a:cs typeface="Times New Roman" panose="02020603050405020304" pitchFamily="18" charset="0"/>
                        </a:rPr>
                        <a:t>0.079035499</a:t>
                      </a: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44780" algn="ctr">
                        <a:spcAft>
                          <a:spcPts val="0"/>
                        </a:spcAft>
                      </a:pPr>
                      <a:r>
                        <a:rPr lang="en-US" sz="1800" b="1" kern="100">
                          <a:effectLst/>
                          <a:latin typeface="楷体" panose="02010609060101010101" pitchFamily="49" charset="-122"/>
                          <a:ea typeface="等线" panose="02010600030101010101" pitchFamily="2" charset="-122"/>
                          <a:cs typeface="Times New Roman" panose="02020603050405020304" pitchFamily="18" charset="0"/>
                        </a:rPr>
                        <a:t>0.129236071</a:t>
                      </a:r>
                      <a:endParaRPr lang="zh-CN" sz="18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4478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0.140763052</a:t>
                      </a: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a:t>
                      </a:r>
                      <a:r>
                        <a:rPr lang="en-US" sz="1800" b="1" kern="100" dirty="0">
                          <a:effectLst/>
                          <a:latin typeface="等线" panose="02010600030101010101" pitchFamily="2" charset="-122"/>
                          <a:ea typeface="楷体" panose="02010609060101010101" pitchFamily="49" charset="-122"/>
                          <a:cs typeface="Times New Roman" panose="02020603050405020304" pitchFamily="18" charset="0"/>
                        </a:rPr>
                        <a:t>0.0775100402</a:t>
                      </a:r>
                      <a:r>
                        <a:rPr lang="zh-CN" sz="1800" b="1" kern="100" dirty="0">
                          <a:effectLst/>
                          <a:latin typeface="等线" panose="02010600030101010101" pitchFamily="2" charset="-122"/>
                          <a:ea typeface="楷体" panose="02010609060101010101" pitchFamily="49" charset="-122"/>
                          <a:cs typeface="Times New Roman" panose="02020603050405020304" pitchFamily="18" charset="0"/>
                        </a:rPr>
                        <a:t>）</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144780" algn="ctr">
                        <a:spcAft>
                          <a:spcPts val="0"/>
                        </a:spcAft>
                      </a:pPr>
                      <a:r>
                        <a:rPr lang="en-US" sz="1800" b="1" kern="100" dirty="0">
                          <a:effectLst/>
                          <a:latin typeface="楷体" panose="02010609060101010101" pitchFamily="49" charset="-122"/>
                          <a:ea typeface="等线" panose="02010600030101010101" pitchFamily="2" charset="-122"/>
                          <a:cs typeface="Times New Roman" panose="02020603050405020304" pitchFamily="18" charset="0"/>
                        </a:rPr>
                        <a:t>0.130332812</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38100985"/>
                  </a:ext>
                </a:extLst>
              </a:tr>
            </a:tbl>
          </a:graphicData>
        </a:graphic>
      </p:graphicFrame>
      <p:sp>
        <p:nvSpPr>
          <p:cNvPr id="11" name="文本框 10">
            <a:extLst>
              <a:ext uri="{FF2B5EF4-FFF2-40B4-BE49-F238E27FC236}">
                <a16:creationId xmlns:a16="http://schemas.microsoft.com/office/drawing/2014/main" id="{7D9ADDAB-9288-47C0-BFEE-9DD336DC79A2}"/>
              </a:ext>
            </a:extLst>
          </p:cNvPr>
          <p:cNvSpPr txBox="1"/>
          <p:nvPr/>
        </p:nvSpPr>
        <p:spPr>
          <a:xfrm>
            <a:off x="1133475" y="4171950"/>
            <a:ext cx="10391775" cy="1200329"/>
          </a:xfrm>
          <a:prstGeom prst="rect">
            <a:avLst/>
          </a:prstGeom>
          <a:noFill/>
        </p:spPr>
        <p:txBody>
          <a:bodyPr wrap="square" rtlCol="0">
            <a:spAutoFit/>
          </a:bodyPr>
          <a:lstStyle/>
          <a:p>
            <a:r>
              <a:rPr lang="en-US" altLang="zh-CN" sz="2400" dirty="0"/>
              <a:t>       </a:t>
            </a:r>
            <a:r>
              <a:rPr lang="zh-CN" altLang="zh-CN" sz="2400" dirty="0"/>
              <a:t>综上，</a:t>
            </a:r>
            <a:r>
              <a:rPr lang="en-US" altLang="zh-CN" sz="2400" dirty="0"/>
              <a:t>C5.0</a:t>
            </a:r>
            <a:r>
              <a:rPr lang="zh-CN" altLang="zh-CN" sz="2400" dirty="0"/>
              <a:t>决策树的误判率在</a:t>
            </a:r>
            <a:r>
              <a:rPr lang="en-US" altLang="zh-CN" sz="2400" dirty="0"/>
              <a:t>13%</a:t>
            </a:r>
            <a:r>
              <a:rPr lang="zh-CN" altLang="zh-CN" sz="2400" dirty="0"/>
              <a:t>左右，</a:t>
            </a:r>
            <a:r>
              <a:rPr lang="en-US" altLang="zh-CN" sz="2400" dirty="0"/>
              <a:t>CART</a:t>
            </a:r>
            <a:r>
              <a:rPr lang="zh-CN" altLang="zh-CN" sz="2400" dirty="0"/>
              <a:t>误判率相对高了一个百分点；同时，括号内的数值表明，由</a:t>
            </a:r>
            <a:r>
              <a:rPr lang="en-US" altLang="zh-CN" sz="2400" dirty="0"/>
              <a:t>C5.0</a:t>
            </a:r>
            <a:r>
              <a:rPr lang="zh-CN" altLang="zh-CN" sz="2400" dirty="0"/>
              <a:t>决策树得到的预判可以更有效地防止客户流失，进而提高电信公司的盈利。</a:t>
            </a:r>
          </a:p>
        </p:txBody>
      </p:sp>
    </p:spTree>
    <p:extLst>
      <p:ext uri="{BB962C8B-B14F-4D97-AF65-F5344CB8AC3E}">
        <p14:creationId xmlns:p14="http://schemas.microsoft.com/office/powerpoint/2010/main" val="343495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3056F-CB6E-49ED-B3E4-C933BC6D5A75}"/>
              </a:ext>
            </a:extLst>
          </p:cNvPr>
          <p:cNvSpPr>
            <a:spLocks noGrp="1"/>
          </p:cNvSpPr>
          <p:nvPr>
            <p:ph type="title"/>
          </p:nvPr>
        </p:nvSpPr>
        <p:spPr>
          <a:xfrm>
            <a:off x="1295400" y="395057"/>
            <a:ext cx="9601200" cy="940463"/>
          </a:xfrm>
        </p:spPr>
        <p:txBody>
          <a:bodyPr/>
          <a:lstStyle/>
          <a:p>
            <a:r>
              <a:rPr lang="zh-CN" altLang="en-US" dirty="0"/>
              <a:t>问题背景</a:t>
            </a:r>
          </a:p>
        </p:txBody>
      </p:sp>
      <p:sp>
        <p:nvSpPr>
          <p:cNvPr id="3" name="内容占位符 2">
            <a:extLst>
              <a:ext uri="{FF2B5EF4-FFF2-40B4-BE49-F238E27FC236}">
                <a16:creationId xmlns:a16="http://schemas.microsoft.com/office/drawing/2014/main" id="{575EC18F-5688-4E53-AEA8-EBE7BBC8F651}"/>
              </a:ext>
            </a:extLst>
          </p:cNvPr>
          <p:cNvSpPr>
            <a:spLocks noGrp="1"/>
          </p:cNvSpPr>
          <p:nvPr>
            <p:ph sz="half" idx="1"/>
          </p:nvPr>
        </p:nvSpPr>
        <p:spPr>
          <a:xfrm>
            <a:off x="1295399" y="1473693"/>
            <a:ext cx="9863831" cy="1349406"/>
          </a:xfrm>
        </p:spPr>
        <p:txBody>
          <a:bodyPr>
            <a:normAutofit/>
          </a:bodyPr>
          <a:lstStyle/>
          <a:p>
            <a:pPr marL="0" indent="0">
              <a:buNone/>
            </a:pPr>
            <a:r>
              <a:rPr lang="en-US" altLang="zh-CN" sz="2400" dirty="0"/>
              <a:t>       </a:t>
            </a:r>
            <a:r>
              <a:rPr lang="zh-CN" altLang="zh-CN" sz="2400" dirty="0"/>
              <a:t>自</a:t>
            </a:r>
            <a:r>
              <a:rPr lang="en-US" altLang="zh-CN" sz="2400" dirty="0"/>
              <a:t>1987</a:t>
            </a:r>
            <a:r>
              <a:rPr lang="zh-CN" altLang="zh-CN" sz="2400" dirty="0"/>
              <a:t>年我国第一台手机面世后，我国的手机用户就不断增多，据国家统计局数据显示，截止</a:t>
            </a:r>
            <a:r>
              <a:rPr lang="en-US" altLang="zh-CN" sz="2400" dirty="0"/>
              <a:t>2016</a:t>
            </a:r>
            <a:r>
              <a:rPr lang="zh-CN" altLang="zh-CN" sz="2400" dirty="0"/>
              <a:t>年年底，我国共有高达</a:t>
            </a:r>
            <a:r>
              <a:rPr lang="en-US" altLang="zh-CN" sz="2400" dirty="0"/>
              <a:t>132193.4</a:t>
            </a:r>
            <a:r>
              <a:rPr lang="zh-CN" altLang="zh-CN" sz="2400" dirty="0"/>
              <a:t>万移动电话用户。但是，随着手机的日益普及，手机号注册量越来越少</a:t>
            </a:r>
            <a:r>
              <a:rPr lang="zh-CN" altLang="en-US" sz="2400" dirty="0"/>
              <a:t>。</a:t>
            </a:r>
          </a:p>
        </p:txBody>
      </p:sp>
      <p:pic>
        <p:nvPicPr>
          <p:cNvPr id="6" name="内容占位符 5">
            <a:extLst>
              <a:ext uri="{FF2B5EF4-FFF2-40B4-BE49-F238E27FC236}">
                <a16:creationId xmlns:a16="http://schemas.microsoft.com/office/drawing/2014/main" id="{2D73C46A-56A0-4380-95CE-DDD76BC6237C}"/>
              </a:ext>
            </a:extLst>
          </p:cNvPr>
          <p:cNvPicPr>
            <a:picLocks noGrp="1" noChangeAspect="1"/>
          </p:cNvPicPr>
          <p:nvPr>
            <p:ph sz="half" idx="2"/>
          </p:nvPr>
        </p:nvPicPr>
        <p:blipFill rotWithShape="1">
          <a:blip r:embed="rId2"/>
          <a:srcRect t="12333"/>
          <a:stretch/>
        </p:blipFill>
        <p:spPr>
          <a:xfrm>
            <a:off x="2444905" y="2961272"/>
            <a:ext cx="7106880" cy="3190954"/>
          </a:xfrm>
        </p:spPr>
      </p:pic>
    </p:spTree>
    <p:extLst>
      <p:ext uri="{BB962C8B-B14F-4D97-AF65-F5344CB8AC3E}">
        <p14:creationId xmlns:p14="http://schemas.microsoft.com/office/powerpoint/2010/main" val="8161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589522D-6192-4909-92B3-8E4EC962DBD5}"/>
              </a:ext>
            </a:extLst>
          </p:cNvPr>
          <p:cNvSpPr>
            <a:spLocks noGrp="1"/>
          </p:cNvSpPr>
          <p:nvPr>
            <p:ph type="title"/>
          </p:nvPr>
        </p:nvSpPr>
        <p:spPr>
          <a:xfrm>
            <a:off x="723900" y="1933574"/>
            <a:ext cx="10744200" cy="1762125"/>
          </a:xfrm>
        </p:spPr>
        <p:txBody>
          <a:bodyPr>
            <a:normAutofit/>
          </a:bodyPr>
          <a:lstStyle/>
          <a:p>
            <a:pPr algn="ctr"/>
            <a:r>
              <a:rPr lang="en-US" altLang="zh-CN" sz="8000" dirty="0">
                <a:solidFill>
                  <a:schemeClr val="tx1"/>
                </a:solidFill>
              </a:rPr>
              <a:t>6. </a:t>
            </a:r>
            <a:r>
              <a:rPr lang="zh-CN" altLang="en-US" sz="8000" dirty="0">
                <a:solidFill>
                  <a:schemeClr val="tx1"/>
                </a:solidFill>
              </a:rPr>
              <a:t>总结与展望</a:t>
            </a:r>
          </a:p>
        </p:txBody>
      </p:sp>
    </p:spTree>
    <p:extLst>
      <p:ext uri="{BB962C8B-B14F-4D97-AF65-F5344CB8AC3E}">
        <p14:creationId xmlns:p14="http://schemas.microsoft.com/office/powerpoint/2010/main" val="315957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51D7B97-FC85-4165-A322-B91BB55882CB}"/>
              </a:ext>
            </a:extLst>
          </p:cNvPr>
          <p:cNvSpPr>
            <a:spLocks noGrp="1"/>
          </p:cNvSpPr>
          <p:nvPr>
            <p:ph sz="half" idx="1"/>
          </p:nvPr>
        </p:nvSpPr>
        <p:spPr>
          <a:xfrm>
            <a:off x="1295399" y="1981199"/>
            <a:ext cx="10125076" cy="4162426"/>
          </a:xfrm>
        </p:spPr>
        <p:txBody>
          <a:bodyPr>
            <a:normAutofit/>
          </a:bodyPr>
          <a:lstStyle/>
          <a:p>
            <a:pPr marL="0" indent="0">
              <a:buNone/>
            </a:pPr>
            <a:r>
              <a:rPr lang="zh-CN" altLang="en-US" sz="2400" dirty="0"/>
              <a:t>（</a:t>
            </a:r>
            <a:r>
              <a:rPr lang="en-US" altLang="zh-CN" sz="2400" dirty="0"/>
              <a:t>1</a:t>
            </a:r>
            <a:r>
              <a:rPr lang="zh-CN" altLang="en-US" sz="2400" dirty="0"/>
              <a:t>）</a:t>
            </a:r>
            <a:r>
              <a:rPr lang="zh-CN" altLang="zh-CN" sz="2400" dirty="0"/>
              <a:t>一个用户购买额外的电信服务产品的数量以及是否签订合约对其将来是否流失具有很大的影响，因此，为了避免用户流失，电信公司需要制定足够合理的营销策略来吸引老用户购买或签订新的产品或合约</a:t>
            </a:r>
            <a:r>
              <a:rPr lang="zh-CN" altLang="en-US" sz="2400" dirty="0"/>
              <a:t>；</a:t>
            </a:r>
            <a:endParaRPr lang="en-US" altLang="zh-CN" sz="2400" dirty="0"/>
          </a:p>
          <a:p>
            <a:pPr marL="0" indent="0">
              <a:buNone/>
            </a:pPr>
            <a:r>
              <a:rPr lang="zh-CN" altLang="en-US" sz="2400" dirty="0"/>
              <a:t>（</a:t>
            </a:r>
            <a:r>
              <a:rPr lang="en-US" altLang="zh-CN" sz="2400" dirty="0"/>
              <a:t>2</a:t>
            </a:r>
            <a:r>
              <a:rPr lang="zh-CN" altLang="en-US" sz="2400" dirty="0"/>
              <a:t>）根据交叉验证的结果，</a:t>
            </a:r>
            <a:r>
              <a:rPr lang="en-US" altLang="zh-CN" sz="2400" dirty="0"/>
              <a:t>Logistic</a:t>
            </a:r>
            <a:r>
              <a:rPr lang="zh-CN" altLang="zh-CN" sz="2400" dirty="0"/>
              <a:t>回归和两种决策树（</a:t>
            </a:r>
            <a:r>
              <a:rPr lang="en-US" altLang="zh-CN" sz="2400" dirty="0"/>
              <a:t>C5.0</a:t>
            </a:r>
            <a:r>
              <a:rPr lang="zh-CN" altLang="zh-CN" sz="2400" dirty="0"/>
              <a:t>和</a:t>
            </a:r>
            <a:r>
              <a:rPr lang="en-US" altLang="zh-CN" sz="2400" dirty="0"/>
              <a:t>CART</a:t>
            </a:r>
            <a:r>
              <a:rPr lang="zh-CN" altLang="zh-CN" sz="2400" dirty="0"/>
              <a:t>）在预测时的表现都还可以接受：三个模型在测试集上误判率均在</a:t>
            </a:r>
            <a:r>
              <a:rPr lang="en-US" altLang="zh-CN" sz="2400" dirty="0"/>
              <a:t>13~15%</a:t>
            </a:r>
            <a:r>
              <a:rPr lang="zh-CN" altLang="zh-CN" sz="2400" dirty="0"/>
              <a:t>左右，其中更容易造成电信公司客户流失的误判（即实际会流失而模型预测为不会流失）所占比例在</a:t>
            </a:r>
            <a:r>
              <a:rPr lang="en-US" altLang="zh-CN" sz="2400" dirty="0"/>
              <a:t>4%~8%</a:t>
            </a:r>
            <a:r>
              <a:rPr lang="zh-CN" altLang="zh-CN" sz="2400" dirty="0"/>
              <a:t>左右。根据本文所得出的结果，</a:t>
            </a:r>
            <a:r>
              <a:rPr lang="en-US" altLang="zh-CN" sz="2400" dirty="0"/>
              <a:t>C5.0</a:t>
            </a:r>
            <a:r>
              <a:rPr lang="zh-CN" altLang="zh-CN" sz="2400" dirty="0"/>
              <a:t>决策树的表现更好一些。虽然经典的</a:t>
            </a:r>
            <a:r>
              <a:rPr lang="en-US" altLang="zh-CN" sz="2400" dirty="0"/>
              <a:t>Logistic</a:t>
            </a:r>
            <a:r>
              <a:rPr lang="zh-CN" altLang="zh-CN" sz="2400" dirty="0"/>
              <a:t>回归在测试集上的误判率高达</a:t>
            </a:r>
            <a:r>
              <a:rPr lang="en-US" altLang="zh-CN" sz="2400" dirty="0"/>
              <a:t>15%</a:t>
            </a:r>
            <a:r>
              <a:rPr lang="zh-CN" altLang="zh-CN" sz="2400" dirty="0"/>
              <a:t>，但是（</a:t>
            </a:r>
            <a:r>
              <a:rPr lang="en-US" altLang="zh-CN" sz="2400" dirty="0"/>
              <a:t>0,1</a:t>
            </a:r>
            <a:r>
              <a:rPr lang="zh-CN" altLang="zh-CN" sz="2400" dirty="0"/>
              <a:t>）对应的值只有</a:t>
            </a:r>
            <a:r>
              <a:rPr lang="en-US" altLang="zh-CN" sz="2400" dirty="0"/>
              <a:t>5%</a:t>
            </a:r>
            <a:r>
              <a:rPr lang="zh-CN" altLang="zh-CN" sz="2400" dirty="0"/>
              <a:t>左右，从电信公司的角度来说这个结果还是不错的。</a:t>
            </a:r>
          </a:p>
          <a:p>
            <a:pPr marL="0" indent="0">
              <a:buNone/>
            </a:pPr>
            <a:endParaRPr lang="zh-CN" altLang="en-US" dirty="0"/>
          </a:p>
        </p:txBody>
      </p:sp>
      <p:sp>
        <p:nvSpPr>
          <p:cNvPr id="5" name="文本框 4">
            <a:extLst>
              <a:ext uri="{FF2B5EF4-FFF2-40B4-BE49-F238E27FC236}">
                <a16:creationId xmlns:a16="http://schemas.microsoft.com/office/drawing/2014/main" id="{03F3B6A6-62A8-4333-9AD6-DDAFDBB37850}"/>
              </a:ext>
            </a:extLst>
          </p:cNvPr>
          <p:cNvSpPr txBox="1"/>
          <p:nvPr/>
        </p:nvSpPr>
        <p:spPr>
          <a:xfrm>
            <a:off x="1295400" y="559832"/>
            <a:ext cx="4676775" cy="830997"/>
          </a:xfrm>
          <a:prstGeom prst="rect">
            <a:avLst/>
          </a:prstGeom>
          <a:noFill/>
        </p:spPr>
        <p:txBody>
          <a:bodyPr wrap="square" rtlCol="0">
            <a:spAutoFit/>
          </a:bodyPr>
          <a:lstStyle/>
          <a:p>
            <a:r>
              <a:rPr lang="zh-CN" altLang="en-US" sz="4800" dirty="0">
                <a:solidFill>
                  <a:schemeClr val="accent1"/>
                </a:solidFill>
              </a:rPr>
              <a:t>结论</a:t>
            </a:r>
          </a:p>
        </p:txBody>
      </p:sp>
    </p:spTree>
    <p:extLst>
      <p:ext uri="{BB962C8B-B14F-4D97-AF65-F5344CB8AC3E}">
        <p14:creationId xmlns:p14="http://schemas.microsoft.com/office/powerpoint/2010/main" val="356658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A5C17-3CF9-40B4-982C-E972E26FB07C}"/>
              </a:ext>
            </a:extLst>
          </p:cNvPr>
          <p:cNvSpPr>
            <a:spLocks noGrp="1"/>
          </p:cNvSpPr>
          <p:nvPr>
            <p:ph type="title"/>
          </p:nvPr>
        </p:nvSpPr>
        <p:spPr>
          <a:xfrm>
            <a:off x="1295400" y="408603"/>
            <a:ext cx="4467225" cy="1142385"/>
          </a:xfrm>
        </p:spPr>
        <p:txBody>
          <a:bodyPr/>
          <a:lstStyle/>
          <a:p>
            <a:r>
              <a:rPr lang="zh-CN" altLang="en-US" sz="4800" b="0" dirty="0">
                <a:solidFill>
                  <a:schemeClr val="accent1"/>
                </a:solidFill>
                <a:latin typeface="+mn-lt"/>
                <a:ea typeface="+mn-ea"/>
                <a:cs typeface="+mn-cs"/>
              </a:rPr>
              <a:t>未来的改进方向</a:t>
            </a:r>
          </a:p>
        </p:txBody>
      </p:sp>
      <p:sp>
        <p:nvSpPr>
          <p:cNvPr id="3" name="内容占位符 2">
            <a:extLst>
              <a:ext uri="{FF2B5EF4-FFF2-40B4-BE49-F238E27FC236}">
                <a16:creationId xmlns:a16="http://schemas.microsoft.com/office/drawing/2014/main" id="{FE9B8A64-1BF0-491C-A159-332909147C5D}"/>
              </a:ext>
            </a:extLst>
          </p:cNvPr>
          <p:cNvSpPr>
            <a:spLocks noGrp="1"/>
          </p:cNvSpPr>
          <p:nvPr>
            <p:ph idx="1"/>
          </p:nvPr>
        </p:nvSpPr>
        <p:spPr>
          <a:xfrm>
            <a:off x="1295400" y="2200275"/>
            <a:ext cx="6524625" cy="3009900"/>
          </a:xfrm>
        </p:spPr>
        <p:txBody>
          <a:bodyPr/>
          <a:lstStyle/>
          <a:p>
            <a:r>
              <a:rPr lang="zh-CN" altLang="zh-CN" sz="4000" dirty="0"/>
              <a:t>数据的采集应更加全面</a:t>
            </a:r>
          </a:p>
          <a:p>
            <a:r>
              <a:rPr lang="zh-CN" altLang="zh-CN" sz="4000" dirty="0"/>
              <a:t>对现有模型优化的探究</a:t>
            </a:r>
          </a:p>
          <a:p>
            <a:r>
              <a:rPr lang="zh-CN" altLang="zh-CN" sz="4000" dirty="0"/>
              <a:t>客户流失原因的分析与评估</a:t>
            </a:r>
          </a:p>
          <a:p>
            <a:pPr marL="0" indent="0">
              <a:buNone/>
            </a:pPr>
            <a:endParaRPr lang="zh-CN" altLang="en-US" dirty="0"/>
          </a:p>
        </p:txBody>
      </p:sp>
    </p:spTree>
    <p:extLst>
      <p:ext uri="{BB962C8B-B14F-4D97-AF65-F5344CB8AC3E}">
        <p14:creationId xmlns:p14="http://schemas.microsoft.com/office/powerpoint/2010/main" val="217210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zh-CN" altLang="en-US" sz="8000" dirty="0">
                <a:latin typeface="微软雅黑" panose="020B0503020204020204" pitchFamily="34" charset="-122"/>
                <a:ea typeface="微软雅黑" panose="020B0503020204020204" pitchFamily="34" charset="-122"/>
                <a:sym typeface="Arial" panose="020B0604020202020204" pitchFamily="34" charset="0"/>
              </a:rPr>
              <a:t>谢谢观看！</a:t>
            </a:r>
          </a:p>
        </p:txBody>
      </p:sp>
      <p:sp>
        <p:nvSpPr>
          <p:cNvPr id="3" name="文本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F8F09-6DA4-45AD-A337-4AF41829C213}"/>
              </a:ext>
            </a:extLst>
          </p:cNvPr>
          <p:cNvSpPr>
            <a:spLocks noGrp="1"/>
          </p:cNvSpPr>
          <p:nvPr>
            <p:ph type="title"/>
          </p:nvPr>
        </p:nvSpPr>
        <p:spPr>
          <a:xfrm>
            <a:off x="1295400" y="476607"/>
            <a:ext cx="2513120" cy="779754"/>
          </a:xfrm>
        </p:spPr>
        <p:txBody>
          <a:bodyPr/>
          <a:lstStyle/>
          <a:p>
            <a:r>
              <a:rPr lang="zh-CN" altLang="en-US" dirty="0"/>
              <a:t>研究意义</a:t>
            </a:r>
          </a:p>
        </p:txBody>
      </p:sp>
      <p:sp>
        <p:nvSpPr>
          <p:cNvPr id="4" name="内容占位符 3">
            <a:extLst>
              <a:ext uri="{FF2B5EF4-FFF2-40B4-BE49-F238E27FC236}">
                <a16:creationId xmlns:a16="http://schemas.microsoft.com/office/drawing/2014/main" id="{A98B4665-38E8-46F4-8E42-51B3245EBC10}"/>
              </a:ext>
            </a:extLst>
          </p:cNvPr>
          <p:cNvSpPr>
            <a:spLocks noGrp="1"/>
          </p:cNvSpPr>
          <p:nvPr>
            <p:ph idx="1"/>
          </p:nvPr>
        </p:nvSpPr>
        <p:spPr>
          <a:xfrm>
            <a:off x="1295400" y="1617217"/>
            <a:ext cx="9601200" cy="779754"/>
          </a:xfrm>
        </p:spPr>
        <p:txBody>
          <a:bodyPr/>
          <a:lstStyle/>
          <a:p>
            <a:pPr marL="0" indent="0">
              <a:buNone/>
            </a:pPr>
            <a:r>
              <a:rPr lang="en-US" altLang="zh-CN" dirty="0"/>
              <a:t>       </a:t>
            </a:r>
            <a:r>
              <a:rPr lang="zh-CN" altLang="zh-CN" dirty="0"/>
              <a:t>直观上，这个研究可以保证甚至提高电信企业的利润。长远来看，维系好老客户有助于提高企业的整体形象，并方便后期新业务的推广，从而进一步提高企业利润。</a:t>
            </a:r>
            <a:endParaRPr lang="zh-CN" altLang="en-US" dirty="0"/>
          </a:p>
        </p:txBody>
      </p:sp>
      <p:sp>
        <p:nvSpPr>
          <p:cNvPr id="5" name="文本框 4">
            <a:extLst>
              <a:ext uri="{FF2B5EF4-FFF2-40B4-BE49-F238E27FC236}">
                <a16:creationId xmlns:a16="http://schemas.microsoft.com/office/drawing/2014/main" id="{173C61B4-0D84-4E2C-92C6-78D8602C88DE}"/>
              </a:ext>
            </a:extLst>
          </p:cNvPr>
          <p:cNvSpPr txBox="1"/>
          <p:nvPr/>
        </p:nvSpPr>
        <p:spPr>
          <a:xfrm>
            <a:off x="1295400" y="2553641"/>
            <a:ext cx="4811697" cy="584775"/>
          </a:xfrm>
          <a:prstGeom prst="rect">
            <a:avLst/>
          </a:prstGeom>
          <a:noFill/>
        </p:spPr>
        <p:txBody>
          <a:bodyPr wrap="squar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mj-cs"/>
              </a:rPr>
              <a:t>国内外研究情况</a:t>
            </a:r>
          </a:p>
        </p:txBody>
      </p:sp>
      <p:sp>
        <p:nvSpPr>
          <p:cNvPr id="6" name="文本框 5">
            <a:extLst>
              <a:ext uri="{FF2B5EF4-FFF2-40B4-BE49-F238E27FC236}">
                <a16:creationId xmlns:a16="http://schemas.microsoft.com/office/drawing/2014/main" id="{7EFD6FBC-17C7-4898-ACE7-9515670E4860}"/>
              </a:ext>
            </a:extLst>
          </p:cNvPr>
          <p:cNvSpPr txBox="1"/>
          <p:nvPr/>
        </p:nvSpPr>
        <p:spPr>
          <a:xfrm>
            <a:off x="1295400" y="3429000"/>
            <a:ext cx="9712911" cy="2031325"/>
          </a:xfrm>
          <a:prstGeom prst="rect">
            <a:avLst/>
          </a:prstGeom>
          <a:noFill/>
        </p:spPr>
        <p:txBody>
          <a:bodyPr wrap="square" rtlCol="0">
            <a:spAutoFit/>
          </a:bodyPr>
          <a:lstStyle/>
          <a:p>
            <a:r>
              <a:rPr lang="zh-CN" altLang="en-US" dirty="0"/>
              <a:t>       手机客户流失问题的研究始于国外，且到目前为止已经发展了数十年。国内的研究虽然起步较晚，但是在市场需求的刺激下，借助于前人的研究成果，国内该领域的研究不断取得新的突破并日趋成熟。</a:t>
            </a:r>
            <a:endParaRPr lang="en-US" altLang="zh-CN" dirty="0"/>
          </a:p>
          <a:p>
            <a:r>
              <a:rPr lang="en-US" altLang="zh-CN" dirty="0"/>
              <a:t>        </a:t>
            </a:r>
            <a:r>
              <a:rPr lang="zh-CN" altLang="zh-CN" dirty="0"/>
              <a:t>综合来看，国内外大多数移动企业都是围绕</a:t>
            </a:r>
            <a:r>
              <a:rPr lang="en-US" altLang="zh-CN" dirty="0"/>
              <a:t>CRM</a:t>
            </a:r>
            <a:r>
              <a:rPr lang="zh-CN" altLang="zh-CN" dirty="0"/>
              <a:t>（</a:t>
            </a:r>
            <a:r>
              <a:rPr lang="en-US" altLang="zh-CN" dirty="0"/>
              <a:t>Customer Relationship Management</a:t>
            </a:r>
            <a:r>
              <a:rPr lang="zh-CN" altLang="zh-CN" dirty="0"/>
              <a:t>，客户关系管理）来构建客户流失管理的数据库及相关的预测模型，比如早期就比较成功的</a:t>
            </a:r>
            <a:r>
              <a:rPr lang="en-US" altLang="zh-CN" dirty="0"/>
              <a:t>Verizon</a:t>
            </a:r>
            <a:r>
              <a:rPr lang="zh-CN" altLang="zh-CN" dirty="0"/>
              <a:t>公司和英国电信集团（</a:t>
            </a:r>
            <a:r>
              <a:rPr lang="en-US" altLang="zh-CN" dirty="0"/>
              <a:t>BT</a:t>
            </a:r>
            <a:r>
              <a:rPr lang="zh-CN" altLang="zh-CN" dirty="0"/>
              <a:t>）。但是由于科技的日新月异，无论国内还是国外，该领域的研究还在持续进行中。 </a:t>
            </a:r>
          </a:p>
        </p:txBody>
      </p:sp>
    </p:spTree>
    <p:extLst>
      <p:ext uri="{BB962C8B-B14F-4D97-AF65-F5344CB8AC3E}">
        <p14:creationId xmlns:p14="http://schemas.microsoft.com/office/powerpoint/2010/main" val="66848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A138E-5639-4B3D-B7A3-883543A681B3}"/>
              </a:ext>
            </a:extLst>
          </p:cNvPr>
          <p:cNvSpPr>
            <a:spLocks noGrp="1"/>
          </p:cNvSpPr>
          <p:nvPr>
            <p:ph type="title"/>
          </p:nvPr>
        </p:nvSpPr>
        <p:spPr>
          <a:xfrm>
            <a:off x="1663823" y="727514"/>
            <a:ext cx="3249967" cy="856125"/>
          </a:xfrm>
        </p:spPr>
        <p:txBody>
          <a:bodyPr/>
          <a:lstStyle/>
          <a:p>
            <a:r>
              <a:rPr lang="zh-CN" altLang="en-US" dirty="0"/>
              <a:t>客户流失的定义</a:t>
            </a:r>
          </a:p>
        </p:txBody>
      </p:sp>
      <p:sp>
        <p:nvSpPr>
          <p:cNvPr id="4" name="内容占位符 3">
            <a:extLst>
              <a:ext uri="{FF2B5EF4-FFF2-40B4-BE49-F238E27FC236}">
                <a16:creationId xmlns:a16="http://schemas.microsoft.com/office/drawing/2014/main" id="{B704D9DC-53A1-4BF5-B295-18D1836A8C36}"/>
              </a:ext>
            </a:extLst>
          </p:cNvPr>
          <p:cNvSpPr>
            <a:spLocks noGrp="1"/>
          </p:cNvSpPr>
          <p:nvPr>
            <p:ph sz="half" idx="1"/>
          </p:nvPr>
        </p:nvSpPr>
        <p:spPr>
          <a:xfrm>
            <a:off x="710214" y="1981199"/>
            <a:ext cx="5157186" cy="3810001"/>
          </a:xfrm>
        </p:spPr>
        <p:txBody>
          <a:bodyPr/>
          <a:lstStyle/>
          <a:p>
            <a:pPr marL="0" indent="0">
              <a:buNone/>
            </a:pPr>
            <a:r>
              <a:rPr lang="en-US" altLang="zh-CN" sz="2400" dirty="0"/>
              <a:t>       </a:t>
            </a:r>
            <a:r>
              <a:rPr lang="zh-CN" altLang="zh-CN" sz="2400" dirty="0"/>
              <a:t>客户流失</a:t>
            </a:r>
            <a:r>
              <a:rPr lang="en-US" altLang="zh-CN" sz="2400" dirty="0"/>
              <a:t>(Customer Loss)</a:t>
            </a:r>
            <a:r>
              <a:rPr lang="zh-CN" altLang="zh-CN" sz="2400" dirty="0"/>
              <a:t>是指客户因某种原因和企业终止合作的现象。在电信行业中，客户流失一般指客户因某种原因和电信运营企业解除服务合同，即客户停止或减少消费目前正在使用的电信产品或服务，选择其他电信企业的产品或服务，或者该电信运营企业其他的代替性电信产品或服务，或者终止使用任何一项电信服务。</a:t>
            </a:r>
          </a:p>
          <a:p>
            <a:endParaRPr lang="zh-CN" altLang="en-US" dirty="0"/>
          </a:p>
        </p:txBody>
      </p:sp>
      <p:sp>
        <p:nvSpPr>
          <p:cNvPr id="5" name="内容占位符 4">
            <a:extLst>
              <a:ext uri="{FF2B5EF4-FFF2-40B4-BE49-F238E27FC236}">
                <a16:creationId xmlns:a16="http://schemas.microsoft.com/office/drawing/2014/main" id="{6B17F068-C862-41A7-B04F-363C36F843A3}"/>
              </a:ext>
            </a:extLst>
          </p:cNvPr>
          <p:cNvSpPr>
            <a:spLocks noGrp="1"/>
          </p:cNvSpPr>
          <p:nvPr>
            <p:ph sz="half" idx="2"/>
          </p:nvPr>
        </p:nvSpPr>
        <p:spPr>
          <a:xfrm>
            <a:off x="6262456" y="2049135"/>
            <a:ext cx="5491579" cy="3810001"/>
          </a:xfrm>
        </p:spPr>
        <p:txBody>
          <a:bodyPr/>
          <a:lstStyle/>
          <a:p>
            <a:pPr marL="0" indent="0">
              <a:buNone/>
            </a:pPr>
            <a:r>
              <a:rPr lang="en-US" altLang="zh-CN" sz="2400" dirty="0"/>
              <a:t>(1)</a:t>
            </a:r>
            <a:r>
              <a:rPr lang="zh-CN" altLang="zh-CN" sz="2400" dirty="0"/>
              <a:t>更换所使用的电信运营企业，即退网；</a:t>
            </a:r>
          </a:p>
          <a:p>
            <a:pPr marL="0" indent="0">
              <a:buNone/>
            </a:pPr>
            <a:r>
              <a:rPr lang="en-US" altLang="zh-CN" sz="2400" dirty="0"/>
              <a:t>(2)</a:t>
            </a:r>
            <a:r>
              <a:rPr lang="zh-CN" altLang="zh-CN" sz="2400" dirty="0"/>
              <a:t>高消费套餐转低消费套餐；</a:t>
            </a:r>
          </a:p>
          <a:p>
            <a:pPr marL="0" indent="0">
              <a:buNone/>
            </a:pPr>
            <a:r>
              <a:rPr lang="en-US" altLang="zh-CN" sz="2400" dirty="0"/>
              <a:t>(3)ARPU</a:t>
            </a:r>
            <a:r>
              <a:rPr lang="zh-CN" altLang="zh-CN" sz="2400" dirty="0"/>
              <a:t>值（平均月消费）降低；</a:t>
            </a:r>
          </a:p>
          <a:p>
            <a:pPr marL="0" indent="0">
              <a:buNone/>
            </a:pPr>
            <a:r>
              <a:rPr lang="en-US" altLang="zh-CN" sz="2400" dirty="0"/>
              <a:t>(4)</a:t>
            </a:r>
            <a:r>
              <a:rPr lang="zh-CN" altLang="zh-CN" sz="2400" dirty="0"/>
              <a:t>网内弃卡换号，即在不更换运营商的前提下进行换号。</a:t>
            </a:r>
          </a:p>
          <a:p>
            <a:pPr marL="0" indent="0">
              <a:buNone/>
            </a:pPr>
            <a:endParaRPr lang="zh-CN" altLang="en-US" dirty="0"/>
          </a:p>
        </p:txBody>
      </p:sp>
      <p:sp>
        <p:nvSpPr>
          <p:cNvPr id="6" name="文本框 5">
            <a:extLst>
              <a:ext uri="{FF2B5EF4-FFF2-40B4-BE49-F238E27FC236}">
                <a16:creationId xmlns:a16="http://schemas.microsoft.com/office/drawing/2014/main" id="{AA474B41-88AF-489B-BB6E-E75C83C78FC8}"/>
              </a:ext>
            </a:extLst>
          </p:cNvPr>
          <p:cNvSpPr txBox="1"/>
          <p:nvPr/>
        </p:nvSpPr>
        <p:spPr>
          <a:xfrm>
            <a:off x="6324600" y="998864"/>
            <a:ext cx="4310849" cy="584775"/>
          </a:xfrm>
          <a:prstGeom prst="rect">
            <a:avLst/>
          </a:prstGeom>
          <a:noFill/>
        </p:spPr>
        <p:txBody>
          <a:bodyPr wrap="square"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mj-cs"/>
              </a:rPr>
              <a:t>客户流失的主要表现</a:t>
            </a:r>
          </a:p>
        </p:txBody>
      </p:sp>
      <p:cxnSp>
        <p:nvCxnSpPr>
          <p:cNvPr id="8" name="直接连接符 7">
            <a:extLst>
              <a:ext uri="{FF2B5EF4-FFF2-40B4-BE49-F238E27FC236}">
                <a16:creationId xmlns:a16="http://schemas.microsoft.com/office/drawing/2014/main" id="{21653DBC-F841-4A4E-A83E-7DA17E939796}"/>
              </a:ext>
            </a:extLst>
          </p:cNvPr>
          <p:cNvCxnSpPr>
            <a:cxnSpLocks/>
          </p:cNvCxnSpPr>
          <p:nvPr/>
        </p:nvCxnSpPr>
        <p:spPr>
          <a:xfrm>
            <a:off x="6019060" y="0"/>
            <a:ext cx="0" cy="6196614"/>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124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246C9-38BC-426A-B7C7-2FE926878213}"/>
              </a:ext>
            </a:extLst>
          </p:cNvPr>
          <p:cNvSpPr>
            <a:spLocks noGrp="1"/>
          </p:cNvSpPr>
          <p:nvPr>
            <p:ph type="title"/>
          </p:nvPr>
        </p:nvSpPr>
        <p:spPr/>
        <p:txBody>
          <a:bodyPr/>
          <a:lstStyle/>
          <a:p>
            <a:r>
              <a:rPr lang="zh-CN" altLang="en-US" dirty="0"/>
              <a:t>客户关系管理（</a:t>
            </a:r>
            <a:r>
              <a:rPr lang="en-US" altLang="zh-CN" dirty="0"/>
              <a:t>CRM</a:t>
            </a:r>
            <a:r>
              <a:rPr lang="zh-CN" altLang="en-US" dirty="0"/>
              <a:t>）</a:t>
            </a:r>
          </a:p>
        </p:txBody>
      </p:sp>
      <p:sp>
        <p:nvSpPr>
          <p:cNvPr id="3" name="内容占位符 2">
            <a:extLst>
              <a:ext uri="{FF2B5EF4-FFF2-40B4-BE49-F238E27FC236}">
                <a16:creationId xmlns:a16="http://schemas.microsoft.com/office/drawing/2014/main" id="{7211F680-DDAD-4E0A-BE26-C2CF4DA6D50D}"/>
              </a:ext>
            </a:extLst>
          </p:cNvPr>
          <p:cNvSpPr>
            <a:spLocks noGrp="1"/>
          </p:cNvSpPr>
          <p:nvPr>
            <p:ph idx="1"/>
          </p:nvPr>
        </p:nvSpPr>
        <p:spPr>
          <a:xfrm>
            <a:off x="1295400" y="2460595"/>
            <a:ext cx="9601200" cy="3809999"/>
          </a:xfrm>
        </p:spPr>
        <p:txBody>
          <a:bodyPr>
            <a:normAutofit/>
          </a:bodyPr>
          <a:lstStyle/>
          <a:p>
            <a:pPr marL="0" indent="0">
              <a:buNone/>
            </a:pPr>
            <a:r>
              <a:rPr lang="zh-CN" altLang="en-US" sz="2800" dirty="0"/>
              <a:t>我们可以把</a:t>
            </a:r>
            <a:r>
              <a:rPr lang="en-US" altLang="zh-CN" sz="2800" dirty="0"/>
              <a:t>CRM</a:t>
            </a:r>
            <a:r>
              <a:rPr lang="zh-CN" altLang="en-US" sz="2800" dirty="0"/>
              <a:t>定义为：</a:t>
            </a:r>
            <a:r>
              <a:rPr lang="zh-CN" altLang="zh-CN" sz="2800" dirty="0"/>
              <a:t>企业为提高核心竞争力，利用相应的信息技术以及互联网技术协调企业与顾客间在销售、营销和服务上的交互，从而提升其管理方式，向客户提供创新式的个性化的客户交互和服务的过程。其最终目标是吸引新客户、保留老客户以及将已有客户转为忠实客户，增加市场。</a:t>
            </a:r>
            <a:endParaRPr lang="zh-CN" altLang="en-US" sz="2800" dirty="0"/>
          </a:p>
        </p:txBody>
      </p:sp>
    </p:spTree>
    <p:extLst>
      <p:ext uri="{BB962C8B-B14F-4D97-AF65-F5344CB8AC3E}">
        <p14:creationId xmlns:p14="http://schemas.microsoft.com/office/powerpoint/2010/main" val="262498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56394E9-BF60-48A8-A1CF-FB367B3983BE}"/>
              </a:ext>
            </a:extLst>
          </p:cNvPr>
          <p:cNvSpPr>
            <a:spLocks noGrp="1"/>
          </p:cNvSpPr>
          <p:nvPr>
            <p:ph type="title"/>
          </p:nvPr>
        </p:nvSpPr>
        <p:spPr>
          <a:xfrm>
            <a:off x="2699921" y="1811045"/>
            <a:ext cx="6792157" cy="1921445"/>
          </a:xfrm>
        </p:spPr>
        <p:txBody>
          <a:bodyPr>
            <a:normAutofit/>
          </a:bodyPr>
          <a:lstStyle/>
          <a:p>
            <a:pPr algn="ctr"/>
            <a:r>
              <a:rPr lang="en-US" altLang="zh-CN" sz="8000" dirty="0">
                <a:solidFill>
                  <a:schemeClr val="tx1"/>
                </a:solidFill>
              </a:rPr>
              <a:t>3. </a:t>
            </a:r>
            <a:r>
              <a:rPr lang="zh-CN" altLang="en-US" sz="8000" dirty="0">
                <a:solidFill>
                  <a:schemeClr val="tx1"/>
                </a:solidFill>
              </a:rPr>
              <a:t>数据准备</a:t>
            </a:r>
          </a:p>
        </p:txBody>
      </p:sp>
    </p:spTree>
    <p:extLst>
      <p:ext uri="{BB962C8B-B14F-4D97-AF65-F5344CB8AC3E}">
        <p14:creationId xmlns:p14="http://schemas.microsoft.com/office/powerpoint/2010/main" val="149628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3C013F-CD13-4E39-8ADF-1BD53F236E8B}"/>
              </a:ext>
            </a:extLst>
          </p:cNvPr>
          <p:cNvSpPr>
            <a:spLocks noGrp="1"/>
          </p:cNvSpPr>
          <p:nvPr>
            <p:ph type="title"/>
          </p:nvPr>
        </p:nvSpPr>
        <p:spPr/>
        <p:txBody>
          <a:bodyPr/>
          <a:lstStyle/>
          <a:p>
            <a:r>
              <a:rPr lang="zh-CN" altLang="en-US" dirty="0"/>
              <a:t>变量介绍</a:t>
            </a:r>
          </a:p>
        </p:txBody>
      </p:sp>
      <p:graphicFrame>
        <p:nvGraphicFramePr>
          <p:cNvPr id="4" name="内容占位符 3">
            <a:extLst>
              <a:ext uri="{FF2B5EF4-FFF2-40B4-BE49-F238E27FC236}">
                <a16:creationId xmlns:a16="http://schemas.microsoft.com/office/drawing/2014/main" id="{F46BF657-9F40-4791-832F-A8694AA65BB4}"/>
              </a:ext>
            </a:extLst>
          </p:cNvPr>
          <p:cNvGraphicFramePr>
            <a:graphicFrameLocks noGrp="1"/>
          </p:cNvGraphicFramePr>
          <p:nvPr>
            <p:ph idx="1"/>
            <p:extLst>
              <p:ext uri="{D42A27DB-BD31-4B8C-83A1-F6EECF244321}">
                <p14:modId xmlns:p14="http://schemas.microsoft.com/office/powerpoint/2010/main" val="2781321053"/>
              </p:ext>
            </p:extLst>
          </p:nvPr>
        </p:nvGraphicFramePr>
        <p:xfrm>
          <a:off x="1295400" y="1981200"/>
          <a:ext cx="9601200" cy="2966720"/>
        </p:xfrm>
        <a:graphic>
          <a:graphicData uri="http://schemas.openxmlformats.org/drawingml/2006/table">
            <a:tbl>
              <a:tblPr firstRow="1" bandRow="1">
                <a:tableStyleId>{BC89EF96-8CEA-46FF-86C4-4CE0E7609802}</a:tableStyleId>
              </a:tblPr>
              <a:tblGrid>
                <a:gridCol w="3200400">
                  <a:extLst>
                    <a:ext uri="{9D8B030D-6E8A-4147-A177-3AD203B41FA5}">
                      <a16:colId xmlns:a16="http://schemas.microsoft.com/office/drawing/2014/main" val="1217855428"/>
                    </a:ext>
                  </a:extLst>
                </a:gridCol>
                <a:gridCol w="3200400">
                  <a:extLst>
                    <a:ext uri="{9D8B030D-6E8A-4147-A177-3AD203B41FA5}">
                      <a16:colId xmlns:a16="http://schemas.microsoft.com/office/drawing/2014/main" val="742386315"/>
                    </a:ext>
                  </a:extLst>
                </a:gridCol>
                <a:gridCol w="3200400">
                  <a:extLst>
                    <a:ext uri="{9D8B030D-6E8A-4147-A177-3AD203B41FA5}">
                      <a16:colId xmlns:a16="http://schemas.microsoft.com/office/drawing/2014/main" val="1553953823"/>
                    </a:ext>
                  </a:extLst>
                </a:gridCol>
              </a:tblGrid>
              <a:tr h="370840">
                <a:tc>
                  <a:txBody>
                    <a:bodyPr/>
                    <a:lstStyle/>
                    <a:p>
                      <a:pPr indent="304800" algn="ctr">
                        <a:spcAft>
                          <a:spcPts val="0"/>
                        </a:spcAft>
                      </a:pPr>
                      <a:r>
                        <a:rPr lang="zh-CN" sz="2000" b="1" kern="100" dirty="0">
                          <a:effectLst/>
                          <a:latin typeface="等线" panose="02010600030101010101" pitchFamily="2" charset="-122"/>
                          <a:ea typeface="楷体" panose="02010609060101010101" pitchFamily="49" charset="-122"/>
                          <a:cs typeface="Times New Roman" panose="02020603050405020304" pitchFamily="18" charset="0"/>
                        </a:rPr>
                        <a:t>变量名称</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变量类型</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变量名</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62882848"/>
                  </a:ext>
                </a:extLst>
              </a:tr>
              <a:tr h="370840">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套餐金额</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哑元变量</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FEE</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34350582"/>
                  </a:ext>
                </a:extLst>
              </a:tr>
              <a:tr h="370840">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额外通话时长</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连续变量</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EXTIME</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53417537"/>
                  </a:ext>
                </a:extLst>
              </a:tr>
              <a:tr h="370840">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额外流量</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连续变量</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EXDATA</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3535052"/>
                  </a:ext>
                </a:extLst>
              </a:tr>
              <a:tr h="370840">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改变行为</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哑元变量</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CHANGE</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93284450"/>
                  </a:ext>
                </a:extLst>
              </a:tr>
              <a:tr h="370840">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服务合约</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哑元变量</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CONTRACT</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15067753"/>
                  </a:ext>
                </a:extLst>
              </a:tr>
              <a:tr h="370840">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关联购买</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哑元变量</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PRODUCTS</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29229031"/>
                  </a:ext>
                </a:extLst>
              </a:tr>
              <a:tr h="370840">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集团用户</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ctr">
                        <a:spcAft>
                          <a:spcPts val="0"/>
                        </a:spcAft>
                      </a:pPr>
                      <a:r>
                        <a:rPr lang="zh-CN" sz="2000" b="1" kern="100">
                          <a:effectLst/>
                          <a:latin typeface="等线" panose="02010600030101010101" pitchFamily="2" charset="-122"/>
                          <a:ea typeface="楷体" panose="02010609060101010101" pitchFamily="49" charset="-122"/>
                          <a:cs typeface="Times New Roman" panose="02020603050405020304" pitchFamily="18" charset="0"/>
                        </a:rPr>
                        <a:t>哑元变量</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ctr">
                        <a:spcAft>
                          <a:spcPts val="0"/>
                        </a:spcAft>
                      </a:pPr>
                      <a:r>
                        <a:rPr lang="zh-CN" sz="2000" b="1" kern="100" dirty="0">
                          <a:effectLst/>
                          <a:latin typeface="等线" panose="02010600030101010101" pitchFamily="2" charset="-122"/>
                          <a:ea typeface="楷体" panose="02010609060101010101" pitchFamily="49" charset="-122"/>
                          <a:cs typeface="Times New Roman" panose="02020603050405020304" pitchFamily="18" charset="0"/>
                        </a:rPr>
                        <a:t>GROUP</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2077643"/>
                  </a:ext>
                </a:extLst>
              </a:tr>
            </a:tbl>
          </a:graphicData>
        </a:graphic>
      </p:graphicFrame>
    </p:spTree>
    <p:extLst>
      <p:ext uri="{BB962C8B-B14F-4D97-AF65-F5344CB8AC3E}">
        <p14:creationId xmlns:p14="http://schemas.microsoft.com/office/powerpoint/2010/main" val="127318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1D873-1A7D-438F-A795-99AEC43F822A}"/>
              </a:ext>
            </a:extLst>
          </p:cNvPr>
          <p:cNvSpPr>
            <a:spLocks noGrp="1"/>
          </p:cNvSpPr>
          <p:nvPr>
            <p:ph type="title"/>
          </p:nvPr>
        </p:nvSpPr>
        <p:spPr>
          <a:xfrm>
            <a:off x="1295400" y="88777"/>
            <a:ext cx="2974759" cy="971535"/>
          </a:xfrm>
        </p:spPr>
        <p:txBody>
          <a:bodyPr/>
          <a:lstStyle/>
          <a:p>
            <a:r>
              <a:rPr lang="zh-CN" altLang="en-US" dirty="0"/>
              <a:t>数据预处理</a:t>
            </a:r>
          </a:p>
        </p:txBody>
      </p:sp>
      <p:graphicFrame>
        <p:nvGraphicFramePr>
          <p:cNvPr id="4" name="内容占位符 3">
            <a:extLst>
              <a:ext uri="{FF2B5EF4-FFF2-40B4-BE49-F238E27FC236}">
                <a16:creationId xmlns:a16="http://schemas.microsoft.com/office/drawing/2014/main" id="{ECDC1CE9-3A8F-45A4-AF28-9511210A9FBD}"/>
              </a:ext>
            </a:extLst>
          </p:cNvPr>
          <p:cNvGraphicFramePr>
            <a:graphicFrameLocks noGrp="1"/>
          </p:cNvGraphicFramePr>
          <p:nvPr>
            <p:ph idx="1"/>
            <p:extLst>
              <p:ext uri="{D42A27DB-BD31-4B8C-83A1-F6EECF244321}">
                <p14:modId xmlns:p14="http://schemas.microsoft.com/office/powerpoint/2010/main" val="137080878"/>
              </p:ext>
            </p:extLst>
          </p:nvPr>
        </p:nvGraphicFramePr>
        <p:xfrm>
          <a:off x="1295400" y="1981200"/>
          <a:ext cx="9601200" cy="2225040"/>
        </p:xfrm>
        <a:graphic>
          <a:graphicData uri="http://schemas.openxmlformats.org/drawingml/2006/table">
            <a:tbl>
              <a:tblPr firstRow="1" bandRow="1">
                <a:tableStyleId>{BC89EF96-8CEA-46FF-86C4-4CE0E7609802}</a:tableStyleId>
              </a:tblPr>
              <a:tblGrid>
                <a:gridCol w="2400300">
                  <a:extLst>
                    <a:ext uri="{9D8B030D-6E8A-4147-A177-3AD203B41FA5}">
                      <a16:colId xmlns:a16="http://schemas.microsoft.com/office/drawing/2014/main" val="1060571169"/>
                    </a:ext>
                  </a:extLst>
                </a:gridCol>
                <a:gridCol w="2400300">
                  <a:extLst>
                    <a:ext uri="{9D8B030D-6E8A-4147-A177-3AD203B41FA5}">
                      <a16:colId xmlns:a16="http://schemas.microsoft.com/office/drawing/2014/main" val="98503829"/>
                    </a:ext>
                  </a:extLst>
                </a:gridCol>
                <a:gridCol w="2400300">
                  <a:extLst>
                    <a:ext uri="{9D8B030D-6E8A-4147-A177-3AD203B41FA5}">
                      <a16:colId xmlns:a16="http://schemas.microsoft.com/office/drawing/2014/main" val="3234595412"/>
                    </a:ext>
                  </a:extLst>
                </a:gridCol>
                <a:gridCol w="2400300">
                  <a:extLst>
                    <a:ext uri="{9D8B030D-6E8A-4147-A177-3AD203B41FA5}">
                      <a16:colId xmlns:a16="http://schemas.microsoft.com/office/drawing/2014/main" val="2075053388"/>
                    </a:ext>
                  </a:extLst>
                </a:gridCol>
              </a:tblGrid>
              <a:tr h="370840">
                <a:tc>
                  <a:txBody>
                    <a:bodyPr/>
                    <a:lstStyle/>
                    <a:p>
                      <a:pPr indent="266700" algn="ctr">
                        <a:spcAft>
                          <a:spcPts val="0"/>
                        </a:spcAft>
                      </a:pPr>
                      <a:r>
                        <a:rPr lang="en-US" sz="1600" kern="100" dirty="0">
                          <a:effectLst/>
                        </a:rPr>
                        <a:t> </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en-US" sz="2000" kern="100" dirty="0">
                          <a:effectLst/>
                        </a:rPr>
                        <a:t>0</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2000" kern="100">
                          <a:effectLst/>
                        </a:rPr>
                        <a:t>1</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2000" kern="100">
                          <a:effectLst/>
                        </a:rPr>
                        <a:t>2</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54729022"/>
                  </a:ext>
                </a:extLst>
              </a:tr>
              <a:tr h="370840">
                <a:tc>
                  <a:txBody>
                    <a:bodyPr/>
                    <a:lstStyle/>
                    <a:p>
                      <a:pPr indent="304800" algn="ctr">
                        <a:spcAft>
                          <a:spcPts val="0"/>
                        </a:spcAft>
                      </a:pPr>
                      <a:r>
                        <a:rPr lang="zh-CN" sz="2000" kern="100" dirty="0">
                          <a:effectLst/>
                        </a:rPr>
                        <a:t>改变行为</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en-US" sz="2000" kern="100" dirty="0">
                          <a:effectLst/>
                        </a:rPr>
                        <a:t>4869</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2000" kern="100">
                          <a:effectLst/>
                        </a:rPr>
                        <a:t>106</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2000" kern="100">
                          <a:effectLst/>
                        </a:rPr>
                        <a:t>NULL</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72305071"/>
                  </a:ext>
                </a:extLst>
              </a:tr>
              <a:tr h="370840">
                <a:tc>
                  <a:txBody>
                    <a:bodyPr/>
                    <a:lstStyle/>
                    <a:p>
                      <a:pPr indent="304800" algn="ctr">
                        <a:spcAft>
                          <a:spcPts val="0"/>
                        </a:spcAft>
                      </a:pPr>
                      <a:r>
                        <a:rPr lang="zh-CN" sz="2000" kern="100">
                          <a:effectLst/>
                        </a:rPr>
                        <a:t>服务合约</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en-US" sz="2000" kern="100" dirty="0">
                          <a:effectLst/>
                        </a:rPr>
                        <a:t>3755</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2000" kern="100">
                          <a:effectLst/>
                        </a:rPr>
                        <a:t>1220</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2000" kern="100">
                          <a:effectLst/>
                        </a:rPr>
                        <a:t>NULLL</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8926973"/>
                  </a:ext>
                </a:extLst>
              </a:tr>
              <a:tr h="370840">
                <a:tc>
                  <a:txBody>
                    <a:bodyPr/>
                    <a:lstStyle/>
                    <a:p>
                      <a:pPr indent="304800" algn="ctr">
                        <a:spcAft>
                          <a:spcPts val="0"/>
                        </a:spcAft>
                      </a:pPr>
                      <a:r>
                        <a:rPr lang="zh-CN" sz="2000" kern="100">
                          <a:effectLst/>
                        </a:rPr>
                        <a:t>关联购买</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en-US" sz="2000" kern="100" dirty="0">
                          <a:effectLst/>
                        </a:rPr>
                        <a:t>4819</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2000" kern="100" dirty="0">
                          <a:effectLst/>
                        </a:rPr>
                        <a:t>76</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2000" kern="100">
                          <a:effectLst/>
                        </a:rPr>
                        <a:t>80</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8505701"/>
                  </a:ext>
                </a:extLst>
              </a:tr>
              <a:tr h="370840">
                <a:tc>
                  <a:txBody>
                    <a:bodyPr/>
                    <a:lstStyle/>
                    <a:p>
                      <a:pPr indent="304800" algn="ctr">
                        <a:spcAft>
                          <a:spcPts val="0"/>
                        </a:spcAft>
                      </a:pPr>
                      <a:r>
                        <a:rPr lang="zh-CN" sz="2000" kern="100">
                          <a:effectLst/>
                        </a:rPr>
                        <a:t>集团用户</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en-US" sz="2000" kern="100">
                          <a:effectLst/>
                        </a:rPr>
                        <a:t>3844</a:t>
                      </a:r>
                      <a:endParaRPr lang="zh-CN" sz="16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2000" kern="100" dirty="0">
                          <a:effectLst/>
                        </a:rPr>
                        <a:t>1131</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2000" kern="100" dirty="0">
                          <a:effectLst/>
                        </a:rPr>
                        <a:t>NULL</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1492830"/>
                  </a:ext>
                </a:extLst>
              </a:tr>
              <a:tr h="370840">
                <a:tc>
                  <a:txBody>
                    <a:bodyPr/>
                    <a:lstStyle/>
                    <a:p>
                      <a:pPr indent="304800" algn="ctr">
                        <a:spcAft>
                          <a:spcPts val="0"/>
                        </a:spcAft>
                      </a:pPr>
                      <a:r>
                        <a:rPr lang="zh-CN" sz="2000" kern="100" dirty="0">
                          <a:effectLst/>
                        </a:rPr>
                        <a:t>流失用户</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en-US" sz="2000" kern="100" dirty="0">
                          <a:effectLst/>
                        </a:rPr>
                        <a:t>1081</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2000" kern="100" dirty="0">
                          <a:effectLst/>
                        </a:rPr>
                        <a:t>3894</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304800" algn="ctr">
                        <a:spcAft>
                          <a:spcPts val="0"/>
                        </a:spcAft>
                      </a:pPr>
                      <a:r>
                        <a:rPr lang="zh-CN" sz="2000" kern="100" dirty="0">
                          <a:effectLst/>
                        </a:rPr>
                        <a:t>NULL</a:t>
                      </a:r>
                      <a:endParaRPr 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98104696"/>
                  </a:ext>
                </a:extLst>
              </a:tr>
            </a:tbl>
          </a:graphicData>
        </a:graphic>
      </p:graphicFrame>
      <p:sp>
        <p:nvSpPr>
          <p:cNvPr id="6" name="文本框 5">
            <a:extLst>
              <a:ext uri="{FF2B5EF4-FFF2-40B4-BE49-F238E27FC236}">
                <a16:creationId xmlns:a16="http://schemas.microsoft.com/office/drawing/2014/main" id="{8CE979F5-BBE6-4E29-80DC-B646791B768E}"/>
              </a:ext>
            </a:extLst>
          </p:cNvPr>
          <p:cNvSpPr txBox="1"/>
          <p:nvPr/>
        </p:nvSpPr>
        <p:spPr>
          <a:xfrm>
            <a:off x="4465468" y="1289924"/>
            <a:ext cx="3453413" cy="461665"/>
          </a:xfrm>
          <a:prstGeom prst="rect">
            <a:avLst/>
          </a:prstGeom>
          <a:noFill/>
        </p:spPr>
        <p:txBody>
          <a:bodyPr wrap="square" rtlCol="0">
            <a:spAutoFit/>
          </a:bodyPr>
          <a:lstStyle/>
          <a:p>
            <a:r>
              <a:rPr lang="zh-CN" altLang="en-US" sz="2400" dirty="0">
                <a:solidFill>
                  <a:schemeClr val="accent1"/>
                </a:solidFill>
              </a:rPr>
              <a:t>五个哑元变量分布情况</a:t>
            </a:r>
          </a:p>
        </p:txBody>
      </p:sp>
    </p:spTree>
    <p:extLst>
      <p:ext uri="{BB962C8B-B14F-4D97-AF65-F5344CB8AC3E}">
        <p14:creationId xmlns:p14="http://schemas.microsoft.com/office/powerpoint/2010/main" val="33468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0</TotalTime>
  <Words>1983</Words>
  <Application>Microsoft Office PowerPoint</Application>
  <PresentationFormat>宽屏</PresentationFormat>
  <Paragraphs>268</Paragraphs>
  <Slides>33</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等线</vt:lpstr>
      <vt:lpstr>黑体</vt:lpstr>
      <vt:lpstr>楷体</vt:lpstr>
      <vt:lpstr>微软雅黑</vt:lpstr>
      <vt:lpstr>幼圆</vt:lpstr>
      <vt:lpstr>Arial</vt:lpstr>
      <vt:lpstr>Cambria Math</vt:lpstr>
      <vt:lpstr>Times New Roman</vt:lpstr>
      <vt:lpstr>菱形网格 16x9</vt:lpstr>
      <vt:lpstr>基于生存分析和机器学习对手机客户流失问题的研究</vt:lpstr>
      <vt:lpstr>主要部分</vt:lpstr>
      <vt:lpstr>问题背景</vt:lpstr>
      <vt:lpstr>研究意义</vt:lpstr>
      <vt:lpstr>客户流失的定义</vt:lpstr>
      <vt:lpstr>客户关系管理（CRM）</vt:lpstr>
      <vt:lpstr>3. 数据准备</vt:lpstr>
      <vt:lpstr>变量介绍</vt:lpstr>
      <vt:lpstr>数据预处理</vt:lpstr>
      <vt:lpstr>三个连续变量分布情况</vt:lpstr>
      <vt:lpstr>Summary输出结果</vt:lpstr>
      <vt:lpstr>五个哑元变量的细分情况</vt:lpstr>
      <vt:lpstr>PowerPoint 演示文稿</vt:lpstr>
      <vt:lpstr>PowerPoint 演示文稿</vt:lpstr>
      <vt:lpstr>4. 生存分析</vt:lpstr>
      <vt:lpstr>生存过程</vt:lpstr>
      <vt:lpstr>生存过程的比较</vt:lpstr>
      <vt:lpstr>Cox比例风险模型</vt:lpstr>
      <vt:lpstr>相对危险度</vt:lpstr>
      <vt:lpstr>Cox输出结果</vt:lpstr>
      <vt:lpstr>5. 基于机器学习的建模与评估</vt:lpstr>
      <vt:lpstr>Logistic回归</vt:lpstr>
      <vt:lpstr>PowerPoint 演示文稿</vt:lpstr>
      <vt:lpstr>PowerPoint 演示文稿</vt:lpstr>
      <vt:lpstr>PowerPoint 演示文稿</vt:lpstr>
      <vt:lpstr>决策树</vt:lpstr>
      <vt:lpstr>C5.0决策树算法生成的树</vt:lpstr>
      <vt:lpstr>CART决策树算法生成的树</vt:lpstr>
      <vt:lpstr>预测结果汇总</vt:lpstr>
      <vt:lpstr>6. 总结与展望</vt:lpstr>
      <vt:lpstr>PowerPoint 演示文稿</vt:lpstr>
      <vt:lpstr>未来的改进方向</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基于生存分析和机器学习对手机客户流失问题的研究</dc:title>
  <dc:creator>林怡 郭</dc:creator>
  <cp:lastModifiedBy>林怡 郭</cp:lastModifiedBy>
  <cp:revision>30</cp:revision>
  <dcterms:created xsi:type="dcterms:W3CDTF">2018-05-30T04:42:44Z</dcterms:created>
  <dcterms:modified xsi:type="dcterms:W3CDTF">2018-06-01T12:49:55Z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