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58" r:id="rId4"/>
    <p:sldId id="283" r:id="rId5"/>
    <p:sldId id="262" r:id="rId6"/>
    <p:sldId id="284" r:id="rId7"/>
    <p:sldId id="285" r:id="rId8"/>
    <p:sldId id="286" r:id="rId9"/>
    <p:sldId id="287" r:id="rId10"/>
    <p:sldId id="278" r:id="rId11"/>
    <p:sldId id="279" r:id="rId12"/>
    <p:sldId id="280" r:id="rId13"/>
    <p:sldId id="281" r:id="rId14"/>
    <p:sldId id="282" r:id="rId15"/>
    <p:sldId id="289" r:id="rId16"/>
    <p:sldId id="259" r:id="rId17"/>
    <p:sldId id="275" r:id="rId18"/>
    <p:sldId id="267" r:id="rId19"/>
    <p:sldId id="257" r:id="rId20"/>
    <p:sldId id="270" r:id="rId21"/>
    <p:sldId id="260" r:id="rId22"/>
    <p:sldId id="261" r:id="rId23"/>
    <p:sldId id="268" r:id="rId24"/>
    <p:sldId id="269" r:id="rId25"/>
    <p:sldId id="263" r:id="rId26"/>
    <p:sldId id="288" r:id="rId27"/>
    <p:sldId id="271" r:id="rId28"/>
    <p:sldId id="272" r:id="rId29"/>
    <p:sldId id="264" r:id="rId30"/>
    <p:sldId id="265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4989-878E-4186-913F-7E88CB27A02E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A3612-9A1D-4843-A276-E61C2C68C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92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10BD4-69A2-492F-B71C-E2BC337A0449}" type="slidenum">
              <a:rPr lang="en-CA"/>
              <a:pPr/>
              <a:t>7</a:t>
            </a:fld>
            <a:endParaRPr lang="en-CA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r>
              <a:rPr lang="en-CA" sz="1200" dirty="0" smtClean="0"/>
              <a:t>Standard results from the generalized linear regression for inference on the regression parameters apply.</a:t>
            </a:r>
          </a:p>
          <a:p>
            <a:pPr algn="just" eaLnBrk="1" hangingPunct="1"/>
            <a:endParaRPr lang="en-CA" sz="1200" dirty="0" smtClean="0"/>
          </a:p>
          <a:p>
            <a:pPr algn="just" eaLnBrk="1" hangingPunct="1"/>
            <a:r>
              <a:rPr lang="en-CA" sz="1200" dirty="0" smtClean="0"/>
              <a:t>Use the </a:t>
            </a:r>
            <a:r>
              <a:rPr lang="en-CA" sz="1200" u="sng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check</a:t>
            </a:r>
            <a:r>
              <a:rPr lang="en-CA" sz="12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 </a:t>
            </a:r>
            <a:r>
              <a:rPr lang="en-CA" sz="1200" dirty="0" smtClean="0"/>
              <a:t>spec to produce various diagnostics statistics using the residuals from the fitted model.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06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10BD4-69A2-492F-B71C-E2BC337A0449}" type="slidenum">
              <a:rPr lang="en-CA"/>
              <a:pPr/>
              <a:t>8</a:t>
            </a:fld>
            <a:endParaRPr lang="en-CA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r>
              <a:rPr lang="en-CA" sz="1200" dirty="0" smtClean="0"/>
              <a:t>Standard results from the generalized linear regression for inference on the regression parameters apply.</a:t>
            </a:r>
          </a:p>
          <a:p>
            <a:pPr algn="just" eaLnBrk="1" hangingPunct="1"/>
            <a:endParaRPr lang="en-CA" sz="1200" dirty="0" smtClean="0"/>
          </a:p>
          <a:p>
            <a:pPr algn="just" eaLnBrk="1" hangingPunct="1"/>
            <a:r>
              <a:rPr lang="en-CA" sz="1200" dirty="0" smtClean="0"/>
              <a:t>Use the </a:t>
            </a:r>
            <a:r>
              <a:rPr lang="en-CA" sz="1200" u="sng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check</a:t>
            </a:r>
            <a:r>
              <a:rPr lang="en-CA" sz="12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 </a:t>
            </a:r>
            <a:r>
              <a:rPr lang="en-CA" sz="1200" dirty="0" smtClean="0"/>
              <a:t>spec to produce various diagnostics statistics using the residuals from the fitted model.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9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10BD4-69A2-492F-B71C-E2BC337A0449}" type="slidenum">
              <a:rPr lang="en-CA"/>
              <a:pPr/>
              <a:t>9</a:t>
            </a:fld>
            <a:endParaRPr lang="en-CA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r>
              <a:rPr lang="en-CA" sz="1200" dirty="0" smtClean="0"/>
              <a:t>Standard results from the generalized linear regression for inference on the regression parameters apply.</a:t>
            </a:r>
          </a:p>
          <a:p>
            <a:pPr algn="just" eaLnBrk="1" hangingPunct="1"/>
            <a:endParaRPr lang="en-CA" sz="1200" dirty="0" smtClean="0"/>
          </a:p>
          <a:p>
            <a:pPr algn="just" eaLnBrk="1" hangingPunct="1"/>
            <a:r>
              <a:rPr lang="en-CA" sz="1200" dirty="0" smtClean="0"/>
              <a:t>Use the </a:t>
            </a:r>
            <a:r>
              <a:rPr lang="en-CA" sz="1200" u="sng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check</a:t>
            </a:r>
            <a:r>
              <a:rPr lang="en-CA" sz="12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 </a:t>
            </a:r>
            <a:r>
              <a:rPr lang="en-CA" sz="1200" dirty="0" smtClean="0"/>
              <a:t>spec to produce various diagnostics statistics using the residuals from the fitted model.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86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0096-AFFB-44B9-9E74-24B80AF2BB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92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CA" altLang="en-US" dirty="0" smtClean="0"/>
              <a:t>La</a:t>
            </a:r>
            <a:r>
              <a:rPr lang="en-CA" altLang="en-US" baseline="0" dirty="0" smtClean="0"/>
              <a:t> </a:t>
            </a:r>
            <a:r>
              <a:rPr lang="en-CA" altLang="en-US" baseline="0" dirty="0" err="1" smtClean="0"/>
              <a:t>réconciliation</a:t>
            </a:r>
            <a:r>
              <a:rPr lang="en-CA" altLang="en-US" baseline="0" dirty="0" smtClean="0"/>
              <a:t> </a:t>
            </a:r>
            <a:r>
              <a:rPr lang="en-CA" altLang="en-US" baseline="0" dirty="0" err="1" smtClean="0"/>
              <a:t>estimera</a:t>
            </a:r>
            <a:r>
              <a:rPr lang="en-CA" altLang="en-US" baseline="0" dirty="0" smtClean="0"/>
              <a:t> le </a:t>
            </a:r>
            <a:r>
              <a:rPr lang="en-CA" altLang="en-US" baseline="0" dirty="0" err="1" smtClean="0"/>
              <a:t>paramètre</a:t>
            </a:r>
            <a:r>
              <a:rPr lang="en-CA" altLang="en-US" baseline="0" dirty="0" smtClean="0"/>
              <a:t> </a:t>
            </a:r>
            <a:r>
              <a:rPr lang="en-CA" altLang="en-US" baseline="0" dirty="0" err="1" smtClean="0"/>
              <a:t>thêta</a:t>
            </a:r>
            <a:r>
              <a:rPr lang="en-CA" altLang="en-US" baseline="0" dirty="0" smtClean="0"/>
              <a:t>.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49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2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02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D1251-15BF-4859-9FC4-46EAB2E8D74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8961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10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0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6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20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6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75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7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ED7B-F41A-4EF9-8C5F-D8C85E7012C2}" type="datetimeFigureOut">
              <a:rPr lang="en-CA" smtClean="0"/>
              <a:t>11/02/2019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163C-B47B-42EF-B11B-1B78694E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10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.matthews@canada.c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A0ZDMzsv8" TargetMode="External"/><Relationship Id="rId2" Type="http://schemas.openxmlformats.org/officeDocument/2006/relationships/hyperlink" Target="https://www.youtube.com/watch?v=ccgmdVsrVA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can.gc.ca/fra/quo/bdd/dd-faq" TargetMode="External"/><Relationship Id="rId4" Type="http://schemas.openxmlformats.org/officeDocument/2006/relationships/hyperlink" Target="https://www.statcan.gc.ca/eng/dai/btd/sad-faq%20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concepts/index-eng.htm" TargetMode="External"/><Relationship Id="rId2" Type="http://schemas.openxmlformats.org/officeDocument/2006/relationships/hyperlink" Target="http://laws.justice.gc.ca/eng/acts/S-19/FullTex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Steve.Matthews@Canada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" y="254956"/>
            <a:ext cx="12094029" cy="1022123"/>
          </a:xfrm>
        </p:spPr>
        <p:txBody>
          <a:bodyPr>
            <a:normAutofit/>
          </a:bodyPr>
          <a:lstStyle/>
          <a:p>
            <a:r>
              <a:rPr lang="en-CA" sz="4800" dirty="0"/>
              <a:t>Time Series Analysis and Seasonal  Adjustment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" y="3602037"/>
            <a:ext cx="11742345" cy="1655762"/>
          </a:xfrm>
        </p:spPr>
        <p:txBody>
          <a:bodyPr>
            <a:normAutofit/>
          </a:bodyPr>
          <a:lstStyle/>
          <a:p>
            <a:r>
              <a:rPr lang="en-CA" dirty="0" smtClean="0"/>
              <a:t>Steve Matthews, </a:t>
            </a:r>
            <a:r>
              <a:rPr lang="en-CA" dirty="0" smtClean="0">
                <a:hlinkClick r:id="rId3"/>
              </a:rPr>
              <a:t>steve.matthews@canada.ca</a:t>
            </a:r>
            <a:r>
              <a:rPr lang="en-CA" dirty="0" smtClean="0"/>
              <a:t> </a:t>
            </a:r>
          </a:p>
          <a:p>
            <a:r>
              <a:rPr lang="en-CA" sz="2200" dirty="0"/>
              <a:t>Chief, Time Series Research and Analysis Centre / Chef, Centre de </a:t>
            </a:r>
            <a:r>
              <a:rPr lang="en-CA" sz="2200" dirty="0" err="1"/>
              <a:t>Ressource</a:t>
            </a:r>
            <a:r>
              <a:rPr lang="en-CA" sz="2200" dirty="0"/>
              <a:t> pour la </a:t>
            </a:r>
            <a:r>
              <a:rPr lang="en-CA" sz="2200" dirty="0" err="1"/>
              <a:t>recherche</a:t>
            </a:r>
            <a:r>
              <a:rPr lang="en-CA" sz="2200" dirty="0"/>
              <a:t> et </a:t>
            </a:r>
            <a:r>
              <a:rPr lang="en-CA" sz="2200" dirty="0" err="1"/>
              <a:t>l’analyse</a:t>
            </a:r>
            <a:r>
              <a:rPr lang="en-CA" sz="2200" dirty="0"/>
              <a:t> en series </a:t>
            </a:r>
            <a:r>
              <a:rPr lang="en-CA" sz="2200" dirty="0" err="1"/>
              <a:t>chronologiques</a:t>
            </a:r>
            <a:endParaRPr lang="en-CA" sz="2200" dirty="0"/>
          </a:p>
          <a:p>
            <a:r>
              <a:rPr lang="en-CA" sz="2000" dirty="0"/>
              <a:t>Statistics Canada / </a:t>
            </a:r>
            <a:r>
              <a:rPr lang="en-CA" sz="2000" dirty="0" err="1"/>
              <a:t>Statistique</a:t>
            </a:r>
            <a:r>
              <a:rPr lang="en-CA" sz="2000" dirty="0"/>
              <a:t> </a:t>
            </a:r>
            <a:r>
              <a:rPr lang="en-CA" sz="2000" dirty="0" smtClean="0"/>
              <a:t>Canada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1334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– Exponential Smoothing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“The workhorse of forecasting </a:t>
            </a:r>
            <a:r>
              <a:rPr lang="en-CA" smtClean="0"/>
              <a:t>models”</a:t>
            </a:r>
            <a:endParaRPr lang="en-CA" dirty="0"/>
          </a:p>
          <a:p>
            <a:pPr lvl="1"/>
            <a:r>
              <a:rPr lang="en-CA" dirty="0"/>
              <a:t>Simple </a:t>
            </a:r>
            <a:r>
              <a:rPr lang="en-CA" dirty="0" smtClean="0"/>
              <a:t>calculations, easy </a:t>
            </a:r>
            <a:r>
              <a:rPr lang="en-CA" dirty="0"/>
              <a:t>to </a:t>
            </a:r>
            <a:r>
              <a:rPr lang="en-CA" dirty="0" smtClean="0"/>
              <a:t>understand and apply</a:t>
            </a:r>
            <a:endParaRPr lang="en-CA" dirty="0"/>
          </a:p>
          <a:p>
            <a:pPr lvl="1"/>
            <a:r>
              <a:rPr lang="en-CA" dirty="0"/>
              <a:t>Adaptive and </a:t>
            </a:r>
            <a:r>
              <a:rPr lang="en-CA" dirty="0" smtClean="0"/>
              <a:t>Robust – often give better results than complicated models</a:t>
            </a:r>
          </a:p>
          <a:p>
            <a:pPr lvl="1"/>
            <a:r>
              <a:rPr lang="en-CA" dirty="0" smtClean="0"/>
              <a:t>Possible to include auxiliary variables</a:t>
            </a:r>
          </a:p>
          <a:p>
            <a:pPr lvl="1"/>
            <a:r>
              <a:rPr lang="en-CA" dirty="0" smtClean="0"/>
              <a:t>Modelled value is weighted average of previous values</a:t>
            </a:r>
          </a:p>
          <a:p>
            <a:pPr lvl="1"/>
            <a:r>
              <a:rPr lang="en-CA" dirty="0" smtClean="0"/>
              <a:t>weights decrease exponentially further back in time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3824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– Exponential Smoothing Models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424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e.g.  Simple </a:t>
                </a:r>
                <a:r>
                  <a:rPr lang="en-CA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Exponential Smoothing</a:t>
                </a:r>
              </a:p>
              <a:p>
                <a:endParaRPr lang="en-C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CA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Comments</a:t>
                </a:r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CA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CA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ependence </a:t>
                </a:r>
                <a:r>
                  <a:rPr lang="en-CA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on previous value =­­ autocorrelation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CA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 the forecast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CA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(fixed) smoothing weight (usually between 0 and 1)</a:t>
                </a:r>
              </a:p>
              <a:p>
                <a:pPr lvl="2"/>
                <a:r>
                  <a:rPr lang="en-CA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Alpha = 1, no smoothing, (carry forward previous value)</a:t>
                </a:r>
              </a:p>
              <a:p>
                <a:pPr lvl="2"/>
                <a:r>
                  <a:rPr lang="en-CA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Alpha low, more smoothing (less dependence on previous value)</a:t>
                </a:r>
                <a:endParaRPr lang="en-CA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424" y="1690688"/>
                <a:ext cx="10515600" cy="4351338"/>
              </a:xfrm>
              <a:blipFill rotWithShape="0"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77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– Exponential Smoothing Models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14" y="1595311"/>
            <a:ext cx="4260339" cy="41154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094566"/>
            <a:ext cx="59032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Model is determined by: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 err="1" smtClean="0"/>
              <a:t>i</a:t>
            </a:r>
            <a:r>
              <a:rPr lang="en-CA" dirty="0" smtClean="0"/>
              <a:t>)	</a:t>
            </a:r>
            <a:r>
              <a:rPr lang="en-CA" sz="2400" dirty="0" smtClean="0"/>
              <a:t>Shape of trend - </a:t>
            </a:r>
            <a:r>
              <a:rPr lang="en-CA" sz="2400" dirty="0"/>
              <a:t>	</a:t>
            </a:r>
            <a:r>
              <a:rPr lang="en-CA" sz="2400" dirty="0" smtClean="0"/>
              <a:t>determined by visual inspection or goodness of fit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400" dirty="0" smtClean="0"/>
              <a:t>ii)	Shape of seasonality - determined by visual inspection or goodness of fit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400" dirty="0" smtClean="0"/>
              <a:t>iii)	Value of smoothing parameters - </a:t>
            </a:r>
            <a:r>
              <a:rPr lang="en-CA" sz="2400" dirty="0"/>
              <a:t>	</a:t>
            </a:r>
            <a:r>
              <a:rPr lang="en-CA" sz="2400" dirty="0" smtClean="0"/>
              <a:t>found to minimize model error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8339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– State Space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Structural Time Series Models</a:t>
            </a:r>
          </a:p>
          <a:p>
            <a:r>
              <a:rPr lang="en-CA" dirty="0" smtClean="0"/>
              <a:t>Specify components (states) and how they evolve over time</a:t>
            </a:r>
          </a:p>
          <a:p>
            <a:r>
              <a:rPr lang="en-CA" dirty="0" smtClean="0"/>
              <a:t>estimate model using the </a:t>
            </a:r>
            <a:r>
              <a:rPr lang="en-CA" dirty="0" err="1" smtClean="0"/>
              <a:t>Kalman</a:t>
            </a:r>
            <a:r>
              <a:rPr lang="en-CA" dirty="0" smtClean="0"/>
              <a:t> Filter</a:t>
            </a:r>
          </a:p>
          <a:p>
            <a:pPr lvl="1"/>
            <a:r>
              <a:rPr lang="en-CA" dirty="0" smtClean="0"/>
              <a:t>filter pass for preliminary estimates of initial states</a:t>
            </a:r>
          </a:p>
          <a:p>
            <a:pPr lvl="1"/>
            <a:r>
              <a:rPr lang="en-CA" dirty="0" smtClean="0"/>
              <a:t>smoothing pass to finalize estimates and variances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Generalized to handle missing values, complex time series problems</a:t>
            </a:r>
          </a:p>
          <a:p>
            <a:r>
              <a:rPr lang="en-CA" dirty="0" smtClean="0"/>
              <a:t>ARIMA is a special case</a:t>
            </a:r>
          </a:p>
        </p:txBody>
      </p:sp>
    </p:spTree>
    <p:extLst>
      <p:ext uri="{BB962C8B-B14F-4D97-AF65-F5344CB8AC3E}">
        <p14:creationId xmlns:p14="http://schemas.microsoft.com/office/powerpoint/2010/main" val="285375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– Linear </a:t>
            </a:r>
            <a:r>
              <a:rPr lang="en-CA" dirty="0"/>
              <a:t>Gaussian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5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Measurement equation: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State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64218" y="1825625"/>
                <a:ext cx="26174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18" y="1825625"/>
                <a:ext cx="261744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04616" y="3658599"/>
                <a:ext cx="34726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616" y="3658599"/>
                <a:ext cx="347268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Callout 1 5"/>
          <p:cNvSpPr/>
          <p:nvPr/>
        </p:nvSpPr>
        <p:spPr>
          <a:xfrm>
            <a:off x="2404418" y="2680615"/>
            <a:ext cx="1545020" cy="417786"/>
          </a:xfrm>
          <a:prstGeom prst="borderCallout1">
            <a:avLst>
              <a:gd name="adj1" fmla="val -5778"/>
              <a:gd name="adj2" fmla="val 53237"/>
              <a:gd name="adj3" fmla="val -125236"/>
              <a:gd name="adj4" fmla="val 195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Observation(s)</a:t>
            </a:r>
            <a:endParaRPr lang="en-CA" dirty="0"/>
          </a:p>
        </p:txBody>
      </p:sp>
      <p:sp>
        <p:nvSpPr>
          <p:cNvPr id="8" name="Line Callout 1 7"/>
          <p:cNvSpPr/>
          <p:nvPr/>
        </p:nvSpPr>
        <p:spPr>
          <a:xfrm flipH="1">
            <a:off x="9522372" y="2473239"/>
            <a:ext cx="1763112" cy="527214"/>
          </a:xfrm>
          <a:prstGeom prst="borderCallout1">
            <a:avLst>
              <a:gd name="adj1" fmla="val -5778"/>
              <a:gd name="adj2" fmla="val 53237"/>
              <a:gd name="adj3" fmla="val -63826"/>
              <a:gd name="adj4" fmla="val 190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Random error(s)</a:t>
            </a:r>
            <a:endParaRPr lang="en-CA" dirty="0"/>
          </a:p>
        </p:txBody>
      </p:sp>
      <p:sp>
        <p:nvSpPr>
          <p:cNvPr id="9" name="Line Callout 1 8"/>
          <p:cNvSpPr/>
          <p:nvPr/>
        </p:nvSpPr>
        <p:spPr>
          <a:xfrm flipH="1">
            <a:off x="7473074" y="2770816"/>
            <a:ext cx="1017184" cy="527214"/>
          </a:xfrm>
          <a:prstGeom prst="borderCallout1">
            <a:avLst>
              <a:gd name="adj1" fmla="val -5778"/>
              <a:gd name="adj2" fmla="val 53237"/>
              <a:gd name="adj3" fmla="val -101206"/>
              <a:gd name="adj4" fmla="val 13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State(s)</a:t>
            </a:r>
            <a:endParaRPr lang="en-CA" dirty="0"/>
          </a:p>
        </p:txBody>
      </p:sp>
      <p:sp>
        <p:nvSpPr>
          <p:cNvPr id="10" name="Line Callout 1 9"/>
          <p:cNvSpPr/>
          <p:nvPr/>
        </p:nvSpPr>
        <p:spPr>
          <a:xfrm flipH="1">
            <a:off x="4932067" y="2770816"/>
            <a:ext cx="1803837" cy="527214"/>
          </a:xfrm>
          <a:prstGeom prst="borderCallout1">
            <a:avLst>
              <a:gd name="adj1" fmla="val -5778"/>
              <a:gd name="adj2" fmla="val 53237"/>
              <a:gd name="adj3" fmla="val -101206"/>
              <a:gd name="adj4" fmla="val 18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Coefficient(s)</a:t>
            </a:r>
            <a:endParaRPr lang="en-CA" dirty="0"/>
          </a:p>
        </p:txBody>
      </p:sp>
      <p:sp>
        <p:nvSpPr>
          <p:cNvPr id="11" name="Line Callout 1 10"/>
          <p:cNvSpPr/>
          <p:nvPr/>
        </p:nvSpPr>
        <p:spPr>
          <a:xfrm flipH="1">
            <a:off x="2404418" y="4811796"/>
            <a:ext cx="1017184" cy="527214"/>
          </a:xfrm>
          <a:prstGeom prst="borderCallout1">
            <a:avLst>
              <a:gd name="adj1" fmla="val -5778"/>
              <a:gd name="adj2" fmla="val 53237"/>
              <a:gd name="adj3" fmla="val -126624"/>
              <a:gd name="adj4" fmla="val -171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Future State(s)</a:t>
            </a:r>
            <a:endParaRPr lang="en-CA" dirty="0"/>
          </a:p>
        </p:txBody>
      </p:sp>
      <p:sp>
        <p:nvSpPr>
          <p:cNvPr id="12" name="Line Callout 1 11"/>
          <p:cNvSpPr/>
          <p:nvPr/>
        </p:nvSpPr>
        <p:spPr>
          <a:xfrm flipH="1">
            <a:off x="4869105" y="5161653"/>
            <a:ext cx="1803837" cy="527214"/>
          </a:xfrm>
          <a:prstGeom prst="borderCallout1">
            <a:avLst>
              <a:gd name="adj1" fmla="val -5778"/>
              <a:gd name="adj2" fmla="val 53237"/>
              <a:gd name="adj3" fmla="val -183440"/>
              <a:gd name="adj4" fmla="val 8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Transition Matrix</a:t>
            </a:r>
            <a:endParaRPr lang="en-CA" dirty="0"/>
          </a:p>
        </p:txBody>
      </p:sp>
      <p:sp>
        <p:nvSpPr>
          <p:cNvPr id="15" name="Line Callout 1 14"/>
          <p:cNvSpPr/>
          <p:nvPr/>
        </p:nvSpPr>
        <p:spPr>
          <a:xfrm flipH="1">
            <a:off x="7473074" y="5161653"/>
            <a:ext cx="1017184" cy="527214"/>
          </a:xfrm>
          <a:prstGeom prst="borderCallout1">
            <a:avLst>
              <a:gd name="adj1" fmla="val -5778"/>
              <a:gd name="adj2" fmla="val 53237"/>
              <a:gd name="adj3" fmla="val -162508"/>
              <a:gd name="adj4" fmla="val 134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State(s)</a:t>
            </a:r>
            <a:endParaRPr lang="en-CA" dirty="0"/>
          </a:p>
        </p:txBody>
      </p:sp>
      <p:sp>
        <p:nvSpPr>
          <p:cNvPr id="17" name="Line Callout 1 16"/>
          <p:cNvSpPr/>
          <p:nvPr/>
        </p:nvSpPr>
        <p:spPr>
          <a:xfrm flipH="1">
            <a:off x="9895489" y="5084815"/>
            <a:ext cx="1763112" cy="527214"/>
          </a:xfrm>
          <a:prstGeom prst="borderCallout1">
            <a:avLst>
              <a:gd name="adj1" fmla="val -5778"/>
              <a:gd name="adj2" fmla="val 53237"/>
              <a:gd name="adj3" fmla="val -211848"/>
              <a:gd name="adj4" fmla="val 168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Random error(s)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180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4" y="14726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Current Research and Development</a:t>
            </a:r>
          </a:p>
          <a:p>
            <a:pPr marL="0" indent="0">
              <a:buNone/>
            </a:pPr>
            <a:r>
              <a:rPr lang="en-CA" dirty="0" err="1" smtClean="0"/>
              <a:t>Nowcasting</a:t>
            </a:r>
            <a:r>
              <a:rPr lang="en-CA" dirty="0" smtClean="0"/>
              <a:t> / Real-time estimation – consider publication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strategies to build and maintain models (high volume)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development of quality indicators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communication (revisions)</a:t>
            </a:r>
          </a:p>
          <a:p>
            <a:pPr marL="0" indent="0">
              <a:buNone/>
            </a:pPr>
            <a:r>
              <a:rPr lang="en-CA" dirty="0" smtClean="0"/>
              <a:t>Multivariate models – more complex analysis and validation</a:t>
            </a:r>
          </a:p>
          <a:p>
            <a:pPr marL="0" indent="0">
              <a:buNone/>
            </a:pPr>
            <a:r>
              <a:rPr lang="en-CA" dirty="0" smtClean="0"/>
              <a:t>Forecasting and analysis of short series</a:t>
            </a:r>
          </a:p>
          <a:p>
            <a:pPr marL="0" indent="0">
              <a:buNone/>
            </a:pPr>
            <a:r>
              <a:rPr lang="en-CA" dirty="0" smtClean="0"/>
              <a:t>State space models for seasonal adjustment?</a:t>
            </a:r>
          </a:p>
        </p:txBody>
      </p:sp>
    </p:spTree>
    <p:extLst>
      <p:ext uri="{BB962C8B-B14F-4D97-AF65-F5344CB8AC3E}">
        <p14:creationId xmlns:p14="http://schemas.microsoft.com/office/powerpoint/2010/main" val="311615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Seasonal Adjustment – What is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What is seasonal adjustment?</a:t>
            </a:r>
            <a:endParaRPr lang="en-CA" dirty="0"/>
          </a:p>
          <a:p>
            <a:r>
              <a:rPr lang="en-CA" sz="1800" dirty="0" smtClean="0">
                <a:hlinkClick r:id="rId2"/>
              </a:rPr>
              <a:t>https</a:t>
            </a:r>
            <a:r>
              <a:rPr lang="en-CA" sz="1800" dirty="0">
                <a:hlinkClick r:id="rId2"/>
              </a:rPr>
              <a:t>://</a:t>
            </a:r>
            <a:r>
              <a:rPr lang="en-CA" sz="1800" dirty="0" smtClean="0">
                <a:hlinkClick r:id="rId2"/>
              </a:rPr>
              <a:t>www.youtube.com/watch?v=ccgmdVsrVAw</a:t>
            </a:r>
            <a:r>
              <a:rPr lang="en-CA" sz="1800" dirty="0" smtClean="0"/>
              <a:t> / </a:t>
            </a:r>
            <a:r>
              <a:rPr lang="en-CA" sz="1800" dirty="0" smtClean="0">
                <a:hlinkClick r:id="rId3"/>
              </a:rPr>
              <a:t>https://www.youtube.com/watch?v=l5A0ZDMzsv8</a:t>
            </a:r>
            <a:endParaRPr lang="en-CA" sz="1800" dirty="0" smtClean="0"/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How can I learn more?</a:t>
            </a:r>
          </a:p>
          <a:p>
            <a:r>
              <a:rPr lang="en-CA" sz="2000" dirty="0">
                <a:hlinkClick r:id="rId4"/>
              </a:rPr>
              <a:t>https://</a:t>
            </a:r>
            <a:r>
              <a:rPr lang="en-CA" sz="2000" dirty="0" smtClean="0">
                <a:hlinkClick r:id="rId4"/>
              </a:rPr>
              <a:t>www.statcan.gc.ca/eng/dai/btd/sad-faq /</a:t>
            </a:r>
            <a:r>
              <a:rPr lang="en-CA" sz="2000" dirty="0" smtClean="0"/>
              <a:t> </a:t>
            </a:r>
            <a:r>
              <a:rPr lang="en-CA" sz="2000" dirty="0" smtClean="0">
                <a:hlinkClick r:id="rId5"/>
              </a:rPr>
              <a:t>https</a:t>
            </a:r>
            <a:r>
              <a:rPr lang="en-CA" sz="2000" dirty="0">
                <a:hlinkClick r:id="rId5"/>
              </a:rPr>
              <a:t>://www.statcan.gc.ca/fra/quo/bdd/dd-faq</a:t>
            </a:r>
            <a:endParaRPr lang="en-CA" sz="2000" dirty="0"/>
          </a:p>
          <a:p>
            <a:endParaRPr lang="en-CA" dirty="0"/>
          </a:p>
          <a:p>
            <a:r>
              <a:rPr lang="en-CA" dirty="0" smtClean="0"/>
              <a:t>And more to come…</a:t>
            </a:r>
          </a:p>
        </p:txBody>
      </p:sp>
    </p:spTree>
    <p:extLst>
      <p:ext uri="{BB962C8B-B14F-4D97-AF65-F5344CB8AC3E}">
        <p14:creationId xmlns:p14="http://schemas.microsoft.com/office/powerpoint/2010/main" val="60809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Seasonal Adjustment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How does Statistics Canada apply seasonal adjustment?</a:t>
            </a:r>
          </a:p>
          <a:p>
            <a:r>
              <a:rPr lang="en-CA" dirty="0" smtClean="0"/>
              <a:t>Use X-12-ARIMA method</a:t>
            </a:r>
          </a:p>
          <a:p>
            <a:pPr lvl="1"/>
            <a:r>
              <a:rPr lang="en-CA" dirty="0" smtClean="0"/>
              <a:t>ARIMA modelling component</a:t>
            </a:r>
          </a:p>
          <a:p>
            <a:pPr lvl="2"/>
            <a:r>
              <a:rPr lang="en-CA" dirty="0" smtClean="0"/>
              <a:t>Data transformation</a:t>
            </a:r>
          </a:p>
          <a:p>
            <a:pPr lvl="2"/>
            <a:r>
              <a:rPr lang="en-CA" dirty="0" smtClean="0"/>
              <a:t>Outlier detection and treatment</a:t>
            </a:r>
          </a:p>
          <a:p>
            <a:pPr lvl="2"/>
            <a:r>
              <a:rPr lang="en-CA" dirty="0" smtClean="0"/>
              <a:t>Calendar effect </a:t>
            </a:r>
            <a:r>
              <a:rPr lang="en-CA" dirty="0" err="1" smtClean="0"/>
              <a:t>regressors</a:t>
            </a:r>
            <a:r>
              <a:rPr lang="en-CA" dirty="0" smtClean="0"/>
              <a:t> (moving holiday, trading day effects)</a:t>
            </a:r>
          </a:p>
          <a:p>
            <a:pPr lvl="2"/>
            <a:r>
              <a:rPr lang="en-CA" dirty="0" smtClean="0"/>
              <a:t>Forecasting</a:t>
            </a:r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Application of Moving average filters / smoothers</a:t>
            </a:r>
          </a:p>
          <a:p>
            <a:pPr lvl="2"/>
            <a:r>
              <a:rPr lang="en-CA" dirty="0" smtClean="0"/>
              <a:t>Decompose into Trend-Cycle, Irregular and Seasonal</a:t>
            </a:r>
          </a:p>
          <a:p>
            <a:pPr lvl="2"/>
            <a:r>
              <a:rPr lang="en-CA" dirty="0" smtClean="0"/>
              <a:t>Down-weighting of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91105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Seasonal Adjustment - ARIMA modelling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Determine order of model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Validate residuals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Verify regression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699" y="4499946"/>
            <a:ext cx="5335466" cy="22708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54" y="1286530"/>
            <a:ext cx="4466411" cy="1335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631" y="2823593"/>
            <a:ext cx="7140534" cy="14743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09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614" y="565484"/>
            <a:ext cx="10383121" cy="5836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3600" dirty="0" smtClean="0"/>
              <a:t>Seasonal Adjustment - Application of Moving Averages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050-47E5-43AE-8DD0-50DE0A4A05A3}" type="slidenum">
              <a:rPr lang="en-CA" smtClean="0"/>
              <a:t>19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36" y="1266515"/>
            <a:ext cx="5400982" cy="3527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480" y="1168692"/>
            <a:ext cx="3856108" cy="170257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88437" y="4895771"/>
            <a:ext cx="5085177" cy="3000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350" dirty="0">
                <a:solidFill>
                  <a:srgbClr val="0070C0"/>
                </a:solidFill>
              </a:rPr>
              <a:t>ORIGINAL = SEASONAL + TREND-CYCLE + IRREGULAR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749" y="5498979"/>
            <a:ext cx="5085178" cy="3000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350" dirty="0">
                <a:solidFill>
                  <a:srgbClr val="00B0F0"/>
                </a:solidFill>
              </a:rPr>
              <a:t>SEASONALLY ADJUSTED = TREND-CYCLE + IRREGULAR</a:t>
            </a:r>
          </a:p>
        </p:txBody>
      </p:sp>
      <p:cxnSp>
        <p:nvCxnSpPr>
          <p:cNvPr id="11" name="Straight Connector 10"/>
          <p:cNvCxnSpPr>
            <a:stCxn id="8" idx="3"/>
            <a:endCxn id="21" idx="1"/>
          </p:cNvCxnSpPr>
          <p:nvPr/>
        </p:nvCxnSpPr>
        <p:spPr>
          <a:xfrm>
            <a:off x="6773614" y="5045812"/>
            <a:ext cx="711681" cy="38284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 flipV="1">
            <a:off x="6773614" y="3744676"/>
            <a:ext cx="638433" cy="130113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7" idx="1"/>
          </p:cNvCxnSpPr>
          <p:nvPr/>
        </p:nvCxnSpPr>
        <p:spPr>
          <a:xfrm flipV="1">
            <a:off x="6773614" y="2019979"/>
            <a:ext cx="728866" cy="302583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95" y="4714936"/>
            <a:ext cx="3848440" cy="142743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950" y="3074458"/>
            <a:ext cx="3851320" cy="1578382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25" name="Straight Connector 24"/>
          <p:cNvCxnSpPr>
            <a:stCxn id="8" idx="0"/>
          </p:cNvCxnSpPr>
          <p:nvPr/>
        </p:nvCxnSpPr>
        <p:spPr>
          <a:xfrm flipH="1" flipV="1">
            <a:off x="3320143" y="4191000"/>
            <a:ext cx="910883" cy="7047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0"/>
          </p:cNvCxnSpPr>
          <p:nvPr/>
        </p:nvCxnSpPr>
        <p:spPr>
          <a:xfrm flipV="1">
            <a:off x="4324338" y="3472543"/>
            <a:ext cx="94650" cy="20264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22" idx="1"/>
          </p:cNvCxnSpPr>
          <p:nvPr/>
        </p:nvCxnSpPr>
        <p:spPr>
          <a:xfrm flipV="1">
            <a:off x="6866927" y="3863649"/>
            <a:ext cx="633023" cy="17853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21" idx="1"/>
          </p:cNvCxnSpPr>
          <p:nvPr/>
        </p:nvCxnSpPr>
        <p:spPr>
          <a:xfrm flipV="1">
            <a:off x="6866927" y="5428652"/>
            <a:ext cx="618368" cy="2203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144" y="3040218"/>
            <a:ext cx="457200" cy="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Statistics Canada – Mandate and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657"/>
            <a:ext cx="10733314" cy="46203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Mandate </a:t>
            </a:r>
            <a:endParaRPr lang="en-CA" b="1" dirty="0" smtClean="0"/>
          </a:p>
          <a:p>
            <a:pPr marL="0" indent="0">
              <a:buNone/>
            </a:pPr>
            <a:r>
              <a:rPr lang="en-CA" dirty="0" smtClean="0"/>
              <a:t>Under </a:t>
            </a:r>
            <a:r>
              <a:rPr lang="en-CA" dirty="0"/>
              <a:t>the </a:t>
            </a:r>
            <a:r>
              <a:rPr lang="en-CA" i="1" dirty="0">
                <a:hlinkClick r:id="rId2"/>
              </a:rPr>
              <a:t>Statistics Act</a:t>
            </a:r>
            <a:r>
              <a:rPr lang="en-CA" dirty="0"/>
              <a:t>, Statistics Canada is required to collect, compile, </a:t>
            </a:r>
            <a:r>
              <a:rPr lang="en-CA" b="1" dirty="0">
                <a:solidFill>
                  <a:srgbClr val="FF0000"/>
                </a:solidFill>
              </a:rPr>
              <a:t>analyse</a:t>
            </a:r>
            <a:r>
              <a:rPr lang="en-CA" dirty="0"/>
              <a:t>, abstract and publish statistical information relating to the commercial, industrial, financial, social, economic and general activities and condition of the people of Canada.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Statistics Canada has two main objectives:</a:t>
            </a:r>
          </a:p>
          <a:p>
            <a:r>
              <a:rPr lang="en-CA" dirty="0" smtClean="0"/>
              <a:t>To </a:t>
            </a:r>
            <a:r>
              <a:rPr lang="en-CA" dirty="0"/>
              <a:t>provide statistical information </a:t>
            </a:r>
            <a:r>
              <a:rPr lang="en-CA" b="1" dirty="0">
                <a:solidFill>
                  <a:srgbClr val="FF0000"/>
                </a:solidFill>
              </a:rPr>
              <a:t>and analysis </a:t>
            </a:r>
            <a:r>
              <a:rPr lang="en-CA" dirty="0"/>
              <a:t>about Canada’s economic and social structure to: </a:t>
            </a:r>
          </a:p>
          <a:p>
            <a:pPr lvl="1"/>
            <a:r>
              <a:rPr lang="en-CA" dirty="0"/>
              <a:t>develop and evaluate public policies and programs</a:t>
            </a:r>
          </a:p>
          <a:p>
            <a:pPr lvl="1"/>
            <a:r>
              <a:rPr lang="en-CA" dirty="0"/>
              <a:t>improve public and private decision-making for the benefit of all Canadians.</a:t>
            </a:r>
          </a:p>
          <a:p>
            <a:r>
              <a:rPr lang="en-CA" dirty="0"/>
              <a:t>To promote sound statistical standards and practices by: </a:t>
            </a:r>
          </a:p>
          <a:p>
            <a:pPr lvl="1"/>
            <a:r>
              <a:rPr lang="en-CA" dirty="0"/>
              <a:t>using </a:t>
            </a:r>
            <a:r>
              <a:rPr lang="en-CA" dirty="0">
                <a:hlinkClick r:id="rId3"/>
              </a:rPr>
              <a:t>common concepts and classifications</a:t>
            </a:r>
            <a:r>
              <a:rPr lang="en-CA" dirty="0"/>
              <a:t> to provide better quality data.</a:t>
            </a:r>
          </a:p>
          <a:p>
            <a:pPr lvl="1"/>
            <a:r>
              <a:rPr lang="en-CA" dirty="0"/>
              <a:t>working with the provinces and territories to achieve greater efficiency in data collection and less duplication.</a:t>
            </a:r>
          </a:p>
          <a:p>
            <a:pPr lvl="1"/>
            <a:r>
              <a:rPr lang="en-CA" dirty="0"/>
              <a:t>reducing the burden on respondents through greater use of data sharing agreements (sources used include annual tax records, monthly employee payroll records and customs records)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improving statistical methods and systems through joint research studies and projects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63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Seasonal Adjustment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Assign Parameters to apply the X-12-ARIMA method </a:t>
            </a:r>
            <a:r>
              <a:rPr lang="en-CA" dirty="0"/>
              <a:t>	</a:t>
            </a:r>
            <a:endParaRPr lang="en-CA" dirty="0" smtClean="0"/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ARIMA model – order of model, </a:t>
            </a:r>
            <a:r>
              <a:rPr lang="en-CA" sz="2400" dirty="0" err="1" smtClean="0"/>
              <a:t>regressors</a:t>
            </a:r>
            <a:r>
              <a:rPr lang="en-CA" sz="2400" dirty="0" smtClean="0"/>
              <a:t>, number of forecasts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Moving average – extreme value tolerances, length of moving averages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Support for interpretation of results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Validation of process / help analysts to interpret results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Attend briefings to senior management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Capacity building (FAQ, videos)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09487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Seasonal Adjustment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Current Research and Development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Comparison with model-based methods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Variance Estimation for seasonally adjusted series 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Automation of metadata selection (machine learning)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Data Visualization (seasonal adjustment dashboard)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  Potential improvements for special cases</a:t>
            </a:r>
          </a:p>
          <a:p>
            <a:pPr lvl="1"/>
            <a:r>
              <a:rPr lang="en-CA" dirty="0" smtClean="0"/>
              <a:t>	Seasonal Adjustment of High-Frequency data</a:t>
            </a:r>
          </a:p>
        </p:txBody>
      </p:sp>
    </p:spTree>
    <p:extLst>
      <p:ext uri="{BB962C8B-B14F-4D97-AF65-F5344CB8AC3E}">
        <p14:creationId xmlns:p14="http://schemas.microsoft.com/office/powerpoint/2010/main" val="357600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Benchmarking and Reconciliation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Benchmarking – Creating a consistent time series from series of different frequencies, e.g. quarterly and annual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8" descr="quarterlyAnnu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06" y="2631464"/>
            <a:ext cx="5820237" cy="354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04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068"/>
            <a:ext cx="10515600" cy="1325563"/>
          </a:xfrm>
        </p:spPr>
        <p:txBody>
          <a:bodyPr/>
          <a:lstStyle/>
          <a:p>
            <a:r>
              <a:rPr lang="en-CA" dirty="0" smtClean="0"/>
              <a:t>Benchmarking and Reconciliation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Combine strengths of each series</a:t>
            </a:r>
          </a:p>
          <a:p>
            <a:r>
              <a:rPr lang="en-CA" sz="2000" dirty="0" smtClean="0"/>
              <a:t>Higher-frequency series gives best estimates of period-to-period change</a:t>
            </a:r>
          </a:p>
          <a:p>
            <a:r>
              <a:rPr lang="en-CA" sz="2000" dirty="0" smtClean="0"/>
              <a:t>Lower frequency series gives best estimates of overall level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9" descr="Benchmark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25" y="3153507"/>
            <a:ext cx="5779189" cy="343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43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Benchmarking and Reconciliation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Solution derived through a regression approach (</a:t>
            </a:r>
            <a:r>
              <a:rPr lang="en-CA" sz="2000" dirty="0" err="1" smtClean="0"/>
              <a:t>Dagum</a:t>
            </a:r>
            <a:r>
              <a:rPr lang="en-CA" sz="2000" dirty="0" smtClean="0"/>
              <a:t> and </a:t>
            </a:r>
            <a:r>
              <a:rPr lang="en-CA" sz="2000" dirty="0" err="1" smtClean="0"/>
              <a:t>Cholette</a:t>
            </a:r>
            <a:r>
              <a:rPr lang="en-CA" sz="2000" dirty="0" smtClean="0"/>
              <a:t>, 1997):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Minimize: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With linear constraints: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68039"/>
              </p:ext>
            </p:extLst>
          </p:nvPr>
        </p:nvGraphicFramePr>
        <p:xfrm>
          <a:off x="2566621" y="2978517"/>
          <a:ext cx="6194425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3136900" imgH="685800" progId="Equation.3">
                  <p:embed/>
                </p:oleObj>
              </mc:Choice>
              <mc:Fallback>
                <p:oleObj name="Equation" r:id="rId3" imgW="31369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621" y="2978517"/>
                        <a:ext cx="6194425" cy="135413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8038"/>
                        </a:srgbClr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352004"/>
              </p:ext>
            </p:extLst>
          </p:nvPr>
        </p:nvGraphicFramePr>
        <p:xfrm>
          <a:off x="3112844" y="5252306"/>
          <a:ext cx="36210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1562100" imgH="342900" progId="Equation.3">
                  <p:embed/>
                </p:oleObj>
              </mc:Choice>
              <mc:Fallback>
                <p:oleObj name="Equation" r:id="rId5" imgW="1562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844" y="5252306"/>
                        <a:ext cx="36210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20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Benchmarking and Reconciliation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Balancing – creating a consistent </a:t>
            </a:r>
            <a:r>
              <a:rPr lang="en-CA" b="1" i="1" dirty="0" smtClean="0"/>
              <a:t>system</a:t>
            </a:r>
            <a:r>
              <a:rPr lang="en-CA" dirty="0" smtClean="0"/>
              <a:t> of time series that respects known constraints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e.g. 2 dimensions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Often referred to as raking but a closed form solution (regression-based) exists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26940" y="2641680"/>
            <a:ext cx="5571077" cy="2518794"/>
            <a:chOff x="204" y="1525"/>
            <a:chExt cx="2063" cy="2227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04" y="1525"/>
              <a:ext cx="2063" cy="2227"/>
              <a:chOff x="204" y="1525"/>
              <a:chExt cx="2063" cy="2227"/>
            </a:xfrm>
          </p:grpSpPr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840" y="1525"/>
                <a:ext cx="1427" cy="2221"/>
                <a:chOff x="1156" y="1293"/>
                <a:chExt cx="753" cy="2545"/>
              </a:xfrm>
            </p:grpSpPr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156" y="1570"/>
                  <a:ext cx="454" cy="1815"/>
                </a:xfrm>
                <a:prstGeom prst="rect">
                  <a:avLst/>
                </a:prstGeom>
                <a:solidFill>
                  <a:srgbClr val="5F5F5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CA" alt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6" y="1933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156" y="2296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1156" y="2659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1156" y="3022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27" name="Rectangle 20"/>
                <p:cNvSpPr>
                  <a:spLocks noChangeArrowheads="1"/>
                </p:cNvSpPr>
                <p:nvPr/>
              </p:nvSpPr>
              <p:spPr bwMode="auto">
                <a:xfrm>
                  <a:off x="1156" y="3475"/>
                  <a:ext cx="454" cy="363"/>
                </a:xfrm>
                <a:prstGeom prst="rect">
                  <a:avLst/>
                </a:prstGeom>
                <a:solidFill>
                  <a:srgbClr val="FFCC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CA" altLang="en-US"/>
                </a:p>
              </p:txBody>
            </p:sp>
            <p:sp>
              <p:nvSpPr>
                <p:cNvPr id="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93" y="1293"/>
                  <a:ext cx="716" cy="2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18000" rIns="180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CA" altLang="en-US" sz="1300" dirty="0">
                      <a:solidFill>
                        <a:srgbClr val="000000"/>
                      </a:solidFill>
                      <a:cs typeface="Arial" charset="0"/>
                    </a:rPr>
                    <a:t>Geo</a:t>
                  </a:r>
                  <a:r>
                    <a:rPr lang="en-CA" altLang="en-US" sz="1300" i="1" dirty="0">
                      <a:solidFill>
                        <a:srgbClr val="000000"/>
                      </a:solidFill>
                      <a:cs typeface="Arial" charset="0"/>
                    </a:rPr>
                    <a:t>1</a:t>
                  </a:r>
                  <a:r>
                    <a:rPr lang="en-CA" altLang="en-US" sz="1300" dirty="0">
                      <a:solidFill>
                        <a:srgbClr val="000000"/>
                      </a:solidFill>
                      <a:cs typeface="Arial" charset="0"/>
                    </a:rPr>
                    <a:t>       </a:t>
                  </a:r>
                  <a:r>
                    <a:rPr lang="en-CA" altLang="en-US" sz="1300" dirty="0" smtClean="0">
                      <a:solidFill>
                        <a:srgbClr val="000000"/>
                      </a:solidFill>
                      <a:cs typeface="Arial" charset="0"/>
                    </a:rPr>
                    <a:t>                       </a:t>
                  </a:r>
                  <a:r>
                    <a:rPr lang="en-CA" altLang="en-US" sz="1300" dirty="0" err="1">
                      <a:solidFill>
                        <a:srgbClr val="000000"/>
                      </a:solidFill>
                      <a:cs typeface="Arial" charset="0"/>
                    </a:rPr>
                    <a:t>Geo</a:t>
                  </a:r>
                  <a:r>
                    <a:rPr lang="en-CA" altLang="en-US" sz="1300" i="1" dirty="0" err="1">
                      <a:solidFill>
                        <a:srgbClr val="000000"/>
                      </a:solidFill>
                      <a:cs typeface="Arial" charset="0"/>
                    </a:rPr>
                    <a:t>k</a:t>
                  </a:r>
                  <a:endParaRPr lang="en-CA" altLang="en-US" sz="1300" i="1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12" name="Text Box 22"/>
              <p:cNvSpPr txBox="1">
                <a:spLocks noChangeArrowheads="1"/>
              </p:cNvSpPr>
              <p:nvPr/>
            </p:nvSpPr>
            <p:spPr bwMode="auto">
              <a:xfrm>
                <a:off x="553" y="1811"/>
                <a:ext cx="590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CA" altLang="en-US" sz="1300" dirty="0">
                    <a:solidFill>
                      <a:srgbClr val="000000"/>
                    </a:solidFill>
                    <a:cs typeface="Arial" charset="0"/>
                  </a:rPr>
                  <a:t>      Ind</a:t>
                </a:r>
                <a:r>
                  <a:rPr lang="en-CA" altLang="en-US" sz="1300" i="1" dirty="0">
                    <a:solidFill>
                      <a:srgbClr val="000000"/>
                    </a:solidFill>
                    <a:cs typeface="Arial" charset="0"/>
                  </a:rPr>
                  <a:t>1</a:t>
                </a:r>
              </a:p>
            </p:txBody>
          </p:sp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auto">
              <a:xfrm>
                <a:off x="586" y="3048"/>
                <a:ext cx="590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CA" altLang="en-US" sz="1300" dirty="0">
                    <a:solidFill>
                      <a:srgbClr val="000000"/>
                    </a:solidFill>
                    <a:cs typeface="Arial" charset="0"/>
                  </a:rPr>
                  <a:t>      </a:t>
                </a:r>
                <a:r>
                  <a:rPr lang="en-CA" altLang="en-US" sz="1300" dirty="0" err="1">
                    <a:solidFill>
                      <a:srgbClr val="000000"/>
                    </a:solidFill>
                    <a:cs typeface="Arial" charset="0"/>
                  </a:rPr>
                  <a:t>Ind</a:t>
                </a:r>
                <a:r>
                  <a:rPr lang="en-CA" altLang="en-US" sz="1300" i="1" dirty="0" err="1">
                    <a:solidFill>
                      <a:srgbClr val="000000"/>
                    </a:solidFill>
                    <a:cs typeface="Arial" charset="0"/>
                  </a:rPr>
                  <a:t>j</a:t>
                </a:r>
                <a:endParaRPr lang="en-CA" altLang="en-US" sz="1300" i="1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204" y="3521"/>
                <a:ext cx="5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en-CA" altLang="en-US" sz="1800" i="1">
                  <a:solidFill>
                    <a:schemeClr val="tx2"/>
                  </a:solidFill>
                  <a:cs typeface="Arial" charset="0"/>
                </a:endParaRP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1111" y="1752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1383" y="1752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7" name="Rectangle 27"/>
              <p:cNvSpPr>
                <a:spLocks noChangeArrowheads="1"/>
              </p:cNvSpPr>
              <p:nvPr/>
            </p:nvSpPr>
            <p:spPr bwMode="auto">
              <a:xfrm>
                <a:off x="1746" y="1752"/>
                <a:ext cx="316" cy="1585"/>
              </a:xfrm>
              <a:prstGeom prst="rect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CA" altLang="en-US"/>
              </a:p>
            </p:txBody>
          </p:sp>
          <p:sp>
            <p:nvSpPr>
              <p:cNvPr id="18" name="Text Box 28"/>
              <p:cNvSpPr txBox="1">
                <a:spLocks noChangeArrowheads="1"/>
              </p:cNvSpPr>
              <p:nvPr/>
            </p:nvSpPr>
            <p:spPr bwMode="auto">
              <a:xfrm>
                <a:off x="1746" y="1525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en-CA" altLang="en-US" sz="1800">
                  <a:solidFill>
                    <a:schemeClr val="tx2"/>
                  </a:solidFill>
                  <a:cs typeface="Arial" charset="0"/>
                </a:endParaRPr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1111" y="343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1383" y="343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746" y="2084"/>
              <a:ext cx="316" cy="951"/>
              <a:chOff x="1746" y="2084"/>
              <a:chExt cx="316" cy="951"/>
            </a:xfrm>
          </p:grpSpPr>
          <p:sp>
            <p:nvSpPr>
              <p:cNvPr id="7" name="Line 33"/>
              <p:cNvSpPr>
                <a:spLocks noChangeShapeType="1"/>
              </p:cNvSpPr>
              <p:nvPr/>
            </p:nvSpPr>
            <p:spPr bwMode="auto">
              <a:xfrm>
                <a:off x="1746" y="2084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8" name="Line 34"/>
              <p:cNvSpPr>
                <a:spLocks noChangeShapeType="1"/>
              </p:cNvSpPr>
              <p:nvPr/>
            </p:nvSpPr>
            <p:spPr bwMode="auto">
              <a:xfrm>
                <a:off x="1746" y="2401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9" name="Line 35"/>
              <p:cNvSpPr>
                <a:spLocks noChangeShapeType="1"/>
              </p:cNvSpPr>
              <p:nvPr/>
            </p:nvSpPr>
            <p:spPr bwMode="auto">
              <a:xfrm>
                <a:off x="1746" y="2718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0" name="Line 36"/>
              <p:cNvSpPr>
                <a:spLocks noChangeShapeType="1"/>
              </p:cNvSpPr>
              <p:nvPr/>
            </p:nvSpPr>
            <p:spPr bwMode="auto">
              <a:xfrm>
                <a:off x="1746" y="3035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2888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Benchmarking and Reconciliation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351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 smtClean="0"/>
              <a:t>e.g. 2 dimensions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10314194" y="2716243"/>
            <a:ext cx="1365250" cy="2541587"/>
            <a:chOff x="3787" y="1965"/>
            <a:chExt cx="860" cy="1601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3787" y="1981"/>
              <a:ext cx="860" cy="1585"/>
            </a:xfrm>
            <a:prstGeom prst="rect">
              <a:avLst/>
            </a:prstGeom>
            <a:solidFill>
              <a:srgbClr val="00CCFF">
                <a:alpha val="18823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3787" y="2298"/>
              <a:ext cx="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3787" y="2615"/>
              <a:ext cx="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3787" y="2932"/>
              <a:ext cx="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3787" y="3249"/>
              <a:ext cx="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059" y="1965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4331" y="1965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9666494" y="2571780"/>
            <a:ext cx="936625" cy="2447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CA" altLang="en-US"/>
          </a:p>
        </p:txBody>
      </p:sp>
      <p:grpSp>
        <p:nvGrpSpPr>
          <p:cNvPr id="38" name="Group 13"/>
          <p:cNvGrpSpPr>
            <a:grpSpLocks/>
          </p:cNvGrpSpPr>
          <p:nvPr/>
        </p:nvGrpSpPr>
        <p:grpSpPr bwMode="auto">
          <a:xfrm>
            <a:off x="5527882" y="1995518"/>
            <a:ext cx="1368425" cy="3455987"/>
            <a:chOff x="1156" y="1344"/>
            <a:chExt cx="455" cy="2494"/>
          </a:xfrm>
        </p:grpSpPr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1156" y="1570"/>
              <a:ext cx="454" cy="1815"/>
            </a:xfrm>
            <a:prstGeom prst="rect">
              <a:avLst/>
            </a:prstGeom>
            <a:solidFill>
              <a:srgbClr val="5F5F5F">
                <a:alpha val="56078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1156" y="193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1156" y="229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1156" y="265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1156" y="30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1156" y="3475"/>
              <a:ext cx="454" cy="363"/>
            </a:xfrm>
            <a:prstGeom prst="rect">
              <a:avLst/>
            </a:prstGeom>
            <a:solidFill>
              <a:srgbClr val="FFCC00">
                <a:alpha val="5098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en-US"/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1202" y="1344"/>
              <a:ext cx="40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fr-CA" altLang="en-US" sz="1800" i="1">
                <a:solidFill>
                  <a:srgbClr val="777777"/>
                </a:solidFill>
                <a:cs typeface="Arial" charset="0"/>
              </a:endParaRPr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4446794" y="242731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CA" altLang="en-US" sz="1800">
                <a:cs typeface="Arial" charset="0"/>
              </a:rPr>
              <a:t>Comp</a:t>
            </a:r>
            <a:r>
              <a:rPr lang="fr-CA" altLang="en-US" sz="1800" i="1">
                <a:solidFill>
                  <a:srgbClr val="777777"/>
                </a:solidFill>
                <a:cs typeface="Arial" charset="0"/>
              </a:rPr>
              <a:t>1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4446794" y="444503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CA" altLang="en-US" sz="1800" i="1">
              <a:solidFill>
                <a:srgbClr val="777777"/>
              </a:solidFill>
              <a:cs typeface="Arial" charset="0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4519819" y="509273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CA" altLang="en-US" sz="1800" i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5959682" y="2284443"/>
            <a:ext cx="0" cy="251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6391482" y="2284443"/>
            <a:ext cx="0" cy="251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7002669" y="2282855"/>
            <a:ext cx="503238" cy="2516188"/>
          </a:xfrm>
          <a:prstGeom prst="rect">
            <a:avLst/>
          </a:prstGeom>
          <a:solidFill>
            <a:srgbClr val="FFCC00">
              <a:alpha val="5098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CA" altLang="en-US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6967744" y="192408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CA" altLang="en-US" sz="180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>
            <a:off x="5959682" y="494826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54" name="Line 29"/>
          <p:cNvSpPr>
            <a:spLocks noChangeShapeType="1"/>
          </p:cNvSpPr>
          <p:nvPr/>
        </p:nvSpPr>
        <p:spPr bwMode="auto">
          <a:xfrm>
            <a:off x="6391482" y="494826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4951619" y="199551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CA" altLang="en-US" sz="1800" b="1">
              <a:solidFill>
                <a:srgbClr val="777777"/>
              </a:solidFill>
              <a:cs typeface="Arial" charset="0"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8658432" y="2524155"/>
            <a:ext cx="1365250" cy="2516188"/>
          </a:xfrm>
          <a:prstGeom prst="rect">
            <a:avLst/>
          </a:prstGeom>
          <a:solidFill>
            <a:srgbClr val="5F5F5F">
              <a:alpha val="56078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CA" alt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8658432" y="4033868"/>
            <a:ext cx="136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8658432" y="5164168"/>
            <a:ext cx="1365250" cy="503237"/>
          </a:xfrm>
          <a:prstGeom prst="rect">
            <a:avLst/>
          </a:prstGeom>
          <a:solidFill>
            <a:srgbClr val="FFCC00">
              <a:alpha val="5098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CA" altLang="en-US"/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8796544" y="2211418"/>
            <a:ext cx="1230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CA" altLang="en-US" sz="1400" i="1">
              <a:solidFill>
                <a:srgbClr val="777777"/>
              </a:solidFill>
              <a:cs typeface="Arial" charset="0"/>
            </a:endParaRPr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7866269" y="2714655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CA" altLang="en-US" sz="1400" i="1">
              <a:solidFill>
                <a:srgbClr val="777777"/>
              </a:solidFill>
              <a:cs typeface="Arial" charset="0"/>
            </a:endParaRP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866269" y="473236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CA" altLang="en-US" sz="1400" i="1">
              <a:solidFill>
                <a:srgbClr val="777777"/>
              </a:solidFill>
              <a:cs typeface="Arial" charset="0"/>
            </a:endParaRP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>
            <a:off x="9090232" y="249875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>
            <a:off x="9522032" y="249875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64" name="Rectangle 66"/>
          <p:cNvSpPr>
            <a:spLocks noChangeArrowheads="1"/>
          </p:cNvSpPr>
          <p:nvPr/>
        </p:nvSpPr>
        <p:spPr bwMode="auto">
          <a:xfrm>
            <a:off x="10098294" y="2498755"/>
            <a:ext cx="501650" cy="2516188"/>
          </a:xfrm>
          <a:prstGeom prst="rect">
            <a:avLst/>
          </a:prstGeom>
          <a:solidFill>
            <a:srgbClr val="FFCC00">
              <a:alpha val="5098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CA" altLang="en-US"/>
          </a:p>
        </p:txBody>
      </p:sp>
      <p:sp>
        <p:nvSpPr>
          <p:cNvPr id="65" name="Line 68"/>
          <p:cNvSpPr>
            <a:spLocks noChangeShapeType="1"/>
          </p:cNvSpPr>
          <p:nvPr/>
        </p:nvSpPr>
        <p:spPr bwMode="auto">
          <a:xfrm>
            <a:off x="9090232" y="516416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66" name="Line 69"/>
          <p:cNvSpPr>
            <a:spLocks noChangeShapeType="1"/>
          </p:cNvSpPr>
          <p:nvPr/>
        </p:nvSpPr>
        <p:spPr bwMode="auto">
          <a:xfrm>
            <a:off x="9522032" y="516416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67" name="Text Box 70"/>
          <p:cNvSpPr txBox="1">
            <a:spLocks noChangeArrowheads="1"/>
          </p:cNvSpPr>
          <p:nvPr/>
        </p:nvSpPr>
        <p:spPr bwMode="auto">
          <a:xfrm>
            <a:off x="8982282" y="199551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CA" altLang="en-US" sz="1800" b="1" dirty="0" err="1" smtClean="0">
                <a:solidFill>
                  <a:srgbClr val="00CCFF"/>
                </a:solidFill>
                <a:cs typeface="Arial" charset="0"/>
              </a:rPr>
              <a:t>Dec</a:t>
            </a:r>
            <a:endParaRPr lang="fr-CA" altLang="en-US" sz="1800" b="1" dirty="0">
              <a:solidFill>
                <a:srgbClr val="00CCFF"/>
              </a:solidFill>
              <a:cs typeface="Arial" charset="0"/>
            </a:endParaRPr>
          </a:p>
        </p:txBody>
      </p:sp>
      <p:grpSp>
        <p:nvGrpSpPr>
          <p:cNvPr id="68" name="Group 71"/>
          <p:cNvGrpSpPr>
            <a:grpSpLocks/>
          </p:cNvGrpSpPr>
          <p:nvPr/>
        </p:nvGrpSpPr>
        <p:grpSpPr bwMode="auto">
          <a:xfrm>
            <a:off x="10098294" y="3003580"/>
            <a:ext cx="501650" cy="1509713"/>
            <a:chOff x="1746" y="2084"/>
            <a:chExt cx="316" cy="951"/>
          </a:xfrm>
        </p:grpSpPr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1746" y="2084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1746" y="2401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>
              <a:off x="1746" y="2718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>
              <a:off x="1746" y="3035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73" name="Text Box 83"/>
          <p:cNvSpPr txBox="1">
            <a:spLocks noChangeArrowheads="1"/>
          </p:cNvSpPr>
          <p:nvPr/>
        </p:nvSpPr>
        <p:spPr bwMode="auto">
          <a:xfrm>
            <a:off x="7866269" y="3651280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CA" altLang="en-US" sz="2800">
                <a:cs typeface="Arial" charset="0"/>
              </a:rPr>
              <a:t>…</a:t>
            </a:r>
          </a:p>
        </p:txBody>
      </p:sp>
      <p:sp>
        <p:nvSpPr>
          <p:cNvPr id="74" name="Text Box 84"/>
          <p:cNvSpPr txBox="1">
            <a:spLocks noChangeArrowheads="1"/>
          </p:cNvSpPr>
          <p:nvPr/>
        </p:nvSpPr>
        <p:spPr bwMode="auto">
          <a:xfrm>
            <a:off x="6281944" y="1851055"/>
            <a:ext cx="865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CA" altLang="en-US" sz="1800">
              <a:cs typeface="Arial" charset="0"/>
            </a:endParaRPr>
          </a:p>
        </p:txBody>
      </p:sp>
      <p:sp>
        <p:nvSpPr>
          <p:cNvPr id="75" name="Text Box 85"/>
          <p:cNvSpPr txBox="1">
            <a:spLocks noChangeArrowheads="1"/>
          </p:cNvSpPr>
          <p:nvPr/>
        </p:nvSpPr>
        <p:spPr bwMode="auto">
          <a:xfrm>
            <a:off x="5994607" y="1851055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CA" altLang="en-US" sz="1800" b="1" dirty="0" err="1" smtClean="0">
                <a:solidFill>
                  <a:srgbClr val="00CCFF"/>
                </a:solidFill>
                <a:cs typeface="Arial" charset="0"/>
              </a:rPr>
              <a:t>Feb</a:t>
            </a:r>
            <a:endParaRPr lang="fr-CA" altLang="en-US" sz="1800" b="1" dirty="0">
              <a:solidFill>
                <a:srgbClr val="00CCFF"/>
              </a:solidFill>
              <a:cs typeface="Arial" charset="0"/>
            </a:endParaRPr>
          </a:p>
        </p:txBody>
      </p:sp>
      <p:sp>
        <p:nvSpPr>
          <p:cNvPr id="76" name="Line 86"/>
          <p:cNvSpPr>
            <a:spLocks noChangeShapeType="1"/>
          </p:cNvSpPr>
          <p:nvPr/>
        </p:nvSpPr>
        <p:spPr bwMode="auto">
          <a:xfrm>
            <a:off x="8658432" y="3006755"/>
            <a:ext cx="136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77" name="Line 87"/>
          <p:cNvSpPr>
            <a:spLocks noChangeShapeType="1"/>
          </p:cNvSpPr>
          <p:nvPr/>
        </p:nvSpPr>
        <p:spPr bwMode="auto">
          <a:xfrm>
            <a:off x="8658432" y="3509993"/>
            <a:ext cx="136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78" name="Line 88"/>
          <p:cNvSpPr>
            <a:spLocks noChangeShapeType="1"/>
          </p:cNvSpPr>
          <p:nvPr/>
        </p:nvSpPr>
        <p:spPr bwMode="auto">
          <a:xfrm>
            <a:off x="8658432" y="4516468"/>
            <a:ext cx="136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79" name="Rectangle 91"/>
          <p:cNvSpPr>
            <a:spLocks noChangeArrowheads="1"/>
          </p:cNvSpPr>
          <p:nvPr/>
        </p:nvSpPr>
        <p:spPr bwMode="auto">
          <a:xfrm>
            <a:off x="10747582" y="3724305"/>
            <a:ext cx="431800" cy="503238"/>
          </a:xfrm>
          <a:prstGeom prst="rect">
            <a:avLst/>
          </a:prstGeom>
          <a:noFill/>
          <a:ln w="571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CA" altLang="en-US"/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10242757" y="5380068"/>
            <a:ext cx="176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CA" altLang="en-US" sz="1800" b="1" dirty="0" err="1" smtClean="0">
                <a:solidFill>
                  <a:srgbClr val="00CCFF"/>
                </a:solidFill>
                <a:cs typeface="Arial" charset="0"/>
              </a:rPr>
              <a:t>Annual</a:t>
            </a:r>
            <a:r>
              <a:rPr lang="fr-CA" altLang="en-US" sz="1800" b="1" dirty="0" smtClean="0">
                <a:solidFill>
                  <a:srgbClr val="00CCFF"/>
                </a:solidFill>
                <a:cs typeface="Arial" charset="0"/>
              </a:rPr>
              <a:t> </a:t>
            </a:r>
            <a:r>
              <a:rPr lang="fr-CA" altLang="en-US" sz="1800" b="1" dirty="0" err="1" smtClean="0">
                <a:solidFill>
                  <a:srgbClr val="00CCFF"/>
                </a:solidFill>
                <a:cs typeface="Arial" charset="0"/>
              </a:rPr>
              <a:t>Totals</a:t>
            </a:r>
            <a:endParaRPr lang="fr-CA" altLang="en-US" sz="1800" b="1" dirty="0">
              <a:solidFill>
                <a:srgbClr val="00CCFF"/>
              </a:solidFill>
              <a:cs typeface="Arial" charset="0"/>
            </a:endParaRPr>
          </a:p>
        </p:txBody>
      </p:sp>
      <p:grpSp>
        <p:nvGrpSpPr>
          <p:cNvPr id="81" name="Group 93"/>
          <p:cNvGrpSpPr>
            <a:grpSpLocks/>
          </p:cNvGrpSpPr>
          <p:nvPr/>
        </p:nvGrpSpPr>
        <p:grpSpPr bwMode="auto">
          <a:xfrm>
            <a:off x="7002669" y="2859118"/>
            <a:ext cx="501650" cy="1509712"/>
            <a:chOff x="1746" y="2084"/>
            <a:chExt cx="316" cy="951"/>
          </a:xfrm>
        </p:grpSpPr>
        <p:sp>
          <p:nvSpPr>
            <p:cNvPr id="82" name="Line 94"/>
            <p:cNvSpPr>
              <a:spLocks noChangeShapeType="1"/>
            </p:cNvSpPr>
            <p:nvPr/>
          </p:nvSpPr>
          <p:spPr bwMode="auto">
            <a:xfrm>
              <a:off x="1746" y="2084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83" name="Line 95"/>
            <p:cNvSpPr>
              <a:spLocks noChangeShapeType="1"/>
            </p:cNvSpPr>
            <p:nvPr/>
          </p:nvSpPr>
          <p:spPr bwMode="auto">
            <a:xfrm>
              <a:off x="1746" y="2401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84" name="Line 96"/>
            <p:cNvSpPr>
              <a:spLocks noChangeShapeType="1"/>
            </p:cNvSpPr>
            <p:nvPr/>
          </p:nvSpPr>
          <p:spPr bwMode="auto">
            <a:xfrm>
              <a:off x="1746" y="2718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85" name="Line 97"/>
            <p:cNvSpPr>
              <a:spLocks noChangeShapeType="1"/>
            </p:cNvSpPr>
            <p:nvPr/>
          </p:nvSpPr>
          <p:spPr bwMode="auto">
            <a:xfrm>
              <a:off x="1746" y="3035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86" name="Line 102"/>
          <p:cNvSpPr>
            <a:spLocks noChangeShapeType="1"/>
          </p:cNvSpPr>
          <p:nvPr/>
        </p:nvSpPr>
        <p:spPr bwMode="auto">
          <a:xfrm>
            <a:off x="5778707" y="2644805"/>
            <a:ext cx="0" cy="2303463"/>
          </a:xfrm>
          <a:prstGeom prst="line">
            <a:avLst/>
          </a:prstGeom>
          <a:noFill/>
          <a:ln w="57150">
            <a:solidFill>
              <a:srgbClr val="FFE163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fr-CA"/>
          </a:p>
        </p:txBody>
      </p:sp>
      <p:sp>
        <p:nvSpPr>
          <p:cNvPr id="87" name="Line 100"/>
          <p:cNvSpPr>
            <a:spLocks noChangeShapeType="1"/>
          </p:cNvSpPr>
          <p:nvPr/>
        </p:nvSpPr>
        <p:spPr bwMode="auto">
          <a:xfrm>
            <a:off x="5777119" y="3075018"/>
            <a:ext cx="1081088" cy="0"/>
          </a:xfrm>
          <a:prstGeom prst="line">
            <a:avLst/>
          </a:prstGeom>
          <a:noFill/>
          <a:ln w="57150">
            <a:solidFill>
              <a:srgbClr val="FFE163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fr-CA"/>
          </a:p>
        </p:txBody>
      </p:sp>
      <p:sp>
        <p:nvSpPr>
          <p:cNvPr id="88" name="Line 101"/>
          <p:cNvSpPr>
            <a:spLocks noChangeShapeType="1"/>
          </p:cNvSpPr>
          <p:nvPr/>
        </p:nvSpPr>
        <p:spPr bwMode="auto">
          <a:xfrm>
            <a:off x="8901319" y="3219480"/>
            <a:ext cx="1081088" cy="0"/>
          </a:xfrm>
          <a:prstGeom prst="line">
            <a:avLst/>
          </a:prstGeom>
          <a:noFill/>
          <a:ln w="57150">
            <a:solidFill>
              <a:srgbClr val="FFE163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fr-CA"/>
          </a:p>
        </p:txBody>
      </p:sp>
      <p:sp>
        <p:nvSpPr>
          <p:cNvPr id="89" name="Line 103"/>
          <p:cNvSpPr>
            <a:spLocks noChangeShapeType="1"/>
          </p:cNvSpPr>
          <p:nvPr/>
        </p:nvSpPr>
        <p:spPr bwMode="auto">
          <a:xfrm>
            <a:off x="8874332" y="2860705"/>
            <a:ext cx="0" cy="2303463"/>
          </a:xfrm>
          <a:prstGeom prst="line">
            <a:avLst/>
          </a:prstGeom>
          <a:noFill/>
          <a:ln w="57150">
            <a:solidFill>
              <a:srgbClr val="FFE163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fr-CA"/>
          </a:p>
        </p:txBody>
      </p:sp>
      <p:grpSp>
        <p:nvGrpSpPr>
          <p:cNvPr id="90" name="Group 32"/>
          <p:cNvGrpSpPr>
            <a:grpSpLocks/>
          </p:cNvGrpSpPr>
          <p:nvPr/>
        </p:nvGrpSpPr>
        <p:grpSpPr bwMode="auto">
          <a:xfrm>
            <a:off x="2862469" y="1635155"/>
            <a:ext cx="3097213" cy="3535363"/>
            <a:chOff x="158" y="1525"/>
            <a:chExt cx="1951" cy="2227"/>
          </a:xfrm>
        </p:grpSpPr>
        <p:grpSp>
          <p:nvGrpSpPr>
            <p:cNvPr id="91" name="Group 33"/>
            <p:cNvGrpSpPr>
              <a:grpSpLocks/>
            </p:cNvGrpSpPr>
            <p:nvPr/>
          </p:nvGrpSpPr>
          <p:grpSpPr bwMode="auto">
            <a:xfrm>
              <a:off x="158" y="1525"/>
              <a:ext cx="1951" cy="2227"/>
              <a:chOff x="158" y="1525"/>
              <a:chExt cx="1951" cy="2227"/>
            </a:xfrm>
          </p:grpSpPr>
          <p:grpSp>
            <p:nvGrpSpPr>
              <p:cNvPr id="97" name="Group 34"/>
              <p:cNvGrpSpPr>
                <a:grpSpLocks/>
              </p:cNvGrpSpPr>
              <p:nvPr/>
            </p:nvGrpSpPr>
            <p:grpSpPr bwMode="auto">
              <a:xfrm>
                <a:off x="839" y="1570"/>
                <a:ext cx="862" cy="2177"/>
                <a:chOff x="1156" y="1344"/>
                <a:chExt cx="455" cy="2494"/>
              </a:xfrm>
            </p:grpSpPr>
            <p:sp>
              <p:nvSpPr>
                <p:cNvPr id="108" name="Rectangle 35"/>
                <p:cNvSpPr>
                  <a:spLocks noChangeArrowheads="1"/>
                </p:cNvSpPr>
                <p:nvPr/>
              </p:nvSpPr>
              <p:spPr bwMode="auto">
                <a:xfrm>
                  <a:off x="1156" y="1570"/>
                  <a:ext cx="454" cy="1815"/>
                </a:xfrm>
                <a:prstGeom prst="rect">
                  <a:avLst/>
                </a:prstGeom>
                <a:solidFill>
                  <a:srgbClr val="5F5F5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CA" altLang="en-US"/>
                </a:p>
              </p:txBody>
            </p:sp>
            <p:sp>
              <p:nvSpPr>
                <p:cNvPr id="109" name="Line 36"/>
                <p:cNvSpPr>
                  <a:spLocks noChangeShapeType="1"/>
                </p:cNvSpPr>
                <p:nvPr/>
              </p:nvSpPr>
              <p:spPr bwMode="auto">
                <a:xfrm>
                  <a:off x="1156" y="1933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110" name="Line 37"/>
                <p:cNvSpPr>
                  <a:spLocks noChangeShapeType="1"/>
                </p:cNvSpPr>
                <p:nvPr/>
              </p:nvSpPr>
              <p:spPr bwMode="auto">
                <a:xfrm>
                  <a:off x="1156" y="2296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111" name="Line 38"/>
                <p:cNvSpPr>
                  <a:spLocks noChangeShapeType="1"/>
                </p:cNvSpPr>
                <p:nvPr/>
              </p:nvSpPr>
              <p:spPr bwMode="auto">
                <a:xfrm>
                  <a:off x="1156" y="2659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112" name="Line 39"/>
                <p:cNvSpPr>
                  <a:spLocks noChangeShapeType="1"/>
                </p:cNvSpPr>
                <p:nvPr/>
              </p:nvSpPr>
              <p:spPr bwMode="auto">
                <a:xfrm>
                  <a:off x="1156" y="3022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1156" y="3475"/>
                  <a:ext cx="454" cy="363"/>
                </a:xfrm>
                <a:prstGeom prst="rect">
                  <a:avLst/>
                </a:prstGeom>
                <a:solidFill>
                  <a:srgbClr val="FFCC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CA" altLang="en-US"/>
                </a:p>
              </p:txBody>
            </p:sp>
            <p:sp>
              <p:nvSpPr>
                <p:cNvPr id="11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202" y="1344"/>
                  <a:ext cx="409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rIns="180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fr-CA" altLang="en-US" sz="1400" dirty="0">
                      <a:solidFill>
                        <a:srgbClr val="000000"/>
                      </a:solidFill>
                      <a:cs typeface="Arial" charset="0"/>
                    </a:rPr>
                    <a:t>Geo</a:t>
                  </a:r>
                  <a:r>
                    <a:rPr lang="fr-CA" altLang="en-US" sz="1400" i="1" dirty="0">
                      <a:solidFill>
                        <a:srgbClr val="000000"/>
                      </a:solidFill>
                      <a:cs typeface="Arial" charset="0"/>
                    </a:rPr>
                    <a:t>1</a:t>
                  </a:r>
                  <a:r>
                    <a:rPr lang="fr-CA" altLang="en-US" sz="1400" dirty="0">
                      <a:solidFill>
                        <a:srgbClr val="000000"/>
                      </a:solidFill>
                      <a:cs typeface="Arial" charset="0"/>
                    </a:rPr>
                    <a:t>      </a:t>
                  </a:r>
                  <a:r>
                    <a:rPr lang="fr-CA" altLang="en-US" sz="1400" dirty="0" err="1">
                      <a:solidFill>
                        <a:srgbClr val="000000"/>
                      </a:solidFill>
                      <a:cs typeface="Arial" charset="0"/>
                    </a:rPr>
                    <a:t>Geo</a:t>
                  </a:r>
                  <a:r>
                    <a:rPr lang="fr-CA" altLang="en-US" sz="1400" i="1" dirty="0" err="1">
                      <a:solidFill>
                        <a:srgbClr val="000000"/>
                      </a:solidFill>
                      <a:cs typeface="Arial" charset="0"/>
                    </a:rPr>
                    <a:t>k</a:t>
                  </a:r>
                  <a:endParaRPr lang="fr-CA" altLang="en-US" sz="1400" i="1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98" name="Text Box 42"/>
              <p:cNvSpPr txBox="1">
                <a:spLocks noChangeArrowheads="1"/>
              </p:cNvSpPr>
              <p:nvPr/>
            </p:nvSpPr>
            <p:spPr bwMode="auto">
              <a:xfrm>
                <a:off x="158" y="1842"/>
                <a:ext cx="5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fr-CA" altLang="en-US" sz="1400" dirty="0">
                    <a:solidFill>
                      <a:srgbClr val="000000"/>
                    </a:solidFill>
                    <a:cs typeface="Arial" charset="0"/>
                  </a:rPr>
                  <a:t>      Ind</a:t>
                </a:r>
                <a:r>
                  <a:rPr lang="fr-CA" altLang="en-US" sz="1400" i="1" dirty="0">
                    <a:solidFill>
                      <a:srgbClr val="000000"/>
                    </a:solidFill>
                    <a:cs typeface="Arial" charset="0"/>
                  </a:rPr>
                  <a:t>1</a:t>
                </a:r>
              </a:p>
            </p:txBody>
          </p:sp>
          <p:sp>
            <p:nvSpPr>
              <p:cNvPr id="99" name="Text Box 43"/>
              <p:cNvSpPr txBox="1">
                <a:spLocks noChangeArrowheads="1"/>
              </p:cNvSpPr>
              <p:nvPr/>
            </p:nvSpPr>
            <p:spPr bwMode="auto">
              <a:xfrm>
                <a:off x="158" y="3113"/>
                <a:ext cx="5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fr-CA" altLang="en-US" sz="1400" dirty="0">
                    <a:solidFill>
                      <a:srgbClr val="000000"/>
                    </a:solidFill>
                    <a:cs typeface="Arial" charset="0"/>
                  </a:rPr>
                  <a:t>      </a:t>
                </a:r>
                <a:r>
                  <a:rPr lang="fr-CA" altLang="en-US" sz="1400" dirty="0" err="1">
                    <a:solidFill>
                      <a:srgbClr val="000000"/>
                    </a:solidFill>
                    <a:cs typeface="Arial" charset="0"/>
                  </a:rPr>
                  <a:t>Ind</a:t>
                </a:r>
                <a:r>
                  <a:rPr lang="fr-CA" altLang="en-US" sz="1400" i="1" dirty="0" err="1">
                    <a:solidFill>
                      <a:srgbClr val="000000"/>
                    </a:solidFill>
                    <a:cs typeface="Arial" charset="0"/>
                  </a:rPr>
                  <a:t>j</a:t>
                </a:r>
                <a:endParaRPr lang="fr-CA" altLang="en-US" sz="1400" i="1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0" name="Text Box 44"/>
              <p:cNvSpPr txBox="1">
                <a:spLocks noChangeArrowheads="1"/>
              </p:cNvSpPr>
              <p:nvPr/>
            </p:nvSpPr>
            <p:spPr bwMode="auto">
              <a:xfrm>
                <a:off x="204" y="3521"/>
                <a:ext cx="5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fr-CA" altLang="en-US" sz="1800" i="1">
                  <a:solidFill>
                    <a:schemeClr val="tx2"/>
                  </a:solidFill>
                  <a:cs typeface="Arial" charset="0"/>
                </a:endParaRPr>
              </a:p>
            </p:txBody>
          </p:sp>
          <p:sp>
            <p:nvSpPr>
              <p:cNvPr id="101" name="Line 45"/>
              <p:cNvSpPr>
                <a:spLocks noChangeShapeType="1"/>
              </p:cNvSpPr>
              <p:nvPr/>
            </p:nvSpPr>
            <p:spPr bwMode="auto">
              <a:xfrm>
                <a:off x="1111" y="1752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02" name="Line 46"/>
              <p:cNvSpPr>
                <a:spLocks noChangeShapeType="1"/>
              </p:cNvSpPr>
              <p:nvPr/>
            </p:nvSpPr>
            <p:spPr bwMode="auto">
              <a:xfrm>
                <a:off x="1383" y="1752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03" name="Rectangle 47"/>
              <p:cNvSpPr>
                <a:spLocks noChangeArrowheads="1"/>
              </p:cNvSpPr>
              <p:nvPr/>
            </p:nvSpPr>
            <p:spPr bwMode="auto">
              <a:xfrm>
                <a:off x="1746" y="1752"/>
                <a:ext cx="316" cy="1585"/>
              </a:xfrm>
              <a:prstGeom prst="rect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CA" altLang="en-US"/>
              </a:p>
            </p:txBody>
          </p:sp>
          <p:sp>
            <p:nvSpPr>
              <p:cNvPr id="104" name="Text Box 48"/>
              <p:cNvSpPr txBox="1">
                <a:spLocks noChangeArrowheads="1"/>
              </p:cNvSpPr>
              <p:nvPr/>
            </p:nvSpPr>
            <p:spPr bwMode="auto">
              <a:xfrm>
                <a:off x="1746" y="1525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fr-CA" altLang="en-US" sz="1800">
                  <a:solidFill>
                    <a:schemeClr val="tx2"/>
                  </a:solidFill>
                  <a:cs typeface="Arial" charset="0"/>
                </a:endParaRPr>
              </a:p>
            </p:txBody>
          </p:sp>
          <p:sp>
            <p:nvSpPr>
              <p:cNvPr id="105" name="Line 49"/>
              <p:cNvSpPr>
                <a:spLocks noChangeShapeType="1"/>
              </p:cNvSpPr>
              <p:nvPr/>
            </p:nvSpPr>
            <p:spPr bwMode="auto">
              <a:xfrm>
                <a:off x="1111" y="343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06" name="Line 50"/>
              <p:cNvSpPr>
                <a:spLocks noChangeShapeType="1"/>
              </p:cNvSpPr>
              <p:nvPr/>
            </p:nvSpPr>
            <p:spPr bwMode="auto">
              <a:xfrm>
                <a:off x="1383" y="343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07" name="Text Box 51"/>
              <p:cNvSpPr txBox="1">
                <a:spLocks noChangeArrowheads="1"/>
              </p:cNvSpPr>
              <p:nvPr/>
            </p:nvSpPr>
            <p:spPr bwMode="auto">
              <a:xfrm>
                <a:off x="476" y="1570"/>
                <a:ext cx="4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fr-CA" altLang="en-US" sz="1800" b="1">
                    <a:solidFill>
                      <a:srgbClr val="00CCFF"/>
                    </a:solidFill>
                    <a:cs typeface="Arial" charset="0"/>
                  </a:rPr>
                  <a:t>Jan</a:t>
                </a:r>
              </a:p>
            </p:txBody>
          </p:sp>
        </p:grpSp>
        <p:grpSp>
          <p:nvGrpSpPr>
            <p:cNvPr id="92" name="Group 52"/>
            <p:cNvGrpSpPr>
              <a:grpSpLocks/>
            </p:cNvGrpSpPr>
            <p:nvPr/>
          </p:nvGrpSpPr>
          <p:grpSpPr bwMode="auto">
            <a:xfrm>
              <a:off x="1746" y="2084"/>
              <a:ext cx="316" cy="951"/>
              <a:chOff x="1746" y="2084"/>
              <a:chExt cx="316" cy="951"/>
            </a:xfrm>
          </p:grpSpPr>
          <p:sp>
            <p:nvSpPr>
              <p:cNvPr id="93" name="Line 53"/>
              <p:cNvSpPr>
                <a:spLocks noChangeShapeType="1"/>
              </p:cNvSpPr>
              <p:nvPr/>
            </p:nvSpPr>
            <p:spPr bwMode="auto">
              <a:xfrm>
                <a:off x="1746" y="2084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94" name="Line 54"/>
              <p:cNvSpPr>
                <a:spLocks noChangeShapeType="1"/>
              </p:cNvSpPr>
              <p:nvPr/>
            </p:nvSpPr>
            <p:spPr bwMode="auto">
              <a:xfrm>
                <a:off x="1746" y="2401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95" name="Line 55"/>
              <p:cNvSpPr>
                <a:spLocks noChangeShapeType="1"/>
              </p:cNvSpPr>
              <p:nvPr/>
            </p:nvSpPr>
            <p:spPr bwMode="auto">
              <a:xfrm>
                <a:off x="1746" y="2718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96" name="Line 56"/>
              <p:cNvSpPr>
                <a:spLocks noChangeShapeType="1"/>
              </p:cNvSpPr>
              <p:nvPr/>
            </p:nvSpPr>
            <p:spPr bwMode="auto">
              <a:xfrm>
                <a:off x="1746" y="3035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</p:grpSp>
      </p:grpSp>
      <p:sp>
        <p:nvSpPr>
          <p:cNvPr id="115" name="Line 77"/>
          <p:cNvSpPr>
            <a:spLocks noChangeShapeType="1"/>
          </p:cNvSpPr>
          <p:nvPr/>
        </p:nvSpPr>
        <p:spPr bwMode="auto">
          <a:xfrm>
            <a:off x="4192794" y="2787680"/>
            <a:ext cx="1081088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fr-CA"/>
          </a:p>
        </p:txBody>
      </p:sp>
      <p:sp>
        <p:nvSpPr>
          <p:cNvPr id="116" name="Line 76"/>
          <p:cNvSpPr>
            <a:spLocks noChangeShapeType="1"/>
          </p:cNvSpPr>
          <p:nvPr/>
        </p:nvSpPr>
        <p:spPr bwMode="auto">
          <a:xfrm>
            <a:off x="4194382" y="2355880"/>
            <a:ext cx="0" cy="2303463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fr-CA"/>
          </a:p>
        </p:txBody>
      </p:sp>
      <p:sp>
        <p:nvSpPr>
          <p:cNvPr id="117" name="Line 82"/>
          <p:cNvSpPr>
            <a:spLocks noChangeShapeType="1"/>
          </p:cNvSpPr>
          <p:nvPr/>
        </p:nvSpPr>
        <p:spPr bwMode="auto">
          <a:xfrm>
            <a:off x="4626182" y="3290918"/>
            <a:ext cx="6264275" cy="649287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grpSp>
        <p:nvGrpSpPr>
          <p:cNvPr id="118" name="Group 78"/>
          <p:cNvGrpSpPr>
            <a:grpSpLocks/>
          </p:cNvGrpSpPr>
          <p:nvPr/>
        </p:nvGrpSpPr>
        <p:grpSpPr bwMode="auto">
          <a:xfrm>
            <a:off x="4408694" y="3003580"/>
            <a:ext cx="5113338" cy="1008063"/>
            <a:chOff x="1156" y="2523"/>
            <a:chExt cx="3222" cy="635"/>
          </a:xfrm>
        </p:grpSpPr>
        <p:sp>
          <p:nvSpPr>
            <p:cNvPr id="119" name="Rectangle 79"/>
            <p:cNvSpPr>
              <a:spLocks noChangeArrowheads="1"/>
            </p:cNvSpPr>
            <p:nvPr/>
          </p:nvSpPr>
          <p:spPr bwMode="auto">
            <a:xfrm>
              <a:off x="1156" y="2523"/>
              <a:ext cx="273" cy="318"/>
            </a:xfrm>
            <a:prstGeom prst="rect">
              <a:avLst/>
            </a:prstGeom>
            <a:solidFill>
              <a:srgbClr val="CCFFFF">
                <a:alpha val="36862"/>
              </a:srgbClr>
            </a:solidFill>
            <a:ln w="381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en-US"/>
            </a:p>
          </p:txBody>
        </p:sp>
        <p:sp>
          <p:nvSpPr>
            <p:cNvPr id="120" name="Rectangle 80"/>
            <p:cNvSpPr>
              <a:spLocks noChangeArrowheads="1"/>
            </p:cNvSpPr>
            <p:nvPr/>
          </p:nvSpPr>
          <p:spPr bwMode="auto">
            <a:xfrm>
              <a:off x="4105" y="2840"/>
              <a:ext cx="273" cy="318"/>
            </a:xfrm>
            <a:prstGeom prst="rect">
              <a:avLst/>
            </a:prstGeom>
            <a:solidFill>
              <a:srgbClr val="CCFFFF">
                <a:alpha val="36862"/>
              </a:srgbClr>
            </a:solidFill>
            <a:ln w="381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en-US"/>
            </a:p>
          </p:txBody>
        </p:sp>
        <p:sp>
          <p:nvSpPr>
            <p:cNvPr id="121" name="Rectangle 81"/>
            <p:cNvSpPr>
              <a:spLocks noChangeArrowheads="1"/>
            </p:cNvSpPr>
            <p:nvPr/>
          </p:nvSpPr>
          <p:spPr bwMode="auto">
            <a:xfrm>
              <a:off x="2154" y="2704"/>
              <a:ext cx="273" cy="318"/>
            </a:xfrm>
            <a:prstGeom prst="rect">
              <a:avLst/>
            </a:prstGeom>
            <a:solidFill>
              <a:srgbClr val="CCFFFF">
                <a:alpha val="36862"/>
              </a:srgbClr>
            </a:solidFill>
            <a:ln w="381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en-US"/>
            </a:p>
          </p:txBody>
        </p:sp>
      </p:grpSp>
      <p:sp>
        <p:nvSpPr>
          <p:cNvPr id="122" name="Text Box 104"/>
          <p:cNvSpPr txBox="1">
            <a:spLocks noChangeArrowheads="1"/>
          </p:cNvSpPr>
          <p:nvPr/>
        </p:nvSpPr>
        <p:spPr bwMode="auto">
          <a:xfrm>
            <a:off x="3041857" y="4659343"/>
            <a:ext cx="86201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A" altLang="en-US" sz="1300" dirty="0" err="1" smtClean="0">
                <a:solidFill>
                  <a:srgbClr val="000000"/>
                </a:solidFill>
              </a:rPr>
              <a:t>Industrial</a:t>
            </a:r>
            <a:r>
              <a:rPr lang="fr-CA" altLang="en-US" sz="1300" dirty="0" smtClean="0">
                <a:solidFill>
                  <a:srgbClr val="000000"/>
                </a:solidFill>
              </a:rPr>
              <a:t> Total</a:t>
            </a:r>
            <a:endParaRPr lang="fr-CA" altLang="en-US" sz="1300" dirty="0">
              <a:solidFill>
                <a:srgbClr val="000000"/>
              </a:solidFill>
            </a:endParaRPr>
          </a:p>
        </p:txBody>
      </p:sp>
      <p:sp>
        <p:nvSpPr>
          <p:cNvPr id="123" name="Text Box 105"/>
          <p:cNvSpPr txBox="1">
            <a:spLocks noChangeArrowheads="1"/>
          </p:cNvSpPr>
          <p:nvPr/>
        </p:nvSpPr>
        <p:spPr bwMode="auto">
          <a:xfrm>
            <a:off x="5202444" y="1524030"/>
            <a:ext cx="862013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A" altLang="en-US" sz="1300" dirty="0" smtClean="0"/>
              <a:t>National Total</a:t>
            </a:r>
            <a:endParaRPr lang="fr-CA" altLang="en-US" sz="1300" dirty="0"/>
          </a:p>
        </p:txBody>
      </p:sp>
      <p:sp>
        <p:nvSpPr>
          <p:cNvPr id="124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3257757" y="5681246"/>
            <a:ext cx="129639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0E57E96-2CB8-49BF-9F50-53B0D8493C17}" type="slidenum">
              <a:rPr lang="en-CA" altLang="en-US" sz="1200" smtClean="0"/>
              <a:pPr/>
              <a:t>18</a:t>
            </a:fld>
            <a:endParaRPr lang="fr-CA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521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6" grpId="0" animBg="1"/>
      <p:bldP spid="87" grpId="0" animBg="1"/>
      <p:bldP spid="88" grpId="0" animBg="1"/>
      <p:bldP spid="89" grpId="0" animBg="1"/>
      <p:bldP spid="115" grpId="0" animBg="1"/>
      <p:bldP spid="116" grpId="0" animBg="1"/>
      <p:bldP spid="1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Benchmarking and Reconciliation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Can be approached as an optimization problem:</a:t>
            </a:r>
          </a:p>
          <a:p>
            <a:pPr marL="0" indent="0">
              <a:buNone/>
            </a:pPr>
            <a:r>
              <a:rPr lang="en-CA" dirty="0" smtClean="0"/>
              <a:t>e.g. Raking: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Minimize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With linear constraints</a:t>
            </a:r>
            <a:r>
              <a:rPr lang="en-CA" dirty="0"/>
              <a:t>	</a:t>
            </a:r>
          </a:p>
          <a:p>
            <a:pPr marL="0" indent="0">
              <a:buNone/>
            </a:pPr>
            <a:endParaRPr lang="en-CA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205583"/>
              </p:ext>
            </p:extLst>
          </p:nvPr>
        </p:nvGraphicFramePr>
        <p:xfrm>
          <a:off x="4897016" y="2575443"/>
          <a:ext cx="31654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3" imgW="1054100" imgH="419100" progId="Equation.DSMT4">
                  <p:embed/>
                </p:oleObj>
              </mc:Choice>
              <mc:Fallback>
                <p:oleObj name="Equation" r:id="rId3" imgW="1054100" imgH="4191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016" y="2575443"/>
                        <a:ext cx="3165475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133061"/>
              </p:ext>
            </p:extLst>
          </p:nvPr>
        </p:nvGraphicFramePr>
        <p:xfrm>
          <a:off x="4897016" y="4001294"/>
          <a:ext cx="403860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5" imgW="1765300" imgH="889000" progId="Equation.DSMT4">
                  <p:embed/>
                </p:oleObj>
              </mc:Choice>
              <mc:Fallback>
                <p:oleObj name="Equation" r:id="rId5" imgW="1765300" imgH="889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016" y="4001294"/>
                        <a:ext cx="4038600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8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15"/>
          <p:cNvSpPr>
            <a:spLocks noGrp="1" noChangeArrowheads="1"/>
          </p:cNvSpPr>
          <p:nvPr>
            <p:ph type="title"/>
          </p:nvPr>
        </p:nvSpPr>
        <p:spPr>
          <a:xfrm>
            <a:off x="1631505" y="707034"/>
            <a:ext cx="8218487" cy="993775"/>
          </a:xfrm>
        </p:spPr>
        <p:txBody>
          <a:bodyPr>
            <a:normAutofit fontScale="90000"/>
          </a:bodyPr>
          <a:lstStyle/>
          <a:p>
            <a:r>
              <a:rPr lang="fr-CA" altLang="en-US" dirty="0" err="1" smtClean="0"/>
              <a:t>Reconciliation</a:t>
            </a:r>
            <a:r>
              <a:rPr lang="fr-CA" altLang="en-US" dirty="0" smtClean="0"/>
              <a:t> </a:t>
            </a:r>
            <a:r>
              <a:rPr lang="en-CA" dirty="0"/>
              <a:t>–</a:t>
            </a:r>
            <a:r>
              <a:rPr lang="fr-CA" altLang="en-US" dirty="0"/>
              <a:t> </a:t>
            </a:r>
            <a:r>
              <a:rPr lang="fr-CA" altLang="en-US" dirty="0" smtClean="0"/>
              <a:t>Main Method: Time </a:t>
            </a:r>
            <a:r>
              <a:rPr lang="fr-CA" altLang="en-US" dirty="0" err="1" smtClean="0"/>
              <a:t>Series</a:t>
            </a:r>
            <a:r>
              <a:rPr lang="fr-CA" altLang="en-US" dirty="0" smtClean="0"/>
              <a:t> Model</a:t>
            </a:r>
          </a:p>
        </p:txBody>
      </p:sp>
      <p:sp>
        <p:nvSpPr>
          <p:cNvPr id="70660" name="Rectangle 10"/>
          <p:cNvSpPr>
            <a:spLocks noGrp="1" noChangeArrowheads="1"/>
          </p:cNvSpPr>
          <p:nvPr>
            <p:ph idx="1"/>
          </p:nvPr>
        </p:nvSpPr>
        <p:spPr>
          <a:xfrm>
            <a:off x="1919288" y="1846090"/>
            <a:ext cx="8362950" cy="4967287"/>
          </a:xfrm>
        </p:spPr>
        <p:txBody>
          <a:bodyPr/>
          <a:lstStyle/>
          <a:p>
            <a:pPr algn="just" eaLnBrk="1" hangingPunct="1"/>
            <a:r>
              <a:rPr lang="fr-CA" altLang="en-US" dirty="0" smtClean="0"/>
              <a:t>The </a:t>
            </a:r>
            <a:r>
              <a:rPr lang="fr-CA" altLang="en-US" dirty="0"/>
              <a:t>model </a:t>
            </a:r>
            <a:r>
              <a:rPr lang="fr-CA" altLang="en-US" dirty="0" err="1"/>
              <a:t>is</a:t>
            </a:r>
            <a:r>
              <a:rPr lang="fr-CA" altLang="en-US" dirty="0"/>
              <a:t>:</a:t>
            </a:r>
          </a:p>
          <a:p>
            <a:pPr algn="just" eaLnBrk="1" hangingPunct="1"/>
            <a:endParaRPr lang="fr-CA" altLang="en-US" dirty="0"/>
          </a:p>
          <a:p>
            <a:pPr algn="just" eaLnBrk="1" hangingPunct="1"/>
            <a:endParaRPr lang="fr-CA" altLang="en-US" dirty="0"/>
          </a:p>
          <a:p>
            <a:pPr algn="just" eaLnBrk="1" hangingPunct="1"/>
            <a:endParaRPr lang="fr-CA" altLang="en-US" sz="1400" dirty="0"/>
          </a:p>
          <a:p>
            <a:pPr algn="just" eaLnBrk="1" hangingPunct="1"/>
            <a:endParaRPr lang="fr-CA" altLang="en-US" sz="1400" dirty="0"/>
          </a:p>
          <a:p>
            <a:pPr algn="just"/>
            <a:r>
              <a:rPr lang="fr-CA" altLang="en-US" dirty="0"/>
              <a:t>In matrix </a:t>
            </a:r>
            <a:r>
              <a:rPr lang="fr-CA" altLang="en-US" dirty="0" err="1"/>
              <a:t>form</a:t>
            </a:r>
            <a:r>
              <a:rPr lang="fr-CA" altLang="en-US" dirty="0"/>
              <a:t>:</a:t>
            </a:r>
          </a:p>
          <a:p>
            <a:pPr algn="just" eaLnBrk="1" hangingPunct="1"/>
            <a:endParaRPr lang="fr-CA" altLang="en-US" dirty="0"/>
          </a:p>
          <a:p>
            <a:pPr algn="just" eaLnBrk="1" hangingPunct="1"/>
            <a:endParaRPr lang="fr-CA" altLang="en-US" sz="1400" dirty="0"/>
          </a:p>
          <a:p>
            <a:pPr algn="just" eaLnBrk="1" hangingPunct="1"/>
            <a:endParaRPr lang="fr-CA" altLang="en-US" sz="1400" dirty="0"/>
          </a:p>
          <a:p>
            <a:pPr algn="just" eaLnBrk="1" hangingPunct="1">
              <a:buNone/>
            </a:pPr>
            <a:endParaRPr lang="fr-CA" altLang="en-US" dirty="0"/>
          </a:p>
        </p:txBody>
      </p:sp>
      <p:graphicFrame>
        <p:nvGraphicFramePr>
          <p:cNvPr id="70661" name="Object 2"/>
          <p:cNvGraphicFramePr>
            <a:graphicFrameLocks noChangeAspect="1"/>
          </p:cNvGraphicFramePr>
          <p:nvPr>
            <p:extLst/>
          </p:nvPr>
        </p:nvGraphicFramePr>
        <p:xfrm>
          <a:off x="5262563" y="1854200"/>
          <a:ext cx="35226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4" imgW="1447800" imgH="419100" progId="Equation.DSMT4">
                  <p:embed/>
                </p:oleObj>
              </mc:Choice>
              <mc:Fallback>
                <p:oleObj name="Equation" r:id="rId4" imgW="1447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1854200"/>
                        <a:ext cx="352266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3"/>
          <p:cNvGraphicFramePr>
            <a:graphicFrameLocks noChangeAspect="1"/>
          </p:cNvGraphicFramePr>
          <p:nvPr>
            <p:extLst/>
          </p:nvPr>
        </p:nvGraphicFramePr>
        <p:xfrm>
          <a:off x="5353051" y="3711575"/>
          <a:ext cx="30003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6" imgW="1193800" imgH="431800" progId="Equation.DSMT4">
                  <p:embed/>
                </p:oleObj>
              </mc:Choice>
              <mc:Fallback>
                <p:oleObj name="Equation" r:id="rId6" imgW="1193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1" y="3711575"/>
                        <a:ext cx="300037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91928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algn="l"/>
            <a:fld id="{EB71FCEF-E9B0-43E4-AE79-ECEB0953A69F}" type="slidenum">
              <a:rPr lang="en-CA" altLang="en-US"/>
              <a:pPr algn="l"/>
              <a:t>28</a:t>
            </a:fld>
            <a:endParaRPr lang="fr-CA" alt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403475" y="2924176"/>
          <a:ext cx="3352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8" imgW="4051300" imgH="457200" progId="Equation.DSMT4">
                  <p:embed/>
                </p:oleObj>
              </mc:Choice>
              <mc:Fallback>
                <p:oleObj name="Equation" r:id="rId8" imgW="4051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924176"/>
                        <a:ext cx="33528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36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Benchmarking and Reconciliation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Can be solved through matrix algebra as the solution to a regression: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</a:p>
          <a:p>
            <a:pPr marL="0" indent="0">
              <a:buNone/>
            </a:pPr>
            <a:endParaRPr lang="en-CA" dirty="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93526"/>
              </p:ext>
            </p:extLst>
          </p:nvPr>
        </p:nvGraphicFramePr>
        <p:xfrm>
          <a:off x="2899386" y="2502949"/>
          <a:ext cx="6708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3" imgW="2197100" imgH="254000" progId="Equation.DSMT4">
                  <p:embed/>
                </p:oleObj>
              </mc:Choice>
              <mc:Fallback>
                <p:oleObj name="Equation" r:id="rId3" imgW="2197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386" y="2502949"/>
                        <a:ext cx="67087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1976451" y="3467771"/>
                <a:ext cx="8373574" cy="3607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CA" altLang="ja-JP" sz="2000" i="1" dirty="0" smtClean="0">
                    <a:latin typeface="Times New Roman" pitchFamily="18" charset="0"/>
                    <a:ea typeface="MS PGothic" pitchFamily="34" charset="-128"/>
                  </a:rPr>
                  <a:t>x</a:t>
                </a:r>
                <a:r>
                  <a:rPr lang="en-CA" altLang="ja-JP" sz="1100" dirty="0" smtClean="0">
                    <a:ea typeface="MS PGothic" pitchFamily="34" charset="-128"/>
                  </a:rPr>
                  <a:t> is the vector of the component series to be raked.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800" i="1" dirty="0" smtClean="0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ja-JP" altLang="en-CA" sz="1800" i="1" dirty="0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altLang="ja-JP" sz="1100" dirty="0" smtClean="0">
                    <a:ea typeface="MS PGothic" pitchFamily="34" charset="-128"/>
                  </a:rPr>
                  <a:t>   is the raked/reconciled values of </a:t>
                </a:r>
                <a:r>
                  <a:rPr lang="en-CA" altLang="ja-JP" sz="1200" i="1" dirty="0" smtClean="0">
                    <a:latin typeface="Times New Roman" pitchFamily="18" charset="0"/>
                    <a:ea typeface="MS PGothic" pitchFamily="34" charset="-128"/>
                  </a:rPr>
                  <a:t>x</a:t>
                </a:r>
                <a:r>
                  <a:rPr lang="en-CA" altLang="ja-JP" sz="1100" dirty="0" smtClean="0">
                    <a:ea typeface="MS PGothic" pitchFamily="34" charset="-128"/>
                  </a:rPr>
                  <a:t>.</a:t>
                </a:r>
                <a:endParaRPr lang="en-CA" altLang="ja-JP" sz="200" dirty="0" smtClean="0">
                  <a:ea typeface="MS PGothic" pitchFamily="34" charset="-128"/>
                </a:endParaRPr>
              </a:p>
              <a:p>
                <a:pPr algn="just"/>
                <a:r>
                  <a:rPr lang="en-CA" altLang="ja-JP" sz="1800" i="1" dirty="0" err="1" smtClean="0">
                    <a:latin typeface="Times New Roman" pitchFamily="18" charset="0"/>
                    <a:ea typeface="MS PGothic" pitchFamily="34" charset="-128"/>
                  </a:rPr>
                  <a:t>V</a:t>
                </a:r>
                <a:r>
                  <a:rPr lang="en-CA" altLang="ja-JP" sz="1800" i="1" baseline="-25000" dirty="0" err="1" smtClean="0">
                    <a:latin typeface="Times New Roman" pitchFamily="18" charset="0"/>
                    <a:ea typeface="MS PGothic" pitchFamily="34" charset="-128"/>
                  </a:rPr>
                  <a:t>e</a:t>
                </a:r>
                <a:r>
                  <a:rPr lang="en-CA" altLang="ja-JP" sz="1100" dirty="0" smtClean="0">
                    <a:ea typeface="MS PGothic" pitchFamily="34" charset="-128"/>
                  </a:rPr>
                  <a:t> is the variance matrix of </a:t>
                </a:r>
                <a:r>
                  <a:rPr lang="en-CA" altLang="ja-JP" sz="1200" i="1" dirty="0" smtClean="0">
                    <a:latin typeface="Times New Roman" pitchFamily="18" charset="0"/>
                    <a:ea typeface="MS PGothic" pitchFamily="34" charset="-128"/>
                  </a:rPr>
                  <a:t>e</a:t>
                </a:r>
                <a:r>
                  <a:rPr lang="en-CA" altLang="ja-JP" sz="1100" dirty="0" smtClean="0">
                    <a:ea typeface="MS PGothic" pitchFamily="34" charset="-128"/>
                  </a:rPr>
                  <a:t>.</a:t>
                </a:r>
                <a:r>
                  <a:rPr lang="en-CA" altLang="ja-JP" sz="1100" i="1" dirty="0" smtClean="0">
                    <a:ea typeface="MS PGothic" pitchFamily="34" charset="-128"/>
                  </a:rPr>
                  <a:t> </a:t>
                </a:r>
                <a:r>
                  <a:rPr lang="en-CA" altLang="ja-JP" sz="1100" i="1" dirty="0" err="1" smtClean="0">
                    <a:latin typeface="Times New Roman" pitchFamily="18" charset="0"/>
                    <a:ea typeface="MS PGothic" pitchFamily="34" charset="-128"/>
                  </a:rPr>
                  <a:t>V</a:t>
                </a:r>
                <a:r>
                  <a:rPr lang="en-CA" altLang="ja-JP" sz="1100" i="1" baseline="-25000" dirty="0" err="1" smtClean="0">
                    <a:latin typeface="Times New Roman" pitchFamily="18" charset="0"/>
                    <a:ea typeface="MS PGothic" pitchFamily="34" charset="-128"/>
                  </a:rPr>
                  <a:t>e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=</a:t>
                </a:r>
                <a:r>
                  <a:rPr lang="en-CA" altLang="ja-JP" sz="1100" i="1" dirty="0" err="1" smtClean="0">
                    <a:latin typeface="Times New Roman" pitchFamily="18" charset="0"/>
                    <a:ea typeface="MS PGothic" pitchFamily="34" charset="-128"/>
                  </a:rPr>
                  <a:t>diag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(c</a:t>
                </a:r>
                <a:r>
                  <a:rPr lang="en-CA" altLang="ja-JP" sz="1100" i="1" baseline="-25000" dirty="0" smtClean="0">
                    <a:latin typeface="Times New Roman" pitchFamily="18" charset="0"/>
                    <a:ea typeface="MS PGothic" pitchFamily="34" charset="-128"/>
                  </a:rPr>
                  <a:t>m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 * </a:t>
                </a:r>
                <a:r>
                  <a:rPr lang="en-CA" altLang="ja-JP" sz="1100" i="1" dirty="0" err="1" smtClean="0">
                    <a:latin typeface="Times New Roman" pitchFamily="18" charset="0"/>
                    <a:ea typeface="MS PGothic" pitchFamily="34" charset="-128"/>
                  </a:rPr>
                  <a:t>x</a:t>
                </a:r>
                <a:r>
                  <a:rPr lang="en-CA" altLang="ja-JP" sz="1100" i="1" baseline="-25000" dirty="0" err="1" smtClean="0">
                    <a:latin typeface="Times New Roman" pitchFamily="18" charset="0"/>
                    <a:ea typeface="MS PGothic" pitchFamily="34" charset="-128"/>
                  </a:rPr>
                  <a:t>m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)</a:t>
                </a:r>
                <a:r>
                  <a:rPr lang="en-CA" altLang="ja-JP" sz="1100" dirty="0" smtClean="0">
                    <a:ea typeface="MS PGothic" pitchFamily="34" charset="-128"/>
                  </a:rPr>
                  <a:t>, where 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c</a:t>
                </a:r>
                <a:r>
                  <a:rPr lang="en-CA" altLang="ja-JP" sz="1100" i="1" baseline="-25000" dirty="0" smtClean="0">
                    <a:latin typeface="Times New Roman" pitchFamily="18" charset="0"/>
                    <a:ea typeface="MS PGothic" pitchFamily="34" charset="-128"/>
                  </a:rPr>
                  <a:t>m</a:t>
                </a:r>
                <a:r>
                  <a:rPr lang="en-CA" altLang="ja-JP" sz="1100" dirty="0" smtClean="0">
                    <a:ea typeface="MS PGothic" pitchFamily="34" charset="-128"/>
                  </a:rPr>
                  <a:t> is the alterability coefficient associated with </a:t>
                </a:r>
                <a:r>
                  <a:rPr lang="en-CA" altLang="ja-JP" sz="1200" i="1" dirty="0" err="1" smtClean="0">
                    <a:latin typeface="Times New Roman" pitchFamily="18" charset="0"/>
                    <a:ea typeface="MS PGothic" pitchFamily="34" charset="-128"/>
                  </a:rPr>
                  <a:t>x</a:t>
                </a:r>
                <a:r>
                  <a:rPr lang="en-CA" altLang="ja-JP" sz="1100" i="1" baseline="-25000" dirty="0" err="1" smtClean="0">
                    <a:latin typeface="Times New Roman" pitchFamily="18" charset="0"/>
                    <a:ea typeface="MS PGothic" pitchFamily="34" charset="-128"/>
                  </a:rPr>
                  <a:t>m</a:t>
                </a:r>
                <a:r>
                  <a:rPr lang="en-CA" altLang="ja-JP" sz="1100" dirty="0" smtClean="0">
                    <a:ea typeface="MS PGothic" pitchFamily="34" charset="-128"/>
                  </a:rPr>
                  <a:t>.</a:t>
                </a:r>
              </a:p>
              <a:p>
                <a:pPr algn="just"/>
                <a:r>
                  <a:rPr lang="en-CA" altLang="ja-JP" sz="1800" i="1" dirty="0" smtClean="0">
                    <a:latin typeface="Times New Roman" pitchFamily="18" charset="0"/>
                    <a:ea typeface="MS PGothic" pitchFamily="34" charset="-128"/>
                  </a:rPr>
                  <a:t>G</a:t>
                </a:r>
                <a:r>
                  <a:rPr lang="en-CA" altLang="ja-JP" sz="1100" dirty="0" smtClean="0">
                    <a:ea typeface="MS PGothic" pitchFamily="34" charset="-128"/>
                  </a:rPr>
                  <a:t> is the design matrix of additivity rules (contemporaneous and, if needed, temporal).</a:t>
                </a:r>
              </a:p>
              <a:p>
                <a:pPr algn="just"/>
                <a:r>
                  <a:rPr lang="en-CA" altLang="ja-JP" sz="2000" i="1" dirty="0" smtClean="0">
                    <a:latin typeface="Times New Roman" pitchFamily="18" charset="0"/>
                    <a:ea typeface="MS PGothic" pitchFamily="34" charset="-128"/>
                  </a:rPr>
                  <a:t>g</a:t>
                </a:r>
                <a:r>
                  <a:rPr lang="en-CA" altLang="ja-JP" sz="1100" dirty="0" smtClean="0">
                    <a:ea typeface="MS PGothic" pitchFamily="34" charset="-128"/>
                  </a:rPr>
                  <a:t> is the vector of constraints (marginal total and temporal, if needed, values).</a:t>
                </a:r>
              </a:p>
              <a:p>
                <a:pPr algn="just"/>
                <a:r>
                  <a:rPr lang="en-CA" altLang="ja-JP" sz="1800" i="1" dirty="0" smtClean="0">
                    <a:latin typeface="Times New Roman" pitchFamily="18" charset="0"/>
                    <a:ea typeface="MS PGothic" pitchFamily="34" charset="-128"/>
                  </a:rPr>
                  <a:t>V</a:t>
                </a:r>
                <a:r>
                  <a:rPr lang="en-CA" altLang="ja-JP" sz="1800" i="1" baseline="-25000" dirty="0" smtClean="0">
                    <a:latin typeface="Times New Roman" pitchFamily="18" charset="0"/>
                    <a:ea typeface="MS PGothic" pitchFamily="34" charset="-128"/>
                    <a:sym typeface="Symbol" pitchFamily="18" charset="2"/>
                  </a:rPr>
                  <a:t></a:t>
                </a:r>
                <a:r>
                  <a:rPr lang="en-CA" altLang="ja-JP" sz="1100" dirty="0" smtClean="0">
                    <a:ea typeface="MS PGothic" pitchFamily="34" charset="-128"/>
                  </a:rPr>
                  <a:t> is the variance matrix of 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  <a:sym typeface="Symbol" pitchFamily="18" charset="2"/>
                  </a:rPr>
                  <a:t></a:t>
                </a:r>
                <a:r>
                  <a:rPr lang="en-CA" altLang="ja-JP" sz="1100" dirty="0" smtClean="0">
                    <a:ea typeface="MS PGothic" pitchFamily="34" charset="-128"/>
                  </a:rPr>
                  <a:t>. 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V</a:t>
                </a:r>
                <a:r>
                  <a:rPr lang="en-CA" altLang="ja-JP" sz="1100" i="1" baseline="-25000" dirty="0" smtClean="0">
                    <a:latin typeface="Times New Roman" pitchFamily="18" charset="0"/>
                    <a:ea typeface="MS PGothic" pitchFamily="34" charset="-128"/>
                    <a:sym typeface="Symbol" pitchFamily="18" charset="2"/>
                  </a:rPr>
                  <a:t>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=</a:t>
                </a:r>
                <a:r>
                  <a:rPr lang="en-CA" altLang="ja-JP" sz="1100" i="1" dirty="0" err="1" smtClean="0">
                    <a:latin typeface="Times New Roman" pitchFamily="18" charset="0"/>
                    <a:ea typeface="MS PGothic" pitchFamily="34" charset="-128"/>
                  </a:rPr>
                  <a:t>diag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(c</a:t>
                </a:r>
                <a:r>
                  <a:rPr lang="en-CA" altLang="ja-JP" sz="1100" i="1" baseline="-25000" dirty="0" smtClean="0">
                    <a:latin typeface="Times New Roman" pitchFamily="18" charset="0"/>
                    <a:ea typeface="MS PGothic" pitchFamily="34" charset="-128"/>
                  </a:rPr>
                  <a:t>g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* g)</a:t>
                </a:r>
                <a:r>
                  <a:rPr lang="en-CA" altLang="ja-JP" sz="1100" dirty="0" smtClean="0">
                    <a:ea typeface="MS PGothic" pitchFamily="34" charset="-128"/>
                  </a:rPr>
                  <a:t>, where </a:t>
                </a:r>
                <a:r>
                  <a:rPr lang="en-CA" altLang="ja-JP" sz="1100" i="1" dirty="0" smtClean="0">
                    <a:latin typeface="Times New Roman" pitchFamily="18" charset="0"/>
                    <a:ea typeface="MS PGothic" pitchFamily="34" charset="-128"/>
                  </a:rPr>
                  <a:t>c</a:t>
                </a:r>
                <a:r>
                  <a:rPr lang="en-CA" altLang="ja-JP" sz="1100" i="1" baseline="-25000" dirty="0" smtClean="0">
                    <a:latin typeface="Times New Roman" pitchFamily="18" charset="0"/>
                    <a:ea typeface="MS PGothic" pitchFamily="34" charset="-128"/>
                  </a:rPr>
                  <a:t>g</a:t>
                </a:r>
                <a:r>
                  <a:rPr lang="en-CA" altLang="ja-JP" sz="1100" dirty="0" smtClean="0">
                    <a:ea typeface="MS PGothic" pitchFamily="34" charset="-128"/>
                  </a:rPr>
                  <a:t> is the vector of alterability coefficients associated with </a:t>
                </a:r>
                <a:r>
                  <a:rPr lang="en-CA" altLang="ja-JP" sz="1200" i="1" dirty="0" smtClean="0">
                    <a:latin typeface="Times New Roman" pitchFamily="18" charset="0"/>
                    <a:ea typeface="MS PGothic" pitchFamily="34" charset="-128"/>
                  </a:rPr>
                  <a:t>g</a:t>
                </a:r>
                <a:r>
                  <a:rPr lang="en-CA" altLang="ja-JP" sz="1100" dirty="0" smtClean="0">
                    <a:ea typeface="MS PGothic" pitchFamily="34" charset="-128"/>
                  </a:rPr>
                  <a:t>.</a:t>
                </a:r>
              </a:p>
              <a:p>
                <a:pPr algn="just"/>
                <a:endParaRPr lang="en-CA" altLang="en-US" sz="1100" dirty="0" smtClean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451" y="3467771"/>
                <a:ext cx="8373574" cy="3607967"/>
              </a:xfrm>
              <a:prstGeom prst="rect">
                <a:avLst/>
              </a:prstGeom>
              <a:blipFill rotWithShape="0">
                <a:blip r:embed="rId6"/>
                <a:stretch>
                  <a:fillRect l="-655" t="-18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7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Statistics Canada – Methodology Branch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657"/>
            <a:ext cx="10733314" cy="462030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CA" b="1" dirty="0"/>
              <a:t>“The Statistical Methods Program ensures that state-of-the-art statistical theory and survey methods are developed and used by the programs of Statistics Canada.”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Methodology Branch</a:t>
            </a:r>
          </a:p>
          <a:p>
            <a:pPr lvl="1"/>
            <a:r>
              <a:rPr lang="en-CA" dirty="0" smtClean="0"/>
              <a:t>&gt; 300 statisticians</a:t>
            </a:r>
          </a:p>
          <a:p>
            <a:pPr marL="457200" lvl="1" indent="0">
              <a:buNone/>
            </a:pPr>
            <a:endParaRPr lang="en-CA" sz="1700" dirty="0"/>
          </a:p>
          <a:p>
            <a:r>
              <a:rPr lang="en-CA" dirty="0" smtClean="0"/>
              <a:t>Economic Statistics Methods Division</a:t>
            </a:r>
          </a:p>
          <a:p>
            <a:pPr lvl="1"/>
            <a:r>
              <a:rPr lang="en-CA" dirty="0" smtClean="0"/>
              <a:t>&gt; 100 statisticians</a:t>
            </a:r>
          </a:p>
          <a:p>
            <a:pPr lvl="1"/>
            <a:r>
              <a:rPr lang="en-CA" dirty="0" smtClean="0"/>
              <a:t>Responsible for statistical support for establishment statistics (survey </a:t>
            </a:r>
            <a:r>
              <a:rPr lang="en-CA" dirty="0"/>
              <a:t>design, </a:t>
            </a:r>
            <a:r>
              <a:rPr lang="en-CA" dirty="0" smtClean="0"/>
              <a:t>etc.)</a:t>
            </a:r>
          </a:p>
          <a:p>
            <a:pPr lvl="1"/>
            <a:endParaRPr lang="en-CA" sz="1700" dirty="0"/>
          </a:p>
          <a:p>
            <a:r>
              <a:rPr lang="en-CA" dirty="0" smtClean="0"/>
              <a:t>Statistical Support Centre for Time Series Analysis And Economic Generalized Systems</a:t>
            </a:r>
          </a:p>
          <a:p>
            <a:pPr lvl="1"/>
            <a:r>
              <a:rPr lang="en-CA" dirty="0" smtClean="0"/>
              <a:t>Includes Time Series Research and </a:t>
            </a:r>
            <a:r>
              <a:rPr lang="en-CA" dirty="0"/>
              <a:t>Analysis Centre </a:t>
            </a:r>
            <a:r>
              <a:rPr lang="en-CA" dirty="0" smtClean="0"/>
              <a:t>(approx. </a:t>
            </a:r>
            <a:r>
              <a:rPr lang="en-CA" dirty="0"/>
              <a:t>12 </a:t>
            </a:r>
            <a:r>
              <a:rPr lang="en-CA" dirty="0" smtClean="0"/>
              <a:t>statisticians)</a:t>
            </a:r>
          </a:p>
          <a:p>
            <a:pPr lvl="1"/>
            <a:r>
              <a:rPr lang="en-CA" dirty="0" smtClean="0"/>
              <a:t>Support for time series analysis throughout Statistics Canada</a:t>
            </a:r>
          </a:p>
          <a:p>
            <a:pPr lvl="1"/>
            <a:r>
              <a:rPr lang="en-CA" dirty="0" smtClean="0"/>
              <a:t>Main projects include:  Seasonal Adjustment, Benchmarking and Reconciliation, Modelling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02802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Benchmarking and Reconciliation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Support and development for generalized system: G-SERIES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Current Research and Development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Apply benchmarking and reconciliation simultaneously ?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Constrained benchmarking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Pre and post-processing for optimization (re-scaling, etc.)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77366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CA" dirty="0" smtClean="0"/>
              <a:t>If this sounds interesting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Let’s talk!  </a:t>
            </a:r>
            <a:r>
              <a:rPr lang="en-CA" sz="3600" dirty="0" smtClean="0">
                <a:hlinkClick r:id="rId2"/>
              </a:rPr>
              <a:t>Steve.Matthews@Canada.ca</a:t>
            </a:r>
            <a:endParaRPr lang="en-CA" sz="3600" dirty="0" smtClean="0"/>
          </a:p>
          <a:p>
            <a:pPr marL="0" indent="0">
              <a:buNone/>
            </a:pPr>
            <a:endParaRPr lang="en-CA" sz="3600" dirty="0" smtClean="0"/>
          </a:p>
          <a:p>
            <a:pPr marL="0" indent="0">
              <a:buNone/>
            </a:pPr>
            <a:r>
              <a:rPr lang="en-CA" sz="3600" dirty="0" smtClean="0"/>
              <a:t>Consider MA Recruitment Campaign!</a:t>
            </a:r>
          </a:p>
          <a:p>
            <a:pPr marL="0" indent="0">
              <a:buNone/>
            </a:pPr>
            <a:r>
              <a:rPr lang="en-CA" sz="3600" dirty="0"/>
              <a:t>	</a:t>
            </a:r>
            <a:r>
              <a:rPr lang="en-CA" sz="3600" dirty="0" smtClean="0"/>
              <a:t>	</a:t>
            </a:r>
            <a:r>
              <a:rPr lang="en-CA" sz="3600" dirty="0"/>
              <a:t>Details at: </a:t>
            </a:r>
            <a:r>
              <a:rPr lang="en-CA" sz="3600" u="sng" dirty="0"/>
              <a:t>www.statcan.gc.ca/MArecruitment</a:t>
            </a:r>
          </a:p>
          <a:p>
            <a:pPr marL="0" indent="0">
              <a:buNone/>
            </a:pPr>
            <a:endParaRPr lang="en-CA" sz="3600" dirty="0" smtClean="0"/>
          </a:p>
          <a:p>
            <a:pPr marL="0" indent="0" algn="ctr">
              <a:buNone/>
            </a:pPr>
            <a:r>
              <a:rPr lang="en-CA" sz="3600" dirty="0" smtClean="0"/>
              <a:t>THANK YOU!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576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– Why?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100" dirty="0"/>
              <a:t>	</a:t>
            </a:r>
          </a:p>
          <a:p>
            <a:pPr marL="0" indent="0">
              <a:buNone/>
            </a:pPr>
            <a:r>
              <a:rPr lang="en-CA" dirty="0" smtClean="0"/>
              <a:t>To support…</a:t>
            </a:r>
          </a:p>
          <a:p>
            <a:pPr lvl="1"/>
            <a:r>
              <a:rPr lang="en-CA" dirty="0" smtClean="0"/>
              <a:t>back-casting - create historical data in support of analysis of current estimates</a:t>
            </a:r>
          </a:p>
          <a:p>
            <a:pPr lvl="1"/>
            <a:r>
              <a:rPr lang="en-CA" dirty="0" smtClean="0"/>
              <a:t>Internal forecasts – validation of outputs, seasonal adjustment</a:t>
            </a:r>
          </a:p>
          <a:p>
            <a:pPr lvl="1"/>
            <a:r>
              <a:rPr lang="en-CA" dirty="0" smtClean="0"/>
              <a:t>general analysis and decomposition –assist understanding of underlying causes and effects</a:t>
            </a:r>
          </a:p>
          <a:p>
            <a:pPr lvl="1"/>
            <a:r>
              <a:rPr lang="en-CA" b="1" dirty="0" err="1"/>
              <a:t>nowcasting</a:t>
            </a:r>
            <a:r>
              <a:rPr lang="en-CA" dirty="0"/>
              <a:t> – to provide </a:t>
            </a:r>
            <a:r>
              <a:rPr lang="en-CA" dirty="0" smtClean="0"/>
              <a:t>estimates in real time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0466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- How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4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Common features of a time series model: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Seasonal Pattern – monthly, daily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Long-term trend - growth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Irregular – unexplained noise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Relationship with previous values - autocorrelation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Relationships with other variables - current or previous values</a:t>
            </a:r>
          </a:p>
        </p:txBody>
      </p:sp>
    </p:spTree>
    <p:extLst>
      <p:ext uri="{BB962C8B-B14F-4D97-AF65-F5344CB8AC3E}">
        <p14:creationId xmlns:p14="http://schemas.microsoft.com/office/powerpoint/2010/main" val="12414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– How?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Types of models:</a:t>
            </a:r>
          </a:p>
          <a:p>
            <a:pPr lvl="1"/>
            <a:r>
              <a:rPr lang="en-CA" dirty="0"/>
              <a:t>	ARIMA (including S-ARIMA and ARIMA-X)</a:t>
            </a:r>
          </a:p>
          <a:p>
            <a:pPr lvl="1"/>
            <a:r>
              <a:rPr lang="en-CA" dirty="0"/>
              <a:t>	Exponential Smoothing Models</a:t>
            </a:r>
          </a:p>
          <a:p>
            <a:pPr lvl="1"/>
            <a:r>
              <a:rPr lang="en-CA" dirty="0"/>
              <a:t>	</a:t>
            </a:r>
            <a:r>
              <a:rPr lang="en-CA" dirty="0" smtClean="0"/>
              <a:t>State Space Models</a:t>
            </a:r>
            <a:endParaRPr lang="en-CA" dirty="0"/>
          </a:p>
          <a:p>
            <a:pPr marL="0" indent="0">
              <a:buNone/>
            </a:pPr>
            <a:r>
              <a:rPr lang="en-CA" sz="1100" dirty="0"/>
              <a:t>	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18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988" y="416968"/>
            <a:ext cx="9196812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4000" dirty="0" smtClean="0"/>
              <a:t>Modelling – ARIMA and S-ARIMA</a:t>
            </a:r>
            <a:endParaRPr lang="en-CA" sz="4000" dirty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5375" y="1803777"/>
            <a:ext cx="8218488" cy="4530725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CA" sz="2400" dirty="0" smtClean="0">
                <a:cs typeface="Arial" charset="0"/>
              </a:rPr>
              <a:t>The general ARIMA model incorporates :</a:t>
            </a:r>
          </a:p>
          <a:p>
            <a:pPr lvl="1" algn="just"/>
            <a:r>
              <a:rPr lang="en-CA" sz="2000" dirty="0" smtClean="0">
                <a:cs typeface="Arial" charset="0"/>
              </a:rPr>
              <a:t>patterns from previous observations (Auto-Regressive)</a:t>
            </a:r>
          </a:p>
          <a:p>
            <a:pPr lvl="1" algn="just"/>
            <a:r>
              <a:rPr lang="en-CA" sz="2000" dirty="0" smtClean="0">
                <a:cs typeface="Arial" charset="0"/>
              </a:rPr>
              <a:t>transformations to stabilize mean and variance (Integration)</a:t>
            </a:r>
          </a:p>
          <a:p>
            <a:pPr lvl="1" algn="just"/>
            <a:r>
              <a:rPr lang="en-CA" sz="2000" dirty="0" smtClean="0">
                <a:cs typeface="Arial" charset="0"/>
              </a:rPr>
              <a:t>patterns in the random errors (Moving Average)</a:t>
            </a:r>
            <a:endParaRPr lang="en-CA" sz="2000" dirty="0">
              <a:cs typeface="Arial" charset="0"/>
            </a:endParaRPr>
          </a:p>
          <a:p>
            <a:pPr lvl="1" algn="just"/>
            <a:endParaRPr lang="en-CA" sz="2000" dirty="0">
              <a:cs typeface="Arial" charset="0"/>
            </a:endParaRPr>
          </a:p>
          <a:p>
            <a:pPr marL="0" indent="0" algn="just">
              <a:buNone/>
            </a:pPr>
            <a:r>
              <a:rPr lang="en-CA" dirty="0" smtClean="0">
                <a:cs typeface="Arial" charset="0"/>
              </a:rPr>
              <a:t>The S-ARIMA model includes seasonal features</a:t>
            </a:r>
          </a:p>
          <a:p>
            <a:pPr lvl="1" algn="just"/>
            <a:r>
              <a:rPr lang="en-CA" sz="2000" dirty="0" smtClean="0">
                <a:cs typeface="Arial" charset="0"/>
              </a:rPr>
              <a:t>incorporates these same aspects, but at seasonal frequencies</a:t>
            </a:r>
          </a:p>
          <a:p>
            <a:pPr lvl="1" algn="just"/>
            <a:endParaRPr lang="en-CA" sz="16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2400" dirty="0" smtClean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24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24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24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2400" dirty="0">
              <a:cs typeface="Arial" charset="0"/>
            </a:endParaRPr>
          </a:p>
        </p:txBody>
      </p:sp>
      <p:graphicFrame>
        <p:nvGraphicFramePr>
          <p:cNvPr id="614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7122286"/>
              </p:ext>
            </p:extLst>
          </p:nvPr>
        </p:nvGraphicFramePr>
        <p:xfrm>
          <a:off x="2721769" y="4636037"/>
          <a:ext cx="4965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2819160" imgH="279360" progId="Equation.3">
                  <p:embed/>
                </p:oleObj>
              </mc:Choice>
              <mc:Fallback>
                <p:oleObj name="Equation" r:id="rId4" imgW="2819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769" y="4636037"/>
                        <a:ext cx="4965700" cy="49212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AD965-436B-4F29-8F06-8DC59C77A88B}" type="slidenum">
              <a:rPr lang="en-CA" altLang="en-US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723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988" y="416968"/>
            <a:ext cx="9196812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4000" dirty="0" smtClean="0"/>
              <a:t>Modelling - </a:t>
            </a:r>
            <a:r>
              <a:rPr lang="en-CA" sz="4000" dirty="0" err="1" smtClean="0"/>
              <a:t>regARIMA</a:t>
            </a:r>
            <a:endParaRPr lang="en-CA" sz="4000" dirty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5375" y="1803777"/>
            <a:ext cx="8218488" cy="4530725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CA" sz="2400" dirty="0" smtClean="0">
                <a:cs typeface="Arial" charset="0"/>
              </a:rPr>
              <a:t>Combining the ARIMA model:</a:t>
            </a:r>
            <a:endParaRPr lang="en-CA" sz="2400" dirty="0">
              <a:cs typeface="Arial" charset="0"/>
            </a:endParaRPr>
          </a:p>
          <a:p>
            <a:pPr algn="just" eaLnBrk="1" hangingPunct="1"/>
            <a:endParaRPr lang="en-CA" sz="1000" dirty="0" smtClean="0">
              <a:cs typeface="Arial" charset="0"/>
            </a:endParaRPr>
          </a:p>
          <a:p>
            <a:pPr algn="just" eaLnBrk="1" hangingPunct="1"/>
            <a:endParaRPr lang="en-CA" sz="10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CA" sz="2400" dirty="0" smtClean="0">
                <a:cs typeface="Arial" charset="0"/>
              </a:rPr>
              <a:t>With a linear Regression Model:</a:t>
            </a:r>
            <a:endParaRPr lang="en-CA" sz="24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16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2400" dirty="0" smtClean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CA" sz="2400" dirty="0" smtClean="0">
                <a:cs typeface="Arial" charset="0"/>
              </a:rPr>
              <a:t>we </a:t>
            </a:r>
            <a:r>
              <a:rPr lang="en-CA" sz="2400" dirty="0">
                <a:cs typeface="Arial" charset="0"/>
              </a:rPr>
              <a:t>get the general </a:t>
            </a:r>
            <a:r>
              <a:rPr lang="en-CA" sz="2400" dirty="0" err="1">
                <a:cs typeface="Arial" charset="0"/>
              </a:rPr>
              <a:t>regARIMA</a:t>
            </a:r>
            <a:r>
              <a:rPr lang="en-CA" sz="2400" dirty="0">
                <a:cs typeface="Arial" charset="0"/>
              </a:rPr>
              <a:t> model:</a:t>
            </a:r>
          </a:p>
          <a:p>
            <a:pPr algn="just" eaLnBrk="1" hangingPunct="1">
              <a:buFont typeface="Wingdings" pitchFamily="2" charset="2"/>
              <a:buNone/>
            </a:pPr>
            <a:endParaRPr lang="en-CA" sz="24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2400" dirty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2400" dirty="0">
              <a:cs typeface="Arial" charset="0"/>
            </a:endParaRPr>
          </a:p>
        </p:txBody>
      </p:sp>
      <p:graphicFrame>
        <p:nvGraphicFramePr>
          <p:cNvPr id="6148" name="Object 6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183173" y="2213680"/>
          <a:ext cx="4965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4" imgW="2819160" imgH="279360" progId="Equation.3">
                  <p:embed/>
                </p:oleObj>
              </mc:Choice>
              <mc:Fallback>
                <p:oleObj name="Equation" r:id="rId4" imgW="2819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173" y="2213680"/>
                        <a:ext cx="4965700" cy="49212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AD965-436B-4F29-8F06-8DC59C77A88B}" type="slidenum">
              <a:rPr lang="en-CA" altLang="en-US"/>
              <a:pPr>
                <a:defRPr/>
              </a:pPr>
              <a:t>8</a:t>
            </a:fld>
            <a:endParaRPr lang="en-CA" altLang="en-US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4232275" y="3232008"/>
          <a:ext cx="19446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6" imgW="977760" imgH="279360" progId="Equation.3">
                  <p:embed/>
                </p:oleObj>
              </mc:Choice>
              <mc:Fallback>
                <p:oleObj name="Equation" r:id="rId6" imgW="977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3232008"/>
                        <a:ext cx="1944688" cy="5572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>
            <p:extLst/>
          </p:nvPr>
        </p:nvGraphicFramePr>
        <p:xfrm>
          <a:off x="1625600" y="4627680"/>
          <a:ext cx="71580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8" imgW="3759120" imgH="457200" progId="Equation.DSMT4">
                  <p:embed/>
                </p:oleObj>
              </mc:Choice>
              <mc:Fallback>
                <p:oleObj name="Equation" r:id="rId8" imgW="3759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627680"/>
                        <a:ext cx="7158038" cy="8683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988" y="416968"/>
            <a:ext cx="9196812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4000" dirty="0" smtClean="0"/>
              <a:t>Modelling - </a:t>
            </a:r>
            <a:r>
              <a:rPr lang="en-CA" sz="4000" dirty="0" err="1" smtClean="0"/>
              <a:t>regARIMA</a:t>
            </a:r>
            <a:endParaRPr lang="en-CA" sz="4000" dirty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5375" y="1803777"/>
            <a:ext cx="10020860" cy="4530725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CA" sz="2400" dirty="0" smtClean="0">
                <a:cs typeface="Arial" charset="0"/>
              </a:rPr>
              <a:t>ARIMA modelling involves specifying transformations, lags and </a:t>
            </a:r>
            <a:r>
              <a:rPr lang="en-CA" sz="2400" dirty="0" err="1" smtClean="0">
                <a:cs typeface="Arial" charset="0"/>
              </a:rPr>
              <a:t>regressors</a:t>
            </a:r>
            <a:endParaRPr lang="en-CA" sz="2400" dirty="0" smtClean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CA" sz="1200" dirty="0" smtClean="0"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CA" sz="2400" dirty="0" smtClean="0">
                <a:cs typeface="Arial" charset="0"/>
              </a:rPr>
              <a:t>Process outlined in Box and Jenkins (1977)</a:t>
            </a:r>
          </a:p>
          <a:p>
            <a:pPr lvl="1" algn="just"/>
            <a:r>
              <a:rPr lang="en-CA" sz="2000" dirty="0" smtClean="0">
                <a:cs typeface="Arial" charset="0"/>
              </a:rPr>
              <a:t>Apply transformations to give constant mean and variance (stationarity)</a:t>
            </a:r>
          </a:p>
          <a:p>
            <a:pPr lvl="1" algn="just"/>
            <a:r>
              <a:rPr lang="en-CA" sz="2000" dirty="0" smtClean="0">
                <a:cs typeface="Arial" charset="0"/>
              </a:rPr>
              <a:t>Determine order of MA and AR components using autocorrelation functions</a:t>
            </a:r>
          </a:p>
          <a:p>
            <a:pPr lvl="1" algn="just"/>
            <a:r>
              <a:rPr lang="en-CA" sz="2000" dirty="0" smtClean="0">
                <a:cs typeface="Arial" charset="0"/>
              </a:rPr>
              <a:t>Determine auxiliary variables to include</a:t>
            </a:r>
          </a:p>
          <a:p>
            <a:pPr lvl="1" algn="just"/>
            <a:endParaRPr lang="en-CA" sz="1200" dirty="0" smtClean="0">
              <a:cs typeface="Arial" charset="0"/>
            </a:endParaRPr>
          </a:p>
          <a:p>
            <a:pPr marL="0" indent="0" algn="just">
              <a:buNone/>
            </a:pPr>
            <a:r>
              <a:rPr lang="en-CA" sz="2400" dirty="0" err="1" smtClean="0">
                <a:cs typeface="Arial" charset="0"/>
              </a:rPr>
              <a:t>Softwares</a:t>
            </a:r>
            <a:r>
              <a:rPr lang="en-CA" sz="2400" dirty="0" smtClean="0">
                <a:cs typeface="Arial" charset="0"/>
              </a:rPr>
              <a:t> also include automatic modelling procedures, algorithms to estimate parameters (maximum likelihood)</a:t>
            </a:r>
          </a:p>
          <a:p>
            <a:pPr marL="0" indent="0" algn="just">
              <a:buNone/>
            </a:pPr>
            <a:endParaRPr lang="en-CA" sz="1200" dirty="0" smtClean="0">
              <a:cs typeface="Arial" charset="0"/>
            </a:endParaRPr>
          </a:p>
          <a:p>
            <a:pPr marL="0" indent="0" algn="just">
              <a:buNone/>
            </a:pPr>
            <a:r>
              <a:rPr lang="en-CA" sz="2400" dirty="0" smtClean="0">
                <a:cs typeface="Arial" charset="0"/>
              </a:rPr>
              <a:t>Possible to include relationships with auxiliary values across time (transfer functions)</a:t>
            </a:r>
          </a:p>
          <a:p>
            <a:pPr marL="457200" lvl="1" indent="0" algn="just">
              <a:buNone/>
            </a:pPr>
            <a:endParaRPr lang="en-CA" sz="2000" dirty="0" smtClean="0"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AD965-436B-4F29-8F06-8DC59C77A88B}" type="slidenum">
              <a:rPr lang="en-CA" altLang="en-US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762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1120</Words>
  <Application>Microsoft Office PowerPoint</Application>
  <PresentationFormat>Widescreen</PresentationFormat>
  <Paragraphs>298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Time Series Analysis and Seasonal  Adjustment</vt:lpstr>
      <vt:lpstr>Statistics Canada – Mandate and Objectives</vt:lpstr>
      <vt:lpstr>Statistics Canada – Methodology Branch</vt:lpstr>
      <vt:lpstr>Modelling – Why?</vt:lpstr>
      <vt:lpstr>Modelling - How</vt:lpstr>
      <vt:lpstr>Modelling – How?</vt:lpstr>
      <vt:lpstr>Modelling – ARIMA and S-ARIMA</vt:lpstr>
      <vt:lpstr>Modelling - regARIMA</vt:lpstr>
      <vt:lpstr>Modelling - regARIMA</vt:lpstr>
      <vt:lpstr>Modelling – Exponential Smoothing Models</vt:lpstr>
      <vt:lpstr>Modelling – Exponential Smoothing Models</vt:lpstr>
      <vt:lpstr>Modelling – Exponential Smoothing Models</vt:lpstr>
      <vt:lpstr>Modelling – State Space Models</vt:lpstr>
      <vt:lpstr>Modelling – Linear Gaussian model</vt:lpstr>
      <vt:lpstr>Modelling </vt:lpstr>
      <vt:lpstr>Seasonal Adjustment – What is it</vt:lpstr>
      <vt:lpstr>Seasonal Adjustment</vt:lpstr>
      <vt:lpstr>Seasonal Adjustment - ARIMA modelling</vt:lpstr>
      <vt:lpstr>Seasonal Adjustment - Application of Moving Averages</vt:lpstr>
      <vt:lpstr>Seasonal Adjustment Support</vt:lpstr>
      <vt:lpstr>Seasonal Adjustment Support</vt:lpstr>
      <vt:lpstr>Benchmarking and Reconciliation</vt:lpstr>
      <vt:lpstr>Benchmarking and Reconciliation</vt:lpstr>
      <vt:lpstr>Benchmarking and Reconciliation</vt:lpstr>
      <vt:lpstr>Benchmarking and Reconciliation</vt:lpstr>
      <vt:lpstr>Benchmarking and Reconciliation</vt:lpstr>
      <vt:lpstr>Benchmarking and Reconciliation</vt:lpstr>
      <vt:lpstr>Reconciliation – Main Method: Time Series Model</vt:lpstr>
      <vt:lpstr>Benchmarking and Reconciliation</vt:lpstr>
      <vt:lpstr>Benchmarking and Reconciliation</vt:lpstr>
      <vt:lpstr>If this sounds interesting …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Time Series Analysis and Seasonal Adjustment</dc:title>
  <dc:creator>Matthews, Steve - BSMD/DMEE</dc:creator>
  <cp:lastModifiedBy>Matthews, Steve - BSMD/DMEE</cp:lastModifiedBy>
  <cp:revision>61</cp:revision>
  <dcterms:created xsi:type="dcterms:W3CDTF">2018-12-17T14:44:20Z</dcterms:created>
  <dcterms:modified xsi:type="dcterms:W3CDTF">2019-02-11T21:46:41Z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-543449427</vt:i4>
  </property>
  <property fmtid="{D5CDD505-2E9C-101B-9397-08002B2CF9AE}" pid="3" name="_NewReviewCycle">
    <vt:lpwstr/>
  </property>
  <property fmtid="{D5CDD505-2E9C-101B-9397-08002B2CF9AE}" pid="4" name="_EmailSubject">
    <vt:lpwstr>uOttawa Statistics Seminar</vt:lpwstr>
  </property>
  <property fmtid="{D5CDD505-2E9C-101B-9397-08002B2CF9AE}" pid="5" name="_AuthorEmail">
    <vt:lpwstr>steve.matthews@canada.ca</vt:lpwstr>
  </property>
  <property fmtid="{D5CDD505-2E9C-101B-9397-08002B2CF9AE}" pid="6" name="_AuthorEmailDisplayName">
    <vt:lpwstr>Matthews, Steve (STATCAN)</vt:lpwstr>
  </property>
  <property fmtid="{D5CDD505-2E9C-101B-9397-08002B2CF9AE}" pid="7" name="_PreviousAdHocReviewCycleID">
    <vt:i4>-543449427</vt:i4>
  </property>
</Properties>
</file>