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579E6-D70E-44E1-958C-E8F498A2E291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48A0-0D15-472B-BA7E-4C88D82F62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53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Selected a number of series to study, will present three that represent the range of typical series</a:t>
            </a:r>
          </a:p>
          <a:p>
            <a:endParaRPr lang="en-CA" dirty="0"/>
          </a:p>
          <a:p>
            <a:r>
              <a:rPr lang="en-CA" dirty="0" smtClean="0"/>
              <a:t>Case I – difficult to adjust, </a:t>
            </a:r>
          </a:p>
          <a:p>
            <a:r>
              <a:rPr lang="en-CA" dirty="0" smtClean="0"/>
              <a:t>Case II – more typical.  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Case iii – easier to adjust,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7E52A-7AC8-45F5-855B-2BB5F2B5F79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3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Applied all three methods.  Red, blue and green</a:t>
            </a:r>
          </a:p>
          <a:p>
            <a:endParaRPr lang="en-CA" dirty="0"/>
          </a:p>
          <a:p>
            <a:r>
              <a:rPr lang="en-CA" dirty="0" smtClean="0"/>
              <a:t>SSM green is very smooth, has a small irregular.  Looks more like what we typically see in trend-cycle series</a:t>
            </a:r>
          </a:p>
          <a:p>
            <a:endParaRPr lang="en-CA" dirty="0"/>
          </a:p>
          <a:p>
            <a:r>
              <a:rPr lang="en-CA" dirty="0" smtClean="0"/>
              <a:t>X12-ARIMA and TRAMO-SEATS compare as expected.</a:t>
            </a:r>
          </a:p>
          <a:p>
            <a:r>
              <a:rPr lang="en-CA" dirty="0" smtClean="0"/>
              <a:t>Case I – difficult to model.  Rough results but X12-ARIMA has fewer extreme movements</a:t>
            </a:r>
          </a:p>
          <a:p>
            <a:r>
              <a:rPr lang="en-CA" dirty="0" smtClean="0"/>
              <a:t>Case II – performance is very similar</a:t>
            </a:r>
          </a:p>
          <a:p>
            <a:r>
              <a:rPr lang="en-CA" dirty="0" smtClean="0"/>
              <a:t>Case III – model fits well, TRAMO-SEATS is smoother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7E52A-7AC8-45F5-855B-2BB5F2B5F79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6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46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79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23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4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89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3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78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0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8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39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C49D-F13A-410F-AE8A-F659FCDB142E}" type="datetimeFigureOut">
              <a:rPr lang="en-CA" smtClean="0"/>
              <a:t>06/05/2019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510A-BDF2-45E3-8B78-C99AAA08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5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1"/>
            <a:ext cx="10810876" cy="1325563"/>
          </a:xfrm>
        </p:spPr>
        <p:txBody>
          <a:bodyPr/>
          <a:lstStyle/>
          <a:p>
            <a:r>
              <a:rPr lang="en-CA" dirty="0" smtClean="0"/>
              <a:t>Empirical Comparison of Methods:</a:t>
            </a:r>
            <a:br>
              <a:rPr lang="en-CA" dirty="0" smtClean="0"/>
            </a:br>
            <a:r>
              <a:rPr lang="en-CA" dirty="0" smtClean="0"/>
              <a:t>Unadjusted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886" y="1642995"/>
            <a:ext cx="3710462" cy="338554"/>
          </a:xfrm>
          <a:prstGeom prst="rect">
            <a:avLst/>
          </a:prstGeom>
          <a:solidFill>
            <a:schemeClr val="accent4"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CASE 1: Low Seasonality, High Irregular</a:t>
            </a:r>
            <a:endParaRPr lang="en-CA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067751" y="1642995"/>
            <a:ext cx="3878614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CASE 2: Low Seasonality, Low Irregular</a:t>
            </a:r>
            <a:endParaRPr lang="en-CA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069556" y="1656448"/>
            <a:ext cx="3809268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CASE 3: High Seasonality, Low Irregular</a:t>
            </a:r>
            <a:endParaRPr lang="en-CA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5664973"/>
            <a:ext cx="2743200" cy="365125"/>
          </a:xfrm>
        </p:spPr>
        <p:txBody>
          <a:bodyPr/>
          <a:lstStyle/>
          <a:p>
            <a:fld id="{D2A1A281-4FF9-4DE3-890F-1892168D1353}" type="slidenum">
              <a:rPr lang="en-CA" smtClean="0"/>
              <a:t>1</a:t>
            </a:fld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98" y="2170445"/>
            <a:ext cx="3809268" cy="3859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556" y="2160179"/>
            <a:ext cx="3809268" cy="38699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83" y="2100374"/>
            <a:ext cx="3809268" cy="39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6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03" y="233423"/>
            <a:ext cx="11493221" cy="1325563"/>
          </a:xfrm>
        </p:spPr>
        <p:txBody>
          <a:bodyPr>
            <a:normAutofit/>
          </a:bodyPr>
          <a:lstStyle/>
          <a:p>
            <a:r>
              <a:rPr lang="en-CA" dirty="0" smtClean="0"/>
              <a:t>Empirical Comparison of Methods:</a:t>
            </a:r>
            <a:br>
              <a:rPr lang="en-CA" dirty="0" smtClean="0"/>
            </a:br>
            <a:r>
              <a:rPr lang="en-CA" dirty="0" smtClean="0"/>
              <a:t> Seasonally Adjusted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886" y="1642995"/>
            <a:ext cx="3710462" cy="338554"/>
          </a:xfrm>
          <a:prstGeom prst="rect">
            <a:avLst/>
          </a:prstGeom>
          <a:solidFill>
            <a:schemeClr val="accent4"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CASE 1: Low Seasonality, High Irregular</a:t>
            </a:r>
            <a:endParaRPr lang="en-CA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751" y="1642995"/>
            <a:ext cx="3878614" cy="338554"/>
          </a:xfrm>
          <a:prstGeom prst="rect">
            <a:avLst/>
          </a:prstGeom>
          <a:solidFill>
            <a:schemeClr val="accent4"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CASE 2: Low Seasonality, Low Irregular</a:t>
            </a:r>
            <a:endParaRPr lang="en-CA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069556" y="1656448"/>
            <a:ext cx="3878614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CASE 3: High Seasonality, Low Irregular</a:t>
            </a:r>
            <a:endParaRPr lang="en-CA" sz="1600" dirty="0"/>
          </a:p>
        </p:txBody>
      </p:sp>
      <p:sp>
        <p:nvSpPr>
          <p:cNvPr id="3" name="Rectangle 2"/>
          <p:cNvSpPr/>
          <p:nvPr/>
        </p:nvSpPr>
        <p:spPr>
          <a:xfrm>
            <a:off x="180870" y="5737609"/>
            <a:ext cx="11847007" cy="317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733603" y="5775250"/>
            <a:ext cx="313331" cy="241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914988" y="5796125"/>
            <a:ext cx="313331" cy="2419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3095651" y="5732419"/>
            <a:ext cx="136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X-12ARIMA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5277721" y="5732419"/>
            <a:ext cx="177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TRAMO-SEATS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7162680" y="5784608"/>
            <a:ext cx="313331" cy="2419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7613855" y="5732419"/>
            <a:ext cx="413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Linear Trend, Trigonometric Seasonality</a:t>
            </a:r>
            <a:endParaRPr lang="en-CA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5736626"/>
            <a:ext cx="2743200" cy="365125"/>
          </a:xfrm>
        </p:spPr>
        <p:txBody>
          <a:bodyPr/>
          <a:lstStyle/>
          <a:p>
            <a:fld id="{D2A1A281-4FF9-4DE3-890F-1892168D1353}" type="slidenum">
              <a:rPr lang="en-CA" smtClean="0"/>
              <a:t>2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7" y="1981549"/>
            <a:ext cx="3710462" cy="37039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751" y="2009556"/>
            <a:ext cx="3878615" cy="3675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556" y="1995002"/>
            <a:ext cx="3878614" cy="36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9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Empirical Comparison of Methods: Unadjusted</vt:lpstr>
      <vt:lpstr>Empirical Comparison of Methods:  Seasonally Adjusted</vt:lpstr>
    </vt:vector>
  </TitlesOfParts>
  <Company>StatCan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Comparison of Methods: Unadjusted</dc:title>
  <dc:creator>dochcat</dc:creator>
  <cp:lastModifiedBy>dochcat</cp:lastModifiedBy>
  <cp:revision>1</cp:revision>
  <dcterms:created xsi:type="dcterms:W3CDTF">2019-05-06T17:19:49Z</dcterms:created>
  <dcterms:modified xsi:type="dcterms:W3CDTF">2019-05-06T17:20:16Z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165946028</vt:i4>
  </property>
  <property fmtid="{D5CDD505-2E9C-101B-9397-08002B2CF9AE}" pid="3" name="_NewReviewCycle">
    <vt:lpwstr/>
  </property>
  <property fmtid="{D5CDD505-2E9C-101B-9397-08002B2CF9AE}" pid="4" name="_EmailSubject">
    <vt:lpwstr>uOttawa Statistics Seminar</vt:lpwstr>
  </property>
  <property fmtid="{D5CDD505-2E9C-101B-9397-08002B2CF9AE}" pid="5" name="_AuthorEmail">
    <vt:lpwstr>catalin.dochitoiu@canada.ca</vt:lpwstr>
  </property>
  <property fmtid="{D5CDD505-2E9C-101B-9397-08002B2CF9AE}" pid="6" name="_AuthorEmailDisplayName">
    <vt:lpwstr>Dochitoiu, Catalin (STATCAN)</vt:lpwstr>
  </property>
</Properties>
</file>