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B9F2B-C5EE-C57A-D3C8-25459DC3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954D93-F4CA-29E5-CAAE-3B1B899CF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E40A9-8E00-F6F6-1EBF-744A565F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C741C-D2F5-D7D2-4A77-97226CCF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C31782-06C6-FD0A-87F6-712F111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0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A7519-EA47-BA48-9CD0-168DE846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99DDA7-6965-9CBD-1994-440DB209D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FE01C-6806-F5B9-37B2-CADA7AEE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C4317F-53EB-08B7-2004-EEDBBEDE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3246B8-F031-C3BB-AAFB-0F8D7E94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7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176895-F1CA-68B7-2ECB-60CCA5BAE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F7A833-C8BA-B881-9D2A-9D70D1231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ECA89-DD37-7841-E411-06BF648E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5A05B2-CA4C-E663-128F-9D651E68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6A945E-B48B-E709-80CB-643D79F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4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0BF0F-12CB-427F-3311-B33C97E6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019C18-B7B7-5B91-BF8A-7CE49641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2DF72-A7FE-A722-A208-5CE6421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28CDE-4698-52AD-2AD5-333C555F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DE4B96-0BCF-E5A8-2781-503F0861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5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DB622-E6B4-B4FA-F467-DBF3552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312FE1-216C-4AC2-6C12-C519E4FF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A39C4E-C557-765B-8E29-3B122927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274E18-814A-D776-D131-07010CF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79D9AE-0AA2-8380-0080-78C38CA0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72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9F62B-2EE4-0166-0CD6-4070061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0BFBC-F285-F5A5-8268-24CAA04E5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9A9BE0-55A6-2026-54CF-3783BD3E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5FC9F4-E214-72DB-8E39-454F7A3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BE4736-E581-36A5-515D-3B36D9E7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ADF13F-5945-5807-8407-945CC665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1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93A19-8699-D33B-12C6-56A957A6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D798F3-8E2C-271F-721F-91DC0FC2F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ED8D0C-1BBF-FDA3-98EC-888D233B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DE2E7E-3170-6AF3-3804-91D944814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0E30F0-005E-F1AD-A5CE-8113A624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CA270F-CEB6-E49C-DF52-35B38F0B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270BE-A030-10ED-ADAF-F05D1BA3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1244B8-59AA-DB47-6299-728270F1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1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71986-A23B-D114-6F39-1620DD5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A493CF-39B0-3058-E104-7BA9F70B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8CBAB3-4B56-DFCB-B4D9-6BD9A9CD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666295-7C3B-0C84-B835-7DEE6B35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2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81BE6D-E923-8E3C-E028-DF9C5DE5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487D0D-8682-F0FD-B83B-F2AE253E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29F0C8-17E8-BA43-D269-D3BAADB8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CC815-8631-BB20-010A-7CC2F5D2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31563-F556-B343-5E2D-43BBCA48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743ABA-8450-BFE9-AE35-2203CD8D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0AD5D9-7F4A-2F61-90E9-D5B30E5F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8F407-D7C3-CF29-CF70-C2BE38B4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729F16-5410-161D-3873-DEB4A7E4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D26B8-2F61-A003-F2AD-FF6B4CA8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6758E0-7E04-B260-4344-1328B0EC5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A10820-B007-E4BD-2A50-8A196D62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D4275E-7FAC-544D-9F9D-54249CE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473B-40C3-CEB3-C5E0-80ADBED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17FAA-1869-820B-2756-33CFBDDE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552456-5375-B2ED-7994-F0BA22EC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16AAB5-C6E2-8280-21F6-283AE7C4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0BDAC0-E0D0-6A09-A369-6C5E26F0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4245-D63C-4D60-B5F6-1BDA99FED4B8}" type="datetimeFigureOut">
              <a:rPr lang="zh-TW" altLang="en-US" smtClean="0"/>
              <a:t>2024/6/15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D12D0-0FD8-D675-F626-C414248E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8B712E-D833-66AB-8E9B-8F9DA01AF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53046-6DD4-4A01-9BC9-6671798DAD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2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3C756-019D-4787-77D7-BCE5A053F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分布式系統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94507D-6B9C-EB2F-2D8E-E100BA539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6C84E-554E-AECE-3983-383D554E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引言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6DD86-7488-F6D1-055B-803C025C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背景介紹</a:t>
            </a:r>
            <a:r>
              <a:rPr lang="zh-TW" altLang="en-US" dirty="0"/>
              <a:t>：簡述分布式系統的發展歷史和重要性。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分布式系統的定義</a:t>
            </a:r>
            <a:r>
              <a:rPr lang="zh-TW" altLang="en-US" dirty="0"/>
              <a:t>：什麼是分布式系統，與集中式系統的區別。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31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9E372-C5D2-740A-7267-9B689D5C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分布式系統的基本概念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C9F6-60E1-C207-A7FA-9AA210B5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分布式計算模型</a:t>
            </a:r>
            <a:r>
              <a:rPr lang="zh-TW" altLang="en-US" dirty="0"/>
              <a:t>：如客戶端</a:t>
            </a:r>
            <a:r>
              <a:rPr lang="en-US" altLang="zh-TW" dirty="0"/>
              <a:t>-</a:t>
            </a:r>
            <a:r>
              <a:rPr lang="zh-TW" altLang="en-US" dirty="0"/>
              <a:t>服務器模型、點對點模型等。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一致性與可用性</a:t>
            </a:r>
            <a:r>
              <a:rPr lang="zh-TW" altLang="en-US" dirty="0"/>
              <a:t>：</a:t>
            </a:r>
            <a:r>
              <a:rPr lang="en-US" altLang="zh-TW" dirty="0"/>
              <a:t>CAP</a:t>
            </a:r>
            <a:r>
              <a:rPr lang="zh-TW" altLang="en-US" dirty="0"/>
              <a:t>定理及其對分布式系統設計的影響。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容錯與冗餘</a:t>
            </a:r>
            <a:r>
              <a:rPr lang="zh-TW" altLang="en-US" dirty="0"/>
              <a:t>：在分布式系統中實現容錯和冗餘的方法。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78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0FB51-5591-3E86-1099-66B255D7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分布式系統的協議和算法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252AD-97E2-2EB4-193B-08543BC9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分布式共識算法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 err="1"/>
              <a:t>Paxos</a:t>
            </a:r>
            <a:r>
              <a:rPr lang="zh-TW" altLang="en-US" dirty="0"/>
              <a:t>：原理、優勢和劣勢。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Raft</a:t>
            </a:r>
            <a:r>
              <a:rPr lang="zh-TW" altLang="en-US" dirty="0"/>
              <a:t>：相對於</a:t>
            </a:r>
            <a:r>
              <a:rPr lang="en-US" altLang="zh-TW" dirty="0" err="1"/>
              <a:t>Paxos</a:t>
            </a:r>
            <a:r>
              <a:rPr lang="zh-TW" altLang="en-US" dirty="0"/>
              <a:t>的改進，應用場景。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其他共識算法</a:t>
            </a:r>
            <a:r>
              <a:rPr lang="zh-TW" altLang="en-US" dirty="0"/>
              <a:t>：如</a:t>
            </a:r>
            <a:r>
              <a:rPr lang="en-US" altLang="zh-TW" dirty="0"/>
              <a:t>PBFT</a:t>
            </a:r>
            <a:r>
              <a:rPr lang="zh-TW" altLang="en-US" dirty="0"/>
              <a:t>（實用拜占庭容錯協議）。</a:t>
            </a:r>
          </a:p>
          <a:p>
            <a:r>
              <a:rPr lang="zh-TW" altLang="en-US" b="1" dirty="0"/>
              <a:t>分布式鎖與同步</a:t>
            </a:r>
            <a:r>
              <a:rPr lang="zh-TW" altLang="en-US" dirty="0"/>
              <a:t>：</a:t>
            </a:r>
            <a:r>
              <a:rPr lang="en-US" altLang="zh-TW" dirty="0" err="1"/>
              <a:t>ZooKeeper</a:t>
            </a:r>
            <a:r>
              <a:rPr lang="zh-TW" altLang="en-US" dirty="0"/>
              <a:t>的使用及其在分布式鎖中的應用。</a:t>
            </a:r>
          </a:p>
        </p:txBody>
      </p:sp>
    </p:spTree>
    <p:extLst>
      <p:ext uri="{BB962C8B-B14F-4D97-AF65-F5344CB8AC3E}">
        <p14:creationId xmlns:p14="http://schemas.microsoft.com/office/powerpoint/2010/main" val="336489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A9DAC-386E-DFEA-E955-0C7858E6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分布式存儲系統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703E4-49F6-9410-93F4-523D966A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分布式文件系統</a:t>
            </a:r>
            <a:endParaRPr lang="en-US" altLang="zh-TW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HDFS</a:t>
            </a:r>
            <a:r>
              <a:rPr lang="zh-TW" altLang="en-US" dirty="0"/>
              <a:t>（</a:t>
            </a:r>
            <a:r>
              <a:rPr lang="en-US" altLang="zh-TW" dirty="0"/>
              <a:t>Hadoop Distributed File System</a:t>
            </a:r>
            <a:r>
              <a:rPr lang="zh-TW" altLang="en-US" dirty="0"/>
              <a:t>）：架構、設計和應用。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GFS</a:t>
            </a:r>
            <a:r>
              <a:rPr lang="zh-TW" altLang="en-US" dirty="0"/>
              <a:t>（</a:t>
            </a:r>
            <a:r>
              <a:rPr lang="en-US" altLang="zh-TW" dirty="0"/>
              <a:t>Google File System</a:t>
            </a:r>
            <a:r>
              <a:rPr lang="zh-TW" altLang="en-US" dirty="0"/>
              <a:t>）：設計理念和關鍵特性。</a:t>
            </a:r>
          </a:p>
          <a:p>
            <a:r>
              <a:rPr lang="zh-TW" altLang="en-US" dirty="0"/>
              <a:t>分布式數據庫</a:t>
            </a:r>
            <a:endParaRPr lang="en-US" altLang="zh-TW" dirty="0"/>
          </a:p>
          <a:p>
            <a:r>
              <a:rPr lang="en-US" altLang="zh-TW" b="1" dirty="0"/>
              <a:t>NoSQL</a:t>
            </a:r>
            <a:r>
              <a:rPr lang="zh-TW" altLang="en-US" b="1" dirty="0"/>
              <a:t>數據庫</a:t>
            </a:r>
            <a:r>
              <a:rPr lang="zh-TW" altLang="en-US" dirty="0"/>
              <a:t>：如</a:t>
            </a:r>
            <a:r>
              <a:rPr lang="en-US" altLang="zh-TW" dirty="0"/>
              <a:t>Cassandra</a:t>
            </a:r>
            <a:r>
              <a:rPr lang="zh-TW" altLang="en-US" dirty="0"/>
              <a:t>、</a:t>
            </a:r>
            <a:r>
              <a:rPr lang="en-US" altLang="zh-TW" dirty="0"/>
              <a:t>MongoDB</a:t>
            </a:r>
            <a:r>
              <a:rPr lang="zh-TW" altLang="en-US" dirty="0"/>
              <a:t>的設計與應用場景。</a:t>
            </a:r>
            <a:endParaRPr lang="en-US" altLang="zh-TW" dirty="0"/>
          </a:p>
          <a:p>
            <a:r>
              <a:rPr lang="en-US" altLang="zh-TW" b="1" dirty="0"/>
              <a:t>NewSQL</a:t>
            </a:r>
            <a:r>
              <a:rPr lang="zh-TW" altLang="en-US" b="1" dirty="0"/>
              <a:t>數據庫</a:t>
            </a:r>
            <a:r>
              <a:rPr lang="zh-TW" altLang="en-US" dirty="0"/>
              <a:t>：如</a:t>
            </a:r>
            <a:r>
              <a:rPr lang="en-US" altLang="zh-TW" dirty="0"/>
              <a:t>Google Spanner</a:t>
            </a:r>
            <a:r>
              <a:rPr lang="zh-TW" altLang="en-US" dirty="0"/>
              <a:t>的架構及一致性保障。</a:t>
            </a:r>
            <a:endParaRPr lang="en-US" altLang="zh-TW" dirty="0"/>
          </a:p>
          <a:p>
            <a:r>
              <a:rPr lang="zh-TW" altLang="en-US" b="1" dirty="0"/>
              <a:t>分布式緩存系統</a:t>
            </a:r>
            <a:r>
              <a:rPr lang="zh-TW" altLang="en-US" dirty="0"/>
              <a:t>：</a:t>
            </a:r>
            <a:r>
              <a:rPr lang="en-US" altLang="zh-TW" dirty="0"/>
              <a:t>Memcached</a:t>
            </a:r>
            <a:r>
              <a:rPr lang="zh-TW" altLang="en-US" dirty="0"/>
              <a:t>和</a:t>
            </a:r>
            <a:r>
              <a:rPr lang="en-US" altLang="zh-TW" dirty="0"/>
              <a:t>Redis</a:t>
            </a:r>
            <a:r>
              <a:rPr lang="zh-TW" altLang="en-US" dirty="0"/>
              <a:t>的應用。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09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6D625-9F72-3E03-D539-537B873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區塊鏈技術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F46C2-B569-583F-80D5-E4AB5258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區塊鏈的基本原理</a:t>
            </a:r>
            <a:r>
              <a:rPr lang="zh-TW" altLang="en-US" dirty="0"/>
              <a:t>：區塊鏈的數據結構、共識機制。</a:t>
            </a:r>
            <a:endParaRPr lang="en-US" altLang="zh-TW" dirty="0"/>
          </a:p>
          <a:p>
            <a:r>
              <a:rPr lang="zh-TW" altLang="en-US" b="1" dirty="0"/>
              <a:t>智能合約</a:t>
            </a:r>
            <a:r>
              <a:rPr lang="zh-TW" altLang="en-US" dirty="0"/>
              <a:t>：以太坊及其智能合約的應用。</a:t>
            </a:r>
            <a:endParaRPr lang="en-US" altLang="zh-TW" dirty="0"/>
          </a:p>
          <a:p>
            <a:r>
              <a:rPr lang="zh-TW" altLang="en-US" b="1" dirty="0"/>
              <a:t>區塊鏈的應用</a:t>
            </a:r>
            <a:r>
              <a:rPr lang="zh-TW" altLang="en-US" dirty="0"/>
              <a:t>：如金融科技、供應鏈管理等領域的應用案例。</a:t>
            </a:r>
          </a:p>
        </p:txBody>
      </p:sp>
    </p:spTree>
    <p:extLst>
      <p:ext uri="{BB962C8B-B14F-4D97-AF65-F5344CB8AC3E}">
        <p14:creationId xmlns:p14="http://schemas.microsoft.com/office/powerpoint/2010/main" val="117932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1D661-4B1D-234C-2A75-4D0F8F65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分布式系統的挑戰與解決方案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E40795-4319-8C3D-8DF0-DC227458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一致性</a:t>
            </a:r>
            <a:r>
              <a:rPr lang="zh-TW" altLang="en-US" dirty="0"/>
              <a:t>：如何在分布式環境中保證數據的一致性，如使用</a:t>
            </a:r>
            <a:r>
              <a:rPr lang="en-US" altLang="zh-TW" dirty="0"/>
              <a:t>ACID</a:t>
            </a:r>
            <a:r>
              <a:rPr lang="zh-TW" altLang="en-US" dirty="0"/>
              <a:t>和</a:t>
            </a:r>
            <a:r>
              <a:rPr lang="en-US" altLang="zh-TW" dirty="0"/>
              <a:t>BASE</a:t>
            </a:r>
            <a:r>
              <a:rPr lang="zh-TW" altLang="en-US" dirty="0"/>
              <a:t>模型。</a:t>
            </a:r>
            <a:endParaRPr lang="en-US" altLang="zh-TW" dirty="0"/>
          </a:p>
          <a:p>
            <a:r>
              <a:rPr lang="zh-TW" altLang="en-US" b="1" dirty="0"/>
              <a:t>可用性</a:t>
            </a:r>
            <a:r>
              <a:rPr lang="zh-TW" altLang="en-US" dirty="0"/>
              <a:t>：實現高可用性的方法，如數據複製、分片等。</a:t>
            </a:r>
            <a:endParaRPr lang="en-US" altLang="zh-TW" dirty="0"/>
          </a:p>
          <a:p>
            <a:r>
              <a:rPr lang="zh-TW" altLang="en-US" b="1" dirty="0"/>
              <a:t>分區容忍性</a:t>
            </a:r>
            <a:r>
              <a:rPr lang="zh-TW" altLang="en-US" dirty="0"/>
              <a:t>：在網絡分區的情況下如何保證系統的正常運行。</a:t>
            </a:r>
          </a:p>
        </p:txBody>
      </p:sp>
    </p:spTree>
    <p:extLst>
      <p:ext uri="{BB962C8B-B14F-4D97-AF65-F5344CB8AC3E}">
        <p14:creationId xmlns:p14="http://schemas.microsoft.com/office/powerpoint/2010/main" val="48356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B0F2A-ECBD-091A-0F99-A00EB5FA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分布式系統的實際應用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71E7D-8973-0875-4DF3-1B75D5D1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雲計算平台</a:t>
            </a:r>
            <a:r>
              <a:rPr lang="zh-TW" altLang="en-US" dirty="0"/>
              <a:t>：如</a:t>
            </a:r>
            <a:r>
              <a:rPr lang="en-US" altLang="zh-TW" dirty="0"/>
              <a:t>Amazon AWS</a:t>
            </a:r>
            <a:r>
              <a:rPr lang="zh-TW" altLang="en-US" dirty="0"/>
              <a:t>、</a:t>
            </a:r>
            <a:r>
              <a:rPr lang="en-US" altLang="zh-TW" dirty="0"/>
              <a:t>Microsoft Azure</a:t>
            </a:r>
            <a:r>
              <a:rPr lang="zh-TW" altLang="en-US" dirty="0"/>
              <a:t>、</a:t>
            </a:r>
            <a:r>
              <a:rPr lang="en-US" altLang="zh-TW" dirty="0"/>
              <a:t>Google Cloud Platform</a:t>
            </a:r>
            <a:r>
              <a:rPr lang="zh-TW" altLang="en-US" dirty="0"/>
              <a:t>的架構和技術。</a:t>
            </a:r>
            <a:endParaRPr lang="en-US" altLang="zh-TW" dirty="0"/>
          </a:p>
          <a:p>
            <a:r>
              <a:rPr lang="zh-TW" altLang="en-US" b="1" dirty="0"/>
              <a:t>微服務架構</a:t>
            </a:r>
            <a:r>
              <a:rPr lang="zh-TW" altLang="en-US" dirty="0"/>
              <a:t>：微服務的概念、設計模式及其在分布式系統中的應用。</a:t>
            </a:r>
            <a:endParaRPr lang="en-US" altLang="zh-TW" dirty="0"/>
          </a:p>
          <a:p>
            <a:r>
              <a:rPr lang="zh-TW" altLang="en-US" b="1" dirty="0"/>
              <a:t>大數據處理</a:t>
            </a:r>
            <a:r>
              <a:rPr lang="zh-TW" altLang="en-US" dirty="0"/>
              <a:t>：分布式數據處理框架如</a:t>
            </a:r>
            <a:r>
              <a:rPr lang="en-US" altLang="zh-TW" dirty="0"/>
              <a:t>Apache Hadoop</a:t>
            </a:r>
            <a:r>
              <a:rPr lang="zh-TW" altLang="en-US" dirty="0"/>
              <a:t>、</a:t>
            </a:r>
            <a:r>
              <a:rPr lang="en-US" altLang="zh-TW" dirty="0"/>
              <a:t>Spark</a:t>
            </a:r>
            <a:r>
              <a:rPr lang="zh-TW" altLang="en-US" dirty="0"/>
              <a:t>的使用。</a:t>
            </a:r>
          </a:p>
        </p:txBody>
      </p:sp>
    </p:spTree>
    <p:extLst>
      <p:ext uri="{BB962C8B-B14F-4D97-AF65-F5344CB8AC3E}">
        <p14:creationId xmlns:p14="http://schemas.microsoft.com/office/powerpoint/2010/main" val="401104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5196D-99BB-8656-19A5-CBA8B5E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未來發展趨勢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0658B-7A9B-7612-2E07-D6E12373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邊緣計算與霧計算</a:t>
            </a:r>
            <a:r>
              <a:rPr lang="zh-TW" altLang="en-US" dirty="0"/>
              <a:t>：邊緣計算的概念及其在物聯網中的應用前景。</a:t>
            </a:r>
            <a:endParaRPr lang="en-US" altLang="zh-TW" dirty="0"/>
          </a:p>
          <a:p>
            <a:r>
              <a:rPr lang="zh-TW" altLang="en-US" b="1" dirty="0"/>
              <a:t>無伺服器計算</a:t>
            </a:r>
            <a:r>
              <a:rPr lang="zh-TW" altLang="en-US" dirty="0"/>
              <a:t>：無伺服器架構的特點及其優勢。</a:t>
            </a:r>
            <a:endParaRPr lang="en-US" altLang="zh-TW" dirty="0"/>
          </a:p>
          <a:p>
            <a:r>
              <a:rPr lang="zh-TW" altLang="en-US" b="1" dirty="0"/>
              <a:t>量子計算</a:t>
            </a:r>
            <a:r>
              <a:rPr lang="zh-TW" altLang="en-US" dirty="0"/>
              <a:t>：量子計算對分布式系統的潛在影響和應用場景。</a:t>
            </a:r>
          </a:p>
        </p:txBody>
      </p:sp>
    </p:spTree>
    <p:extLst>
      <p:ext uri="{BB962C8B-B14F-4D97-AF65-F5344CB8AC3E}">
        <p14:creationId xmlns:p14="http://schemas.microsoft.com/office/powerpoint/2010/main" val="19814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466</Words>
  <Application>Microsoft Office PowerPoint</Application>
  <PresentationFormat>寬螢幕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分布式系統</vt:lpstr>
      <vt:lpstr>引言 </vt:lpstr>
      <vt:lpstr>分布式系統的基本概念 </vt:lpstr>
      <vt:lpstr>分布式系統的協議和算法 </vt:lpstr>
      <vt:lpstr>分布式存儲系統</vt:lpstr>
      <vt:lpstr>區塊鏈技術</vt:lpstr>
      <vt:lpstr>分布式系統的挑戰與解決方案</vt:lpstr>
      <vt:lpstr>分布式系統的實際應用</vt:lpstr>
      <vt:lpstr>未來發展趨勢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右緯 林</dc:creator>
  <cp:lastModifiedBy>右緯 林</cp:lastModifiedBy>
  <cp:revision>1</cp:revision>
  <dcterms:created xsi:type="dcterms:W3CDTF">2024-06-15T13:24:40Z</dcterms:created>
  <dcterms:modified xsi:type="dcterms:W3CDTF">2024-06-15T13:32:00Z</dcterms:modified>
</cp:coreProperties>
</file>