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ph type="sldImg"/>
          </p:nvPr>
        </p:nvSpPr>
        <p:spPr>
          <a:xfrm>
            <a:off x="1143000" y="685800"/>
            <a:ext cx="4572000" cy="3429000"/>
          </a:xfrm>
          <a:prstGeom prst="rect">
            <a:avLst/>
          </a:prstGeom>
        </p:spPr>
        <p:txBody>
          <a:bodyPr/>
          <a:lstStyle/>
          <a:p>
            <a:pPr/>
          </a:p>
        </p:txBody>
      </p:sp>
      <p:sp>
        <p:nvSpPr>
          <p:cNvPr id="36" name="Shape 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lvl1pPr>
              <a:lnSpc>
                <a:spcPct val="120000"/>
              </a:lnSpc>
            </a:lvl1pPr>
          </a:lstStyle>
          <a:p>
            <a:pPr/>
            <a:r>
              <a:t>本次开题报告将会围绕以下四个方面展开，分别是相变材料简介，本次课题的背景，为了实现这个课题所规划的工作流程以及如果顺利完成的话，我们预期会得到的成果。</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接下来准备和大家展示一下我结题之前的工作流程。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首先需要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a:p>
        </p:txBody>
      </p:sp>
      <p:sp>
        <p:nvSpPr>
          <p:cNvPr id="105" name="Shape 105"/>
          <p:cNvSpPr/>
          <p:nvPr>
            <p:ph type="body" sz="quarter" idx="1"/>
          </p:nvPr>
        </p:nvSpPr>
        <p:spPr>
          <a:prstGeom prst="rect">
            <a:avLst/>
          </a:prstGeom>
        </p:spPr>
        <p:txBody>
          <a:bodyPr/>
          <a:lstStyle/>
          <a:p>
            <a:pPr/>
            <a:r>
              <a:t>相变性质的应用由来已久。比如说给病人擦酒来降温，用冰袋来给蛋糕保鲜等，都是对相变的利用。近年间，相变材料以其良好的储能特性而受到了更多的青睐，比如利用相变材料制作的地板，能够在维持室内恒温环境的同时节约能耗。还有一种相变材料指的是随着外界环境的加电情况变化而改变晶体结构乃至在晶体状态-非晶体状态之间转化的材料，比如我们接下来准备展开讨论的GST材料。这一类型的材料已通过论证能够广泛应用于存储材料和光学材料当中。</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这个课题主要围绕着如何利用相变材料的可见光特性，而文献中被应用于可见光的相变材料集中在GST材料中。目前这种材料已经被应用于柔性超高分辨率的显示屏当中，作图是使用这种材料制作的柔性显示屏的照片，右图是一个文献中实际的显示情况。可以看到，目前使用GST制作的显示材料当中，分辨率固然高，但是存在比较严重的色散。这也是我们将要着重解决的问题之一。</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下面请允许我介绍一下这个课题的背景，以及对研究课题的更仔细的介绍</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随着人年龄的增长，晶状体逐渐纤维硬化，睫状肌逐渐麻痹，使人眼无法有效调节眼球的形状，只能通过调节眼睛与所视物体的距离，看近处的物体时必须移远才能看清楚，这时的眼睛状态就称为老花眼。为了让有老花眼的人能够看清近处的事物，老花镜应运而生。老花镜从光路上来讲应当有凸透镜的特性，所以最初，老花镜就是凸透镜。这样的老花镜的调节能力固定因此有限，随着人年龄的增长，晶状体纤维硬化的程度加深，就需要更换老花镜，这是我们不希望看到的。我们期待有一种新型老花镜，能够通过电控制来改变老花镜的焦距，在此同时还要保持老花镜的透明度、低色散，瞳距的范围能够在人眼附近调节并固定。</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我们尝试使用GST相变材料制备期待中的老花镜，其中GST材料是一种由锗，硒和碲组成的相变材料，配比不同导致的材料性质相应会有所变化。比较常见的是Ge2Sb2Ti5。我们接下来会介绍GST材料的显像原理，对可见光的光学性质，我们将会在接下来依次展开。</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下图是一张GST材料用作反射材料的时候的结构图。结构是在GST相变材料两侧装上ITO电极，其中ITO是一种N型氧化物半导体，具有电阻率低、透明度高的特点；并在一侧镀有金属反射层。通过在ITO电极上加电，能够让中间的GST材料在晶体／非晶体之间切换，从而改变材料整体的折射率。我们可以通过对不同部位加上不同的典雅实现凸透镜的效果，而电压的变化就可以改变透镜的焦距，从而实现我们期待中的可变焦老花镜的结构。有关尺度，为了让光的透过率达到我们预期的指标，两层电极的厚度上限为波长的十五分之一，而中间的GST厚度上限为波长的百分之一。</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下面是一些GST材料的光学特性。图中不同的曲线为不同厚度下的晶化／非晶化GST材料的折射特性，其中横轴为光的波长，纵轴为折射率。从上图我们可以看出，晶化和非晶化的折射射率相差不大，但是对于长波长的光，晶化GST和非晶化GST材料的反射系数存在一定差异。同时，无论是晶化还是非晶化，它们对不同波长的光的折射射率有较大区别，这意味着如果直接使用上述结构制作类似老花镜的材料时，可能存在较为明显的色散现象，这是我们今后的工作中力求减弱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这三幅图表示的是晶态与非晶态的反射率存在的差异。可以看到，对于不同厚度的GST材料，淇在晶化与非晶化的变化过程中，反射率的差异总是随着厚度的增大而减小的。反射率接近意味着在晶化／非晶化切换的过程中，成像的跳变程度越低。而GST材料越厚，固然透明度会下降。因此应当寻找一个比较合适的材料厚度，这需要使用实际镜片模拟来找到。此外，这张图也可以看到GST材料存在较明显的色散现象，因此这将是今后工作的一个难点。</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title"/>
          </p:nvPr>
        </p:nvSpPr>
        <p:spPr>
          <a:xfrm>
            <a:off x="685800" y="1597818"/>
            <a:ext cx="7772400" cy="1102520"/>
          </a:xfrm>
          <a:prstGeom prst="rect">
            <a:avLst/>
          </a:prstGeom>
        </p:spPr>
        <p:txBody>
          <a:bodyPr>
            <a:normAutofit fontScale="100000" lnSpcReduction="0"/>
          </a:bodyPr>
          <a:lstStyle/>
          <a:p>
            <a:pPr/>
            <a:r>
              <a:t>标题文本</a:t>
            </a:r>
          </a:p>
        </p:txBody>
      </p:sp>
      <p:sp>
        <p:nvSpPr>
          <p:cNvPr id="12" name="Shape 12"/>
          <p:cNvSpPr/>
          <p:nvPr>
            <p:ph type="body" sz="quarter" idx="1"/>
          </p:nvPr>
        </p:nvSpPr>
        <p:spPr>
          <a:xfrm>
            <a:off x="1371600" y="2914650"/>
            <a:ext cx="6400800" cy="1314450"/>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7" name="Shape 27"/>
          <p:cNvSpPr/>
          <p:nvPr>
            <p:ph type="title"/>
          </p:nvPr>
        </p:nvSpPr>
        <p:spPr>
          <a:xfrm>
            <a:off x="685800" y="1597818"/>
            <a:ext cx="7772400" cy="1102520"/>
          </a:xfrm>
          <a:prstGeom prst="rect">
            <a:avLst/>
          </a:prstGeom>
        </p:spPr>
        <p:txBody>
          <a:bodyPr>
            <a:normAutofit fontScale="100000" lnSpcReduction="0"/>
          </a:bodyPr>
          <a:lstStyle/>
          <a:p>
            <a:pPr/>
            <a:r>
              <a:t>标题文本</a:t>
            </a:r>
          </a:p>
        </p:txBody>
      </p:sp>
      <p:sp>
        <p:nvSpPr>
          <p:cNvPr id="28" name="Shape 28"/>
          <p:cNvSpPr/>
          <p:nvPr>
            <p:ph type="body" sz="quarter" idx="1"/>
          </p:nvPr>
        </p:nvSpPr>
        <p:spPr>
          <a:xfrm>
            <a:off x="1371600" y="2914650"/>
            <a:ext cx="6400800" cy="1314450"/>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3" name="Shape 3"/>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8413144" y="4772454"/>
            <a:ext cx="273657" cy="264255"/>
          </a:xfrm>
          <a:prstGeom prst="rect">
            <a:avLst/>
          </a:prstGeom>
          <a:ln w="12700">
            <a:miter lim="400000"/>
          </a:ln>
        </p:spPr>
        <p:txBody>
          <a:bodyPr wrap="none" lIns="45719" rIns="45719" anchor="ctr">
            <a:spAutoFit/>
          </a:bodyPr>
          <a:lstStyle>
            <a:lvl1pPr algn="r">
              <a:defRPr sz="1200">
                <a:solidFill>
                  <a:srgbClr val="898989"/>
                </a:solidFill>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91440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91440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91440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slide9.xml"/><Relationship Id="rId4" Type="http://schemas.openxmlformats.org/officeDocument/2006/relationships/slide" Target="slide10.xm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39" name="Shape 39"/>
          <p:cNvSpPr/>
          <p:nvPr/>
        </p:nvSpPr>
        <p:spPr>
          <a:xfrm>
            <a:off x="-69850" y="-17463"/>
            <a:ext cx="9251950" cy="2281238"/>
          </a:xfrm>
          <a:prstGeom prst="rect">
            <a:avLst/>
          </a:prstGeom>
          <a:solidFill>
            <a:srgbClr val="FA4453"/>
          </a:solidFill>
          <a:ln w="12700">
            <a:solidFill>
              <a:srgbClr val="FFFFFF"/>
            </a:solidFill>
            <a:miter/>
          </a:ln>
        </p:spPr>
        <p:txBody>
          <a:bodyPr lIns="45719" rIns="45719" anchor="ctr"/>
          <a:lstStyle/>
          <a:p>
            <a:pPr algn="ctr">
              <a:defRPr>
                <a:solidFill>
                  <a:srgbClr val="FFFFFF"/>
                </a:solidFill>
                <a:latin typeface="宋体"/>
                <a:ea typeface="宋体"/>
                <a:cs typeface="宋体"/>
                <a:sym typeface="宋体"/>
              </a:defRPr>
            </a:pPr>
          </a:p>
        </p:txBody>
      </p:sp>
      <p:sp>
        <p:nvSpPr>
          <p:cNvPr id="40" name="Shape 40"/>
          <p:cNvSpPr/>
          <p:nvPr/>
        </p:nvSpPr>
        <p:spPr>
          <a:xfrm flipH="1">
            <a:off x="3857624" y="1131887"/>
            <a:ext cx="628651" cy="1"/>
          </a:xfrm>
          <a:prstGeom prst="line">
            <a:avLst/>
          </a:prstGeom>
          <a:ln w="12700">
            <a:solidFill>
              <a:srgbClr val="FFFFFF"/>
            </a:solidFill>
            <a:prstDash val="sysDash"/>
            <a:miter/>
            <a:tailEnd type="oval"/>
          </a:ln>
        </p:spPr>
        <p:txBody>
          <a:bodyPr lIns="45719" rIns="45719"/>
          <a:lstStyle/>
          <a:p>
            <a:pPr/>
          </a:p>
        </p:txBody>
      </p:sp>
      <p:grpSp>
        <p:nvGrpSpPr>
          <p:cNvPr id="49" name="Group 49"/>
          <p:cNvGrpSpPr/>
          <p:nvPr/>
        </p:nvGrpSpPr>
        <p:grpSpPr>
          <a:xfrm>
            <a:off x="3736975" y="411162"/>
            <a:ext cx="1670050" cy="1439863"/>
            <a:chOff x="0" y="0"/>
            <a:chExt cx="1670050" cy="1439862"/>
          </a:xfrm>
        </p:grpSpPr>
        <p:sp>
          <p:nvSpPr>
            <p:cNvPr id="41" name="Shape 41"/>
            <p:cNvSpPr/>
            <p:nvPr/>
          </p:nvSpPr>
          <p:spPr>
            <a:xfrm>
              <a:off x="0" y="0"/>
              <a:ext cx="1670050" cy="143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42" name="Shape 42"/>
            <p:cNvSpPr/>
            <p:nvPr/>
          </p:nvSpPr>
          <p:spPr>
            <a:xfrm flipV="1">
              <a:off x="832208" y="130854"/>
              <a:ext cx="399476"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3" name="Shape 43"/>
            <p:cNvSpPr/>
            <p:nvPr/>
          </p:nvSpPr>
          <p:spPr>
            <a:xfrm flipV="1">
              <a:off x="961781" y="720050"/>
              <a:ext cx="540737" cy="10149"/>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4" name="Shape 44"/>
            <p:cNvSpPr/>
            <p:nvPr/>
          </p:nvSpPr>
          <p:spPr>
            <a:xfrm>
              <a:off x="832208" y="748602"/>
              <a:ext cx="399392" cy="551385"/>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5" name="Shape 45"/>
            <p:cNvSpPr/>
            <p:nvPr/>
          </p:nvSpPr>
          <p:spPr>
            <a:xfrm flipH="1">
              <a:off x="435464" y="730198"/>
              <a:ext cx="385164" cy="569941"/>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6" name="Shape 46"/>
            <p:cNvSpPr/>
            <p:nvPr/>
          </p:nvSpPr>
          <p:spPr>
            <a:xfrm flipH="1" flipV="1">
              <a:off x="435550" y="149188"/>
              <a:ext cx="399475"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7" name="Shape 47"/>
            <p:cNvSpPr/>
            <p:nvPr/>
          </p:nvSpPr>
          <p:spPr>
            <a:xfrm>
              <a:off x="447010" y="359965"/>
              <a:ext cx="747940" cy="748026"/>
            </a:xfrm>
            <a:prstGeom prst="ellipse">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48" name="Shape 48"/>
            <p:cNvSpPr/>
            <p:nvPr/>
          </p:nvSpPr>
          <p:spPr>
            <a:xfrm>
              <a:off x="70053" y="52559"/>
              <a:ext cx="1524311" cy="1314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noFill/>
            <a:ln w="3175" cap="flat">
              <a:solidFill>
                <a:srgbClr val="7F7F7F"/>
              </a:solidFill>
              <a:prstDash val="sysDot"/>
              <a:miter lim="8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grpSp>
      <p:sp>
        <p:nvSpPr>
          <p:cNvPr id="50" name="Shape 50"/>
          <p:cNvSpPr/>
          <p:nvPr/>
        </p:nvSpPr>
        <p:spPr>
          <a:xfrm>
            <a:off x="957262" y="2495550"/>
            <a:ext cx="7200901"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595959"/>
                </a:solidFill>
                <a:latin typeface="方正小标宋简体"/>
                <a:ea typeface="方正小标宋简体"/>
                <a:cs typeface="方正小标宋简体"/>
                <a:sym typeface="方正小标宋简体"/>
              </a:defRPr>
            </a:lvl1pPr>
          </a:lstStyle>
          <a:p>
            <a:pPr/>
            <a:r>
              <a:t>相变材料制作与研究</a:t>
            </a:r>
          </a:p>
        </p:txBody>
      </p:sp>
      <p:sp>
        <p:nvSpPr>
          <p:cNvPr id="51" name="Shape 51"/>
          <p:cNvSpPr/>
          <p:nvPr/>
        </p:nvSpPr>
        <p:spPr>
          <a:xfrm>
            <a:off x="3802379" y="3143250"/>
            <a:ext cx="1526541" cy="111325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400">
                <a:solidFill>
                  <a:srgbClr val="595959"/>
                </a:solidFill>
                <a:latin typeface="+mn-lt"/>
                <a:ea typeface="+mn-ea"/>
                <a:cs typeface="+mn-cs"/>
                <a:sym typeface="Arial"/>
              </a:defRPr>
            </a:pPr>
            <a:r>
              <a:t>电子工程系</a:t>
            </a:r>
          </a:p>
          <a:p>
            <a:pPr algn="ctr">
              <a:lnSpc>
                <a:spcPct val="150000"/>
              </a:lnSpc>
              <a:defRPr sz="1400">
                <a:solidFill>
                  <a:srgbClr val="595959"/>
                </a:solidFill>
                <a:latin typeface="+mn-lt"/>
                <a:ea typeface="+mn-ea"/>
                <a:cs typeface="+mn-cs"/>
                <a:sym typeface="Arial"/>
              </a:defRPr>
            </a:pPr>
            <a:r>
              <a:t>无44 白林禹</a:t>
            </a:r>
          </a:p>
          <a:p>
            <a:pPr algn="ctr">
              <a:lnSpc>
                <a:spcPct val="150000"/>
              </a:lnSpc>
              <a:defRPr sz="1400">
                <a:solidFill>
                  <a:srgbClr val="595959"/>
                </a:solidFill>
                <a:latin typeface="+mn-lt"/>
                <a:ea typeface="+mn-ea"/>
                <a:cs typeface="+mn-cs"/>
                <a:sym typeface="Arial"/>
              </a:defRPr>
            </a:pPr>
            <a:r>
              <a:t>指导教师：李洪涛</a:t>
            </a:r>
          </a:p>
        </p:txBody>
      </p:sp>
      <p:sp>
        <p:nvSpPr>
          <p:cNvPr id="52" name="Shape 52"/>
          <p:cNvSpPr/>
          <p:nvPr/>
        </p:nvSpPr>
        <p:spPr>
          <a:xfrm>
            <a:off x="3927468" y="1124243"/>
            <a:ext cx="268295" cy="12408"/>
          </a:xfrm>
          <a:prstGeom prst="line">
            <a:avLst/>
          </a:prstGeom>
          <a:ln w="12700">
            <a:solidFill>
              <a:srgbClr val="FFFFFF"/>
            </a:solidFill>
            <a:prstDash val="sysDash"/>
            <a:miter/>
            <a:headEnd type="oval"/>
          </a:ln>
        </p:spPr>
        <p:txBody>
          <a:bodyPr lIns="45719" rIns="45719"/>
          <a:lstStyle/>
          <a:p>
            <a:pPr/>
          </a:p>
        </p:txBody>
      </p:sp>
      <p:sp>
        <p:nvSpPr>
          <p:cNvPr id="53" name="Shape 53"/>
          <p:cNvSpPr/>
          <p:nvPr/>
        </p:nvSpPr>
        <p:spPr>
          <a:xfrm>
            <a:off x="3819525" y="1778000"/>
            <a:ext cx="15113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54" name="Shape 54"/>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06" name="Shape 206"/>
          <p:cNvSpPr/>
          <p:nvPr/>
        </p:nvSpPr>
        <p:spPr>
          <a:xfrm>
            <a:off x="179387" y="714375"/>
            <a:ext cx="8713788" cy="0"/>
          </a:xfrm>
          <a:prstGeom prst="line">
            <a:avLst/>
          </a:prstGeom>
          <a:ln>
            <a:solidFill>
              <a:srgbClr val="A5A5A5"/>
            </a:solidFill>
            <a:miter/>
          </a:ln>
        </p:spPr>
        <p:txBody>
          <a:bodyPr lIns="45719" rIns="45719"/>
          <a:lstStyle/>
          <a:p>
            <a:pPr/>
          </a:p>
        </p:txBody>
      </p:sp>
      <p:sp>
        <p:nvSpPr>
          <p:cNvPr id="207" name="Shape 207"/>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208" name="Shape 208"/>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2.4</a:t>
            </a:r>
          </a:p>
        </p:txBody>
      </p:sp>
      <p:sp>
        <p:nvSpPr>
          <p:cNvPr id="209" name="Shape 209"/>
          <p:cNvSpPr/>
          <p:nvPr/>
        </p:nvSpPr>
        <p:spPr>
          <a:xfrm>
            <a:off x="1084262" y="241300"/>
            <a:ext cx="2600822"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GST材料的可见光性质</a:t>
            </a:r>
          </a:p>
        </p:txBody>
      </p:sp>
      <p:sp>
        <p:nvSpPr>
          <p:cNvPr id="210" name="Shape 210"/>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11" name="Shape 211"/>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12" name="Shape 212"/>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13" name="Shape 213"/>
          <p:cNvSpPr/>
          <p:nvPr/>
        </p:nvSpPr>
        <p:spPr>
          <a:xfrm>
            <a:off x="646430" y="973137"/>
            <a:ext cx="10185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折射率：</a:t>
            </a:r>
          </a:p>
        </p:txBody>
      </p:sp>
      <p:pic>
        <p:nvPicPr>
          <p:cNvPr id="214" name="pasted-image.png"/>
          <p:cNvPicPr>
            <a:picLocks noChangeAspect="1"/>
          </p:cNvPicPr>
          <p:nvPr/>
        </p:nvPicPr>
        <p:blipFill>
          <a:blip r:embed="rId3">
            <a:extLst/>
          </a:blip>
          <a:stretch>
            <a:fillRect/>
          </a:stretch>
        </p:blipFill>
        <p:spPr>
          <a:xfrm>
            <a:off x="3025710" y="771525"/>
            <a:ext cx="5824754" cy="4324438"/>
          </a:xfrm>
          <a:prstGeom prst="rect">
            <a:avLst/>
          </a:prstGeom>
          <a:ln w="12700">
            <a:miter lim="400000"/>
          </a:ln>
        </p:spPr>
      </p:pic>
      <p:sp>
        <p:nvSpPr>
          <p:cNvPr id="215" name="Shape 21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0" name="Shape 220"/>
          <p:cNvSpPr/>
          <p:nvPr/>
        </p:nvSpPr>
        <p:spPr>
          <a:xfrm>
            <a:off x="179387" y="714375"/>
            <a:ext cx="8713788" cy="0"/>
          </a:xfrm>
          <a:prstGeom prst="line">
            <a:avLst/>
          </a:prstGeom>
          <a:ln>
            <a:solidFill>
              <a:srgbClr val="A5A5A5"/>
            </a:solidFill>
            <a:miter/>
          </a:ln>
        </p:spPr>
        <p:txBody>
          <a:bodyPr lIns="45719" rIns="45719"/>
          <a:lstStyle/>
          <a:p>
            <a:pPr/>
          </a:p>
        </p:txBody>
      </p:sp>
      <p:sp>
        <p:nvSpPr>
          <p:cNvPr id="221" name="Shape 221"/>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222" name="Shape 222"/>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2.4</a:t>
            </a:r>
          </a:p>
        </p:txBody>
      </p:sp>
      <p:sp>
        <p:nvSpPr>
          <p:cNvPr id="223" name="Shape 223"/>
          <p:cNvSpPr/>
          <p:nvPr/>
        </p:nvSpPr>
        <p:spPr>
          <a:xfrm>
            <a:off x="1084262" y="241300"/>
            <a:ext cx="2600822"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GST材料的可见光性质</a:t>
            </a:r>
          </a:p>
        </p:txBody>
      </p:sp>
      <p:sp>
        <p:nvSpPr>
          <p:cNvPr id="224" name="Shape 224"/>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25" name="Shape 225"/>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6" name="Shape 226"/>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27" name="Shape 227"/>
          <p:cNvSpPr/>
          <p:nvPr/>
        </p:nvSpPr>
        <p:spPr>
          <a:xfrm>
            <a:off x="646430" y="973137"/>
            <a:ext cx="2390041"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晶态与非晶态的反射率差异（∆R越接近0，在晶态-非晶态转换的过程中成像的变化越小）</a:t>
            </a:r>
          </a:p>
        </p:txBody>
      </p:sp>
      <p:pic>
        <p:nvPicPr>
          <p:cNvPr id="228" name="pasted-image.png"/>
          <p:cNvPicPr>
            <a:picLocks noChangeAspect="1"/>
          </p:cNvPicPr>
          <p:nvPr/>
        </p:nvPicPr>
        <p:blipFill>
          <a:blip r:embed="rId3">
            <a:extLst/>
          </a:blip>
          <a:stretch>
            <a:fillRect/>
          </a:stretch>
        </p:blipFill>
        <p:spPr>
          <a:xfrm>
            <a:off x="3102944" y="811688"/>
            <a:ext cx="2938112" cy="4181756"/>
          </a:xfrm>
          <a:prstGeom prst="rect">
            <a:avLst/>
          </a:prstGeom>
          <a:ln w="12700">
            <a:miter lim="400000"/>
          </a:ln>
        </p:spPr>
      </p:pic>
      <p:pic>
        <p:nvPicPr>
          <p:cNvPr id="229" name="pasted-image.png"/>
          <p:cNvPicPr>
            <a:picLocks noChangeAspect="1"/>
          </p:cNvPicPr>
          <p:nvPr/>
        </p:nvPicPr>
        <p:blipFill>
          <a:blip r:embed="rId4">
            <a:extLst/>
          </a:blip>
          <a:stretch>
            <a:fillRect/>
          </a:stretch>
        </p:blipFill>
        <p:spPr>
          <a:xfrm>
            <a:off x="5905500" y="771525"/>
            <a:ext cx="3165154" cy="2717904"/>
          </a:xfrm>
          <a:prstGeom prst="rect">
            <a:avLst/>
          </a:prstGeom>
          <a:ln w="12700">
            <a:miter lim="400000"/>
          </a:ln>
        </p:spPr>
      </p:pic>
      <p:sp>
        <p:nvSpPr>
          <p:cNvPr id="230" name="Shape 230"/>
          <p:cNvSpPr/>
          <p:nvPr>
            <p:ph type="sldNum" sz="quarter" idx="4294967295"/>
          </p:nvPr>
        </p:nvSpPr>
        <p:spPr>
          <a:xfrm>
            <a:off x="8424455" y="4772454"/>
            <a:ext cx="262345"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5" name="Shape 235"/>
          <p:cNvSpPr/>
          <p:nvPr/>
        </p:nvSpPr>
        <p:spPr>
          <a:xfrm rot="16200000">
            <a:off x="-1170782" y="2012156"/>
            <a:ext cx="5329239" cy="3133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A4453">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6" name="Shape 236"/>
          <p:cNvSpPr/>
          <p:nvPr/>
        </p:nvSpPr>
        <p:spPr>
          <a:xfrm rot="16200000">
            <a:off x="-811213" y="2211387"/>
            <a:ext cx="4606926" cy="273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37" name="Shape 237"/>
          <p:cNvSpPr/>
          <p:nvPr/>
        </p:nvSpPr>
        <p:spPr>
          <a:xfrm rot="5400000">
            <a:off x="6084093" y="3429793"/>
            <a:ext cx="431801" cy="28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38" name="Shape 238"/>
          <p:cNvSpPr/>
          <p:nvPr/>
        </p:nvSpPr>
        <p:spPr>
          <a:xfrm>
            <a:off x="3070225" y="3311525"/>
            <a:ext cx="3086101"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latin typeface="微软雅黑"/>
                <a:ea typeface="微软雅黑"/>
                <a:cs typeface="微软雅黑"/>
                <a:sym typeface="微软雅黑"/>
              </a:defRPr>
            </a:lvl1pPr>
          </a:lstStyle>
          <a:p>
            <a:pPr/>
            <a:r>
              <a:t>工作流程</a:t>
            </a:r>
          </a:p>
        </p:txBody>
      </p:sp>
      <p:sp>
        <p:nvSpPr>
          <p:cNvPr id="239" name="Shape 239"/>
          <p:cNvSpPr/>
          <p:nvPr/>
        </p:nvSpPr>
        <p:spPr>
          <a:xfrm>
            <a:off x="941387" y="3117850"/>
            <a:ext cx="1296989"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5400">
                <a:solidFill>
                  <a:srgbClr val="FFFFFF"/>
                </a:solidFill>
                <a:latin typeface="BatangChe"/>
                <a:ea typeface="BatangChe"/>
                <a:cs typeface="BatangChe"/>
                <a:sym typeface="BatangChe"/>
              </a:defRPr>
            </a:lvl1pPr>
          </a:lstStyle>
          <a:p>
            <a:pPr/>
            <a:r>
              <a:t>03</a:t>
            </a:r>
          </a:p>
        </p:txBody>
      </p:sp>
      <p:sp>
        <p:nvSpPr>
          <p:cNvPr id="240" name="Shape 240"/>
          <p:cNvSpPr/>
          <p:nvPr/>
        </p:nvSpPr>
        <p:spPr>
          <a:xfrm>
            <a:off x="-1" y="5019675"/>
            <a:ext cx="9144002" cy="215900"/>
          </a:xfrm>
          <a:prstGeom prst="rect">
            <a:avLst/>
          </a:prstGeom>
          <a:solidFill>
            <a:srgbClr val="FA4453">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41" name="Shape 24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1" y="-36513"/>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grpSp>
        <p:nvGrpSpPr>
          <p:cNvPr id="249" name="Group 249"/>
          <p:cNvGrpSpPr/>
          <p:nvPr/>
        </p:nvGrpSpPr>
        <p:grpSpPr>
          <a:xfrm>
            <a:off x="107949" y="209549"/>
            <a:ext cx="3816352" cy="447042"/>
            <a:chOff x="0" y="0"/>
            <a:chExt cx="3816350" cy="447040"/>
          </a:xfrm>
        </p:grpSpPr>
        <p:sp>
          <p:nvSpPr>
            <p:cNvPr id="246" name="Shape 246"/>
            <p:cNvSpPr/>
            <p:nvPr/>
          </p:nvSpPr>
          <p:spPr>
            <a:xfrm flipV="1">
              <a:off x="782350" y="40715"/>
              <a:ext cx="2" cy="288494"/>
            </a:xfrm>
            <a:prstGeom prst="line">
              <a:avLst/>
            </a:prstGeom>
            <a:noFill/>
            <a:ln w="19050" cap="flat">
              <a:solidFill>
                <a:srgbClr val="595959"/>
              </a:solidFill>
              <a:prstDash val="solid"/>
              <a:miter lim="800000"/>
            </a:ln>
            <a:effectLst/>
          </p:spPr>
          <p:txBody>
            <a:bodyPr wrap="square" lIns="45719" tIns="45719" rIns="45719" bIns="45719" numCol="1" anchor="t">
              <a:noAutofit/>
            </a:bodyPr>
            <a:lstStyle/>
            <a:p>
              <a:pPr/>
            </a:p>
          </p:txBody>
        </p:sp>
        <p:sp>
          <p:nvSpPr>
            <p:cNvPr id="247" name="Shape 247"/>
            <p:cNvSpPr/>
            <p:nvPr/>
          </p:nvSpPr>
          <p:spPr>
            <a:xfrm>
              <a:off x="0" y="5649"/>
              <a:ext cx="78235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b="1" sz="2200">
                  <a:solidFill>
                    <a:srgbClr val="3F3F3F"/>
                  </a:solidFill>
                  <a:latin typeface="微软雅黑"/>
                  <a:ea typeface="微软雅黑"/>
                  <a:cs typeface="微软雅黑"/>
                  <a:sym typeface="微软雅黑"/>
                </a:defRPr>
              </a:lvl1pPr>
            </a:lstStyle>
            <a:p>
              <a:pPr/>
              <a:r>
                <a:t>3</a:t>
              </a:r>
            </a:p>
          </p:txBody>
        </p:sp>
        <p:sp>
          <p:nvSpPr>
            <p:cNvPr id="248" name="Shape 248"/>
            <p:cNvSpPr/>
            <p:nvPr/>
          </p:nvSpPr>
          <p:spPr>
            <a:xfrm>
              <a:off x="792269" y="0"/>
              <a:ext cx="3024082"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000">
                  <a:solidFill>
                    <a:srgbClr val="3F3F3F"/>
                  </a:solidFill>
                  <a:latin typeface="微软雅黑"/>
                  <a:ea typeface="微软雅黑"/>
                  <a:cs typeface="微软雅黑"/>
                  <a:sym typeface="微软雅黑"/>
                </a:defRPr>
              </a:lvl1pPr>
            </a:lstStyle>
            <a:p>
              <a:pPr/>
              <a:r>
                <a:t>工作流程</a:t>
              </a:r>
            </a:p>
          </p:txBody>
        </p:sp>
      </p:grpSp>
      <p:sp>
        <p:nvSpPr>
          <p:cNvPr id="250" name="Shape 250"/>
          <p:cNvSpPr/>
          <p:nvPr/>
        </p:nvSpPr>
        <p:spPr>
          <a:xfrm>
            <a:off x="7524750" y="-90488"/>
            <a:ext cx="151130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51" name="Shape 251"/>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pic>
        <p:nvPicPr>
          <p:cNvPr id="252" name="pasted-image.png"/>
          <p:cNvPicPr>
            <a:picLocks noChangeAspect="1"/>
          </p:cNvPicPr>
          <p:nvPr/>
        </p:nvPicPr>
        <p:blipFill>
          <a:blip r:embed="rId3">
            <a:extLst/>
          </a:blip>
          <a:stretch>
            <a:fillRect/>
          </a:stretch>
        </p:blipFill>
        <p:spPr>
          <a:xfrm>
            <a:off x="774700" y="742616"/>
            <a:ext cx="7804258" cy="4048459"/>
          </a:xfrm>
          <a:prstGeom prst="rect">
            <a:avLst/>
          </a:prstGeom>
          <a:ln w="12700">
            <a:miter lim="400000"/>
          </a:ln>
        </p:spPr>
      </p:pic>
      <p:sp>
        <p:nvSpPr>
          <p:cNvPr id="253" name="Shape 25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58" name="Shape 258"/>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59" name="Shape 259"/>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60" name="Shape 260"/>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61" name="Shape 261"/>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62" name="Shape 262"/>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63" name="Shape 263"/>
          <p:cNvSpPr/>
          <p:nvPr/>
        </p:nvSpPr>
        <p:spPr>
          <a:xfrm>
            <a:off x="1152525" y="2316162"/>
            <a:ext cx="6840538"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latin typeface="微软雅黑"/>
                <a:ea typeface="微软雅黑"/>
                <a:cs typeface="微软雅黑"/>
                <a:sym typeface="微软雅黑"/>
              </a:defRPr>
            </a:lvl1pPr>
          </a:lstStyle>
          <a:p>
            <a:pPr/>
            <a:r>
              <a:t>预期成果</a:t>
            </a:r>
          </a:p>
        </p:txBody>
      </p:sp>
      <p:sp>
        <p:nvSpPr>
          <p:cNvPr id="264" name="Shape 26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67" name="Shape 267"/>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68" name="Shape 268"/>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69" name="Shape 269"/>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70" name="Shape 27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71" name="Shape 27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72" name="Shape 272"/>
          <p:cNvSpPr/>
          <p:nvPr/>
        </p:nvSpPr>
        <p:spPr>
          <a:xfrm>
            <a:off x="-777875" y="157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预期成果</a:t>
            </a:r>
          </a:p>
        </p:txBody>
      </p:sp>
      <p:sp>
        <p:nvSpPr>
          <p:cNvPr id="273" name="Shape 273"/>
          <p:cNvSpPr/>
          <p:nvPr/>
        </p:nvSpPr>
        <p:spPr>
          <a:xfrm>
            <a:off x="1421130" y="767080"/>
            <a:ext cx="5900054" cy="167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AutoNum type="arabicPeriod" startAt="1"/>
            </a:pPr>
            <a:r>
              <a:t>制备符合光学要求的GST相变材料</a:t>
            </a:r>
          </a:p>
          <a:p>
            <a:pPr marL="240631" indent="-240631">
              <a:buSzPct val="100000"/>
              <a:buAutoNum type="arabicPeriod" startAt="1"/>
            </a:pPr>
            <a:r>
              <a:t>能够将GST材料制成薄膜镀到平面玻璃／树脂上</a:t>
            </a:r>
          </a:p>
          <a:p>
            <a:pPr marL="240631" indent="-240631">
              <a:buSzPct val="100000"/>
              <a:buAutoNum type="arabicPeriod" startAt="1"/>
            </a:pPr>
            <a:r>
              <a:t>验证这样组合之后能够成功达到老花镜的指标需求</a:t>
            </a:r>
          </a:p>
          <a:p>
            <a:pPr marL="240631" indent="-240631">
              <a:buSzPct val="100000"/>
              <a:buAutoNum type="arabicPeriod" startAt="1"/>
            </a:pPr>
            <a:r>
              <a:t>加深对相变材料的理解</a:t>
            </a:r>
          </a:p>
          <a:p>
            <a:pPr marL="240631" indent="-240631">
              <a:buSzPct val="100000"/>
              <a:buAutoNum type="arabicPeriod" startAt="1"/>
            </a:pPr>
            <a:r>
              <a:t>制作可用的老花镜，并联系制作方投产</a:t>
            </a:r>
          </a:p>
        </p:txBody>
      </p:sp>
      <p:sp>
        <p:nvSpPr>
          <p:cNvPr id="274" name="Shape 27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77" name="Shape 277"/>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78" name="Shape 278"/>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79" name="Shape 279"/>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80" name="Shape 28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81" name="Shape 28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82" name="Shape 282"/>
          <p:cNvSpPr/>
          <p:nvPr/>
        </p:nvSpPr>
        <p:spPr>
          <a:xfrm>
            <a:off x="-777875" y="157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后期规划</a:t>
            </a:r>
          </a:p>
        </p:txBody>
      </p:sp>
      <p:sp>
        <p:nvSpPr>
          <p:cNvPr id="283" name="Shape 28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84" name="Table 284"/>
          <p:cNvGraphicFramePr/>
          <p:nvPr/>
        </p:nvGraphicFramePr>
        <p:xfrm>
          <a:off x="889000" y="666750"/>
          <a:ext cx="7670214" cy="314060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144550"/>
                <a:gridCol w="2850012"/>
                <a:gridCol w="1101684"/>
                <a:gridCol w="2561266"/>
              </a:tblGrid>
              <a:tr h="625581">
                <a:tc>
                  <a:txBody>
                    <a:bodyPr/>
                    <a:lstStyle/>
                    <a:p>
                      <a:pPr algn="l">
                        <a:defRPr sz="1800"/>
                      </a:pPr>
                      <a:r>
                        <a:rPr>
                          <a:sym typeface="Calibri"/>
                        </a:rPr>
                        <a:t>开学前</a:t>
                      </a:r>
                    </a:p>
                  </a:txBody>
                  <a:tcPr marL="0" marR="0" marT="0" marB="0" anchor="t" anchorCtr="0" horzOverflow="overflow"/>
                </a:tc>
                <a:tc>
                  <a:txBody>
                    <a:bodyPr/>
                    <a:lstStyle/>
                    <a:p>
                      <a:pPr algn="l">
                        <a:defRPr sz="1800"/>
                      </a:pPr>
                      <a:r>
                        <a:rPr>
                          <a:sym typeface="Calibri"/>
                        </a:rPr>
                        <a:t>进一步做前期调研，加深材料特性和工艺的了解</a:t>
                      </a:r>
                    </a:p>
                  </a:txBody>
                  <a:tcPr marL="0" marR="0" marT="0" marB="0" anchor="t" anchorCtr="0" horzOverflow="overflow"/>
                </a:tc>
                <a:tc>
                  <a:txBody>
                    <a:bodyPr/>
                    <a:lstStyle/>
                    <a:p>
                      <a:pPr algn="l">
                        <a:defRPr sz="1800"/>
                      </a:pPr>
                      <a:r>
                        <a:rPr>
                          <a:sym typeface="Calibri"/>
                        </a:rPr>
                        <a:t>第9-10周</a:t>
                      </a:r>
                    </a:p>
                  </a:txBody>
                  <a:tcPr marL="0" marR="0" marT="0" marB="0" anchor="t" anchorCtr="0" horzOverflow="overflow"/>
                </a:tc>
                <a:tc>
                  <a:txBody>
                    <a:bodyPr/>
                    <a:lstStyle/>
                    <a:p>
                      <a:pPr algn="l">
                        <a:defRPr sz="1800"/>
                      </a:pPr>
                      <a:r>
                        <a:rPr>
                          <a:sym typeface="Calibri"/>
                        </a:rPr>
                        <a:t>调整GST设计指标，重新制作GST样本</a:t>
                      </a:r>
                    </a:p>
                  </a:txBody>
                  <a:tcPr marL="0" marR="0" marT="0" marB="0" anchor="t" anchorCtr="0" horzOverflow="overflow"/>
                </a:tc>
              </a:tr>
              <a:tr h="625581">
                <a:tc>
                  <a:txBody>
                    <a:bodyPr/>
                    <a:lstStyle/>
                    <a:p>
                      <a:pPr algn="l">
                        <a:defRPr sz="1800"/>
                      </a:pPr>
                      <a:r>
                        <a:rPr>
                          <a:sym typeface="Calibri"/>
                        </a:rPr>
                        <a:t>第1-3周</a:t>
                      </a:r>
                    </a:p>
                  </a:txBody>
                  <a:tcPr marL="0" marR="0" marT="0" marB="0" anchor="t" anchorCtr="0" horzOverflow="overflow"/>
                </a:tc>
                <a:tc>
                  <a:txBody>
                    <a:bodyPr/>
                    <a:lstStyle/>
                    <a:p>
                      <a:pPr algn="l">
                        <a:defRPr sz="1800"/>
                      </a:pPr>
                      <a:r>
                        <a:rPr>
                          <a:sym typeface="Calibri"/>
                        </a:rPr>
                        <a:t>设计所需的GST指标</a:t>
                      </a:r>
                    </a:p>
                  </a:txBody>
                  <a:tcPr marL="0" marR="0" marT="0" marB="0" anchor="t" anchorCtr="0" horzOverflow="overflow"/>
                </a:tc>
                <a:tc>
                  <a:txBody>
                    <a:bodyPr/>
                    <a:lstStyle/>
                    <a:p>
                      <a:pPr algn="l">
                        <a:defRPr sz="1800"/>
                      </a:pPr>
                      <a:r>
                        <a:rPr>
                          <a:sym typeface="Calibri"/>
                        </a:rPr>
                        <a:t>第11-12周</a:t>
                      </a:r>
                    </a:p>
                  </a:txBody>
                  <a:tcPr marL="0" marR="0" marT="0" marB="0" anchor="t" anchorCtr="0" horzOverflow="overflow"/>
                </a:tc>
                <a:tc>
                  <a:txBody>
                    <a:bodyPr/>
                    <a:lstStyle/>
                    <a:p>
                      <a:pPr algn="l">
                        <a:defRPr sz="1800"/>
                      </a:pPr>
                      <a:r>
                        <a:rPr>
                          <a:sym typeface="Calibri"/>
                        </a:rPr>
                        <a:t>将GST材料镀到玻璃上，进行整体测试；同时开始进行结题准备</a:t>
                      </a:r>
                    </a:p>
                  </a:txBody>
                  <a:tcPr marL="0" marR="0" marT="0" marB="0" anchor="t" anchorCtr="0" horzOverflow="overflow"/>
                </a:tc>
              </a:tr>
              <a:tr h="625581">
                <a:tc>
                  <a:txBody>
                    <a:bodyPr/>
                    <a:lstStyle/>
                    <a:p>
                      <a:pPr algn="l">
                        <a:defRPr sz="1800"/>
                      </a:pPr>
                      <a:r>
                        <a:rPr>
                          <a:sym typeface="Calibri"/>
                        </a:rPr>
                        <a:t>第4-6周</a:t>
                      </a:r>
                    </a:p>
                  </a:txBody>
                  <a:tcPr marL="0" marR="0" marT="0" marB="0" anchor="t" anchorCtr="0" horzOverflow="overflow"/>
                </a:tc>
                <a:tc>
                  <a:txBody>
                    <a:bodyPr/>
                    <a:lstStyle/>
                    <a:p>
                      <a:pPr algn="l">
                        <a:defRPr sz="1800"/>
                      </a:pPr>
                      <a:r>
                        <a:rPr>
                          <a:sym typeface="Calibri"/>
                        </a:rPr>
                        <a:t>根据设计的指标，制作一批GST材料样本</a:t>
                      </a:r>
                    </a:p>
                  </a:txBody>
                  <a:tcPr marL="0" marR="0" marT="0" marB="0" anchor="t" anchorCtr="0" horzOverflow="overflow"/>
                </a:tc>
                <a:tc>
                  <a:txBody>
                    <a:bodyPr/>
                    <a:lstStyle/>
                    <a:p>
                      <a:pPr algn="l">
                        <a:defRPr sz="1800"/>
                      </a:pPr>
                      <a:r>
                        <a:rPr>
                          <a:sym typeface="Calibri"/>
                        </a:rPr>
                        <a:t>12周以后</a:t>
                      </a:r>
                    </a:p>
                  </a:txBody>
                  <a:tcPr marL="0" marR="0" marT="0" marB="0" anchor="t" anchorCtr="0" horzOverflow="overflow"/>
                </a:tc>
                <a:tc>
                  <a:txBody>
                    <a:bodyPr/>
                    <a:lstStyle/>
                    <a:p>
                      <a:pPr algn="l">
                        <a:defRPr sz="1800"/>
                      </a:pPr>
                      <a:r>
                        <a:rPr>
                          <a:sym typeface="Calibri"/>
                        </a:rPr>
                        <a:t>进行微调，总结经验，进行结题</a:t>
                      </a:r>
                    </a:p>
                  </a:txBody>
                  <a:tcPr marL="0" marR="0" marT="0" marB="0" anchor="t" anchorCtr="0" horzOverflow="overflow"/>
                </a:tc>
              </a:tr>
              <a:tr h="625581">
                <a:tc>
                  <a:txBody>
                    <a:bodyPr/>
                    <a:lstStyle/>
                    <a:p>
                      <a:pPr algn="l">
                        <a:defRPr sz="1800"/>
                      </a:pPr>
                      <a:r>
                        <a:rPr>
                          <a:sym typeface="Calibri"/>
                        </a:rPr>
                        <a:t>第7-8周</a:t>
                      </a:r>
                    </a:p>
                  </a:txBody>
                  <a:tcPr marL="0" marR="0" marT="0" marB="0" anchor="t" anchorCtr="0" horzOverflow="overflow"/>
                </a:tc>
                <a:tc>
                  <a:txBody>
                    <a:bodyPr/>
                    <a:lstStyle/>
                    <a:p>
                      <a:pPr algn="l">
                        <a:defRPr sz="1800"/>
                      </a:pPr>
                      <a:r>
                        <a:rPr>
                          <a:sym typeface="Calibri"/>
                        </a:rPr>
                        <a:t>测试GST样本，总结应用场合中的缺陷，完成中期报告</a:t>
                      </a:r>
                    </a:p>
                  </a:txBody>
                  <a:tcPr marL="0" marR="0" marT="0" marB="0" anchor="t" anchorCtr="0" horzOverflow="overflow"/>
                </a:tc>
                <a:tc>
                  <a:txBody>
                    <a:bodyPr/>
                    <a:lstStyle/>
                    <a:p>
                      <a:pPr algn="l">
                        <a:defRPr sz="1800">
                          <a:sym typeface="Calibri"/>
                        </a:defRPr>
                      </a:pPr>
                    </a:p>
                  </a:txBody>
                  <a:tcPr marL="0" marR="0" marT="0" marB="0" anchor="t" anchorCtr="0" horzOverflow="overflow"/>
                </a:tc>
                <a:tc>
                  <a:txBody>
                    <a:bodyPr/>
                    <a:lstStyle/>
                    <a:p>
                      <a:pPr algn="l">
                        <a:defRPr sz="1800">
                          <a:sym typeface="Calibri"/>
                        </a:defRPr>
                      </a:pPr>
                    </a:p>
                  </a:txBody>
                  <a:tcPr marL="0" marR="0" marT="0" marB="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87" name="Shape 287"/>
          <p:cNvSpPr/>
          <p:nvPr/>
        </p:nvSpPr>
        <p:spPr>
          <a:xfrm>
            <a:off x="-69850" y="-17463"/>
            <a:ext cx="9251950" cy="2281238"/>
          </a:xfrm>
          <a:prstGeom prst="rect">
            <a:avLst/>
          </a:prstGeom>
          <a:solidFill>
            <a:srgbClr val="FA4453"/>
          </a:solidFill>
          <a:ln w="12700">
            <a:solidFill>
              <a:srgbClr val="FFFFFF"/>
            </a:solidFill>
            <a:miter/>
          </a:ln>
        </p:spPr>
        <p:txBody>
          <a:bodyPr lIns="45719" rIns="45719" anchor="ctr"/>
          <a:lstStyle/>
          <a:p>
            <a:pPr algn="ctr">
              <a:defRPr>
                <a:solidFill>
                  <a:srgbClr val="FFFFFF"/>
                </a:solidFill>
                <a:latin typeface="宋体"/>
                <a:ea typeface="宋体"/>
                <a:cs typeface="宋体"/>
                <a:sym typeface="宋体"/>
              </a:defRPr>
            </a:pPr>
          </a:p>
        </p:txBody>
      </p:sp>
      <p:sp>
        <p:nvSpPr>
          <p:cNvPr id="288" name="Shape 288"/>
          <p:cNvSpPr/>
          <p:nvPr/>
        </p:nvSpPr>
        <p:spPr>
          <a:xfrm flipH="1">
            <a:off x="3857624" y="1131887"/>
            <a:ext cx="628651" cy="1"/>
          </a:xfrm>
          <a:prstGeom prst="line">
            <a:avLst/>
          </a:prstGeom>
          <a:ln w="12700">
            <a:solidFill>
              <a:srgbClr val="FFFFFF"/>
            </a:solidFill>
            <a:prstDash val="sysDash"/>
            <a:miter/>
            <a:tailEnd type="oval"/>
          </a:ln>
        </p:spPr>
        <p:txBody>
          <a:bodyPr lIns="45719" rIns="45719"/>
          <a:lstStyle/>
          <a:p>
            <a:pPr/>
          </a:p>
        </p:txBody>
      </p:sp>
      <p:grpSp>
        <p:nvGrpSpPr>
          <p:cNvPr id="297" name="Group 297"/>
          <p:cNvGrpSpPr/>
          <p:nvPr/>
        </p:nvGrpSpPr>
        <p:grpSpPr>
          <a:xfrm>
            <a:off x="3736975" y="411162"/>
            <a:ext cx="1670050" cy="1439863"/>
            <a:chOff x="0" y="0"/>
            <a:chExt cx="1670050" cy="1439862"/>
          </a:xfrm>
        </p:grpSpPr>
        <p:sp>
          <p:nvSpPr>
            <p:cNvPr id="289" name="Shape 289"/>
            <p:cNvSpPr/>
            <p:nvPr/>
          </p:nvSpPr>
          <p:spPr>
            <a:xfrm>
              <a:off x="0" y="0"/>
              <a:ext cx="1670050" cy="143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290" name="Shape 290"/>
            <p:cNvSpPr/>
            <p:nvPr/>
          </p:nvSpPr>
          <p:spPr>
            <a:xfrm flipV="1">
              <a:off x="832208" y="130854"/>
              <a:ext cx="399476"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1" name="Shape 291"/>
            <p:cNvSpPr/>
            <p:nvPr/>
          </p:nvSpPr>
          <p:spPr>
            <a:xfrm flipV="1">
              <a:off x="961781" y="720050"/>
              <a:ext cx="540737" cy="10149"/>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2" name="Shape 292"/>
            <p:cNvSpPr/>
            <p:nvPr/>
          </p:nvSpPr>
          <p:spPr>
            <a:xfrm>
              <a:off x="832208" y="748602"/>
              <a:ext cx="399392" cy="551385"/>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3" name="Shape 293"/>
            <p:cNvSpPr/>
            <p:nvPr/>
          </p:nvSpPr>
          <p:spPr>
            <a:xfrm flipH="1">
              <a:off x="435464" y="730198"/>
              <a:ext cx="385164" cy="569941"/>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4" name="Shape 294"/>
            <p:cNvSpPr/>
            <p:nvPr/>
          </p:nvSpPr>
          <p:spPr>
            <a:xfrm flipH="1" flipV="1">
              <a:off x="435550" y="149188"/>
              <a:ext cx="399475"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5" name="Shape 295"/>
            <p:cNvSpPr/>
            <p:nvPr/>
          </p:nvSpPr>
          <p:spPr>
            <a:xfrm>
              <a:off x="447010" y="359965"/>
              <a:ext cx="747940" cy="748026"/>
            </a:xfrm>
            <a:prstGeom prst="ellipse">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296" name="Shape 296"/>
            <p:cNvSpPr/>
            <p:nvPr/>
          </p:nvSpPr>
          <p:spPr>
            <a:xfrm>
              <a:off x="70053" y="52559"/>
              <a:ext cx="1524311" cy="1314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noFill/>
            <a:ln w="3175" cap="flat">
              <a:solidFill>
                <a:srgbClr val="7F7F7F"/>
              </a:solidFill>
              <a:prstDash val="sysDot"/>
              <a:miter lim="8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grpSp>
      <p:sp>
        <p:nvSpPr>
          <p:cNvPr id="298" name="Shape 298"/>
          <p:cNvSpPr/>
          <p:nvPr/>
        </p:nvSpPr>
        <p:spPr>
          <a:xfrm>
            <a:off x="957262" y="2495550"/>
            <a:ext cx="7200901"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595959"/>
                </a:solidFill>
                <a:latin typeface="方正小标宋简体"/>
                <a:ea typeface="方正小标宋简体"/>
                <a:cs typeface="方正小标宋简体"/>
                <a:sym typeface="方正小标宋简体"/>
              </a:defRPr>
            </a:lvl1pPr>
          </a:lstStyle>
          <a:p>
            <a:pPr/>
            <a:r>
              <a:t>谢谢！</a:t>
            </a:r>
          </a:p>
        </p:txBody>
      </p:sp>
      <p:sp>
        <p:nvSpPr>
          <p:cNvPr id="299" name="Shape 299"/>
          <p:cNvSpPr/>
          <p:nvPr/>
        </p:nvSpPr>
        <p:spPr>
          <a:xfrm>
            <a:off x="3927468" y="1124243"/>
            <a:ext cx="268295" cy="12408"/>
          </a:xfrm>
          <a:prstGeom prst="line">
            <a:avLst/>
          </a:prstGeom>
          <a:ln w="12700">
            <a:solidFill>
              <a:srgbClr val="FFFFFF"/>
            </a:solidFill>
            <a:prstDash val="sysDash"/>
            <a:miter/>
            <a:headEnd type="oval"/>
          </a:ln>
        </p:spPr>
        <p:txBody>
          <a:bodyPr lIns="45719" rIns="45719"/>
          <a:lstStyle/>
          <a:p>
            <a:pPr/>
          </a:p>
        </p:txBody>
      </p:sp>
      <p:sp>
        <p:nvSpPr>
          <p:cNvPr id="300" name="Shape 300"/>
          <p:cNvSpPr/>
          <p:nvPr/>
        </p:nvSpPr>
        <p:spPr>
          <a:xfrm>
            <a:off x="3819525" y="1778000"/>
            <a:ext cx="15113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301" name="Shape 301"/>
          <p:cNvSpPr/>
          <p:nvPr/>
        </p:nvSpPr>
        <p:spPr>
          <a:xfrm>
            <a:off x="4621529" y="3313747"/>
            <a:ext cx="2470174"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请各位老师进行提问^ ^</a:t>
            </a:r>
          </a:p>
        </p:txBody>
      </p:sp>
      <p:sp>
        <p:nvSpPr>
          <p:cNvPr id="302" name="Shape 30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57" name="Shape 57"/>
          <p:cNvSpPr/>
          <p:nvPr/>
        </p:nvSpPr>
        <p:spPr>
          <a:xfrm>
            <a:off x="-1" y="5092700"/>
            <a:ext cx="9144002" cy="142876"/>
          </a:xfrm>
          <a:prstGeom prst="rect">
            <a:avLst/>
          </a:prstGeom>
          <a:solidFill>
            <a:srgbClr val="FA445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58" name="Shape 58"/>
          <p:cNvSpPr/>
          <p:nvPr/>
        </p:nvSpPr>
        <p:spPr>
          <a:xfrm>
            <a:off x="755650" y="771525"/>
            <a:ext cx="7705725" cy="0"/>
          </a:xfrm>
          <a:prstGeom prst="line">
            <a:avLst/>
          </a:prstGeom>
          <a:ln>
            <a:solidFill>
              <a:srgbClr val="A5A5A5"/>
            </a:solidFill>
            <a:miter/>
          </a:ln>
        </p:spPr>
        <p:txBody>
          <a:bodyPr lIns="45719" rIns="45719"/>
          <a:lstStyle/>
          <a:p>
            <a:pPr/>
          </a:p>
        </p:txBody>
      </p:sp>
      <p:sp>
        <p:nvSpPr>
          <p:cNvPr id="59" name="Shape 59"/>
          <p:cNvSpPr/>
          <p:nvPr/>
        </p:nvSpPr>
        <p:spPr>
          <a:xfrm flipV="1">
            <a:off x="1646237" y="339725"/>
            <a:ext cx="1" cy="288925"/>
          </a:xfrm>
          <a:prstGeom prst="line">
            <a:avLst/>
          </a:prstGeom>
          <a:ln w="19050">
            <a:solidFill>
              <a:srgbClr val="595959"/>
            </a:solidFill>
            <a:miter/>
          </a:ln>
        </p:spPr>
        <p:txBody>
          <a:bodyPr lIns="45719" rIns="45719"/>
          <a:lstStyle/>
          <a:p>
            <a:pPr/>
          </a:p>
        </p:txBody>
      </p:sp>
      <p:sp>
        <p:nvSpPr>
          <p:cNvPr id="60" name="Shape 60"/>
          <p:cNvSpPr/>
          <p:nvPr/>
        </p:nvSpPr>
        <p:spPr>
          <a:xfrm>
            <a:off x="909637" y="282575"/>
            <a:ext cx="782638" cy="447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3F3F3F"/>
                </a:solidFill>
                <a:latin typeface="微软雅黑"/>
                <a:ea typeface="微软雅黑"/>
                <a:cs typeface="微软雅黑"/>
                <a:sym typeface="微软雅黑"/>
              </a:defRPr>
            </a:lvl1pPr>
          </a:lstStyle>
          <a:p>
            <a:pPr/>
            <a:r>
              <a:t>目录</a:t>
            </a:r>
          </a:p>
        </p:txBody>
      </p:sp>
      <p:sp>
        <p:nvSpPr>
          <p:cNvPr id="61" name="Shape 61"/>
          <p:cNvSpPr/>
          <p:nvPr/>
        </p:nvSpPr>
        <p:spPr>
          <a:xfrm>
            <a:off x="1692275" y="330200"/>
            <a:ext cx="15113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Contents</a:t>
            </a:r>
          </a:p>
        </p:txBody>
      </p:sp>
      <p:sp>
        <p:nvSpPr>
          <p:cNvPr id="62" name="Shape 62"/>
          <p:cNvSpPr/>
          <p:nvPr/>
        </p:nvSpPr>
        <p:spPr>
          <a:xfrm>
            <a:off x="1142206" y="2066925"/>
            <a:ext cx="1008063" cy="1009650"/>
          </a:xfrm>
          <a:prstGeom prst="ellipse">
            <a:avLst/>
          </a:pr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3" name="Shape 63"/>
          <p:cNvSpPr/>
          <p:nvPr/>
        </p:nvSpPr>
        <p:spPr>
          <a:xfrm>
            <a:off x="818356" y="3138487"/>
            <a:ext cx="165576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相变材料简介</a:t>
            </a:r>
          </a:p>
        </p:txBody>
      </p:sp>
      <p:sp>
        <p:nvSpPr>
          <p:cNvPr id="64" name="Shape 64"/>
          <p:cNvSpPr/>
          <p:nvPr/>
        </p:nvSpPr>
        <p:spPr>
          <a:xfrm>
            <a:off x="2741612" y="3138487"/>
            <a:ext cx="175577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课题背景</a:t>
            </a:r>
          </a:p>
        </p:txBody>
      </p:sp>
      <p:sp>
        <p:nvSpPr>
          <p:cNvPr id="65" name="Shape 65"/>
          <p:cNvSpPr/>
          <p:nvPr/>
        </p:nvSpPr>
        <p:spPr>
          <a:xfrm>
            <a:off x="4864893" y="3138487"/>
            <a:ext cx="1655764"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200">
                <a:solidFill>
                  <a:srgbClr val="3F3F3F"/>
                </a:solidFill>
                <a:latin typeface="微软雅黑"/>
                <a:ea typeface="微软雅黑"/>
                <a:cs typeface="微软雅黑"/>
                <a:sym typeface="微软雅黑"/>
              </a:defRPr>
            </a:pPr>
            <a:r>
              <a:rPr sz="1800"/>
              <a:t>工作</a:t>
            </a:r>
            <a:r>
              <a:rPr sz="1800"/>
              <a:t>流程</a:t>
            </a:r>
          </a:p>
        </p:txBody>
      </p:sp>
      <p:sp>
        <p:nvSpPr>
          <p:cNvPr id="66" name="Shape 66"/>
          <p:cNvSpPr/>
          <p:nvPr/>
        </p:nvSpPr>
        <p:spPr>
          <a:xfrm>
            <a:off x="7261225" y="2097087"/>
            <a:ext cx="1008063" cy="1009651"/>
          </a:xfrm>
          <a:prstGeom prst="ellipse">
            <a:avLst/>
          </a:prstGeom>
          <a:solidFill>
            <a:schemeClr val="accent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7" name="Shape 67"/>
          <p:cNvSpPr/>
          <p:nvPr/>
        </p:nvSpPr>
        <p:spPr>
          <a:xfrm>
            <a:off x="3114675" y="2066925"/>
            <a:ext cx="1009650" cy="1009650"/>
          </a:xfrm>
          <a:prstGeom prst="ellipse">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8" name="Shape 68"/>
          <p:cNvSpPr/>
          <p:nvPr/>
        </p:nvSpPr>
        <p:spPr>
          <a:xfrm>
            <a:off x="5188743" y="2097087"/>
            <a:ext cx="1008064" cy="1009651"/>
          </a:xfrm>
          <a:prstGeom prst="ellipse">
            <a:avLst/>
          </a:prstGeom>
          <a:solidFill>
            <a:srgbClr val="FA445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grpSp>
        <p:nvGrpSpPr>
          <p:cNvPr id="73" name="Group 73"/>
          <p:cNvGrpSpPr/>
          <p:nvPr/>
        </p:nvGrpSpPr>
        <p:grpSpPr>
          <a:xfrm>
            <a:off x="1283493" y="2357437"/>
            <a:ext cx="725489" cy="428626"/>
            <a:chOff x="0" y="0"/>
            <a:chExt cx="725487" cy="428625"/>
          </a:xfrm>
        </p:grpSpPr>
        <p:sp>
          <p:nvSpPr>
            <p:cNvPr id="69" name="Shape 69"/>
            <p:cNvSpPr/>
            <p:nvPr/>
          </p:nvSpPr>
          <p:spPr>
            <a:xfrm>
              <a:off x="112920" y="-1"/>
              <a:ext cx="502636" cy="284700"/>
            </a:xfrm>
            <a:prstGeom prst="rect">
              <a:avLst/>
            </a:pr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0" name="Shape 70"/>
            <p:cNvSpPr/>
            <p:nvPr/>
          </p:nvSpPr>
          <p:spPr>
            <a:xfrm>
              <a:off x="-1" y="299005"/>
              <a:ext cx="725489" cy="95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40" y="0"/>
                  </a:moveTo>
                  <a:lnTo>
                    <a:pt x="0" y="21600"/>
                  </a:lnTo>
                  <a:lnTo>
                    <a:pt x="21600" y="21600"/>
                  </a:lnTo>
                  <a:lnTo>
                    <a:pt x="18327" y="0"/>
                  </a:lnTo>
                  <a:lnTo>
                    <a:pt x="3340" y="0"/>
                  </a:lnTo>
                  <a:close/>
                </a:path>
              </a:pathLst>
            </a:cu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1" name="Shape 71"/>
            <p:cNvSpPr/>
            <p:nvPr/>
          </p:nvSpPr>
          <p:spPr>
            <a:xfrm>
              <a:off x="-1" y="394434"/>
              <a:ext cx="725489" cy="34192"/>
            </a:xfrm>
            <a:prstGeom prst="rect">
              <a:avLst/>
            </a:pr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2" name="Shape 72"/>
            <p:cNvSpPr/>
            <p:nvPr/>
          </p:nvSpPr>
          <p:spPr>
            <a:xfrm>
              <a:off x="62841" y="30222"/>
              <a:ext cx="604306" cy="344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9" y="0"/>
                  </a:moveTo>
                  <a:lnTo>
                    <a:pt x="18820" y="0"/>
                  </a:lnTo>
                  <a:lnTo>
                    <a:pt x="18820" y="13968"/>
                  </a:lnTo>
                  <a:lnTo>
                    <a:pt x="2779" y="13968"/>
                  </a:lnTo>
                  <a:lnTo>
                    <a:pt x="2779" y="0"/>
                  </a:lnTo>
                  <a:close/>
                  <a:moveTo>
                    <a:pt x="1737" y="17460"/>
                  </a:moveTo>
                  <a:lnTo>
                    <a:pt x="1256" y="18158"/>
                  </a:lnTo>
                  <a:lnTo>
                    <a:pt x="20236" y="18158"/>
                  </a:lnTo>
                  <a:lnTo>
                    <a:pt x="19756" y="17460"/>
                  </a:lnTo>
                  <a:lnTo>
                    <a:pt x="1737" y="17460"/>
                  </a:lnTo>
                  <a:close/>
                  <a:moveTo>
                    <a:pt x="5213" y="20902"/>
                  </a:moveTo>
                  <a:lnTo>
                    <a:pt x="4892" y="21600"/>
                  </a:lnTo>
                  <a:lnTo>
                    <a:pt x="16681" y="21600"/>
                  </a:lnTo>
                  <a:lnTo>
                    <a:pt x="16361" y="20902"/>
                  </a:lnTo>
                  <a:lnTo>
                    <a:pt x="5213" y="20902"/>
                  </a:lnTo>
                  <a:close/>
                  <a:moveTo>
                    <a:pt x="1149" y="18607"/>
                  </a:moveTo>
                  <a:lnTo>
                    <a:pt x="641" y="19356"/>
                  </a:lnTo>
                  <a:lnTo>
                    <a:pt x="20905" y="19356"/>
                  </a:lnTo>
                  <a:lnTo>
                    <a:pt x="20371" y="18607"/>
                  </a:lnTo>
                  <a:lnTo>
                    <a:pt x="1149" y="18607"/>
                  </a:lnTo>
                  <a:close/>
                  <a:moveTo>
                    <a:pt x="534" y="19704"/>
                  </a:moveTo>
                  <a:lnTo>
                    <a:pt x="0" y="20452"/>
                  </a:lnTo>
                  <a:lnTo>
                    <a:pt x="21600" y="20452"/>
                  </a:lnTo>
                  <a:lnTo>
                    <a:pt x="21038" y="19704"/>
                  </a:lnTo>
                  <a:lnTo>
                    <a:pt x="534" y="19704"/>
                  </a:lnTo>
                  <a:close/>
                </a:path>
              </a:pathLst>
            </a:custGeom>
            <a:noFill/>
            <a:ln w="9525" cap="flat">
              <a:solidFill>
                <a:srgbClr val="BFBFBF"/>
              </a:solidFill>
              <a:prstDash val="solid"/>
              <a:round/>
            </a:ln>
            <a:effectLst/>
          </p:spPr>
          <p:txBody>
            <a:bodyPr wrap="square" lIns="45719" tIns="45719" rIns="45719" bIns="45719" numCol="1" anchor="t">
              <a:noAutofit/>
            </a:bodyPr>
            <a:lstStyle/>
            <a:p>
              <a:pPr/>
            </a:p>
          </p:txBody>
        </p:sp>
      </p:grpSp>
      <p:grpSp>
        <p:nvGrpSpPr>
          <p:cNvPr id="76" name="Group 76"/>
          <p:cNvGrpSpPr/>
          <p:nvPr/>
        </p:nvGrpSpPr>
        <p:grpSpPr>
          <a:xfrm>
            <a:off x="5536172" y="2315705"/>
            <a:ext cx="313206" cy="512090"/>
            <a:chOff x="0" y="0"/>
            <a:chExt cx="313204" cy="512088"/>
          </a:xfrm>
        </p:grpSpPr>
        <p:sp>
          <p:nvSpPr>
            <p:cNvPr id="74" name="Shape 74"/>
            <p:cNvSpPr/>
            <p:nvPr/>
          </p:nvSpPr>
          <p:spPr>
            <a:xfrm>
              <a:off x="0" y="0"/>
              <a:ext cx="313205" cy="51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6" y="21600"/>
                  </a:moveTo>
                  <a:lnTo>
                    <a:pt x="11178" y="21600"/>
                  </a:lnTo>
                  <a:lnTo>
                    <a:pt x="11516" y="21565"/>
                  </a:lnTo>
                  <a:lnTo>
                    <a:pt x="11881" y="21495"/>
                  </a:lnTo>
                  <a:lnTo>
                    <a:pt x="12220" y="21425"/>
                  </a:lnTo>
                  <a:lnTo>
                    <a:pt x="12585" y="21319"/>
                  </a:lnTo>
                  <a:lnTo>
                    <a:pt x="12871" y="21196"/>
                  </a:lnTo>
                  <a:lnTo>
                    <a:pt x="13132" y="21056"/>
                  </a:lnTo>
                  <a:lnTo>
                    <a:pt x="13367" y="20881"/>
                  </a:lnTo>
                  <a:lnTo>
                    <a:pt x="13627" y="20722"/>
                  </a:lnTo>
                  <a:lnTo>
                    <a:pt x="13835" y="20511"/>
                  </a:lnTo>
                  <a:lnTo>
                    <a:pt x="14018" y="20318"/>
                  </a:lnTo>
                  <a:lnTo>
                    <a:pt x="14174" y="20107"/>
                  </a:lnTo>
                  <a:lnTo>
                    <a:pt x="14330" y="19879"/>
                  </a:lnTo>
                  <a:lnTo>
                    <a:pt x="14434" y="19634"/>
                  </a:lnTo>
                  <a:lnTo>
                    <a:pt x="14487" y="19370"/>
                  </a:lnTo>
                  <a:lnTo>
                    <a:pt x="14487" y="15664"/>
                  </a:lnTo>
                  <a:lnTo>
                    <a:pt x="14591" y="15454"/>
                  </a:lnTo>
                  <a:lnTo>
                    <a:pt x="14669" y="15260"/>
                  </a:lnTo>
                  <a:lnTo>
                    <a:pt x="14774" y="15050"/>
                  </a:lnTo>
                  <a:lnTo>
                    <a:pt x="15138" y="14646"/>
                  </a:lnTo>
                  <a:lnTo>
                    <a:pt x="15581" y="14242"/>
                  </a:lnTo>
                  <a:lnTo>
                    <a:pt x="16728" y="13469"/>
                  </a:lnTo>
                  <a:lnTo>
                    <a:pt x="18030" y="12591"/>
                  </a:lnTo>
                  <a:lnTo>
                    <a:pt x="18734" y="12118"/>
                  </a:lnTo>
                  <a:lnTo>
                    <a:pt x="19333" y="11573"/>
                  </a:lnTo>
                  <a:lnTo>
                    <a:pt x="19932" y="11028"/>
                  </a:lnTo>
                  <a:lnTo>
                    <a:pt x="20479" y="10396"/>
                  </a:lnTo>
                  <a:lnTo>
                    <a:pt x="20740" y="10097"/>
                  </a:lnTo>
                  <a:lnTo>
                    <a:pt x="20948" y="9729"/>
                  </a:lnTo>
                  <a:lnTo>
                    <a:pt x="21130" y="9378"/>
                  </a:lnTo>
                  <a:lnTo>
                    <a:pt x="21287" y="8974"/>
                  </a:lnTo>
                  <a:lnTo>
                    <a:pt x="21443" y="8605"/>
                  </a:lnTo>
                  <a:lnTo>
                    <a:pt x="21548" y="8166"/>
                  </a:lnTo>
                  <a:lnTo>
                    <a:pt x="21600" y="7727"/>
                  </a:lnTo>
                  <a:lnTo>
                    <a:pt x="21600" y="6884"/>
                  </a:lnTo>
                  <a:lnTo>
                    <a:pt x="21548" y="6515"/>
                  </a:lnTo>
                  <a:lnTo>
                    <a:pt x="21496" y="6182"/>
                  </a:lnTo>
                  <a:lnTo>
                    <a:pt x="21391" y="5812"/>
                  </a:lnTo>
                  <a:lnTo>
                    <a:pt x="21287" y="5479"/>
                  </a:lnTo>
                  <a:lnTo>
                    <a:pt x="21130" y="5093"/>
                  </a:lnTo>
                  <a:lnTo>
                    <a:pt x="20948" y="4760"/>
                  </a:lnTo>
                  <a:lnTo>
                    <a:pt x="20740" y="4425"/>
                  </a:lnTo>
                  <a:lnTo>
                    <a:pt x="20531" y="4127"/>
                  </a:lnTo>
                  <a:lnTo>
                    <a:pt x="20296" y="3811"/>
                  </a:lnTo>
                  <a:lnTo>
                    <a:pt x="20036" y="3513"/>
                  </a:lnTo>
                  <a:lnTo>
                    <a:pt x="19775" y="3214"/>
                  </a:lnTo>
                  <a:lnTo>
                    <a:pt x="19124" y="2634"/>
                  </a:lnTo>
                  <a:lnTo>
                    <a:pt x="18447" y="2125"/>
                  </a:lnTo>
                  <a:lnTo>
                    <a:pt x="17691" y="1669"/>
                  </a:lnTo>
                  <a:lnTo>
                    <a:pt x="16832" y="1229"/>
                  </a:lnTo>
                  <a:lnTo>
                    <a:pt x="16388" y="1054"/>
                  </a:lnTo>
                  <a:lnTo>
                    <a:pt x="15920" y="879"/>
                  </a:lnTo>
                  <a:lnTo>
                    <a:pt x="15477" y="720"/>
                  </a:lnTo>
                  <a:lnTo>
                    <a:pt x="15034" y="580"/>
                  </a:lnTo>
                  <a:lnTo>
                    <a:pt x="14539" y="439"/>
                  </a:lnTo>
                  <a:lnTo>
                    <a:pt x="14018" y="316"/>
                  </a:lnTo>
                  <a:lnTo>
                    <a:pt x="13471" y="211"/>
                  </a:lnTo>
                  <a:lnTo>
                    <a:pt x="12975" y="140"/>
                  </a:lnTo>
                  <a:lnTo>
                    <a:pt x="12428" y="71"/>
                  </a:lnTo>
                  <a:lnTo>
                    <a:pt x="11934" y="35"/>
                  </a:lnTo>
                  <a:lnTo>
                    <a:pt x="11387" y="0"/>
                  </a:lnTo>
                  <a:lnTo>
                    <a:pt x="10213" y="0"/>
                  </a:lnTo>
                  <a:lnTo>
                    <a:pt x="9666" y="35"/>
                  </a:lnTo>
                  <a:lnTo>
                    <a:pt x="9172" y="71"/>
                  </a:lnTo>
                  <a:lnTo>
                    <a:pt x="8625" y="140"/>
                  </a:lnTo>
                  <a:lnTo>
                    <a:pt x="8129" y="211"/>
                  </a:lnTo>
                  <a:lnTo>
                    <a:pt x="7582" y="316"/>
                  </a:lnTo>
                  <a:lnTo>
                    <a:pt x="7061" y="439"/>
                  </a:lnTo>
                  <a:lnTo>
                    <a:pt x="6566" y="580"/>
                  </a:lnTo>
                  <a:lnTo>
                    <a:pt x="6123" y="720"/>
                  </a:lnTo>
                  <a:lnTo>
                    <a:pt x="5680" y="879"/>
                  </a:lnTo>
                  <a:lnTo>
                    <a:pt x="5212" y="1054"/>
                  </a:lnTo>
                  <a:lnTo>
                    <a:pt x="4768" y="1229"/>
                  </a:lnTo>
                  <a:lnTo>
                    <a:pt x="3909" y="1669"/>
                  </a:lnTo>
                  <a:lnTo>
                    <a:pt x="3153" y="2125"/>
                  </a:lnTo>
                  <a:lnTo>
                    <a:pt x="2476" y="2634"/>
                  </a:lnTo>
                  <a:lnTo>
                    <a:pt x="1825" y="3214"/>
                  </a:lnTo>
                  <a:lnTo>
                    <a:pt x="1303" y="3811"/>
                  </a:lnTo>
                  <a:lnTo>
                    <a:pt x="1069" y="4127"/>
                  </a:lnTo>
                  <a:lnTo>
                    <a:pt x="860" y="4425"/>
                  </a:lnTo>
                  <a:lnTo>
                    <a:pt x="651" y="4760"/>
                  </a:lnTo>
                  <a:lnTo>
                    <a:pt x="470" y="5093"/>
                  </a:lnTo>
                  <a:lnTo>
                    <a:pt x="313" y="5479"/>
                  </a:lnTo>
                  <a:lnTo>
                    <a:pt x="209" y="5812"/>
                  </a:lnTo>
                  <a:lnTo>
                    <a:pt x="104" y="6182"/>
                  </a:lnTo>
                  <a:lnTo>
                    <a:pt x="52" y="6515"/>
                  </a:lnTo>
                  <a:lnTo>
                    <a:pt x="0" y="6884"/>
                  </a:lnTo>
                  <a:lnTo>
                    <a:pt x="0" y="7727"/>
                  </a:lnTo>
                  <a:lnTo>
                    <a:pt x="52" y="8166"/>
                  </a:lnTo>
                  <a:lnTo>
                    <a:pt x="157" y="8605"/>
                  </a:lnTo>
                  <a:lnTo>
                    <a:pt x="313" y="8974"/>
                  </a:lnTo>
                  <a:lnTo>
                    <a:pt x="470" y="9378"/>
                  </a:lnTo>
                  <a:lnTo>
                    <a:pt x="651" y="9729"/>
                  </a:lnTo>
                  <a:lnTo>
                    <a:pt x="860" y="10097"/>
                  </a:lnTo>
                  <a:lnTo>
                    <a:pt x="1121" y="10396"/>
                  </a:lnTo>
                  <a:lnTo>
                    <a:pt x="1668" y="11028"/>
                  </a:lnTo>
                  <a:lnTo>
                    <a:pt x="2267" y="11573"/>
                  </a:lnTo>
                  <a:lnTo>
                    <a:pt x="2866" y="12118"/>
                  </a:lnTo>
                  <a:lnTo>
                    <a:pt x="3570" y="12591"/>
                  </a:lnTo>
                  <a:lnTo>
                    <a:pt x="4872" y="13469"/>
                  </a:lnTo>
                  <a:lnTo>
                    <a:pt x="6019" y="14242"/>
                  </a:lnTo>
                  <a:lnTo>
                    <a:pt x="6462" y="14646"/>
                  </a:lnTo>
                  <a:lnTo>
                    <a:pt x="6826" y="15050"/>
                  </a:lnTo>
                  <a:lnTo>
                    <a:pt x="6931" y="15260"/>
                  </a:lnTo>
                  <a:lnTo>
                    <a:pt x="7009" y="15454"/>
                  </a:lnTo>
                  <a:lnTo>
                    <a:pt x="7113" y="15664"/>
                  </a:lnTo>
                  <a:lnTo>
                    <a:pt x="7113" y="19370"/>
                  </a:lnTo>
                  <a:lnTo>
                    <a:pt x="7166" y="19634"/>
                  </a:lnTo>
                  <a:lnTo>
                    <a:pt x="7270" y="19879"/>
                  </a:lnTo>
                  <a:lnTo>
                    <a:pt x="7425" y="20107"/>
                  </a:lnTo>
                  <a:lnTo>
                    <a:pt x="7582" y="20318"/>
                  </a:lnTo>
                  <a:lnTo>
                    <a:pt x="7765" y="20511"/>
                  </a:lnTo>
                  <a:lnTo>
                    <a:pt x="7973" y="20722"/>
                  </a:lnTo>
                  <a:lnTo>
                    <a:pt x="8233" y="20881"/>
                  </a:lnTo>
                  <a:lnTo>
                    <a:pt x="8468" y="21056"/>
                  </a:lnTo>
                  <a:lnTo>
                    <a:pt x="8729" y="21196"/>
                  </a:lnTo>
                  <a:lnTo>
                    <a:pt x="9015" y="21319"/>
                  </a:lnTo>
                  <a:lnTo>
                    <a:pt x="9380" y="21425"/>
                  </a:lnTo>
                  <a:lnTo>
                    <a:pt x="9719" y="21495"/>
                  </a:lnTo>
                  <a:lnTo>
                    <a:pt x="10084" y="21565"/>
                  </a:lnTo>
                  <a:lnTo>
                    <a:pt x="10422" y="21600"/>
                  </a:lnTo>
                  <a:lnTo>
                    <a:pt x="10786" y="21600"/>
                  </a:lnTo>
                  <a:close/>
                </a:path>
              </a:pathLst>
            </a:custGeom>
            <a:solidFill>
              <a:srgbClr val="FFFFFF"/>
            </a:solidFill>
            <a:ln w="6350" cap="flat">
              <a:solidFill>
                <a:srgbClr val="D8D8D8"/>
              </a:solidFill>
              <a:prstDash val="solid"/>
              <a:round/>
            </a:ln>
            <a:effectLst/>
          </p:spPr>
          <p:txBody>
            <a:bodyPr wrap="square" lIns="45719" tIns="45719" rIns="45719" bIns="45719" numCol="1" anchor="t">
              <a:noAutofit/>
            </a:bodyPr>
            <a:lstStyle/>
            <a:p>
              <a:pPr/>
            </a:p>
          </p:txBody>
        </p:sp>
        <p:sp>
          <p:nvSpPr>
            <p:cNvPr id="75" name="Shape 75"/>
            <p:cNvSpPr/>
            <p:nvPr/>
          </p:nvSpPr>
          <p:spPr>
            <a:xfrm>
              <a:off x="99361" y="224831"/>
              <a:ext cx="115617" cy="22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4" y="10918"/>
                  </a:moveTo>
                  <a:lnTo>
                    <a:pt x="4448" y="5578"/>
                  </a:lnTo>
                  <a:lnTo>
                    <a:pt x="1060" y="1305"/>
                  </a:lnTo>
                  <a:lnTo>
                    <a:pt x="0" y="235"/>
                  </a:lnTo>
                  <a:lnTo>
                    <a:pt x="4448" y="1424"/>
                  </a:lnTo>
                  <a:lnTo>
                    <a:pt x="7835" y="0"/>
                  </a:lnTo>
                  <a:lnTo>
                    <a:pt x="11647" y="1305"/>
                  </a:lnTo>
                  <a:lnTo>
                    <a:pt x="14610" y="0"/>
                  </a:lnTo>
                  <a:lnTo>
                    <a:pt x="17576" y="1186"/>
                  </a:lnTo>
                  <a:lnTo>
                    <a:pt x="21600" y="235"/>
                  </a:lnTo>
                  <a:lnTo>
                    <a:pt x="16304" y="6053"/>
                  </a:lnTo>
                  <a:lnTo>
                    <a:pt x="14822" y="10918"/>
                  </a:lnTo>
                  <a:moveTo>
                    <a:pt x="778" y="14359"/>
                  </a:moveTo>
                  <a:lnTo>
                    <a:pt x="20681" y="14359"/>
                  </a:lnTo>
                  <a:lnTo>
                    <a:pt x="20681" y="16852"/>
                  </a:lnTo>
                  <a:lnTo>
                    <a:pt x="778" y="16814"/>
                  </a:lnTo>
                  <a:lnTo>
                    <a:pt x="778" y="19226"/>
                  </a:lnTo>
                  <a:lnTo>
                    <a:pt x="20681" y="19304"/>
                  </a:lnTo>
                  <a:lnTo>
                    <a:pt x="20752" y="21600"/>
                  </a:lnTo>
                  <a:lnTo>
                    <a:pt x="848" y="21600"/>
                  </a:lnTo>
                </a:path>
              </a:pathLst>
            </a:custGeom>
            <a:noFill/>
            <a:ln w="6350" cap="flat">
              <a:solidFill>
                <a:srgbClr val="D8D8D8"/>
              </a:solidFill>
              <a:prstDash val="solid"/>
              <a:round/>
            </a:ln>
            <a:effectLst/>
          </p:spPr>
          <p:txBody>
            <a:bodyPr wrap="square" lIns="45719" tIns="45719" rIns="45719" bIns="45719" numCol="1" anchor="t">
              <a:noAutofit/>
            </a:bodyPr>
            <a:lstStyle/>
            <a:p>
              <a:pPr/>
            </a:p>
          </p:txBody>
        </p:sp>
      </p:grpSp>
      <p:pic>
        <p:nvPicPr>
          <p:cNvPr id="77" name="image.pdf" descr="C:\Users\ybi9\AppData\Local\Microsoft\Windows\Temporary Internet Files\Content.IE5\OM1J1Y24\MC900298153[1].wmf"/>
          <p:cNvPicPr>
            <a:picLocks noChangeAspect="1"/>
          </p:cNvPicPr>
          <p:nvPr/>
        </p:nvPicPr>
        <p:blipFill>
          <a:blip r:embed="rId3">
            <a:extLst/>
          </a:blip>
          <a:stretch>
            <a:fillRect/>
          </a:stretch>
        </p:blipFill>
        <p:spPr>
          <a:xfrm>
            <a:off x="3415506" y="2271712"/>
            <a:ext cx="407988" cy="660401"/>
          </a:xfrm>
          <a:prstGeom prst="rect">
            <a:avLst/>
          </a:prstGeom>
          <a:ln w="12700">
            <a:miter lim="400000"/>
          </a:ln>
        </p:spPr>
      </p:pic>
      <p:sp>
        <p:nvSpPr>
          <p:cNvPr id="78" name="Shape 78"/>
          <p:cNvSpPr/>
          <p:nvPr/>
        </p:nvSpPr>
        <p:spPr>
          <a:xfrm>
            <a:off x="6937375" y="3138487"/>
            <a:ext cx="165576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预期成果</a:t>
            </a:r>
          </a:p>
        </p:txBody>
      </p:sp>
      <p:sp>
        <p:nvSpPr>
          <p:cNvPr id="79" name="Shape 79"/>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0" name="pasted-image.png"/>
          <p:cNvPicPr>
            <a:picLocks noChangeAspect="1"/>
          </p:cNvPicPr>
          <p:nvPr/>
        </p:nvPicPr>
        <p:blipFill>
          <a:blip r:embed="rId4">
            <a:extLst/>
          </a:blip>
          <a:stretch>
            <a:fillRect/>
          </a:stretch>
        </p:blipFill>
        <p:spPr>
          <a:xfrm>
            <a:off x="7366793" y="2211581"/>
            <a:ext cx="796926" cy="7806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5" name="Shape 85"/>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6" name="Shape 86"/>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87" name="Shape 87"/>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88" name="Shape 88"/>
          <p:cNvSpPr/>
          <p:nvPr/>
        </p:nvSpPr>
        <p:spPr>
          <a:xfrm>
            <a:off x="4356100" y="1995487"/>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89" name="Shape 89"/>
          <p:cNvSpPr/>
          <p:nvPr/>
        </p:nvSpPr>
        <p:spPr>
          <a:xfrm>
            <a:off x="1152525" y="2316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相变材料简介</a:t>
            </a:r>
          </a:p>
        </p:txBody>
      </p:sp>
      <p:sp>
        <p:nvSpPr>
          <p:cNvPr id="90" name="Shape 9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1" name="Shape 9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92" name="Shape 92"/>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5" name="Shape 95"/>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6" name="Shape 96"/>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97" name="Shape 97"/>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98" name="Shape 98"/>
          <p:cNvSpPr/>
          <p:nvPr/>
        </p:nvSpPr>
        <p:spPr>
          <a:xfrm>
            <a:off x="1346200" y="501855"/>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99" name="Shape 99"/>
          <p:cNvSpPr/>
          <p:nvPr/>
        </p:nvSpPr>
        <p:spPr>
          <a:xfrm>
            <a:off x="-612775" y="3984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相变材料简介</a:t>
            </a:r>
          </a:p>
        </p:txBody>
      </p:sp>
      <p:sp>
        <p:nvSpPr>
          <p:cNvPr id="100" name="Shape 10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1" name="Shape 10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102" name="Shape 102"/>
          <p:cNvSpPr/>
          <p:nvPr/>
        </p:nvSpPr>
        <p:spPr>
          <a:xfrm>
            <a:off x="1649729" y="967739"/>
            <a:ext cx="7020147"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相变材料指的是能够随着外界环境变化而发生物质结构改变的材料。</a:t>
            </a:r>
          </a:p>
          <a:p>
            <a:pPr/>
            <a:r>
              <a:t>相变材料起初被应用于储能／恒温的应用场所，利用相变材料在物质结构发生变化时的吸／放热能力来达成恒温的目的。 譬如恒温地板，CPU散热片，制造低温环境储存医学材料等。</a:t>
            </a:r>
          </a:p>
          <a:p>
            <a:pPr/>
            <a:r>
              <a:t>还有一种相变材料指的是随着外界加电情况变化能够改变晶体结构的材料，被应用于存储材料和光学材料中。</a:t>
            </a:r>
          </a:p>
        </p:txBody>
      </p:sp>
      <p:sp>
        <p:nvSpPr>
          <p:cNvPr id="103" name="Shape 103"/>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8" name="Shape 108"/>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9" name="Shape 109"/>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10" name="Shape 110"/>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111" name="Shape 111"/>
          <p:cNvSpPr/>
          <p:nvPr/>
        </p:nvSpPr>
        <p:spPr>
          <a:xfrm>
            <a:off x="1346200" y="501855"/>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12" name="Shape 112"/>
          <p:cNvSpPr/>
          <p:nvPr/>
        </p:nvSpPr>
        <p:spPr>
          <a:xfrm>
            <a:off x="454025" y="3984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相变材料的应用——可见光部分</a:t>
            </a:r>
          </a:p>
        </p:txBody>
      </p:sp>
      <p:sp>
        <p:nvSpPr>
          <p:cNvPr id="113" name="Shape 113"/>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4" name="Shape 114"/>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115" name="Shape 115"/>
          <p:cNvSpPr/>
          <p:nvPr/>
        </p:nvSpPr>
        <p:spPr>
          <a:xfrm>
            <a:off x="1649729" y="967739"/>
            <a:ext cx="7020147"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有一种相变材料由Ge Sb Ti 组成，目前可以用于制作柔性超高分辨率显示屏，我们本次研究内容也围绕这种材料展开。</a:t>
            </a:r>
          </a:p>
        </p:txBody>
      </p:sp>
      <p:sp>
        <p:nvSpPr>
          <p:cNvPr id="116" name="Shape 116"/>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7" name="pasted-image.png"/>
          <p:cNvPicPr>
            <a:picLocks noChangeAspect="1"/>
          </p:cNvPicPr>
          <p:nvPr/>
        </p:nvPicPr>
        <p:blipFill>
          <a:blip r:embed="rId3">
            <a:extLst/>
          </a:blip>
          <a:stretch>
            <a:fillRect/>
          </a:stretch>
        </p:blipFill>
        <p:spPr>
          <a:xfrm>
            <a:off x="1469117" y="1839834"/>
            <a:ext cx="2590801" cy="2238964"/>
          </a:xfrm>
          <a:prstGeom prst="rect">
            <a:avLst/>
          </a:prstGeom>
          <a:ln w="12700">
            <a:miter lim="400000"/>
          </a:ln>
        </p:spPr>
      </p:pic>
      <p:pic>
        <p:nvPicPr>
          <p:cNvPr id="118" name="pasted-image.png"/>
          <p:cNvPicPr>
            <a:picLocks noChangeAspect="1"/>
          </p:cNvPicPr>
          <p:nvPr/>
        </p:nvPicPr>
        <p:blipFill>
          <a:blip r:embed="rId4">
            <a:extLst/>
          </a:blip>
          <a:stretch>
            <a:fillRect/>
          </a:stretch>
        </p:blipFill>
        <p:spPr>
          <a:xfrm>
            <a:off x="5167023" y="1839834"/>
            <a:ext cx="2507931" cy="223896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26988" y="0"/>
            <a:ext cx="9142413" cy="5272088"/>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3" name="Shape 123"/>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4" name="Shape 124"/>
          <p:cNvSpPr/>
          <p:nvPr/>
        </p:nvSpPr>
        <p:spPr>
          <a:xfrm rot="5400000">
            <a:off x="5020468" y="861218"/>
            <a:ext cx="5327651" cy="3135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C000">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5" name="Shape 125"/>
          <p:cNvSpPr/>
          <p:nvPr/>
        </p:nvSpPr>
        <p:spPr>
          <a:xfrm rot="5400000">
            <a:off x="5380831" y="1059656"/>
            <a:ext cx="4606926" cy="2735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26" name="Shape 126"/>
          <p:cNvSpPr/>
          <p:nvPr/>
        </p:nvSpPr>
        <p:spPr>
          <a:xfrm>
            <a:off x="6602412" y="1919287"/>
            <a:ext cx="12954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2</a:t>
            </a:r>
          </a:p>
        </p:txBody>
      </p:sp>
      <p:sp>
        <p:nvSpPr>
          <p:cNvPr id="127" name="Shape 127"/>
          <p:cNvSpPr/>
          <p:nvPr/>
        </p:nvSpPr>
        <p:spPr>
          <a:xfrm rot="16200000">
            <a:off x="2700337" y="2282825"/>
            <a:ext cx="431801" cy="288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28" name="Shape 128"/>
          <p:cNvSpPr/>
          <p:nvPr/>
        </p:nvSpPr>
        <p:spPr>
          <a:xfrm>
            <a:off x="3254375" y="2165350"/>
            <a:ext cx="2879725"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atin typeface="微软雅黑"/>
                <a:ea typeface="微软雅黑"/>
                <a:cs typeface="微软雅黑"/>
                <a:sym typeface="微软雅黑"/>
              </a:defRPr>
            </a:lvl1pPr>
          </a:lstStyle>
          <a:p>
            <a:pPr/>
            <a:r>
              <a:t>课题背景</a:t>
            </a:r>
          </a:p>
        </p:txBody>
      </p:sp>
      <p:sp>
        <p:nvSpPr>
          <p:cNvPr id="129" name="Shape 129"/>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34" name="Shape 134"/>
          <p:cNvSpPr/>
          <p:nvPr/>
        </p:nvSpPr>
        <p:spPr>
          <a:xfrm>
            <a:off x="179387" y="714375"/>
            <a:ext cx="8713788" cy="0"/>
          </a:xfrm>
          <a:prstGeom prst="line">
            <a:avLst/>
          </a:prstGeom>
          <a:ln>
            <a:solidFill>
              <a:srgbClr val="A5A5A5"/>
            </a:solidFill>
            <a:miter/>
          </a:ln>
        </p:spPr>
        <p:txBody>
          <a:bodyPr lIns="45719" rIns="45719"/>
          <a:lstStyle/>
          <a:p>
            <a:pPr/>
          </a:p>
        </p:txBody>
      </p:sp>
      <p:sp>
        <p:nvSpPr>
          <p:cNvPr id="135" name="Shape 135"/>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36" name="Shape 136"/>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2.1</a:t>
            </a:r>
          </a:p>
        </p:txBody>
      </p:sp>
      <p:sp>
        <p:nvSpPr>
          <p:cNvPr id="137" name="Shape 137"/>
          <p:cNvSpPr/>
          <p:nvPr/>
        </p:nvSpPr>
        <p:spPr>
          <a:xfrm>
            <a:off x="1084262" y="241300"/>
            <a:ext cx="2303463"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背景</a:t>
            </a:r>
          </a:p>
        </p:txBody>
      </p:sp>
      <p:sp>
        <p:nvSpPr>
          <p:cNvPr id="138" name="Shape 138"/>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39" name="Shape 139"/>
          <p:cNvSpPr/>
          <p:nvPr/>
        </p:nvSpPr>
        <p:spPr>
          <a:xfrm>
            <a:off x="517525" y="1020762"/>
            <a:ext cx="2714625" cy="315913"/>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40" name="Shape 140"/>
          <p:cNvSpPr/>
          <p:nvPr/>
        </p:nvSpPr>
        <p:spPr>
          <a:xfrm>
            <a:off x="274637" y="1020762"/>
            <a:ext cx="242888" cy="315913"/>
          </a:xfrm>
          <a:prstGeom prst="rect">
            <a:avLst/>
          </a:prstGeom>
          <a:solidFill>
            <a:srgbClr val="3C3C37"/>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41" name="Shape 141"/>
          <p:cNvSpPr/>
          <p:nvPr/>
        </p:nvSpPr>
        <p:spPr>
          <a:xfrm>
            <a:off x="539750" y="987425"/>
            <a:ext cx="2701925" cy="421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solidFill>
                  <a:srgbClr val="FFFFFF"/>
                </a:solidFill>
                <a:latin typeface="微软雅黑"/>
                <a:ea typeface="微软雅黑"/>
                <a:cs typeface="微软雅黑"/>
                <a:sym typeface="微软雅黑"/>
              </a:defRPr>
            </a:lvl1pPr>
          </a:lstStyle>
          <a:p>
            <a:pPr/>
            <a:r>
              <a:t>传统老花镜</a:t>
            </a:r>
          </a:p>
        </p:txBody>
      </p:sp>
      <p:grpSp>
        <p:nvGrpSpPr>
          <p:cNvPr id="145" name="Group 145"/>
          <p:cNvGrpSpPr/>
          <p:nvPr/>
        </p:nvGrpSpPr>
        <p:grpSpPr>
          <a:xfrm>
            <a:off x="274637" y="2716212"/>
            <a:ext cx="2965451" cy="447041"/>
            <a:chOff x="0" y="0"/>
            <a:chExt cx="2965450" cy="447040"/>
          </a:xfrm>
        </p:grpSpPr>
        <p:sp>
          <p:nvSpPr>
            <p:cNvPr id="142" name="Shape 142"/>
            <p:cNvSpPr/>
            <p:nvPr/>
          </p:nvSpPr>
          <p:spPr>
            <a:xfrm>
              <a:off x="251100" y="42099"/>
              <a:ext cx="2714351" cy="315852"/>
            </a:xfrm>
            <a:prstGeom prst="rect">
              <a:avLst/>
            </a:prstGeom>
            <a:solidFill>
              <a:srgbClr val="FFC000"/>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143" name="Shape 143"/>
            <p:cNvSpPr/>
            <p:nvPr/>
          </p:nvSpPr>
          <p:spPr>
            <a:xfrm>
              <a:off x="0" y="42099"/>
              <a:ext cx="242287" cy="315852"/>
            </a:xfrm>
            <a:prstGeom prst="rect">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144" name="Shape 144"/>
            <p:cNvSpPr/>
            <p:nvPr/>
          </p:nvSpPr>
          <p:spPr>
            <a:xfrm>
              <a:off x="242285" y="0"/>
              <a:ext cx="2714351"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000">
                  <a:solidFill>
                    <a:srgbClr val="FFFFFF"/>
                  </a:solidFill>
                  <a:latin typeface="微软雅黑"/>
                  <a:ea typeface="微软雅黑"/>
                  <a:cs typeface="微软雅黑"/>
                  <a:sym typeface="微软雅黑"/>
                </a:defRPr>
              </a:lvl1pPr>
            </a:lstStyle>
            <a:p>
              <a:pPr/>
              <a:r>
                <a:t>我们期待的老花镜</a:t>
              </a:r>
            </a:p>
          </p:txBody>
        </p:sp>
      </p:grpSp>
      <p:sp>
        <p:nvSpPr>
          <p:cNvPr id="146" name="Shape 146"/>
          <p:cNvSpPr/>
          <p:nvPr/>
        </p:nvSpPr>
        <p:spPr>
          <a:xfrm>
            <a:off x="250825" y="1463675"/>
            <a:ext cx="3673475"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具有凸透镜的特性</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焦距固定</a:t>
            </a:r>
          </a:p>
        </p:txBody>
      </p:sp>
      <p:sp>
        <p:nvSpPr>
          <p:cNvPr id="147" name="Shape 147"/>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48" name="Shape 148"/>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49" name="Shape 149"/>
          <p:cNvSpPr/>
          <p:nvPr/>
        </p:nvSpPr>
        <p:spPr>
          <a:xfrm>
            <a:off x="287337" y="3292475"/>
            <a:ext cx="3671888" cy="1488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具有凸透镜的特性</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焦距可变</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物理上使用平面镜</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具有不亚于传统老花镜的透明度</a:t>
            </a:r>
          </a:p>
        </p:txBody>
      </p:sp>
      <p:grpSp>
        <p:nvGrpSpPr>
          <p:cNvPr id="152" name="Group 152"/>
          <p:cNvGrpSpPr/>
          <p:nvPr/>
        </p:nvGrpSpPr>
        <p:grpSpPr>
          <a:xfrm>
            <a:off x="7072466" y="399190"/>
            <a:ext cx="2069793" cy="3169044"/>
            <a:chOff x="0" y="-507229"/>
            <a:chExt cx="2069792" cy="3169042"/>
          </a:xfrm>
        </p:grpSpPr>
        <p:sp>
          <p:nvSpPr>
            <p:cNvPr id="150" name="Shape 150"/>
            <p:cNvSpPr/>
            <p:nvPr/>
          </p:nvSpPr>
          <p:spPr>
            <a:xfrm>
              <a:off x="0" y="0"/>
              <a:ext cx="2069793" cy="215458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51" name="Shape 151"/>
            <p:cNvSpPr/>
            <p:nvPr/>
          </p:nvSpPr>
          <p:spPr>
            <a:xfrm>
              <a:off x="0" y="-507230"/>
              <a:ext cx="2069793" cy="31690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a:latin typeface="微软雅黑"/>
                  <a:ea typeface="微软雅黑"/>
                  <a:cs typeface="微软雅黑"/>
                  <a:sym typeface="微软雅黑"/>
                </a:defRPr>
              </a:pPr>
              <a:r>
                <a:t>只有一个或者若干个固定的焦距</a:t>
              </a:r>
            </a:p>
            <a:p>
              <a:pPr algn="ctr">
                <a:defRPr b="1">
                  <a:latin typeface="微软雅黑"/>
                  <a:ea typeface="微软雅黑"/>
                  <a:cs typeface="微软雅黑"/>
                  <a:sym typeface="微软雅黑"/>
                </a:defRPr>
              </a:pPr>
              <a:r>
                <a:t>而随着年纪的增长，所需求的老花镜读书持续加深</a:t>
              </a:r>
            </a:p>
          </p:txBody>
        </p:sp>
      </p:grpSp>
      <p:grpSp>
        <p:nvGrpSpPr>
          <p:cNvPr id="155" name="Group 155"/>
          <p:cNvGrpSpPr/>
          <p:nvPr/>
        </p:nvGrpSpPr>
        <p:grpSpPr>
          <a:xfrm>
            <a:off x="7351712" y="3281175"/>
            <a:ext cx="1511301" cy="1678941"/>
            <a:chOff x="0" y="-52070"/>
            <a:chExt cx="1511300" cy="1678939"/>
          </a:xfrm>
        </p:grpSpPr>
        <p:sp>
          <p:nvSpPr>
            <p:cNvPr id="153" name="Shape 153"/>
            <p:cNvSpPr/>
            <p:nvPr/>
          </p:nvSpPr>
          <p:spPr>
            <a:xfrm>
              <a:off x="0" y="0"/>
              <a:ext cx="1511300" cy="1574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54" name="Shape 154"/>
            <p:cNvSpPr/>
            <p:nvPr/>
          </p:nvSpPr>
          <p:spPr>
            <a:xfrm>
              <a:off x="0" y="-52071"/>
              <a:ext cx="1511300" cy="167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微软雅黑"/>
                  <a:ea typeface="微软雅黑"/>
                  <a:cs typeface="微软雅黑"/>
                  <a:sym typeface="微软雅黑"/>
                </a:defRPr>
              </a:lvl1pPr>
            </a:lstStyle>
            <a:p>
              <a:pPr/>
              <a:r>
                <a:t>能够通过改变电压的方式调节焦距，使得老花镜持续有效</a:t>
              </a:r>
            </a:p>
          </p:txBody>
        </p:sp>
      </p:grpSp>
      <p:pic>
        <p:nvPicPr>
          <p:cNvPr id="156" name="pasted-image.png"/>
          <p:cNvPicPr>
            <a:picLocks noChangeAspect="1"/>
          </p:cNvPicPr>
          <p:nvPr/>
        </p:nvPicPr>
        <p:blipFill>
          <a:blip r:embed="rId3">
            <a:extLst/>
          </a:blip>
          <a:stretch>
            <a:fillRect/>
          </a:stretch>
        </p:blipFill>
        <p:spPr>
          <a:xfrm>
            <a:off x="4304506" y="753878"/>
            <a:ext cx="2701926" cy="2329760"/>
          </a:xfrm>
          <a:prstGeom prst="rect">
            <a:avLst/>
          </a:prstGeom>
          <a:ln w="12700">
            <a:miter lim="400000"/>
          </a:ln>
        </p:spPr>
      </p:pic>
      <p:sp>
        <p:nvSpPr>
          <p:cNvPr id="157" name="Shape 157"/>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8" name="pasted-image.png"/>
          <p:cNvPicPr>
            <a:picLocks noChangeAspect="1"/>
          </p:cNvPicPr>
          <p:nvPr/>
        </p:nvPicPr>
        <p:blipFill>
          <a:blip r:embed="rId4">
            <a:extLst/>
          </a:blip>
          <a:stretch>
            <a:fillRect/>
          </a:stretch>
        </p:blipFill>
        <p:spPr>
          <a:xfrm>
            <a:off x="4224337" y="3118378"/>
            <a:ext cx="2862263" cy="18998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5" name="Group 165"/>
          <p:cNvGrpSpPr/>
          <p:nvPr/>
        </p:nvGrpSpPr>
        <p:grpSpPr>
          <a:xfrm>
            <a:off x="107949" y="201865"/>
            <a:ext cx="5902872" cy="424310"/>
            <a:chOff x="0" y="0"/>
            <a:chExt cx="5902870" cy="424308"/>
          </a:xfrm>
        </p:grpSpPr>
        <p:sp>
          <p:nvSpPr>
            <p:cNvPr id="162" name="Shape 162"/>
            <p:cNvSpPr/>
            <p:nvPr/>
          </p:nvSpPr>
          <p:spPr>
            <a:xfrm flipV="1">
              <a:off x="811751" y="42245"/>
              <a:ext cx="2" cy="299336"/>
            </a:xfrm>
            <a:prstGeom prst="line">
              <a:avLst/>
            </a:prstGeom>
            <a:noFill/>
            <a:ln w="19050" cap="flat">
              <a:solidFill>
                <a:srgbClr val="595959"/>
              </a:solidFill>
              <a:prstDash val="solid"/>
              <a:miter lim="800000"/>
            </a:ln>
            <a:effectLst/>
          </p:spPr>
          <p:txBody>
            <a:bodyPr wrap="square" lIns="45719" tIns="45719" rIns="45719" bIns="45719" numCol="1" anchor="t">
              <a:noAutofit/>
            </a:bodyPr>
            <a:lstStyle/>
            <a:p>
              <a:pPr/>
            </a:p>
          </p:txBody>
        </p:sp>
        <p:sp>
          <p:nvSpPr>
            <p:cNvPr id="163" name="Shape 163"/>
            <p:cNvSpPr/>
            <p:nvPr/>
          </p:nvSpPr>
          <p:spPr>
            <a:xfrm>
              <a:off x="0" y="5861"/>
              <a:ext cx="811752" cy="411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r">
                <a:defRPr b="1" sz="2000">
                  <a:solidFill>
                    <a:srgbClr val="3F3F3F"/>
                  </a:solidFill>
                  <a:latin typeface="微软雅黑"/>
                  <a:ea typeface="微软雅黑"/>
                  <a:cs typeface="微软雅黑"/>
                  <a:sym typeface="微软雅黑"/>
                </a:defRPr>
              </a:lvl1pPr>
            </a:lstStyle>
            <a:p>
              <a:pPr/>
              <a:r>
                <a:t>2.2</a:t>
              </a:r>
            </a:p>
          </p:txBody>
        </p:sp>
        <p:sp>
          <p:nvSpPr>
            <p:cNvPr id="164" name="Shape 164"/>
            <p:cNvSpPr/>
            <p:nvPr/>
          </p:nvSpPr>
          <p:spPr>
            <a:xfrm>
              <a:off x="822043" y="0"/>
              <a:ext cx="5080828" cy="424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a:solidFill>
                    <a:srgbClr val="3F3F3F"/>
                  </a:solidFill>
                  <a:latin typeface="微软雅黑"/>
                  <a:ea typeface="微软雅黑"/>
                  <a:cs typeface="微软雅黑"/>
                  <a:sym typeface="微软雅黑"/>
                </a:defRPr>
              </a:lvl1pPr>
            </a:lstStyle>
            <a:p>
              <a:pPr/>
              <a:r>
                <a:t>我们尝试使用GST相变材料制备期待中的老花镜</a:t>
              </a:r>
            </a:p>
          </p:txBody>
        </p:sp>
      </p:grpSp>
      <p:grpSp>
        <p:nvGrpSpPr>
          <p:cNvPr id="168" name="Group 168"/>
          <p:cNvGrpSpPr/>
          <p:nvPr/>
        </p:nvGrpSpPr>
        <p:grpSpPr>
          <a:xfrm>
            <a:off x="541337" y="1419224"/>
            <a:ext cx="1295401" cy="1296989"/>
            <a:chOff x="0" y="0"/>
            <a:chExt cx="1295400" cy="1296987"/>
          </a:xfrm>
        </p:grpSpPr>
        <p:sp>
          <p:nvSpPr>
            <p:cNvPr id="166" name="Shape 166"/>
            <p:cNvSpPr/>
            <p:nvPr/>
          </p:nvSpPr>
          <p:spPr>
            <a:xfrm>
              <a:off x="0" y="-1"/>
              <a:ext cx="1295400" cy="1296989"/>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67" name="Shape 167"/>
            <p:cNvSpPr/>
            <p:nvPr/>
          </p:nvSpPr>
          <p:spPr>
            <a:xfrm>
              <a:off x="189692" y="444023"/>
              <a:ext cx="91601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sp>
        <p:nvSpPr>
          <p:cNvPr id="169" name="Shape 169">
            <a:hlinkClick r:id="rId3" invalidUrl="" action="ppaction://hlinksldjump" tgtFrame="" tooltip="" history="1" highlightClick="0" endSnd="0"/>
          </p:cNvPr>
          <p:cNvSpPr/>
          <p:nvPr/>
        </p:nvSpPr>
        <p:spPr>
          <a:xfrm>
            <a:off x="955675" y="3265740"/>
            <a:ext cx="2232025"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1500">
                <a:solidFill>
                  <a:srgbClr val="3F3F3F"/>
                </a:solidFill>
                <a:latin typeface="微软雅黑"/>
                <a:ea typeface="微软雅黑"/>
                <a:cs typeface="微软雅黑"/>
                <a:sym typeface="微软雅黑"/>
              </a:defRPr>
            </a:pPr>
            <a:r>
              <a:t>GST材料的显像原理</a:t>
            </a:r>
          </a:p>
          <a:p>
            <a:pPr algn="r">
              <a:defRPr b="1" sz="1200">
                <a:solidFill>
                  <a:srgbClr val="3F3F3F"/>
                </a:solidFill>
                <a:latin typeface="微软雅黑"/>
                <a:ea typeface="微软雅黑"/>
                <a:cs typeface="微软雅黑"/>
                <a:sym typeface="微软雅黑"/>
              </a:defRPr>
            </a:pPr>
            <a:r>
              <a:t>·见P9</a:t>
            </a:r>
          </a:p>
        </p:txBody>
      </p:sp>
      <p:sp>
        <p:nvSpPr>
          <p:cNvPr id="170" name="Shape 170"/>
          <p:cNvSpPr/>
          <p:nvPr/>
        </p:nvSpPr>
        <p:spPr>
          <a:xfrm>
            <a:off x="179387" y="657225"/>
            <a:ext cx="8713788" cy="0"/>
          </a:xfrm>
          <a:prstGeom prst="line">
            <a:avLst/>
          </a:prstGeom>
          <a:ln>
            <a:solidFill>
              <a:srgbClr val="A5A5A5"/>
            </a:solidFill>
            <a:miter/>
          </a:ln>
        </p:spPr>
        <p:txBody>
          <a:bodyPr lIns="45719" rIns="45719"/>
          <a:lstStyle/>
          <a:p>
            <a:pPr/>
          </a:p>
        </p:txBody>
      </p:sp>
      <p:sp>
        <p:nvSpPr>
          <p:cNvPr id="171" name="Shape 171"/>
          <p:cNvSpPr/>
          <p:nvPr/>
        </p:nvSpPr>
        <p:spPr>
          <a:xfrm>
            <a:off x="7369175" y="-9048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72" name="Shape 172"/>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73" name="Shape 173"/>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grpSp>
        <p:nvGrpSpPr>
          <p:cNvPr id="176" name="Group 176"/>
          <p:cNvGrpSpPr/>
          <p:nvPr/>
        </p:nvGrpSpPr>
        <p:grpSpPr>
          <a:xfrm>
            <a:off x="3457575" y="2855912"/>
            <a:ext cx="1295400" cy="1295401"/>
            <a:chOff x="0" y="0"/>
            <a:chExt cx="1295400" cy="1295400"/>
          </a:xfrm>
        </p:grpSpPr>
        <p:sp>
          <p:nvSpPr>
            <p:cNvPr id="174" name="Shape 174"/>
            <p:cNvSpPr/>
            <p:nvPr/>
          </p:nvSpPr>
          <p:spPr>
            <a:xfrm>
              <a:off x="0" y="0"/>
              <a:ext cx="1295400" cy="1295400"/>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75" name="Shape 175"/>
            <p:cNvSpPr/>
            <p:nvPr/>
          </p:nvSpPr>
          <p:spPr>
            <a:xfrm>
              <a:off x="189692" y="443230"/>
              <a:ext cx="916016"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grpSp>
        <p:nvGrpSpPr>
          <p:cNvPr id="179" name="Group 179"/>
          <p:cNvGrpSpPr/>
          <p:nvPr/>
        </p:nvGrpSpPr>
        <p:grpSpPr>
          <a:xfrm>
            <a:off x="4827587" y="1419224"/>
            <a:ext cx="1296989" cy="1296989"/>
            <a:chOff x="0" y="0"/>
            <a:chExt cx="1296987" cy="1296987"/>
          </a:xfrm>
        </p:grpSpPr>
        <p:sp>
          <p:nvSpPr>
            <p:cNvPr id="177" name="Shape 177"/>
            <p:cNvSpPr/>
            <p:nvPr/>
          </p:nvSpPr>
          <p:spPr>
            <a:xfrm>
              <a:off x="-1" y="-1"/>
              <a:ext cx="1296989" cy="1296989"/>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78" name="Shape 178"/>
            <p:cNvSpPr/>
            <p:nvPr/>
          </p:nvSpPr>
          <p:spPr>
            <a:xfrm>
              <a:off x="189924" y="444023"/>
              <a:ext cx="917139"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sp>
        <p:nvSpPr>
          <p:cNvPr id="180" name="Shape 180"/>
          <p:cNvSpPr/>
          <p:nvPr/>
        </p:nvSpPr>
        <p:spPr>
          <a:xfrm>
            <a:off x="1908175" y="1443037"/>
            <a:ext cx="2232025"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solidFill>
                  <a:srgbClr val="3F3F3F"/>
                </a:solidFill>
                <a:latin typeface="微软雅黑"/>
                <a:ea typeface="微软雅黑"/>
                <a:cs typeface="微软雅黑"/>
                <a:sym typeface="微软雅黑"/>
              </a:defRPr>
            </a:pPr>
            <a:r>
              <a:t>GST相变材料</a:t>
            </a:r>
          </a:p>
          <a:p>
            <a:pPr>
              <a:defRPr b="1" sz="1200">
                <a:solidFill>
                  <a:srgbClr val="3F3F3F"/>
                </a:solidFill>
                <a:latin typeface="微软雅黑"/>
                <a:ea typeface="微软雅黑"/>
                <a:cs typeface="微软雅黑"/>
                <a:sym typeface="微软雅黑"/>
              </a:defRPr>
            </a:pPr>
            <a:r>
              <a:t>· 由锗-硒-碲组成，可以表示为(GeTi2)x(Sb2Ti3)y，比较常见的配比是Ge2Sb2Ti5</a:t>
            </a:r>
          </a:p>
        </p:txBody>
      </p:sp>
      <p:sp>
        <p:nvSpPr>
          <p:cNvPr id="181" name="Shape 181">
            <a:hlinkClick r:id="rId4" invalidUrl="" action="ppaction://hlinksldjump" tgtFrame="" tooltip="" history="1" highlightClick="0" endSnd="0"/>
          </p:cNvPr>
          <p:cNvSpPr/>
          <p:nvPr/>
        </p:nvSpPr>
        <p:spPr>
          <a:xfrm>
            <a:off x="6227762" y="1443037"/>
            <a:ext cx="2233613"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solidFill>
                  <a:srgbClr val="3F3F3F"/>
                </a:solidFill>
                <a:latin typeface="微软雅黑"/>
                <a:ea typeface="微软雅黑"/>
                <a:cs typeface="微软雅黑"/>
                <a:sym typeface="微软雅黑"/>
              </a:defRPr>
            </a:pPr>
            <a:r>
              <a:t>GST材料的可见光性质</a:t>
            </a:r>
          </a:p>
          <a:p>
            <a:pPr>
              <a:defRPr b="1" sz="1200">
                <a:solidFill>
                  <a:srgbClr val="3F3F3F"/>
                </a:solidFill>
                <a:latin typeface="微软雅黑"/>
                <a:ea typeface="微软雅黑"/>
                <a:cs typeface="微软雅黑"/>
                <a:sym typeface="微软雅黑"/>
              </a:defRPr>
            </a:pPr>
            <a:r>
              <a:t>· 见P10-11</a:t>
            </a:r>
          </a:p>
        </p:txBody>
      </p:sp>
      <p:pic>
        <p:nvPicPr>
          <p:cNvPr id="182" name="pasted-image.png"/>
          <p:cNvPicPr>
            <a:picLocks noChangeAspect="1"/>
          </p:cNvPicPr>
          <p:nvPr/>
        </p:nvPicPr>
        <p:blipFill>
          <a:blip r:embed="rId5">
            <a:extLst/>
          </a:blip>
          <a:stretch>
            <a:fillRect/>
          </a:stretch>
        </p:blipFill>
        <p:spPr>
          <a:xfrm>
            <a:off x="58737" y="1385883"/>
            <a:ext cx="1851591" cy="1363672"/>
          </a:xfrm>
          <a:prstGeom prst="rect">
            <a:avLst/>
          </a:prstGeom>
          <a:ln w="12700">
            <a:miter lim="400000"/>
          </a:ln>
        </p:spPr>
      </p:pic>
      <p:pic>
        <p:nvPicPr>
          <p:cNvPr id="183" name="pasted-image.png"/>
          <p:cNvPicPr>
            <a:picLocks noChangeAspect="1"/>
          </p:cNvPicPr>
          <p:nvPr/>
        </p:nvPicPr>
        <p:blipFill>
          <a:blip r:embed="rId6">
            <a:extLst/>
          </a:blip>
          <a:stretch>
            <a:fillRect/>
          </a:stretch>
        </p:blipFill>
        <p:spPr>
          <a:xfrm>
            <a:off x="3284234" y="2632400"/>
            <a:ext cx="1642083" cy="1840722"/>
          </a:xfrm>
          <a:prstGeom prst="rect">
            <a:avLst/>
          </a:prstGeom>
          <a:ln w="12700">
            <a:miter lim="400000"/>
          </a:ln>
        </p:spPr>
      </p:pic>
      <p:pic>
        <p:nvPicPr>
          <p:cNvPr id="184" name="pasted-image.png"/>
          <p:cNvPicPr>
            <a:picLocks noChangeAspect="1"/>
          </p:cNvPicPr>
          <p:nvPr/>
        </p:nvPicPr>
        <p:blipFill>
          <a:blip r:embed="rId7">
            <a:extLst/>
          </a:blip>
          <a:stretch>
            <a:fillRect/>
          </a:stretch>
        </p:blipFill>
        <p:spPr>
          <a:xfrm>
            <a:off x="4335587" y="1383411"/>
            <a:ext cx="1795642" cy="1363672"/>
          </a:xfrm>
          <a:prstGeom prst="rect">
            <a:avLst/>
          </a:prstGeom>
          <a:ln w="12700">
            <a:miter lim="400000"/>
          </a:ln>
        </p:spPr>
      </p:pic>
      <p:sp>
        <p:nvSpPr>
          <p:cNvPr id="185" name="Shape 185"/>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90" name="Shape 190"/>
          <p:cNvSpPr/>
          <p:nvPr/>
        </p:nvSpPr>
        <p:spPr>
          <a:xfrm>
            <a:off x="179387" y="714375"/>
            <a:ext cx="8713788" cy="0"/>
          </a:xfrm>
          <a:prstGeom prst="line">
            <a:avLst/>
          </a:prstGeom>
          <a:ln>
            <a:solidFill>
              <a:srgbClr val="A5A5A5"/>
            </a:solidFill>
            <a:miter/>
          </a:ln>
        </p:spPr>
        <p:txBody>
          <a:bodyPr lIns="45719" rIns="45719"/>
          <a:lstStyle/>
          <a:p>
            <a:pPr/>
          </a:p>
        </p:txBody>
      </p:sp>
      <p:sp>
        <p:nvSpPr>
          <p:cNvPr id="191" name="Shape 191"/>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92" name="Shape 192"/>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2.3</a:t>
            </a:r>
          </a:p>
        </p:txBody>
      </p:sp>
      <p:sp>
        <p:nvSpPr>
          <p:cNvPr id="193" name="Shape 193"/>
          <p:cNvSpPr/>
          <p:nvPr/>
        </p:nvSpPr>
        <p:spPr>
          <a:xfrm>
            <a:off x="1084262" y="241300"/>
            <a:ext cx="2303463"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GST材料的显像原理</a:t>
            </a:r>
          </a:p>
        </p:txBody>
      </p:sp>
      <p:sp>
        <p:nvSpPr>
          <p:cNvPr id="194" name="Shape 194"/>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95" name="Shape 195"/>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96" name="Shape 196"/>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97" name="Shape 197"/>
          <p:cNvSpPr/>
          <p:nvPr/>
        </p:nvSpPr>
        <p:spPr>
          <a:xfrm>
            <a:off x="400050" y="1239492"/>
            <a:ext cx="3671888" cy="330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在GST相变材料两侧装上ITO电极</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其中ITO是一种N型氧化物半导体，目前的ITO电阻率接近金属，同时有90%以上的透过率</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通过在ITO电极上加电，能够改变GST的结构，即改变整体的折射率</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通过对不同部位加上不同的电压实现凸透镜的效果</a:t>
            </a:r>
          </a:p>
        </p:txBody>
      </p:sp>
      <p:pic>
        <p:nvPicPr>
          <p:cNvPr id="198" name="pasted-image.png"/>
          <p:cNvPicPr>
            <a:picLocks noChangeAspect="1"/>
          </p:cNvPicPr>
          <p:nvPr/>
        </p:nvPicPr>
        <p:blipFill>
          <a:blip r:embed="rId3">
            <a:extLst/>
          </a:blip>
          <a:stretch>
            <a:fillRect/>
          </a:stretch>
        </p:blipFill>
        <p:spPr>
          <a:xfrm>
            <a:off x="4287043" y="818832"/>
            <a:ext cx="2701926" cy="2329760"/>
          </a:xfrm>
          <a:prstGeom prst="rect">
            <a:avLst/>
          </a:prstGeom>
          <a:ln w="12700">
            <a:miter lim="400000"/>
          </a:ln>
        </p:spPr>
      </p:pic>
      <p:pic>
        <p:nvPicPr>
          <p:cNvPr id="199" name="pasted-image.png"/>
          <p:cNvPicPr>
            <a:picLocks noChangeAspect="1"/>
          </p:cNvPicPr>
          <p:nvPr/>
        </p:nvPicPr>
        <p:blipFill>
          <a:blip r:embed="rId4">
            <a:extLst/>
          </a:blip>
          <a:stretch>
            <a:fillRect/>
          </a:stretch>
        </p:blipFill>
        <p:spPr>
          <a:xfrm>
            <a:off x="4135437" y="818832"/>
            <a:ext cx="4065794" cy="3810294"/>
          </a:xfrm>
          <a:prstGeom prst="rect">
            <a:avLst/>
          </a:prstGeom>
          <a:ln w="12700">
            <a:miter lim="400000"/>
          </a:ln>
        </p:spPr>
      </p:pic>
      <p:sp>
        <p:nvSpPr>
          <p:cNvPr id="200" name="Shape 200"/>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pasted-image.png">
            <a:hlinkClick r:id="" invalidUrl="" action="ppaction://hlinkshowjump?jump=previousslide" tgtFrame="" tooltip="" history="1" highlightClick="0" endSnd="0"/>
          </p:cNvPr>
          <p:cNvPicPr>
            <a:picLocks noChangeAspect="1"/>
          </p:cNvPicPr>
          <p:nvPr/>
        </p:nvPicPr>
        <p:blipFill>
          <a:blip r:embed="rId5">
            <a:extLst/>
          </a:blip>
          <a:stretch>
            <a:fillRect/>
          </a:stretch>
        </p:blipFill>
        <p:spPr>
          <a:xfrm>
            <a:off x="3350426" y="4282384"/>
            <a:ext cx="424822" cy="40894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