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</a:lvl1pPr>
          </a:lstStyle>
          <a:p>
            <a:pPr/>
            <a:r>
              <a:t>本次开题报告将会围绕以下四个方面展开，分别是GST简介，本次课题的背景，为了实现这个课题所规划的工作流程以及如果顺利完成的话，我们预期会得到的成果。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首先需要了解为了制作一个可变焦老花镜所需要的各个指标，尤其是折射率的要求；然后根据这个来设计制作出来的GST材料的相应指标，此处要更加细致，包括厚度、重量、晶体结构等都需要在这一步中建模出来；接下来就是根据设计的指标来制备相应的GST材料，制作出来之后会进行调试，用来观察制作出来的GST材料和我们的预期是否相符，包括光学性质和电学性质，其中光学性质要着重考量怼色散的衰减；电学性质以保障佩戴者的安全为首要目标，低能耗为次要目标；如果这部分的指标不令人满意的话，我们需要重新制备待测试的材料，乃至于重新设计GST的各项指标（如果工艺受限的话）；这个环可能会有若干次的反复，当材料的光电特性符合要求之后我们会把材料镀到镜片上，进行整体的测试。由于测试反复的重点在上一个模块，这个模块中可能不会有太多的反复过程，预测更多造成折返跑的部分在于镀层工艺和预期的镜片本身的特性。这一步调试完成之后如果时间富裕，我们会致力于确保量产中的成功率、电路优化、提升通过率、降低重量、提高硬度、不易上霜等优化，最终输出一个制备产品的工艺和根据工艺制作出来的样品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完成了这个过程的研究之后，我们首先应当能够制备能够用于可见光期间中的GST相变材料，并且能够将这材料制成薄膜镀到玻璃／树脂上。我们应当能够验证所制得的材料能够在达到老花镜的指标需求，同时可以自动变焦，从而完成我们最初设计的“变焦老花镜”的目标。进一步地，我们会通过与其它材料结合制作下一代的老花镜，并顺利投产。 以上是于人的收获，而于己，我可以通过对此项课题的研究加深对相变材料的理解。 由于整个课题会由一系列实验完成，我能够通过这个课题提升自己的实验素养。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开题之后到下学期开学这段时间，我会进一步做前期调研，加深对GST材料特性和制作工艺的了解。开学后的1-3周，我会根据仿真来指引设计所需的GST的各项指标。4-6周会根据设计的指标制作样本，这期间就涉及到了反复测试的过程。7-8周集中测试样本，对半程的经验教训做总结，完成中期报告，此处会根据系里实际的中期报告时间做调整；在中期之后就要开始为了结题做准备；会继续调整GST的设计和样本，使淇特性趋于完善；第11-12周会开始对模拟的镜片进行调试，此后便是整体测试—微调—总结经验教训，为量产做准备—准备结题的过程，直到结题，此时应当能够确保完成上页文稿中预期的所有输出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换成GST材料的简介，组分，特点，基于相变的原理来实现空间光调制器</a:t>
            </a:r>
          </a:p>
          <a:p>
            <a:pPr/>
            <a:r>
              <a:t>GST材料是一种相变材料，其中相变材料指的是随着外界环境变化会改变晶体结构的材料。GST材料具有两种晶体结构，其中六方密堆的结构是稳定结构。通过通电，GST材料能够在晶态和非晶态之间转换	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个课题主要围绕着如何利用相变材料的可见光特性，而文献中被应用于可见光的相变材料集中在GST材料中。目前这种材料已经被应用于柔性超高分辨率的显示屏当中，作图是使用这种材料制作的柔性显示屏的照片，右图是一个文献中实际的显示情况。可以看到，目前使用GST制作的显示材料当中，分辨率固然高，但是存在比较严重的色散。这也是我们将要着重解决的问题之一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下面请允许我介绍一下这个课题的背景，以及对研究课题的更仔细的介绍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年龄增长 ——&gt; 需要老花镜——&gt; 老花镜度数持续加深 ——&gt; 传统老花镜不行</a:t>
            </a:r>
          </a:p>
          <a:p>
            <a:pPr/>
            <a:r>
              <a:t>期待着：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们尝试使用GST相变材料制备期待中的老花镜，其中GST材料是一种由锗，硒和碲组成的相变材料，配比不同导致的材料性质相应会有所变化。比较常见的是Ge2Sb2Ti5。我们接下来会介绍GST材料的显像原理，对可见光的光学性质，我们将会在接下来依次展开。从文献调研来看，GST材料在晶化和非晶化之间折射率相差50% - 70%，因此可以用来制作空间光调制器。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图是一张GST材料用作反射材料的时候的结构图。结构是在GST相变材料两侧装上ITO电极，其中ITO是一种N型氧化物半导体，具有电阻率低、透明度高的特点；并在一侧镀有金属反射层。通过在ITO电极上加电，能够让中间的GST材料在晶体／非晶体之间切换，从而改变材料整体的折射率。我们可以通过对不同部位加上不同的典雅实现凸透镜的效果，而电压的变化就可以改变透镜的焦距，从而实现我们期待中的可变焦老花镜的结构。有关尺度，为了让光的透过率达到我们预期的指标，两层电极的厚度上限为波长的十五分之一，而中间的GST厚度上限为波长的百分之一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面是一些GST材料的光学特性。图中不同的曲线为不同厚度下的晶化／非晶化GST材料的折射特性，其中横轴为光的波长，纵轴为折射率的相对值。从上图我们可以看出，无论是晶化还是非晶化，它们对不同波长的光的折射射率有较大区别，这意味着如果直接使用上述结构制作类似老花镜的材料时，可能存在较为明显的色散现象，这是我们今后的工作中力求减弱的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接下来准备和大家展示一下我结题之前的工作流程。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597818"/>
            <a:ext cx="7772400" cy="11025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685800" y="1597818"/>
            <a:ext cx="7772400" cy="11025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13144" y="4772454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0" sz="1200">
                <a:solidFill>
                  <a:srgbClr val="89898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91440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91440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9.xml"/><Relationship Id="rId4" Type="http://schemas.openxmlformats.org/officeDocument/2006/relationships/slide" Target="slide10.xml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1" y="-63500"/>
            <a:ext cx="9144002" cy="5270500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-69850" y="-17463"/>
            <a:ext cx="9251950" cy="2281238"/>
          </a:xfrm>
          <a:prstGeom prst="rect">
            <a:avLst/>
          </a:prstGeom>
          <a:solidFill>
            <a:srgbClr val="FA4453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40" name="Shape 40"/>
          <p:cNvSpPr/>
          <p:nvPr/>
        </p:nvSpPr>
        <p:spPr>
          <a:xfrm flipH="1">
            <a:off x="3857624" y="1131887"/>
            <a:ext cx="628651" cy="1"/>
          </a:xfrm>
          <a:prstGeom prst="line">
            <a:avLst/>
          </a:prstGeom>
          <a:ln w="12700">
            <a:solidFill>
              <a:srgbClr val="FFFFFF"/>
            </a:solidFill>
            <a:prstDash val="sysDash"/>
            <a:miter/>
            <a:tailEnd type="oval"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49" name="Group 49"/>
          <p:cNvGrpSpPr/>
          <p:nvPr/>
        </p:nvGrpSpPr>
        <p:grpSpPr>
          <a:xfrm>
            <a:off x="3736975" y="411162"/>
            <a:ext cx="1670050" cy="1439863"/>
            <a:chOff x="0" y="0"/>
            <a:chExt cx="1670050" cy="1439862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1670050" cy="1439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55" y="0"/>
                  </a:moveTo>
                  <a:lnTo>
                    <a:pt x="0" y="10800"/>
                  </a:lnTo>
                  <a:lnTo>
                    <a:pt x="4655" y="21600"/>
                  </a:lnTo>
                  <a:lnTo>
                    <a:pt x="16945" y="21600"/>
                  </a:lnTo>
                  <a:lnTo>
                    <a:pt x="21600" y="10800"/>
                  </a:lnTo>
                  <a:lnTo>
                    <a:pt x="16945" y="0"/>
                  </a:lnTo>
                  <a:close/>
                </a:path>
              </a:pathLst>
            </a:custGeom>
            <a:solidFill>
              <a:srgbClr val="3C3C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 flipV="1">
              <a:off x="832208" y="130854"/>
              <a:ext cx="399476" cy="570744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" name="Shape 43"/>
            <p:cNvSpPr/>
            <p:nvPr/>
          </p:nvSpPr>
          <p:spPr>
            <a:xfrm flipV="1">
              <a:off x="961781" y="720050"/>
              <a:ext cx="540737" cy="10149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832208" y="748602"/>
              <a:ext cx="399392" cy="551385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" name="Shape 45"/>
            <p:cNvSpPr/>
            <p:nvPr/>
          </p:nvSpPr>
          <p:spPr>
            <a:xfrm flipH="1">
              <a:off x="435464" y="730198"/>
              <a:ext cx="385164" cy="56994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" name="Shape 46"/>
            <p:cNvSpPr/>
            <p:nvPr/>
          </p:nvSpPr>
          <p:spPr>
            <a:xfrm flipH="1" flipV="1">
              <a:off x="435550" y="149188"/>
              <a:ext cx="399475" cy="570744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" name="Shape 47"/>
            <p:cNvSpPr/>
            <p:nvPr/>
          </p:nvSpPr>
          <p:spPr>
            <a:xfrm>
              <a:off x="447010" y="359965"/>
              <a:ext cx="747940" cy="748026"/>
            </a:xfrm>
            <a:prstGeom prst="ellipse">
              <a:avLst/>
            </a:prstGeom>
            <a:solidFill>
              <a:srgbClr val="3C3C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70053" y="52559"/>
              <a:ext cx="1524311" cy="131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55" y="0"/>
                  </a:moveTo>
                  <a:lnTo>
                    <a:pt x="0" y="10800"/>
                  </a:lnTo>
                  <a:lnTo>
                    <a:pt x="4655" y="21600"/>
                  </a:lnTo>
                  <a:lnTo>
                    <a:pt x="16945" y="21600"/>
                  </a:lnTo>
                  <a:lnTo>
                    <a:pt x="21600" y="10800"/>
                  </a:lnTo>
                  <a:lnTo>
                    <a:pt x="16945" y="0"/>
                  </a:lnTo>
                  <a:close/>
                </a:path>
              </a:pathLst>
            </a:custGeom>
            <a:noFill/>
            <a:ln w="3175" cap="flat">
              <a:solidFill>
                <a:srgbClr val="7F7F7F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</p:grpSp>
      <p:sp>
        <p:nvSpPr>
          <p:cNvPr id="50" name="Shape 50"/>
          <p:cNvSpPr/>
          <p:nvPr/>
        </p:nvSpPr>
        <p:spPr>
          <a:xfrm>
            <a:off x="957262" y="2495550"/>
            <a:ext cx="7200901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595959"/>
                </a:solidFill>
                <a:latin typeface="方正小标宋简体"/>
                <a:ea typeface="方正小标宋简体"/>
                <a:cs typeface="方正小标宋简体"/>
                <a:sym typeface="方正小标宋简体"/>
              </a:defRPr>
            </a:lvl1pPr>
          </a:lstStyle>
          <a:p>
            <a:pPr/>
            <a:r>
              <a:t>基于GST的空间光调制器件</a:t>
            </a:r>
          </a:p>
        </p:txBody>
      </p:sp>
      <p:sp>
        <p:nvSpPr>
          <p:cNvPr id="51" name="Shape 51"/>
          <p:cNvSpPr/>
          <p:nvPr/>
        </p:nvSpPr>
        <p:spPr>
          <a:xfrm>
            <a:off x="3802379" y="3143250"/>
            <a:ext cx="1526541" cy="1113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电子工程系</a:t>
            </a:r>
          </a:p>
          <a:p>
            <a:pPr>
              <a:lnSpc>
                <a:spcPct val="150000"/>
              </a:lnSpc>
              <a:defRPr sz="1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无44 白林禹</a:t>
            </a:r>
          </a:p>
          <a:p>
            <a:pPr>
              <a:lnSpc>
                <a:spcPct val="150000"/>
              </a:lnSpc>
              <a:defRPr sz="1400">
                <a:solidFill>
                  <a:srgbClr val="595959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指导教师：李洪涛</a:t>
            </a:r>
          </a:p>
        </p:txBody>
      </p:sp>
      <p:sp>
        <p:nvSpPr>
          <p:cNvPr id="52" name="Shape 52"/>
          <p:cNvSpPr/>
          <p:nvPr/>
        </p:nvSpPr>
        <p:spPr>
          <a:xfrm>
            <a:off x="3927468" y="1124243"/>
            <a:ext cx="268295" cy="12408"/>
          </a:xfrm>
          <a:prstGeom prst="line">
            <a:avLst/>
          </a:prstGeom>
          <a:ln w="12700">
            <a:solidFill>
              <a:srgbClr val="FFFFFF"/>
            </a:solidFill>
            <a:prstDash val="sysDash"/>
            <a:miter/>
            <a:headEnd type="oval"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3819525" y="1778000"/>
            <a:ext cx="1511300" cy="91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5400">
                <a:solidFill>
                  <a:srgbClr val="05AFC8"/>
                </a:solidFill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54" name="Shape 54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179387" y="714375"/>
            <a:ext cx="8713788" cy="0"/>
          </a:xfrm>
          <a:prstGeom prst="line">
            <a:avLst/>
          </a:prstGeom>
          <a:ln>
            <a:solidFill>
              <a:srgbClr val="A5A5A5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8" name="Shape 198"/>
          <p:cNvSpPr/>
          <p:nvPr/>
        </p:nvSpPr>
        <p:spPr>
          <a:xfrm flipV="1">
            <a:off x="1069975" y="282575"/>
            <a:ext cx="0" cy="287338"/>
          </a:xfrm>
          <a:prstGeom prst="line">
            <a:avLst/>
          </a:prstGeom>
          <a:ln w="19050">
            <a:solidFill>
              <a:srgbClr val="595959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287337" y="225425"/>
            <a:ext cx="782638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000">
                <a:solidFill>
                  <a:srgbClr val="3F3F3F"/>
                </a:solidFill>
              </a:defRPr>
            </a:lvl1pPr>
          </a:lstStyle>
          <a:p>
            <a:pPr/>
            <a:r>
              <a:t>2.4</a:t>
            </a:r>
          </a:p>
        </p:txBody>
      </p:sp>
      <p:sp>
        <p:nvSpPr>
          <p:cNvPr id="200" name="Shape 200"/>
          <p:cNvSpPr/>
          <p:nvPr/>
        </p:nvSpPr>
        <p:spPr>
          <a:xfrm>
            <a:off x="1084262" y="241300"/>
            <a:ext cx="2600822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1800">
                <a:solidFill>
                  <a:srgbClr val="3F3F3F"/>
                </a:solidFill>
              </a:defRPr>
            </a:lvl1pPr>
          </a:lstStyle>
          <a:p>
            <a:pPr/>
            <a:r>
              <a:t>GST材料的可见光性质</a:t>
            </a:r>
          </a:p>
        </p:txBody>
      </p:sp>
      <p:sp>
        <p:nvSpPr>
          <p:cNvPr id="201" name="Shape 201"/>
          <p:cNvSpPr/>
          <p:nvPr/>
        </p:nvSpPr>
        <p:spPr>
          <a:xfrm>
            <a:off x="7369175" y="-33338"/>
            <a:ext cx="151288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5400">
                <a:solidFill>
                  <a:srgbClr val="05AFC8"/>
                </a:solidFill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202" name="Shape 202"/>
          <p:cNvSpPr/>
          <p:nvPr/>
        </p:nvSpPr>
        <p:spPr>
          <a:xfrm>
            <a:off x="-1" y="5092700"/>
            <a:ext cx="9144002" cy="142876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03" name="Shape 203"/>
          <p:cNvSpPr/>
          <p:nvPr/>
        </p:nvSpPr>
        <p:spPr>
          <a:xfrm rot="16200000">
            <a:off x="146843" y="280193"/>
            <a:ext cx="360364" cy="2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646430" y="973137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b="0" sz="18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折射率：</a:t>
            </a:r>
          </a:p>
        </p:txBody>
      </p:sp>
      <p:pic>
        <p:nvPicPr>
          <p:cNvPr id="20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5710" y="771525"/>
            <a:ext cx="5824754" cy="432443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11" name="Shape 211"/>
          <p:cNvSpPr/>
          <p:nvPr/>
        </p:nvSpPr>
        <p:spPr>
          <a:xfrm rot="16200000">
            <a:off x="-1170782" y="2012156"/>
            <a:ext cx="5329239" cy="3133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A4453">
              <a:alpha val="689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12" name="Shape 212"/>
          <p:cNvSpPr/>
          <p:nvPr/>
        </p:nvSpPr>
        <p:spPr>
          <a:xfrm rot="16200000">
            <a:off x="-811213" y="2211387"/>
            <a:ext cx="4606926" cy="2736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13" name="Shape 213"/>
          <p:cNvSpPr/>
          <p:nvPr/>
        </p:nvSpPr>
        <p:spPr>
          <a:xfrm rot="5400000">
            <a:off x="6084093" y="3429793"/>
            <a:ext cx="431801" cy="287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3070225" y="3311525"/>
            <a:ext cx="3086101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工作流程</a:t>
            </a:r>
          </a:p>
        </p:txBody>
      </p:sp>
      <p:sp>
        <p:nvSpPr>
          <p:cNvPr id="215" name="Shape 215"/>
          <p:cNvSpPr/>
          <p:nvPr/>
        </p:nvSpPr>
        <p:spPr>
          <a:xfrm>
            <a:off x="941387" y="3117850"/>
            <a:ext cx="1296989" cy="91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16" name="Shape 216"/>
          <p:cNvSpPr/>
          <p:nvPr/>
        </p:nvSpPr>
        <p:spPr>
          <a:xfrm>
            <a:off x="-1" y="5019675"/>
            <a:ext cx="9144002" cy="215900"/>
          </a:xfrm>
          <a:prstGeom prst="rect">
            <a:avLst/>
          </a:prstGeom>
          <a:solidFill>
            <a:srgbClr val="FA4453">
              <a:alpha val="689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17" name="Shape 217"/>
          <p:cNvSpPr/>
          <p:nvPr>
            <p:ph type="sldNum" sz="quarter" idx="4294967295"/>
          </p:nvPr>
        </p:nvSpPr>
        <p:spPr>
          <a:xfrm>
            <a:off x="8424455" y="4772454"/>
            <a:ext cx="262345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-1" y="-36513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225" name="Group 225"/>
          <p:cNvGrpSpPr/>
          <p:nvPr/>
        </p:nvGrpSpPr>
        <p:grpSpPr>
          <a:xfrm>
            <a:off x="107949" y="209549"/>
            <a:ext cx="3816352" cy="447042"/>
            <a:chOff x="0" y="0"/>
            <a:chExt cx="3816350" cy="447040"/>
          </a:xfrm>
        </p:grpSpPr>
        <p:sp>
          <p:nvSpPr>
            <p:cNvPr id="222" name="Shape 222"/>
            <p:cNvSpPr/>
            <p:nvPr/>
          </p:nvSpPr>
          <p:spPr>
            <a:xfrm flipV="1">
              <a:off x="782350" y="40715"/>
              <a:ext cx="2" cy="288494"/>
            </a:xfrm>
            <a:prstGeom prst="line">
              <a:avLst/>
            </a:prstGeom>
            <a:noFill/>
            <a:ln w="1905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0" y="5649"/>
              <a:ext cx="782350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sz="2200">
                  <a:solidFill>
                    <a:srgbClr val="3F3F3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792269" y="0"/>
              <a:ext cx="3024082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3F3F3F"/>
                  </a:solidFill>
                </a:defRPr>
              </a:lvl1pPr>
            </a:lstStyle>
            <a:p>
              <a:pPr/>
              <a:r>
                <a:t>工作流程</a:t>
              </a:r>
            </a:p>
          </p:txBody>
        </p:sp>
      </p:grpSp>
      <p:sp>
        <p:nvSpPr>
          <p:cNvPr id="226" name="Shape 226"/>
          <p:cNvSpPr/>
          <p:nvPr/>
        </p:nvSpPr>
        <p:spPr>
          <a:xfrm>
            <a:off x="7524750" y="-90488"/>
            <a:ext cx="151130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5400">
                <a:solidFill>
                  <a:srgbClr val="05AFC8"/>
                </a:solidFill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227" name="Shape 227"/>
          <p:cNvSpPr/>
          <p:nvPr/>
        </p:nvSpPr>
        <p:spPr>
          <a:xfrm rot="16200000">
            <a:off x="146843" y="280193"/>
            <a:ext cx="360364" cy="2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pic>
        <p:nvPicPr>
          <p:cNvPr id="22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700" y="742616"/>
            <a:ext cx="7804258" cy="404845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Shape 230"/>
          <p:cNvSpPr/>
          <p:nvPr/>
        </p:nvSpPr>
        <p:spPr>
          <a:xfrm>
            <a:off x="6321486" y="2303601"/>
            <a:ext cx="2250939" cy="2486188"/>
          </a:xfrm>
          <a:prstGeom prst="rect">
            <a:avLst/>
          </a:prstGeom>
          <a:solidFill>
            <a:srgbClr val="DDDDDD">
              <a:alpha val="65638"/>
            </a:srgbClr>
          </a:solidFill>
          <a:ln w="25400">
            <a:solidFill>
              <a:srgbClr val="000000">
                <a:alpha val="65638"/>
              </a:srgb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-1" y="-63500"/>
            <a:ext cx="9144002" cy="5270500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35" name="Shape 235"/>
          <p:cNvSpPr/>
          <p:nvPr/>
        </p:nvSpPr>
        <p:spPr>
          <a:xfrm rot="10800000">
            <a:off x="971550" y="4156075"/>
            <a:ext cx="7200900" cy="100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36" name="Shape 236"/>
          <p:cNvSpPr/>
          <p:nvPr/>
        </p:nvSpPr>
        <p:spPr>
          <a:xfrm rot="10800000">
            <a:off x="1187450" y="4227512"/>
            <a:ext cx="6769100" cy="93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3276600" y="4095750"/>
            <a:ext cx="259080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8" name="Shape 238"/>
          <p:cNvSpPr/>
          <p:nvPr/>
        </p:nvSpPr>
        <p:spPr>
          <a:xfrm>
            <a:off x="-106363" y="-20638"/>
            <a:ext cx="1006476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0" y="-20638"/>
            <a:ext cx="75565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6350">
            <a:solidFill>
              <a:srgbClr val="7F7F7F"/>
            </a:solidFill>
            <a:prstDash val="sysDot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1152525" y="2316162"/>
            <a:ext cx="684053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预期成果</a:t>
            </a:r>
          </a:p>
        </p:txBody>
      </p:sp>
      <p:sp>
        <p:nvSpPr>
          <p:cNvPr id="241" name="Shape 24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-1" y="-63500"/>
            <a:ext cx="9144002" cy="5270500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4" name="Shape 244"/>
          <p:cNvSpPr/>
          <p:nvPr/>
        </p:nvSpPr>
        <p:spPr>
          <a:xfrm rot="10800000">
            <a:off x="971550" y="4156075"/>
            <a:ext cx="7200900" cy="100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5" name="Shape 245"/>
          <p:cNvSpPr/>
          <p:nvPr/>
        </p:nvSpPr>
        <p:spPr>
          <a:xfrm rot="10800000">
            <a:off x="1187450" y="4227512"/>
            <a:ext cx="6769100" cy="93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3276600" y="4095750"/>
            <a:ext cx="259080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7" name="Shape 247"/>
          <p:cNvSpPr/>
          <p:nvPr/>
        </p:nvSpPr>
        <p:spPr>
          <a:xfrm>
            <a:off x="-106363" y="-20638"/>
            <a:ext cx="1006476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0" y="-20638"/>
            <a:ext cx="75565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6350">
            <a:solidFill>
              <a:srgbClr val="7F7F7F"/>
            </a:solidFill>
            <a:prstDash val="sysDot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-777875" y="157162"/>
            <a:ext cx="684053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预期成果</a:t>
            </a:r>
          </a:p>
        </p:txBody>
      </p:sp>
      <p:sp>
        <p:nvSpPr>
          <p:cNvPr id="250" name="Shape 250"/>
          <p:cNvSpPr/>
          <p:nvPr/>
        </p:nvSpPr>
        <p:spPr>
          <a:xfrm>
            <a:off x="1421130" y="767080"/>
            <a:ext cx="5900054" cy="201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 algn="l">
              <a:buSzPct val="100000"/>
              <a:buAutoNum type="arabicPeriod" startAt="1"/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制备符合光学要求的GST相变材料</a:t>
            </a:r>
          </a:p>
          <a:p>
            <a:pPr marL="240631" indent="-240631" algn="l">
              <a:buSzPct val="100000"/>
              <a:buAutoNum type="arabicPeriod" startAt="1"/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能够将GST材料制成薄膜镀到玻璃／树脂上</a:t>
            </a:r>
          </a:p>
          <a:p>
            <a:pPr marL="240631" indent="-240631" algn="l">
              <a:buSzPct val="100000"/>
              <a:buAutoNum type="arabicPeriod" startAt="1"/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验证这样组合之后能够成功达到变焦透镜的指标需求</a:t>
            </a:r>
          </a:p>
          <a:p>
            <a:pPr marL="240631" indent="-240631" algn="l">
              <a:buSzPct val="100000"/>
              <a:buAutoNum type="arabicPeriod" startAt="1"/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制作可用的变焦透镜，并联系制作方投产</a:t>
            </a:r>
          </a:p>
          <a:p>
            <a:pPr marL="240631" indent="-240631" algn="l">
              <a:buSzPct val="100000"/>
              <a:buAutoNum type="arabicPeriod" startAt="1"/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加深对相变材料的理解</a:t>
            </a:r>
          </a:p>
          <a:p>
            <a:pPr marL="240631" indent="-240631" algn="l">
              <a:buSzPct val="100000"/>
              <a:buAutoNum type="arabicPeriod" startAt="1"/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提高实验素养</a:t>
            </a:r>
          </a:p>
        </p:txBody>
      </p:sp>
      <p:sp>
        <p:nvSpPr>
          <p:cNvPr id="251" name="Shape 251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-1" y="-63500"/>
            <a:ext cx="9144002" cy="5270500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      </a:t>
            </a:r>
          </a:p>
        </p:txBody>
      </p:sp>
      <p:sp>
        <p:nvSpPr>
          <p:cNvPr id="256" name="Shape 256"/>
          <p:cNvSpPr/>
          <p:nvPr/>
        </p:nvSpPr>
        <p:spPr>
          <a:xfrm rot="10800000">
            <a:off x="971550" y="4156075"/>
            <a:ext cx="7200900" cy="100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57" name="Shape 257"/>
          <p:cNvSpPr/>
          <p:nvPr/>
        </p:nvSpPr>
        <p:spPr>
          <a:xfrm rot="10800000">
            <a:off x="1187450" y="4227512"/>
            <a:ext cx="6769100" cy="93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3276600" y="4095750"/>
            <a:ext cx="259080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9" name="Shape 259"/>
          <p:cNvSpPr/>
          <p:nvPr/>
        </p:nvSpPr>
        <p:spPr>
          <a:xfrm>
            <a:off x="-106363" y="-20638"/>
            <a:ext cx="1006476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0" y="-20638"/>
            <a:ext cx="75565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3">
              <a:lumOff val="11470"/>
            </a:schemeClr>
          </a:solidFill>
          <a:ln w="6350">
            <a:solidFill>
              <a:srgbClr val="7F7F7F"/>
            </a:solidFill>
            <a:prstDash val="sysDot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-777875" y="157162"/>
            <a:ext cx="684053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后期规划</a:t>
            </a:r>
          </a:p>
        </p:txBody>
      </p:sp>
      <p:sp>
        <p:nvSpPr>
          <p:cNvPr id="262" name="Shape 26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263" name="Table 263"/>
          <p:cNvGraphicFramePr/>
          <p:nvPr/>
        </p:nvGraphicFramePr>
        <p:xfrm>
          <a:off x="889000" y="666750"/>
          <a:ext cx="7670214" cy="31406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4550"/>
                <a:gridCol w="2850012"/>
                <a:gridCol w="1101684"/>
                <a:gridCol w="2561266"/>
              </a:tblGrid>
              <a:tr h="62558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开学前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进一步做前期调研，加深材料特性和工艺的了解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第9-10周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调整GST设计指标，重新制作GST样本</a:t>
                      </a:r>
                    </a:p>
                  </a:txBody>
                  <a:tcPr marL="0" marR="0" marT="0" marB="0" anchor="t" anchorCtr="0" horzOverflow="overflow"/>
                </a:tc>
              </a:tr>
              <a:tr h="62558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第1-3周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设计所需的GST指标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第11-12周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将GST材料镀到玻璃上，进行整体测试；同时开始进行结题准备</a:t>
                      </a:r>
                    </a:p>
                  </a:txBody>
                  <a:tcPr marL="0" marR="0" marT="0" marB="0" anchor="t" anchorCtr="0" horzOverflow="overflow"/>
                </a:tc>
              </a:tr>
              <a:tr h="62558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第4-6周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根据设计的指标，制作一批GST材料样本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12周以后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进行微调，总结经验，进行结题</a:t>
                      </a:r>
                    </a:p>
                  </a:txBody>
                  <a:tcPr marL="0" marR="0" marT="0" marB="0" anchor="t" anchorCtr="0" horzOverflow="overflow"/>
                </a:tc>
              </a:tr>
              <a:tr h="62558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第7-8周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测试GST样本，总结应用场合中的缺陷，完成中期报告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-69850" y="-17463"/>
            <a:ext cx="9251950" cy="2281238"/>
          </a:xfrm>
          <a:prstGeom prst="rect">
            <a:avLst/>
          </a:prstGeom>
          <a:solidFill>
            <a:srgbClr val="FA4453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69" name="Shape 269"/>
          <p:cNvSpPr/>
          <p:nvPr/>
        </p:nvSpPr>
        <p:spPr>
          <a:xfrm flipH="1">
            <a:off x="3857624" y="1131887"/>
            <a:ext cx="628651" cy="1"/>
          </a:xfrm>
          <a:prstGeom prst="line">
            <a:avLst/>
          </a:prstGeom>
          <a:ln w="12700">
            <a:solidFill>
              <a:srgbClr val="FFFFFF"/>
            </a:solidFill>
            <a:prstDash val="sysDash"/>
            <a:miter/>
            <a:tailEnd type="oval"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8" name="Group 278"/>
          <p:cNvGrpSpPr/>
          <p:nvPr/>
        </p:nvGrpSpPr>
        <p:grpSpPr>
          <a:xfrm>
            <a:off x="3736975" y="411162"/>
            <a:ext cx="1670050" cy="1439863"/>
            <a:chOff x="0" y="0"/>
            <a:chExt cx="1670050" cy="1439862"/>
          </a:xfrm>
        </p:grpSpPr>
        <p:sp>
          <p:nvSpPr>
            <p:cNvPr id="270" name="Shape 270"/>
            <p:cNvSpPr/>
            <p:nvPr/>
          </p:nvSpPr>
          <p:spPr>
            <a:xfrm>
              <a:off x="0" y="0"/>
              <a:ext cx="1670050" cy="1439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55" y="0"/>
                  </a:moveTo>
                  <a:lnTo>
                    <a:pt x="0" y="10800"/>
                  </a:lnTo>
                  <a:lnTo>
                    <a:pt x="4655" y="21600"/>
                  </a:lnTo>
                  <a:lnTo>
                    <a:pt x="16945" y="21600"/>
                  </a:lnTo>
                  <a:lnTo>
                    <a:pt x="21600" y="10800"/>
                  </a:lnTo>
                  <a:lnTo>
                    <a:pt x="16945" y="0"/>
                  </a:lnTo>
                  <a:close/>
                </a:path>
              </a:pathLst>
            </a:custGeom>
            <a:solidFill>
              <a:srgbClr val="3C3C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 flipV="1">
              <a:off x="832208" y="130854"/>
              <a:ext cx="399476" cy="570744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" name="Shape 272"/>
            <p:cNvSpPr/>
            <p:nvPr/>
          </p:nvSpPr>
          <p:spPr>
            <a:xfrm flipV="1">
              <a:off x="961781" y="720050"/>
              <a:ext cx="540737" cy="10149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" name="Shape 273"/>
            <p:cNvSpPr/>
            <p:nvPr/>
          </p:nvSpPr>
          <p:spPr>
            <a:xfrm>
              <a:off x="832208" y="748602"/>
              <a:ext cx="399392" cy="551385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4" name="Shape 274"/>
            <p:cNvSpPr/>
            <p:nvPr/>
          </p:nvSpPr>
          <p:spPr>
            <a:xfrm flipH="1">
              <a:off x="435464" y="730198"/>
              <a:ext cx="385164" cy="56994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 flipH="1" flipV="1">
              <a:off x="435550" y="149188"/>
              <a:ext cx="399475" cy="570744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47010" y="359965"/>
              <a:ext cx="747940" cy="748026"/>
            </a:xfrm>
            <a:prstGeom prst="ellipse">
              <a:avLst/>
            </a:prstGeom>
            <a:solidFill>
              <a:srgbClr val="3C3C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70053" y="52559"/>
              <a:ext cx="1524311" cy="131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55" y="0"/>
                  </a:moveTo>
                  <a:lnTo>
                    <a:pt x="0" y="10800"/>
                  </a:lnTo>
                  <a:lnTo>
                    <a:pt x="4655" y="21600"/>
                  </a:lnTo>
                  <a:lnTo>
                    <a:pt x="16945" y="21600"/>
                  </a:lnTo>
                  <a:lnTo>
                    <a:pt x="21600" y="10800"/>
                  </a:lnTo>
                  <a:lnTo>
                    <a:pt x="16945" y="0"/>
                  </a:lnTo>
                  <a:close/>
                </a:path>
              </a:pathLst>
            </a:custGeom>
            <a:noFill/>
            <a:ln w="3175" cap="flat">
              <a:solidFill>
                <a:srgbClr val="7F7F7F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</p:grpSp>
      <p:sp>
        <p:nvSpPr>
          <p:cNvPr id="279" name="Shape 279"/>
          <p:cNvSpPr/>
          <p:nvPr/>
        </p:nvSpPr>
        <p:spPr>
          <a:xfrm>
            <a:off x="957262" y="2495550"/>
            <a:ext cx="7200901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595959"/>
                </a:solidFill>
                <a:latin typeface="方正小标宋简体"/>
                <a:ea typeface="方正小标宋简体"/>
                <a:cs typeface="方正小标宋简体"/>
                <a:sym typeface="方正小标宋简体"/>
              </a:defRPr>
            </a:lvl1pPr>
          </a:lstStyle>
          <a:p>
            <a:pPr/>
            <a:r>
              <a:t>谢谢！</a:t>
            </a:r>
          </a:p>
        </p:txBody>
      </p:sp>
      <p:sp>
        <p:nvSpPr>
          <p:cNvPr id="280" name="Shape 280"/>
          <p:cNvSpPr/>
          <p:nvPr/>
        </p:nvSpPr>
        <p:spPr>
          <a:xfrm>
            <a:off x="3927468" y="1124243"/>
            <a:ext cx="268295" cy="12408"/>
          </a:xfrm>
          <a:prstGeom prst="line">
            <a:avLst/>
          </a:prstGeom>
          <a:ln w="12700">
            <a:solidFill>
              <a:srgbClr val="FFFFFF"/>
            </a:solidFill>
            <a:prstDash val="sysDash"/>
            <a:miter/>
            <a:headEnd type="oval"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3819525" y="1778000"/>
            <a:ext cx="1511300" cy="916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5400">
                <a:solidFill>
                  <a:srgbClr val="05AFC8"/>
                </a:solidFill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282" name="Shape 282"/>
          <p:cNvSpPr/>
          <p:nvPr/>
        </p:nvSpPr>
        <p:spPr>
          <a:xfrm>
            <a:off x="2712196" y="3313747"/>
            <a:ext cx="381866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请各位老师进行提问^ ^</a:t>
            </a:r>
          </a:p>
        </p:txBody>
      </p:sp>
      <p:sp>
        <p:nvSpPr>
          <p:cNvPr id="283" name="Shape 28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-1" y="5092700"/>
            <a:ext cx="9144002" cy="142876"/>
          </a:xfrm>
          <a:prstGeom prst="rect">
            <a:avLst/>
          </a:prstGeom>
          <a:solidFill>
            <a:srgbClr val="FA44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755650" y="771525"/>
            <a:ext cx="7705725" cy="0"/>
          </a:xfrm>
          <a:prstGeom prst="line">
            <a:avLst/>
          </a:prstGeom>
          <a:ln>
            <a:solidFill>
              <a:srgbClr val="A5A5A5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" name="Shape 59"/>
          <p:cNvSpPr/>
          <p:nvPr/>
        </p:nvSpPr>
        <p:spPr>
          <a:xfrm flipV="1">
            <a:off x="1646237" y="339725"/>
            <a:ext cx="1" cy="288925"/>
          </a:xfrm>
          <a:prstGeom prst="line">
            <a:avLst/>
          </a:prstGeom>
          <a:ln w="19050">
            <a:solidFill>
              <a:srgbClr val="595959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909637" y="282575"/>
            <a:ext cx="782638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3F3F3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61" name="Shape 61"/>
          <p:cNvSpPr/>
          <p:nvPr/>
        </p:nvSpPr>
        <p:spPr>
          <a:xfrm>
            <a:off x="1692275" y="330200"/>
            <a:ext cx="1511300" cy="95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62" name="Shape 62"/>
          <p:cNvSpPr/>
          <p:nvPr/>
        </p:nvSpPr>
        <p:spPr>
          <a:xfrm>
            <a:off x="1142206" y="2066925"/>
            <a:ext cx="1008063" cy="1009650"/>
          </a:xfrm>
          <a:prstGeom prst="ellipse">
            <a:avLst/>
          </a:prstGeom>
          <a:solidFill>
            <a:srgbClr val="05AFC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818356" y="3138487"/>
            <a:ext cx="165576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GST简介</a:t>
            </a:r>
          </a:p>
        </p:txBody>
      </p:sp>
      <p:sp>
        <p:nvSpPr>
          <p:cNvPr id="64" name="Shape 64"/>
          <p:cNvSpPr/>
          <p:nvPr/>
        </p:nvSpPr>
        <p:spPr>
          <a:xfrm>
            <a:off x="2741612" y="3138487"/>
            <a:ext cx="1755776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课题背景</a:t>
            </a:r>
          </a:p>
        </p:txBody>
      </p:sp>
      <p:sp>
        <p:nvSpPr>
          <p:cNvPr id="65" name="Shape 65"/>
          <p:cNvSpPr/>
          <p:nvPr/>
        </p:nvSpPr>
        <p:spPr>
          <a:xfrm>
            <a:off x="4864893" y="3138487"/>
            <a:ext cx="165576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3F3F3F"/>
                </a:solidFill>
              </a:defRPr>
            </a:pPr>
            <a:r>
              <a:rPr sz="1800"/>
              <a:t>工作</a:t>
            </a:r>
            <a:r>
              <a:rPr sz="1800"/>
              <a:t>流程</a:t>
            </a:r>
          </a:p>
        </p:txBody>
      </p:sp>
      <p:sp>
        <p:nvSpPr>
          <p:cNvPr id="66" name="Shape 66"/>
          <p:cNvSpPr/>
          <p:nvPr/>
        </p:nvSpPr>
        <p:spPr>
          <a:xfrm>
            <a:off x="7261225" y="2097087"/>
            <a:ext cx="1008063" cy="100965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3114675" y="2066925"/>
            <a:ext cx="1009650" cy="1009650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5188743" y="2097087"/>
            <a:ext cx="1008064" cy="1009651"/>
          </a:xfrm>
          <a:prstGeom prst="ellipse">
            <a:avLst/>
          </a:prstGeom>
          <a:solidFill>
            <a:srgbClr val="FA44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73" name="Group 73"/>
          <p:cNvGrpSpPr/>
          <p:nvPr/>
        </p:nvGrpSpPr>
        <p:grpSpPr>
          <a:xfrm>
            <a:off x="1283493" y="2357437"/>
            <a:ext cx="725489" cy="428626"/>
            <a:chOff x="0" y="0"/>
            <a:chExt cx="725487" cy="428625"/>
          </a:xfrm>
        </p:grpSpPr>
        <p:sp>
          <p:nvSpPr>
            <p:cNvPr id="69" name="Shape 69"/>
            <p:cNvSpPr/>
            <p:nvPr/>
          </p:nvSpPr>
          <p:spPr>
            <a:xfrm>
              <a:off x="112920" y="-1"/>
              <a:ext cx="502636" cy="2847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-1" y="299005"/>
              <a:ext cx="725489" cy="95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327" y="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-1" y="394434"/>
              <a:ext cx="725489" cy="34192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62841" y="30222"/>
              <a:ext cx="604306" cy="344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79" y="0"/>
                  </a:moveTo>
                  <a:lnTo>
                    <a:pt x="18820" y="0"/>
                  </a:lnTo>
                  <a:lnTo>
                    <a:pt x="18820" y="13968"/>
                  </a:lnTo>
                  <a:lnTo>
                    <a:pt x="2779" y="13968"/>
                  </a:lnTo>
                  <a:lnTo>
                    <a:pt x="2779" y="0"/>
                  </a:lnTo>
                  <a:close/>
                  <a:moveTo>
                    <a:pt x="1737" y="17460"/>
                  </a:moveTo>
                  <a:lnTo>
                    <a:pt x="1256" y="18158"/>
                  </a:lnTo>
                  <a:lnTo>
                    <a:pt x="20236" y="18158"/>
                  </a:lnTo>
                  <a:lnTo>
                    <a:pt x="19756" y="17460"/>
                  </a:lnTo>
                  <a:lnTo>
                    <a:pt x="1737" y="17460"/>
                  </a:lnTo>
                  <a:close/>
                  <a:moveTo>
                    <a:pt x="5213" y="20902"/>
                  </a:moveTo>
                  <a:lnTo>
                    <a:pt x="4892" y="21600"/>
                  </a:lnTo>
                  <a:lnTo>
                    <a:pt x="16681" y="21600"/>
                  </a:lnTo>
                  <a:lnTo>
                    <a:pt x="16361" y="20902"/>
                  </a:lnTo>
                  <a:lnTo>
                    <a:pt x="5213" y="20902"/>
                  </a:lnTo>
                  <a:close/>
                  <a:moveTo>
                    <a:pt x="1149" y="18607"/>
                  </a:moveTo>
                  <a:lnTo>
                    <a:pt x="641" y="19356"/>
                  </a:lnTo>
                  <a:lnTo>
                    <a:pt x="20905" y="19356"/>
                  </a:lnTo>
                  <a:lnTo>
                    <a:pt x="20371" y="18607"/>
                  </a:lnTo>
                  <a:lnTo>
                    <a:pt x="1149" y="18607"/>
                  </a:lnTo>
                  <a:close/>
                  <a:moveTo>
                    <a:pt x="534" y="19704"/>
                  </a:moveTo>
                  <a:lnTo>
                    <a:pt x="0" y="20452"/>
                  </a:lnTo>
                  <a:lnTo>
                    <a:pt x="21600" y="20452"/>
                  </a:lnTo>
                  <a:lnTo>
                    <a:pt x="21038" y="19704"/>
                  </a:lnTo>
                  <a:lnTo>
                    <a:pt x="534" y="19704"/>
                  </a:ln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5536172" y="2315705"/>
            <a:ext cx="313206" cy="512090"/>
            <a:chOff x="0" y="0"/>
            <a:chExt cx="313204" cy="512088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313205" cy="51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6" y="21600"/>
                  </a:moveTo>
                  <a:lnTo>
                    <a:pt x="11178" y="21600"/>
                  </a:lnTo>
                  <a:lnTo>
                    <a:pt x="11516" y="21565"/>
                  </a:lnTo>
                  <a:lnTo>
                    <a:pt x="11881" y="21495"/>
                  </a:lnTo>
                  <a:lnTo>
                    <a:pt x="12220" y="21425"/>
                  </a:lnTo>
                  <a:lnTo>
                    <a:pt x="12585" y="21319"/>
                  </a:lnTo>
                  <a:lnTo>
                    <a:pt x="12871" y="21196"/>
                  </a:lnTo>
                  <a:lnTo>
                    <a:pt x="13132" y="21056"/>
                  </a:lnTo>
                  <a:lnTo>
                    <a:pt x="13367" y="20881"/>
                  </a:lnTo>
                  <a:lnTo>
                    <a:pt x="13627" y="20722"/>
                  </a:lnTo>
                  <a:lnTo>
                    <a:pt x="13835" y="20511"/>
                  </a:lnTo>
                  <a:lnTo>
                    <a:pt x="14018" y="20318"/>
                  </a:lnTo>
                  <a:lnTo>
                    <a:pt x="14174" y="20107"/>
                  </a:lnTo>
                  <a:lnTo>
                    <a:pt x="14330" y="19879"/>
                  </a:lnTo>
                  <a:lnTo>
                    <a:pt x="14434" y="19634"/>
                  </a:lnTo>
                  <a:lnTo>
                    <a:pt x="14487" y="19370"/>
                  </a:lnTo>
                  <a:lnTo>
                    <a:pt x="14487" y="15664"/>
                  </a:lnTo>
                  <a:lnTo>
                    <a:pt x="14591" y="15454"/>
                  </a:lnTo>
                  <a:lnTo>
                    <a:pt x="14669" y="15260"/>
                  </a:lnTo>
                  <a:lnTo>
                    <a:pt x="14774" y="15050"/>
                  </a:lnTo>
                  <a:lnTo>
                    <a:pt x="15138" y="14646"/>
                  </a:lnTo>
                  <a:lnTo>
                    <a:pt x="15581" y="14242"/>
                  </a:lnTo>
                  <a:lnTo>
                    <a:pt x="16728" y="13469"/>
                  </a:lnTo>
                  <a:lnTo>
                    <a:pt x="18030" y="12591"/>
                  </a:lnTo>
                  <a:lnTo>
                    <a:pt x="18734" y="12118"/>
                  </a:lnTo>
                  <a:lnTo>
                    <a:pt x="19333" y="11573"/>
                  </a:lnTo>
                  <a:lnTo>
                    <a:pt x="19932" y="11028"/>
                  </a:lnTo>
                  <a:lnTo>
                    <a:pt x="20479" y="10396"/>
                  </a:lnTo>
                  <a:lnTo>
                    <a:pt x="20740" y="10097"/>
                  </a:lnTo>
                  <a:lnTo>
                    <a:pt x="20948" y="9729"/>
                  </a:lnTo>
                  <a:lnTo>
                    <a:pt x="21130" y="9378"/>
                  </a:lnTo>
                  <a:lnTo>
                    <a:pt x="21287" y="8974"/>
                  </a:lnTo>
                  <a:lnTo>
                    <a:pt x="21443" y="8605"/>
                  </a:lnTo>
                  <a:lnTo>
                    <a:pt x="21548" y="8166"/>
                  </a:lnTo>
                  <a:lnTo>
                    <a:pt x="21600" y="7727"/>
                  </a:lnTo>
                  <a:lnTo>
                    <a:pt x="21600" y="6884"/>
                  </a:lnTo>
                  <a:lnTo>
                    <a:pt x="21548" y="6515"/>
                  </a:lnTo>
                  <a:lnTo>
                    <a:pt x="21496" y="6182"/>
                  </a:lnTo>
                  <a:lnTo>
                    <a:pt x="21391" y="5812"/>
                  </a:lnTo>
                  <a:lnTo>
                    <a:pt x="21287" y="5479"/>
                  </a:lnTo>
                  <a:lnTo>
                    <a:pt x="21130" y="5093"/>
                  </a:lnTo>
                  <a:lnTo>
                    <a:pt x="20948" y="4760"/>
                  </a:lnTo>
                  <a:lnTo>
                    <a:pt x="20740" y="4425"/>
                  </a:lnTo>
                  <a:lnTo>
                    <a:pt x="20531" y="4127"/>
                  </a:lnTo>
                  <a:lnTo>
                    <a:pt x="20296" y="3811"/>
                  </a:lnTo>
                  <a:lnTo>
                    <a:pt x="20036" y="3513"/>
                  </a:lnTo>
                  <a:lnTo>
                    <a:pt x="19775" y="3214"/>
                  </a:lnTo>
                  <a:lnTo>
                    <a:pt x="19124" y="2634"/>
                  </a:lnTo>
                  <a:lnTo>
                    <a:pt x="18447" y="2125"/>
                  </a:lnTo>
                  <a:lnTo>
                    <a:pt x="17691" y="1669"/>
                  </a:lnTo>
                  <a:lnTo>
                    <a:pt x="16832" y="1229"/>
                  </a:lnTo>
                  <a:lnTo>
                    <a:pt x="16388" y="1054"/>
                  </a:lnTo>
                  <a:lnTo>
                    <a:pt x="15920" y="879"/>
                  </a:lnTo>
                  <a:lnTo>
                    <a:pt x="15477" y="720"/>
                  </a:lnTo>
                  <a:lnTo>
                    <a:pt x="15034" y="580"/>
                  </a:lnTo>
                  <a:lnTo>
                    <a:pt x="14539" y="439"/>
                  </a:lnTo>
                  <a:lnTo>
                    <a:pt x="14018" y="316"/>
                  </a:lnTo>
                  <a:lnTo>
                    <a:pt x="13471" y="211"/>
                  </a:lnTo>
                  <a:lnTo>
                    <a:pt x="12975" y="140"/>
                  </a:lnTo>
                  <a:lnTo>
                    <a:pt x="12428" y="71"/>
                  </a:lnTo>
                  <a:lnTo>
                    <a:pt x="11934" y="35"/>
                  </a:lnTo>
                  <a:lnTo>
                    <a:pt x="11387" y="0"/>
                  </a:lnTo>
                  <a:lnTo>
                    <a:pt x="10213" y="0"/>
                  </a:lnTo>
                  <a:lnTo>
                    <a:pt x="9666" y="35"/>
                  </a:lnTo>
                  <a:lnTo>
                    <a:pt x="9172" y="71"/>
                  </a:lnTo>
                  <a:lnTo>
                    <a:pt x="8625" y="140"/>
                  </a:lnTo>
                  <a:lnTo>
                    <a:pt x="8129" y="211"/>
                  </a:lnTo>
                  <a:lnTo>
                    <a:pt x="7582" y="316"/>
                  </a:lnTo>
                  <a:lnTo>
                    <a:pt x="7061" y="439"/>
                  </a:lnTo>
                  <a:lnTo>
                    <a:pt x="6566" y="580"/>
                  </a:lnTo>
                  <a:lnTo>
                    <a:pt x="6123" y="720"/>
                  </a:lnTo>
                  <a:lnTo>
                    <a:pt x="5680" y="879"/>
                  </a:lnTo>
                  <a:lnTo>
                    <a:pt x="5212" y="1054"/>
                  </a:lnTo>
                  <a:lnTo>
                    <a:pt x="4768" y="1229"/>
                  </a:lnTo>
                  <a:lnTo>
                    <a:pt x="3909" y="1669"/>
                  </a:lnTo>
                  <a:lnTo>
                    <a:pt x="3153" y="2125"/>
                  </a:lnTo>
                  <a:lnTo>
                    <a:pt x="2476" y="2634"/>
                  </a:lnTo>
                  <a:lnTo>
                    <a:pt x="1825" y="3214"/>
                  </a:lnTo>
                  <a:lnTo>
                    <a:pt x="1303" y="3811"/>
                  </a:lnTo>
                  <a:lnTo>
                    <a:pt x="1069" y="4127"/>
                  </a:lnTo>
                  <a:lnTo>
                    <a:pt x="860" y="4425"/>
                  </a:lnTo>
                  <a:lnTo>
                    <a:pt x="651" y="4760"/>
                  </a:lnTo>
                  <a:lnTo>
                    <a:pt x="470" y="5093"/>
                  </a:lnTo>
                  <a:lnTo>
                    <a:pt x="313" y="5479"/>
                  </a:lnTo>
                  <a:lnTo>
                    <a:pt x="209" y="5812"/>
                  </a:lnTo>
                  <a:lnTo>
                    <a:pt x="104" y="6182"/>
                  </a:lnTo>
                  <a:lnTo>
                    <a:pt x="52" y="6515"/>
                  </a:lnTo>
                  <a:lnTo>
                    <a:pt x="0" y="6884"/>
                  </a:lnTo>
                  <a:lnTo>
                    <a:pt x="0" y="7727"/>
                  </a:lnTo>
                  <a:lnTo>
                    <a:pt x="52" y="8166"/>
                  </a:lnTo>
                  <a:lnTo>
                    <a:pt x="157" y="8605"/>
                  </a:lnTo>
                  <a:lnTo>
                    <a:pt x="313" y="8974"/>
                  </a:lnTo>
                  <a:lnTo>
                    <a:pt x="470" y="9378"/>
                  </a:lnTo>
                  <a:lnTo>
                    <a:pt x="651" y="9729"/>
                  </a:lnTo>
                  <a:lnTo>
                    <a:pt x="860" y="10097"/>
                  </a:lnTo>
                  <a:lnTo>
                    <a:pt x="1121" y="10396"/>
                  </a:lnTo>
                  <a:lnTo>
                    <a:pt x="1668" y="11028"/>
                  </a:lnTo>
                  <a:lnTo>
                    <a:pt x="2267" y="11573"/>
                  </a:lnTo>
                  <a:lnTo>
                    <a:pt x="2866" y="12118"/>
                  </a:lnTo>
                  <a:lnTo>
                    <a:pt x="3570" y="12591"/>
                  </a:lnTo>
                  <a:lnTo>
                    <a:pt x="4872" y="13469"/>
                  </a:lnTo>
                  <a:lnTo>
                    <a:pt x="6019" y="14242"/>
                  </a:lnTo>
                  <a:lnTo>
                    <a:pt x="6462" y="14646"/>
                  </a:lnTo>
                  <a:lnTo>
                    <a:pt x="6826" y="15050"/>
                  </a:lnTo>
                  <a:lnTo>
                    <a:pt x="6931" y="15260"/>
                  </a:lnTo>
                  <a:lnTo>
                    <a:pt x="7009" y="15454"/>
                  </a:lnTo>
                  <a:lnTo>
                    <a:pt x="7113" y="15664"/>
                  </a:lnTo>
                  <a:lnTo>
                    <a:pt x="7113" y="19370"/>
                  </a:lnTo>
                  <a:lnTo>
                    <a:pt x="7166" y="19634"/>
                  </a:lnTo>
                  <a:lnTo>
                    <a:pt x="7270" y="19879"/>
                  </a:lnTo>
                  <a:lnTo>
                    <a:pt x="7425" y="20107"/>
                  </a:lnTo>
                  <a:lnTo>
                    <a:pt x="7582" y="20318"/>
                  </a:lnTo>
                  <a:lnTo>
                    <a:pt x="7765" y="20511"/>
                  </a:lnTo>
                  <a:lnTo>
                    <a:pt x="7973" y="20722"/>
                  </a:lnTo>
                  <a:lnTo>
                    <a:pt x="8233" y="20881"/>
                  </a:lnTo>
                  <a:lnTo>
                    <a:pt x="8468" y="21056"/>
                  </a:lnTo>
                  <a:lnTo>
                    <a:pt x="8729" y="21196"/>
                  </a:lnTo>
                  <a:lnTo>
                    <a:pt x="9015" y="21319"/>
                  </a:lnTo>
                  <a:lnTo>
                    <a:pt x="9380" y="21425"/>
                  </a:lnTo>
                  <a:lnTo>
                    <a:pt x="9719" y="21495"/>
                  </a:lnTo>
                  <a:lnTo>
                    <a:pt x="10084" y="21565"/>
                  </a:lnTo>
                  <a:lnTo>
                    <a:pt x="10422" y="21600"/>
                  </a:lnTo>
                  <a:lnTo>
                    <a:pt x="10786" y="2160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D8D8D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99361" y="224831"/>
              <a:ext cx="115617" cy="227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54" y="10918"/>
                  </a:moveTo>
                  <a:lnTo>
                    <a:pt x="4448" y="5578"/>
                  </a:lnTo>
                  <a:lnTo>
                    <a:pt x="1060" y="1305"/>
                  </a:lnTo>
                  <a:lnTo>
                    <a:pt x="0" y="235"/>
                  </a:lnTo>
                  <a:lnTo>
                    <a:pt x="4448" y="1424"/>
                  </a:lnTo>
                  <a:lnTo>
                    <a:pt x="7835" y="0"/>
                  </a:lnTo>
                  <a:lnTo>
                    <a:pt x="11647" y="1305"/>
                  </a:lnTo>
                  <a:lnTo>
                    <a:pt x="14610" y="0"/>
                  </a:lnTo>
                  <a:lnTo>
                    <a:pt x="17576" y="1186"/>
                  </a:lnTo>
                  <a:lnTo>
                    <a:pt x="21600" y="235"/>
                  </a:lnTo>
                  <a:lnTo>
                    <a:pt x="16304" y="6053"/>
                  </a:lnTo>
                  <a:lnTo>
                    <a:pt x="14822" y="10918"/>
                  </a:lnTo>
                  <a:moveTo>
                    <a:pt x="778" y="14359"/>
                  </a:moveTo>
                  <a:lnTo>
                    <a:pt x="20681" y="14359"/>
                  </a:lnTo>
                  <a:lnTo>
                    <a:pt x="20681" y="16852"/>
                  </a:lnTo>
                  <a:lnTo>
                    <a:pt x="778" y="16814"/>
                  </a:lnTo>
                  <a:lnTo>
                    <a:pt x="778" y="19226"/>
                  </a:lnTo>
                  <a:lnTo>
                    <a:pt x="20681" y="19304"/>
                  </a:lnTo>
                  <a:lnTo>
                    <a:pt x="20752" y="21600"/>
                  </a:lnTo>
                  <a:lnTo>
                    <a:pt x="848" y="21600"/>
                  </a:lnTo>
                </a:path>
              </a:pathLst>
            </a:custGeom>
            <a:noFill/>
            <a:ln w="6350" cap="flat">
              <a:solidFill>
                <a:srgbClr val="D8D8D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77" name="image.pdf" descr="C:\Users\ybi9\AppData\Local\Microsoft\Windows\Temporary Internet Files\Content.IE5\OM1J1Y24\MC900298153[1].wm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5506" y="2271712"/>
            <a:ext cx="407988" cy="660401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6937375" y="3138487"/>
            <a:ext cx="165576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3F3F3F"/>
                </a:solidFill>
              </a:defRPr>
            </a:lvl1pPr>
          </a:lstStyle>
          <a:p>
            <a:pPr/>
            <a:r>
              <a:t>预期成果</a:t>
            </a:r>
          </a:p>
        </p:txBody>
      </p:sp>
      <p:sp>
        <p:nvSpPr>
          <p:cNvPr id="79" name="Shape 79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66793" y="2211581"/>
            <a:ext cx="796926" cy="780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85" name="Shape 85"/>
          <p:cNvSpPr/>
          <p:nvPr/>
        </p:nvSpPr>
        <p:spPr>
          <a:xfrm rot="10800000">
            <a:off x="971550" y="4156075"/>
            <a:ext cx="7200900" cy="100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5AFC8">
              <a:alpha val="689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86" name="Shape 86"/>
          <p:cNvSpPr/>
          <p:nvPr/>
        </p:nvSpPr>
        <p:spPr>
          <a:xfrm rot="10800000">
            <a:off x="1187450" y="4227512"/>
            <a:ext cx="6769100" cy="93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3276600" y="4095750"/>
            <a:ext cx="259080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8" name="Shape 88"/>
          <p:cNvSpPr/>
          <p:nvPr/>
        </p:nvSpPr>
        <p:spPr>
          <a:xfrm>
            <a:off x="4356100" y="1995487"/>
            <a:ext cx="43180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89" name="Shape 89"/>
          <p:cNvSpPr/>
          <p:nvPr/>
        </p:nvSpPr>
        <p:spPr>
          <a:xfrm>
            <a:off x="1152525" y="2316162"/>
            <a:ext cx="684053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GST材料简介</a:t>
            </a:r>
          </a:p>
        </p:txBody>
      </p:sp>
      <p:sp>
        <p:nvSpPr>
          <p:cNvPr id="90" name="Shape 90"/>
          <p:cNvSpPr/>
          <p:nvPr/>
        </p:nvSpPr>
        <p:spPr>
          <a:xfrm>
            <a:off x="-106363" y="-20638"/>
            <a:ext cx="1006476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5AFC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0" y="-20638"/>
            <a:ext cx="75565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ot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92" name="Shape 92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1" y="-63500"/>
            <a:ext cx="9144002" cy="5270500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95" name="Shape 95"/>
          <p:cNvSpPr/>
          <p:nvPr/>
        </p:nvSpPr>
        <p:spPr>
          <a:xfrm rot="10800000">
            <a:off x="971550" y="4156075"/>
            <a:ext cx="7200900" cy="100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5AFC8">
              <a:alpha val="689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96" name="Shape 96"/>
          <p:cNvSpPr/>
          <p:nvPr/>
        </p:nvSpPr>
        <p:spPr>
          <a:xfrm rot="10800000">
            <a:off x="1187450" y="4227512"/>
            <a:ext cx="6769100" cy="93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3276600" y="4095750"/>
            <a:ext cx="259080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8" name="Shape 98"/>
          <p:cNvSpPr/>
          <p:nvPr/>
        </p:nvSpPr>
        <p:spPr>
          <a:xfrm>
            <a:off x="1346200" y="501855"/>
            <a:ext cx="43180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-612775" y="398462"/>
            <a:ext cx="684053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GST材料简介</a:t>
            </a:r>
          </a:p>
        </p:txBody>
      </p:sp>
      <p:sp>
        <p:nvSpPr>
          <p:cNvPr id="100" name="Shape 100"/>
          <p:cNvSpPr/>
          <p:nvPr/>
        </p:nvSpPr>
        <p:spPr>
          <a:xfrm>
            <a:off x="-106363" y="-20638"/>
            <a:ext cx="1006476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5AFC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0" y="-20638"/>
            <a:ext cx="75565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ot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860650" y="1185759"/>
            <a:ext cx="3893688" cy="2300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· 一种相变材料</a:t>
            </a:r>
          </a:p>
          <a:p>
            <a:pPr algn="l"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· 由Ge Sb Te 三种元素组成的合金</a:t>
            </a:r>
          </a:p>
          <a:p>
            <a:pPr algn="l"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· 最常见的化学计量比：Ge2Sb2Te5  GeSb4Te7  GeSb2Te4</a:t>
            </a:r>
          </a:p>
          <a:p>
            <a:pPr algn="l"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· 具有两种晶态：面心立方和六方密堆</a:t>
            </a:r>
          </a:p>
          <a:p>
            <a:pPr algn="l"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· 通过通电能够在非晶态和两种晶态之间转换</a:t>
            </a:r>
          </a:p>
        </p:txBody>
      </p:sp>
      <p:sp>
        <p:nvSpPr>
          <p:cNvPr id="103" name="Shape 103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1213" y="1319006"/>
            <a:ext cx="3893687" cy="2414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-1" y="-63500"/>
            <a:ext cx="9144002" cy="5270500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09" name="Shape 109"/>
          <p:cNvSpPr/>
          <p:nvPr/>
        </p:nvSpPr>
        <p:spPr>
          <a:xfrm rot="10800000">
            <a:off x="971550" y="4156075"/>
            <a:ext cx="7200900" cy="1008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5AFC8">
              <a:alpha val="689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10" name="Shape 110"/>
          <p:cNvSpPr/>
          <p:nvPr/>
        </p:nvSpPr>
        <p:spPr>
          <a:xfrm rot="10800000">
            <a:off x="1187450" y="4227512"/>
            <a:ext cx="6769100" cy="936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3276600" y="4095750"/>
            <a:ext cx="259080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2" name="Shape 112"/>
          <p:cNvSpPr/>
          <p:nvPr/>
        </p:nvSpPr>
        <p:spPr>
          <a:xfrm>
            <a:off x="1346200" y="501855"/>
            <a:ext cx="43180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-257576" y="398462"/>
            <a:ext cx="6840538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300"/>
            </a:lvl1pPr>
          </a:lstStyle>
          <a:p>
            <a:pPr/>
            <a:r>
              <a:t>GST材料的应用</a:t>
            </a:r>
          </a:p>
        </p:txBody>
      </p:sp>
      <p:sp>
        <p:nvSpPr>
          <p:cNvPr id="114" name="Shape 114"/>
          <p:cNvSpPr/>
          <p:nvPr/>
        </p:nvSpPr>
        <p:spPr>
          <a:xfrm>
            <a:off x="-106363" y="-20638"/>
            <a:ext cx="1006476" cy="347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05AFC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0" y="-20638"/>
            <a:ext cx="755650" cy="28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ot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863223" y="1041957"/>
            <a:ext cx="2770683" cy="73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· 相变存储器</a:t>
            </a:r>
          </a:p>
          <a:p>
            <a:pPr algn="l">
              <a:defRPr b="0" sz="1800">
                <a:latin typeface="+mn-lt"/>
                <a:ea typeface="+mn-ea"/>
                <a:cs typeface="+mn-cs"/>
                <a:sym typeface="Arial"/>
              </a:defRPr>
            </a:pPr>
            <a:r>
              <a:t>· 柔性超高分辨率显示屏</a:t>
            </a:r>
          </a:p>
        </p:txBody>
      </p:sp>
      <p:sp>
        <p:nvSpPr>
          <p:cNvPr id="117" name="Shape 117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1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6518" y="1961348"/>
            <a:ext cx="2507931" cy="2238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7888" y="2014270"/>
            <a:ext cx="2472160" cy="2133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-26988" y="0"/>
            <a:ext cx="9142413" cy="5272088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-1" y="5092700"/>
            <a:ext cx="9144002" cy="142876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25" name="Shape 125"/>
          <p:cNvSpPr/>
          <p:nvPr/>
        </p:nvSpPr>
        <p:spPr>
          <a:xfrm rot="5400000">
            <a:off x="5020468" y="861218"/>
            <a:ext cx="5327651" cy="3135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C000">
              <a:alpha val="6899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26" name="Shape 126"/>
          <p:cNvSpPr/>
          <p:nvPr/>
        </p:nvSpPr>
        <p:spPr>
          <a:xfrm rot="5400000">
            <a:off x="5380831" y="1059656"/>
            <a:ext cx="4606926" cy="2735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6602412" y="1919287"/>
            <a:ext cx="1295401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FFFFFF"/>
                </a:solidFill>
                <a:latin typeface="BatangChe"/>
                <a:ea typeface="BatangChe"/>
                <a:cs typeface="BatangChe"/>
                <a:sym typeface="BatangCh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8" name="Shape 128"/>
          <p:cNvSpPr/>
          <p:nvPr/>
        </p:nvSpPr>
        <p:spPr>
          <a:xfrm rot="16200000">
            <a:off x="2700337" y="2282825"/>
            <a:ext cx="431801" cy="28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3254375" y="2165350"/>
            <a:ext cx="2879725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课题背景</a:t>
            </a:r>
          </a:p>
        </p:txBody>
      </p:sp>
      <p:sp>
        <p:nvSpPr>
          <p:cNvPr id="130" name="Shape 130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179387" y="714375"/>
            <a:ext cx="8713788" cy="0"/>
          </a:xfrm>
          <a:prstGeom prst="line">
            <a:avLst/>
          </a:prstGeom>
          <a:ln>
            <a:solidFill>
              <a:srgbClr val="A5A5A5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" name="Shape 136"/>
          <p:cNvSpPr/>
          <p:nvPr/>
        </p:nvSpPr>
        <p:spPr>
          <a:xfrm flipV="1">
            <a:off x="1069975" y="282575"/>
            <a:ext cx="0" cy="287338"/>
          </a:xfrm>
          <a:prstGeom prst="line">
            <a:avLst/>
          </a:prstGeom>
          <a:ln w="19050">
            <a:solidFill>
              <a:srgbClr val="595959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287337" y="225425"/>
            <a:ext cx="782638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000">
                <a:solidFill>
                  <a:srgbClr val="3F3F3F"/>
                </a:solidFill>
              </a:defRPr>
            </a:lvl1pPr>
          </a:lstStyle>
          <a:p>
            <a:pPr/>
            <a:r>
              <a:t>2.1</a:t>
            </a:r>
          </a:p>
        </p:txBody>
      </p:sp>
      <p:sp>
        <p:nvSpPr>
          <p:cNvPr id="138" name="Shape 138"/>
          <p:cNvSpPr/>
          <p:nvPr/>
        </p:nvSpPr>
        <p:spPr>
          <a:xfrm>
            <a:off x="1084262" y="241300"/>
            <a:ext cx="2303463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pPr/>
            <a:r>
              <a:t>背景</a:t>
            </a:r>
          </a:p>
        </p:txBody>
      </p:sp>
      <p:sp>
        <p:nvSpPr>
          <p:cNvPr id="139" name="Shape 139"/>
          <p:cNvSpPr/>
          <p:nvPr/>
        </p:nvSpPr>
        <p:spPr>
          <a:xfrm>
            <a:off x="7369175" y="-33338"/>
            <a:ext cx="151288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5400">
                <a:solidFill>
                  <a:srgbClr val="05AFC8"/>
                </a:solidFill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140" name="Shape 140"/>
          <p:cNvSpPr/>
          <p:nvPr/>
        </p:nvSpPr>
        <p:spPr>
          <a:xfrm>
            <a:off x="517525" y="1020762"/>
            <a:ext cx="2714625" cy="315913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274637" y="1020762"/>
            <a:ext cx="242888" cy="315913"/>
          </a:xfrm>
          <a:prstGeom prst="rect">
            <a:avLst/>
          </a:prstGeom>
          <a:solidFill>
            <a:srgbClr val="3C3C3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539750" y="987425"/>
            <a:ext cx="2701925" cy="42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多焦透镜</a:t>
            </a:r>
          </a:p>
        </p:txBody>
      </p:sp>
      <p:grpSp>
        <p:nvGrpSpPr>
          <p:cNvPr id="146" name="Group 146"/>
          <p:cNvGrpSpPr/>
          <p:nvPr/>
        </p:nvGrpSpPr>
        <p:grpSpPr>
          <a:xfrm>
            <a:off x="274637" y="2716212"/>
            <a:ext cx="2965451" cy="447041"/>
            <a:chOff x="0" y="0"/>
            <a:chExt cx="2965450" cy="447040"/>
          </a:xfrm>
        </p:grpSpPr>
        <p:sp>
          <p:nvSpPr>
            <p:cNvPr id="143" name="Shape 143"/>
            <p:cNvSpPr/>
            <p:nvPr/>
          </p:nvSpPr>
          <p:spPr>
            <a:xfrm>
              <a:off x="251100" y="42099"/>
              <a:ext cx="2714351" cy="315852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42099"/>
              <a:ext cx="242287" cy="315852"/>
            </a:xfrm>
            <a:prstGeom prst="rect">
              <a:avLst/>
            </a:prstGeom>
            <a:solidFill>
              <a:srgbClr val="3C3C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242285" y="0"/>
              <a:ext cx="2714351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变焦透镜</a:t>
              </a:r>
            </a:p>
          </p:txBody>
        </p:sp>
      </p:grpSp>
      <p:sp>
        <p:nvSpPr>
          <p:cNvPr id="147" name="Shape 147"/>
          <p:cNvSpPr/>
          <p:nvPr/>
        </p:nvSpPr>
        <p:spPr>
          <a:xfrm>
            <a:off x="250825" y="1463675"/>
            <a:ext cx="3673475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l">
              <a:lnSpc>
                <a:spcPct val="150000"/>
              </a:lnSpc>
              <a:buSzPct val="100000"/>
              <a:buFont typeface="Arial"/>
              <a:buChar char="•"/>
              <a:defRPr sz="1400">
                <a:solidFill>
                  <a:srgbClr val="3F3F3F"/>
                </a:solidFill>
              </a:defRPr>
            </a:pPr>
            <a:r>
              <a:t>具有凸透镜的特性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/>
              <a:buChar char="•"/>
              <a:defRPr sz="1400">
                <a:solidFill>
                  <a:srgbClr val="3F3F3F"/>
                </a:solidFill>
              </a:defRPr>
            </a:pPr>
            <a:r>
              <a:t>焦距固定</a:t>
            </a:r>
          </a:p>
        </p:txBody>
      </p:sp>
      <p:sp>
        <p:nvSpPr>
          <p:cNvPr id="148" name="Shape 148"/>
          <p:cNvSpPr/>
          <p:nvPr/>
        </p:nvSpPr>
        <p:spPr>
          <a:xfrm>
            <a:off x="-1" y="5092700"/>
            <a:ext cx="9144002" cy="142876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49" name="Shape 149"/>
          <p:cNvSpPr/>
          <p:nvPr/>
        </p:nvSpPr>
        <p:spPr>
          <a:xfrm rot="16200000">
            <a:off x="146843" y="280193"/>
            <a:ext cx="360364" cy="2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287337" y="3292475"/>
            <a:ext cx="3671888" cy="110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l">
              <a:lnSpc>
                <a:spcPct val="150000"/>
              </a:lnSpc>
              <a:buSzPct val="100000"/>
              <a:buFont typeface="Arial"/>
              <a:buChar char="•"/>
              <a:defRPr sz="1400">
                <a:solidFill>
                  <a:srgbClr val="3F3F3F"/>
                </a:solidFill>
              </a:defRPr>
            </a:pPr>
            <a:r>
              <a:t>具有凸透镜的特性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/>
              <a:buChar char="•"/>
              <a:defRPr sz="1400">
                <a:solidFill>
                  <a:srgbClr val="3F3F3F"/>
                </a:solidFill>
              </a:defRPr>
            </a:pPr>
            <a:r>
              <a:t>焦距可变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/>
              <a:buChar char="•"/>
              <a:defRPr sz="1400">
                <a:solidFill>
                  <a:srgbClr val="3F3F3F"/>
                </a:solidFill>
              </a:defRPr>
            </a:pPr>
            <a:r>
              <a:t>具有不亚于传统老花镜的透明度</a:t>
            </a:r>
          </a:p>
        </p:txBody>
      </p:sp>
      <p:grpSp>
        <p:nvGrpSpPr>
          <p:cNvPr id="153" name="Group 153"/>
          <p:cNvGrpSpPr/>
          <p:nvPr/>
        </p:nvGrpSpPr>
        <p:grpSpPr>
          <a:xfrm>
            <a:off x="7072466" y="399190"/>
            <a:ext cx="2069793" cy="3169044"/>
            <a:chOff x="0" y="-507229"/>
            <a:chExt cx="2069792" cy="3169042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2069793" cy="21545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-507230"/>
              <a:ext cx="2069793" cy="3169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 b="0" sz="1800">
                  <a:latin typeface="+mn-lt"/>
                  <a:ea typeface="+mn-ea"/>
                  <a:cs typeface="+mn-cs"/>
                  <a:sym typeface="Arial"/>
                </a:defRPr>
              </a:pPr>
              <a:r>
                <a:t>只有一个或者若干个固定的焦距</a:t>
              </a:r>
            </a:p>
            <a:p>
              <a:pPr algn="l">
                <a:defRPr b="0" sz="1800">
                  <a:latin typeface="+mn-lt"/>
                  <a:ea typeface="+mn-ea"/>
                  <a:cs typeface="+mn-cs"/>
                  <a:sym typeface="Arial"/>
                </a:defRPr>
              </a:pPr>
              <a:r>
                <a:t>而随着年纪的增长，晶状体调焦能力降低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7351712" y="3281175"/>
            <a:ext cx="1511301" cy="1678941"/>
            <a:chOff x="0" y="-52070"/>
            <a:chExt cx="1511300" cy="1678939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1511300" cy="1574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-52071"/>
              <a:ext cx="1511300" cy="167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l">
                <a:defRPr b="0" sz="18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能够通过改变电压的方式调节焦距，使得老花镜持续有效</a:t>
              </a:r>
            </a:p>
          </p:txBody>
        </p:sp>
      </p:grpSp>
      <p:pic>
        <p:nvPicPr>
          <p:cNvPr id="15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04506" y="753878"/>
            <a:ext cx="2701926" cy="232976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24337" y="3118378"/>
            <a:ext cx="2862263" cy="1899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6"/>
          <p:cNvGrpSpPr/>
          <p:nvPr/>
        </p:nvGrpSpPr>
        <p:grpSpPr>
          <a:xfrm>
            <a:off x="-154219" y="155088"/>
            <a:ext cx="5179379" cy="431531"/>
            <a:chOff x="0" y="-739"/>
            <a:chExt cx="5179378" cy="431529"/>
          </a:xfrm>
        </p:grpSpPr>
        <p:sp>
          <p:nvSpPr>
            <p:cNvPr id="163" name="Shape 163"/>
            <p:cNvSpPr/>
            <p:nvPr/>
          </p:nvSpPr>
          <p:spPr>
            <a:xfrm flipV="1">
              <a:off x="825567" y="42964"/>
              <a:ext cx="2" cy="304431"/>
            </a:xfrm>
            <a:prstGeom prst="line">
              <a:avLst/>
            </a:prstGeom>
            <a:noFill/>
            <a:ln w="19050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b="0" sz="18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5961"/>
              <a:ext cx="825568" cy="4181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>
                <a:defRPr sz="2000">
                  <a:solidFill>
                    <a:srgbClr val="3F3F3F"/>
                  </a:solidFill>
                </a:defRPr>
              </a:lvl1pPr>
            </a:lstStyle>
            <a:p>
              <a:pPr/>
              <a:r>
                <a:t>2.2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075" y="-740"/>
              <a:ext cx="5167304" cy="4315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400">
                  <a:solidFill>
                    <a:srgbClr val="3F3F3F"/>
                  </a:solidFill>
                </a:defRPr>
              </a:lvl1pPr>
            </a:lstStyle>
            <a:p>
              <a:pPr/>
              <a:r>
                <a:t>GST材料和液晶的对比</a:t>
              </a:r>
            </a:p>
          </p:txBody>
        </p:sp>
      </p:grpSp>
      <p:sp>
        <p:nvSpPr>
          <p:cNvPr id="167" name="Shape 167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6874" y="3740141"/>
            <a:ext cx="223202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500">
                <a:solidFill>
                  <a:srgbClr val="3F3F3F"/>
                </a:solidFill>
              </a:defRPr>
            </a:pPr>
            <a:r>
              <a:t>GST材料的显像原理</a:t>
            </a:r>
          </a:p>
          <a:p>
            <a:pPr algn="r">
              <a:defRPr sz="1200">
                <a:solidFill>
                  <a:srgbClr val="3F3F3F"/>
                </a:solidFill>
              </a:defRPr>
            </a:pPr>
            <a:r>
              <a:t>·见P9</a:t>
            </a:r>
          </a:p>
        </p:txBody>
      </p:sp>
      <p:sp>
        <p:nvSpPr>
          <p:cNvPr id="168" name="Shape 168"/>
          <p:cNvSpPr/>
          <p:nvPr/>
        </p:nvSpPr>
        <p:spPr>
          <a:xfrm>
            <a:off x="179387" y="657225"/>
            <a:ext cx="8713788" cy="0"/>
          </a:xfrm>
          <a:prstGeom prst="line">
            <a:avLst/>
          </a:prstGeom>
          <a:ln>
            <a:solidFill>
              <a:srgbClr val="A5A5A5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7369175" y="-90488"/>
            <a:ext cx="151288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5400">
                <a:solidFill>
                  <a:srgbClr val="05AFC8"/>
                </a:solidFill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170" name="Shape 170"/>
          <p:cNvSpPr/>
          <p:nvPr/>
        </p:nvSpPr>
        <p:spPr>
          <a:xfrm>
            <a:off x="-1" y="5092700"/>
            <a:ext cx="9144002" cy="142876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71" name="Shape 171"/>
          <p:cNvSpPr/>
          <p:nvPr/>
        </p:nvSpPr>
        <p:spPr>
          <a:xfrm rot="16200000">
            <a:off x="146843" y="280193"/>
            <a:ext cx="360364" cy="2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72" name="Shape 172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6702163" y="3740141"/>
            <a:ext cx="223361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solidFill>
                  <a:srgbClr val="3F3F3F"/>
                </a:solidFill>
              </a:defRPr>
            </a:pPr>
            <a:r>
              <a:t>GST材料的可见光性质</a:t>
            </a:r>
          </a:p>
          <a:p>
            <a:pPr>
              <a:defRPr sz="1200">
                <a:solidFill>
                  <a:srgbClr val="3F3F3F"/>
                </a:solidFill>
              </a:defRPr>
            </a:pPr>
            <a:r>
              <a:t>· 见P10-11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35433" y="3106800"/>
            <a:ext cx="1642083" cy="1840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22913" y="3345326"/>
            <a:ext cx="1795642" cy="136367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76" name="Table 176"/>
          <p:cNvGraphicFramePr/>
          <p:nvPr/>
        </p:nvGraphicFramePr>
        <p:xfrm>
          <a:off x="916479" y="936500"/>
          <a:ext cx="7543812" cy="263582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765555"/>
                <a:gridCol w="3765555"/>
              </a:tblGrid>
              <a:tr h="524625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液晶材料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Calibri"/>
                        </a:rPr>
                        <a:t>GST材料</a:t>
                      </a:r>
                    </a:p>
                  </a:txBody>
                  <a:tcPr marL="0" marR="0" marT="0" marB="0" anchor="t" anchorCtr="0" horzOverflow="overflow"/>
                </a:tc>
              </a:tr>
              <a:tr h="5246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状态切换的时间在毫秒量级(&gt;1ms)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状态切换的时间在纳秒量级(&lt;200ns)</a:t>
                      </a:r>
                    </a:p>
                  </a:txBody>
                  <a:tcPr marL="0" marR="0" marT="0" marB="0" anchor="t" anchorCtr="0" horzOverflow="overflow"/>
                </a:tc>
              </a:tr>
              <a:tr h="5246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器件为堆叠结构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器件为薄膜结构</a:t>
                      </a:r>
                    </a:p>
                  </a:txBody>
                  <a:tcPr marL="0" marR="0" marT="0" marB="0" anchor="t" anchorCtr="0" horzOverflow="overflow"/>
                </a:tc>
              </a:tr>
              <a:tr h="52462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控制精度低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Calibri"/>
                        </a:rPr>
                        <a:t>控制精度高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-1" y="-33338"/>
            <a:ext cx="9144002" cy="5270501"/>
          </a:xfrm>
          <a:prstGeom prst="rect">
            <a:avLst/>
          </a:prstGeom>
          <a:solidFill>
            <a:srgbClr val="000000">
              <a:alpha val="11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179387" y="714375"/>
            <a:ext cx="8713788" cy="0"/>
          </a:xfrm>
          <a:prstGeom prst="line">
            <a:avLst/>
          </a:prstGeom>
          <a:ln>
            <a:solidFill>
              <a:srgbClr val="A5A5A5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" name="Shape 182"/>
          <p:cNvSpPr/>
          <p:nvPr/>
        </p:nvSpPr>
        <p:spPr>
          <a:xfrm flipV="1">
            <a:off x="1069975" y="282575"/>
            <a:ext cx="0" cy="287338"/>
          </a:xfrm>
          <a:prstGeom prst="line">
            <a:avLst/>
          </a:prstGeom>
          <a:ln w="19050">
            <a:solidFill>
              <a:srgbClr val="595959"/>
            </a:solidFill>
            <a:miter/>
          </a:ln>
        </p:spPr>
        <p:txBody>
          <a:bodyPr lIns="45719" rIns="45719"/>
          <a:lstStyle/>
          <a:p>
            <a:pPr algn="l">
              <a:defRPr b="0"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287337" y="225425"/>
            <a:ext cx="782638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000">
                <a:solidFill>
                  <a:srgbClr val="3F3F3F"/>
                </a:solidFill>
              </a:defRPr>
            </a:lvl1pPr>
          </a:lstStyle>
          <a:p>
            <a:pPr/>
            <a:r>
              <a:t>2.3</a:t>
            </a:r>
          </a:p>
        </p:txBody>
      </p:sp>
      <p:sp>
        <p:nvSpPr>
          <p:cNvPr id="184" name="Shape 184"/>
          <p:cNvSpPr/>
          <p:nvPr/>
        </p:nvSpPr>
        <p:spPr>
          <a:xfrm>
            <a:off x="1084262" y="241300"/>
            <a:ext cx="2303463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defRPr sz="1800">
                <a:solidFill>
                  <a:srgbClr val="3F3F3F"/>
                </a:solidFill>
              </a:defRPr>
            </a:lvl1pPr>
          </a:lstStyle>
          <a:p>
            <a:pPr/>
            <a:r>
              <a:t>GST材料的显像原理</a:t>
            </a:r>
          </a:p>
        </p:txBody>
      </p:sp>
      <p:sp>
        <p:nvSpPr>
          <p:cNvPr id="185" name="Shape 185"/>
          <p:cNvSpPr/>
          <p:nvPr/>
        </p:nvSpPr>
        <p:spPr>
          <a:xfrm>
            <a:off x="7369175" y="-33338"/>
            <a:ext cx="151288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5400">
                <a:solidFill>
                  <a:srgbClr val="05AFC8"/>
                </a:solidFill>
              </a:defRPr>
            </a:pPr>
            <a: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FC000"/>
                </a:solidFill>
              </a:rPr>
              <a:t>·</a:t>
            </a:r>
            <a:r>
              <a:rPr>
                <a:solidFill>
                  <a:srgbClr val="3F3F3F"/>
                </a:solidFill>
              </a:rPr>
              <a:t> </a:t>
            </a:r>
            <a:r>
              <a:rPr>
                <a:solidFill>
                  <a:srgbClr val="FA4453"/>
                </a:solidFill>
              </a:rPr>
              <a:t>·</a:t>
            </a:r>
          </a:p>
        </p:txBody>
      </p:sp>
      <p:sp>
        <p:nvSpPr>
          <p:cNvPr id="186" name="Shape 186"/>
          <p:cNvSpPr/>
          <p:nvPr/>
        </p:nvSpPr>
        <p:spPr>
          <a:xfrm>
            <a:off x="-1" y="5092700"/>
            <a:ext cx="9144002" cy="142876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 sz="18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87" name="Shape 187"/>
          <p:cNvSpPr/>
          <p:nvPr/>
        </p:nvSpPr>
        <p:spPr>
          <a:xfrm rot="16200000">
            <a:off x="146843" y="280193"/>
            <a:ext cx="360364" cy="2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close/>
              </a:path>
            </a:pathLst>
          </a:custGeom>
          <a:ln w="6350">
            <a:solidFill>
              <a:srgbClr val="7F7F7F"/>
            </a:solidFill>
            <a:prstDash val="sysDash"/>
            <a:miter/>
          </a:ln>
        </p:spPr>
        <p:txBody>
          <a:bodyPr lIns="45719" rIns="45719" anchor="ctr"/>
          <a:lstStyle/>
          <a:p>
            <a:pPr>
              <a:defRPr b="0" sz="1800"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400050" y="1239492"/>
            <a:ext cx="3671888" cy="330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l">
              <a:lnSpc>
                <a:spcPct val="150000"/>
              </a:lnSpc>
              <a:buSzPct val="100000"/>
              <a:buFont typeface="Arial"/>
              <a:buChar char="•"/>
              <a:defRPr sz="1600">
                <a:solidFill>
                  <a:srgbClr val="3F3F3F"/>
                </a:solidFill>
              </a:defRPr>
            </a:pPr>
            <a:r>
              <a:t>在GST相变材料两侧装上ITO电极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/>
              <a:buChar char="•"/>
              <a:defRPr sz="1600">
                <a:solidFill>
                  <a:srgbClr val="3F3F3F"/>
                </a:solidFill>
              </a:defRPr>
            </a:pPr>
            <a:r>
              <a:t>其中ITO是一种N型氧化物半导体，目前的ITO电阻率接近金属，同时有90%以上的透过率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/>
              <a:buChar char="•"/>
              <a:defRPr sz="1600">
                <a:solidFill>
                  <a:srgbClr val="3F3F3F"/>
                </a:solidFill>
              </a:defRPr>
            </a:pPr>
            <a:r>
              <a:t>通过在ITO电极上加电，能够改变GST的结构，即改变整体的折射率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/>
              <a:buChar char="•"/>
              <a:defRPr sz="1600">
                <a:solidFill>
                  <a:srgbClr val="3F3F3F"/>
                </a:solidFill>
              </a:defRPr>
            </a:pPr>
            <a:r>
              <a:t>通过对不同部位加上不同的电压实现凸透镜的效果</a:t>
            </a:r>
          </a:p>
        </p:txBody>
      </p:sp>
      <p:pic>
        <p:nvPicPr>
          <p:cNvPr id="18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7043" y="818832"/>
            <a:ext cx="2701926" cy="2329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35437" y="818832"/>
            <a:ext cx="4065794" cy="3810294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>
            <p:ph type="sldNum" sz="quarter" idx="4294967295"/>
          </p:nvPr>
        </p:nvSpPr>
        <p:spPr>
          <a:xfrm>
            <a:off x="8497902" y="4772454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pasted-image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50426" y="4282384"/>
            <a:ext cx="424822" cy="408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