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p:nvPr>
            <p:ph type="sldImg"/>
          </p:nvPr>
        </p:nvSpPr>
        <p:spPr>
          <a:xfrm>
            <a:off x="1143000" y="685800"/>
            <a:ext cx="4572000" cy="3429000"/>
          </a:xfrm>
          <a:prstGeom prst="rect">
            <a:avLst/>
          </a:prstGeom>
        </p:spPr>
        <p:txBody>
          <a:bodyPr/>
          <a:lstStyle/>
          <a:p>
            <a:pPr/>
          </a:p>
        </p:txBody>
      </p:sp>
      <p:sp>
        <p:nvSpPr>
          <p:cNvPr id="36" name="Shape 36"/>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Arial"/>
      </a:defRPr>
    </a:lvl1pPr>
    <a:lvl2pPr indent="228600" latinLnBrk="0">
      <a:defRPr sz="1200">
        <a:solidFill>
          <a:srgbClr val="FFFFFF"/>
        </a:solidFill>
        <a:latin typeface="+mn-lt"/>
        <a:ea typeface="+mn-ea"/>
        <a:cs typeface="+mn-cs"/>
        <a:sym typeface="Arial"/>
      </a:defRPr>
    </a:lvl2pPr>
    <a:lvl3pPr indent="457200" latinLnBrk="0">
      <a:defRPr sz="1200">
        <a:solidFill>
          <a:srgbClr val="FFFFFF"/>
        </a:solidFill>
        <a:latin typeface="+mn-lt"/>
        <a:ea typeface="+mn-ea"/>
        <a:cs typeface="+mn-cs"/>
        <a:sym typeface="Arial"/>
      </a:defRPr>
    </a:lvl3pPr>
    <a:lvl4pPr indent="685800" latinLnBrk="0">
      <a:defRPr sz="1200">
        <a:solidFill>
          <a:srgbClr val="FFFFFF"/>
        </a:solidFill>
        <a:latin typeface="+mn-lt"/>
        <a:ea typeface="+mn-ea"/>
        <a:cs typeface="+mn-cs"/>
        <a:sym typeface="Arial"/>
      </a:defRPr>
    </a:lvl4pPr>
    <a:lvl5pPr indent="914400" latinLnBrk="0">
      <a:defRPr sz="1200">
        <a:solidFill>
          <a:srgbClr val="FFFFFF"/>
        </a:solidFill>
        <a:latin typeface="+mn-lt"/>
        <a:ea typeface="+mn-ea"/>
        <a:cs typeface="+mn-cs"/>
        <a:sym typeface="Arial"/>
      </a:defRPr>
    </a:lvl5pPr>
    <a:lvl6pPr indent="1143000" latinLnBrk="0">
      <a:defRPr sz="1200">
        <a:solidFill>
          <a:srgbClr val="FFFFFF"/>
        </a:solidFill>
        <a:latin typeface="+mn-lt"/>
        <a:ea typeface="+mn-ea"/>
        <a:cs typeface="+mn-cs"/>
        <a:sym typeface="Arial"/>
      </a:defRPr>
    </a:lvl6pPr>
    <a:lvl7pPr indent="1371600" latinLnBrk="0">
      <a:defRPr sz="1200">
        <a:solidFill>
          <a:srgbClr val="FFFFFF"/>
        </a:solidFill>
        <a:latin typeface="+mn-lt"/>
        <a:ea typeface="+mn-ea"/>
        <a:cs typeface="+mn-cs"/>
        <a:sym typeface="Arial"/>
      </a:defRPr>
    </a:lvl7pPr>
    <a:lvl8pPr indent="1600200" latinLnBrk="0">
      <a:defRPr sz="1200">
        <a:solidFill>
          <a:srgbClr val="FFFFFF"/>
        </a:solidFill>
        <a:latin typeface="+mn-lt"/>
        <a:ea typeface="+mn-ea"/>
        <a:cs typeface="+mn-cs"/>
        <a:sym typeface="Arial"/>
      </a:defRPr>
    </a:lvl8pPr>
    <a:lvl9pPr indent="1828800" latinLnBrk="0">
      <a:defRPr sz="1200">
        <a:solidFill>
          <a:srgbClr val="FFFFFF"/>
        </a:solidFill>
        <a:latin typeface="+mn-lt"/>
        <a:ea typeface="+mn-ea"/>
        <a:cs typeface="+mn-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title"/>
          </p:nvPr>
        </p:nvSpPr>
        <p:spPr>
          <a:xfrm>
            <a:off x="685800" y="1597818"/>
            <a:ext cx="7772400" cy="1102520"/>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add title</a:t>
            </a:r>
          </a:p>
        </p:txBody>
      </p:sp>
      <p:sp>
        <p:nvSpPr>
          <p:cNvPr id="12" name="Shape 12"/>
          <p:cNvSpPr/>
          <p:nvPr>
            <p:ph type="body" sz="quarter" idx="1"/>
          </p:nvPr>
        </p:nvSpPr>
        <p:spPr>
          <a:xfrm>
            <a:off x="1371600" y="2914650"/>
            <a:ext cx="6400800" cy="1314450"/>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add subtitle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7" name="Shape 27"/>
          <p:cNvSpPr/>
          <p:nvPr>
            <p:ph type="title"/>
          </p:nvPr>
        </p:nvSpPr>
        <p:spPr>
          <a:xfrm>
            <a:off x="685800" y="1597818"/>
            <a:ext cx="7772400" cy="1102520"/>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标题文本</a:t>
            </a:r>
          </a:p>
        </p:txBody>
      </p:sp>
      <p:sp>
        <p:nvSpPr>
          <p:cNvPr id="28" name="Shape 28"/>
          <p:cNvSpPr/>
          <p:nvPr>
            <p:ph type="body" sz="quarter" idx="1"/>
          </p:nvPr>
        </p:nvSpPr>
        <p:spPr>
          <a:xfrm>
            <a:off x="1371600" y="2914650"/>
            <a:ext cx="6400800" cy="1314450"/>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69056"/>
            <a:ext cx="8229600" cy="1131094"/>
          </a:xfrm>
          <a:prstGeom prst="rect">
            <a:avLst/>
          </a:prstGeom>
          <a:ln w="12700">
            <a:miter lim="400000"/>
          </a:ln>
        </p:spPr>
        <p:txBody>
          <a:bodyPr lIns="45719" rIns="45719" anchor="ctr"/>
          <a:lstStyle/>
          <a:p>
            <a:pPr/>
          </a:p>
        </p:txBody>
      </p:sp>
      <p:sp>
        <p:nvSpPr>
          <p:cNvPr id="3" name="Shape 3"/>
          <p:cNvSpPr/>
          <p:nvPr>
            <p:ph type="body" idx="1"/>
          </p:nvPr>
        </p:nvSpPr>
        <p:spPr>
          <a:xfrm>
            <a:off x="457200" y="1200150"/>
            <a:ext cx="8229600" cy="3943350"/>
          </a:xfrm>
          <a:prstGeom prst="rect">
            <a:avLst/>
          </a:prstGeom>
          <a:ln w="12700">
            <a:miter lim="400000"/>
          </a:ln>
        </p:spPr>
        <p:txBody>
          <a:bodyPr lIns="45719" rIns="45719"/>
          <a:lstStyle/>
          <a:p>
            <a:pPr/>
          </a:p>
        </p:txBody>
      </p:sp>
      <p:sp>
        <p:nvSpPr>
          <p:cNvPr id="4" name="Shape 4"/>
          <p:cNvSpPr/>
          <p:nvPr>
            <p:ph type="sldNum" sz="quarter" idx="2"/>
          </p:nvPr>
        </p:nvSpPr>
        <p:spPr>
          <a:xfrm>
            <a:off x="8413144" y="4772454"/>
            <a:ext cx="273657" cy="264255"/>
          </a:xfrm>
          <a:prstGeom prst="rect">
            <a:avLst/>
          </a:prstGeom>
          <a:ln w="12700">
            <a:miter lim="400000"/>
          </a:ln>
        </p:spPr>
        <p:txBody>
          <a:bodyPr wrap="none" lIns="45719" rIns="45719" anchor="ctr">
            <a:spAutoFit/>
          </a:bodyPr>
          <a:lstStyle>
            <a:lvl1pPr algn="r">
              <a:defRPr sz="1200">
                <a:solidFill>
                  <a:srgbClr val="898989"/>
                </a:solidFill>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91440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91440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91440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39" name="Shape 39"/>
          <p:cNvSpPr/>
          <p:nvPr/>
        </p:nvSpPr>
        <p:spPr>
          <a:xfrm>
            <a:off x="-69850" y="-17463"/>
            <a:ext cx="9251950" cy="2281238"/>
          </a:xfrm>
          <a:prstGeom prst="rect">
            <a:avLst/>
          </a:prstGeom>
          <a:solidFill>
            <a:srgbClr val="FA4453"/>
          </a:solidFill>
          <a:ln w="12700">
            <a:solidFill>
              <a:srgbClr val="FFFFFF"/>
            </a:solidFill>
            <a:miter/>
          </a:ln>
        </p:spPr>
        <p:txBody>
          <a:bodyPr lIns="45719" rIns="45719" anchor="ctr"/>
          <a:lstStyle/>
          <a:p>
            <a:pPr algn="ctr">
              <a:defRPr>
                <a:solidFill>
                  <a:srgbClr val="FFFFFF"/>
                </a:solidFill>
                <a:latin typeface="宋体"/>
                <a:ea typeface="宋体"/>
                <a:cs typeface="宋体"/>
                <a:sym typeface="宋体"/>
              </a:defRPr>
            </a:pPr>
          </a:p>
        </p:txBody>
      </p:sp>
      <p:sp>
        <p:nvSpPr>
          <p:cNvPr id="40" name="Shape 40"/>
          <p:cNvSpPr/>
          <p:nvPr/>
        </p:nvSpPr>
        <p:spPr>
          <a:xfrm flipH="1">
            <a:off x="3857624" y="1131887"/>
            <a:ext cx="628651" cy="1"/>
          </a:xfrm>
          <a:prstGeom prst="line">
            <a:avLst/>
          </a:prstGeom>
          <a:ln w="12700">
            <a:solidFill>
              <a:srgbClr val="FFFFFF"/>
            </a:solidFill>
            <a:prstDash val="sysDash"/>
            <a:miter/>
            <a:tailEnd type="oval"/>
          </a:ln>
        </p:spPr>
        <p:txBody>
          <a:bodyPr lIns="45719" rIns="45719"/>
          <a:lstStyle/>
          <a:p>
            <a:pPr/>
          </a:p>
        </p:txBody>
      </p:sp>
      <p:grpSp>
        <p:nvGrpSpPr>
          <p:cNvPr id="50" name="Group 50"/>
          <p:cNvGrpSpPr/>
          <p:nvPr/>
        </p:nvGrpSpPr>
        <p:grpSpPr>
          <a:xfrm>
            <a:off x="3736975" y="411162"/>
            <a:ext cx="1670051" cy="1439864"/>
            <a:chOff x="0" y="0"/>
            <a:chExt cx="1670050" cy="1439862"/>
          </a:xfrm>
        </p:grpSpPr>
        <p:sp>
          <p:nvSpPr>
            <p:cNvPr id="41" name="Shape 41"/>
            <p:cNvSpPr/>
            <p:nvPr/>
          </p:nvSpPr>
          <p:spPr>
            <a:xfrm>
              <a:off x="0" y="0"/>
              <a:ext cx="1670051" cy="143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42" name="Shape 42"/>
            <p:cNvSpPr/>
            <p:nvPr/>
          </p:nvSpPr>
          <p:spPr>
            <a:xfrm flipV="1">
              <a:off x="832208" y="130854"/>
              <a:ext cx="399476"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3" name="Shape 43"/>
            <p:cNvSpPr/>
            <p:nvPr/>
          </p:nvSpPr>
          <p:spPr>
            <a:xfrm flipV="1">
              <a:off x="961781" y="720050"/>
              <a:ext cx="540737" cy="10149"/>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4" name="Shape 44"/>
            <p:cNvSpPr/>
            <p:nvPr/>
          </p:nvSpPr>
          <p:spPr>
            <a:xfrm>
              <a:off x="832208" y="748602"/>
              <a:ext cx="399392" cy="551385"/>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5" name="Shape 45"/>
            <p:cNvSpPr/>
            <p:nvPr/>
          </p:nvSpPr>
          <p:spPr>
            <a:xfrm flipH="1">
              <a:off x="435464" y="730198"/>
              <a:ext cx="385164" cy="569941"/>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6" name="Shape 46"/>
            <p:cNvSpPr/>
            <p:nvPr/>
          </p:nvSpPr>
          <p:spPr>
            <a:xfrm flipH="1" flipV="1">
              <a:off x="435550" y="149188"/>
              <a:ext cx="399475"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7" name="Shape 47"/>
            <p:cNvSpPr/>
            <p:nvPr/>
          </p:nvSpPr>
          <p:spPr>
            <a:xfrm>
              <a:off x="447010" y="359965"/>
              <a:ext cx="747940" cy="748026"/>
            </a:xfrm>
            <a:prstGeom prst="ellipse">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48" name="Shape 48"/>
            <p:cNvSpPr/>
            <p:nvPr/>
          </p:nvSpPr>
          <p:spPr>
            <a:xfrm>
              <a:off x="195767" y="553561"/>
              <a:ext cx="1249722"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600">
                  <a:solidFill>
                    <a:srgbClr val="FFFFFF"/>
                  </a:solidFill>
                </a:defRPr>
              </a:lvl1pPr>
            </a:lstStyle>
            <a:p>
              <a:pPr/>
              <a:r>
                <a:t>LOGO</a:t>
              </a:r>
            </a:p>
          </p:txBody>
        </p:sp>
        <p:sp>
          <p:nvSpPr>
            <p:cNvPr id="49" name="Shape 49"/>
            <p:cNvSpPr/>
            <p:nvPr/>
          </p:nvSpPr>
          <p:spPr>
            <a:xfrm>
              <a:off x="70053" y="52559"/>
              <a:ext cx="1524311" cy="1314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noFill/>
            <a:ln w="3175" cap="flat">
              <a:solidFill>
                <a:srgbClr val="7F7F7F"/>
              </a:solidFill>
              <a:prstDash val="sysDot"/>
              <a:miter lim="8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grpSp>
      <p:sp>
        <p:nvSpPr>
          <p:cNvPr id="51" name="Shape 51"/>
          <p:cNvSpPr/>
          <p:nvPr/>
        </p:nvSpPr>
        <p:spPr>
          <a:xfrm>
            <a:off x="957262" y="2495550"/>
            <a:ext cx="7200901"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rgbClr val="595959"/>
                </a:solidFill>
                <a:latin typeface="方正小标宋简体"/>
                <a:ea typeface="方正小标宋简体"/>
                <a:cs typeface="方正小标宋简体"/>
                <a:sym typeface="方正小标宋简体"/>
              </a:defRPr>
            </a:lvl1pPr>
          </a:lstStyle>
          <a:p>
            <a:pPr/>
            <a:r>
              <a:t>相变材料制作与研究</a:t>
            </a:r>
          </a:p>
        </p:txBody>
      </p:sp>
      <p:sp>
        <p:nvSpPr>
          <p:cNvPr id="52" name="Shape 52"/>
          <p:cNvSpPr/>
          <p:nvPr/>
        </p:nvSpPr>
        <p:spPr>
          <a:xfrm>
            <a:off x="3802379" y="3143250"/>
            <a:ext cx="1526541" cy="111325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50000"/>
              </a:lnSpc>
              <a:defRPr sz="1400">
                <a:solidFill>
                  <a:srgbClr val="595959"/>
                </a:solidFill>
                <a:latin typeface="+mn-lt"/>
                <a:ea typeface="+mn-ea"/>
                <a:cs typeface="+mn-cs"/>
                <a:sym typeface="Arial"/>
              </a:defRPr>
            </a:pPr>
            <a:r>
              <a:t>电子工程系</a:t>
            </a:r>
          </a:p>
          <a:p>
            <a:pPr algn="ctr">
              <a:lnSpc>
                <a:spcPct val="150000"/>
              </a:lnSpc>
              <a:defRPr sz="1400">
                <a:solidFill>
                  <a:srgbClr val="595959"/>
                </a:solidFill>
                <a:latin typeface="+mn-lt"/>
                <a:ea typeface="+mn-ea"/>
                <a:cs typeface="+mn-cs"/>
                <a:sym typeface="Arial"/>
              </a:defRPr>
            </a:pPr>
            <a:r>
              <a:t>无44 白林禹</a:t>
            </a:r>
          </a:p>
          <a:p>
            <a:pPr algn="ctr">
              <a:lnSpc>
                <a:spcPct val="150000"/>
              </a:lnSpc>
              <a:defRPr sz="1400">
                <a:solidFill>
                  <a:srgbClr val="595959"/>
                </a:solidFill>
                <a:latin typeface="+mn-lt"/>
                <a:ea typeface="+mn-ea"/>
                <a:cs typeface="+mn-cs"/>
                <a:sym typeface="Arial"/>
              </a:defRPr>
            </a:pPr>
            <a:r>
              <a:t>指导教师：李洪涛</a:t>
            </a:r>
          </a:p>
        </p:txBody>
      </p:sp>
      <p:sp>
        <p:nvSpPr>
          <p:cNvPr id="53" name="Shape 53"/>
          <p:cNvSpPr/>
          <p:nvPr/>
        </p:nvSpPr>
        <p:spPr>
          <a:xfrm>
            <a:off x="3927468" y="1124243"/>
            <a:ext cx="268295" cy="12407"/>
          </a:xfrm>
          <a:prstGeom prst="line">
            <a:avLst/>
          </a:prstGeom>
          <a:ln w="12700">
            <a:solidFill>
              <a:srgbClr val="FFFFFF"/>
            </a:solidFill>
            <a:prstDash val="sysDash"/>
            <a:miter/>
            <a:headEnd type="oval"/>
          </a:ln>
        </p:spPr>
        <p:txBody>
          <a:bodyPr lIns="45719" rIns="45719"/>
          <a:lstStyle/>
          <a:p>
            <a:pPr/>
          </a:p>
        </p:txBody>
      </p:sp>
      <p:sp>
        <p:nvSpPr>
          <p:cNvPr id="54" name="Shape 54"/>
          <p:cNvSpPr/>
          <p:nvPr/>
        </p:nvSpPr>
        <p:spPr>
          <a:xfrm>
            <a:off x="3819525" y="1778000"/>
            <a:ext cx="1511300"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55" name="Shape 55"/>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92" name="Shape 192"/>
          <p:cNvSpPr/>
          <p:nvPr/>
        </p:nvSpPr>
        <p:spPr>
          <a:xfrm>
            <a:off x="179387" y="714375"/>
            <a:ext cx="8713788" cy="0"/>
          </a:xfrm>
          <a:prstGeom prst="line">
            <a:avLst/>
          </a:prstGeom>
          <a:ln>
            <a:solidFill>
              <a:srgbClr val="A5A5A5"/>
            </a:solidFill>
            <a:miter/>
          </a:ln>
        </p:spPr>
        <p:txBody>
          <a:bodyPr lIns="45719" rIns="45719"/>
          <a:lstStyle/>
          <a:p>
            <a:pPr/>
          </a:p>
        </p:txBody>
      </p:sp>
      <p:sp>
        <p:nvSpPr>
          <p:cNvPr id="193" name="Shape 193"/>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194" name="Shape 194"/>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02</a:t>
            </a:r>
          </a:p>
        </p:txBody>
      </p:sp>
      <p:sp>
        <p:nvSpPr>
          <p:cNvPr id="195" name="Shape 195"/>
          <p:cNvSpPr/>
          <p:nvPr/>
        </p:nvSpPr>
        <p:spPr>
          <a:xfrm>
            <a:off x="1084262" y="241300"/>
            <a:ext cx="2600822"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GST材料的可见光性质</a:t>
            </a:r>
          </a:p>
        </p:txBody>
      </p:sp>
      <p:sp>
        <p:nvSpPr>
          <p:cNvPr id="196" name="Shape 196"/>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97" name="Shape 197"/>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98" name="Shape 198"/>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99" name="Shape 199"/>
          <p:cNvSpPr/>
          <p:nvPr/>
        </p:nvSpPr>
        <p:spPr>
          <a:xfrm>
            <a:off x="646430" y="973137"/>
            <a:ext cx="2390041"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晶态与非晶态的折射率差异（∆R越接近0，在晶态-非晶态转换的过程中成像的变化越小）</a:t>
            </a:r>
          </a:p>
        </p:txBody>
      </p:sp>
      <p:pic>
        <p:nvPicPr>
          <p:cNvPr id="200" name="pasted-image.png"/>
          <p:cNvPicPr>
            <a:picLocks noChangeAspect="1"/>
          </p:cNvPicPr>
          <p:nvPr/>
        </p:nvPicPr>
        <p:blipFill>
          <a:blip r:embed="rId2">
            <a:extLst/>
          </a:blip>
          <a:stretch>
            <a:fillRect/>
          </a:stretch>
        </p:blipFill>
        <p:spPr>
          <a:xfrm>
            <a:off x="3102944" y="811688"/>
            <a:ext cx="2938112" cy="4181756"/>
          </a:xfrm>
          <a:prstGeom prst="rect">
            <a:avLst/>
          </a:prstGeom>
          <a:ln w="12700">
            <a:miter lim="400000"/>
          </a:ln>
        </p:spPr>
      </p:pic>
      <p:pic>
        <p:nvPicPr>
          <p:cNvPr id="201" name="pasted-image.png"/>
          <p:cNvPicPr>
            <a:picLocks noChangeAspect="1"/>
          </p:cNvPicPr>
          <p:nvPr/>
        </p:nvPicPr>
        <p:blipFill>
          <a:blip r:embed="rId3">
            <a:extLst/>
          </a:blip>
          <a:stretch>
            <a:fillRect/>
          </a:stretch>
        </p:blipFill>
        <p:spPr>
          <a:xfrm>
            <a:off x="5905500" y="771525"/>
            <a:ext cx="3165154" cy="2717904"/>
          </a:xfrm>
          <a:prstGeom prst="rect">
            <a:avLst/>
          </a:prstGeom>
          <a:ln w="12700">
            <a:miter lim="400000"/>
          </a:ln>
        </p:spPr>
      </p:pic>
      <p:sp>
        <p:nvSpPr>
          <p:cNvPr id="202" name="Shape 20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05" name="Shape 205"/>
          <p:cNvSpPr/>
          <p:nvPr/>
        </p:nvSpPr>
        <p:spPr>
          <a:xfrm rot="16200000">
            <a:off x="-1170782" y="2012156"/>
            <a:ext cx="5329239" cy="3133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A4453">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06" name="Shape 206"/>
          <p:cNvSpPr/>
          <p:nvPr/>
        </p:nvSpPr>
        <p:spPr>
          <a:xfrm rot="16200000">
            <a:off x="-811213" y="2211387"/>
            <a:ext cx="4606926" cy="273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07" name="Shape 207"/>
          <p:cNvSpPr/>
          <p:nvPr/>
        </p:nvSpPr>
        <p:spPr>
          <a:xfrm rot="5400000">
            <a:off x="6084093" y="3429793"/>
            <a:ext cx="431801" cy="28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08" name="Shape 208"/>
          <p:cNvSpPr/>
          <p:nvPr/>
        </p:nvSpPr>
        <p:spPr>
          <a:xfrm>
            <a:off x="3070224" y="3311525"/>
            <a:ext cx="3086102" cy="59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latin typeface="微软雅黑"/>
                <a:ea typeface="微软雅黑"/>
                <a:cs typeface="微软雅黑"/>
                <a:sym typeface="微软雅黑"/>
              </a:defRPr>
            </a:lvl1pPr>
          </a:lstStyle>
          <a:p>
            <a:pPr/>
            <a:r>
              <a:t>工作流程</a:t>
            </a:r>
          </a:p>
        </p:txBody>
      </p:sp>
      <p:sp>
        <p:nvSpPr>
          <p:cNvPr id="209" name="Shape 209"/>
          <p:cNvSpPr/>
          <p:nvPr/>
        </p:nvSpPr>
        <p:spPr>
          <a:xfrm>
            <a:off x="941387" y="3117850"/>
            <a:ext cx="1296989"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5400">
                <a:solidFill>
                  <a:srgbClr val="FFFFFF"/>
                </a:solidFill>
                <a:latin typeface="BatangChe"/>
                <a:ea typeface="BatangChe"/>
                <a:cs typeface="BatangChe"/>
                <a:sym typeface="BatangChe"/>
              </a:defRPr>
            </a:lvl1pPr>
          </a:lstStyle>
          <a:p>
            <a:pPr/>
            <a:r>
              <a:t>03</a:t>
            </a:r>
          </a:p>
        </p:txBody>
      </p:sp>
      <p:sp>
        <p:nvSpPr>
          <p:cNvPr id="210" name="Shape 210"/>
          <p:cNvSpPr/>
          <p:nvPr/>
        </p:nvSpPr>
        <p:spPr>
          <a:xfrm>
            <a:off x="-1" y="5019675"/>
            <a:ext cx="9144002" cy="215900"/>
          </a:xfrm>
          <a:prstGeom prst="rect">
            <a:avLst/>
          </a:prstGeom>
          <a:solidFill>
            <a:srgbClr val="FA4453">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11" name="Shape 211"/>
          <p:cNvSpPr/>
          <p:nvPr>
            <p:ph type="sldNum" sz="quarter" idx="4294967295"/>
          </p:nvPr>
        </p:nvSpPr>
        <p:spPr>
          <a:xfrm>
            <a:off x="8424455" y="4772454"/>
            <a:ext cx="262345"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nvSpPr>
        <p:spPr>
          <a:xfrm>
            <a:off x="-1" y="-36513"/>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grpSp>
        <p:nvGrpSpPr>
          <p:cNvPr id="217" name="Group 217"/>
          <p:cNvGrpSpPr/>
          <p:nvPr/>
        </p:nvGrpSpPr>
        <p:grpSpPr>
          <a:xfrm>
            <a:off x="107949" y="209549"/>
            <a:ext cx="3816352" cy="447042"/>
            <a:chOff x="0" y="0"/>
            <a:chExt cx="3816350" cy="447040"/>
          </a:xfrm>
        </p:grpSpPr>
        <p:sp>
          <p:nvSpPr>
            <p:cNvPr id="214" name="Shape 214"/>
            <p:cNvSpPr/>
            <p:nvPr/>
          </p:nvSpPr>
          <p:spPr>
            <a:xfrm flipV="1">
              <a:off x="782349" y="40715"/>
              <a:ext cx="2" cy="288494"/>
            </a:xfrm>
            <a:prstGeom prst="line">
              <a:avLst/>
            </a:prstGeom>
            <a:noFill/>
            <a:ln w="19050" cap="flat">
              <a:solidFill>
                <a:srgbClr val="595959"/>
              </a:solidFill>
              <a:prstDash val="solid"/>
              <a:miter lim="800000"/>
            </a:ln>
            <a:effectLst/>
          </p:spPr>
          <p:txBody>
            <a:bodyPr wrap="square" lIns="45719" tIns="45719" rIns="45719" bIns="45719" numCol="1" anchor="t">
              <a:noAutofit/>
            </a:bodyPr>
            <a:lstStyle/>
            <a:p>
              <a:pPr/>
            </a:p>
          </p:txBody>
        </p:sp>
        <p:sp>
          <p:nvSpPr>
            <p:cNvPr id="215" name="Shape 215"/>
            <p:cNvSpPr/>
            <p:nvPr/>
          </p:nvSpPr>
          <p:spPr>
            <a:xfrm>
              <a:off x="0" y="5649"/>
              <a:ext cx="78235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defRPr b="1" sz="2200">
                  <a:solidFill>
                    <a:srgbClr val="3F3F3F"/>
                  </a:solidFill>
                  <a:latin typeface="微软雅黑"/>
                  <a:ea typeface="微软雅黑"/>
                  <a:cs typeface="微软雅黑"/>
                  <a:sym typeface="微软雅黑"/>
                </a:defRPr>
              </a:lvl1pPr>
            </a:lstStyle>
            <a:p>
              <a:pPr/>
              <a:r>
                <a:t>3</a:t>
              </a:r>
            </a:p>
          </p:txBody>
        </p:sp>
        <p:sp>
          <p:nvSpPr>
            <p:cNvPr id="216" name="Shape 216"/>
            <p:cNvSpPr/>
            <p:nvPr/>
          </p:nvSpPr>
          <p:spPr>
            <a:xfrm>
              <a:off x="792269" y="0"/>
              <a:ext cx="3024082"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2000">
                  <a:solidFill>
                    <a:srgbClr val="3F3F3F"/>
                  </a:solidFill>
                  <a:latin typeface="微软雅黑"/>
                  <a:ea typeface="微软雅黑"/>
                  <a:cs typeface="微软雅黑"/>
                  <a:sym typeface="微软雅黑"/>
                </a:defRPr>
              </a:lvl1pPr>
            </a:lstStyle>
            <a:p>
              <a:pPr/>
              <a:r>
                <a:t>工作流程</a:t>
              </a:r>
            </a:p>
          </p:txBody>
        </p:sp>
      </p:grpSp>
      <p:sp>
        <p:nvSpPr>
          <p:cNvPr id="218" name="Shape 218"/>
          <p:cNvSpPr/>
          <p:nvPr/>
        </p:nvSpPr>
        <p:spPr>
          <a:xfrm>
            <a:off x="7524750" y="-90488"/>
            <a:ext cx="151130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219" name="Shape 219"/>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pic>
        <p:nvPicPr>
          <p:cNvPr id="220" name="pasted-image.png"/>
          <p:cNvPicPr>
            <a:picLocks noChangeAspect="1"/>
          </p:cNvPicPr>
          <p:nvPr/>
        </p:nvPicPr>
        <p:blipFill>
          <a:blip r:embed="rId2">
            <a:extLst/>
          </a:blip>
          <a:stretch>
            <a:fillRect/>
          </a:stretch>
        </p:blipFill>
        <p:spPr>
          <a:xfrm>
            <a:off x="774700" y="742616"/>
            <a:ext cx="7804258" cy="4048459"/>
          </a:xfrm>
          <a:prstGeom prst="rect">
            <a:avLst/>
          </a:prstGeom>
          <a:ln w="12700">
            <a:miter lim="400000"/>
          </a:ln>
        </p:spPr>
      </p:pic>
      <p:sp>
        <p:nvSpPr>
          <p:cNvPr id="221" name="Shape 22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24" name="Shape 224"/>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25" name="Shape 225"/>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26" name="Shape 226"/>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4</a:t>
            </a:r>
          </a:p>
        </p:txBody>
      </p:sp>
      <p:sp>
        <p:nvSpPr>
          <p:cNvPr id="227" name="Shape 227"/>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28" name="Shape 228"/>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229" name="Shape 229"/>
          <p:cNvSpPr/>
          <p:nvPr/>
        </p:nvSpPr>
        <p:spPr>
          <a:xfrm>
            <a:off x="1152525" y="2316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预期成果</a:t>
            </a:r>
          </a:p>
        </p:txBody>
      </p:sp>
      <p:sp>
        <p:nvSpPr>
          <p:cNvPr id="230" name="Shape 23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33" name="Shape 233"/>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34" name="Shape 234"/>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35" name="Shape 235"/>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4</a:t>
            </a:r>
          </a:p>
        </p:txBody>
      </p:sp>
      <p:sp>
        <p:nvSpPr>
          <p:cNvPr id="236" name="Shape 236"/>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37" name="Shape 237"/>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238" name="Shape 238"/>
          <p:cNvSpPr/>
          <p:nvPr/>
        </p:nvSpPr>
        <p:spPr>
          <a:xfrm>
            <a:off x="-777875" y="157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预期成果</a:t>
            </a:r>
          </a:p>
        </p:txBody>
      </p:sp>
      <p:sp>
        <p:nvSpPr>
          <p:cNvPr id="239" name="Shape 239"/>
          <p:cNvSpPr/>
          <p:nvPr/>
        </p:nvSpPr>
        <p:spPr>
          <a:xfrm>
            <a:off x="1421130" y="767079"/>
            <a:ext cx="5900054" cy="167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buSzPct val="100000"/>
              <a:buAutoNum type="arabicPeriod" startAt="1"/>
            </a:pPr>
            <a:r>
              <a:t>制备符合光学要求的GST相变材料</a:t>
            </a:r>
          </a:p>
          <a:p>
            <a:pPr marL="240631" indent="-240631">
              <a:buSzPct val="100000"/>
              <a:buAutoNum type="arabicPeriod" startAt="1"/>
            </a:pPr>
            <a:r>
              <a:t>能够将GST材料制成薄膜镀到平面玻璃／树脂上</a:t>
            </a:r>
          </a:p>
          <a:p>
            <a:pPr marL="240631" indent="-240631">
              <a:buSzPct val="100000"/>
              <a:buAutoNum type="arabicPeriod" startAt="1"/>
            </a:pPr>
            <a:r>
              <a:t>验证这样组合之后能够成功达到老花镜的指标需求</a:t>
            </a:r>
          </a:p>
          <a:p>
            <a:pPr marL="240631" indent="-240631">
              <a:buSzPct val="100000"/>
              <a:buAutoNum type="arabicPeriod" startAt="1"/>
            </a:pPr>
            <a:r>
              <a:t>加深对相变材料的理解</a:t>
            </a:r>
          </a:p>
          <a:p>
            <a:pPr marL="240631" indent="-240631">
              <a:buSzPct val="100000"/>
              <a:buAutoNum type="arabicPeriod" startAt="1"/>
            </a:pPr>
            <a:r>
              <a:t>制作可用的老花镜，并联系制作方投产</a:t>
            </a:r>
          </a:p>
        </p:txBody>
      </p:sp>
      <p:sp>
        <p:nvSpPr>
          <p:cNvPr id="240" name="Shape 24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43" name="Shape 243"/>
          <p:cNvSpPr/>
          <p:nvPr/>
        </p:nvSpPr>
        <p:spPr>
          <a:xfrm>
            <a:off x="-69850" y="-17463"/>
            <a:ext cx="9251950" cy="2281238"/>
          </a:xfrm>
          <a:prstGeom prst="rect">
            <a:avLst/>
          </a:prstGeom>
          <a:solidFill>
            <a:srgbClr val="FA4453"/>
          </a:solidFill>
          <a:ln w="12700">
            <a:solidFill>
              <a:srgbClr val="FFFFFF"/>
            </a:solidFill>
            <a:miter/>
          </a:ln>
        </p:spPr>
        <p:txBody>
          <a:bodyPr lIns="45719" rIns="45719" anchor="ctr"/>
          <a:lstStyle/>
          <a:p>
            <a:pPr algn="ctr">
              <a:defRPr>
                <a:solidFill>
                  <a:srgbClr val="FFFFFF"/>
                </a:solidFill>
                <a:latin typeface="宋体"/>
                <a:ea typeface="宋体"/>
                <a:cs typeface="宋体"/>
                <a:sym typeface="宋体"/>
              </a:defRPr>
            </a:pPr>
          </a:p>
        </p:txBody>
      </p:sp>
      <p:sp>
        <p:nvSpPr>
          <p:cNvPr id="244" name="Shape 244"/>
          <p:cNvSpPr/>
          <p:nvPr/>
        </p:nvSpPr>
        <p:spPr>
          <a:xfrm flipH="1">
            <a:off x="3857624" y="1131887"/>
            <a:ext cx="628651" cy="1"/>
          </a:xfrm>
          <a:prstGeom prst="line">
            <a:avLst/>
          </a:prstGeom>
          <a:ln w="12700">
            <a:solidFill>
              <a:srgbClr val="FFFFFF"/>
            </a:solidFill>
            <a:prstDash val="sysDash"/>
            <a:miter/>
            <a:tailEnd type="oval"/>
          </a:ln>
        </p:spPr>
        <p:txBody>
          <a:bodyPr lIns="45719" rIns="45719"/>
          <a:lstStyle/>
          <a:p>
            <a:pPr/>
          </a:p>
        </p:txBody>
      </p:sp>
      <p:grpSp>
        <p:nvGrpSpPr>
          <p:cNvPr id="254" name="Group 254"/>
          <p:cNvGrpSpPr/>
          <p:nvPr/>
        </p:nvGrpSpPr>
        <p:grpSpPr>
          <a:xfrm>
            <a:off x="3736975" y="411162"/>
            <a:ext cx="1670050" cy="1439863"/>
            <a:chOff x="0" y="0"/>
            <a:chExt cx="1670050" cy="1439862"/>
          </a:xfrm>
        </p:grpSpPr>
        <p:sp>
          <p:nvSpPr>
            <p:cNvPr id="245" name="Shape 245"/>
            <p:cNvSpPr/>
            <p:nvPr/>
          </p:nvSpPr>
          <p:spPr>
            <a:xfrm>
              <a:off x="0" y="0"/>
              <a:ext cx="1670050" cy="143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246" name="Shape 246"/>
            <p:cNvSpPr/>
            <p:nvPr/>
          </p:nvSpPr>
          <p:spPr>
            <a:xfrm flipV="1">
              <a:off x="832208" y="130854"/>
              <a:ext cx="399476"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47" name="Shape 247"/>
            <p:cNvSpPr/>
            <p:nvPr/>
          </p:nvSpPr>
          <p:spPr>
            <a:xfrm flipV="1">
              <a:off x="961781" y="720050"/>
              <a:ext cx="540737" cy="10149"/>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48" name="Shape 248"/>
            <p:cNvSpPr/>
            <p:nvPr/>
          </p:nvSpPr>
          <p:spPr>
            <a:xfrm>
              <a:off x="832208" y="748602"/>
              <a:ext cx="399392" cy="551385"/>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49" name="Shape 249"/>
            <p:cNvSpPr/>
            <p:nvPr/>
          </p:nvSpPr>
          <p:spPr>
            <a:xfrm flipH="1">
              <a:off x="435464" y="730198"/>
              <a:ext cx="385164" cy="569941"/>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50" name="Shape 250"/>
            <p:cNvSpPr/>
            <p:nvPr/>
          </p:nvSpPr>
          <p:spPr>
            <a:xfrm flipH="1" flipV="1">
              <a:off x="435550" y="149188"/>
              <a:ext cx="399475"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51" name="Shape 251"/>
            <p:cNvSpPr/>
            <p:nvPr/>
          </p:nvSpPr>
          <p:spPr>
            <a:xfrm>
              <a:off x="447010" y="359965"/>
              <a:ext cx="747940" cy="748026"/>
            </a:xfrm>
            <a:prstGeom prst="ellipse">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252" name="Shape 252"/>
            <p:cNvSpPr/>
            <p:nvPr/>
          </p:nvSpPr>
          <p:spPr>
            <a:xfrm>
              <a:off x="195767" y="553561"/>
              <a:ext cx="1249722"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600">
                  <a:solidFill>
                    <a:srgbClr val="FFFFFF"/>
                  </a:solidFill>
                </a:defRPr>
              </a:lvl1pPr>
            </a:lstStyle>
            <a:p>
              <a:pPr/>
              <a:r>
                <a:t>LOGO</a:t>
              </a:r>
            </a:p>
          </p:txBody>
        </p:sp>
        <p:sp>
          <p:nvSpPr>
            <p:cNvPr id="253" name="Shape 253"/>
            <p:cNvSpPr/>
            <p:nvPr/>
          </p:nvSpPr>
          <p:spPr>
            <a:xfrm>
              <a:off x="70053" y="52559"/>
              <a:ext cx="1524311" cy="1314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noFill/>
            <a:ln w="3175" cap="flat">
              <a:solidFill>
                <a:srgbClr val="7F7F7F"/>
              </a:solidFill>
              <a:prstDash val="sysDot"/>
              <a:miter lim="8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grpSp>
      <p:sp>
        <p:nvSpPr>
          <p:cNvPr id="255" name="Shape 255"/>
          <p:cNvSpPr/>
          <p:nvPr/>
        </p:nvSpPr>
        <p:spPr>
          <a:xfrm>
            <a:off x="957262" y="2495550"/>
            <a:ext cx="7200901"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rgbClr val="595959"/>
                </a:solidFill>
                <a:latin typeface="方正小标宋简体"/>
                <a:ea typeface="方正小标宋简体"/>
                <a:cs typeface="方正小标宋简体"/>
                <a:sym typeface="方正小标宋简体"/>
              </a:defRPr>
            </a:lvl1pPr>
          </a:lstStyle>
          <a:p>
            <a:pPr/>
            <a:r>
              <a:t>谢谢！</a:t>
            </a:r>
          </a:p>
        </p:txBody>
      </p:sp>
      <p:sp>
        <p:nvSpPr>
          <p:cNvPr id="256" name="Shape 256"/>
          <p:cNvSpPr/>
          <p:nvPr/>
        </p:nvSpPr>
        <p:spPr>
          <a:xfrm>
            <a:off x="3927468" y="1124243"/>
            <a:ext cx="268295" cy="12408"/>
          </a:xfrm>
          <a:prstGeom prst="line">
            <a:avLst/>
          </a:prstGeom>
          <a:ln w="12700">
            <a:solidFill>
              <a:srgbClr val="FFFFFF"/>
            </a:solidFill>
            <a:prstDash val="sysDash"/>
            <a:miter/>
            <a:headEnd type="oval"/>
          </a:ln>
        </p:spPr>
        <p:txBody>
          <a:bodyPr lIns="45719" rIns="45719"/>
          <a:lstStyle/>
          <a:p>
            <a:pPr/>
          </a:p>
        </p:txBody>
      </p:sp>
      <p:sp>
        <p:nvSpPr>
          <p:cNvPr id="257" name="Shape 257"/>
          <p:cNvSpPr/>
          <p:nvPr/>
        </p:nvSpPr>
        <p:spPr>
          <a:xfrm>
            <a:off x="3819525" y="1778000"/>
            <a:ext cx="1511300"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258" name="Shape 258"/>
          <p:cNvSpPr/>
          <p:nvPr/>
        </p:nvSpPr>
        <p:spPr>
          <a:xfrm>
            <a:off x="4621530" y="3313747"/>
            <a:ext cx="2470173"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请各位老师进行提问^ ^</a:t>
            </a:r>
          </a:p>
        </p:txBody>
      </p:sp>
      <p:sp>
        <p:nvSpPr>
          <p:cNvPr id="259" name="Shape 25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58" name="Shape 58"/>
          <p:cNvSpPr/>
          <p:nvPr/>
        </p:nvSpPr>
        <p:spPr>
          <a:xfrm>
            <a:off x="-1" y="5092699"/>
            <a:ext cx="9144002" cy="142877"/>
          </a:xfrm>
          <a:prstGeom prst="rect">
            <a:avLst/>
          </a:prstGeom>
          <a:solidFill>
            <a:srgbClr val="FA445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59" name="Shape 59"/>
          <p:cNvSpPr/>
          <p:nvPr/>
        </p:nvSpPr>
        <p:spPr>
          <a:xfrm>
            <a:off x="755650" y="771525"/>
            <a:ext cx="7705725" cy="0"/>
          </a:xfrm>
          <a:prstGeom prst="line">
            <a:avLst/>
          </a:prstGeom>
          <a:ln>
            <a:solidFill>
              <a:srgbClr val="A5A5A5"/>
            </a:solidFill>
            <a:miter/>
          </a:ln>
        </p:spPr>
        <p:txBody>
          <a:bodyPr lIns="45719" rIns="45719"/>
          <a:lstStyle/>
          <a:p>
            <a:pPr/>
          </a:p>
        </p:txBody>
      </p:sp>
      <p:sp>
        <p:nvSpPr>
          <p:cNvPr id="60" name="Shape 60"/>
          <p:cNvSpPr/>
          <p:nvPr/>
        </p:nvSpPr>
        <p:spPr>
          <a:xfrm flipV="1">
            <a:off x="1646237" y="339725"/>
            <a:ext cx="1" cy="288925"/>
          </a:xfrm>
          <a:prstGeom prst="line">
            <a:avLst/>
          </a:prstGeom>
          <a:ln w="19050">
            <a:solidFill>
              <a:srgbClr val="595959"/>
            </a:solidFill>
            <a:miter/>
          </a:ln>
        </p:spPr>
        <p:txBody>
          <a:bodyPr lIns="45719" rIns="45719"/>
          <a:lstStyle/>
          <a:p>
            <a:pPr/>
          </a:p>
        </p:txBody>
      </p:sp>
      <p:sp>
        <p:nvSpPr>
          <p:cNvPr id="61" name="Shape 61"/>
          <p:cNvSpPr/>
          <p:nvPr/>
        </p:nvSpPr>
        <p:spPr>
          <a:xfrm>
            <a:off x="909637" y="282575"/>
            <a:ext cx="782638" cy="447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solidFill>
                  <a:srgbClr val="3F3F3F"/>
                </a:solidFill>
                <a:latin typeface="微软雅黑"/>
                <a:ea typeface="微软雅黑"/>
                <a:cs typeface="微软雅黑"/>
                <a:sym typeface="微软雅黑"/>
              </a:defRPr>
            </a:lvl1pPr>
          </a:lstStyle>
          <a:p>
            <a:pPr/>
            <a:r>
              <a:t>目录</a:t>
            </a:r>
          </a:p>
        </p:txBody>
      </p:sp>
      <p:sp>
        <p:nvSpPr>
          <p:cNvPr id="62" name="Shape 62"/>
          <p:cNvSpPr/>
          <p:nvPr/>
        </p:nvSpPr>
        <p:spPr>
          <a:xfrm>
            <a:off x="1692275" y="330200"/>
            <a:ext cx="15113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Contents</a:t>
            </a:r>
          </a:p>
        </p:txBody>
      </p:sp>
      <p:sp>
        <p:nvSpPr>
          <p:cNvPr id="63" name="Shape 63"/>
          <p:cNvSpPr/>
          <p:nvPr/>
        </p:nvSpPr>
        <p:spPr>
          <a:xfrm>
            <a:off x="1142206" y="2066924"/>
            <a:ext cx="1008063" cy="1009651"/>
          </a:xfrm>
          <a:prstGeom prst="ellipse">
            <a:avLst/>
          </a:pr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4" name="Shape 64"/>
          <p:cNvSpPr/>
          <p:nvPr/>
        </p:nvSpPr>
        <p:spPr>
          <a:xfrm>
            <a:off x="818356" y="3138487"/>
            <a:ext cx="165576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相变材料简介</a:t>
            </a:r>
          </a:p>
        </p:txBody>
      </p:sp>
      <p:sp>
        <p:nvSpPr>
          <p:cNvPr id="65" name="Shape 65"/>
          <p:cNvSpPr/>
          <p:nvPr/>
        </p:nvSpPr>
        <p:spPr>
          <a:xfrm>
            <a:off x="2741612" y="3138487"/>
            <a:ext cx="175577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课题背景</a:t>
            </a:r>
          </a:p>
        </p:txBody>
      </p:sp>
      <p:sp>
        <p:nvSpPr>
          <p:cNvPr id="66" name="Shape 66"/>
          <p:cNvSpPr/>
          <p:nvPr/>
        </p:nvSpPr>
        <p:spPr>
          <a:xfrm>
            <a:off x="4864893" y="3138487"/>
            <a:ext cx="1655764"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200">
                <a:solidFill>
                  <a:srgbClr val="3F3F3F"/>
                </a:solidFill>
                <a:latin typeface="微软雅黑"/>
                <a:ea typeface="微软雅黑"/>
                <a:cs typeface="微软雅黑"/>
                <a:sym typeface="微软雅黑"/>
              </a:defRPr>
            </a:pPr>
            <a:r>
              <a:rPr sz="1800"/>
              <a:t>工作</a:t>
            </a:r>
            <a:r>
              <a:rPr sz="1800"/>
              <a:t>流程</a:t>
            </a:r>
          </a:p>
        </p:txBody>
      </p:sp>
      <p:sp>
        <p:nvSpPr>
          <p:cNvPr id="67" name="Shape 67"/>
          <p:cNvSpPr/>
          <p:nvPr/>
        </p:nvSpPr>
        <p:spPr>
          <a:xfrm>
            <a:off x="7261224" y="2097087"/>
            <a:ext cx="1008064" cy="1009651"/>
          </a:xfrm>
          <a:prstGeom prst="ellipse">
            <a:avLst/>
          </a:prstGeom>
          <a:solidFill>
            <a:schemeClr val="accent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8" name="Shape 68"/>
          <p:cNvSpPr/>
          <p:nvPr/>
        </p:nvSpPr>
        <p:spPr>
          <a:xfrm>
            <a:off x="3114675" y="2066925"/>
            <a:ext cx="1009650" cy="1009650"/>
          </a:xfrm>
          <a:prstGeom prst="ellipse">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9" name="Shape 69"/>
          <p:cNvSpPr/>
          <p:nvPr/>
        </p:nvSpPr>
        <p:spPr>
          <a:xfrm>
            <a:off x="5188743" y="2097087"/>
            <a:ext cx="1008064" cy="1009651"/>
          </a:xfrm>
          <a:prstGeom prst="ellipse">
            <a:avLst/>
          </a:prstGeom>
          <a:solidFill>
            <a:srgbClr val="FA445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grpSp>
        <p:nvGrpSpPr>
          <p:cNvPr id="74" name="Group 74"/>
          <p:cNvGrpSpPr/>
          <p:nvPr/>
        </p:nvGrpSpPr>
        <p:grpSpPr>
          <a:xfrm>
            <a:off x="1283493" y="2357437"/>
            <a:ext cx="725489" cy="428626"/>
            <a:chOff x="0" y="0"/>
            <a:chExt cx="725487" cy="428625"/>
          </a:xfrm>
        </p:grpSpPr>
        <p:sp>
          <p:nvSpPr>
            <p:cNvPr id="70" name="Shape 70"/>
            <p:cNvSpPr/>
            <p:nvPr/>
          </p:nvSpPr>
          <p:spPr>
            <a:xfrm>
              <a:off x="112920" y="-1"/>
              <a:ext cx="502636" cy="284700"/>
            </a:xfrm>
            <a:prstGeom prst="rect">
              <a:avLst/>
            </a:pr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1" name="Shape 71"/>
            <p:cNvSpPr/>
            <p:nvPr/>
          </p:nvSpPr>
          <p:spPr>
            <a:xfrm>
              <a:off x="-1" y="299005"/>
              <a:ext cx="725489" cy="95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40" y="0"/>
                  </a:moveTo>
                  <a:lnTo>
                    <a:pt x="0" y="21600"/>
                  </a:lnTo>
                  <a:lnTo>
                    <a:pt x="21600" y="21600"/>
                  </a:lnTo>
                  <a:lnTo>
                    <a:pt x="18327" y="0"/>
                  </a:lnTo>
                  <a:lnTo>
                    <a:pt x="3340" y="0"/>
                  </a:lnTo>
                  <a:close/>
                </a:path>
              </a:pathLst>
            </a:cu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2" name="Shape 72"/>
            <p:cNvSpPr/>
            <p:nvPr/>
          </p:nvSpPr>
          <p:spPr>
            <a:xfrm>
              <a:off x="-1" y="394434"/>
              <a:ext cx="725489" cy="34192"/>
            </a:xfrm>
            <a:prstGeom prst="rect">
              <a:avLst/>
            </a:pr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3" name="Shape 73"/>
            <p:cNvSpPr/>
            <p:nvPr/>
          </p:nvSpPr>
          <p:spPr>
            <a:xfrm>
              <a:off x="62841" y="30222"/>
              <a:ext cx="604306" cy="344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9" y="0"/>
                  </a:moveTo>
                  <a:lnTo>
                    <a:pt x="18820" y="0"/>
                  </a:lnTo>
                  <a:lnTo>
                    <a:pt x="18820" y="13968"/>
                  </a:lnTo>
                  <a:lnTo>
                    <a:pt x="2779" y="13968"/>
                  </a:lnTo>
                  <a:lnTo>
                    <a:pt x="2779" y="0"/>
                  </a:lnTo>
                  <a:close/>
                  <a:moveTo>
                    <a:pt x="1737" y="17460"/>
                  </a:moveTo>
                  <a:lnTo>
                    <a:pt x="1256" y="18158"/>
                  </a:lnTo>
                  <a:lnTo>
                    <a:pt x="20236" y="18158"/>
                  </a:lnTo>
                  <a:lnTo>
                    <a:pt x="19756" y="17460"/>
                  </a:lnTo>
                  <a:lnTo>
                    <a:pt x="1737" y="17460"/>
                  </a:lnTo>
                  <a:close/>
                  <a:moveTo>
                    <a:pt x="5213" y="20902"/>
                  </a:moveTo>
                  <a:lnTo>
                    <a:pt x="4892" y="21600"/>
                  </a:lnTo>
                  <a:lnTo>
                    <a:pt x="16681" y="21600"/>
                  </a:lnTo>
                  <a:lnTo>
                    <a:pt x="16361" y="20902"/>
                  </a:lnTo>
                  <a:lnTo>
                    <a:pt x="5213" y="20902"/>
                  </a:lnTo>
                  <a:close/>
                  <a:moveTo>
                    <a:pt x="1149" y="18607"/>
                  </a:moveTo>
                  <a:lnTo>
                    <a:pt x="641" y="19356"/>
                  </a:lnTo>
                  <a:lnTo>
                    <a:pt x="20905" y="19356"/>
                  </a:lnTo>
                  <a:lnTo>
                    <a:pt x="20371" y="18607"/>
                  </a:lnTo>
                  <a:lnTo>
                    <a:pt x="1149" y="18607"/>
                  </a:lnTo>
                  <a:close/>
                  <a:moveTo>
                    <a:pt x="534" y="19704"/>
                  </a:moveTo>
                  <a:lnTo>
                    <a:pt x="0" y="20452"/>
                  </a:lnTo>
                  <a:lnTo>
                    <a:pt x="21600" y="20452"/>
                  </a:lnTo>
                  <a:lnTo>
                    <a:pt x="21038" y="19704"/>
                  </a:lnTo>
                  <a:lnTo>
                    <a:pt x="534" y="19704"/>
                  </a:lnTo>
                  <a:close/>
                </a:path>
              </a:pathLst>
            </a:custGeom>
            <a:noFill/>
            <a:ln w="9525" cap="flat">
              <a:solidFill>
                <a:srgbClr val="BFBFBF"/>
              </a:solidFill>
              <a:prstDash val="solid"/>
              <a:round/>
            </a:ln>
            <a:effectLst/>
          </p:spPr>
          <p:txBody>
            <a:bodyPr wrap="square" lIns="45719" tIns="45719" rIns="45719" bIns="45719" numCol="1" anchor="t">
              <a:noAutofit/>
            </a:bodyPr>
            <a:lstStyle/>
            <a:p>
              <a:pPr/>
            </a:p>
          </p:txBody>
        </p:sp>
      </p:grpSp>
      <p:grpSp>
        <p:nvGrpSpPr>
          <p:cNvPr id="77" name="Group 77"/>
          <p:cNvGrpSpPr/>
          <p:nvPr/>
        </p:nvGrpSpPr>
        <p:grpSpPr>
          <a:xfrm>
            <a:off x="5536172" y="2315705"/>
            <a:ext cx="313206" cy="512090"/>
            <a:chOff x="0" y="0"/>
            <a:chExt cx="313204" cy="512088"/>
          </a:xfrm>
        </p:grpSpPr>
        <p:sp>
          <p:nvSpPr>
            <p:cNvPr id="75" name="Shape 75"/>
            <p:cNvSpPr/>
            <p:nvPr/>
          </p:nvSpPr>
          <p:spPr>
            <a:xfrm>
              <a:off x="0" y="0"/>
              <a:ext cx="313205" cy="512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6" y="21600"/>
                  </a:moveTo>
                  <a:lnTo>
                    <a:pt x="11178" y="21600"/>
                  </a:lnTo>
                  <a:lnTo>
                    <a:pt x="11516" y="21565"/>
                  </a:lnTo>
                  <a:lnTo>
                    <a:pt x="11881" y="21495"/>
                  </a:lnTo>
                  <a:lnTo>
                    <a:pt x="12220" y="21425"/>
                  </a:lnTo>
                  <a:lnTo>
                    <a:pt x="12585" y="21319"/>
                  </a:lnTo>
                  <a:lnTo>
                    <a:pt x="12871" y="21196"/>
                  </a:lnTo>
                  <a:lnTo>
                    <a:pt x="13132" y="21056"/>
                  </a:lnTo>
                  <a:lnTo>
                    <a:pt x="13367" y="20881"/>
                  </a:lnTo>
                  <a:lnTo>
                    <a:pt x="13627" y="20722"/>
                  </a:lnTo>
                  <a:lnTo>
                    <a:pt x="13835" y="20511"/>
                  </a:lnTo>
                  <a:lnTo>
                    <a:pt x="14018" y="20318"/>
                  </a:lnTo>
                  <a:lnTo>
                    <a:pt x="14174" y="20107"/>
                  </a:lnTo>
                  <a:lnTo>
                    <a:pt x="14330" y="19879"/>
                  </a:lnTo>
                  <a:lnTo>
                    <a:pt x="14434" y="19634"/>
                  </a:lnTo>
                  <a:lnTo>
                    <a:pt x="14487" y="19370"/>
                  </a:lnTo>
                  <a:lnTo>
                    <a:pt x="14487" y="15664"/>
                  </a:lnTo>
                  <a:lnTo>
                    <a:pt x="14591" y="15454"/>
                  </a:lnTo>
                  <a:lnTo>
                    <a:pt x="14669" y="15260"/>
                  </a:lnTo>
                  <a:lnTo>
                    <a:pt x="14774" y="15050"/>
                  </a:lnTo>
                  <a:lnTo>
                    <a:pt x="15138" y="14646"/>
                  </a:lnTo>
                  <a:lnTo>
                    <a:pt x="15581" y="14242"/>
                  </a:lnTo>
                  <a:lnTo>
                    <a:pt x="16728" y="13469"/>
                  </a:lnTo>
                  <a:lnTo>
                    <a:pt x="18030" y="12591"/>
                  </a:lnTo>
                  <a:lnTo>
                    <a:pt x="18734" y="12118"/>
                  </a:lnTo>
                  <a:lnTo>
                    <a:pt x="19333" y="11573"/>
                  </a:lnTo>
                  <a:lnTo>
                    <a:pt x="19932" y="11028"/>
                  </a:lnTo>
                  <a:lnTo>
                    <a:pt x="20479" y="10396"/>
                  </a:lnTo>
                  <a:lnTo>
                    <a:pt x="20740" y="10097"/>
                  </a:lnTo>
                  <a:lnTo>
                    <a:pt x="20948" y="9729"/>
                  </a:lnTo>
                  <a:lnTo>
                    <a:pt x="21130" y="9378"/>
                  </a:lnTo>
                  <a:lnTo>
                    <a:pt x="21287" y="8974"/>
                  </a:lnTo>
                  <a:lnTo>
                    <a:pt x="21443" y="8605"/>
                  </a:lnTo>
                  <a:lnTo>
                    <a:pt x="21548" y="8166"/>
                  </a:lnTo>
                  <a:lnTo>
                    <a:pt x="21600" y="7727"/>
                  </a:lnTo>
                  <a:lnTo>
                    <a:pt x="21600" y="6884"/>
                  </a:lnTo>
                  <a:lnTo>
                    <a:pt x="21548" y="6515"/>
                  </a:lnTo>
                  <a:lnTo>
                    <a:pt x="21496" y="6182"/>
                  </a:lnTo>
                  <a:lnTo>
                    <a:pt x="21391" y="5812"/>
                  </a:lnTo>
                  <a:lnTo>
                    <a:pt x="21287" y="5479"/>
                  </a:lnTo>
                  <a:lnTo>
                    <a:pt x="21130" y="5093"/>
                  </a:lnTo>
                  <a:lnTo>
                    <a:pt x="20948" y="4760"/>
                  </a:lnTo>
                  <a:lnTo>
                    <a:pt x="20740" y="4425"/>
                  </a:lnTo>
                  <a:lnTo>
                    <a:pt x="20531" y="4127"/>
                  </a:lnTo>
                  <a:lnTo>
                    <a:pt x="20296" y="3811"/>
                  </a:lnTo>
                  <a:lnTo>
                    <a:pt x="20036" y="3513"/>
                  </a:lnTo>
                  <a:lnTo>
                    <a:pt x="19775" y="3214"/>
                  </a:lnTo>
                  <a:lnTo>
                    <a:pt x="19124" y="2634"/>
                  </a:lnTo>
                  <a:lnTo>
                    <a:pt x="18447" y="2125"/>
                  </a:lnTo>
                  <a:lnTo>
                    <a:pt x="17691" y="1669"/>
                  </a:lnTo>
                  <a:lnTo>
                    <a:pt x="16832" y="1229"/>
                  </a:lnTo>
                  <a:lnTo>
                    <a:pt x="16388" y="1054"/>
                  </a:lnTo>
                  <a:lnTo>
                    <a:pt x="15920" y="879"/>
                  </a:lnTo>
                  <a:lnTo>
                    <a:pt x="15477" y="720"/>
                  </a:lnTo>
                  <a:lnTo>
                    <a:pt x="15034" y="580"/>
                  </a:lnTo>
                  <a:lnTo>
                    <a:pt x="14539" y="439"/>
                  </a:lnTo>
                  <a:lnTo>
                    <a:pt x="14018" y="316"/>
                  </a:lnTo>
                  <a:lnTo>
                    <a:pt x="13471" y="211"/>
                  </a:lnTo>
                  <a:lnTo>
                    <a:pt x="12975" y="140"/>
                  </a:lnTo>
                  <a:lnTo>
                    <a:pt x="12428" y="71"/>
                  </a:lnTo>
                  <a:lnTo>
                    <a:pt x="11934" y="35"/>
                  </a:lnTo>
                  <a:lnTo>
                    <a:pt x="11387" y="0"/>
                  </a:lnTo>
                  <a:lnTo>
                    <a:pt x="10213" y="0"/>
                  </a:lnTo>
                  <a:lnTo>
                    <a:pt x="9666" y="35"/>
                  </a:lnTo>
                  <a:lnTo>
                    <a:pt x="9172" y="71"/>
                  </a:lnTo>
                  <a:lnTo>
                    <a:pt x="8625" y="140"/>
                  </a:lnTo>
                  <a:lnTo>
                    <a:pt x="8129" y="211"/>
                  </a:lnTo>
                  <a:lnTo>
                    <a:pt x="7582" y="316"/>
                  </a:lnTo>
                  <a:lnTo>
                    <a:pt x="7061" y="439"/>
                  </a:lnTo>
                  <a:lnTo>
                    <a:pt x="6566" y="580"/>
                  </a:lnTo>
                  <a:lnTo>
                    <a:pt x="6123" y="720"/>
                  </a:lnTo>
                  <a:lnTo>
                    <a:pt x="5680" y="879"/>
                  </a:lnTo>
                  <a:lnTo>
                    <a:pt x="5212" y="1054"/>
                  </a:lnTo>
                  <a:lnTo>
                    <a:pt x="4768" y="1229"/>
                  </a:lnTo>
                  <a:lnTo>
                    <a:pt x="3909" y="1669"/>
                  </a:lnTo>
                  <a:lnTo>
                    <a:pt x="3153" y="2125"/>
                  </a:lnTo>
                  <a:lnTo>
                    <a:pt x="2476" y="2634"/>
                  </a:lnTo>
                  <a:lnTo>
                    <a:pt x="1825" y="3214"/>
                  </a:lnTo>
                  <a:lnTo>
                    <a:pt x="1303" y="3811"/>
                  </a:lnTo>
                  <a:lnTo>
                    <a:pt x="1069" y="4127"/>
                  </a:lnTo>
                  <a:lnTo>
                    <a:pt x="860" y="4425"/>
                  </a:lnTo>
                  <a:lnTo>
                    <a:pt x="651" y="4760"/>
                  </a:lnTo>
                  <a:lnTo>
                    <a:pt x="470" y="5093"/>
                  </a:lnTo>
                  <a:lnTo>
                    <a:pt x="313" y="5479"/>
                  </a:lnTo>
                  <a:lnTo>
                    <a:pt x="209" y="5812"/>
                  </a:lnTo>
                  <a:lnTo>
                    <a:pt x="104" y="6182"/>
                  </a:lnTo>
                  <a:lnTo>
                    <a:pt x="52" y="6515"/>
                  </a:lnTo>
                  <a:lnTo>
                    <a:pt x="0" y="6884"/>
                  </a:lnTo>
                  <a:lnTo>
                    <a:pt x="0" y="7727"/>
                  </a:lnTo>
                  <a:lnTo>
                    <a:pt x="52" y="8166"/>
                  </a:lnTo>
                  <a:lnTo>
                    <a:pt x="157" y="8605"/>
                  </a:lnTo>
                  <a:lnTo>
                    <a:pt x="313" y="8974"/>
                  </a:lnTo>
                  <a:lnTo>
                    <a:pt x="470" y="9378"/>
                  </a:lnTo>
                  <a:lnTo>
                    <a:pt x="651" y="9729"/>
                  </a:lnTo>
                  <a:lnTo>
                    <a:pt x="860" y="10097"/>
                  </a:lnTo>
                  <a:lnTo>
                    <a:pt x="1121" y="10396"/>
                  </a:lnTo>
                  <a:lnTo>
                    <a:pt x="1668" y="11028"/>
                  </a:lnTo>
                  <a:lnTo>
                    <a:pt x="2267" y="11573"/>
                  </a:lnTo>
                  <a:lnTo>
                    <a:pt x="2866" y="12118"/>
                  </a:lnTo>
                  <a:lnTo>
                    <a:pt x="3570" y="12591"/>
                  </a:lnTo>
                  <a:lnTo>
                    <a:pt x="4872" y="13469"/>
                  </a:lnTo>
                  <a:lnTo>
                    <a:pt x="6019" y="14242"/>
                  </a:lnTo>
                  <a:lnTo>
                    <a:pt x="6462" y="14646"/>
                  </a:lnTo>
                  <a:lnTo>
                    <a:pt x="6826" y="15050"/>
                  </a:lnTo>
                  <a:lnTo>
                    <a:pt x="6931" y="15260"/>
                  </a:lnTo>
                  <a:lnTo>
                    <a:pt x="7009" y="15454"/>
                  </a:lnTo>
                  <a:lnTo>
                    <a:pt x="7113" y="15664"/>
                  </a:lnTo>
                  <a:lnTo>
                    <a:pt x="7113" y="19370"/>
                  </a:lnTo>
                  <a:lnTo>
                    <a:pt x="7166" y="19634"/>
                  </a:lnTo>
                  <a:lnTo>
                    <a:pt x="7270" y="19879"/>
                  </a:lnTo>
                  <a:lnTo>
                    <a:pt x="7425" y="20107"/>
                  </a:lnTo>
                  <a:lnTo>
                    <a:pt x="7582" y="20318"/>
                  </a:lnTo>
                  <a:lnTo>
                    <a:pt x="7765" y="20511"/>
                  </a:lnTo>
                  <a:lnTo>
                    <a:pt x="7973" y="20722"/>
                  </a:lnTo>
                  <a:lnTo>
                    <a:pt x="8233" y="20881"/>
                  </a:lnTo>
                  <a:lnTo>
                    <a:pt x="8468" y="21056"/>
                  </a:lnTo>
                  <a:lnTo>
                    <a:pt x="8729" y="21196"/>
                  </a:lnTo>
                  <a:lnTo>
                    <a:pt x="9015" y="21319"/>
                  </a:lnTo>
                  <a:lnTo>
                    <a:pt x="9380" y="21425"/>
                  </a:lnTo>
                  <a:lnTo>
                    <a:pt x="9719" y="21495"/>
                  </a:lnTo>
                  <a:lnTo>
                    <a:pt x="10084" y="21565"/>
                  </a:lnTo>
                  <a:lnTo>
                    <a:pt x="10422" y="21600"/>
                  </a:lnTo>
                  <a:lnTo>
                    <a:pt x="10786" y="21600"/>
                  </a:lnTo>
                  <a:close/>
                </a:path>
              </a:pathLst>
            </a:custGeom>
            <a:solidFill>
              <a:srgbClr val="FFFFFF"/>
            </a:solidFill>
            <a:ln w="6350" cap="flat">
              <a:solidFill>
                <a:srgbClr val="D8D8D8"/>
              </a:solidFill>
              <a:prstDash val="solid"/>
              <a:round/>
            </a:ln>
            <a:effectLst/>
          </p:spPr>
          <p:txBody>
            <a:bodyPr wrap="square" lIns="45719" tIns="45719" rIns="45719" bIns="45719" numCol="1" anchor="t">
              <a:noAutofit/>
            </a:bodyPr>
            <a:lstStyle/>
            <a:p>
              <a:pPr/>
            </a:p>
          </p:txBody>
        </p:sp>
        <p:sp>
          <p:nvSpPr>
            <p:cNvPr id="76" name="Shape 76"/>
            <p:cNvSpPr/>
            <p:nvPr/>
          </p:nvSpPr>
          <p:spPr>
            <a:xfrm>
              <a:off x="99361" y="224831"/>
              <a:ext cx="115617" cy="22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4" y="10918"/>
                  </a:moveTo>
                  <a:lnTo>
                    <a:pt x="4448" y="5578"/>
                  </a:lnTo>
                  <a:lnTo>
                    <a:pt x="1060" y="1305"/>
                  </a:lnTo>
                  <a:lnTo>
                    <a:pt x="0" y="235"/>
                  </a:lnTo>
                  <a:lnTo>
                    <a:pt x="4448" y="1424"/>
                  </a:lnTo>
                  <a:lnTo>
                    <a:pt x="7835" y="0"/>
                  </a:lnTo>
                  <a:lnTo>
                    <a:pt x="11647" y="1305"/>
                  </a:lnTo>
                  <a:lnTo>
                    <a:pt x="14610" y="0"/>
                  </a:lnTo>
                  <a:lnTo>
                    <a:pt x="17576" y="1186"/>
                  </a:lnTo>
                  <a:lnTo>
                    <a:pt x="21600" y="235"/>
                  </a:lnTo>
                  <a:lnTo>
                    <a:pt x="16304" y="6053"/>
                  </a:lnTo>
                  <a:lnTo>
                    <a:pt x="14822" y="10918"/>
                  </a:lnTo>
                  <a:moveTo>
                    <a:pt x="778" y="14359"/>
                  </a:moveTo>
                  <a:lnTo>
                    <a:pt x="20681" y="14359"/>
                  </a:lnTo>
                  <a:lnTo>
                    <a:pt x="20681" y="16852"/>
                  </a:lnTo>
                  <a:lnTo>
                    <a:pt x="778" y="16814"/>
                  </a:lnTo>
                  <a:lnTo>
                    <a:pt x="778" y="19226"/>
                  </a:lnTo>
                  <a:lnTo>
                    <a:pt x="20681" y="19304"/>
                  </a:lnTo>
                  <a:lnTo>
                    <a:pt x="20752" y="21600"/>
                  </a:lnTo>
                  <a:lnTo>
                    <a:pt x="848" y="21600"/>
                  </a:lnTo>
                </a:path>
              </a:pathLst>
            </a:custGeom>
            <a:noFill/>
            <a:ln w="6350" cap="flat">
              <a:solidFill>
                <a:srgbClr val="D8D8D8"/>
              </a:solidFill>
              <a:prstDash val="solid"/>
              <a:round/>
            </a:ln>
            <a:effectLst/>
          </p:spPr>
          <p:txBody>
            <a:bodyPr wrap="square" lIns="45719" tIns="45719" rIns="45719" bIns="45719" numCol="1" anchor="t">
              <a:noAutofit/>
            </a:bodyPr>
            <a:lstStyle/>
            <a:p>
              <a:pPr/>
            </a:p>
          </p:txBody>
        </p:sp>
      </p:grpSp>
      <p:pic>
        <p:nvPicPr>
          <p:cNvPr id="78" name="image.pdf" descr="C:\Users\ybi9\AppData\Local\Microsoft\Windows\Temporary Internet Files\Content.IE5\OM1J1Y24\MC900298153[1].wmf"/>
          <p:cNvPicPr>
            <a:picLocks noChangeAspect="1"/>
          </p:cNvPicPr>
          <p:nvPr/>
        </p:nvPicPr>
        <p:blipFill>
          <a:blip r:embed="rId2">
            <a:extLst/>
          </a:blip>
          <a:stretch>
            <a:fillRect/>
          </a:stretch>
        </p:blipFill>
        <p:spPr>
          <a:xfrm>
            <a:off x="3415506" y="2271712"/>
            <a:ext cx="407988" cy="660401"/>
          </a:xfrm>
          <a:prstGeom prst="rect">
            <a:avLst/>
          </a:prstGeom>
          <a:ln w="12700">
            <a:miter lim="400000"/>
          </a:ln>
        </p:spPr>
      </p:pic>
      <p:sp>
        <p:nvSpPr>
          <p:cNvPr id="79" name="Shape 79"/>
          <p:cNvSpPr/>
          <p:nvPr/>
        </p:nvSpPr>
        <p:spPr>
          <a:xfrm>
            <a:off x="6937375" y="3138487"/>
            <a:ext cx="165576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预期成果</a:t>
            </a:r>
          </a:p>
        </p:txBody>
      </p:sp>
      <p:sp>
        <p:nvSpPr>
          <p:cNvPr id="80" name="Shape 80"/>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83" name="Shape 83"/>
          <p:cNvSpPr/>
          <p:nvPr/>
        </p:nvSpPr>
        <p:spPr>
          <a:xfrm rot="10800000">
            <a:off x="971550" y="4156074"/>
            <a:ext cx="7200900" cy="1008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84" name="Shape 84"/>
          <p:cNvSpPr/>
          <p:nvPr/>
        </p:nvSpPr>
        <p:spPr>
          <a:xfrm rot="10800000">
            <a:off x="1187449" y="4227512"/>
            <a:ext cx="6769101"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85" name="Shape 85"/>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1</a:t>
            </a:r>
          </a:p>
        </p:txBody>
      </p:sp>
      <p:sp>
        <p:nvSpPr>
          <p:cNvPr id="86" name="Shape 86"/>
          <p:cNvSpPr/>
          <p:nvPr/>
        </p:nvSpPr>
        <p:spPr>
          <a:xfrm>
            <a:off x="4356100" y="1995487"/>
            <a:ext cx="43180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87" name="Shape 87"/>
          <p:cNvSpPr/>
          <p:nvPr/>
        </p:nvSpPr>
        <p:spPr>
          <a:xfrm>
            <a:off x="1152525" y="2316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相变材料简介</a:t>
            </a:r>
          </a:p>
        </p:txBody>
      </p:sp>
      <p:sp>
        <p:nvSpPr>
          <p:cNvPr id="88" name="Shape 88"/>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89" name="Shape 89"/>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90" name="Shape 90"/>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3" name="Shape 93"/>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4" name="Shape 94"/>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95" name="Shape 95"/>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1</a:t>
            </a:r>
          </a:p>
        </p:txBody>
      </p:sp>
      <p:sp>
        <p:nvSpPr>
          <p:cNvPr id="96" name="Shape 96"/>
          <p:cNvSpPr/>
          <p:nvPr/>
        </p:nvSpPr>
        <p:spPr>
          <a:xfrm>
            <a:off x="1346200" y="501855"/>
            <a:ext cx="43180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97" name="Shape 97"/>
          <p:cNvSpPr/>
          <p:nvPr/>
        </p:nvSpPr>
        <p:spPr>
          <a:xfrm>
            <a:off x="-612775" y="3984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相变材料简介</a:t>
            </a:r>
          </a:p>
        </p:txBody>
      </p:sp>
      <p:sp>
        <p:nvSpPr>
          <p:cNvPr id="98" name="Shape 98"/>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9" name="Shape 99"/>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100" name="Shape 100"/>
          <p:cNvSpPr/>
          <p:nvPr/>
        </p:nvSpPr>
        <p:spPr>
          <a:xfrm>
            <a:off x="1649730" y="967739"/>
            <a:ext cx="7020146"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相变材料指的是能够随着外界环境变化而发生物质结构改变的材料。</a:t>
            </a:r>
          </a:p>
          <a:p>
            <a:pPr/>
            <a:r>
              <a:t>相变材料起初被应用于储能／恒温的应用场所，利用相变材料在物质结构发生变化时的吸／放热能力来达成恒温的目的。 譬如恒温地板，CPU散热片，制造低温环境储存医学材料等。</a:t>
            </a:r>
          </a:p>
          <a:p>
            <a:pPr/>
            <a:r>
              <a:t>还有一种相变材料指的是随着外界家电情况变化能够改变晶体结构的材料，被应用于存储材料和光学材料中。</a:t>
            </a:r>
          </a:p>
        </p:txBody>
      </p:sp>
      <p:sp>
        <p:nvSpPr>
          <p:cNvPr id="101" name="Shape 101"/>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nvSpPr>
        <p:spPr>
          <a:xfrm>
            <a:off x="-26988" y="0"/>
            <a:ext cx="9142413" cy="5272088"/>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4" name="Shape 104"/>
          <p:cNvSpPr/>
          <p:nvPr/>
        </p:nvSpPr>
        <p:spPr>
          <a:xfrm>
            <a:off x="-1" y="5092699"/>
            <a:ext cx="9144002" cy="142877"/>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5" name="Shape 105"/>
          <p:cNvSpPr/>
          <p:nvPr/>
        </p:nvSpPr>
        <p:spPr>
          <a:xfrm rot="5400000">
            <a:off x="5020468" y="861218"/>
            <a:ext cx="5327651" cy="3135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C000">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6" name="Shape 106"/>
          <p:cNvSpPr/>
          <p:nvPr/>
        </p:nvSpPr>
        <p:spPr>
          <a:xfrm rot="5400000">
            <a:off x="5380831" y="1059656"/>
            <a:ext cx="4606926" cy="2735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07" name="Shape 107"/>
          <p:cNvSpPr/>
          <p:nvPr/>
        </p:nvSpPr>
        <p:spPr>
          <a:xfrm>
            <a:off x="6602412" y="1919287"/>
            <a:ext cx="129540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2</a:t>
            </a:r>
          </a:p>
        </p:txBody>
      </p:sp>
      <p:sp>
        <p:nvSpPr>
          <p:cNvPr id="108" name="Shape 108"/>
          <p:cNvSpPr/>
          <p:nvPr/>
        </p:nvSpPr>
        <p:spPr>
          <a:xfrm rot="16200000">
            <a:off x="2700337" y="2282825"/>
            <a:ext cx="431801"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09" name="Shape 109"/>
          <p:cNvSpPr/>
          <p:nvPr/>
        </p:nvSpPr>
        <p:spPr>
          <a:xfrm>
            <a:off x="3254375" y="2165350"/>
            <a:ext cx="2879725" cy="59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atin typeface="微软雅黑"/>
                <a:ea typeface="微软雅黑"/>
                <a:cs typeface="微软雅黑"/>
                <a:sym typeface="微软雅黑"/>
              </a:defRPr>
            </a:lvl1pPr>
          </a:lstStyle>
          <a:p>
            <a:pPr/>
            <a:r>
              <a:t>课题背景</a:t>
            </a:r>
          </a:p>
        </p:txBody>
      </p:sp>
      <p:sp>
        <p:nvSpPr>
          <p:cNvPr id="110" name="Shape 110"/>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3" name="Shape 113"/>
          <p:cNvSpPr/>
          <p:nvPr/>
        </p:nvSpPr>
        <p:spPr>
          <a:xfrm>
            <a:off x="179387" y="714375"/>
            <a:ext cx="8713789" cy="0"/>
          </a:xfrm>
          <a:prstGeom prst="line">
            <a:avLst/>
          </a:prstGeom>
          <a:ln>
            <a:solidFill>
              <a:srgbClr val="A5A5A5"/>
            </a:solidFill>
            <a:miter/>
          </a:ln>
        </p:spPr>
        <p:txBody>
          <a:bodyPr lIns="45719" rIns="45719"/>
          <a:lstStyle/>
          <a:p>
            <a:pPr/>
          </a:p>
        </p:txBody>
      </p:sp>
      <p:sp>
        <p:nvSpPr>
          <p:cNvPr id="114" name="Shape 114"/>
          <p:cNvSpPr/>
          <p:nvPr/>
        </p:nvSpPr>
        <p:spPr>
          <a:xfrm flipV="1">
            <a:off x="1069975" y="282574"/>
            <a:ext cx="0" cy="287339"/>
          </a:xfrm>
          <a:prstGeom prst="line">
            <a:avLst/>
          </a:prstGeom>
          <a:ln w="19050">
            <a:solidFill>
              <a:srgbClr val="595959"/>
            </a:solidFill>
            <a:miter/>
          </a:ln>
        </p:spPr>
        <p:txBody>
          <a:bodyPr lIns="45719" rIns="45719"/>
          <a:lstStyle/>
          <a:p>
            <a:pPr/>
          </a:p>
        </p:txBody>
      </p:sp>
      <p:sp>
        <p:nvSpPr>
          <p:cNvPr id="115" name="Shape 115"/>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01</a:t>
            </a:r>
          </a:p>
        </p:txBody>
      </p:sp>
      <p:sp>
        <p:nvSpPr>
          <p:cNvPr id="116" name="Shape 116"/>
          <p:cNvSpPr/>
          <p:nvPr/>
        </p:nvSpPr>
        <p:spPr>
          <a:xfrm>
            <a:off x="1084262" y="241300"/>
            <a:ext cx="2303463"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背景</a:t>
            </a:r>
          </a:p>
        </p:txBody>
      </p:sp>
      <p:sp>
        <p:nvSpPr>
          <p:cNvPr id="117" name="Shape 117"/>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18" name="Shape 118"/>
          <p:cNvSpPr/>
          <p:nvPr/>
        </p:nvSpPr>
        <p:spPr>
          <a:xfrm>
            <a:off x="517525" y="1020762"/>
            <a:ext cx="2714625" cy="315913"/>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9" name="Shape 119"/>
          <p:cNvSpPr/>
          <p:nvPr/>
        </p:nvSpPr>
        <p:spPr>
          <a:xfrm>
            <a:off x="274637" y="1020762"/>
            <a:ext cx="242888" cy="315913"/>
          </a:xfrm>
          <a:prstGeom prst="rect">
            <a:avLst/>
          </a:prstGeom>
          <a:solidFill>
            <a:srgbClr val="3C3C37"/>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20" name="Shape 120"/>
          <p:cNvSpPr/>
          <p:nvPr/>
        </p:nvSpPr>
        <p:spPr>
          <a:xfrm>
            <a:off x="539750" y="987425"/>
            <a:ext cx="2701925" cy="421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solidFill>
                  <a:srgbClr val="FFFFFF"/>
                </a:solidFill>
                <a:latin typeface="微软雅黑"/>
                <a:ea typeface="微软雅黑"/>
                <a:cs typeface="微软雅黑"/>
                <a:sym typeface="微软雅黑"/>
              </a:defRPr>
            </a:lvl1pPr>
          </a:lstStyle>
          <a:p>
            <a:pPr/>
            <a:r>
              <a:t>传统老花镜</a:t>
            </a:r>
          </a:p>
        </p:txBody>
      </p:sp>
      <p:grpSp>
        <p:nvGrpSpPr>
          <p:cNvPr id="124" name="Group 124"/>
          <p:cNvGrpSpPr/>
          <p:nvPr/>
        </p:nvGrpSpPr>
        <p:grpSpPr>
          <a:xfrm>
            <a:off x="274637" y="2716212"/>
            <a:ext cx="2965451" cy="447041"/>
            <a:chOff x="0" y="0"/>
            <a:chExt cx="2965450" cy="447040"/>
          </a:xfrm>
        </p:grpSpPr>
        <p:sp>
          <p:nvSpPr>
            <p:cNvPr id="121" name="Shape 121"/>
            <p:cNvSpPr/>
            <p:nvPr/>
          </p:nvSpPr>
          <p:spPr>
            <a:xfrm>
              <a:off x="251100" y="42099"/>
              <a:ext cx="2714351" cy="315852"/>
            </a:xfrm>
            <a:prstGeom prst="rect">
              <a:avLst/>
            </a:prstGeom>
            <a:solidFill>
              <a:srgbClr val="FFC000"/>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122" name="Shape 122"/>
            <p:cNvSpPr/>
            <p:nvPr/>
          </p:nvSpPr>
          <p:spPr>
            <a:xfrm>
              <a:off x="0" y="42099"/>
              <a:ext cx="242287" cy="315852"/>
            </a:xfrm>
            <a:prstGeom prst="rect">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123" name="Shape 123"/>
            <p:cNvSpPr/>
            <p:nvPr/>
          </p:nvSpPr>
          <p:spPr>
            <a:xfrm>
              <a:off x="242285" y="0"/>
              <a:ext cx="2714351"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2000">
                  <a:solidFill>
                    <a:srgbClr val="FFFFFF"/>
                  </a:solidFill>
                  <a:latin typeface="微软雅黑"/>
                  <a:ea typeface="微软雅黑"/>
                  <a:cs typeface="微软雅黑"/>
                  <a:sym typeface="微软雅黑"/>
                </a:defRPr>
              </a:lvl1pPr>
            </a:lstStyle>
            <a:p>
              <a:pPr/>
              <a:r>
                <a:t>我们期待的老花镜</a:t>
              </a:r>
            </a:p>
          </p:txBody>
        </p:sp>
      </p:grpSp>
      <p:sp>
        <p:nvSpPr>
          <p:cNvPr id="125" name="Shape 125"/>
          <p:cNvSpPr/>
          <p:nvPr/>
        </p:nvSpPr>
        <p:spPr>
          <a:xfrm>
            <a:off x="250825" y="1463675"/>
            <a:ext cx="3673475"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具有凸透镜的特性</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焦距固定</a:t>
            </a:r>
          </a:p>
        </p:txBody>
      </p:sp>
      <p:sp>
        <p:nvSpPr>
          <p:cNvPr id="126" name="Shape 126"/>
          <p:cNvSpPr/>
          <p:nvPr/>
        </p:nvSpPr>
        <p:spPr>
          <a:xfrm>
            <a:off x="-1" y="5092699"/>
            <a:ext cx="9144002" cy="142877"/>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27" name="Shape 127"/>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28" name="Shape 128"/>
          <p:cNvSpPr/>
          <p:nvPr/>
        </p:nvSpPr>
        <p:spPr>
          <a:xfrm>
            <a:off x="287337" y="3292475"/>
            <a:ext cx="3671888" cy="1488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具有凸透镜的特性</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焦距可变</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物理上使用平面镜</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具有不亚于传统老花镜的透明度</a:t>
            </a:r>
          </a:p>
        </p:txBody>
      </p:sp>
      <p:grpSp>
        <p:nvGrpSpPr>
          <p:cNvPr id="131" name="Group 131"/>
          <p:cNvGrpSpPr/>
          <p:nvPr/>
        </p:nvGrpSpPr>
        <p:grpSpPr>
          <a:xfrm>
            <a:off x="7072466" y="399190"/>
            <a:ext cx="2069793" cy="3169044"/>
            <a:chOff x="0" y="-507229"/>
            <a:chExt cx="2069792" cy="3169042"/>
          </a:xfrm>
        </p:grpSpPr>
        <p:sp>
          <p:nvSpPr>
            <p:cNvPr id="129" name="Shape 129"/>
            <p:cNvSpPr/>
            <p:nvPr/>
          </p:nvSpPr>
          <p:spPr>
            <a:xfrm>
              <a:off x="0" y="0"/>
              <a:ext cx="2069793" cy="215458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a:latin typeface="微软雅黑"/>
                  <a:ea typeface="微软雅黑"/>
                  <a:cs typeface="微软雅黑"/>
                  <a:sym typeface="微软雅黑"/>
                </a:defRPr>
              </a:pPr>
            </a:p>
          </p:txBody>
        </p:sp>
        <p:sp>
          <p:nvSpPr>
            <p:cNvPr id="130" name="Shape 130"/>
            <p:cNvSpPr/>
            <p:nvPr/>
          </p:nvSpPr>
          <p:spPr>
            <a:xfrm>
              <a:off x="0" y="-507230"/>
              <a:ext cx="2069793" cy="31690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a:latin typeface="微软雅黑"/>
                  <a:ea typeface="微软雅黑"/>
                  <a:cs typeface="微软雅黑"/>
                  <a:sym typeface="微软雅黑"/>
                </a:defRPr>
              </a:pPr>
              <a:r>
                <a:t>只有一个或者若干个固定的焦距</a:t>
              </a:r>
            </a:p>
            <a:p>
              <a:pPr algn="ctr">
                <a:defRPr b="1">
                  <a:latin typeface="微软雅黑"/>
                  <a:ea typeface="微软雅黑"/>
                  <a:cs typeface="微软雅黑"/>
                  <a:sym typeface="微软雅黑"/>
                </a:defRPr>
              </a:pPr>
              <a:r>
                <a:t>而随着年纪的增长，所需求的老花镜读书持续加深</a:t>
              </a:r>
            </a:p>
          </p:txBody>
        </p:sp>
      </p:grpSp>
      <p:grpSp>
        <p:nvGrpSpPr>
          <p:cNvPr id="134" name="Group 134"/>
          <p:cNvGrpSpPr/>
          <p:nvPr/>
        </p:nvGrpSpPr>
        <p:grpSpPr>
          <a:xfrm>
            <a:off x="4224337" y="3333245"/>
            <a:ext cx="2862263" cy="1574801"/>
            <a:chOff x="0" y="0"/>
            <a:chExt cx="2862262" cy="1574800"/>
          </a:xfrm>
        </p:grpSpPr>
        <p:sp>
          <p:nvSpPr>
            <p:cNvPr id="132" name="Shape 132"/>
            <p:cNvSpPr/>
            <p:nvPr/>
          </p:nvSpPr>
          <p:spPr>
            <a:xfrm>
              <a:off x="0" y="0"/>
              <a:ext cx="2862263" cy="1574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a:latin typeface="微软雅黑"/>
                  <a:ea typeface="微软雅黑"/>
                  <a:cs typeface="微软雅黑"/>
                  <a:sym typeface="微软雅黑"/>
                </a:defRPr>
              </a:pPr>
            </a:p>
          </p:txBody>
        </p:sp>
        <p:sp>
          <p:nvSpPr>
            <p:cNvPr id="133" name="Shape 133"/>
            <p:cNvSpPr/>
            <p:nvPr/>
          </p:nvSpPr>
          <p:spPr>
            <a:xfrm>
              <a:off x="0" y="582930"/>
              <a:ext cx="2862263"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微软雅黑"/>
                  <a:ea typeface="微软雅黑"/>
                  <a:cs typeface="微软雅黑"/>
                  <a:sym typeface="微软雅黑"/>
                </a:defRPr>
              </a:lvl1pPr>
            </a:lstStyle>
            <a:p>
              <a:pPr/>
              <a:r>
                <a:t>图片</a:t>
              </a:r>
            </a:p>
          </p:txBody>
        </p:sp>
      </p:grpSp>
      <p:grpSp>
        <p:nvGrpSpPr>
          <p:cNvPr id="137" name="Group 137"/>
          <p:cNvGrpSpPr/>
          <p:nvPr/>
        </p:nvGrpSpPr>
        <p:grpSpPr>
          <a:xfrm>
            <a:off x="7351712" y="3281175"/>
            <a:ext cx="1511301" cy="1678941"/>
            <a:chOff x="0" y="-52070"/>
            <a:chExt cx="1511300" cy="1678939"/>
          </a:xfrm>
        </p:grpSpPr>
        <p:sp>
          <p:nvSpPr>
            <p:cNvPr id="135" name="Shape 135"/>
            <p:cNvSpPr/>
            <p:nvPr/>
          </p:nvSpPr>
          <p:spPr>
            <a:xfrm>
              <a:off x="0" y="0"/>
              <a:ext cx="1511300" cy="1574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a:latin typeface="微软雅黑"/>
                  <a:ea typeface="微软雅黑"/>
                  <a:cs typeface="微软雅黑"/>
                  <a:sym typeface="微软雅黑"/>
                </a:defRPr>
              </a:pPr>
            </a:p>
          </p:txBody>
        </p:sp>
        <p:sp>
          <p:nvSpPr>
            <p:cNvPr id="136" name="Shape 136"/>
            <p:cNvSpPr/>
            <p:nvPr/>
          </p:nvSpPr>
          <p:spPr>
            <a:xfrm>
              <a:off x="0" y="-52071"/>
              <a:ext cx="1511300" cy="167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微软雅黑"/>
                  <a:ea typeface="微软雅黑"/>
                  <a:cs typeface="微软雅黑"/>
                  <a:sym typeface="微软雅黑"/>
                </a:defRPr>
              </a:lvl1pPr>
            </a:lstStyle>
            <a:p>
              <a:pPr/>
              <a:r>
                <a:t>能够通过改变电压的方式调节焦距，使得老花镜持续有效</a:t>
              </a:r>
            </a:p>
          </p:txBody>
        </p:sp>
      </p:grpSp>
      <p:pic>
        <p:nvPicPr>
          <p:cNvPr id="138" name="pasted-image.png"/>
          <p:cNvPicPr>
            <a:picLocks noChangeAspect="1"/>
          </p:cNvPicPr>
          <p:nvPr/>
        </p:nvPicPr>
        <p:blipFill>
          <a:blip r:embed="rId2">
            <a:extLst/>
          </a:blip>
          <a:stretch>
            <a:fillRect/>
          </a:stretch>
        </p:blipFill>
        <p:spPr>
          <a:xfrm>
            <a:off x="4287043" y="818832"/>
            <a:ext cx="2701926" cy="2329760"/>
          </a:xfrm>
          <a:prstGeom prst="rect">
            <a:avLst/>
          </a:prstGeom>
          <a:ln w="12700">
            <a:miter lim="400000"/>
          </a:ln>
        </p:spPr>
      </p:pic>
      <p:sp>
        <p:nvSpPr>
          <p:cNvPr id="139" name="Shape 139"/>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44" name="Group 144"/>
          <p:cNvGrpSpPr/>
          <p:nvPr/>
        </p:nvGrpSpPr>
        <p:grpSpPr>
          <a:xfrm>
            <a:off x="107949" y="201865"/>
            <a:ext cx="5902872" cy="424310"/>
            <a:chOff x="0" y="0"/>
            <a:chExt cx="5902870" cy="424308"/>
          </a:xfrm>
        </p:grpSpPr>
        <p:sp>
          <p:nvSpPr>
            <p:cNvPr id="141" name="Shape 141"/>
            <p:cNvSpPr/>
            <p:nvPr/>
          </p:nvSpPr>
          <p:spPr>
            <a:xfrm flipV="1">
              <a:off x="811751" y="42245"/>
              <a:ext cx="2" cy="299336"/>
            </a:xfrm>
            <a:prstGeom prst="line">
              <a:avLst/>
            </a:prstGeom>
            <a:noFill/>
            <a:ln w="19050" cap="flat">
              <a:solidFill>
                <a:srgbClr val="595959"/>
              </a:solidFill>
              <a:prstDash val="solid"/>
              <a:miter lim="800000"/>
            </a:ln>
            <a:effectLst/>
          </p:spPr>
          <p:txBody>
            <a:bodyPr wrap="square" lIns="45719" tIns="45719" rIns="45719" bIns="45719" numCol="1" anchor="t">
              <a:noAutofit/>
            </a:bodyPr>
            <a:lstStyle/>
            <a:p>
              <a:pPr/>
            </a:p>
          </p:txBody>
        </p:sp>
        <p:sp>
          <p:nvSpPr>
            <p:cNvPr id="142" name="Shape 142"/>
            <p:cNvSpPr/>
            <p:nvPr/>
          </p:nvSpPr>
          <p:spPr>
            <a:xfrm>
              <a:off x="0" y="5861"/>
              <a:ext cx="811752" cy="411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r">
                <a:defRPr b="1" sz="2000">
                  <a:solidFill>
                    <a:srgbClr val="3F3F3F"/>
                  </a:solidFill>
                  <a:latin typeface="微软雅黑"/>
                  <a:ea typeface="微软雅黑"/>
                  <a:cs typeface="微软雅黑"/>
                  <a:sym typeface="微软雅黑"/>
                </a:defRPr>
              </a:lvl1pPr>
            </a:lstStyle>
            <a:p>
              <a:pPr/>
              <a:r>
                <a:t>02</a:t>
              </a:r>
            </a:p>
          </p:txBody>
        </p:sp>
        <p:sp>
          <p:nvSpPr>
            <p:cNvPr id="143" name="Shape 143"/>
            <p:cNvSpPr/>
            <p:nvPr/>
          </p:nvSpPr>
          <p:spPr>
            <a:xfrm>
              <a:off x="822043" y="0"/>
              <a:ext cx="5080828" cy="424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a:solidFill>
                    <a:srgbClr val="3F3F3F"/>
                  </a:solidFill>
                  <a:latin typeface="微软雅黑"/>
                  <a:ea typeface="微软雅黑"/>
                  <a:cs typeface="微软雅黑"/>
                  <a:sym typeface="微软雅黑"/>
                </a:defRPr>
              </a:lvl1pPr>
            </a:lstStyle>
            <a:p>
              <a:pPr/>
              <a:r>
                <a:t>我们尝试使用GST相变材料制备期待中的老花镜</a:t>
              </a:r>
            </a:p>
          </p:txBody>
        </p:sp>
      </p:grpSp>
      <p:grpSp>
        <p:nvGrpSpPr>
          <p:cNvPr id="147" name="Group 147"/>
          <p:cNvGrpSpPr/>
          <p:nvPr/>
        </p:nvGrpSpPr>
        <p:grpSpPr>
          <a:xfrm>
            <a:off x="541337" y="1419224"/>
            <a:ext cx="1295401" cy="1296989"/>
            <a:chOff x="0" y="0"/>
            <a:chExt cx="1295400" cy="1296987"/>
          </a:xfrm>
        </p:grpSpPr>
        <p:sp>
          <p:nvSpPr>
            <p:cNvPr id="145" name="Shape 145"/>
            <p:cNvSpPr/>
            <p:nvPr/>
          </p:nvSpPr>
          <p:spPr>
            <a:xfrm>
              <a:off x="0" y="-1"/>
              <a:ext cx="1295400" cy="1296989"/>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46" name="Shape 146"/>
            <p:cNvSpPr/>
            <p:nvPr/>
          </p:nvSpPr>
          <p:spPr>
            <a:xfrm>
              <a:off x="189692" y="444023"/>
              <a:ext cx="916016"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sp>
        <p:nvSpPr>
          <p:cNvPr id="148" name="Shape 148"/>
          <p:cNvSpPr/>
          <p:nvPr/>
        </p:nvSpPr>
        <p:spPr>
          <a:xfrm>
            <a:off x="955675" y="3265740"/>
            <a:ext cx="2232025"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sz="1500">
                <a:solidFill>
                  <a:srgbClr val="3F3F3F"/>
                </a:solidFill>
                <a:latin typeface="微软雅黑"/>
                <a:ea typeface="微软雅黑"/>
                <a:cs typeface="微软雅黑"/>
                <a:sym typeface="微软雅黑"/>
              </a:defRPr>
            </a:pPr>
            <a:r>
              <a:t>GST材料的显像原理</a:t>
            </a:r>
          </a:p>
          <a:p>
            <a:pPr algn="r">
              <a:defRPr b="1" sz="1200">
                <a:solidFill>
                  <a:srgbClr val="3F3F3F"/>
                </a:solidFill>
                <a:latin typeface="微软雅黑"/>
                <a:ea typeface="微软雅黑"/>
                <a:cs typeface="微软雅黑"/>
                <a:sym typeface="微软雅黑"/>
              </a:defRPr>
            </a:pPr>
            <a:r>
              <a:t>·见P8</a:t>
            </a:r>
          </a:p>
        </p:txBody>
      </p:sp>
      <p:sp>
        <p:nvSpPr>
          <p:cNvPr id="149" name="Shape 149"/>
          <p:cNvSpPr/>
          <p:nvPr/>
        </p:nvSpPr>
        <p:spPr>
          <a:xfrm>
            <a:off x="179387" y="657225"/>
            <a:ext cx="8713789" cy="0"/>
          </a:xfrm>
          <a:prstGeom prst="line">
            <a:avLst/>
          </a:prstGeom>
          <a:ln>
            <a:solidFill>
              <a:srgbClr val="A5A5A5"/>
            </a:solidFill>
            <a:miter/>
          </a:ln>
        </p:spPr>
        <p:txBody>
          <a:bodyPr lIns="45719" rIns="45719"/>
          <a:lstStyle/>
          <a:p>
            <a:pPr/>
          </a:p>
        </p:txBody>
      </p:sp>
      <p:sp>
        <p:nvSpPr>
          <p:cNvPr id="150" name="Shape 150"/>
          <p:cNvSpPr/>
          <p:nvPr/>
        </p:nvSpPr>
        <p:spPr>
          <a:xfrm>
            <a:off x="7369175" y="-9048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51" name="Shape 151"/>
          <p:cNvSpPr/>
          <p:nvPr/>
        </p:nvSpPr>
        <p:spPr>
          <a:xfrm>
            <a:off x="-1" y="5092699"/>
            <a:ext cx="9144002" cy="142877"/>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52" name="Shape 152"/>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grpSp>
        <p:nvGrpSpPr>
          <p:cNvPr id="155" name="Group 155"/>
          <p:cNvGrpSpPr/>
          <p:nvPr/>
        </p:nvGrpSpPr>
        <p:grpSpPr>
          <a:xfrm>
            <a:off x="3457575" y="2855912"/>
            <a:ext cx="1295400" cy="1295401"/>
            <a:chOff x="0" y="0"/>
            <a:chExt cx="1295400" cy="1295400"/>
          </a:xfrm>
        </p:grpSpPr>
        <p:sp>
          <p:nvSpPr>
            <p:cNvPr id="153" name="Shape 153"/>
            <p:cNvSpPr/>
            <p:nvPr/>
          </p:nvSpPr>
          <p:spPr>
            <a:xfrm>
              <a:off x="0" y="0"/>
              <a:ext cx="1295400" cy="1295400"/>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54" name="Shape 154"/>
            <p:cNvSpPr/>
            <p:nvPr/>
          </p:nvSpPr>
          <p:spPr>
            <a:xfrm>
              <a:off x="189692" y="443230"/>
              <a:ext cx="916016"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grpSp>
        <p:nvGrpSpPr>
          <p:cNvPr id="158" name="Group 158"/>
          <p:cNvGrpSpPr/>
          <p:nvPr/>
        </p:nvGrpSpPr>
        <p:grpSpPr>
          <a:xfrm>
            <a:off x="4827587" y="1419224"/>
            <a:ext cx="1296989" cy="1296989"/>
            <a:chOff x="0" y="0"/>
            <a:chExt cx="1296987" cy="1296987"/>
          </a:xfrm>
        </p:grpSpPr>
        <p:sp>
          <p:nvSpPr>
            <p:cNvPr id="156" name="Shape 156"/>
            <p:cNvSpPr/>
            <p:nvPr/>
          </p:nvSpPr>
          <p:spPr>
            <a:xfrm>
              <a:off x="-1" y="-1"/>
              <a:ext cx="1296989" cy="1296989"/>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57" name="Shape 157"/>
            <p:cNvSpPr/>
            <p:nvPr/>
          </p:nvSpPr>
          <p:spPr>
            <a:xfrm>
              <a:off x="189924" y="444023"/>
              <a:ext cx="917139"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sp>
        <p:nvSpPr>
          <p:cNvPr id="159" name="Shape 159"/>
          <p:cNvSpPr/>
          <p:nvPr/>
        </p:nvSpPr>
        <p:spPr>
          <a:xfrm>
            <a:off x="1908175" y="1443037"/>
            <a:ext cx="2232025"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solidFill>
                  <a:srgbClr val="3F3F3F"/>
                </a:solidFill>
                <a:latin typeface="微软雅黑"/>
                <a:ea typeface="微软雅黑"/>
                <a:cs typeface="微软雅黑"/>
                <a:sym typeface="微软雅黑"/>
              </a:defRPr>
            </a:pPr>
            <a:r>
              <a:t>GST相变材料</a:t>
            </a:r>
          </a:p>
          <a:p>
            <a:pPr>
              <a:defRPr b="1" sz="1200">
                <a:solidFill>
                  <a:srgbClr val="3F3F3F"/>
                </a:solidFill>
                <a:latin typeface="微软雅黑"/>
                <a:ea typeface="微软雅黑"/>
                <a:cs typeface="微软雅黑"/>
                <a:sym typeface="微软雅黑"/>
              </a:defRPr>
            </a:pPr>
            <a:r>
              <a:t>· 由锗-硒-碲组成，可以表示为(GeTi)x(Sb2Ti3)y，比较常见的配比是Ge2Sb3Ti5</a:t>
            </a:r>
          </a:p>
        </p:txBody>
      </p:sp>
      <p:sp>
        <p:nvSpPr>
          <p:cNvPr id="160" name="Shape 160"/>
          <p:cNvSpPr/>
          <p:nvPr/>
        </p:nvSpPr>
        <p:spPr>
          <a:xfrm>
            <a:off x="6227762" y="1443037"/>
            <a:ext cx="2233613"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solidFill>
                  <a:srgbClr val="3F3F3F"/>
                </a:solidFill>
                <a:latin typeface="微软雅黑"/>
                <a:ea typeface="微软雅黑"/>
                <a:cs typeface="微软雅黑"/>
                <a:sym typeface="微软雅黑"/>
              </a:defRPr>
            </a:pPr>
            <a:r>
              <a:t>GST材料的可见光性质</a:t>
            </a:r>
          </a:p>
          <a:p>
            <a:pPr>
              <a:defRPr b="1" sz="1200">
                <a:solidFill>
                  <a:srgbClr val="3F3F3F"/>
                </a:solidFill>
                <a:latin typeface="微软雅黑"/>
                <a:ea typeface="微软雅黑"/>
                <a:cs typeface="微软雅黑"/>
                <a:sym typeface="微软雅黑"/>
              </a:defRPr>
            </a:pPr>
            <a:r>
              <a:t>· 见P9-10</a:t>
            </a:r>
          </a:p>
        </p:txBody>
      </p:sp>
      <p:pic>
        <p:nvPicPr>
          <p:cNvPr id="161" name="pasted-image.png"/>
          <p:cNvPicPr>
            <a:picLocks noChangeAspect="1"/>
          </p:cNvPicPr>
          <p:nvPr/>
        </p:nvPicPr>
        <p:blipFill>
          <a:blip r:embed="rId2">
            <a:extLst/>
          </a:blip>
          <a:stretch>
            <a:fillRect/>
          </a:stretch>
        </p:blipFill>
        <p:spPr>
          <a:xfrm>
            <a:off x="58737" y="1385883"/>
            <a:ext cx="1851591" cy="1363672"/>
          </a:xfrm>
          <a:prstGeom prst="rect">
            <a:avLst/>
          </a:prstGeom>
          <a:ln w="12700">
            <a:miter lim="400000"/>
          </a:ln>
        </p:spPr>
      </p:pic>
      <p:pic>
        <p:nvPicPr>
          <p:cNvPr id="162" name="pasted-image.png"/>
          <p:cNvPicPr>
            <a:picLocks noChangeAspect="1"/>
          </p:cNvPicPr>
          <p:nvPr/>
        </p:nvPicPr>
        <p:blipFill>
          <a:blip r:embed="rId3">
            <a:extLst/>
          </a:blip>
          <a:stretch>
            <a:fillRect/>
          </a:stretch>
        </p:blipFill>
        <p:spPr>
          <a:xfrm>
            <a:off x="3284233" y="2632400"/>
            <a:ext cx="1642084" cy="1840722"/>
          </a:xfrm>
          <a:prstGeom prst="rect">
            <a:avLst/>
          </a:prstGeom>
          <a:ln w="12700">
            <a:miter lim="400000"/>
          </a:ln>
        </p:spPr>
      </p:pic>
      <p:pic>
        <p:nvPicPr>
          <p:cNvPr id="163" name="pasted-image.png"/>
          <p:cNvPicPr>
            <a:picLocks noChangeAspect="1"/>
          </p:cNvPicPr>
          <p:nvPr/>
        </p:nvPicPr>
        <p:blipFill>
          <a:blip r:embed="rId4">
            <a:extLst/>
          </a:blip>
          <a:stretch>
            <a:fillRect/>
          </a:stretch>
        </p:blipFill>
        <p:spPr>
          <a:xfrm>
            <a:off x="4335587" y="1383411"/>
            <a:ext cx="1795642" cy="1363672"/>
          </a:xfrm>
          <a:prstGeom prst="rect">
            <a:avLst/>
          </a:prstGeom>
          <a:ln w="12700">
            <a:miter lim="400000"/>
          </a:ln>
        </p:spPr>
      </p:pic>
      <p:sp>
        <p:nvSpPr>
          <p:cNvPr id="164" name="Shape 164"/>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67" name="Shape 167"/>
          <p:cNvSpPr/>
          <p:nvPr/>
        </p:nvSpPr>
        <p:spPr>
          <a:xfrm>
            <a:off x="179387" y="714375"/>
            <a:ext cx="8713788" cy="0"/>
          </a:xfrm>
          <a:prstGeom prst="line">
            <a:avLst/>
          </a:prstGeom>
          <a:ln>
            <a:solidFill>
              <a:srgbClr val="A5A5A5"/>
            </a:solidFill>
            <a:miter/>
          </a:ln>
        </p:spPr>
        <p:txBody>
          <a:bodyPr lIns="45719" rIns="45719"/>
          <a:lstStyle/>
          <a:p>
            <a:pPr/>
          </a:p>
        </p:txBody>
      </p:sp>
      <p:sp>
        <p:nvSpPr>
          <p:cNvPr id="168" name="Shape 168"/>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169" name="Shape 169"/>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02</a:t>
            </a:r>
          </a:p>
        </p:txBody>
      </p:sp>
      <p:sp>
        <p:nvSpPr>
          <p:cNvPr id="170" name="Shape 170"/>
          <p:cNvSpPr/>
          <p:nvPr/>
        </p:nvSpPr>
        <p:spPr>
          <a:xfrm>
            <a:off x="1084262" y="241300"/>
            <a:ext cx="2303463"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GST材料的显像原理</a:t>
            </a:r>
          </a:p>
        </p:txBody>
      </p:sp>
      <p:sp>
        <p:nvSpPr>
          <p:cNvPr id="171" name="Shape 171"/>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72" name="Shape 172"/>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73" name="Shape 173"/>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74" name="Shape 174"/>
          <p:cNvSpPr/>
          <p:nvPr/>
        </p:nvSpPr>
        <p:spPr>
          <a:xfrm>
            <a:off x="400050" y="1239492"/>
            <a:ext cx="3671888" cy="330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在GST相变材料两侧装上ITO电极</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其中ITO是一种N型氧化物半导体，目前的ITO电阻率接近电阻，同时有90%以上的透过率</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通过在ITO电极上加电，能够改变GST的结构，即改变整体的折射率</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通过对不同部位加上不同的电压实现凸透镜的效果</a:t>
            </a:r>
          </a:p>
        </p:txBody>
      </p:sp>
      <p:pic>
        <p:nvPicPr>
          <p:cNvPr id="175" name="pasted-image.png"/>
          <p:cNvPicPr>
            <a:picLocks noChangeAspect="1"/>
          </p:cNvPicPr>
          <p:nvPr/>
        </p:nvPicPr>
        <p:blipFill>
          <a:blip r:embed="rId2">
            <a:extLst/>
          </a:blip>
          <a:stretch>
            <a:fillRect/>
          </a:stretch>
        </p:blipFill>
        <p:spPr>
          <a:xfrm>
            <a:off x="4287043" y="818832"/>
            <a:ext cx="2701926" cy="2329760"/>
          </a:xfrm>
          <a:prstGeom prst="rect">
            <a:avLst/>
          </a:prstGeom>
          <a:ln w="12700">
            <a:miter lim="400000"/>
          </a:ln>
        </p:spPr>
      </p:pic>
      <p:pic>
        <p:nvPicPr>
          <p:cNvPr id="176" name="pasted-image.png"/>
          <p:cNvPicPr>
            <a:picLocks noChangeAspect="1"/>
          </p:cNvPicPr>
          <p:nvPr/>
        </p:nvPicPr>
        <p:blipFill>
          <a:blip r:embed="rId3">
            <a:extLst/>
          </a:blip>
          <a:stretch>
            <a:fillRect/>
          </a:stretch>
        </p:blipFill>
        <p:spPr>
          <a:xfrm>
            <a:off x="4135437" y="818832"/>
            <a:ext cx="4065794" cy="3810294"/>
          </a:xfrm>
          <a:prstGeom prst="rect">
            <a:avLst/>
          </a:prstGeom>
          <a:ln w="12700">
            <a:miter lim="400000"/>
          </a:ln>
        </p:spPr>
      </p:pic>
      <p:sp>
        <p:nvSpPr>
          <p:cNvPr id="177" name="Shape 177"/>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80" name="Shape 180"/>
          <p:cNvSpPr/>
          <p:nvPr/>
        </p:nvSpPr>
        <p:spPr>
          <a:xfrm>
            <a:off x="179387" y="714375"/>
            <a:ext cx="8713788" cy="0"/>
          </a:xfrm>
          <a:prstGeom prst="line">
            <a:avLst/>
          </a:prstGeom>
          <a:ln>
            <a:solidFill>
              <a:srgbClr val="A5A5A5"/>
            </a:solidFill>
            <a:miter/>
          </a:ln>
        </p:spPr>
        <p:txBody>
          <a:bodyPr lIns="45719" rIns="45719"/>
          <a:lstStyle/>
          <a:p>
            <a:pPr/>
          </a:p>
        </p:txBody>
      </p:sp>
      <p:sp>
        <p:nvSpPr>
          <p:cNvPr id="181" name="Shape 181"/>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182" name="Shape 182"/>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02</a:t>
            </a:r>
          </a:p>
        </p:txBody>
      </p:sp>
      <p:sp>
        <p:nvSpPr>
          <p:cNvPr id="183" name="Shape 183"/>
          <p:cNvSpPr/>
          <p:nvPr/>
        </p:nvSpPr>
        <p:spPr>
          <a:xfrm>
            <a:off x="1084262" y="241299"/>
            <a:ext cx="2600822"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GST材料的可见光性质</a:t>
            </a:r>
          </a:p>
        </p:txBody>
      </p:sp>
      <p:sp>
        <p:nvSpPr>
          <p:cNvPr id="184" name="Shape 184"/>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85" name="Shape 185"/>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86" name="Shape 186"/>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87" name="Shape 187"/>
          <p:cNvSpPr/>
          <p:nvPr/>
        </p:nvSpPr>
        <p:spPr>
          <a:xfrm>
            <a:off x="646430" y="973137"/>
            <a:ext cx="2161540"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反射材料的反射率：</a:t>
            </a:r>
          </a:p>
        </p:txBody>
      </p:sp>
      <p:pic>
        <p:nvPicPr>
          <p:cNvPr id="188" name="pasted-image.png"/>
          <p:cNvPicPr>
            <a:picLocks noChangeAspect="1"/>
          </p:cNvPicPr>
          <p:nvPr/>
        </p:nvPicPr>
        <p:blipFill>
          <a:blip r:embed="rId2">
            <a:extLst/>
          </a:blip>
          <a:stretch>
            <a:fillRect/>
          </a:stretch>
        </p:blipFill>
        <p:spPr>
          <a:xfrm>
            <a:off x="3025710" y="771525"/>
            <a:ext cx="5824754" cy="4324438"/>
          </a:xfrm>
          <a:prstGeom prst="rect">
            <a:avLst/>
          </a:prstGeom>
          <a:ln w="12700">
            <a:miter lim="400000"/>
          </a:ln>
        </p:spPr>
      </p:pic>
      <p:sp>
        <p:nvSpPr>
          <p:cNvPr id="189" name="Shape 189"/>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