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991" r:id="rId2"/>
    <p:sldId id="1054" r:id="rId3"/>
    <p:sldId id="1076" r:id="rId4"/>
    <p:sldId id="1079" r:id="rId5"/>
    <p:sldId id="1080" r:id="rId6"/>
    <p:sldId id="1074" r:id="rId7"/>
    <p:sldId id="1081" r:id="rId8"/>
    <p:sldId id="108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cy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F414B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26" autoAdjust="0"/>
  </p:normalViewPr>
  <p:slideViewPr>
    <p:cSldViewPr snapToGrid="0">
      <p:cViewPr varScale="1">
        <p:scale>
          <a:sx n="87" d="100"/>
          <a:sy n="87" d="100"/>
        </p:scale>
        <p:origin x="111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9A11-21E3-490A-A2A4-4F63DDB34F10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ABD85-F4AB-41E3-9240-B91EF59B9C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B287-E2DE-48B3-8CDB-FA119B5F0F6C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54CE-7E36-46B1-9E35-5FB6408A80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67685488" TargetMode="External"/><Relationship Id="rId2" Type="http://schemas.openxmlformats.org/officeDocument/2006/relationships/hyperlink" Target="http://nil.csail.mit.edu/6.824/2022/labs/lab-kvraf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690345477@qq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标题 6"/>
          <p:cNvSpPr txBox="1"/>
          <p:nvPr/>
        </p:nvSpPr>
        <p:spPr>
          <a:xfrm>
            <a:off x="1736399" y="4774552"/>
            <a:ext cx="5655364" cy="1060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余晨韵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中山大学智能工程学院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35081" y="2663687"/>
            <a:ext cx="6858000" cy="1223272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" y="22819"/>
            <a:ext cx="9133001" cy="26408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实验课大作业：容错的分布式键值存储系统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单人完成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容错的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分布式键值（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）存储系统，在多个节点或多个进程中测试，最终提交源码和报告。</a:t>
            </a: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详细要求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http://nil.csail.mit.edu/6.824/2022/labs/lab-kvraft.html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（英文版）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https://zhuanlan.zhihu.com/p/267685488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（中文翻译版）</a:t>
            </a:r>
            <a:endParaRPr lang="en-US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实现基本的操作如：增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查、改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支持多用户同时操作；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节点通信必须使用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数据一致性保证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具备日志压缩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快照）功能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容错方案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设计：考虑节点断网、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丢包、网络分区等故障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高并发设计：能在规定时间范围内处理大量的并发请求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02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实验课大作业：容错的分布式键值存储系统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副标题 2"/>
          <p:cNvSpPr txBox="1">
            <a:spLocks/>
          </p:cNvSpPr>
          <p:nvPr/>
        </p:nvSpPr>
        <p:spPr>
          <a:xfrm>
            <a:off x="463661" y="1146664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你需要完成：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Lab3A: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实现一个没有快照的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Lab3B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：使用快照的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服务（快照的实现参考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Lab2D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实验报告要求：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23:59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之前提交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报告内容应当包括：任务分析、功能设计、代码实现、测试结果、个人总结（遇到的困难以及如何解决，心得体会），可在此提纲基础上自行调整。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报告按照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Lab3ALab3B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的顺序进行陈述，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其中日志压缩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snapshot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Lab2D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）部分的内容在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Lab3B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的章节里进行描述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1900" dirty="0">
              <a:latin typeface="-apple-system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提交方式：代码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提交内容：代码</a:t>
            </a:r>
            <a:r>
              <a:rPr lang="en-US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实验报告。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需要提交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份报告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份代码</a:t>
            </a:r>
            <a:r>
              <a:rPr lang="zh-CN" altLang="en-US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6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分别对应</a:t>
            </a:r>
            <a:r>
              <a:rPr lang="en-US" altLang="zh-CN" sz="16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Lab3A</a:t>
            </a:r>
            <a:r>
              <a:rPr lang="zh-CN" altLang="en-US" sz="16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3B</a:t>
            </a:r>
            <a:endParaRPr lang="en-US" altLang="zh-CN" sz="1600" kern="10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kern="1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将上述内容打包，</a:t>
            </a:r>
            <a:r>
              <a:rPr lang="zh-CN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压缩文件命名为“学号</a:t>
            </a:r>
            <a:r>
              <a:rPr lang="en-US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姓名”发送邮件到 </a:t>
            </a:r>
            <a:r>
              <a:rPr lang="en-US" altLang="zh-CN" sz="1600" u="sng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690345477@qq.com</a:t>
            </a:r>
            <a:r>
              <a:rPr lang="en-US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（老师）</a:t>
            </a:r>
            <a:r>
              <a:rPr lang="zh-CN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，邮件主题为：</a:t>
            </a:r>
            <a:r>
              <a:rPr lang="zh-CN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分布式实验</a:t>
            </a:r>
            <a:r>
              <a:rPr lang="zh-CN" altLang="en-US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大作业</a:t>
            </a:r>
            <a:r>
              <a:rPr lang="en-US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学号</a:t>
            </a:r>
            <a:r>
              <a:rPr lang="en-US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姓名</a:t>
            </a:r>
            <a:r>
              <a:rPr lang="zh-CN" altLang="zh-CN" sz="1600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。若需要提交更新版，建议使用邮件撤回功能，或将压缩包命名定为“</a:t>
            </a:r>
            <a:r>
              <a:rPr lang="zh-CN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学号</a:t>
            </a:r>
            <a:r>
              <a:rPr lang="en-US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姓名</a:t>
            </a:r>
            <a:r>
              <a:rPr lang="en-US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改版</a:t>
            </a:r>
            <a:r>
              <a:rPr lang="en-US" altLang="zh-CN" sz="1600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”。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AEAB671-C92C-7192-885C-ACE4143FB733}"/>
              </a:ext>
            </a:extLst>
          </p:cNvPr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2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实验课大作业：容错的分布式键值存储系统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业评分细则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400"/>
              </a:lnSpc>
              <a:buFont typeface="+mj-lt"/>
              <a:buAutoNum type="arabicParenR"/>
            </a:pP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实验报告的规范性、完整性、美观性 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lnSpc>
                <a:spcPts val="2400"/>
              </a:lnSpc>
              <a:buFont typeface="+mj-lt"/>
              <a:buAutoNum type="arabicParenR"/>
            </a:pP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键值存储系统的基础功能实现（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lnSpc>
                <a:spcPts val="2400"/>
              </a:lnSpc>
              <a:buFont typeface="+mj-lt"/>
              <a:buAutoNum type="arabicParenR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快照功能实现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lnSpc>
                <a:spcPts val="2400"/>
              </a:lnSpc>
              <a:buFont typeface="+mj-lt"/>
              <a:buAutoNum type="arabicParenR"/>
            </a:pP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容错方案设计与高并发性能优化（</a:t>
            </a:r>
            <a:r>
              <a:rPr lang="en-US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ACE9D8-B024-722B-F7C5-366BE58B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55" y="3171668"/>
            <a:ext cx="6082076" cy="28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1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实验课大作业：容错的分布式键值存储系统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Lab3A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熟悉代码框架：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6.824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kvraft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文件夹中提供了代码和测试框架。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kvraft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client.go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文件，完成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Clerk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的功能实现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可以发送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Put(key, value)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Append(key, </a:t>
            </a: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Get(key) </a:t>
            </a:r>
            <a:r>
              <a:rPr lang="en-US" altLang="zh-CN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端， 分别表示替换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；在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后增加内容；获取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kvraft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server.go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文件，完成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端的功能实现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i="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i="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en-US" altLang="zh-CN" sz="1600" i="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i="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方法实现：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接到客户端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请求时，如果自己不是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，则直接返回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false 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寻找正确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这一工作由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需要完成对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请求的响应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i="0" dirty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i="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i="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层与</a:t>
            </a:r>
            <a:r>
              <a:rPr lang="en-US" altLang="zh-CN" sz="1600" i="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i="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层的交互：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apply()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方法实现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层与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层的交互。（交互流程参见下一页）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79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实验课大作业：容错的分布式键值存储系统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处理流程例子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Client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KV Service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发送请求，例如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Put(x,1)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KV Service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将请求转发给当前拥有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Leader Raft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节点的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Leader Server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将请求包含的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传递给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6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Raft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层对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进行共识，生成相同的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 replica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在达成共识后，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层将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command Apply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回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erver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收到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层的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Apply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后，将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应用到状态机，即状态机此时状态为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{x: 1}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成功应用至状态机后，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进行回复，返回结果和错误码。</a:t>
            </a:r>
          </a:p>
        </p:txBody>
      </p:sp>
    </p:spTree>
    <p:extLst>
      <p:ext uri="{BB962C8B-B14F-4D97-AF65-F5344CB8AC3E}">
        <p14:creationId xmlns:p14="http://schemas.microsoft.com/office/powerpoint/2010/main" val="293746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实验课大作业：容错的分布式键值存储系统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需要考虑以下因素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考虑网络丢包、延迟、分区等问题，代码完成后需要通过</a:t>
            </a:r>
            <a:r>
              <a:rPr lang="en-US" altLang="zh-CN" sz="16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Lab2</a:t>
            </a:r>
            <a:r>
              <a:rPr lang="zh-CN" altLang="en-US" sz="16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的所有测试；</a:t>
            </a:r>
            <a:endParaRPr lang="en-US" altLang="zh-CN" sz="16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事实上，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层的容错在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ab2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已经基本完成，你需要更多关注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层的容错：主要是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之间的 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丢失问题。</a:t>
            </a:r>
            <a:endParaRPr lang="en-US" altLang="zh-CN" sz="1600" b="0" i="0" dirty="0">
              <a:solidFill>
                <a:srgbClr val="191B1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191B1F"/>
                </a:solidFill>
                <a:latin typeface="-apple-system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长期收不到反馈，考虑重试，但在</a:t>
            </a:r>
            <a:r>
              <a:rPr lang="en-US" altLang="zh-CN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处理时需要考虑幂等性问题。</a:t>
            </a:r>
            <a:endParaRPr lang="en-US" altLang="zh-CN" sz="1600" dirty="0">
              <a:solidFill>
                <a:srgbClr val="191B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191B1F"/>
                </a:solidFill>
                <a:latin typeface="-apple-system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</a:t>
            </a:r>
            <a:r>
              <a:rPr lang="en-US" altLang="zh-CN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请求前需要检查自己还是否是</a:t>
            </a:r>
            <a:r>
              <a:rPr lang="en-US" altLang="zh-CN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（可能出现网络分区）</a:t>
            </a:r>
            <a:endParaRPr lang="en-US" altLang="zh-CN" sz="1600" dirty="0">
              <a:solidFill>
                <a:srgbClr val="191B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实验目标</a:t>
            </a:r>
            <a:r>
              <a:rPr lang="zh-CN" altLang="zh-CN" sz="1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0" i="0" dirty="0">
              <a:solidFill>
                <a:srgbClr val="191B1F"/>
              </a:solidFill>
              <a:effectLst/>
              <a:latin typeface="-apple-system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TestBasic3A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测试，在网络可靠且服务器可靠的情况下，实现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操作，使用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结构描述指令，并传递给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通过所有测试，考虑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unreliable net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partitions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crash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等不可靠的情况，例如同一客户端的重复的请求只应该被处理一次。</a:t>
            </a:r>
          </a:p>
        </p:txBody>
      </p:sp>
    </p:spTree>
    <p:extLst>
      <p:ext uri="{BB962C8B-B14F-4D97-AF65-F5344CB8AC3E}">
        <p14:creationId xmlns:p14="http://schemas.microsoft.com/office/powerpoint/2010/main" val="58252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746" y="395503"/>
            <a:ext cx="7886700" cy="60890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实验课大作业：容错的分布式键值存储系统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733D-C62C-431C-8324-4239A7D2B911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98447" y="6195305"/>
            <a:ext cx="804672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9013" y="1050148"/>
            <a:ext cx="8046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标题 6"/>
          <p:cNvSpPr txBox="1"/>
          <p:nvPr/>
        </p:nvSpPr>
        <p:spPr>
          <a:xfrm>
            <a:off x="544044" y="5762158"/>
            <a:ext cx="6552495" cy="459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44044" y="1165457"/>
            <a:ext cx="8051689" cy="497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一些提示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后需要等待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后再回复客户端。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的分区，不应该处理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请求（不回复旧数据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当日志标记为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状态前，失去了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身份，需要重发请求给新的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，考虑如何处理之前的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 Apply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的日志。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分区的服务器和客户端无限期等待分区恢复。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唯一的表示客户端请求，保证每一个请求只执行一次，注意该方案的内存占用。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kvserver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进行快照时，需要认真考虑需要保存哪些数据到快照里面。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存储快照数据是使用</a:t>
            </a:r>
            <a:r>
              <a:rPr lang="en-US" altLang="zh-CN" sz="16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SaveStateAndSnapshot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函数，读取最新的快照数据是使用</a:t>
            </a:r>
            <a:r>
              <a:rPr lang="en-US" altLang="zh-CN" sz="1600" i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ReadSnapshot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16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如果在本实验中发现了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raft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实现中的一些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，修复后请重新把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lab 2</a:t>
            </a:r>
            <a:r>
              <a:rPr lang="zh-CN" altLang="en-US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测试跑一遍。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p"/>
            </a:pPr>
            <a:endParaRPr lang="en-US" altLang="zh-CN" sz="15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67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22239</TotalTime>
  <Words>1134</Words>
  <Application>Microsoft Office PowerPoint</Application>
  <PresentationFormat>全屏显示(4:3)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等线</vt:lpstr>
      <vt:lpstr>等线 Light</vt:lpstr>
      <vt:lpstr>微软雅黑</vt:lpstr>
      <vt:lpstr>Arial</vt:lpstr>
      <vt:lpstr>Wingdings</vt:lpstr>
      <vt:lpstr>Office 主题​​</vt:lpstr>
      <vt:lpstr>分布式计算</vt:lpstr>
      <vt:lpstr>实验课大作业：容错的分布式键值存储系统</vt:lpstr>
      <vt:lpstr>实验课大作业：容错的分布式键值存储系统</vt:lpstr>
      <vt:lpstr>实验课大作业：容错的分布式键值存储系统</vt:lpstr>
      <vt:lpstr>实验课大作业：容错的分布式键值存储系统</vt:lpstr>
      <vt:lpstr>实验课大作业：容错的分布式键值存储系统</vt:lpstr>
      <vt:lpstr>实验课大作业：容错的分布式键值存储系统</vt:lpstr>
      <vt:lpstr>实验课大作业：容错的分布式键值存储系统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Improving the Accuracy of Differentially Private Neural Networks</dc:title>
  <dc:creator>ycy</dc:creator>
  <cp:lastModifiedBy>CHENYUN YU</cp:lastModifiedBy>
  <cp:revision>740</cp:revision>
  <dcterms:created xsi:type="dcterms:W3CDTF">2020-11-20T13:33:00Z</dcterms:created>
  <dcterms:modified xsi:type="dcterms:W3CDTF">2023-12-15T05:55:04Z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