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075" r:id="rId2"/>
    <p:sldId id="1076" r:id="rId3"/>
    <p:sldId id="1077" r:id="rId4"/>
    <p:sldId id="1078" r:id="rId5"/>
    <p:sldId id="108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y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414B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26" autoAdjust="0"/>
  </p:normalViewPr>
  <p:slideViewPr>
    <p:cSldViewPr snapToGrid="0">
      <p:cViewPr varScale="1">
        <p:scale>
          <a:sx n="87" d="100"/>
          <a:sy n="87" d="100"/>
        </p:scale>
        <p:origin x="111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9A11-21E3-490A-A2A4-4F63DDB34F10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ABD85-F4AB-41E3-9240-B91EF59B9C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B287-E2DE-48B3-8CDB-FA119B5F0F6C}" type="datetimeFigureOut">
              <a:rPr lang="zh-CN" altLang="en-US" smtClean="0"/>
              <a:pPr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48686289" TargetMode="External"/><Relationship Id="rId2" Type="http://schemas.openxmlformats.org/officeDocument/2006/relationships/hyperlink" Target="http://nil.csail.mit.edu/6.824/2022/labs/lab-shar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690345477@qq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理论课大作业：支持分片的分布式键值存储系统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在单一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集群中，所有请求都需要由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来处理。随着数据存储的增加和外部请求的暴增，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的压力逐步增大。在这种模式下，增加机器的数量无法有效解决性能瓶颈。一个直观的解法是：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将数据按照某种方式分开存储到不同的集群上，将不同的请求引流到不同的集群，降低单一集群的压力，提供更为高效、更为健壮的服务。</a:t>
            </a:r>
            <a:endParaRPr lang="en-US" altLang="zh-CN" sz="1600" b="0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1800" b="0" i="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大作业内容：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分组完成（不超过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人），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lab2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实现一个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multi-raft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Key-Value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存储服务，要支持数据切片以及他们在不同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组上的动态迁移（副本之间满足一致性），本实验不需要实现集群的动态伸缩。</a:t>
            </a:r>
            <a:endParaRPr lang="en-US" altLang="zh-CN" sz="16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详细要求：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英文版：</a:t>
            </a:r>
            <a:r>
              <a:rPr lang="en-US" altLang="zh-CN" sz="1600" dirty="0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http://nil.csail.mit.edu/6.824/2022/labs/lab-shard.html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中文版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https://zhuanlan.zhihu.com/p/248686289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92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理论课大作业：支持分片的分布式键值存储系统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Lab4A: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实现一个分片控制器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shardctrler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（高可用的集群配置管理服务）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主要记录每个</a:t>
            </a:r>
            <a:r>
              <a:rPr lang="en-US" altLang="zh-CN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集群的详细信息（节点数量，对应的</a:t>
            </a:r>
            <a:r>
              <a:rPr lang="en-US" altLang="zh-CN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以及当前每个 数据分片</a:t>
            </a:r>
            <a:r>
              <a:rPr lang="en-US" altLang="zh-CN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shard </a:t>
            </a: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被分配到了哪个 </a:t>
            </a:r>
            <a:r>
              <a:rPr lang="en-US" altLang="zh-CN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组。</a:t>
            </a:r>
            <a:endParaRPr lang="en-US" altLang="zh-CN" sz="15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shardcteler</a:t>
            </a: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的角色类似于简化版的</a:t>
            </a:r>
            <a:r>
              <a:rPr lang="en-US" altLang="zh-CN" sz="15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（集群管理器），此处也是用一个</a:t>
            </a:r>
            <a:r>
              <a:rPr lang="en-US" altLang="zh-CN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组来实现，具体实现可参考</a:t>
            </a:r>
            <a:r>
              <a:rPr lang="en-US" altLang="zh-CN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（容错的</a:t>
            </a:r>
            <a:r>
              <a:rPr lang="en-US" altLang="zh-CN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存储系统，由于存储的信息比较少，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可以不用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snapshot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5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后期涉及</a:t>
            </a:r>
            <a:r>
              <a:rPr lang="en-US" altLang="zh-CN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集群的增加、删除、修改，此阶段需要提供对应的处理方式，做好相关集群信息管理服务。</a:t>
            </a:r>
            <a:endParaRPr lang="en-US" altLang="zh-CN" sz="15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Lab4B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：创建多个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组来承载所有分片的读写任务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5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需要综合考虑</a:t>
            </a:r>
            <a:r>
              <a:rPr lang="en-US" altLang="zh-CN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组增删、节点宕机、节点重启、网络分区等各种情况</a:t>
            </a:r>
            <a:endParaRPr lang="en-US" altLang="zh-CN" sz="15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对于集群内部，需要保证所有分片能够较为均匀的分配在所有 </a:t>
            </a:r>
            <a:r>
              <a:rPr lang="en-US" altLang="zh-CN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组上，还需要能够支持动态迁移和容错。</a:t>
            </a:r>
            <a:endParaRPr lang="en-US" altLang="zh-CN" sz="15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对于集群外部，需要向用户保证整个集群表现的像一个永远不会挂的单节点 </a:t>
            </a:r>
            <a:r>
              <a:rPr lang="en-US" altLang="zh-CN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KV </a:t>
            </a: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服务，分片迁移时不影响未迁移分片的读写服务。</a:t>
            </a:r>
            <a:endParaRPr lang="en-US" altLang="zh-CN" sz="15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5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及时清理不再属于本分片的数据。</a:t>
            </a:r>
            <a:endParaRPr lang="en-US" altLang="zh-CN" sz="15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62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理论课大作业：支持分片的分布式键值存储系统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系统架构参考：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A9566A-7CBD-2946-5B0B-F27CD5658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" t="1652" r="961"/>
          <a:stretch/>
        </p:blipFill>
        <p:spPr>
          <a:xfrm>
            <a:off x="118588" y="1697125"/>
            <a:ext cx="8902599" cy="50243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6707FBA-1896-0A02-C827-BCD6E12881CF}"/>
              </a:ext>
            </a:extLst>
          </p:cNvPr>
          <p:cNvSpPr txBox="1"/>
          <p:nvPr/>
        </p:nvSpPr>
        <p:spPr>
          <a:xfrm>
            <a:off x="5000257" y="1656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分片位置信息，集群内部节点信息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0F8832-5DD0-595B-98A0-47650BA94528}"/>
              </a:ext>
            </a:extLst>
          </p:cNvPr>
          <p:cNvSpPr txBox="1"/>
          <p:nvPr/>
        </p:nvSpPr>
        <p:spPr>
          <a:xfrm>
            <a:off x="8057898" y="3551652"/>
            <a:ext cx="1086102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测试内容包括：增加或删除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89E3A8-4B54-271D-FED0-6D3EA308C30E}"/>
              </a:ext>
            </a:extLst>
          </p:cNvPr>
          <p:cNvSpPr txBox="1"/>
          <p:nvPr/>
        </p:nvSpPr>
        <p:spPr>
          <a:xfrm>
            <a:off x="1824129" y="3274502"/>
            <a:ext cx="1453080" cy="308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操作：增，查，改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D75910-E6FE-5280-B68E-2E3E48E463AF}"/>
              </a:ext>
            </a:extLst>
          </p:cNvPr>
          <p:cNvSpPr txBox="1"/>
          <p:nvPr/>
        </p:nvSpPr>
        <p:spPr>
          <a:xfrm>
            <a:off x="5833177" y="5446615"/>
            <a:ext cx="1453080" cy="308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定期跟踪集群变化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A2F89D-E144-1A50-1025-9D1002233863}"/>
              </a:ext>
            </a:extLst>
          </p:cNvPr>
          <p:cNvSpPr txBox="1"/>
          <p:nvPr/>
        </p:nvSpPr>
        <p:spPr>
          <a:xfrm>
            <a:off x="1097589" y="4738637"/>
            <a:ext cx="1453080" cy="308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20CD3D-130B-1916-BDC2-C26A69B22ED3}"/>
              </a:ext>
            </a:extLst>
          </p:cNvPr>
          <p:cNvSpPr txBox="1"/>
          <p:nvPr/>
        </p:nvSpPr>
        <p:spPr>
          <a:xfrm>
            <a:off x="1131202" y="5690952"/>
            <a:ext cx="2541027" cy="308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集群内部由</a:t>
            </a: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负责读写请求</a:t>
            </a:r>
          </a:p>
        </p:txBody>
      </p:sp>
    </p:spTree>
    <p:extLst>
      <p:ext uri="{BB962C8B-B14F-4D97-AF65-F5344CB8AC3E}">
        <p14:creationId xmlns:p14="http://schemas.microsoft.com/office/powerpoint/2010/main" val="5912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理论课大作业：支持分片的分布式键值存储系统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6155" y="1159359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评分细则：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rabicParenR"/>
            </a:pP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实验报告的规范性、完整性、美观性 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arenR"/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拥有分片功能的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键值存储系统的基础功能实现（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arenR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能够根据配置同步迁移数据（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arenR"/>
            </a:pP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容错方案设计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（能够支持成员加入与退出）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与高并发性能优化（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rabicParenR"/>
            </a:pPr>
            <a:endParaRPr lang="zh-CN" altLang="zh-CN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相比于成熟的强一致分布式存储系统，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lab4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有如下特点：</a:t>
            </a:r>
          </a:p>
          <a:p>
            <a:pPr marL="6858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不支持分布式事务，不需要实现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6858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模型，并且不支持二级索引；</a:t>
            </a:r>
          </a:p>
          <a:p>
            <a:pPr marL="6858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数据完全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fit 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内存；</a:t>
            </a:r>
          </a:p>
          <a:p>
            <a:pPr marL="6858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 / append / 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6858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读写只通过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 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6858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 group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之间除了协调分区，没有其他交互。</a:t>
            </a: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57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理论课大作业：支持分片的分布式键值存储系统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副标题 2"/>
          <p:cNvSpPr txBox="1">
            <a:spLocks/>
          </p:cNvSpPr>
          <p:nvPr/>
        </p:nvSpPr>
        <p:spPr>
          <a:xfrm>
            <a:off x="463661" y="1146664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小组任务：（基于无快照版本的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Lab4A: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实现一个分片控制器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shardctrler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（高可用的集群配置管理服务）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Lab4B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：创建多个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组来承载所有分片的读写任务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实验报告要求：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23:59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之前提交 （晚交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天扣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报告内容应包括：任务分析、功能设计、代码实现、测试结果、总结（遇到的困难以及如何解决，心得体会），可在此提纲基础上自行调整。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报告封面需要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标注成员姓名、组长以及工作量分配比例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，不标注则视为同等贡献。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提交方式：代码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en-US" altLang="zh-CN" sz="1600" kern="10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kern="1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将上述内容打包，</a:t>
            </a:r>
            <a:r>
              <a:rPr lang="zh-CN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压缩文件命名为“</a:t>
            </a:r>
            <a:r>
              <a:rPr lang="zh-CN" altLang="en-US" sz="1600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分布式大作业</a:t>
            </a:r>
            <a:r>
              <a:rPr lang="en-US" altLang="zh-CN" sz="1600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组号</a:t>
            </a:r>
            <a:r>
              <a:rPr lang="en-US" altLang="zh-CN" sz="1600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组长姓名</a:t>
            </a:r>
            <a:r>
              <a:rPr lang="zh-CN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”发送邮件到 </a:t>
            </a:r>
            <a:r>
              <a:rPr lang="en-US" altLang="zh-CN" sz="1600" u="sng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690345477@qq.com</a:t>
            </a:r>
            <a:r>
              <a:rPr lang="en-US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（老师）</a:t>
            </a:r>
            <a:r>
              <a:rPr lang="zh-CN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，邮件主题为：</a:t>
            </a:r>
            <a:r>
              <a:rPr lang="zh-CN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分布式</a:t>
            </a:r>
            <a:r>
              <a:rPr lang="zh-CN" altLang="en-US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大作业</a:t>
            </a:r>
            <a:r>
              <a:rPr lang="en-US" altLang="zh-CN" sz="1600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组号</a:t>
            </a:r>
            <a:r>
              <a:rPr lang="en-US" altLang="zh-CN" sz="1600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组长姓名</a:t>
            </a:r>
            <a:r>
              <a:rPr lang="zh-CN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。若需要提交更新版，建议使用邮件撤回功能，或将压缩包命名定为“</a:t>
            </a:r>
            <a:r>
              <a:rPr lang="zh-CN" altLang="en-US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分布式大作业</a:t>
            </a:r>
            <a:r>
              <a:rPr lang="en-US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组号</a:t>
            </a:r>
            <a:r>
              <a:rPr lang="en-US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改版</a:t>
            </a:r>
            <a:r>
              <a:rPr lang="en-US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”。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EAB671-C92C-7192-885C-ACE4143FB733}"/>
              </a:ext>
            </a:extLst>
          </p:cNvPr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0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19946</TotalTime>
  <Words>848</Words>
  <Application>Microsoft Office PowerPoint</Application>
  <PresentationFormat>全屏显示(4:3)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-apple-system</vt:lpstr>
      <vt:lpstr>等线</vt:lpstr>
      <vt:lpstr>等线 Light</vt:lpstr>
      <vt:lpstr>微软雅黑</vt:lpstr>
      <vt:lpstr>Arial</vt:lpstr>
      <vt:lpstr>Wingdings</vt:lpstr>
      <vt:lpstr>Office 主题​​</vt:lpstr>
      <vt:lpstr>理论课大作业：支持分片的分布式键值存储系统</vt:lpstr>
      <vt:lpstr>理论课大作业：支持分片的分布式键值存储系统</vt:lpstr>
      <vt:lpstr>理论课大作业：支持分片的分布式键值存储系统</vt:lpstr>
      <vt:lpstr>理论课大作业：支持分片的分布式键值存储系统</vt:lpstr>
      <vt:lpstr>理论课大作业：支持分片的分布式键值存储系统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Improving the Accuracy of Differentially Private Neural Networks</dc:title>
  <dc:creator>ycy</dc:creator>
  <cp:lastModifiedBy>CHENYUN YU</cp:lastModifiedBy>
  <cp:revision>736</cp:revision>
  <dcterms:created xsi:type="dcterms:W3CDTF">2020-11-20T13:33:00Z</dcterms:created>
  <dcterms:modified xsi:type="dcterms:W3CDTF">2023-12-22T11:45:14Z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