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0" r:id="rId7"/>
    <p:sldId id="299" r:id="rId8"/>
    <p:sldId id="258" r:id="rId9"/>
    <p:sldId id="259" r:id="rId10"/>
    <p:sldId id="286" r:id="rId11"/>
    <p:sldId id="300" r:id="rId12"/>
    <p:sldId id="301" r:id="rId13"/>
    <p:sldId id="305" r:id="rId14"/>
    <p:sldId id="302" r:id="rId15"/>
    <p:sldId id="303" r:id="rId16"/>
    <p:sldId id="304" r:id="rId17"/>
    <p:sldId id="306" r:id="rId18"/>
    <p:sldId id="307" r:id="rId19"/>
    <p:sldId id="283" r:id="rId20"/>
    <p:sldId id="29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328"/>
    <a:srgbClr val="E7B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DCE8E-009C-408C-904E-AFCC873ED9C1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B7B21-101D-47B9-A183-ABFB177C3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33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33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0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82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10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4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9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03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0AF64-EA5B-C324-67B6-8D284FF2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D897A-7B2C-8BF7-F492-855B755EB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551EA-B75A-5AB4-C253-95D8BE08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7E040-FA53-59A8-9061-42C8C98C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9E37F-B437-A112-3386-A3EF5869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08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A2582E7D-05A1-4446-AC07-E25495013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5811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D8324-7826-1D60-8FB0-678BF112B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470" y="1156688"/>
            <a:ext cx="8276252" cy="70716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ANÁLISIS DE LA EFICIENCIA DE LAS VPNs EN EL ACCESO GLOBAL A SERVIDORES WEB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FFF50F-15E0-BD8C-56F7-9820F1D9C40A}"/>
              </a:ext>
            </a:extLst>
          </p:cNvPr>
          <p:cNvSpPr txBox="1"/>
          <p:nvPr/>
        </p:nvSpPr>
        <p:spPr>
          <a:xfrm>
            <a:off x="3203425" y="2148757"/>
            <a:ext cx="779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  <a:sym typeface="Roboto Slab"/>
              </a:rPr>
              <a:t>Planificación y Explotación de Redes y Servicios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A411512-B23B-123F-06C7-C193C2C90070}"/>
              </a:ext>
            </a:extLst>
          </p:cNvPr>
          <p:cNvCxnSpPr>
            <a:cxnSpLocks/>
          </p:cNvCxnSpPr>
          <p:nvPr/>
        </p:nvCxnSpPr>
        <p:spPr>
          <a:xfrm>
            <a:off x="2763520" y="2876475"/>
            <a:ext cx="60452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F250FB4-73F6-91BB-094B-76064311BCD0}"/>
              </a:ext>
            </a:extLst>
          </p:cNvPr>
          <p:cNvSpPr txBox="1"/>
          <p:nvPr/>
        </p:nvSpPr>
        <p:spPr>
          <a:xfrm>
            <a:off x="596525" y="5701312"/>
            <a:ext cx="559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UTOR</a:t>
            </a:r>
          </a:p>
          <a:p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AVIER 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INZOAIN </a:t>
            </a:r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EDRAZA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CF25DC3-70EC-CB5B-C288-C1C0BE28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98" y="3429000"/>
            <a:ext cx="4171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48E026-C75E-B33B-DF66-ADFC4F0471C7}"/>
              </a:ext>
            </a:extLst>
          </p:cNvPr>
          <p:cNvSpPr txBox="1"/>
          <p:nvPr/>
        </p:nvSpPr>
        <p:spPr>
          <a:xfrm>
            <a:off x="934720" y="406400"/>
            <a:ext cx="395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</a:t>
            </a:r>
            <a:r>
              <a:rPr lang="es-E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ABDD8D-7537-9159-E8D1-3148EAC11D49}"/>
              </a:ext>
            </a:extLst>
          </p:cNvPr>
          <p:cNvSpPr txBox="1"/>
          <p:nvPr/>
        </p:nvSpPr>
        <p:spPr>
          <a:xfrm>
            <a:off x="934720" y="1962861"/>
            <a:ext cx="8646160" cy="293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DoE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Resultados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05FEA9-2A6D-810E-E900-805DB85B1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10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2641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A9B3F-423A-72C8-9F1F-C0A1B09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Resultados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– 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NOVA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B0CE5C-A61D-FAFC-2012-BC222F1311BB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50D902-37CD-70F7-B328-03245F4C5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11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F0B70F-924D-0F20-888E-B1C4BDDB9108}"/>
              </a:ext>
            </a:extLst>
          </p:cNvPr>
          <p:cNvSpPr txBox="1"/>
          <p:nvPr/>
        </p:nvSpPr>
        <p:spPr>
          <a:xfrm>
            <a:off x="1168400" y="1903445"/>
            <a:ext cx="398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Delay</a:t>
            </a:r>
            <a:endParaRPr lang="es-ES" sz="2800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20229-5864-F4D6-9A1E-3111018D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52" y="1736365"/>
            <a:ext cx="3105104" cy="2421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A76C2F-3D96-8E54-C646-E37E260D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02" y="1898780"/>
            <a:ext cx="4993598" cy="217974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24CF560-EF2A-C3E0-FF8A-410B827F3E14}"/>
              </a:ext>
            </a:extLst>
          </p:cNvPr>
          <p:cNvCxnSpPr>
            <a:cxnSpLocks/>
          </p:cNvCxnSpPr>
          <p:nvPr/>
        </p:nvCxnSpPr>
        <p:spPr>
          <a:xfrm>
            <a:off x="6344817" y="2946895"/>
            <a:ext cx="867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C48F45FE-BF34-956F-6C86-BEAB3A7BF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04" y="4217751"/>
            <a:ext cx="4223596" cy="2229422"/>
          </a:xfrm>
          <a:prstGeom prst="rect">
            <a:avLst/>
          </a:prstGeom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8B5EEF2D-BBAD-4B08-6946-17FCB9F88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68635"/>
              </p:ext>
            </p:extLst>
          </p:nvPr>
        </p:nvGraphicFramePr>
        <p:xfrm>
          <a:off x="637540" y="2570911"/>
          <a:ext cx="1974160" cy="71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80">
                  <a:extLst>
                    <a:ext uri="{9D8B030D-6E8A-4147-A177-3AD203B41FA5}">
                      <a16:colId xmlns:a16="http://schemas.microsoft.com/office/drawing/2014/main" val="226604078"/>
                    </a:ext>
                  </a:extLst>
                </a:gridCol>
                <a:gridCol w="987080">
                  <a:extLst>
                    <a:ext uri="{9D8B030D-6E8A-4147-A177-3AD203B41FA5}">
                      <a16:colId xmlns:a16="http://schemas.microsoft.com/office/drawing/2014/main" val="2811398218"/>
                    </a:ext>
                  </a:extLst>
                </a:gridCol>
              </a:tblGrid>
              <a:tr h="336302">
                <a:tc>
                  <a:txBody>
                    <a:bodyPr/>
                    <a:lstStyle/>
                    <a:p>
                      <a:r>
                        <a:rPr lang="es-E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72154"/>
                  </a:ext>
                </a:extLst>
              </a:tr>
              <a:tr h="336302"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47142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0559F57C-A30D-41D0-A3A6-6A3FCE34F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019" y="4368800"/>
            <a:ext cx="4331398" cy="1891018"/>
          </a:xfrm>
          <a:prstGeom prst="rect">
            <a:avLst/>
          </a:prstGeom>
        </p:spPr>
      </p:pic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88B67852-6B28-E22E-DF67-E5FFA8BB1C2C}"/>
              </a:ext>
            </a:extLst>
          </p:cNvPr>
          <p:cNvSpPr/>
          <p:nvPr/>
        </p:nvSpPr>
        <p:spPr>
          <a:xfrm>
            <a:off x="6853848" y="5925771"/>
            <a:ext cx="156343" cy="189014"/>
          </a:xfrm>
          <a:prstGeom prst="mathMultiply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5028F2FE-AD23-5077-210A-EC33270C09F5}"/>
              </a:ext>
            </a:extLst>
          </p:cNvPr>
          <p:cNvSpPr/>
          <p:nvPr/>
        </p:nvSpPr>
        <p:spPr>
          <a:xfrm>
            <a:off x="10605715" y="4535171"/>
            <a:ext cx="156343" cy="1890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37B996FD-F8A6-0590-C130-A761A2E10A08}"/>
              </a:ext>
            </a:extLst>
          </p:cNvPr>
          <p:cNvSpPr/>
          <p:nvPr/>
        </p:nvSpPr>
        <p:spPr>
          <a:xfrm>
            <a:off x="8647001" y="4535171"/>
            <a:ext cx="156343" cy="1890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03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A9B3F-423A-72C8-9F1F-C0A1B09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Resultados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– 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NOVA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B0CE5C-A61D-FAFC-2012-BC222F1311BB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50D902-37CD-70F7-B328-03245F4C5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12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F0B70F-924D-0F20-888E-B1C4BDDB9108}"/>
              </a:ext>
            </a:extLst>
          </p:cNvPr>
          <p:cNvSpPr txBox="1"/>
          <p:nvPr/>
        </p:nvSpPr>
        <p:spPr>
          <a:xfrm>
            <a:off x="1168400" y="1903445"/>
            <a:ext cx="145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Jitter</a:t>
            </a:r>
            <a:endParaRPr lang="es-ES" sz="2800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8D9A846-54DA-D129-5BDC-E2B7E88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47" y="1774309"/>
            <a:ext cx="3040688" cy="24286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17166C-7F5C-6C8A-BF3A-F12AF159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0" y="1774309"/>
            <a:ext cx="5038585" cy="2221403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4D633D9-DAC3-8A2E-0D33-995A9164E697}"/>
              </a:ext>
            </a:extLst>
          </p:cNvPr>
          <p:cNvCxnSpPr>
            <a:cxnSpLocks/>
          </p:cNvCxnSpPr>
          <p:nvPr/>
        </p:nvCxnSpPr>
        <p:spPr>
          <a:xfrm>
            <a:off x="6545580" y="3505200"/>
            <a:ext cx="556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747CB-B1C3-B3B3-CF39-289CCB866D4C}"/>
              </a:ext>
            </a:extLst>
          </p:cNvPr>
          <p:cNvCxnSpPr>
            <a:cxnSpLocks/>
          </p:cNvCxnSpPr>
          <p:nvPr/>
        </p:nvCxnSpPr>
        <p:spPr>
          <a:xfrm>
            <a:off x="6477000" y="2885010"/>
            <a:ext cx="906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D02DE94D-DAE1-9A36-DF5E-708DD0C55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71475"/>
              </p:ext>
            </p:extLst>
          </p:nvPr>
        </p:nvGraphicFramePr>
        <p:xfrm>
          <a:off x="637540" y="2570911"/>
          <a:ext cx="1974160" cy="71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80">
                  <a:extLst>
                    <a:ext uri="{9D8B030D-6E8A-4147-A177-3AD203B41FA5}">
                      <a16:colId xmlns:a16="http://schemas.microsoft.com/office/drawing/2014/main" val="226604078"/>
                    </a:ext>
                  </a:extLst>
                </a:gridCol>
                <a:gridCol w="987080">
                  <a:extLst>
                    <a:ext uri="{9D8B030D-6E8A-4147-A177-3AD203B41FA5}">
                      <a16:colId xmlns:a16="http://schemas.microsoft.com/office/drawing/2014/main" val="2811398218"/>
                    </a:ext>
                  </a:extLst>
                </a:gridCol>
              </a:tblGrid>
              <a:tr h="336302">
                <a:tc>
                  <a:txBody>
                    <a:bodyPr/>
                    <a:lstStyle/>
                    <a:p>
                      <a:r>
                        <a:rPr lang="es-E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72154"/>
                  </a:ext>
                </a:extLst>
              </a:tr>
              <a:tr h="336302"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47142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BC3006CB-53E8-5AB2-9350-655E9E042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199" y="4347240"/>
            <a:ext cx="4689801" cy="239582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44B7DCB-0DDD-56C2-E968-E9E368399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47240"/>
            <a:ext cx="4851049" cy="23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7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A9B3F-423A-72C8-9F1F-C0A1B09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Resultados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– 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NOVA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B0CE5C-A61D-FAFC-2012-BC222F1311BB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50D902-37CD-70F7-B328-03245F4C5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13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F0B70F-924D-0F20-888E-B1C4BDDB9108}"/>
              </a:ext>
            </a:extLst>
          </p:cNvPr>
          <p:cNvSpPr txBox="1"/>
          <p:nvPr/>
        </p:nvSpPr>
        <p:spPr>
          <a:xfrm>
            <a:off x="525780" y="1903445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Throughput</a:t>
            </a:r>
            <a:endParaRPr lang="es-ES" sz="2800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D02DE94D-DAE1-9A36-DF5E-708DD0C55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31264"/>
              </p:ext>
            </p:extLst>
          </p:nvPr>
        </p:nvGraphicFramePr>
        <p:xfrm>
          <a:off x="637540" y="2570911"/>
          <a:ext cx="1974160" cy="71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80">
                  <a:extLst>
                    <a:ext uri="{9D8B030D-6E8A-4147-A177-3AD203B41FA5}">
                      <a16:colId xmlns:a16="http://schemas.microsoft.com/office/drawing/2014/main" val="226604078"/>
                    </a:ext>
                  </a:extLst>
                </a:gridCol>
                <a:gridCol w="987080">
                  <a:extLst>
                    <a:ext uri="{9D8B030D-6E8A-4147-A177-3AD203B41FA5}">
                      <a16:colId xmlns:a16="http://schemas.microsoft.com/office/drawing/2014/main" val="2811398218"/>
                    </a:ext>
                  </a:extLst>
                </a:gridCol>
              </a:tblGrid>
              <a:tr h="336302">
                <a:tc>
                  <a:txBody>
                    <a:bodyPr/>
                    <a:lstStyle/>
                    <a:p>
                      <a:r>
                        <a:rPr lang="es-E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s-E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72154"/>
                  </a:ext>
                </a:extLst>
              </a:tr>
              <a:tr h="336302"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47142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259C952-0D62-B6D9-F410-FA99521B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12" y="1892855"/>
            <a:ext cx="2979755" cy="22271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C7D173-9C79-D023-A251-A00F431B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67" y="2088599"/>
            <a:ext cx="5829003" cy="203144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4206A7C-8547-E709-6FFD-6AEEBD7111A4}"/>
              </a:ext>
            </a:extLst>
          </p:cNvPr>
          <p:cNvCxnSpPr/>
          <p:nvPr/>
        </p:nvCxnSpPr>
        <p:spPr>
          <a:xfrm>
            <a:off x="6226355" y="2689860"/>
            <a:ext cx="3039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F24416E6-E2E6-2DE3-DB3C-BC63A126B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29" y="4124734"/>
            <a:ext cx="4146745" cy="2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48E026-C75E-B33B-DF66-ADFC4F0471C7}"/>
              </a:ext>
            </a:extLst>
          </p:cNvPr>
          <p:cNvSpPr txBox="1"/>
          <p:nvPr/>
        </p:nvSpPr>
        <p:spPr>
          <a:xfrm>
            <a:off x="934720" y="406400"/>
            <a:ext cx="395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</a:t>
            </a:r>
            <a:r>
              <a:rPr lang="es-E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ABDD8D-7537-9159-E8D1-3148EAC11D49}"/>
              </a:ext>
            </a:extLst>
          </p:cNvPr>
          <p:cNvSpPr txBox="1"/>
          <p:nvPr/>
        </p:nvSpPr>
        <p:spPr>
          <a:xfrm>
            <a:off x="934720" y="1962861"/>
            <a:ext cx="8646160" cy="293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DoE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Resultados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05FEA9-2A6D-810E-E900-805DB85B1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14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25798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3EE702-371C-6209-90AD-47ABB86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C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ONCLUSIONES</a:t>
            </a:r>
            <a:endParaRPr lang="en-US" sz="3600" dirty="0"/>
          </a:p>
        </p:txBody>
      </p:sp>
      <p:cxnSp>
        <p:nvCxnSpPr>
          <p:cNvPr id="1057" name="Conector recto 1056">
            <a:extLst>
              <a:ext uri="{FF2B5EF4-FFF2-40B4-BE49-F238E27FC236}">
                <a16:creationId xmlns:a16="http://schemas.microsoft.com/office/drawing/2014/main" id="{C0A7C941-5515-0873-E494-5B61B032812C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730504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5DD6E-2AE3-091C-6485-DD1135144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15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C78DB8-AF89-7C2A-FA71-3D25428E4D7B}"/>
              </a:ext>
            </a:extLst>
          </p:cNvPr>
          <p:cNvSpPr txBox="1"/>
          <p:nvPr/>
        </p:nvSpPr>
        <p:spPr>
          <a:xfrm>
            <a:off x="1168399" y="2146041"/>
            <a:ext cx="10769045" cy="183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menor retardo para acceder a un servidor en cualquier parte del mundo se consigue mediante una conexión VPN cercana a ese servidor</a:t>
            </a: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ineficiente utilizar VPN si no se pretende acceder a servicios cercanos a esa VPN. Por ejemplo, sería ineficiente utilizar una VPN externa a España para acceder a la plataforma “prado”.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medida que la VPN se “aleja” del origen (Granada), el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disminuye. </a:t>
            </a:r>
          </a:p>
        </p:txBody>
      </p:sp>
    </p:spTree>
    <p:extLst>
      <p:ext uri="{BB962C8B-B14F-4D97-AF65-F5344CB8AC3E}">
        <p14:creationId xmlns:p14="http://schemas.microsoft.com/office/powerpoint/2010/main" val="401730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197467-5556-8D6E-5EF4-092A80E06D54}"/>
              </a:ext>
            </a:extLst>
          </p:cNvPr>
          <p:cNvSpPr txBox="1"/>
          <p:nvPr/>
        </p:nvSpPr>
        <p:spPr>
          <a:xfrm>
            <a:off x="2672080" y="281432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Gracias por su atención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4DC1F98-DE3F-2C13-1CC2-8AD6A1E328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16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98093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3EE702-371C-6209-90AD-47ABB86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JEMPLO DE LO QUE NO SE DEBE HACER</a:t>
            </a:r>
            <a:endParaRPr lang="en-US" sz="3600" dirty="0"/>
          </a:p>
        </p:txBody>
      </p:sp>
      <p:cxnSp>
        <p:nvCxnSpPr>
          <p:cNvPr id="1057" name="Conector recto 1056">
            <a:extLst>
              <a:ext uri="{FF2B5EF4-FFF2-40B4-BE49-F238E27FC236}">
                <a16:creationId xmlns:a16="http://schemas.microsoft.com/office/drawing/2014/main" id="{C0A7C941-5515-0873-E494-5B61B032812C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730504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5DD6E-2AE3-091C-6485-DD1135144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17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D316FF-FEC7-AFA2-05B6-6B270DFC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2591914"/>
            <a:ext cx="4868745" cy="35187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39A6A05-BF04-8951-2E39-607EB8682376}"/>
              </a:ext>
            </a:extLst>
          </p:cNvPr>
          <p:cNvSpPr txBox="1"/>
          <p:nvPr/>
        </p:nvSpPr>
        <p:spPr>
          <a:xfrm>
            <a:off x="838200" y="2324101"/>
            <a:ext cx="397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de interacción VPN-Día menor que el de los factores principales. Observamos comportamientos con misma tendencia</a:t>
            </a:r>
          </a:p>
        </p:txBody>
      </p:sp>
    </p:spTree>
    <p:extLst>
      <p:ext uri="{BB962C8B-B14F-4D97-AF65-F5344CB8AC3E}">
        <p14:creationId xmlns:p14="http://schemas.microsoft.com/office/powerpoint/2010/main" val="23444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48E026-C75E-B33B-DF66-ADFC4F0471C7}"/>
              </a:ext>
            </a:extLst>
          </p:cNvPr>
          <p:cNvSpPr txBox="1"/>
          <p:nvPr/>
        </p:nvSpPr>
        <p:spPr>
          <a:xfrm>
            <a:off x="934720" y="406400"/>
            <a:ext cx="395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</a:t>
            </a:r>
            <a:r>
              <a:rPr lang="es-E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ABDD8D-7537-9159-E8D1-3148EAC11D49}"/>
              </a:ext>
            </a:extLst>
          </p:cNvPr>
          <p:cNvSpPr txBox="1"/>
          <p:nvPr/>
        </p:nvSpPr>
        <p:spPr>
          <a:xfrm>
            <a:off x="934720" y="1962861"/>
            <a:ext cx="8646160" cy="293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DoE</a:t>
            </a:r>
            <a:endParaRPr lang="es-ES" sz="24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Resultados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05FEA9-2A6D-810E-E900-805DB85B1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2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84808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BFBF-E881-78B5-2E2B-B38DB75A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I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NTRODUCCIÓN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171A54F-5FE4-60A5-8CEB-C4283219D37D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C798BC-55B9-2269-5DEB-87D7678F7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3/17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AC1D65-CEC3-166C-2D80-782412F65FD0}"/>
              </a:ext>
            </a:extLst>
          </p:cNvPr>
          <p:cNvSpPr txBox="1"/>
          <p:nvPr/>
        </p:nvSpPr>
        <p:spPr>
          <a:xfrm>
            <a:off x="2444620" y="1819255"/>
            <a:ext cx="69233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</a:t>
            </a:r>
            <a:r>
              <a:rPr lang="es-ES" sz="18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es-E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Networks (</a:t>
            </a:r>
            <a:r>
              <a:rPr lang="es-ES" sz="18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VPNs</a:t>
            </a:r>
            <a:r>
              <a:rPr lang="es-ES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/>
            <a:r>
              <a:rPr lang="es-E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Tecnología que permite crear una conexión segura y cifrada sobre una red menos segura como Internet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BBA867B-4221-886B-C140-CA4729568EFE}"/>
              </a:ext>
            </a:extLst>
          </p:cNvPr>
          <p:cNvCxnSpPr/>
          <p:nvPr/>
        </p:nvCxnSpPr>
        <p:spPr>
          <a:xfrm flipH="1">
            <a:off x="2444620" y="2519265"/>
            <a:ext cx="2071396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A4997EF-E996-A390-088D-0CE474BDACDD}"/>
              </a:ext>
            </a:extLst>
          </p:cNvPr>
          <p:cNvCxnSpPr>
            <a:cxnSpLocks/>
          </p:cNvCxnSpPr>
          <p:nvPr/>
        </p:nvCxnSpPr>
        <p:spPr>
          <a:xfrm>
            <a:off x="7607559" y="2624571"/>
            <a:ext cx="1863012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60836E-C295-23CD-C6B4-0431F9AEB8B4}"/>
              </a:ext>
            </a:extLst>
          </p:cNvPr>
          <p:cNvSpPr txBox="1"/>
          <p:nvPr/>
        </p:nvSpPr>
        <p:spPr>
          <a:xfrm>
            <a:off x="1168400" y="3091102"/>
            <a:ext cx="4588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Ventajas: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Seguridad y privacidad: cifrado de los datos y anonimato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Protección frente a restricciones y limitaciones (“</a:t>
            </a:r>
            <a:r>
              <a:rPr lang="es-E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throtling</a:t>
            </a:r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”)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“Acceso a contenidos restringidos”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8B557D-EBDF-5E7B-7172-BEE794D4E442}"/>
              </a:ext>
            </a:extLst>
          </p:cNvPr>
          <p:cNvSpPr txBox="1"/>
          <p:nvPr/>
        </p:nvSpPr>
        <p:spPr>
          <a:xfrm>
            <a:off x="3508309" y="4714432"/>
            <a:ext cx="479593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la eficiencia de las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VPNs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 hora de acceder a servidores web localizados en cualquier parte del mundo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Medir el rendimiento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317082D-6A4F-DE4C-BDAC-42E706FF5414}"/>
              </a:ext>
            </a:extLst>
          </p:cNvPr>
          <p:cNvCxnSpPr/>
          <p:nvPr/>
        </p:nvCxnSpPr>
        <p:spPr>
          <a:xfrm>
            <a:off x="5906277" y="5803641"/>
            <a:ext cx="0" cy="317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6377CF1-F4D3-3BA4-41A3-35BC2B3F491E}"/>
              </a:ext>
            </a:extLst>
          </p:cNvPr>
          <p:cNvSpPr txBox="1"/>
          <p:nvPr/>
        </p:nvSpPr>
        <p:spPr>
          <a:xfrm>
            <a:off x="8087749" y="3091102"/>
            <a:ext cx="3483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Inconvenientes: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highlight>
                  <a:srgbClr val="FF00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Reducción de la velocidad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Problemas de conectividad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Coste</a:t>
            </a:r>
          </a:p>
        </p:txBody>
      </p:sp>
    </p:spTree>
    <p:extLst>
      <p:ext uri="{BB962C8B-B14F-4D97-AF65-F5344CB8AC3E}">
        <p14:creationId xmlns:p14="http://schemas.microsoft.com/office/powerpoint/2010/main" val="398695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48E026-C75E-B33B-DF66-ADFC4F0471C7}"/>
              </a:ext>
            </a:extLst>
          </p:cNvPr>
          <p:cNvSpPr txBox="1"/>
          <p:nvPr/>
        </p:nvSpPr>
        <p:spPr>
          <a:xfrm>
            <a:off x="934720" y="406400"/>
            <a:ext cx="395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</a:t>
            </a:r>
            <a:r>
              <a:rPr lang="es-E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ABDD8D-7537-9159-E8D1-3148EAC11D49}"/>
              </a:ext>
            </a:extLst>
          </p:cNvPr>
          <p:cNvSpPr txBox="1"/>
          <p:nvPr/>
        </p:nvSpPr>
        <p:spPr>
          <a:xfrm>
            <a:off x="934720" y="1962861"/>
            <a:ext cx="8646160" cy="293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DoE</a:t>
            </a:r>
            <a:endParaRPr lang="es-ES" sz="24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Resultados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05FEA9-2A6D-810E-E900-805DB85B1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4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22084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2822CC-6711-A77B-8A9D-4934CE53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DoE - R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ESPUESTAS Y HERRAMIENTAS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DA66B8AC-2BA4-E91A-2885-A49BB9F12DAE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1AA378-1E0C-C603-F6AD-408B46752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5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3C10A2-708C-35BA-BCC6-A6D7472EBE13}"/>
              </a:ext>
            </a:extLst>
          </p:cNvPr>
          <p:cNvSpPr txBox="1"/>
          <p:nvPr/>
        </p:nvSpPr>
        <p:spPr>
          <a:xfrm>
            <a:off x="4189449" y="1973504"/>
            <a:ext cx="155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de medición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552DED08-4A1D-F13E-88EE-6A6063253574}"/>
              </a:ext>
            </a:extLst>
          </p:cNvPr>
          <p:cNvSpPr/>
          <p:nvPr/>
        </p:nvSpPr>
        <p:spPr>
          <a:xfrm>
            <a:off x="1677436" y="2650101"/>
            <a:ext cx="587829" cy="2724539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7043FB-8DEB-0AE1-FF3C-D3BC9BC15DD3}"/>
              </a:ext>
            </a:extLst>
          </p:cNvPr>
          <p:cNvSpPr txBox="1"/>
          <p:nvPr/>
        </p:nvSpPr>
        <p:spPr>
          <a:xfrm>
            <a:off x="251927" y="3827704"/>
            <a:ext cx="14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Respuestas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C5A9D5D-193D-8D8D-4F5E-9652F417E2C6}"/>
              </a:ext>
            </a:extLst>
          </p:cNvPr>
          <p:cNvSpPr txBox="1"/>
          <p:nvPr/>
        </p:nvSpPr>
        <p:spPr>
          <a:xfrm>
            <a:off x="2265265" y="4870612"/>
            <a:ext cx="564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s-ES" sz="1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yt-dlp</a:t>
            </a:r>
            <a:endParaRPr lang="es-E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ADF054-A91C-327C-CE7D-F32CB1756C23}"/>
              </a:ext>
            </a:extLst>
          </p:cNvPr>
          <p:cNvSpPr txBox="1"/>
          <p:nvPr/>
        </p:nvSpPr>
        <p:spPr>
          <a:xfrm>
            <a:off x="2270967" y="2779947"/>
            <a:ext cx="454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s-E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Ping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6DF4BE-5E29-9288-7D8D-8D99D699CE19}"/>
              </a:ext>
            </a:extLst>
          </p:cNvPr>
          <p:cNvSpPr txBox="1"/>
          <p:nvPr/>
        </p:nvSpPr>
        <p:spPr>
          <a:xfrm>
            <a:off x="2265265" y="3762792"/>
            <a:ext cx="538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</a:t>
            </a:r>
            <a:r>
              <a:rPr lang="es-ES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Ping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87844A9-B598-7FE0-72B3-028D5D784ACA}"/>
              </a:ext>
            </a:extLst>
          </p:cNvPr>
          <p:cNvCxnSpPr/>
          <p:nvPr/>
        </p:nvCxnSpPr>
        <p:spPr>
          <a:xfrm>
            <a:off x="3792894" y="2521419"/>
            <a:ext cx="0" cy="3041987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F21F1A8-FC89-4D57-D65C-843C2FBF151C}"/>
              </a:ext>
            </a:extLst>
          </p:cNvPr>
          <p:cNvCxnSpPr>
            <a:cxnSpLocks/>
          </p:cNvCxnSpPr>
          <p:nvPr/>
        </p:nvCxnSpPr>
        <p:spPr>
          <a:xfrm>
            <a:off x="5937898" y="1968100"/>
            <a:ext cx="0" cy="237063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7AD616-8802-BDF5-DEB6-79D498194E1E}"/>
              </a:ext>
            </a:extLst>
          </p:cNvPr>
          <p:cNvSpPr txBox="1"/>
          <p:nvPr/>
        </p:nvSpPr>
        <p:spPr>
          <a:xfrm>
            <a:off x="7501813" y="2090986"/>
            <a:ext cx="356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de implementación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9720D6-3533-C760-1781-176B44D3A53C}"/>
              </a:ext>
            </a:extLst>
          </p:cNvPr>
          <p:cNvSpPr txBox="1"/>
          <p:nvPr/>
        </p:nvSpPr>
        <p:spPr>
          <a:xfrm>
            <a:off x="6254103" y="2762694"/>
            <a:ext cx="58197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buscar IP asociada a un dominio</a:t>
            </a:r>
          </a:p>
          <a:p>
            <a:endParaRPr lang="es-E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Ipinfo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encontrar localización de la IP (coordenadas y región</a:t>
            </a:r>
          </a:p>
          <a:p>
            <a:endParaRPr lang="es-E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Expressvpn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establecimiento de conexión VPN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A2B081-3EA2-740D-3AB1-77771B81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19" y="4985779"/>
            <a:ext cx="5337219" cy="15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A9B3F-423A-72C8-9F1F-C0A1B09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DoE - F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ACTORES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B0CE5C-A61D-FAFC-2012-BC222F1311BB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50D902-37CD-70F7-B328-03245F4C5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6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78E704-D7DD-3242-25AA-06954F144EC5}"/>
              </a:ext>
            </a:extLst>
          </p:cNvPr>
          <p:cNvSpPr txBox="1"/>
          <p:nvPr/>
        </p:nvSpPr>
        <p:spPr>
          <a:xfrm>
            <a:off x="599233" y="2204071"/>
            <a:ext cx="9855200" cy="305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Dia de la semana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cualitativo y fijo. 5 niveles de factor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Hora del día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cualitativo y fijo, 2 niveles de factor, 12:30 y 23:30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Servidor objetivo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destino al que se pretende establecer conexión. Cualitativo y fijo, 3 niveles</a:t>
            </a:r>
          </a:p>
          <a:p>
            <a:pPr lvl="6">
              <a:lnSpc>
                <a:spcPct val="200000"/>
              </a:lnSpc>
            </a:pP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s-ES" sz="1800" i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gettec.es, bmgs.com.au, aipg-tx.org</a:t>
            </a:r>
          </a:p>
          <a:p>
            <a:pPr marL="285750" lvl="6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Conexión VPN</a:t>
            </a: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cualitativo y fijo, 3 niveles.</a:t>
            </a:r>
          </a:p>
          <a:p>
            <a:pPr lvl="7">
              <a:lnSpc>
                <a:spcPct val="200000"/>
              </a:lnSpc>
            </a:pPr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Sin conexión VPN, VPN Australia, VPN EEUU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BD62A6-EB47-C106-25BE-9951BCFC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8" y="3765210"/>
            <a:ext cx="5713927" cy="2494608"/>
          </a:xfrm>
          <a:prstGeom prst="rect">
            <a:avLst/>
          </a:prstGeom>
        </p:spPr>
      </p:pic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FD63F14A-EE32-D6AC-FD6D-B7E516A5DCB4}"/>
              </a:ext>
            </a:extLst>
          </p:cNvPr>
          <p:cNvSpPr/>
          <p:nvPr/>
        </p:nvSpPr>
        <p:spPr>
          <a:xfrm>
            <a:off x="6475444" y="5683296"/>
            <a:ext cx="270588" cy="289249"/>
          </a:xfrm>
          <a:prstGeom prst="mathMultiply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AF5603FE-3EA8-63EA-10BB-50C6176E12AD}"/>
              </a:ext>
            </a:extLst>
          </p:cNvPr>
          <p:cNvSpPr/>
          <p:nvPr/>
        </p:nvSpPr>
        <p:spPr>
          <a:xfrm>
            <a:off x="11436351" y="3803734"/>
            <a:ext cx="270588" cy="2892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5C13DF3D-CACB-9109-AF2C-524939A0326B}"/>
              </a:ext>
            </a:extLst>
          </p:cNvPr>
          <p:cNvSpPr/>
          <p:nvPr/>
        </p:nvSpPr>
        <p:spPr>
          <a:xfrm>
            <a:off x="8809892" y="3765210"/>
            <a:ext cx="270588" cy="2892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2536D9-3632-4724-7EB9-628B27BAF050}"/>
              </a:ext>
            </a:extLst>
          </p:cNvPr>
          <p:cNvSpPr txBox="1"/>
          <p:nvPr/>
        </p:nvSpPr>
        <p:spPr>
          <a:xfrm>
            <a:off x="2127380" y="5683296"/>
            <a:ext cx="36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90 COMBINACIONES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25908D-0BED-3BF7-3380-C0D390C0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33" y="470969"/>
            <a:ext cx="4391206" cy="25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A9B3F-423A-72C8-9F1F-C0A1B09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DoE – 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XPERIMENTO INICIAL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B0CE5C-A61D-FAFC-2012-BC222F1311BB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50D902-37CD-70F7-B328-03245F4C5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7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4E7F99-74BF-E382-1D69-8D3F09302EF0}"/>
              </a:ext>
            </a:extLst>
          </p:cNvPr>
          <p:cNvSpPr/>
          <p:nvPr/>
        </p:nvSpPr>
        <p:spPr>
          <a:xfrm>
            <a:off x="1362269" y="3144417"/>
            <a:ext cx="1492898" cy="933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7CCE5F-9278-D0D2-E920-1D8CFEDF28F0}"/>
              </a:ext>
            </a:extLst>
          </p:cNvPr>
          <p:cNvSpPr/>
          <p:nvPr/>
        </p:nvSpPr>
        <p:spPr>
          <a:xfrm>
            <a:off x="4210454" y="3144416"/>
            <a:ext cx="1492898" cy="933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101CE9E-343F-8EB5-D9B0-C66BF17BB990}"/>
              </a:ext>
            </a:extLst>
          </p:cNvPr>
          <p:cNvSpPr/>
          <p:nvPr/>
        </p:nvSpPr>
        <p:spPr>
          <a:xfrm>
            <a:off x="7043188" y="3144416"/>
            <a:ext cx="1492898" cy="933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EB0EBF4-3FC2-D971-17DA-97C7E63B1B4F}"/>
              </a:ext>
            </a:extLst>
          </p:cNvPr>
          <p:cNvSpPr/>
          <p:nvPr/>
        </p:nvSpPr>
        <p:spPr>
          <a:xfrm>
            <a:off x="9875922" y="3144416"/>
            <a:ext cx="1492898" cy="933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0EFB35-E800-C871-F222-D110BAA8EB2F}"/>
              </a:ext>
            </a:extLst>
          </p:cNvPr>
          <p:cNvSpPr txBox="1"/>
          <p:nvPr/>
        </p:nvSpPr>
        <p:spPr>
          <a:xfrm>
            <a:off x="1205722" y="4329405"/>
            <a:ext cx="2507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Inicialización de ficheros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de inicialización de medidas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D74539-0732-02D7-8B92-CFA134BA0986}"/>
              </a:ext>
            </a:extLst>
          </p:cNvPr>
          <p:cNvSpPr txBox="1"/>
          <p:nvPr/>
        </p:nvSpPr>
        <p:spPr>
          <a:xfrm>
            <a:off x="1362268" y="2024743"/>
            <a:ext cx="1021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Shell Scripting se programó un sistema de medida automático que tomaba las medidas de cada respuesta para todas las combinaciones de los factores.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CE9BF6-DA09-B915-4185-6850E809A92A}"/>
              </a:ext>
            </a:extLst>
          </p:cNvPr>
          <p:cNvSpPr txBox="1"/>
          <p:nvPr/>
        </p:nvSpPr>
        <p:spPr>
          <a:xfrm>
            <a:off x="3868057" y="4329404"/>
            <a:ext cx="279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1er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2º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medidas del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yt-dlp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439A535-E5E5-1636-5B87-52ABF877287F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855167" y="3610942"/>
            <a:ext cx="1355287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AA5EF2-9AEB-A631-D05F-133BEADDE144}"/>
              </a:ext>
            </a:extLst>
          </p:cNvPr>
          <p:cNvSpPr txBox="1"/>
          <p:nvPr/>
        </p:nvSpPr>
        <p:spPr>
          <a:xfrm>
            <a:off x="3036924" y="3141384"/>
            <a:ext cx="11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VPN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BC9178B-FC68-A304-6BA7-D8000C08754D}"/>
              </a:ext>
            </a:extLst>
          </p:cNvPr>
          <p:cNvCxnSpPr/>
          <p:nvPr/>
        </p:nvCxnSpPr>
        <p:spPr>
          <a:xfrm flipV="1">
            <a:off x="5703352" y="3621773"/>
            <a:ext cx="1355287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67CD643-FBF2-4D14-582D-782BA8192A05}"/>
              </a:ext>
            </a:extLst>
          </p:cNvPr>
          <p:cNvCxnSpPr/>
          <p:nvPr/>
        </p:nvCxnSpPr>
        <p:spPr>
          <a:xfrm flipV="1">
            <a:off x="8536086" y="3627181"/>
            <a:ext cx="1355287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4E7639B-C015-5C88-9665-239ADD0F3BBE}"/>
              </a:ext>
            </a:extLst>
          </p:cNvPr>
          <p:cNvSpPr txBox="1"/>
          <p:nvPr/>
        </p:nvSpPr>
        <p:spPr>
          <a:xfrm>
            <a:off x="5975362" y="3123276"/>
            <a:ext cx="6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usde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4AF0D2C-F08B-B95C-D1CE-667D6D150097}"/>
              </a:ext>
            </a:extLst>
          </p:cNvPr>
          <p:cNvSpPr txBox="1"/>
          <p:nvPr/>
        </p:nvSpPr>
        <p:spPr>
          <a:xfrm>
            <a:off x="8823547" y="3191894"/>
            <a:ext cx="11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ausy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FE244C6-AC68-DB34-3F4E-35ADBA00A617}"/>
              </a:ext>
            </a:extLst>
          </p:cNvPr>
          <p:cNvSpPr txBox="1"/>
          <p:nvPr/>
        </p:nvSpPr>
        <p:spPr>
          <a:xfrm>
            <a:off x="6608586" y="4332287"/>
            <a:ext cx="279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1er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2º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medidas del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yt-dlp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250DEC2-063C-C020-6022-F27BDC86F707}"/>
              </a:ext>
            </a:extLst>
          </p:cNvPr>
          <p:cNvSpPr txBox="1"/>
          <p:nvPr/>
        </p:nvSpPr>
        <p:spPr>
          <a:xfrm>
            <a:off x="9402586" y="4329404"/>
            <a:ext cx="279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1er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2º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 de 10 pings al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medidas del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yt-dlp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A9B3F-423A-72C8-9F1F-C0A1B09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DoE – 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XPERIMENTO INICIAL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B0CE5C-A61D-FAFC-2012-BC222F1311BB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50D902-37CD-70F7-B328-03245F4C5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8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75A40B-064D-F7DB-90ED-8CED13035262}"/>
              </a:ext>
            </a:extLst>
          </p:cNvPr>
          <p:cNvSpPr txBox="1"/>
          <p:nvPr/>
        </p:nvSpPr>
        <p:spPr>
          <a:xfrm>
            <a:off x="1168400" y="1754154"/>
            <a:ext cx="1089608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Mejoras: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Replicates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independientes -&gt; Tiempo de espera entre medidas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Aleatorización -&gt; Generación de un fichero con los nombres de los servidores aleatorizados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VPN más cercana a los usuarios -&gt; Para comparar la eficiencia de la mejor forma posible</a:t>
            </a:r>
          </a:p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Ejemplo: acceder a un servidor de EEUU localizado en LA a través de una VPN cuyo servidor está en 	Boston frente a una VPN cuyo servidor está en LA</a:t>
            </a:r>
          </a:p>
        </p:txBody>
      </p:sp>
    </p:spTree>
    <p:extLst>
      <p:ext uri="{BB962C8B-B14F-4D97-AF65-F5344CB8AC3E}">
        <p14:creationId xmlns:p14="http://schemas.microsoft.com/office/powerpoint/2010/main" val="186271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4A9B3F-423A-72C8-9F1F-C0A1B09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DoE – 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XPERIMENTO FINAL (Pipeline)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B0CE5C-A61D-FAFC-2012-BC222F1311BB}"/>
              </a:ext>
            </a:extLst>
          </p:cNvPr>
          <p:cNvCxnSpPr>
            <a:cxnSpLocks/>
          </p:cNvCxnSpPr>
          <p:nvPr/>
        </p:nvCxnSpPr>
        <p:spPr>
          <a:xfrm>
            <a:off x="1168400" y="1483360"/>
            <a:ext cx="38608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50D902-37CD-70F7-B328-03245F4C5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582E7D-05A1-4446-AC07-E25495013BA6}" type="slidenum">
              <a:rPr lang="es-ES" smtClean="0">
                <a:solidFill>
                  <a:schemeClr val="accent2">
                    <a:lumMod val="75000"/>
                  </a:schemeClr>
                </a:solidFill>
              </a:rPr>
              <a:t>9</a:t>
            </a:fld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/17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F1E6EA-E722-1AA7-153D-66FB2141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81" y="1782147"/>
            <a:ext cx="6067537" cy="38616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5C2B97-4189-002D-1DEA-54800BC443A0}"/>
              </a:ext>
            </a:extLst>
          </p:cNvPr>
          <p:cNvSpPr txBox="1"/>
          <p:nvPr/>
        </p:nvSpPr>
        <p:spPr>
          <a:xfrm>
            <a:off x="765109" y="2071395"/>
            <a:ext cx="45533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Posibles mejoras: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Aleatorización del acceso a los servidores aleatorizando el acceso a las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VPNs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Inconveniente: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Incremento del coste temporal para cada medición ya que en cada nueva conexión VPN se establece un tiempo de 3 min. Para que la red vuelva a su estado original.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42773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558F867B7B7540943DB79517951351" ma:contentTypeVersion="4" ma:contentTypeDescription="Crear nuevo documento." ma:contentTypeScope="" ma:versionID="2c1b5c6aa09bcc9da235539796806139">
  <xsd:schema xmlns:xsd="http://www.w3.org/2001/XMLSchema" xmlns:xs="http://www.w3.org/2001/XMLSchema" xmlns:p="http://schemas.microsoft.com/office/2006/metadata/properties" xmlns:ns3="bbcdc6a8-ed3a-4e61-98fd-3dceb887498c" targetNamespace="http://schemas.microsoft.com/office/2006/metadata/properties" ma:root="true" ma:fieldsID="38402294b8f55a0e188211147ab2e4a1" ns3:_="">
    <xsd:import namespace="bbcdc6a8-ed3a-4e61-98fd-3dceb8874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c6a8-ed3a-4e61-98fd-3dceb8874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F4D8E-ED59-4EA4-8CC5-741381652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F9F094-9FAF-417D-9364-3CC650E3FEF4}">
  <ds:schemaRefs>
    <ds:schemaRef ds:uri="http://www.w3.org/XML/1998/namespace"/>
    <ds:schemaRef ds:uri="http://schemas.openxmlformats.org/package/2006/metadata/core-properties"/>
    <ds:schemaRef ds:uri="bbcdc6a8-ed3a-4e61-98fd-3dceb887498c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09D3AF4-B8C7-433F-A7DB-270798561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cdc6a8-ed3a-4e61-98fd-3dceb8874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10334</TotalTime>
  <Words>676</Words>
  <Application>Microsoft Office PowerPoint</Application>
  <PresentationFormat>Panorámica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Roboto Slab</vt:lpstr>
      <vt:lpstr>Source Sans Pro</vt:lpstr>
      <vt:lpstr>Times New Roman</vt:lpstr>
      <vt:lpstr>Wingdings</vt:lpstr>
      <vt:lpstr>Cordelia template</vt:lpstr>
      <vt:lpstr>ANÁLISIS DE LA EFICIENCIA DE LAS VPNs EN EL ACCESO GLOBAL A SERVIDORES WEB </vt:lpstr>
      <vt:lpstr>Presentación de PowerPoint</vt:lpstr>
      <vt:lpstr>INTRODUCCIÓN</vt:lpstr>
      <vt:lpstr>Presentación de PowerPoint</vt:lpstr>
      <vt:lpstr>DoE - RESPUESTAS Y HERRAMIENTAS</vt:lpstr>
      <vt:lpstr>DoE - FACTORES</vt:lpstr>
      <vt:lpstr>DoE – EXPERIMENTO INICIAL</vt:lpstr>
      <vt:lpstr>DoE – EXPERIMENTO INICIAL</vt:lpstr>
      <vt:lpstr>DoE – EXPERIMENTO FINAL (Pipeline)</vt:lpstr>
      <vt:lpstr>Presentación de PowerPoint</vt:lpstr>
      <vt:lpstr>Resultados – ANOVA</vt:lpstr>
      <vt:lpstr>Resultados – ANOVA</vt:lpstr>
      <vt:lpstr>Resultados – ANOVA</vt:lpstr>
      <vt:lpstr>Presentación de PowerPoint</vt:lpstr>
      <vt:lpstr>CONCLUSIONES</vt:lpstr>
      <vt:lpstr>Presentación de PowerPoint</vt:lpstr>
      <vt:lpstr>EJEMPLO DE LO QUE NO SE DEBE HACER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CARACTERIZACIÓN DE CANALES PARA REDES 5G</dc:title>
  <dc:creator>Javier Linzoain Pedraza</dc:creator>
  <cp:lastModifiedBy>JAVIER LINZOAIN PEDRAZA</cp:lastModifiedBy>
  <cp:revision>20</cp:revision>
  <dcterms:created xsi:type="dcterms:W3CDTF">2023-07-05T08:13:11Z</dcterms:created>
  <dcterms:modified xsi:type="dcterms:W3CDTF">2024-06-05T15:34:23Z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0x010100D2558F867B7B7540943DB79517951351</vt:lpwstr>
  </property>
</Properties>
</file>