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6" r:id="rId5"/>
    <p:sldId id="259" r:id="rId6"/>
    <p:sldId id="261" r:id="rId7"/>
    <p:sldId id="260" r:id="rId8"/>
    <p:sldId id="258" r:id="rId9"/>
    <p:sldId id="275" r:id="rId10"/>
    <p:sldId id="262" r:id="rId11"/>
    <p:sldId id="263" r:id="rId12"/>
    <p:sldId id="25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Yihao" initials="G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84D-3559-46A8-B842-6095A8198B6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F48E-BF5F-4A8F-B36A-A3883BBBC7B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884D-3559-46A8-B842-6095A8198B6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F48E-BF5F-4A8F-B36A-A3883BBBC7B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eague_of_Legends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chuckephron/leagueoflegend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ljch9725/CSYE7200_Final_Project_Team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Winner of LOL Match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7</a:t>
            </a:r>
            <a:endParaRPr lang="en-US" dirty="0"/>
          </a:p>
          <a:p>
            <a:r>
              <a:rPr lang="en-US" dirty="0" err="1"/>
              <a:t>Jianchao</a:t>
            </a:r>
            <a:r>
              <a:rPr lang="en-US" dirty="0"/>
              <a:t> Li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1054645</a:t>
            </a:r>
            <a:endParaRPr lang="en-US" dirty="0"/>
          </a:p>
          <a:p>
            <a:r>
              <a:rPr lang="en-US" dirty="0"/>
              <a:t>Lin </a:t>
            </a:r>
            <a:r>
              <a:rPr lang="en-US" dirty="0" err="1"/>
              <a:t>zhu</a:t>
            </a:r>
            <a:r>
              <a:rPr lang="en-US" dirty="0"/>
              <a:t>       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1066973</a:t>
            </a:r>
            <a:endParaRPr lang="en-US" dirty="0"/>
          </a:p>
          <a:p>
            <a:r>
              <a:rPr lang="en-US" dirty="0"/>
              <a:t>Yihao Gu            </a:t>
            </a:r>
            <a:r>
              <a:rPr lang="en-US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1305641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3" y="685800"/>
            <a:ext cx="6677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Goals of Project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90573" y="1843087"/>
            <a:ext cx="105156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Design a completed predicting system based on match histories. 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Use information of first 15 minutes in the match to predict the final winner. 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Learn related knowledge about Scala, Spark, Machine learning and Big data.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Use Cases</a:t>
            </a:r>
            <a:endParaRPr lang="en-US" sz="5400" dirty="0">
              <a:solidFill>
                <a:srgbClr val="50575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574" y="2062162"/>
            <a:ext cx="101155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Potential users input required information of one LOL match at first 15 minutes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System predicts which side will win based on the selected model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1289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Thank You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74924" y="2575299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kern="0" dirty="0">
                <a:solidFill>
                  <a:srgbClr val="A06843"/>
                </a:solidFill>
              </a:rPr>
              <a:t> </a:t>
            </a:r>
            <a:endParaRPr lang="zh-CN" altLang="en-US" kern="0" dirty="0">
              <a:solidFill>
                <a:srgbClr val="A06843"/>
              </a:solidFill>
            </a:endParaRPr>
          </a:p>
        </p:txBody>
      </p:sp>
      <p:cxnSp>
        <p:nvCxnSpPr>
          <p:cNvPr id="8" name="直接连接符 7"/>
          <p:cNvCxnSpPr>
            <a:stCxn id="7" idx="6"/>
            <a:endCxn id="32" idx="2"/>
          </p:cNvCxnSpPr>
          <p:nvPr/>
        </p:nvCxnSpPr>
        <p:spPr>
          <a:xfrm>
            <a:off x="1056391" y="2716033"/>
            <a:ext cx="10233359" cy="3339"/>
          </a:xfrm>
          <a:prstGeom prst="line">
            <a:avLst/>
          </a:prstGeom>
          <a:solidFill>
            <a:schemeClr val="bg2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" name="椭圆 8"/>
          <p:cNvSpPr/>
          <p:nvPr/>
        </p:nvSpPr>
        <p:spPr>
          <a:xfrm>
            <a:off x="8546552" y="2583401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209175" y="2575299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kern="0" dirty="0">
                <a:solidFill>
                  <a:srgbClr val="A06843"/>
                </a:solidFill>
              </a:rPr>
              <a:t>                                                                   </a:t>
            </a:r>
            <a:endParaRPr lang="zh-CN" altLang="en-US" kern="0" dirty="0">
              <a:solidFill>
                <a:srgbClr val="A06843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698197" y="2553411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356984" y="2566171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15" name="任意多边形 10"/>
          <p:cNvSpPr/>
          <p:nvPr/>
        </p:nvSpPr>
        <p:spPr>
          <a:xfrm>
            <a:off x="1769944" y="3088008"/>
            <a:ext cx="1144724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18" name="任意多边形 13"/>
          <p:cNvSpPr/>
          <p:nvPr/>
        </p:nvSpPr>
        <p:spPr>
          <a:xfrm>
            <a:off x="3070928" y="3086103"/>
            <a:ext cx="1533394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21" name="任意多边形 16"/>
          <p:cNvSpPr/>
          <p:nvPr/>
        </p:nvSpPr>
        <p:spPr>
          <a:xfrm>
            <a:off x="4762616" y="3088008"/>
            <a:ext cx="1471482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A06843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3031" y="3088008"/>
            <a:ext cx="1534959" cy="743047"/>
            <a:chOff x="2751286" y="3246531"/>
            <a:chExt cx="1535430" cy="743187"/>
          </a:xfrm>
          <a:solidFill>
            <a:schemeClr val="bg2">
              <a:lumMod val="75000"/>
            </a:schemeClr>
          </a:solidFill>
        </p:grpSpPr>
        <p:sp>
          <p:nvSpPr>
            <p:cNvPr id="5" name="任意多边形 10"/>
            <p:cNvSpPr/>
            <p:nvPr/>
          </p:nvSpPr>
          <p:spPr>
            <a:xfrm>
              <a:off x="2822846" y="3246531"/>
              <a:ext cx="1376244" cy="743187"/>
            </a:xfrm>
            <a:custGeom>
              <a:avLst/>
              <a:gdLst>
                <a:gd name="connsiteX0" fmla="*/ 792089 w 1584176"/>
                <a:gd name="connsiteY0" fmla="*/ 0 h 743187"/>
                <a:gd name="connsiteX1" fmla="*/ 932822 w 1584176"/>
                <a:gd name="connsiteY1" fmla="*/ 95115 h 743187"/>
                <a:gd name="connsiteX2" fmla="*/ 1584176 w 1584176"/>
                <a:gd name="connsiteY2" fmla="*/ 95115 h 743187"/>
                <a:gd name="connsiteX3" fmla="*/ 1584176 w 1584176"/>
                <a:gd name="connsiteY3" fmla="*/ 743187 h 743187"/>
                <a:gd name="connsiteX4" fmla="*/ 0 w 1584176"/>
                <a:gd name="connsiteY4" fmla="*/ 743187 h 743187"/>
                <a:gd name="connsiteX5" fmla="*/ 0 w 1584176"/>
                <a:gd name="connsiteY5" fmla="*/ 95115 h 743187"/>
                <a:gd name="connsiteX6" fmla="*/ 651355 w 1584176"/>
                <a:gd name="connsiteY6" fmla="*/ 95115 h 74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4176" h="743187">
                  <a:moveTo>
                    <a:pt x="792089" y="0"/>
                  </a:moveTo>
                  <a:lnTo>
                    <a:pt x="932822" y="95115"/>
                  </a:lnTo>
                  <a:lnTo>
                    <a:pt x="1584176" y="95115"/>
                  </a:lnTo>
                  <a:lnTo>
                    <a:pt x="1584176" y="743187"/>
                  </a:lnTo>
                  <a:lnTo>
                    <a:pt x="0" y="743187"/>
                  </a:lnTo>
                  <a:lnTo>
                    <a:pt x="0" y="95115"/>
                  </a:lnTo>
                  <a:lnTo>
                    <a:pt x="651355" y="95115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A06843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51286" y="3460526"/>
              <a:ext cx="1535430" cy="398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000" b="1" kern="0" dirty="0">
                  <a:solidFill>
                    <a:schemeClr val="bg1"/>
                  </a:solidFill>
                </a:rPr>
                <a:t>Introduction</a:t>
              </a:r>
              <a:endParaRPr lang="zh-CN" altLang="en-US" sz="2000" b="1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6700" y="3301435"/>
            <a:ext cx="168211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Use Cases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43401" y="3302003"/>
            <a:ext cx="19818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b="1" kern="0" dirty="0">
                <a:solidFill>
                  <a:schemeClr val="bg1"/>
                </a:solidFill>
              </a:rPr>
              <a:t>Methodology</a:t>
            </a:r>
            <a:endParaRPr lang="zh-CN" alt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44760" y="3302003"/>
            <a:ext cx="21164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bg1"/>
                </a:solidFill>
              </a:rPr>
              <a:t>Data Sources</a:t>
            </a:r>
            <a:endParaRPr 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25" name="任意多边形 16"/>
          <p:cNvSpPr/>
          <p:nvPr/>
        </p:nvSpPr>
        <p:spPr>
          <a:xfrm>
            <a:off x="7829118" y="3088008"/>
            <a:ext cx="1813756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A06843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66431" y="3302608"/>
            <a:ext cx="25664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bg1"/>
                </a:solidFill>
              </a:rPr>
              <a:t>Program in Scala</a:t>
            </a:r>
            <a:endParaRPr 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879725" y="2566806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28" name="任意多边形 16"/>
          <p:cNvSpPr/>
          <p:nvPr/>
        </p:nvSpPr>
        <p:spPr>
          <a:xfrm>
            <a:off x="6396024" y="3088643"/>
            <a:ext cx="1257300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A06843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034176" y="3302638"/>
            <a:ext cx="19818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bg1"/>
                </a:solidFill>
              </a:rPr>
              <a:t>Milestones</a:t>
            </a:r>
            <a:endParaRPr 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22" name="椭圆 8"/>
          <p:cNvSpPr/>
          <p:nvPr/>
        </p:nvSpPr>
        <p:spPr>
          <a:xfrm>
            <a:off x="10151517" y="2578638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30" name="任意多边形 16"/>
          <p:cNvSpPr/>
          <p:nvPr/>
        </p:nvSpPr>
        <p:spPr>
          <a:xfrm>
            <a:off x="9829812" y="3088008"/>
            <a:ext cx="943652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A06843"/>
              </a:solidFill>
            </a:endParaRPr>
          </a:p>
        </p:txBody>
      </p:sp>
      <p:sp>
        <p:nvSpPr>
          <p:cNvPr id="31" name="文本框 25"/>
          <p:cNvSpPr txBox="1"/>
          <p:nvPr/>
        </p:nvSpPr>
        <p:spPr>
          <a:xfrm>
            <a:off x="9614677" y="3301435"/>
            <a:ext cx="1332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bg1"/>
                </a:solidFill>
              </a:rPr>
              <a:t>Criteria</a:t>
            </a:r>
            <a:endParaRPr lang="en-US" sz="2000" b="1" kern="0" dirty="0">
              <a:solidFill>
                <a:schemeClr val="bg1"/>
              </a:solidFill>
            </a:endParaRPr>
          </a:p>
        </p:txBody>
      </p:sp>
      <p:sp>
        <p:nvSpPr>
          <p:cNvPr id="32" name="椭圆 8"/>
          <p:cNvSpPr/>
          <p:nvPr/>
        </p:nvSpPr>
        <p:spPr>
          <a:xfrm>
            <a:off x="11289750" y="2578638"/>
            <a:ext cx="281467" cy="281467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A06843"/>
              </a:solidFill>
            </a:endParaRPr>
          </a:p>
        </p:txBody>
      </p:sp>
      <p:sp>
        <p:nvSpPr>
          <p:cNvPr id="33" name="任意多边形 16"/>
          <p:cNvSpPr/>
          <p:nvPr/>
        </p:nvSpPr>
        <p:spPr>
          <a:xfrm>
            <a:off x="10968045" y="3088008"/>
            <a:ext cx="943652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A06843"/>
              </a:solidFill>
            </a:endParaRPr>
          </a:p>
        </p:txBody>
      </p:sp>
      <p:sp>
        <p:nvSpPr>
          <p:cNvPr id="34" name="文本框 25"/>
          <p:cNvSpPr txBox="1"/>
          <p:nvPr/>
        </p:nvSpPr>
        <p:spPr>
          <a:xfrm>
            <a:off x="10752910" y="3301435"/>
            <a:ext cx="13321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chemeClr val="bg1"/>
                </a:solidFill>
              </a:rPr>
              <a:t>Goals</a:t>
            </a:r>
            <a:endParaRPr lang="en-US" sz="2000" b="1" kern="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372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Introduction</a:t>
            </a:r>
            <a:endParaRPr lang="en-US" sz="5400" dirty="0">
              <a:solidFill>
                <a:srgbClr val="50575C"/>
              </a:solidFill>
            </a:endParaRPr>
          </a:p>
        </p:txBody>
      </p:sp>
      <p:pic>
        <p:nvPicPr>
          <p:cNvPr id="7" name="Picture 6" descr="Text,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587" y="685800"/>
            <a:ext cx="2257839" cy="9953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0574" y="2062162"/>
            <a:ext cx="1065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Two teams 5 v 5 battle</a:t>
            </a:r>
            <a:endParaRPr lang="en-US" sz="3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game is often cited as the world's largest </a:t>
            </a:r>
            <a:r>
              <a:rPr lang="en-US" altLang="zh-CN" sz="32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esport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zh-CN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/>
              </a:rPr>
              <a:t>https://en.wikipedia.org/wiki/League_of_Legends</a:t>
            </a:r>
            <a:r>
              <a:rPr lang="en-US" altLang="zh-C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CN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3200" u="sng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3200" dirty="0"/>
              <a:t>Prediction on it will be very useful 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Data Sources</a:t>
            </a:r>
            <a:endParaRPr lang="en-US" sz="5400" dirty="0">
              <a:solidFill>
                <a:srgbClr val="50575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574" y="1835467"/>
            <a:ext cx="10953751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League of Legends, Competitive matches, 2015 to 2018:</a:t>
            </a:r>
            <a:endParaRPr lang="en-US" sz="320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"/>
              </a:rPr>
              <a:t>https://www.kaggle.com/chuckephron/leagueoflegends</a:t>
            </a:r>
            <a:endParaRPr lang="en-US" sz="320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endParaRPr lang="en-US" sz="320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There are </a:t>
            </a:r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five different datasets:</a:t>
            </a:r>
            <a:endParaRPr lang="en-US" sz="320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old.csv contains 99061 rows</a:t>
            </a:r>
            <a:endParaRPr lang="en-US" sz="320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ills.csv contains 191070 rows</a:t>
            </a:r>
            <a:endParaRPr lang="en-US" sz="320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atchinfo.csv contains 7621 rows</a:t>
            </a:r>
            <a:endParaRPr lang="en-US" sz="320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mosters.csv 44249 rows</a:t>
            </a:r>
            <a:endParaRPr lang="en-US" sz="320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sz="32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3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tructures.csv 121387 rows</a:t>
            </a:r>
            <a:endParaRPr lang="en-US" sz="320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070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dirty="0">
                <a:solidFill>
                  <a:srgbClr val="50575C"/>
                </a:solidFill>
              </a:rPr>
              <a:t>Program In Scala - 95.6%</a:t>
            </a:r>
            <a:endParaRPr lang="en-US" sz="5400" dirty="0">
              <a:solidFill>
                <a:srgbClr val="50575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574" y="1843087"/>
            <a:ext cx="10515601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preprocessing</a:t>
            </a:r>
            <a:endParaRPr lang="en-US" sz="3200" dirty="0"/>
          </a:p>
          <a:p>
            <a:endParaRPr lang="en-US" sz="1600" dirty="0"/>
          </a:p>
          <a:p>
            <a:r>
              <a:rPr lang="en-US" sz="3200" dirty="0"/>
              <a:t>Spark Mllib </a:t>
            </a:r>
            <a:endParaRPr lang="en-US" sz="3200" dirty="0"/>
          </a:p>
          <a:p>
            <a:r>
              <a:rPr lang="en-US" sz="1600" dirty="0"/>
              <a:t> </a:t>
            </a:r>
            <a:endParaRPr lang="en-US" sz="1600" dirty="0"/>
          </a:p>
          <a:p>
            <a:r>
              <a:rPr lang="en-US" sz="3200" dirty="0"/>
              <a:t>Play2.X Framework </a:t>
            </a:r>
            <a:r>
              <a:rPr lang="en-US" sz="1600" b="1" dirty="0">
                <a:sym typeface="+mn-ea"/>
              </a:rPr>
              <a:t>*Left 4.4% part of project are written by HTML and CSS</a:t>
            </a:r>
            <a:endParaRPr lang="en-US" sz="1600" b="1" dirty="0"/>
          </a:p>
          <a:p>
            <a:endParaRPr lang="en-US" sz="1600" dirty="0"/>
          </a:p>
          <a:p>
            <a:r>
              <a:rPr lang="en-US" sz="3200" dirty="0"/>
              <a:t>All unit tests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Github</a:t>
            </a:r>
            <a:r>
              <a:rPr lang="en-US" sz="3200" dirty="0"/>
              <a:t> Repository: </a:t>
            </a:r>
            <a:r>
              <a:rPr lang="en-US" sz="2800" dirty="0">
                <a:hlinkClick r:id="rId1"/>
              </a:rPr>
              <a:t>https://github.com/ljch9725/CSYE7200_Final_Project_Team7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4" y="685800"/>
            <a:ext cx="473392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50575C"/>
                </a:solidFill>
              </a:rPr>
              <a:t>Milestones</a:t>
            </a:r>
            <a:endParaRPr lang="en-US" sz="5400" dirty="0">
              <a:solidFill>
                <a:srgbClr val="50575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574" y="1715452"/>
            <a:ext cx="9677401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Week 1: Self-learn related Spark, Scala and Play skills. </a:t>
            </a:r>
            <a:r>
              <a:rPr lang="en-US" sz="3200" dirty="0">
                <a:sym typeface="+mn-ea"/>
              </a:rPr>
              <a:t>Clean data and do data analysis. Implement data unit test </a:t>
            </a:r>
            <a:endParaRPr lang="en-US" sz="3200" dirty="0"/>
          </a:p>
          <a:p>
            <a:r>
              <a:rPr lang="en-US" sz="3200" dirty="0"/>
              <a:t>  </a:t>
            </a:r>
            <a:endParaRPr lang="en-US" sz="3200" dirty="0"/>
          </a:p>
          <a:p>
            <a:r>
              <a:rPr lang="en-US" sz="3200" dirty="0"/>
              <a:t>Week 2-3: </a:t>
            </a:r>
            <a:r>
              <a:rPr lang="en-US" sz="3200" dirty="0">
                <a:sym typeface="+mn-ea"/>
              </a:rPr>
              <a:t>Select all possible models; train models and get the best model. Implement model unit test.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Week 4: </a:t>
            </a:r>
            <a:r>
              <a:rPr lang="en-US" sz="3200" dirty="0">
                <a:sym typeface="+mn-ea"/>
              </a:rPr>
              <a:t>Implement UI by Play framework. Add comments and optimize codes.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Week 5: Prepare presentation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6760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Preprocess Data</a:t>
            </a:r>
            <a:endParaRPr lang="en-US" sz="5400" b="0" i="0" dirty="0">
              <a:solidFill>
                <a:srgbClr val="50575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574" y="1787842"/>
            <a:ext cx="10915651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+mn-ea"/>
              </a:rPr>
              <a:t>Select and extract useful information as </a:t>
            </a:r>
            <a:r>
              <a:rPr lang="en-US" sz="3200" dirty="0"/>
              <a:t>features from five datasets.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prediction dataset we got is as follow (first 6 rows):</a:t>
            </a:r>
            <a:endParaRPr 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6953" t="20565" r="43479" b="53731"/>
          <a:stretch>
            <a:fillRect/>
          </a:stretch>
        </p:blipFill>
        <p:spPr>
          <a:xfrm>
            <a:off x="790575" y="3976370"/>
            <a:ext cx="8557260" cy="2496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6760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5400" b="0" i="0" dirty="0">
                <a:solidFill>
                  <a:srgbClr val="50575C"/>
                </a:solidFill>
              </a:rPr>
              <a:t>Data Analysis</a:t>
            </a:r>
            <a:endParaRPr lang="en-US" sz="5400" b="0" i="0" dirty="0">
              <a:solidFill>
                <a:srgbClr val="50575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0574" y="2062162"/>
            <a:ext cx="1091565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+mn-ea"/>
              </a:rPr>
              <a:t>Calculate the correlation of all features and </a:t>
            </a:r>
            <a:r>
              <a:rPr lang="en-US" sz="3200" dirty="0">
                <a:sym typeface="+mn-ea"/>
              </a:rPr>
              <a:t>label</a:t>
            </a:r>
            <a:endParaRPr lang="en-US" sz="3200" dirty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2696210"/>
            <a:ext cx="822579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0575" y="685800"/>
            <a:ext cx="8916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2D3B45"/>
                </a:solidFill>
                <a:latin typeface="Lato Extended"/>
              </a:rPr>
              <a:t>Acceptance Criteria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790574" y="1843087"/>
            <a:ext cx="105156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Confusion Matrix:</a:t>
            </a:r>
            <a:endParaRPr lang="en-US" sz="32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885825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Class</a:t>
                      </a:r>
                      <a:endParaRPr lang="en-US" b="1" dirty="0"/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 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Positive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Negative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Positive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Positive(TP)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Positive(FP)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Negative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Negative(FN)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Negative(TN)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85825" y="4586089"/>
            <a:ext cx="588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Accuracy = </a:t>
            </a:r>
            <a:r>
              <a:rPr lang="en-US" sz="2400" dirty="0"/>
              <a:t>(TP + TN)/(P + N)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5825" y="5389881"/>
            <a:ext cx="10953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Accuracy &gt; 70%</a:t>
            </a:r>
            <a:endParaRPr lang="en-US" sz="3200" dirty="0"/>
          </a:p>
          <a:p>
            <a:r>
              <a:rPr lang="en-US" sz="3200" dirty="0"/>
              <a:t>Response Time &lt; 4 seconds</a:t>
            </a:r>
            <a:endParaRPr lang="en-US" sz="3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2112</Words>
  <Application>WPS 演示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Lato Extended</vt:lpstr>
      <vt:lpstr>Segoe Print</vt:lpstr>
      <vt:lpstr>Calibri Light</vt:lpstr>
      <vt:lpstr>Microsoft YaHei</vt:lpstr>
      <vt:lpstr>Arial Unicode MS</vt:lpstr>
      <vt:lpstr>DengXian</vt:lpstr>
      <vt:lpstr>Lato Extended</vt:lpstr>
      <vt:lpstr>Office Theme</vt:lpstr>
      <vt:lpstr>Predicting Winner of LOL Match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Yihao Gu</dc:creator>
  <cp:lastModifiedBy>18572</cp:lastModifiedBy>
  <cp:revision>24</cp:revision>
  <dcterms:created xsi:type="dcterms:W3CDTF">2021-03-20T18:51:00Z</dcterms:created>
  <dcterms:modified xsi:type="dcterms:W3CDTF">2021-04-21T19:25:41Z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0413CE5441B244A69F606DA9F4732689</vt:lpwstr>
  </property>
  <property fmtid="{D5CDD505-2E9C-101B-9397-08002B2CF9AE}" pid="3" name="KSOProductBuildVer">
    <vt:lpwstr>2052-11.1.0.10463</vt:lpwstr>
  </property>
</Properties>
</file>