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70" r:id="rId5"/>
    <p:sldId id="260" r:id="rId6"/>
    <p:sldId id="264" r:id="rId7"/>
    <p:sldId id="261" r:id="rId8"/>
    <p:sldId id="265" r:id="rId9"/>
    <p:sldId id="267" r:id="rId10"/>
    <p:sldId id="268" r:id="rId11"/>
    <p:sldId id="259" r:id="rId12"/>
    <p:sldId id="271" r:id="rId13"/>
    <p:sldId id="262" r:id="rId14"/>
    <p:sldId id="266" r:id="rId15"/>
    <p:sldId id="26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57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617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5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989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95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3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03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3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23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299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.jp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70B0-5C22-D961-21BD-58DA3637A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Website Projekt</a:t>
            </a:r>
          </a:p>
        </p:txBody>
      </p:sp>
    </p:spTree>
    <p:extLst>
      <p:ext uri="{BB962C8B-B14F-4D97-AF65-F5344CB8AC3E}">
        <p14:creationId xmlns:p14="http://schemas.microsoft.com/office/powerpoint/2010/main" val="417868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FCBF-AA2B-47EB-A595-CE38AC9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107" y="867052"/>
            <a:ext cx="1973062" cy="1032769"/>
          </a:xfrm>
        </p:spPr>
        <p:txBody>
          <a:bodyPr/>
          <a:lstStyle/>
          <a:p>
            <a:r>
              <a:rPr lang="de-CH" dirty="0"/>
              <a:t>MySQL</a:t>
            </a:r>
          </a:p>
        </p:txBody>
      </p:sp>
      <p:pic>
        <p:nvPicPr>
          <p:cNvPr id="4" name="Picture 4" descr="MySQL: Definition und Erklärung | Marketing-Lexikon">
            <a:extLst>
              <a:ext uri="{FF2B5EF4-FFF2-40B4-BE49-F238E27FC236}">
                <a16:creationId xmlns:a16="http://schemas.microsoft.com/office/drawing/2014/main" id="{34B95301-CFFE-46B9-B081-327EEC7212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35" y="599209"/>
            <a:ext cx="2989287" cy="156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ySQL Workbench: NEW ADD-ON - The Devolutions Blog">
            <a:extLst>
              <a:ext uri="{FF2B5EF4-FFF2-40B4-BE49-F238E27FC236}">
                <a16:creationId xmlns:a16="http://schemas.microsoft.com/office/drawing/2014/main" id="{0639C9E0-CFCB-4CD2-B751-9D14998F9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99" y="496038"/>
            <a:ext cx="1774794" cy="177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2A37E0-DC9B-4F2F-870E-73C1519D217C}"/>
              </a:ext>
            </a:extLst>
          </p:cNvPr>
          <p:cNvSpPr txBox="1">
            <a:spLocks/>
          </p:cNvSpPr>
          <p:nvPr/>
        </p:nvSpPr>
        <p:spPr>
          <a:xfrm>
            <a:off x="1069020" y="3960705"/>
            <a:ext cx="5388006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Stärken von MySQL</a:t>
            </a:r>
          </a:p>
          <a:p>
            <a:r>
              <a:rPr lang="de-CH" dirty="0"/>
              <a:t>Eines von den sichersten Datenbanken</a:t>
            </a:r>
          </a:p>
          <a:p>
            <a:r>
              <a:rPr lang="de-CH" dirty="0"/>
              <a:t>Skalierbar bis zu Mittel - Grossen Projekten</a:t>
            </a:r>
          </a:p>
          <a:p>
            <a:r>
              <a:rPr lang="de-CH" dirty="0"/>
              <a:t>Gute Leistungsfähigkeit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7F6248-89C9-466F-92B6-A4B8596EBEA3}"/>
              </a:ext>
            </a:extLst>
          </p:cNvPr>
          <p:cNvSpPr txBox="1">
            <a:spLocks/>
          </p:cNvSpPr>
          <p:nvPr/>
        </p:nvSpPr>
        <p:spPr>
          <a:xfrm>
            <a:off x="6232124" y="3960704"/>
            <a:ext cx="4890856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Schwächen von MySQL</a:t>
            </a:r>
          </a:p>
          <a:p>
            <a:r>
              <a:rPr lang="de-CH" dirty="0"/>
              <a:t>Eignet sich weniger für grosse Projekte</a:t>
            </a:r>
          </a:p>
          <a:p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600DC0-A92C-4215-990A-D99AB4C7154A}"/>
              </a:ext>
            </a:extLst>
          </p:cNvPr>
          <p:cNvSpPr txBox="1">
            <a:spLocks/>
          </p:cNvSpPr>
          <p:nvPr/>
        </p:nvSpPr>
        <p:spPr>
          <a:xfrm>
            <a:off x="6232124" y="2535928"/>
            <a:ext cx="4287915" cy="385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Vorkenntnisse : genügend - gut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335B8D-2C26-42C0-8A0C-8488E60B2424}"/>
              </a:ext>
            </a:extLst>
          </p:cNvPr>
          <p:cNvSpPr txBox="1">
            <a:spLocks/>
          </p:cNvSpPr>
          <p:nvPr/>
        </p:nvSpPr>
        <p:spPr>
          <a:xfrm>
            <a:off x="1069020" y="2432758"/>
            <a:ext cx="6838024" cy="89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Was ist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Ist ein JavaScript Framework</a:t>
            </a:r>
          </a:p>
        </p:txBody>
      </p:sp>
    </p:spTree>
    <p:extLst>
      <p:ext uri="{BB962C8B-B14F-4D97-AF65-F5344CB8AC3E}">
        <p14:creationId xmlns:p14="http://schemas.microsoft.com/office/powerpoint/2010/main" val="2660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A1C58DEF-9854-F4A0-7D38-CDF8E92AC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19256" y="1749650"/>
            <a:ext cx="1937502" cy="1076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391C2-2675-9FF3-F0BF-23D7D121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584" y="467552"/>
            <a:ext cx="9875520" cy="1356360"/>
          </a:xfrm>
        </p:spPr>
        <p:txBody>
          <a:bodyPr/>
          <a:lstStyle/>
          <a:p>
            <a:r>
              <a:rPr lang="de-CH" dirty="0"/>
              <a:t>Verbindung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064A-882A-3BBC-5D6C-D7930E2C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647" y="2041481"/>
            <a:ext cx="9872871" cy="414196"/>
          </a:xfrm>
        </p:spPr>
        <p:txBody>
          <a:bodyPr/>
          <a:lstStyle/>
          <a:p>
            <a:pPr marL="45720" indent="0">
              <a:buNone/>
            </a:pPr>
            <a:r>
              <a:rPr lang="de-CH" dirty="0"/>
              <a:t>Wie funktionieren Frontend Backend zusammen?</a:t>
            </a:r>
          </a:p>
          <a:p>
            <a:endParaRPr lang="de-CH" dirty="0"/>
          </a:p>
          <a:p>
            <a:pPr marL="45720" indent="0">
              <a:buNone/>
            </a:pPr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DDF4D-07B3-46EC-FE48-7A0928BD89F1}"/>
              </a:ext>
            </a:extLst>
          </p:cNvPr>
          <p:cNvSpPr/>
          <p:nvPr/>
        </p:nvSpPr>
        <p:spPr>
          <a:xfrm>
            <a:off x="8236385" y="1318794"/>
            <a:ext cx="1205618" cy="189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938F5-2D21-122A-7260-554C0CE6AEFF}"/>
              </a:ext>
            </a:extLst>
          </p:cNvPr>
          <p:cNvSpPr/>
          <p:nvPr/>
        </p:nvSpPr>
        <p:spPr>
          <a:xfrm>
            <a:off x="8236386" y="4356226"/>
            <a:ext cx="1205618" cy="189217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B410D-C18E-261F-3C6B-EA1838C470DD}"/>
              </a:ext>
            </a:extLst>
          </p:cNvPr>
          <p:cNvSpPr/>
          <p:nvPr/>
        </p:nvSpPr>
        <p:spPr>
          <a:xfrm>
            <a:off x="8222796" y="299582"/>
            <a:ext cx="1219207" cy="76049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Datenbank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16BBF4-2579-70CB-5DD9-4A0F5946C32B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8839195" y="3743074"/>
            <a:ext cx="0" cy="6131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958AF0-69B2-D79B-C89C-D5F6AA80D56E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8832400" y="1060073"/>
            <a:ext cx="6794" cy="2587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CD8FE-991B-4E15-8CA3-DD9471BFB70B}"/>
              </a:ext>
            </a:extLst>
          </p:cNvPr>
          <p:cNvSpPr/>
          <p:nvPr/>
        </p:nvSpPr>
        <p:spPr>
          <a:xfrm>
            <a:off x="7371024" y="2901102"/>
            <a:ext cx="2936341" cy="8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Verbindung zwischen Frontend und Datenbank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F0FBDA-B444-A613-E0EF-C3C1E7577F2B}"/>
              </a:ext>
            </a:extLst>
          </p:cNvPr>
          <p:cNvSpPr/>
          <p:nvPr/>
        </p:nvSpPr>
        <p:spPr>
          <a:xfrm>
            <a:off x="7750510" y="5964348"/>
            <a:ext cx="2163778" cy="56810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Präsentationsebene</a:t>
            </a:r>
          </a:p>
        </p:txBody>
      </p:sp>
      <p:pic>
        <p:nvPicPr>
          <p:cNvPr id="23" name="Picture 22" descr="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BDE49F9B-AAA6-6AEA-5781-56DF464F9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69" y="5073498"/>
            <a:ext cx="1551127" cy="890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C2FC995-50D2-4FB0-DEF9-4AF51115CBEC}"/>
              </a:ext>
            </a:extLst>
          </p:cNvPr>
          <p:cNvSpPr txBox="1"/>
          <p:nvPr/>
        </p:nvSpPr>
        <p:spPr>
          <a:xfrm>
            <a:off x="1587233" y="2901102"/>
            <a:ext cx="323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Backend erstellt die Verbindung zwischen der Datenbank und des Frontends.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82D5D6-AF38-9F7F-C85B-642055CEB2A4}"/>
              </a:ext>
            </a:extLst>
          </p:cNvPr>
          <p:cNvSpPr txBox="1"/>
          <p:nvPr/>
        </p:nvSpPr>
        <p:spPr>
          <a:xfrm>
            <a:off x="1586484" y="4529969"/>
            <a:ext cx="3028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 Frontend ermöglicht den Betrachter eine visuelle Wahrnehmung der Webseite.</a:t>
            </a:r>
          </a:p>
        </p:txBody>
      </p:sp>
      <p:pic>
        <p:nvPicPr>
          <p:cNvPr id="15" name="Picture 4" descr="MySQL: Definition und Erklärung | Marketing-Lexikon">
            <a:extLst>
              <a:ext uri="{FF2B5EF4-FFF2-40B4-BE49-F238E27FC236}">
                <a16:creationId xmlns:a16="http://schemas.microsoft.com/office/drawing/2014/main" id="{CC83C412-DB32-46FC-B957-955BDC038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466" y="467552"/>
            <a:ext cx="735643" cy="38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Logo&#10;&#10;Description automatically generated">
            <a:extLst>
              <a:ext uri="{FF2B5EF4-FFF2-40B4-BE49-F238E27FC236}">
                <a16:creationId xmlns:a16="http://schemas.microsoft.com/office/drawing/2014/main" id="{25C88A81-1328-42AF-A85C-2AF761B92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66" y="1894615"/>
            <a:ext cx="1398887" cy="515579"/>
          </a:xfrm>
          <a:prstGeom prst="rect">
            <a:avLst/>
          </a:prstGeom>
        </p:spPr>
      </p:pic>
      <p:pic>
        <p:nvPicPr>
          <p:cNvPr id="19" name="Picture 6" descr="Vue.js comme une solution d'entreprise | Apps &amp; Platforms">
            <a:extLst>
              <a:ext uri="{FF2B5EF4-FFF2-40B4-BE49-F238E27FC236}">
                <a16:creationId xmlns:a16="http://schemas.microsoft.com/office/drawing/2014/main" id="{BF323797-C033-4B92-875E-28417F30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75" y="4991634"/>
            <a:ext cx="1118068" cy="6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8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FAA9F-E30F-4E3A-9BE7-D23728F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Technische Ansicht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E3E2B-73BD-4C14-8F13-0670A3E0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589" y="3212679"/>
            <a:ext cx="3979416" cy="631352"/>
          </a:xfrm>
        </p:spPr>
        <p:txBody>
          <a:bodyPr>
            <a:normAutofit fontScale="92500" lnSpcReduction="10000"/>
          </a:bodyPr>
          <a:lstStyle/>
          <a:p>
            <a:r>
              <a:rPr lang="de-CH" sz="4400" dirty="0"/>
              <a:t>Dokumentation</a:t>
            </a:r>
          </a:p>
        </p:txBody>
      </p:sp>
    </p:spTree>
    <p:extLst>
      <p:ext uri="{BB962C8B-B14F-4D97-AF65-F5344CB8AC3E}">
        <p14:creationId xmlns:p14="http://schemas.microsoft.com/office/powerpoint/2010/main" val="311154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AF2-07F6-59C7-D85B-A6AAC32B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E9BF-9882-72DF-DC4C-EC1E24CC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608"/>
            <a:ext cx="7530483" cy="3411244"/>
          </a:xfrm>
        </p:spPr>
        <p:txBody>
          <a:bodyPr>
            <a:normAutofit/>
          </a:bodyPr>
          <a:lstStyle/>
          <a:p>
            <a:r>
              <a:rPr lang="de-CH" dirty="0"/>
              <a:t>Zu grosse Ambitionen</a:t>
            </a:r>
          </a:p>
          <a:p>
            <a:r>
              <a:rPr lang="de-CH" dirty="0"/>
              <a:t>Schlechte Planung am Anfang des Projekts</a:t>
            </a:r>
          </a:p>
          <a:p>
            <a:r>
              <a:rPr lang="de-CH" dirty="0"/>
              <a:t>Zu wenig Kenntnisse </a:t>
            </a:r>
          </a:p>
          <a:p>
            <a:r>
              <a:rPr lang="de-CH" dirty="0"/>
              <a:t>Beschlossen Laravel von 0 anzufangen</a:t>
            </a:r>
          </a:p>
          <a:p>
            <a:r>
              <a:rPr lang="de-CH" dirty="0"/>
              <a:t>Brauchte sehr lange zum lernen</a:t>
            </a:r>
          </a:p>
        </p:txBody>
      </p:sp>
    </p:spTree>
    <p:extLst>
      <p:ext uri="{BB962C8B-B14F-4D97-AF65-F5344CB8AC3E}">
        <p14:creationId xmlns:p14="http://schemas.microsoft.com/office/powerpoint/2010/main" val="92378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26961-2D00-425E-911E-FF12FB0B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Schlusswort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053699-2FFF-45FB-8137-7E0B59587698}"/>
              </a:ext>
            </a:extLst>
          </p:cNvPr>
          <p:cNvSpPr txBox="1">
            <a:spLocks/>
          </p:cNvSpPr>
          <p:nvPr/>
        </p:nvSpPr>
        <p:spPr>
          <a:xfrm>
            <a:off x="1143001" y="2207638"/>
            <a:ext cx="9980720" cy="189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Viel gelernt</a:t>
            </a:r>
          </a:p>
          <a:p>
            <a:r>
              <a:rPr lang="de-CH" dirty="0"/>
              <a:t>Erste Erfahrungen mit einem richtigen Projekt ( Planung, Front-Backend …)</a:t>
            </a:r>
          </a:p>
          <a:p>
            <a:r>
              <a:rPr lang="de-CH" dirty="0"/>
              <a:t>Hat Spass gemacht</a:t>
            </a:r>
          </a:p>
          <a:p>
            <a:r>
              <a:rPr lang="de-CH" dirty="0"/>
              <a:t>Fazit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71F797-C397-4207-9E68-FC881A097FA3}"/>
              </a:ext>
            </a:extLst>
          </p:cNvPr>
          <p:cNvSpPr txBox="1">
            <a:spLocks/>
          </p:cNvSpPr>
          <p:nvPr/>
        </p:nvSpPr>
        <p:spPr>
          <a:xfrm>
            <a:off x="4526873" y="4511837"/>
            <a:ext cx="3454152" cy="752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de-CH" sz="3200" dirty="0"/>
              <a:t>Ich gebe nicht auf!!!</a:t>
            </a:r>
          </a:p>
        </p:txBody>
      </p:sp>
    </p:spTree>
    <p:extLst>
      <p:ext uri="{BB962C8B-B14F-4D97-AF65-F5344CB8AC3E}">
        <p14:creationId xmlns:p14="http://schemas.microsoft.com/office/powerpoint/2010/main" val="26295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19A9-84EF-5A93-D1AF-F0A7E4D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464" y="2855614"/>
            <a:ext cx="2789071" cy="1146772"/>
          </a:xfrm>
        </p:spPr>
        <p:txBody>
          <a:bodyPr/>
          <a:lstStyle/>
          <a:p>
            <a:pPr algn="ctr"/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1183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D79074E4-4600-48C9-BEEC-51F636EA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31" y="3902451"/>
            <a:ext cx="3757237" cy="2542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E827329-A4E7-4479-B11A-FDB905E6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59" y="3648707"/>
            <a:ext cx="4132249" cy="2795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B7BFAC6-38E4-4CFE-BBD9-616992F74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613" y="4345702"/>
            <a:ext cx="2175686" cy="2098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A8C587-5DB2-416E-B366-A85B47E1A2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8" t="5169" r="3231" b="5092"/>
          <a:stretch/>
        </p:blipFill>
        <p:spPr>
          <a:xfrm>
            <a:off x="1871430" y="1028515"/>
            <a:ext cx="4546505" cy="1287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B3A01B-F6EE-4E6C-B7DD-63029B74F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431" y="2280266"/>
            <a:ext cx="1724266" cy="1619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0C2F9E1-E944-46BC-99F9-0D9F357CBB7C}"/>
              </a:ext>
            </a:extLst>
          </p:cNvPr>
          <p:cNvSpPr txBox="1"/>
          <p:nvPr/>
        </p:nvSpPr>
        <p:spPr>
          <a:xfrm>
            <a:off x="2199220" y="3528395"/>
            <a:ext cx="103080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Projekte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C114D1-A2E8-4DE2-A18F-A635FE3AAFA6}"/>
              </a:ext>
            </a:extLst>
          </p:cNvPr>
          <p:cNvSpPr txBox="1"/>
          <p:nvPr/>
        </p:nvSpPr>
        <p:spPr>
          <a:xfrm>
            <a:off x="3670158" y="1850500"/>
            <a:ext cx="823626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Posten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D4788BD-34BD-4318-8635-D6FBE3ADE5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79"/>
          <a:stretch/>
        </p:blipFill>
        <p:spPr>
          <a:xfrm>
            <a:off x="6417935" y="1028515"/>
            <a:ext cx="1787873" cy="2596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C54DB0B-5342-496D-B401-329FAB123C5A}"/>
              </a:ext>
            </a:extLst>
          </p:cNvPr>
          <p:cNvSpPr txBox="1"/>
          <p:nvPr/>
        </p:nvSpPr>
        <p:spPr>
          <a:xfrm>
            <a:off x="6417935" y="3239404"/>
            <a:ext cx="17459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Eigener Account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AD367C6-E8B6-49E1-ABD6-C86C8B0E94C7}"/>
              </a:ext>
            </a:extLst>
          </p:cNvPr>
          <p:cNvSpPr txBox="1"/>
          <p:nvPr/>
        </p:nvSpPr>
        <p:spPr>
          <a:xfrm>
            <a:off x="4016987" y="5981714"/>
            <a:ext cx="2032857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Private Konversationen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854ADA2-0D01-4E3D-A46B-947E93108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31" y="4036128"/>
            <a:ext cx="843194" cy="96186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110EA1C-1E3E-4C85-8CD3-024C834959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49" y="5384577"/>
            <a:ext cx="956192" cy="992734"/>
          </a:xfrm>
          <a:prstGeom prst="rect">
            <a:avLst/>
          </a:prstGeom>
        </p:spPr>
      </p:pic>
      <p:sp>
        <p:nvSpPr>
          <p:cNvPr id="25" name="Pfeil: gebogen 24">
            <a:extLst>
              <a:ext uri="{FF2B5EF4-FFF2-40B4-BE49-F238E27FC236}">
                <a16:creationId xmlns:a16="http://schemas.microsoft.com/office/drawing/2014/main" id="{1576841C-015D-4575-B05A-BB4F2565DA46}"/>
              </a:ext>
            </a:extLst>
          </p:cNvPr>
          <p:cNvSpPr/>
          <p:nvPr/>
        </p:nvSpPr>
        <p:spPr>
          <a:xfrm rot="5400000">
            <a:off x="2835966" y="4259995"/>
            <a:ext cx="664578" cy="6548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6" name="Pfeil: gebogen 25">
            <a:extLst>
              <a:ext uri="{FF2B5EF4-FFF2-40B4-BE49-F238E27FC236}">
                <a16:creationId xmlns:a16="http://schemas.microsoft.com/office/drawing/2014/main" id="{757A794D-BD2A-4201-954D-52EA60B50211}"/>
              </a:ext>
            </a:extLst>
          </p:cNvPr>
          <p:cNvSpPr/>
          <p:nvPr/>
        </p:nvSpPr>
        <p:spPr>
          <a:xfrm rot="16200000">
            <a:off x="1931959" y="5505067"/>
            <a:ext cx="664578" cy="6548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7A2560E-FA3F-4015-98C1-3E15679EC0AD}"/>
              </a:ext>
            </a:extLst>
          </p:cNvPr>
          <p:cNvSpPr txBox="1"/>
          <p:nvPr/>
        </p:nvSpPr>
        <p:spPr>
          <a:xfrm>
            <a:off x="1904748" y="4985992"/>
            <a:ext cx="195936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Verschiedene Schulen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C6EEE10-95A9-42C4-8606-D973199D15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58" y="3721352"/>
            <a:ext cx="943399" cy="56603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657D54A-E7ED-4B46-8434-4EEC2D1868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86" y="4340505"/>
            <a:ext cx="943399" cy="627789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05A30ACB-D2FA-416F-A91E-FDB8AB91B2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75" y="5378851"/>
            <a:ext cx="995286" cy="99528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3516E1C0-7700-479D-BDF8-E3B303DD4EE6}"/>
              </a:ext>
            </a:extLst>
          </p:cNvPr>
          <p:cNvSpPr txBox="1"/>
          <p:nvPr/>
        </p:nvSpPr>
        <p:spPr>
          <a:xfrm>
            <a:off x="6268513" y="5019684"/>
            <a:ext cx="1917218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Verschiedene Sprachen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54D4B9D-A998-4B26-A6E7-C4E4B1E78EB9}"/>
              </a:ext>
            </a:extLst>
          </p:cNvPr>
          <p:cNvGrpSpPr/>
          <p:nvPr/>
        </p:nvGrpSpPr>
        <p:grpSpPr>
          <a:xfrm>
            <a:off x="3468065" y="2234730"/>
            <a:ext cx="3012969" cy="2098995"/>
            <a:chOff x="3093434" y="440320"/>
            <a:chExt cx="4283910" cy="2853127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0545ACCD-8257-46AE-B4E0-BFF6F1EBBD34}"/>
                </a:ext>
              </a:extLst>
            </p:cNvPr>
            <p:cNvGrpSpPr/>
            <p:nvPr/>
          </p:nvGrpSpPr>
          <p:grpSpPr>
            <a:xfrm>
              <a:off x="3093434" y="440320"/>
              <a:ext cx="4283910" cy="2853127"/>
              <a:chOff x="3093434" y="440320"/>
              <a:chExt cx="4283910" cy="2853127"/>
            </a:xfrm>
          </p:grpSpPr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6E757355-DC66-49F1-BFB7-413C9E141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93434" y="440320"/>
                <a:ext cx="4283910" cy="285312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4" name="Grafik 33">
                <a:extLst>
                  <a:ext uri="{FF2B5EF4-FFF2-40B4-BE49-F238E27FC236}">
                    <a16:creationId xmlns:a16="http://schemas.microsoft.com/office/drawing/2014/main" id="{A219FB72-EC29-420C-B4D1-B814D9DBE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346" y="1123154"/>
                <a:ext cx="3275913" cy="2170293"/>
              </a:xfrm>
              <a:prstGeom prst="rect">
                <a:avLst/>
              </a:prstGeom>
            </p:spPr>
          </p:pic>
          <p:sp>
            <p:nvSpPr>
              <p:cNvPr id="35" name="Sprechblase: oval 34">
                <a:extLst>
                  <a:ext uri="{FF2B5EF4-FFF2-40B4-BE49-F238E27FC236}">
                    <a16:creationId xmlns:a16="http://schemas.microsoft.com/office/drawing/2014/main" id="{EAFBCBA9-2BB1-47DD-8269-836A22BFFCD7}"/>
                  </a:ext>
                </a:extLst>
              </p:cNvPr>
              <p:cNvSpPr/>
              <p:nvPr/>
            </p:nvSpPr>
            <p:spPr>
              <a:xfrm>
                <a:off x="3762001" y="489698"/>
                <a:ext cx="916532" cy="610458"/>
              </a:xfrm>
              <a:prstGeom prst="wedgeEllipseCallou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9" name="Sprechblase: oval 38">
                <a:extLst>
                  <a:ext uri="{FF2B5EF4-FFF2-40B4-BE49-F238E27FC236}">
                    <a16:creationId xmlns:a16="http://schemas.microsoft.com/office/drawing/2014/main" id="{F833C832-D5FA-4218-803C-8BB2DDB5AD5E}"/>
                  </a:ext>
                </a:extLst>
              </p:cNvPr>
              <p:cNvSpPr/>
              <p:nvPr/>
            </p:nvSpPr>
            <p:spPr>
              <a:xfrm flipH="1">
                <a:off x="6196613" y="736847"/>
                <a:ext cx="604094" cy="455974"/>
              </a:xfrm>
              <a:prstGeom prst="wedgeEllipseCallout">
                <a:avLst/>
              </a:prstGeom>
              <a:solidFill>
                <a:srgbClr val="00206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Sprechblase: oval 39">
                <a:extLst>
                  <a:ext uri="{FF2B5EF4-FFF2-40B4-BE49-F238E27FC236}">
                    <a16:creationId xmlns:a16="http://schemas.microsoft.com/office/drawing/2014/main" id="{1CCAA264-61EA-483A-B831-8193864B0696}"/>
                  </a:ext>
                </a:extLst>
              </p:cNvPr>
              <p:cNvSpPr/>
              <p:nvPr/>
            </p:nvSpPr>
            <p:spPr>
              <a:xfrm flipH="1">
                <a:off x="5062246" y="837087"/>
                <a:ext cx="827505" cy="286067"/>
              </a:xfrm>
              <a:prstGeom prst="wedgeEllipseCallout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1" name="Sprechblase: oval 40">
                <a:extLst>
                  <a:ext uri="{FF2B5EF4-FFF2-40B4-BE49-F238E27FC236}">
                    <a16:creationId xmlns:a16="http://schemas.microsoft.com/office/drawing/2014/main" id="{A34FB120-4256-4622-B23D-2F6A8FFB404A}"/>
                  </a:ext>
                </a:extLst>
              </p:cNvPr>
              <p:cNvSpPr/>
              <p:nvPr/>
            </p:nvSpPr>
            <p:spPr>
              <a:xfrm>
                <a:off x="4760406" y="588390"/>
                <a:ext cx="604094" cy="497393"/>
              </a:xfrm>
              <a:prstGeom prst="wedgeEllipseCallout">
                <a:avLst/>
              </a:prstGeom>
              <a:solidFill>
                <a:schemeClr val="accent5">
                  <a:lumMod val="75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2B467FC-F245-482B-B370-B109F0784BCD}"/>
                </a:ext>
              </a:extLst>
            </p:cNvPr>
            <p:cNvSpPr txBox="1"/>
            <p:nvPr/>
          </p:nvSpPr>
          <p:spPr>
            <a:xfrm>
              <a:off x="4103186" y="2849295"/>
              <a:ext cx="2345005" cy="4183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Kommunikation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15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896A-23A7-ED6B-466F-1B208E24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B279-8645-9AA5-7E1D-19756799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Warum dieses Projekt</a:t>
            </a:r>
          </a:p>
          <a:p>
            <a:r>
              <a:rPr lang="de-CH" dirty="0"/>
              <a:t>Frontend</a:t>
            </a:r>
          </a:p>
          <a:p>
            <a:r>
              <a:rPr lang="de-CH" dirty="0"/>
              <a:t>Backend</a:t>
            </a:r>
          </a:p>
          <a:p>
            <a:r>
              <a:rPr lang="de-CH" dirty="0"/>
              <a:t>Datenbank</a:t>
            </a:r>
          </a:p>
          <a:p>
            <a:r>
              <a:rPr lang="de-CH" dirty="0"/>
              <a:t>Verbindung</a:t>
            </a:r>
          </a:p>
          <a:p>
            <a:r>
              <a:rPr lang="de-CH" dirty="0"/>
              <a:t>Dokumentation</a:t>
            </a:r>
          </a:p>
          <a:p>
            <a:r>
              <a:rPr lang="de-CH" dirty="0"/>
              <a:t>Schwierigkeiten</a:t>
            </a:r>
          </a:p>
          <a:p>
            <a:r>
              <a:rPr lang="de-CH" dirty="0"/>
              <a:t>Schlusswort</a:t>
            </a:r>
          </a:p>
          <a:p>
            <a:r>
              <a:rPr lang="de-CH" dirty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89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D79E-8ACA-79FD-2554-36199816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dieses Projekt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69195F-02F4-1109-4938-B3EB4BA4F1CC}"/>
              </a:ext>
            </a:extLst>
          </p:cNvPr>
          <p:cNvSpPr txBox="1">
            <a:spLocks/>
          </p:cNvSpPr>
          <p:nvPr/>
        </p:nvSpPr>
        <p:spPr>
          <a:xfrm>
            <a:off x="1218490" y="2331571"/>
            <a:ext cx="6549471" cy="2332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Keine Events in der Schule </a:t>
            </a:r>
          </a:p>
          <a:p>
            <a:r>
              <a:rPr lang="de-CH" dirty="0"/>
              <a:t>Diskussion zwischen mehreren Schülern</a:t>
            </a:r>
          </a:p>
          <a:p>
            <a:r>
              <a:rPr lang="de-CH" dirty="0"/>
              <a:t>Einmalige Gelegenheit</a:t>
            </a:r>
          </a:p>
          <a:p>
            <a:r>
              <a:rPr lang="de-CH" dirty="0"/>
              <a:t>Hatte diese Idee schon lange</a:t>
            </a:r>
          </a:p>
        </p:txBody>
      </p:sp>
    </p:spTree>
    <p:extLst>
      <p:ext uri="{BB962C8B-B14F-4D97-AF65-F5344CB8AC3E}">
        <p14:creationId xmlns:p14="http://schemas.microsoft.com/office/powerpoint/2010/main" val="21792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F674C84-0BEF-4479-8F26-4E8F69FDA497}"/>
              </a:ext>
            </a:extLst>
          </p:cNvPr>
          <p:cNvGrpSpPr/>
          <p:nvPr/>
        </p:nvGrpSpPr>
        <p:grpSpPr>
          <a:xfrm>
            <a:off x="5746524" y="927028"/>
            <a:ext cx="2018072" cy="2795988"/>
            <a:chOff x="461639" y="408358"/>
            <a:chExt cx="2018072" cy="279598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D2F24788-19B6-403C-9E7E-500306AEE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639" y="408358"/>
              <a:ext cx="2018072" cy="27959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81BE449-BC7D-49CF-8B66-B0BD152FB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22" y="482727"/>
              <a:ext cx="943399" cy="566039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AEBBFD62-952D-467C-A25A-AC5173C2D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689" y="1100156"/>
              <a:ext cx="943399" cy="627789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9404C20A-5BB3-4BBA-B1C3-05AE027F7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178" y="2237172"/>
              <a:ext cx="896615" cy="896615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3A3F8C3-6860-4A16-AB7F-5BEF0A7B7F55}"/>
                </a:ext>
              </a:extLst>
            </p:cNvPr>
            <p:cNvSpPr txBox="1"/>
            <p:nvPr/>
          </p:nvSpPr>
          <p:spPr>
            <a:xfrm>
              <a:off x="512066" y="1779335"/>
              <a:ext cx="1917218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Verschiedene Sprachen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434F6FC-9F91-4852-872E-915D39103EBD}"/>
              </a:ext>
            </a:extLst>
          </p:cNvPr>
          <p:cNvGrpSpPr/>
          <p:nvPr/>
        </p:nvGrpSpPr>
        <p:grpSpPr>
          <a:xfrm>
            <a:off x="490112" y="3840207"/>
            <a:ext cx="2141276" cy="2542244"/>
            <a:chOff x="1871432" y="3902451"/>
            <a:chExt cx="2141276" cy="254224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F5FA773-B6C4-416B-8106-D0337E1C8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1432" y="3902451"/>
              <a:ext cx="2141276" cy="254224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7A48ED9F-D2B8-481D-B0E9-A45384395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168" y="3989998"/>
              <a:ext cx="843194" cy="961867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5009133C-2B5D-4807-9C25-4C8F95DFD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7849" y="5378502"/>
              <a:ext cx="956192" cy="992734"/>
            </a:xfrm>
            <a:prstGeom prst="rect">
              <a:avLst/>
            </a:prstGeom>
          </p:spPr>
        </p:pic>
        <p:sp>
          <p:nvSpPr>
            <p:cNvPr id="15" name="Pfeil: gebogen 14">
              <a:extLst>
                <a:ext uri="{FF2B5EF4-FFF2-40B4-BE49-F238E27FC236}">
                  <a16:creationId xmlns:a16="http://schemas.microsoft.com/office/drawing/2014/main" id="{523CC880-6EE8-4E58-B960-D44950AAFDF6}"/>
                </a:ext>
              </a:extLst>
            </p:cNvPr>
            <p:cNvSpPr/>
            <p:nvPr/>
          </p:nvSpPr>
          <p:spPr>
            <a:xfrm rot="5400000">
              <a:off x="3146684" y="4189631"/>
              <a:ext cx="664578" cy="65486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16" name="Pfeil: gebogen 15">
              <a:extLst>
                <a:ext uri="{FF2B5EF4-FFF2-40B4-BE49-F238E27FC236}">
                  <a16:creationId xmlns:a16="http://schemas.microsoft.com/office/drawing/2014/main" id="{443DDD4C-A392-465C-B0E7-02EA5AE2B1B0}"/>
                </a:ext>
              </a:extLst>
            </p:cNvPr>
            <p:cNvSpPr/>
            <p:nvPr/>
          </p:nvSpPr>
          <p:spPr>
            <a:xfrm rot="16200000">
              <a:off x="1931959" y="5505067"/>
              <a:ext cx="664578" cy="65486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CE98A5-010E-4D3F-96A5-83744037646A}"/>
                </a:ext>
              </a:extLst>
            </p:cNvPr>
            <p:cNvSpPr txBox="1"/>
            <p:nvPr/>
          </p:nvSpPr>
          <p:spPr>
            <a:xfrm>
              <a:off x="1958168" y="4997267"/>
              <a:ext cx="1959362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Verschiedene Schulen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B6B3104-F06C-4135-AE40-C4DEDF03CC34}"/>
              </a:ext>
            </a:extLst>
          </p:cNvPr>
          <p:cNvGrpSpPr/>
          <p:nvPr/>
        </p:nvGrpSpPr>
        <p:grpSpPr>
          <a:xfrm>
            <a:off x="8044819" y="447486"/>
            <a:ext cx="3683786" cy="2585203"/>
            <a:chOff x="3093434" y="440320"/>
            <a:chExt cx="4283910" cy="2853127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26CB851-6257-4DEB-8ABC-9CCAF169A9D0}"/>
                </a:ext>
              </a:extLst>
            </p:cNvPr>
            <p:cNvGrpSpPr/>
            <p:nvPr/>
          </p:nvGrpSpPr>
          <p:grpSpPr>
            <a:xfrm>
              <a:off x="3093434" y="440320"/>
              <a:ext cx="4283910" cy="2853127"/>
              <a:chOff x="3093434" y="440320"/>
              <a:chExt cx="4283910" cy="2853127"/>
            </a:xfrm>
          </p:grpSpPr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D75F1FAC-5BF5-44D3-96CA-504148C89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93434" y="440320"/>
                <a:ext cx="4283910" cy="285312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91CFF90E-EFCD-4E53-9CE1-9CE6270C5A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346" y="1123154"/>
                <a:ext cx="3275913" cy="2170293"/>
              </a:xfrm>
              <a:prstGeom prst="rect">
                <a:avLst/>
              </a:prstGeom>
            </p:spPr>
          </p:pic>
          <p:sp>
            <p:nvSpPr>
              <p:cNvPr id="25" name="Sprechblase: oval 24">
                <a:extLst>
                  <a:ext uri="{FF2B5EF4-FFF2-40B4-BE49-F238E27FC236}">
                    <a16:creationId xmlns:a16="http://schemas.microsoft.com/office/drawing/2014/main" id="{95167A3D-DF18-4D3B-8B93-864542084667}"/>
                  </a:ext>
                </a:extLst>
              </p:cNvPr>
              <p:cNvSpPr/>
              <p:nvPr/>
            </p:nvSpPr>
            <p:spPr>
              <a:xfrm>
                <a:off x="3762001" y="489698"/>
                <a:ext cx="916532" cy="610458"/>
              </a:xfrm>
              <a:prstGeom prst="wedgeEllipseCallou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5" name="Sprechblase: oval 34">
                <a:extLst>
                  <a:ext uri="{FF2B5EF4-FFF2-40B4-BE49-F238E27FC236}">
                    <a16:creationId xmlns:a16="http://schemas.microsoft.com/office/drawing/2014/main" id="{9F8DE4F2-330B-4AC0-A2F2-D2C7D412FB89}"/>
                  </a:ext>
                </a:extLst>
              </p:cNvPr>
              <p:cNvSpPr/>
              <p:nvPr/>
            </p:nvSpPr>
            <p:spPr>
              <a:xfrm flipH="1">
                <a:off x="6196613" y="736847"/>
                <a:ext cx="604094" cy="455974"/>
              </a:xfrm>
              <a:prstGeom prst="wedgeEllipseCallout">
                <a:avLst/>
              </a:prstGeom>
              <a:solidFill>
                <a:srgbClr val="00206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6" name="Sprechblase: oval 35">
                <a:extLst>
                  <a:ext uri="{FF2B5EF4-FFF2-40B4-BE49-F238E27FC236}">
                    <a16:creationId xmlns:a16="http://schemas.microsoft.com/office/drawing/2014/main" id="{1931EF9E-4B9B-498C-BAF8-B2706E9416AD}"/>
                  </a:ext>
                </a:extLst>
              </p:cNvPr>
              <p:cNvSpPr/>
              <p:nvPr/>
            </p:nvSpPr>
            <p:spPr>
              <a:xfrm flipH="1">
                <a:off x="5062246" y="837087"/>
                <a:ext cx="827505" cy="286067"/>
              </a:xfrm>
              <a:prstGeom prst="wedgeEllipseCallout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Sprechblase: oval 36">
                <a:extLst>
                  <a:ext uri="{FF2B5EF4-FFF2-40B4-BE49-F238E27FC236}">
                    <a16:creationId xmlns:a16="http://schemas.microsoft.com/office/drawing/2014/main" id="{F43333F3-35D0-4624-9C03-CA2B86DEF77C}"/>
                  </a:ext>
                </a:extLst>
              </p:cNvPr>
              <p:cNvSpPr/>
              <p:nvPr/>
            </p:nvSpPr>
            <p:spPr>
              <a:xfrm>
                <a:off x="4760406" y="588390"/>
                <a:ext cx="604094" cy="497393"/>
              </a:xfrm>
              <a:prstGeom prst="wedgeEllipseCallout">
                <a:avLst/>
              </a:prstGeom>
              <a:solidFill>
                <a:schemeClr val="accent5">
                  <a:lumMod val="75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3FC3D010-FEBD-4640-B39F-CC509B29C96F}"/>
                </a:ext>
              </a:extLst>
            </p:cNvPr>
            <p:cNvSpPr txBox="1"/>
            <p:nvPr/>
          </p:nvSpPr>
          <p:spPr>
            <a:xfrm>
              <a:off x="4450680" y="2979898"/>
              <a:ext cx="1745933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Kommunikation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4C0B3A9-D6CA-4634-ADAA-821794F44B58}"/>
              </a:ext>
            </a:extLst>
          </p:cNvPr>
          <p:cNvGrpSpPr/>
          <p:nvPr/>
        </p:nvGrpSpPr>
        <p:grpSpPr>
          <a:xfrm>
            <a:off x="2966703" y="4030411"/>
            <a:ext cx="2407605" cy="2219617"/>
            <a:chOff x="3950613" y="4345702"/>
            <a:chExt cx="2175686" cy="2098994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10B4ED89-3EA4-4046-8CBC-738C9BF8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50613" y="4345702"/>
              <a:ext cx="2175686" cy="209899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BDD4EB9C-6EDF-4CF3-B23F-F4D9B91EE3F2}"/>
                </a:ext>
              </a:extLst>
            </p:cNvPr>
            <p:cNvSpPr txBox="1"/>
            <p:nvPr/>
          </p:nvSpPr>
          <p:spPr>
            <a:xfrm>
              <a:off x="4027137" y="6041033"/>
              <a:ext cx="2032857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Private Konversationen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F7D4AB5-EB6F-4F38-AF01-5849365067AE}"/>
              </a:ext>
            </a:extLst>
          </p:cNvPr>
          <p:cNvGrpSpPr/>
          <p:nvPr/>
        </p:nvGrpSpPr>
        <p:grpSpPr>
          <a:xfrm>
            <a:off x="6148608" y="4073046"/>
            <a:ext cx="2407605" cy="2209019"/>
            <a:chOff x="6265878" y="3888589"/>
            <a:chExt cx="1724266" cy="1619476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C429375E-5EC1-4020-B2F4-720FC8579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65878" y="3888589"/>
              <a:ext cx="1724266" cy="161947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C8B27D00-F104-4F82-8653-978DED71AE43}"/>
                </a:ext>
              </a:extLst>
            </p:cNvPr>
            <p:cNvSpPr txBox="1"/>
            <p:nvPr/>
          </p:nvSpPr>
          <p:spPr>
            <a:xfrm>
              <a:off x="6609681" y="5201609"/>
              <a:ext cx="1014215" cy="2256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Projekte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E7A7A58-0260-49F1-AFFD-1B1237DCFECF}"/>
              </a:ext>
            </a:extLst>
          </p:cNvPr>
          <p:cNvGrpSpPr/>
          <p:nvPr/>
        </p:nvGrpSpPr>
        <p:grpSpPr>
          <a:xfrm>
            <a:off x="620632" y="2127445"/>
            <a:ext cx="4833139" cy="1326140"/>
            <a:chOff x="1871430" y="1028515"/>
            <a:chExt cx="4546505" cy="1255119"/>
          </a:xfrm>
        </p:grpSpPr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D8E8E57E-3928-4281-BA32-3C7C5F0B3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4468" t="5169" r="3231" b="7332"/>
            <a:stretch/>
          </p:blipFill>
          <p:spPr>
            <a:xfrm>
              <a:off x="1871430" y="1028515"/>
              <a:ext cx="4546505" cy="125511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6CBE647-08F0-48AC-BF00-203FFA97E361}"/>
                </a:ext>
              </a:extLst>
            </p:cNvPr>
            <p:cNvSpPr txBox="1"/>
            <p:nvPr/>
          </p:nvSpPr>
          <p:spPr>
            <a:xfrm>
              <a:off x="3670158" y="1850500"/>
              <a:ext cx="823626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Posten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CED9D18-2F9A-42A9-B59F-C299771804B8}"/>
              </a:ext>
            </a:extLst>
          </p:cNvPr>
          <p:cNvGrpSpPr/>
          <p:nvPr/>
        </p:nvGrpSpPr>
        <p:grpSpPr>
          <a:xfrm>
            <a:off x="9097832" y="3327098"/>
            <a:ext cx="2141277" cy="3083416"/>
            <a:chOff x="8237401" y="2120641"/>
            <a:chExt cx="1787873" cy="2596501"/>
          </a:xfrm>
        </p:grpSpPr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114D117D-36AF-461C-89E0-C77B04E7E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679"/>
            <a:stretch/>
          </p:blipFill>
          <p:spPr>
            <a:xfrm>
              <a:off x="8237401" y="2120641"/>
              <a:ext cx="1787873" cy="25965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DD182FB2-30E5-435A-8A00-27EEA2F5A7C5}"/>
                </a:ext>
              </a:extLst>
            </p:cNvPr>
            <p:cNvSpPr txBox="1"/>
            <p:nvPr/>
          </p:nvSpPr>
          <p:spPr>
            <a:xfrm>
              <a:off x="8528136" y="4321472"/>
              <a:ext cx="1249417" cy="20849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Eigener Account</a:t>
              </a:r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3C4E8DB0-DA11-4A4F-BB12-E2CC575D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53" y="639605"/>
            <a:ext cx="5278901" cy="1356360"/>
          </a:xfrm>
        </p:spPr>
        <p:txBody>
          <a:bodyPr/>
          <a:lstStyle/>
          <a:p>
            <a:r>
              <a:rPr lang="de-CH" dirty="0"/>
              <a:t>Ziele dieses Projekts</a:t>
            </a:r>
          </a:p>
        </p:txBody>
      </p:sp>
    </p:spTree>
    <p:extLst>
      <p:ext uri="{BB962C8B-B14F-4D97-AF65-F5344CB8AC3E}">
        <p14:creationId xmlns:p14="http://schemas.microsoft.com/office/powerpoint/2010/main" val="242113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20FA-260D-FD15-160C-26CC8D0A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899C-84A7-A00F-9871-BCFE0619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610" y="5181630"/>
            <a:ext cx="8707169" cy="685015"/>
          </a:xfrm>
        </p:spPr>
        <p:txBody>
          <a:bodyPr>
            <a:normAutofit/>
          </a:bodyPr>
          <a:lstStyle/>
          <a:p>
            <a:r>
              <a:rPr lang="de-CH" dirty="0"/>
              <a:t>Ich habe mich für </a:t>
            </a:r>
            <a:r>
              <a:rPr lang="de-CH" dirty="0" err="1"/>
              <a:t>VueJS</a:t>
            </a:r>
            <a:r>
              <a:rPr lang="de-CH" dirty="0"/>
              <a:t> entschieden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25469B-4B5F-F479-91C0-8C180DC52C31}"/>
              </a:ext>
            </a:extLst>
          </p:cNvPr>
          <p:cNvSpPr txBox="1">
            <a:spLocks/>
          </p:cNvSpPr>
          <p:nvPr/>
        </p:nvSpPr>
        <p:spPr>
          <a:xfrm>
            <a:off x="907611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Frontend Libraries/Frameworks/Programmiersprachen</a:t>
            </a:r>
          </a:p>
          <a:p>
            <a:endParaRPr lang="de-CH" dirty="0"/>
          </a:p>
        </p:txBody>
      </p:sp>
      <p:pic>
        <p:nvPicPr>
          <p:cNvPr id="2052" name="Picture 4" descr="Getting started with Angular 5. Hi, are you a beginner in Web… | by Onejohi  | Medium">
            <a:extLst>
              <a:ext uri="{FF2B5EF4-FFF2-40B4-BE49-F238E27FC236}">
                <a16:creationId xmlns:a16="http://schemas.microsoft.com/office/drawing/2014/main" id="{35C3876D-0181-47D7-5364-0E682C4D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61" y="2748725"/>
            <a:ext cx="1930584" cy="96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ue.js comme une solution d'entreprise | Apps &amp; Platforms">
            <a:extLst>
              <a:ext uri="{FF2B5EF4-FFF2-40B4-BE49-F238E27FC236}">
                <a16:creationId xmlns:a16="http://schemas.microsoft.com/office/drawing/2014/main" id="{B9426C55-FC78-F0F0-79FB-3D1BA332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3" y="2562907"/>
            <a:ext cx="2224888" cy="13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eate Floating Hearts 3D model in Three.JS and React Three Fiber | by Kyle  Le | Level Up Coding">
            <a:extLst>
              <a:ext uri="{FF2B5EF4-FFF2-40B4-BE49-F238E27FC236}">
                <a16:creationId xmlns:a16="http://schemas.microsoft.com/office/drawing/2014/main" id="{46C93F22-38A6-7AC2-1CE2-5A902E58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93" y="2477282"/>
            <a:ext cx="1930584" cy="97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act : la version 16.8 de la bibliothèque JavaScript est disponible et  embarque une version stable des Hooks">
            <a:extLst>
              <a:ext uri="{FF2B5EF4-FFF2-40B4-BE49-F238E27FC236}">
                <a16:creationId xmlns:a16="http://schemas.microsoft.com/office/drawing/2014/main" id="{7AD41886-9C60-6404-CA17-82EAF9FF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91" y="3530995"/>
            <a:ext cx="1609796" cy="15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Jquery and How it works? An Overview and Its Use Cases -  DevOpsSchool.com">
            <a:extLst>
              <a:ext uri="{FF2B5EF4-FFF2-40B4-BE49-F238E27FC236}">
                <a16:creationId xmlns:a16="http://schemas.microsoft.com/office/drawing/2014/main" id="{409E4140-E9E6-6A4F-150F-7996EF6B7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6" y="3278926"/>
            <a:ext cx="4116309" cy="22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9DC170-807E-8C61-6A2D-C7CB29351EAE}"/>
              </a:ext>
            </a:extLst>
          </p:cNvPr>
          <p:cNvSpPr txBox="1">
            <a:spLocks/>
          </p:cNvSpPr>
          <p:nvPr/>
        </p:nvSpPr>
        <p:spPr>
          <a:xfrm>
            <a:off x="835182" y="5221789"/>
            <a:ext cx="4734011" cy="44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2BF1AA7-9616-4E05-B141-22E494AC8BA4}"/>
              </a:ext>
            </a:extLst>
          </p:cNvPr>
          <p:cNvSpPr/>
          <p:nvPr/>
        </p:nvSpPr>
        <p:spPr>
          <a:xfrm>
            <a:off x="1143000" y="2748725"/>
            <a:ext cx="2029923" cy="96529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082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C808-34BC-5834-6EB7-CC281155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VueJS</a:t>
            </a:r>
            <a:r>
              <a:rPr lang="de-CH" dirty="0"/>
              <a:t> als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D3E3-516A-AD3B-7C10-45E314BD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788" y="2386466"/>
            <a:ext cx="6838024" cy="38569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de-CH" dirty="0"/>
              <a:t>Vorkenntnisse : genügend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DC3B70-D80E-4195-9642-47AD78FAAFD2}"/>
              </a:ext>
            </a:extLst>
          </p:cNvPr>
          <p:cNvSpPr txBox="1">
            <a:spLocks/>
          </p:cNvSpPr>
          <p:nvPr/>
        </p:nvSpPr>
        <p:spPr>
          <a:xfrm>
            <a:off x="1000957" y="1873300"/>
            <a:ext cx="6838024" cy="89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Was ist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Ist ein JavaScript Framework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141FE2-C252-42D5-B32E-077737416479}"/>
              </a:ext>
            </a:extLst>
          </p:cNvPr>
          <p:cNvSpPr txBox="1">
            <a:spLocks/>
          </p:cNvSpPr>
          <p:nvPr/>
        </p:nvSpPr>
        <p:spPr>
          <a:xfrm>
            <a:off x="1046825" y="3458773"/>
            <a:ext cx="4529831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Stärken von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Ist sehr </a:t>
            </a:r>
            <a:r>
              <a:rPr lang="de-CH" dirty="0" err="1"/>
              <a:t>perfoment</a:t>
            </a:r>
            <a:endParaRPr lang="de-CH" dirty="0"/>
          </a:p>
          <a:p>
            <a:r>
              <a:rPr lang="de-CH" dirty="0"/>
              <a:t>Einfache Syntax</a:t>
            </a:r>
          </a:p>
          <a:p>
            <a:r>
              <a:rPr lang="de-CH" dirty="0"/>
              <a:t>Ist sehr Benutzerfreundlich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EC9978-6E44-4D83-8A7B-4669E90F37E3}"/>
              </a:ext>
            </a:extLst>
          </p:cNvPr>
          <p:cNvSpPr txBox="1">
            <a:spLocks/>
          </p:cNvSpPr>
          <p:nvPr/>
        </p:nvSpPr>
        <p:spPr>
          <a:xfrm>
            <a:off x="5576656" y="3473010"/>
            <a:ext cx="4529831" cy="147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Schwächen von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Eignet sich weniger für grosse Projekte </a:t>
            </a:r>
          </a:p>
        </p:txBody>
      </p:sp>
    </p:spTree>
    <p:extLst>
      <p:ext uri="{BB962C8B-B14F-4D97-AF65-F5344CB8AC3E}">
        <p14:creationId xmlns:p14="http://schemas.microsoft.com/office/powerpoint/2010/main" val="75759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E13B-4DA5-8671-FD2B-EEAD88C6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Backend</a:t>
            </a:r>
          </a:p>
        </p:txBody>
      </p:sp>
      <p:pic>
        <p:nvPicPr>
          <p:cNvPr id="4" name="Content Placeholder 3" descr="Logo, company name&#10;&#10;Description automatically generated">
            <a:extLst>
              <a:ext uri="{FF2B5EF4-FFF2-40B4-BE49-F238E27FC236}">
                <a16:creationId xmlns:a16="http://schemas.microsoft.com/office/drawing/2014/main" id="{48DF2F38-524F-9D69-DB65-F50518685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179924"/>
            <a:ext cx="3028950" cy="15144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14020-2404-68F4-A9D3-C5829CEE6AA7}"/>
              </a:ext>
            </a:extLst>
          </p:cNvPr>
          <p:cNvSpPr txBox="1">
            <a:spLocks/>
          </p:cNvSpPr>
          <p:nvPr/>
        </p:nvSpPr>
        <p:spPr>
          <a:xfrm>
            <a:off x="835183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Backend Libraries/Frameworks/Programmiersprachen </a:t>
            </a:r>
            <a:r>
              <a:rPr lang="de-CH" dirty="0" err="1"/>
              <a:t>Programmiersprachen</a:t>
            </a:r>
            <a:endParaRPr lang="de-CH" dirty="0"/>
          </a:p>
          <a:p>
            <a:endParaRPr lang="de-CH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BD67E4B-7492-1C0C-1717-A58451AE8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7" y="2368520"/>
            <a:ext cx="3085719" cy="11372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877DD-ED29-23C4-3F66-01E3827ED18B}"/>
              </a:ext>
            </a:extLst>
          </p:cNvPr>
          <p:cNvSpPr txBox="1">
            <a:spLocks/>
          </p:cNvSpPr>
          <p:nvPr/>
        </p:nvSpPr>
        <p:spPr>
          <a:xfrm>
            <a:off x="907610" y="5181630"/>
            <a:ext cx="8707169" cy="68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Ich habe mich für </a:t>
            </a:r>
            <a:r>
              <a:rPr lang="de-CH" dirty="0" err="1"/>
              <a:t>Laravel</a:t>
            </a:r>
            <a:r>
              <a:rPr lang="de-CH" dirty="0"/>
              <a:t> entschieden</a:t>
            </a:r>
          </a:p>
        </p:txBody>
      </p:sp>
      <p:pic>
        <p:nvPicPr>
          <p:cNvPr id="1028" name="Picture 4" descr="Ruby — Wikipédia">
            <a:extLst>
              <a:ext uri="{FF2B5EF4-FFF2-40B4-BE49-F238E27FC236}">
                <a16:creationId xmlns:a16="http://schemas.microsoft.com/office/drawing/2014/main" id="{2242E352-B661-8396-12D3-73AAB8CD3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18" y="2474203"/>
            <a:ext cx="1487775" cy="14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ngage Python : c'est quoi ? Que peut-on faire avec en 2022 ?">
            <a:extLst>
              <a:ext uri="{FF2B5EF4-FFF2-40B4-BE49-F238E27FC236}">
                <a16:creationId xmlns:a16="http://schemas.microsoft.com/office/drawing/2014/main" id="{0E4127F2-D041-A047-68A2-F87C5990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7" y="3523910"/>
            <a:ext cx="2502780" cy="14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 Programming Language - Britefish">
            <a:extLst>
              <a:ext uri="{FF2B5EF4-FFF2-40B4-BE49-F238E27FC236}">
                <a16:creationId xmlns:a16="http://schemas.microsoft.com/office/drawing/2014/main" id="{EEE385EF-F9BE-3706-6558-68E723C6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34" y="3021442"/>
            <a:ext cx="2412749" cy="241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1C2F1FB-F6BD-4275-AC32-F36FAE124B98}"/>
              </a:ext>
            </a:extLst>
          </p:cNvPr>
          <p:cNvSpPr/>
          <p:nvPr/>
        </p:nvSpPr>
        <p:spPr>
          <a:xfrm>
            <a:off x="907610" y="2474202"/>
            <a:ext cx="2528048" cy="91179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23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12BE-9B8E-6A34-71D9-83B788EC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Laravel</a:t>
            </a:r>
            <a:r>
              <a:rPr lang="de-CH" dirty="0"/>
              <a:t> als Backend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EF84D-1418-4D80-954E-7CC8B4C02484}"/>
              </a:ext>
            </a:extLst>
          </p:cNvPr>
          <p:cNvSpPr txBox="1">
            <a:spLocks/>
          </p:cNvSpPr>
          <p:nvPr/>
        </p:nvSpPr>
        <p:spPr>
          <a:xfrm>
            <a:off x="1373821" y="1965960"/>
            <a:ext cx="6838024" cy="89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Was ist </a:t>
            </a:r>
            <a:r>
              <a:rPr lang="de-CH" dirty="0" err="1"/>
              <a:t>Laravel</a:t>
            </a:r>
            <a:endParaRPr lang="de-CH" dirty="0"/>
          </a:p>
          <a:p>
            <a:pPr marL="45720" indent="0">
              <a:buFont typeface="Corbel" pitchFamily="34" charset="0"/>
              <a:buNone/>
            </a:pPr>
            <a:r>
              <a:rPr lang="de-CH" dirty="0"/>
              <a:t>Ist ein PHP Framework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F485E-6C87-4BEA-887D-2B4DF6CE968D}"/>
              </a:ext>
            </a:extLst>
          </p:cNvPr>
          <p:cNvSpPr txBox="1">
            <a:spLocks/>
          </p:cNvSpPr>
          <p:nvPr/>
        </p:nvSpPr>
        <p:spPr>
          <a:xfrm>
            <a:off x="1282084" y="3672509"/>
            <a:ext cx="4529831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Stärken von </a:t>
            </a:r>
            <a:r>
              <a:rPr lang="de-CH" dirty="0" err="1"/>
              <a:t>Laravel</a:t>
            </a:r>
            <a:endParaRPr lang="de-CH" dirty="0"/>
          </a:p>
          <a:p>
            <a:r>
              <a:rPr lang="de-CH" dirty="0"/>
              <a:t>Gute Dokumentationen</a:t>
            </a:r>
          </a:p>
          <a:p>
            <a:r>
              <a:rPr lang="de-CH" dirty="0"/>
              <a:t>Die Community ist sehr gross</a:t>
            </a:r>
          </a:p>
          <a:p>
            <a:r>
              <a:rPr lang="de-CH" dirty="0"/>
              <a:t>Open-Source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F34D89-2BEF-4376-995A-C82717D2C67B}"/>
              </a:ext>
            </a:extLst>
          </p:cNvPr>
          <p:cNvSpPr txBox="1">
            <a:spLocks/>
          </p:cNvSpPr>
          <p:nvPr/>
        </p:nvSpPr>
        <p:spPr>
          <a:xfrm>
            <a:off x="5811915" y="3672509"/>
            <a:ext cx="4799860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Schwächen von </a:t>
            </a:r>
            <a:r>
              <a:rPr lang="de-CH" dirty="0" err="1"/>
              <a:t>Laravel</a:t>
            </a:r>
            <a:endParaRPr lang="de-CH" dirty="0"/>
          </a:p>
          <a:p>
            <a:r>
              <a:rPr lang="de-CH" dirty="0"/>
              <a:t>Leistungsdefizit</a:t>
            </a:r>
          </a:p>
          <a:p>
            <a:r>
              <a:rPr lang="de-CH" dirty="0"/>
              <a:t>Eignet sich weniger für grosse Projekte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D9152E-1B72-4649-837A-5C72F5C0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5" y="2029694"/>
            <a:ext cx="6838024" cy="38569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de-CH" dirty="0"/>
              <a:t>Vorkenntnisse : keine</a:t>
            </a:r>
          </a:p>
        </p:txBody>
      </p:sp>
    </p:spTree>
    <p:extLst>
      <p:ext uri="{BB962C8B-B14F-4D97-AF65-F5344CB8AC3E}">
        <p14:creationId xmlns:p14="http://schemas.microsoft.com/office/powerpoint/2010/main" val="293567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C6079-FCB2-4D69-B75B-4C8B71F8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572" y="804908"/>
            <a:ext cx="3162672" cy="1117483"/>
          </a:xfrm>
        </p:spPr>
        <p:txBody>
          <a:bodyPr>
            <a:normAutofit/>
          </a:bodyPr>
          <a:lstStyle/>
          <a:p>
            <a:r>
              <a:rPr lang="de-CH" dirty="0"/>
              <a:t>Datenbank</a:t>
            </a:r>
          </a:p>
        </p:txBody>
      </p:sp>
      <p:pic>
        <p:nvPicPr>
          <p:cNvPr id="1028" name="Picture 4" descr="MySQL: Definition und Erklärung | Marketing-Lexikon">
            <a:extLst>
              <a:ext uri="{FF2B5EF4-FFF2-40B4-BE49-F238E27FC236}">
                <a16:creationId xmlns:a16="http://schemas.microsoft.com/office/drawing/2014/main" id="{E58E40DD-9FBE-48FA-8AEF-6D618242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60" y="2190593"/>
            <a:ext cx="2360257" cy="123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dis - Wikipedia">
            <a:extLst>
              <a:ext uri="{FF2B5EF4-FFF2-40B4-BE49-F238E27FC236}">
                <a16:creationId xmlns:a16="http://schemas.microsoft.com/office/drawing/2014/main" id="{8C3523F2-BAB4-4C54-8572-918AE8659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35" y="2351005"/>
            <a:ext cx="3225692" cy="107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DA1C8EA-7F81-473C-BCA2-D6A32D89D12D}"/>
              </a:ext>
            </a:extLst>
          </p:cNvPr>
          <p:cNvSpPr/>
          <p:nvPr/>
        </p:nvSpPr>
        <p:spPr>
          <a:xfrm>
            <a:off x="1520168" y="2086253"/>
            <a:ext cx="3162671" cy="138927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2" name="Picture 8" descr="Oracle stellt neue Programme vor, die das Kauf- und Nutzungsverhalten von  Cloud-Kunden verändern">
            <a:extLst>
              <a:ext uri="{FF2B5EF4-FFF2-40B4-BE49-F238E27FC236}">
                <a16:creationId xmlns:a16="http://schemas.microsoft.com/office/drawing/2014/main" id="{645DA592-2D18-4073-B528-9B747BA4F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25" y="3533340"/>
            <a:ext cx="3809492" cy="200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ite – Wikipedia">
            <a:extLst>
              <a:ext uri="{FF2B5EF4-FFF2-40B4-BE49-F238E27FC236}">
                <a16:creationId xmlns:a16="http://schemas.microsoft.com/office/drawing/2014/main" id="{AA6FB5B2-62D4-4B89-9C5C-83E880DEE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17" y="4059304"/>
            <a:ext cx="4877540" cy="2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2BDF743-1724-4384-BE13-232B1C78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49" y="3412846"/>
            <a:ext cx="4796901" cy="129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Basis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286</Words>
  <Application>Microsoft Office PowerPoint</Application>
  <PresentationFormat>Breitbild</PresentationFormat>
  <Paragraphs>93</Paragraphs>
  <Slides>16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Calibri</vt:lpstr>
      <vt:lpstr>Cambria</vt:lpstr>
      <vt:lpstr>Corbel</vt:lpstr>
      <vt:lpstr>Basis</vt:lpstr>
      <vt:lpstr>Website Projekt</vt:lpstr>
      <vt:lpstr>Inhaltsverzeichnis</vt:lpstr>
      <vt:lpstr>Warum dieses Projekt</vt:lpstr>
      <vt:lpstr>Ziele dieses Projekts</vt:lpstr>
      <vt:lpstr>Frontend</vt:lpstr>
      <vt:lpstr>VueJS als Frontend</vt:lpstr>
      <vt:lpstr>Backend</vt:lpstr>
      <vt:lpstr>Laravel als Backend</vt:lpstr>
      <vt:lpstr>Datenbank</vt:lpstr>
      <vt:lpstr>MySQL</vt:lpstr>
      <vt:lpstr>Verbindung</vt:lpstr>
      <vt:lpstr>Technische Ansicht</vt:lpstr>
      <vt:lpstr>Schwierigkeiten</vt:lpstr>
      <vt:lpstr>Schlusswort</vt:lpstr>
      <vt:lpstr>Fragen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Projekt</dc:title>
  <dc:creator>Lionel Bagnoud</dc:creator>
  <cp:lastModifiedBy>bfo</cp:lastModifiedBy>
  <cp:revision>31</cp:revision>
  <dcterms:created xsi:type="dcterms:W3CDTF">2023-03-01T16:51:53Z</dcterms:created>
  <dcterms:modified xsi:type="dcterms:W3CDTF">2023-03-09T08:39:51Z</dcterms:modified>
</cp:coreProperties>
</file>