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3" r:id="rId6"/>
    <p:sldId id="268" r:id="rId7"/>
    <p:sldId id="265" r:id="rId8"/>
    <p:sldId id="262" r:id="rId9"/>
    <p:sldId id="269" r:id="rId10"/>
    <p:sldId id="270" r:id="rId11"/>
    <p:sldId id="264" r:id="rId12"/>
    <p:sldId id="271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2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F3D9-653E-9613-ACF6-022E05AA6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8291-4D43-9ED0-B40F-F1BA7FEE7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C68A8-E6A8-D508-71E1-BD589446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D401F-7474-D043-559C-5487BE986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46F7D-4708-2871-DF2C-3F6E5FE73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733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D0894-F423-04E3-FEB5-B1319283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D83E8-01A8-F262-4791-8E53D1C7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4E647-5F78-984E-1414-E7F486116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47C59-DD09-B47B-C459-2BA63ACEE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6FA5E-2DE3-2311-87BB-301F10E7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917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A3F3F-088A-3D84-361D-DBFC591D6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6F113-9906-45E7-E4E5-17828E122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D067D-4F72-0E50-C937-5D5DD1EA7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7E62-81A5-41CF-A73E-E7E36C9D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09BE-48F7-B61C-EA81-288CCB518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3669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E5D7-E4F3-DD1F-ED26-97B9DC35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E3982-5878-6847-202F-70728794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ED31C-9D5B-35C9-1D0D-A7D073B1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E61E-DDB8-C163-DC0F-64EA03AF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9240D-586F-AE65-8FEA-15B6D9F8D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3336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A4A6D-2913-1967-8474-48AD04910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41931-E6BF-26C6-6AC1-F5CD4EF1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03734-32F5-E6B1-11EA-CE166EB21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E1FE7-DF3C-4F0D-F44F-BCA0E0B19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66823-5D46-14D9-EF64-80E1ECCD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3130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06F1-0948-0BBD-609E-E29676D20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0D023-5BEE-0781-73CC-DE5BF6DE9A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C30CD-3AF6-7AC6-A870-0AD3AE846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9567A-AFCF-AF7A-8FD9-F0C2292DD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4A861-273E-144B-7157-463E3D34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86F2B-717D-DAEF-FD6B-A7CB5BD0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8238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AE9F-71EC-39E9-1485-3D34DE72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2175-6343-1369-DB43-5734CC5F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3D948-78D2-BE4D-36F4-F21B98F80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A119B6-678F-5B4F-CDF4-5D06F7164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DC34C3-482C-D595-D4ED-02D285FB5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486C3-2435-C81E-A5A3-1FFE2C57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7A1A5-EB34-DA01-93BC-95381C771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D965E-E89D-178A-5292-146286486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0188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25D9-8597-2ABE-45FE-9417B751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0A4720-39D6-4AEC-1EA5-E7510089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83600-FCCB-B94F-93A7-597C93B9D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4512C-60D1-8F2B-1A2C-FB6D5F1B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2410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BB0714-BDC6-3D85-D053-4C65C0DE2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45574B-9F19-38D1-7977-6FFCB64DC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DCD54-FC41-D400-3DDA-CBD5E5F53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3129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E203-A42F-0D4D-C81E-A0361B62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202B-D0F6-FADB-B36D-78522C7EE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40EAE-2C74-2FC1-10EE-30E6CA509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006CB-33C9-0EAE-C80A-AA58ACAED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8F724-402B-BEF0-1846-C8CF4992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E1BD7-5963-895A-DD6F-5BCF5196E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9552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D5D2A-7A0E-61C7-A634-1B458E88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6CD351-BB44-E3A5-ED8D-6AC391990B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23507-DD1B-6110-FCD9-5AEF012C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2A1BA-AD19-C265-0F02-60BC6CD0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3C71E-3BC4-6E18-BB0F-C34E613C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B4BBF-3B1C-A1AA-C9CE-3FE8091B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2908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3143DA-5BAD-7BF6-C314-0FE187315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B661-8025-7C4B-2994-602D6527A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A9B5-F6B3-472A-F256-C1EEA89B2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5CAEE0-BF63-45F8-9F5F-15AB0F40C558}" type="datetimeFigureOut">
              <a:rPr lang="en-HK" smtClean="0"/>
              <a:t>16/9/2025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7E476-DBE3-1BED-E072-E48BBFC22E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F8163-A79F-7D05-3288-369A34BDD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72700-26C0-413A-BFF8-BA85C6A37DF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6645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oqing.com/webgpu-workshop-2025/particles_custom/index.html" TargetMode="External"/><Relationship Id="rId2" Type="http://schemas.openxmlformats.org/officeDocument/2006/relationships/hyperlink" Target="https://lioqing.com/webgpu-workshop-2025/particles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ioqing.com/webgpu-workshop-2025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LioQing/webgpu-workshop-2025.git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0218E-9D01-FC24-3048-04458B520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WebGPU</a:t>
            </a:r>
            <a:r>
              <a:rPr lang="en-US" dirty="0"/>
              <a:t> Workshop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E9CE97-AABD-72B5-1A28-AAC6DB73F5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Lio Qing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611296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B2C71-1E9A-0EDB-3302-8F346A7B5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446B4-6C90-11D3-AA72-970C1D45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Apply a transform to the triangle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9B48E-4E59-3FD8-2573-A91D1375122A}"/>
              </a:ext>
            </a:extLst>
          </p:cNvPr>
          <p:cNvSpPr txBox="1"/>
          <p:nvPr/>
        </p:nvSpPr>
        <p:spPr>
          <a:xfrm>
            <a:off x="838200" y="1414562"/>
            <a:ext cx="10515599" cy="5078313"/>
          </a:xfrm>
          <a:prstGeom prst="rect">
            <a:avLst/>
          </a:prstGeom>
          <a:solidFill>
            <a:srgbClr val="1C1C1C"/>
          </a:solidFill>
        </p:spPr>
        <p:txBody>
          <a:bodyPr wrap="square">
            <a:spAutoFit/>
          </a:bodyPr>
          <a:lstStyle/>
          <a:p>
            <a:pPr>
              <a:buNone/>
            </a:pPr>
            <a:endParaRPr lang="en-HK" b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HK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// In radians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mat3x3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scale</a:t>
            </a:r>
            <a:r>
              <a:rPr lang="en-HK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HK" dirty="0" err="1">
                <a:solidFill>
                  <a:srgbClr val="CCCCCC"/>
                </a:solidFill>
                <a:latin typeface="Consolas" panose="020B0609020204030204" pitchFamily="49" charset="0"/>
              </a:rPr>
              <a:t>x</a:t>
            </a:r>
            <a:r>
              <a:rPr lang="en-HK" dirty="0">
                <a:solidFill>
                  <a:srgbClr val="CCCCCC"/>
                </a:solidFill>
                <a:latin typeface="Consolas" panose="020B0609020204030204" pitchFamily="49" charset="0"/>
              </a:rPr>
              <a:t>  *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scale</a:t>
            </a:r>
            <a:r>
              <a:rPr lang="en-HK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HK" dirty="0" err="1">
                <a:solidFill>
                  <a:srgbClr val="CCCCCC"/>
                </a:solidFill>
                <a:latin typeface="Consolas" panose="020B0609020204030204" pitchFamily="49" charset="0"/>
              </a:rPr>
              <a:t>x</a:t>
            </a:r>
            <a:r>
              <a:rPr lang="en-HK" dirty="0">
                <a:solidFill>
                  <a:srgbClr val="CCCCCC"/>
                </a:solidFill>
                <a:latin typeface="Consolas" panose="020B0609020204030204" pitchFamily="49" charset="0"/>
              </a:rPr>
              <a:t> *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scale</a:t>
            </a:r>
            <a:r>
              <a:rPr lang="en-HK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HK" dirty="0" err="1">
                <a:solidFill>
                  <a:srgbClr val="CCCCCC"/>
                </a:solidFill>
                <a:latin typeface="Consolas" panose="020B0609020204030204" pitchFamily="49" charset="0"/>
              </a:rPr>
              <a:t>y</a:t>
            </a:r>
            <a:r>
              <a:rPr lang="en-HK" dirty="0">
                <a:solidFill>
                  <a:srgbClr val="CCCCCC"/>
                </a:solidFill>
                <a:latin typeface="Consolas" panose="020B0609020204030204" pitchFamily="49" charset="0"/>
              </a:rPr>
              <a:t> *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scale</a:t>
            </a:r>
            <a:r>
              <a:rPr lang="en-HK" dirty="0" err="1">
                <a:solidFill>
                  <a:srgbClr val="FFFFFF"/>
                </a:solidFill>
                <a:latin typeface="Consolas" panose="020B0609020204030204" pitchFamily="49" charset="0"/>
              </a:rPr>
              <a:t>.</a:t>
            </a:r>
            <a:r>
              <a:rPr lang="en-HK" dirty="0" err="1">
                <a:solidFill>
                  <a:srgbClr val="CCCCCC"/>
                </a:solidFill>
                <a:latin typeface="Consolas" panose="020B0609020204030204" pitchFamily="49" charset="0"/>
              </a:rPr>
              <a:t>y</a:t>
            </a:r>
            <a:r>
              <a:rPr lang="en-HK" dirty="0">
                <a:solidFill>
                  <a:srgbClr val="CCCCCC"/>
                </a:solidFill>
                <a:latin typeface="Consolas" panose="020B0609020204030204" pitchFamily="49" charset="0"/>
              </a:rPr>
              <a:t> *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cos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rotation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0.0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  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pPr>
              <a:buNone/>
            </a:pP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origin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uniforms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_origin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8ED9FF"/>
                </a:solidFill>
                <a:latin typeface="Consolas" panose="020B0609020204030204" pitchFamily="49" charset="0"/>
              </a:rPr>
              <a:t>origin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position_homogeneous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vec3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_origin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position_transformed_homogeneous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position_homogeneous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position_transformed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_origin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position_transformed_homogeneous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xy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position_transformed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position_transformed</a:t>
            </a:r>
            <a:r>
              <a:rPr lang="en-HK" dirty="0" err="1">
                <a:solidFill>
                  <a:srgbClr val="8ED9FF"/>
                </a:solidFill>
                <a:latin typeface="Consolas" panose="020B0609020204030204" pitchFamily="49" charset="0"/>
              </a:rPr>
              <a:t>_origin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dirty="0">
                <a:solidFill>
                  <a:srgbClr val="8ED9FF"/>
                </a:solidFill>
                <a:latin typeface="Consolas" panose="020B0609020204030204" pitchFamily="49" charset="0"/>
              </a:rPr>
              <a:t>origin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D70697-12E2-752A-3FD5-E411CF837FF4}"/>
                  </a:ext>
                </a:extLst>
              </p:cNvPr>
              <p:cNvSpPr txBox="1"/>
              <p:nvPr/>
            </p:nvSpPr>
            <p:spPr>
              <a:xfrm>
                <a:off x="8422611" y="365125"/>
                <a:ext cx="2674514" cy="880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HK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HK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HK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HK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HK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HK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HK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D70697-12E2-752A-3FD5-E411CF83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611" y="365125"/>
                <a:ext cx="2674514" cy="880369"/>
              </a:xfrm>
              <a:prstGeom prst="rect">
                <a:avLst/>
              </a:prstGeom>
              <a:blipFill>
                <a:blip r:embed="rId2"/>
                <a:stretch>
                  <a:fillRect r="-91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27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72FD5-58FD-35BF-DB8F-6D421277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8974A78-6F52-DC1F-A670-B873AEE8A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534" y="-365481"/>
            <a:ext cx="6428297" cy="758896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8C930A-DDCB-184D-B7E8-E00D15EE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8334" cy="1325563"/>
          </a:xfrm>
        </p:spPr>
        <p:txBody>
          <a:bodyPr/>
          <a:lstStyle/>
          <a:p>
            <a:r>
              <a:rPr lang="en-US" dirty="0"/>
              <a:t>Compute shader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9F899-F1CC-9098-7A3E-88A2F76C7458}"/>
              </a:ext>
            </a:extLst>
          </p:cNvPr>
          <p:cNvSpPr/>
          <p:nvPr/>
        </p:nvSpPr>
        <p:spPr>
          <a:xfrm>
            <a:off x="6038849" y="345281"/>
            <a:ext cx="2215797" cy="26169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86BD7-5608-A860-CF74-B64DEADB6D9C}"/>
              </a:ext>
            </a:extLst>
          </p:cNvPr>
          <p:cNvSpPr txBox="1"/>
          <p:nvPr/>
        </p:nvSpPr>
        <p:spPr>
          <a:xfrm>
            <a:off x="2062525" y="2167135"/>
            <a:ext cx="20796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Data format</a:t>
            </a:r>
            <a:endParaRPr lang="en-HK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9CF832-729A-5696-CB4E-884602507CE4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4142208" y="1653778"/>
            <a:ext cx="1896641" cy="7441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768B1-9CC6-3152-F11A-814769AB3F6C}"/>
              </a:ext>
            </a:extLst>
          </p:cNvPr>
          <p:cNvSpPr/>
          <p:nvPr/>
        </p:nvSpPr>
        <p:spPr>
          <a:xfrm>
            <a:off x="6038849" y="3054351"/>
            <a:ext cx="4984751" cy="5715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8BCF85-7F21-88CA-6083-75C85BA25689}"/>
              </a:ext>
            </a:extLst>
          </p:cNvPr>
          <p:cNvSpPr txBox="1"/>
          <p:nvPr/>
        </p:nvSpPr>
        <p:spPr>
          <a:xfrm>
            <a:off x="2062524" y="3105247"/>
            <a:ext cx="207968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2400" b="1" dirty="0">
                <a:solidFill>
                  <a:srgbClr val="FF0000"/>
                </a:solidFill>
              </a:rPr>
              <a:t>Data content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A411C1-877C-95A9-F526-CC79FD5771E3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4142207" y="3336080"/>
            <a:ext cx="1896642" cy="402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CF0DDD7-895E-C007-1195-B7EE1FB52B98}"/>
              </a:ext>
            </a:extLst>
          </p:cNvPr>
          <p:cNvSpPr/>
          <p:nvPr/>
        </p:nvSpPr>
        <p:spPr>
          <a:xfrm>
            <a:off x="6038848" y="3722023"/>
            <a:ext cx="4984751" cy="27906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B2847F-8150-D349-28A4-FE662E750963}"/>
              </a:ext>
            </a:extLst>
          </p:cNvPr>
          <p:cNvSpPr txBox="1"/>
          <p:nvPr/>
        </p:nvSpPr>
        <p:spPr>
          <a:xfrm>
            <a:off x="2062524" y="4886535"/>
            <a:ext cx="20796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HK" sz="2400" b="1" dirty="0">
                <a:solidFill>
                  <a:srgbClr val="FF0000"/>
                </a:solidFill>
              </a:rPr>
              <a:t>Operation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187A4A-4280-A77B-6225-78A8C0CB34A4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4142207" y="5117368"/>
            <a:ext cx="1896641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D0D5174-D4C1-0624-9FC5-C8E6B626528A}"/>
              </a:ext>
            </a:extLst>
          </p:cNvPr>
          <p:cNvSpPr txBox="1"/>
          <p:nvPr/>
        </p:nvSpPr>
        <p:spPr>
          <a:xfrm>
            <a:off x="93305" y="3524623"/>
            <a:ext cx="40489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1600" dirty="0"/>
              <a:t>Uniforms: interactions</a:t>
            </a:r>
          </a:p>
          <a:p>
            <a:pPr algn="r"/>
            <a:r>
              <a:rPr lang="en-HK" sz="1600" dirty="0"/>
              <a:t>Circles: each circle’s property</a:t>
            </a:r>
          </a:p>
          <a:p>
            <a:pPr algn="r"/>
            <a:r>
              <a:rPr lang="en-HK" sz="1600" dirty="0"/>
              <a:t>Delta time: time since last frame in second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B80133-A633-D701-002F-96F0CF5E4D44}"/>
              </a:ext>
            </a:extLst>
          </p:cNvPr>
          <p:cNvSpPr txBox="1"/>
          <p:nvPr/>
        </p:nvSpPr>
        <p:spPr>
          <a:xfrm>
            <a:off x="93305" y="2546776"/>
            <a:ext cx="404890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1600" dirty="0"/>
              <a:t>All of our circles have the same data format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CA4B8E-8CBD-B13E-B391-1EC5A690F6CD}"/>
              </a:ext>
            </a:extLst>
          </p:cNvPr>
          <p:cNvSpPr txBox="1"/>
          <p:nvPr/>
        </p:nvSpPr>
        <p:spPr>
          <a:xfrm>
            <a:off x="93305" y="5307209"/>
            <a:ext cx="4048902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1600" dirty="0" err="1"/>
              <a:t>WebGPU</a:t>
            </a:r>
            <a:r>
              <a:rPr lang="en-HK" sz="1600" dirty="0"/>
              <a:t> gives us “</a:t>
            </a:r>
            <a:r>
              <a:rPr lang="en-HK" sz="1600" dirty="0" err="1"/>
              <a:t>global_invocation_id</a:t>
            </a:r>
            <a:r>
              <a:rPr lang="en-HK" sz="1600" dirty="0"/>
              <a:t>” which is basically the index we use to get the current circle for operation.</a:t>
            </a:r>
          </a:p>
        </p:txBody>
      </p:sp>
    </p:spTree>
    <p:extLst>
      <p:ext uri="{BB962C8B-B14F-4D97-AF65-F5344CB8AC3E}">
        <p14:creationId xmlns:p14="http://schemas.microsoft.com/office/powerpoint/2010/main" val="172912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6" grpId="0" animBg="1"/>
      <p:bldP spid="17" grpId="0"/>
      <p:bldP spid="33" grpId="0" animBg="1"/>
      <p:bldP spid="34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C3C1-1116-DC74-2D93-E2E3ED63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In-browser compute shader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6453A-C62C-0FF4-10F9-DDEF13F26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436"/>
            <a:ext cx="10515600" cy="75715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HK" dirty="0">
                <a:hlinkClick r:id="rId2"/>
              </a:rPr>
              <a:t>https://lioqing.com/webgpu-workshop-2025/particles/index.html</a:t>
            </a:r>
            <a:endParaRPr lang="en-H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813026-2DDB-49A7-D7BA-76C2828EF059}"/>
              </a:ext>
            </a:extLst>
          </p:cNvPr>
          <p:cNvSpPr txBox="1">
            <a:spLocks/>
          </p:cNvSpPr>
          <p:nvPr/>
        </p:nvSpPr>
        <p:spPr>
          <a:xfrm>
            <a:off x="385011" y="4771107"/>
            <a:ext cx="11421978" cy="757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HK" dirty="0">
                <a:hlinkClick r:id="rId3"/>
              </a:rPr>
              <a:t>https://lioqing.com/webgpu-workshop-2025/particles</a:t>
            </a:r>
            <a:r>
              <a:rPr lang="en-HK" b="1" dirty="0">
                <a:hlinkClick r:id="rId3"/>
              </a:rPr>
              <a:t>_custom</a:t>
            </a:r>
            <a:r>
              <a:rPr lang="en-HK" dirty="0">
                <a:hlinkClick r:id="rId3"/>
              </a:rPr>
              <a:t>/index.html</a:t>
            </a:r>
            <a:endParaRPr lang="en-HK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B7D3D20-72AA-D883-F742-ECEF1406FBA7}"/>
              </a:ext>
            </a:extLst>
          </p:cNvPr>
          <p:cNvSpPr/>
          <p:nvPr/>
        </p:nvSpPr>
        <p:spPr>
          <a:xfrm>
            <a:off x="5799221" y="3429000"/>
            <a:ext cx="593558" cy="1325563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89809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ABD1-7070-3FC8-F547-93A15E621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Animate a sine wave given mouse 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24853-C1EF-EE6C-0C7F-37F6F632C1E0}"/>
              </a:ext>
            </a:extLst>
          </p:cNvPr>
          <p:cNvSpPr txBox="1"/>
          <p:nvPr/>
        </p:nvSpPr>
        <p:spPr>
          <a:xfrm>
            <a:off x="838200" y="2186675"/>
            <a:ext cx="10515599" cy="3416320"/>
          </a:xfrm>
          <a:prstGeom prst="rect">
            <a:avLst/>
          </a:prstGeom>
          <a:solidFill>
            <a:srgbClr val="1C1C1C"/>
          </a:solidFill>
        </p:spPr>
        <p:txBody>
          <a:bodyPr wrap="square">
            <a:spAutoFit/>
          </a:bodyPr>
          <a:lstStyle/>
          <a:p>
            <a:pPr>
              <a:buNone/>
            </a:pPr>
            <a:endParaRPr lang="en-HK" b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   // Make the circles form a straight line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index_norm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num_circles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vec2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&gt;(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index_norm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uniforms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uniforms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  <a:b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    // Add a sine wave offset according to mouse position</a:t>
            </a: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uniforms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mouse_position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uniforms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resolution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sin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index_norm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10.0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23182-B9CC-5C39-5213-572653BFEC56}"/>
                  </a:ext>
                </a:extLst>
              </p:cNvPr>
              <p:cNvSpPr txBox="1"/>
              <p:nvPr/>
            </p:nvSpPr>
            <p:spPr>
              <a:xfrm>
                <a:off x="998622" y="1690688"/>
                <a:ext cx="29302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HK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100 ⋅ </m:t>
                      </m:r>
                      <m:func>
                        <m:funcPr>
                          <m:ctrlPr>
                            <a:rPr lang="en-HK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HK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((</m:t>
                          </m:r>
                          <m:r>
                            <m:rPr>
                              <m:sty m:val="p"/>
                            </m:r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m:rPr>
                              <m:sty m:val="p"/>
                            </m:rP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HK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 ⋅10)</m:t>
                          </m:r>
                        </m:e>
                      </m:func>
                    </m:oMath>
                  </m:oMathPara>
                </a14:m>
                <a:endParaRPr lang="en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723182-B9CC-5C39-5213-572653BFE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22" y="1690688"/>
                <a:ext cx="2930289" cy="276999"/>
              </a:xfrm>
              <a:prstGeom prst="rect">
                <a:avLst/>
              </a:prstGeom>
              <a:blipFill>
                <a:blip r:embed="rId2"/>
                <a:stretch>
                  <a:fillRect l="-1663" t="-2174" r="-2495" b="-3260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123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64F6-B243-DB34-1FDD-18997B294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54D6-9C35-6905-CEEB-E8772FB12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Simulate gravity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C241D-F659-CCFD-F660-450FE3213866}"/>
              </a:ext>
            </a:extLst>
          </p:cNvPr>
          <p:cNvSpPr txBox="1"/>
          <p:nvPr/>
        </p:nvSpPr>
        <p:spPr>
          <a:xfrm>
            <a:off x="838200" y="1414562"/>
            <a:ext cx="10515599" cy="5078313"/>
          </a:xfrm>
          <a:prstGeom prst="rect">
            <a:avLst/>
          </a:prstGeom>
          <a:solidFill>
            <a:srgbClr val="1C1C1C"/>
          </a:solidFill>
        </p:spPr>
        <p:txBody>
          <a:bodyPr wrap="square">
            <a:spAutoFit/>
          </a:bodyPr>
          <a:lstStyle/>
          <a:p>
            <a:pPr>
              <a:buNone/>
            </a:pPr>
            <a:endParaRPr lang="en-HK" b="0" dirty="0">
              <a:solidFill>
                <a:srgbClr val="999999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u32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0u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num_circles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HK" b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other_circle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circles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other_circle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normalize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9C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offset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CIRCLE_RADIUS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2.0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i="1" dirty="0">
                <a:solidFill>
                  <a:srgbClr val="F3829C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BA9A"/>
                </a:solidFill>
                <a:effectLst/>
                <a:latin typeface="Consolas" panose="020B0609020204030204" pitchFamily="49" charset="0"/>
              </a:rPr>
              <a:t>100.0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distance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acceleration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acceleration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delta_time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circle</a:t>
            </a:r>
            <a:r>
              <a:rPr lang="en-HK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HK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velocity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HK" b="0" dirty="0" err="1">
                <a:solidFill>
                  <a:srgbClr val="8ED9FF"/>
                </a:solidFill>
                <a:effectLst/>
                <a:latin typeface="Consolas" panose="020B0609020204030204" pitchFamily="49" charset="0"/>
              </a:rPr>
              <a:t>delta_time</a:t>
            </a: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H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endParaRPr lang="en-H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3E408-081F-246F-FE4B-D14C37D8FF5F}"/>
                  </a:ext>
                </a:extLst>
              </p:cNvPr>
              <p:cNvSpPr txBox="1"/>
              <p:nvPr/>
            </p:nvSpPr>
            <p:spPr>
              <a:xfrm>
                <a:off x="4900864" y="768604"/>
                <a:ext cx="3123868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HK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E73E408-081F-246F-FE4B-D14C37D8F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864" y="768604"/>
                <a:ext cx="3123868" cy="5186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59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7253-AA29-BAD6-3172-5D2234FF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GPU do?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FD4F-9ECE-391C-1B5A-21F67E06C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53" y="2388681"/>
            <a:ext cx="3705725" cy="3682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C1C18A-ED8E-E778-7096-1DDFE5EE0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676" y="2461476"/>
            <a:ext cx="3536972" cy="3536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B1BF15-5425-F08D-7E49-1CCE96E73F61}"/>
              </a:ext>
            </a:extLst>
          </p:cNvPr>
          <p:cNvSpPr txBox="1"/>
          <p:nvPr/>
        </p:nvSpPr>
        <p:spPr>
          <a:xfrm>
            <a:off x="2326816" y="1614417"/>
            <a:ext cx="2530693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/>
              <a:t>Process for each </a:t>
            </a:r>
            <a:r>
              <a:rPr lang="en-US" b="1" dirty="0"/>
              <a:t>vertex</a:t>
            </a:r>
          </a:p>
          <a:p>
            <a:pPr algn="ctr"/>
            <a:r>
              <a:rPr lang="en-US" b="1" dirty="0"/>
              <a:t>Vertex Shader</a:t>
            </a:r>
            <a:endParaRPr lang="en-H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578A0A-8D4E-EE56-6137-A07C3DCC393F}"/>
              </a:ext>
            </a:extLst>
          </p:cNvPr>
          <p:cNvSpPr txBox="1"/>
          <p:nvPr/>
        </p:nvSpPr>
        <p:spPr>
          <a:xfrm>
            <a:off x="7488923" y="1614417"/>
            <a:ext cx="239059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/>
              <a:t>Process for each </a:t>
            </a:r>
            <a:r>
              <a:rPr lang="en-US" b="1" dirty="0"/>
              <a:t>pixel</a:t>
            </a:r>
          </a:p>
          <a:p>
            <a:pPr algn="ctr"/>
            <a:r>
              <a:rPr lang="en-US" b="1" dirty="0"/>
              <a:t>Fragment Shader</a:t>
            </a:r>
            <a:endParaRPr lang="en-HK" b="1" dirty="0"/>
          </a:p>
        </p:txBody>
      </p:sp>
    </p:spTree>
    <p:extLst>
      <p:ext uri="{BB962C8B-B14F-4D97-AF65-F5344CB8AC3E}">
        <p14:creationId xmlns:p14="http://schemas.microsoft.com/office/powerpoint/2010/main" val="245568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39CD1-F772-E6DA-FE4A-2A4D8271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34C517-D474-F0A4-5719-B889D228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361" y="4287072"/>
            <a:ext cx="1795394" cy="17841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8BBEF6-0FC8-7FF7-4DAE-E7498E1F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GPU do?</a:t>
            </a:r>
            <a:endParaRPr lang="en-H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2D404-9459-148F-E7FE-07110B037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317" y="2388681"/>
            <a:ext cx="3705725" cy="3682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3066D7-69B6-8938-0C81-62547C94F8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514" y="2461476"/>
            <a:ext cx="3536972" cy="35369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07A471-07AB-697D-91AC-DAB5A68DCBAD}"/>
              </a:ext>
            </a:extLst>
          </p:cNvPr>
          <p:cNvSpPr txBox="1"/>
          <p:nvPr/>
        </p:nvSpPr>
        <p:spPr>
          <a:xfrm>
            <a:off x="4830653" y="1614417"/>
            <a:ext cx="2530693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Process for each </a:t>
            </a:r>
            <a:r>
              <a:rPr lang="en-US" b="1" dirty="0"/>
              <a:t>vertex</a:t>
            </a:r>
          </a:p>
          <a:p>
            <a:pPr algn="ctr"/>
            <a:r>
              <a:rPr lang="en-US" b="1" dirty="0"/>
              <a:t>Vertex Shader</a:t>
            </a:r>
            <a:endParaRPr lang="en-HK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5B9E72-7E7D-AEE7-953D-897F90666008}"/>
              </a:ext>
            </a:extLst>
          </p:cNvPr>
          <p:cNvSpPr txBox="1"/>
          <p:nvPr/>
        </p:nvSpPr>
        <p:spPr>
          <a:xfrm>
            <a:off x="8757883" y="1617157"/>
            <a:ext cx="2390590" cy="646331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en-US" dirty="0"/>
              <a:t>Process for each </a:t>
            </a:r>
            <a:r>
              <a:rPr lang="en-US" b="1" dirty="0"/>
              <a:t>pixel</a:t>
            </a:r>
          </a:p>
          <a:p>
            <a:pPr algn="ctr"/>
            <a:r>
              <a:rPr lang="en-US" b="1" dirty="0"/>
              <a:t>Fragment Shader</a:t>
            </a:r>
            <a:endParaRPr lang="en-HK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D047D-AC77-D8E2-79FA-B844C2B41C38}"/>
              </a:ext>
            </a:extLst>
          </p:cNvPr>
          <p:cNvSpPr txBox="1"/>
          <p:nvPr/>
        </p:nvSpPr>
        <p:spPr>
          <a:xfrm>
            <a:off x="427887" y="1614417"/>
            <a:ext cx="3621866" cy="64633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dirty="0"/>
              <a:t>Process for each </a:t>
            </a:r>
            <a:r>
              <a:rPr lang="en-US" b="1" dirty="0"/>
              <a:t>whatever data</a:t>
            </a:r>
          </a:p>
          <a:p>
            <a:pPr algn="ctr"/>
            <a:r>
              <a:rPr lang="en-US" b="1" dirty="0"/>
              <a:t>Compute Shader</a:t>
            </a:r>
            <a:endParaRPr lang="en-HK" b="1" dirty="0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E6406D4-DE55-5378-3CE1-A32E9FD4AE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58" y="2930793"/>
            <a:ext cx="1853389" cy="8141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930E8D-BD1D-B868-D0F0-F2E3AD579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676" y="2521469"/>
            <a:ext cx="1857679" cy="16328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4AC9B0-3CA1-B728-E4B2-B26FC2A62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66" y="4287072"/>
            <a:ext cx="1784172" cy="178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73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85395-C85D-6F8D-7794-6A6247AD3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10095-1D14-5A68-EFDC-892A116F88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312927"/>
          </a:xfrm>
        </p:spPr>
        <p:txBody>
          <a:bodyPr>
            <a:normAutofit/>
          </a:bodyPr>
          <a:lstStyle/>
          <a:p>
            <a:r>
              <a:rPr lang="en-US" dirty="0"/>
              <a:t>Try out particle simulations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5B7B5-BA0D-F22A-0B5D-21B1AEE5A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487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https://lioqing.com/webgpu-workshop-2025</a:t>
            </a:r>
            <a:endParaRPr lang="en-US" dirty="0"/>
          </a:p>
          <a:p>
            <a:endParaRPr lang="en-US" dirty="0"/>
          </a:p>
          <a:p>
            <a:r>
              <a:rPr lang="en-US" dirty="0"/>
              <a:t>Switch between the CPU and GPU modes</a:t>
            </a:r>
          </a:p>
          <a:p>
            <a:r>
              <a:rPr lang="en-HK" dirty="0"/>
              <a:t>Observe and think about the performance difference</a:t>
            </a:r>
          </a:p>
          <a:p>
            <a:endParaRPr lang="en-H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04FCA-075C-1289-5383-559D36C1E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617" y="2465253"/>
            <a:ext cx="1452766" cy="144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7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6BBD7-63DD-DB3C-3FB9-1079160A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22A4-01DD-7AC1-1729-97164FC25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</a:t>
            </a:r>
            <a:endParaRPr lang="en-HK" dirty="0"/>
          </a:p>
        </p:txBody>
      </p:sp>
      <p:pic>
        <p:nvPicPr>
          <p:cNvPr id="7" name="Content Placeholder 6" descr="A diagram of a computer&#10;&#10;AI-generated content may be incorrect.">
            <a:extLst>
              <a:ext uri="{FF2B5EF4-FFF2-40B4-BE49-F238E27FC236}">
                <a16:creationId xmlns:a16="http://schemas.microsoft.com/office/drawing/2014/main" id="{075312A4-F5B6-F70B-6166-7798160E20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334" y="1825625"/>
            <a:ext cx="5603332" cy="4351338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361C20-15CF-3B05-AEA0-2FB787B8F7D7}"/>
              </a:ext>
            </a:extLst>
          </p:cNvPr>
          <p:cNvSpPr/>
          <p:nvPr/>
        </p:nvSpPr>
        <p:spPr>
          <a:xfrm>
            <a:off x="3508311" y="3620278"/>
            <a:ext cx="1670180" cy="7464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F55D8A-505A-232E-D698-AD985096FA05}"/>
              </a:ext>
            </a:extLst>
          </p:cNvPr>
          <p:cNvSpPr txBox="1"/>
          <p:nvPr/>
        </p:nvSpPr>
        <p:spPr>
          <a:xfrm>
            <a:off x="400416" y="3762669"/>
            <a:ext cx="20796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Today’s focus</a:t>
            </a:r>
            <a:endParaRPr lang="en-HK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995648-8A46-6541-C8C6-60BFD5C81217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>
            <a:off x="2480099" y="3993502"/>
            <a:ext cx="1028212" cy="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49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5F85-F713-BB48-6A37-234933F9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Get the code (optional)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F68C1-2A82-BDF9-385D-1D806F029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6"/>
            <a:ext cx="10515599" cy="1162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dirty="0"/>
              <a:t>Git: </a:t>
            </a:r>
            <a:r>
              <a:rPr lang="en-HK" dirty="0">
                <a:latin typeface="Consolas" panose="020B0609020204030204" pitchFamily="49" charset="0"/>
              </a:rPr>
              <a:t>git clone </a:t>
            </a:r>
            <a:r>
              <a:rPr lang="en-HK" dirty="0">
                <a:latin typeface="Consolas" panose="020B0609020204030204" pitchFamily="49" charset="0"/>
                <a:hlinkClick r:id="rId2"/>
              </a:rPr>
              <a:t>https://github.com/LioQing/webgpu-workshop-2025.git</a:t>
            </a:r>
            <a:endParaRPr lang="en-HK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3C7E7-FD6E-FE01-A403-EFC4F18A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23068"/>
            <a:ext cx="10515601" cy="7468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K" dirty="0"/>
              <a:t>Zip: Go to </a:t>
            </a:r>
            <a:r>
              <a:rPr lang="en-HK" dirty="0">
                <a:hlinkClick r:id="rId2"/>
              </a:rPr>
              <a:t>https://github.com/LioQing/webgpu-workshop-2025</a:t>
            </a:r>
            <a:endParaRPr lang="en-HK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257BF8-9687-6B5E-8623-79F493AE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752" y="3747419"/>
            <a:ext cx="5358495" cy="274545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616137-96C8-7242-C418-0FDAAF13E907}"/>
              </a:ext>
            </a:extLst>
          </p:cNvPr>
          <p:cNvSpPr/>
          <p:nvPr/>
        </p:nvSpPr>
        <p:spPr>
          <a:xfrm>
            <a:off x="6643006" y="4494222"/>
            <a:ext cx="688523" cy="322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6F148B-6CA3-38D4-A688-E4A868DEDFAD}"/>
              </a:ext>
            </a:extLst>
          </p:cNvPr>
          <p:cNvSpPr/>
          <p:nvPr/>
        </p:nvSpPr>
        <p:spPr>
          <a:xfrm>
            <a:off x="5407475" y="5938620"/>
            <a:ext cx="1924054" cy="3227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5381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D844E-C77D-7BDC-433F-97BC5B870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Why use GPU?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7032F-102B-88A8-B275-6DCD12F74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705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GPU can carry out specific operation on </a:t>
            </a:r>
            <a:r>
              <a:rPr lang="en-US" b="1" dirty="0"/>
              <a:t>a large amount of data at the same time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Analogy – write the multiplication table from 1 to 9:</a:t>
            </a:r>
          </a:p>
          <a:p>
            <a:r>
              <a:rPr lang="en-US" dirty="0"/>
              <a:t>CPU - 1 university student</a:t>
            </a:r>
          </a:p>
          <a:p>
            <a:pPr marL="0" indent="0">
              <a:buNone/>
            </a:pPr>
            <a:r>
              <a:rPr lang="en-US" dirty="0"/>
              <a:t>vs.</a:t>
            </a:r>
          </a:p>
          <a:p>
            <a:r>
              <a:rPr lang="en-US" dirty="0"/>
              <a:t>GPU - 10 middle school students</a:t>
            </a:r>
          </a:p>
        </p:txBody>
      </p:sp>
      <p:pic>
        <p:nvPicPr>
          <p:cNvPr id="5" name="Picture 4" descr="A cartoon of a person wearing a graduation cap&#10;&#10;AI-generated content may be incorrect.">
            <a:extLst>
              <a:ext uri="{FF2B5EF4-FFF2-40B4-BE49-F238E27FC236}">
                <a16:creationId xmlns:a16="http://schemas.microsoft.com/office/drawing/2014/main" id="{1E073C99-649F-B389-B0A5-450CD6708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539" y="2208005"/>
            <a:ext cx="903965" cy="90396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B14BC874-D1E5-07BC-C22E-0185BEC4F64A}"/>
              </a:ext>
            </a:extLst>
          </p:cNvPr>
          <p:cNvGrpSpPr/>
          <p:nvPr/>
        </p:nvGrpSpPr>
        <p:grpSpPr>
          <a:xfrm>
            <a:off x="7068920" y="4131966"/>
            <a:ext cx="4779205" cy="2044997"/>
            <a:chOff x="7152864" y="3439361"/>
            <a:chExt cx="4779205" cy="2044997"/>
          </a:xfrm>
        </p:grpSpPr>
        <p:pic>
          <p:nvPicPr>
            <p:cNvPr id="7" name="Picture 6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7D5D7A36-0F70-7B22-8AF5-DA4299F70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864" y="3439363"/>
              <a:ext cx="704761" cy="704761"/>
            </a:xfrm>
            <a:prstGeom prst="rect">
              <a:avLst/>
            </a:prstGeom>
          </p:spPr>
        </p:pic>
        <p:pic>
          <p:nvPicPr>
            <p:cNvPr id="8" name="Picture 7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6C627A83-9AB2-9AAA-524A-E9E9CA2D9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475" y="3439361"/>
              <a:ext cx="704761" cy="704761"/>
            </a:xfrm>
            <a:prstGeom prst="rect">
              <a:avLst/>
            </a:prstGeom>
          </p:spPr>
        </p:pic>
        <p:pic>
          <p:nvPicPr>
            <p:cNvPr id="9" name="Picture 8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0C52067C-1904-C5F1-DBF7-AD23FDA88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086" y="3439362"/>
              <a:ext cx="704761" cy="704761"/>
            </a:xfrm>
            <a:prstGeom prst="rect">
              <a:avLst/>
            </a:prstGeom>
          </p:spPr>
        </p:pic>
        <p:pic>
          <p:nvPicPr>
            <p:cNvPr id="10" name="Picture 9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38E7BD28-DDFB-2E8E-BDD5-EABCF671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8697" y="3461667"/>
              <a:ext cx="704761" cy="704761"/>
            </a:xfrm>
            <a:prstGeom prst="rect">
              <a:avLst/>
            </a:prstGeom>
          </p:spPr>
        </p:pic>
        <p:pic>
          <p:nvPicPr>
            <p:cNvPr id="11" name="Picture 10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F33415CA-9E85-4DB9-36B3-DF68F092A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08" y="3474345"/>
              <a:ext cx="704761" cy="704761"/>
            </a:xfrm>
            <a:prstGeom prst="rect">
              <a:avLst/>
            </a:prstGeom>
          </p:spPr>
        </p:pic>
        <p:pic>
          <p:nvPicPr>
            <p:cNvPr id="12" name="Picture 11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EDEE05B3-00D8-B6E0-B04B-952237BA7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864" y="4744615"/>
              <a:ext cx="704761" cy="704761"/>
            </a:xfrm>
            <a:prstGeom prst="rect">
              <a:avLst/>
            </a:prstGeom>
          </p:spPr>
        </p:pic>
        <p:pic>
          <p:nvPicPr>
            <p:cNvPr id="13" name="Picture 12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75761A91-2EA0-DC04-F870-C5A5BDA7F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475" y="4744613"/>
              <a:ext cx="704761" cy="704761"/>
            </a:xfrm>
            <a:prstGeom prst="rect">
              <a:avLst/>
            </a:prstGeom>
          </p:spPr>
        </p:pic>
        <p:pic>
          <p:nvPicPr>
            <p:cNvPr id="14" name="Picture 13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40AEE08A-C307-B576-6BDD-BE755C52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086" y="4744614"/>
              <a:ext cx="704761" cy="704761"/>
            </a:xfrm>
            <a:prstGeom prst="rect">
              <a:avLst/>
            </a:prstGeom>
          </p:spPr>
        </p:pic>
        <p:pic>
          <p:nvPicPr>
            <p:cNvPr id="15" name="Picture 14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A925F385-49A8-D8A6-F98E-6AAC7DFDD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8697" y="4766919"/>
              <a:ext cx="704761" cy="704761"/>
            </a:xfrm>
            <a:prstGeom prst="rect">
              <a:avLst/>
            </a:prstGeom>
          </p:spPr>
        </p:pic>
        <p:pic>
          <p:nvPicPr>
            <p:cNvPr id="16" name="Picture 15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78017675-725E-4820-C91F-991F93909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08" y="4779597"/>
              <a:ext cx="704761" cy="704761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5CECEC6-4F0C-D50B-2E36-1D719648BBBD}"/>
              </a:ext>
            </a:extLst>
          </p:cNvPr>
          <p:cNvSpPr txBox="1"/>
          <p:nvPr/>
        </p:nvSpPr>
        <p:spPr>
          <a:xfrm>
            <a:off x="9177168" y="3429000"/>
            <a:ext cx="7047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/>
              <a:t>vs.</a:t>
            </a:r>
          </a:p>
        </p:txBody>
      </p:sp>
    </p:spTree>
    <p:extLst>
      <p:ext uri="{BB962C8B-B14F-4D97-AF65-F5344CB8AC3E}">
        <p14:creationId xmlns:p14="http://schemas.microsoft.com/office/powerpoint/2010/main" val="26577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E7616-C35F-9DA1-A319-9AFE018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GPU?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5F61-F869-7D42-7CEF-830BAE1A6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700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there is large amount of data:</a:t>
            </a:r>
          </a:p>
          <a:p>
            <a:r>
              <a:rPr lang="en-US" dirty="0"/>
              <a:t>With the </a:t>
            </a:r>
            <a:r>
              <a:rPr lang="en-US" b="1" dirty="0"/>
              <a:t>same data format</a:t>
            </a:r>
          </a:p>
          <a:p>
            <a:r>
              <a:rPr lang="en-US" dirty="0"/>
              <a:t>Need to be processed with the </a:t>
            </a:r>
            <a:r>
              <a:rPr lang="en-US" b="1" dirty="0"/>
              <a:t>same operation</a:t>
            </a:r>
          </a:p>
        </p:txBody>
      </p:sp>
      <p:pic>
        <p:nvPicPr>
          <p:cNvPr id="27" name="Picture 26" descr="A red and white megaphone&#10;&#10;AI-generated content may be incorrect.">
            <a:extLst>
              <a:ext uri="{FF2B5EF4-FFF2-40B4-BE49-F238E27FC236}">
                <a16:creationId xmlns:a16="http://schemas.microsoft.com/office/drawing/2014/main" id="{3AE51DDC-E072-C3A0-1563-B91D46898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39" y="4857291"/>
            <a:ext cx="704761" cy="704761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1BF74FAC-81B5-4940-3CCE-C5B32E44AC7C}"/>
              </a:ext>
            </a:extLst>
          </p:cNvPr>
          <p:cNvSpPr txBox="1">
            <a:spLocks/>
          </p:cNvSpPr>
          <p:nvPr/>
        </p:nvSpPr>
        <p:spPr>
          <a:xfrm>
            <a:off x="1885950" y="4328482"/>
            <a:ext cx="4768474" cy="2065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Data format &amp; content:</a:t>
            </a:r>
            <a:br>
              <a:rPr lang="en-US" dirty="0"/>
            </a:br>
            <a:r>
              <a:rPr lang="en-US" dirty="0"/>
              <a:t>“Given your desk </a:t>
            </a:r>
            <a:r>
              <a:rPr lang="en-US" b="1" dirty="0"/>
              <a:t>number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/>
              <a:t>Operation:</a:t>
            </a:r>
            <a:br>
              <a:rPr lang="en-US" dirty="0"/>
            </a:br>
            <a:r>
              <a:rPr lang="en-US" dirty="0"/>
              <a:t>“Write down </a:t>
            </a:r>
            <a:r>
              <a:rPr lang="en-US" b="1" dirty="0" err="1">
                <a:latin typeface="Consolas" panose="020B0609020204030204" pitchFamily="49" charset="0"/>
              </a:rPr>
              <a:t>i</a:t>
            </a:r>
            <a:r>
              <a:rPr lang="en-HK" b="1" dirty="0">
                <a:latin typeface="Consolas" panose="020B0609020204030204" pitchFamily="49" charset="0"/>
              </a:rPr>
              <a:t>×1</a:t>
            </a:r>
            <a:r>
              <a:rPr lang="en-HK" b="1" dirty="0"/>
              <a:t> up to </a:t>
            </a:r>
            <a:r>
              <a:rPr lang="en-HK" b="1" dirty="0">
                <a:latin typeface="Consolas" panose="020B0609020204030204" pitchFamily="49" charset="0"/>
              </a:rPr>
              <a:t>i×9</a:t>
            </a:r>
            <a:r>
              <a:rPr lang="en-HK" dirty="0"/>
              <a:t>”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4D0F7EE-90BE-2382-BDB7-30062BEEC75C}"/>
              </a:ext>
            </a:extLst>
          </p:cNvPr>
          <p:cNvGrpSpPr/>
          <p:nvPr/>
        </p:nvGrpSpPr>
        <p:grpSpPr>
          <a:xfrm>
            <a:off x="7267251" y="3807151"/>
            <a:ext cx="4444257" cy="1738637"/>
            <a:chOff x="7267251" y="3807151"/>
            <a:chExt cx="4444257" cy="17386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3A4120-35D3-7012-2170-6B3985D43239}"/>
                </a:ext>
              </a:extLst>
            </p:cNvPr>
            <p:cNvSpPr txBox="1"/>
            <p:nvPr/>
          </p:nvSpPr>
          <p:spPr>
            <a:xfrm>
              <a:off x="7267251" y="38071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1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095E231-7EB2-A61C-6814-94510BF6C0A5}"/>
                </a:ext>
              </a:extLst>
            </p:cNvPr>
            <p:cNvSpPr txBox="1"/>
            <p:nvPr/>
          </p:nvSpPr>
          <p:spPr>
            <a:xfrm>
              <a:off x="8285862" y="38071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5513A00-31A2-2762-4580-61B276E0C056}"/>
                </a:ext>
              </a:extLst>
            </p:cNvPr>
            <p:cNvSpPr txBox="1"/>
            <p:nvPr/>
          </p:nvSpPr>
          <p:spPr>
            <a:xfrm>
              <a:off x="9304473" y="38071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B77AE7D-8BCD-D5D9-C806-E120AB1B71C2}"/>
                </a:ext>
              </a:extLst>
            </p:cNvPr>
            <p:cNvSpPr txBox="1"/>
            <p:nvPr/>
          </p:nvSpPr>
          <p:spPr>
            <a:xfrm>
              <a:off x="10323084" y="38071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994EBD-D7F8-8754-93BB-98D822A113BC}"/>
                </a:ext>
              </a:extLst>
            </p:cNvPr>
            <p:cNvSpPr txBox="1"/>
            <p:nvPr/>
          </p:nvSpPr>
          <p:spPr>
            <a:xfrm>
              <a:off x="11341695" y="38071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5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A78160-990F-020F-F160-FFBD6AAB0864}"/>
                </a:ext>
              </a:extLst>
            </p:cNvPr>
            <p:cNvSpPr txBox="1"/>
            <p:nvPr/>
          </p:nvSpPr>
          <p:spPr>
            <a:xfrm>
              <a:off x="7279356" y="51764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6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73B3201-4435-2043-E094-806EFEA877C4}"/>
                </a:ext>
              </a:extLst>
            </p:cNvPr>
            <p:cNvSpPr txBox="1"/>
            <p:nvPr/>
          </p:nvSpPr>
          <p:spPr>
            <a:xfrm>
              <a:off x="8297967" y="51764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7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297E7FE-8F8E-7E01-3C26-643A13E5678D}"/>
                </a:ext>
              </a:extLst>
            </p:cNvPr>
            <p:cNvSpPr txBox="1"/>
            <p:nvPr/>
          </p:nvSpPr>
          <p:spPr>
            <a:xfrm>
              <a:off x="9316578" y="51764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8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DA2FB8A-03C3-B033-5B08-EE8B1050BE7A}"/>
                </a:ext>
              </a:extLst>
            </p:cNvPr>
            <p:cNvSpPr txBox="1"/>
            <p:nvPr/>
          </p:nvSpPr>
          <p:spPr>
            <a:xfrm>
              <a:off x="10335189" y="51764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9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8100BB4-1C1B-51EF-9BE3-1ED2EE6C30E9}"/>
                </a:ext>
              </a:extLst>
            </p:cNvPr>
            <p:cNvSpPr txBox="1"/>
            <p:nvPr/>
          </p:nvSpPr>
          <p:spPr>
            <a:xfrm>
              <a:off x="11279980" y="5176456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10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0D6AB4-3555-AE15-3C1D-80D1A4361AC4}"/>
              </a:ext>
            </a:extLst>
          </p:cNvPr>
          <p:cNvGrpSpPr/>
          <p:nvPr/>
        </p:nvGrpSpPr>
        <p:grpSpPr>
          <a:xfrm>
            <a:off x="7068920" y="4131966"/>
            <a:ext cx="4779205" cy="2044997"/>
            <a:chOff x="7152864" y="3439361"/>
            <a:chExt cx="4779205" cy="2044997"/>
          </a:xfrm>
        </p:grpSpPr>
        <p:pic>
          <p:nvPicPr>
            <p:cNvPr id="58" name="Picture 57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6487B3C9-BF02-BC14-0826-78AB62632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864" y="3439363"/>
              <a:ext cx="704761" cy="704761"/>
            </a:xfrm>
            <a:prstGeom prst="rect">
              <a:avLst/>
            </a:prstGeom>
          </p:spPr>
        </p:pic>
        <p:pic>
          <p:nvPicPr>
            <p:cNvPr id="59" name="Picture 58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99698E95-3B62-39B6-F5F9-2C9C1483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475" y="3439361"/>
              <a:ext cx="704761" cy="704761"/>
            </a:xfrm>
            <a:prstGeom prst="rect">
              <a:avLst/>
            </a:prstGeom>
          </p:spPr>
        </p:pic>
        <p:pic>
          <p:nvPicPr>
            <p:cNvPr id="60" name="Picture 59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20558F25-191E-04A2-2148-D65AF0A3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086" y="3439362"/>
              <a:ext cx="704761" cy="704761"/>
            </a:xfrm>
            <a:prstGeom prst="rect">
              <a:avLst/>
            </a:prstGeom>
          </p:spPr>
        </p:pic>
        <p:pic>
          <p:nvPicPr>
            <p:cNvPr id="61" name="Picture 60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628A6107-EDDD-E4FE-8751-2ECB2A31A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8697" y="3461667"/>
              <a:ext cx="704761" cy="704761"/>
            </a:xfrm>
            <a:prstGeom prst="rect">
              <a:avLst/>
            </a:prstGeom>
          </p:spPr>
        </p:pic>
        <p:pic>
          <p:nvPicPr>
            <p:cNvPr id="62" name="Picture 61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818669AD-9692-A206-7549-D33790475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08" y="3474345"/>
              <a:ext cx="704761" cy="704761"/>
            </a:xfrm>
            <a:prstGeom prst="rect">
              <a:avLst/>
            </a:prstGeom>
          </p:spPr>
        </p:pic>
        <p:pic>
          <p:nvPicPr>
            <p:cNvPr id="63" name="Picture 62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98C994B2-93A9-8133-8178-0D8E6B4DC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864" y="4744615"/>
              <a:ext cx="704761" cy="704761"/>
            </a:xfrm>
            <a:prstGeom prst="rect">
              <a:avLst/>
            </a:prstGeom>
          </p:spPr>
        </p:pic>
        <p:pic>
          <p:nvPicPr>
            <p:cNvPr id="64" name="Picture 63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B4895418-7A2C-6CCD-3547-FCDDDD3BA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1475" y="4744613"/>
              <a:ext cx="704761" cy="704761"/>
            </a:xfrm>
            <a:prstGeom prst="rect">
              <a:avLst/>
            </a:prstGeom>
          </p:spPr>
        </p:pic>
        <p:pic>
          <p:nvPicPr>
            <p:cNvPr id="65" name="Picture 64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74ADADA5-80FB-DBF5-956E-8376C6FD0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0086" y="4744614"/>
              <a:ext cx="704761" cy="704761"/>
            </a:xfrm>
            <a:prstGeom prst="rect">
              <a:avLst/>
            </a:prstGeom>
          </p:spPr>
        </p:pic>
        <p:pic>
          <p:nvPicPr>
            <p:cNvPr id="66" name="Picture 65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CECC5888-344B-0438-3DCC-4F57D301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08697" y="4766919"/>
              <a:ext cx="704761" cy="704761"/>
            </a:xfrm>
            <a:prstGeom prst="rect">
              <a:avLst/>
            </a:prstGeom>
          </p:spPr>
        </p:pic>
        <p:pic>
          <p:nvPicPr>
            <p:cNvPr id="67" name="Picture 66" descr="A cartoon of a child and child&#10;&#10;AI-generated content may be incorrect.">
              <a:extLst>
                <a:ext uri="{FF2B5EF4-FFF2-40B4-BE49-F238E27FC236}">
                  <a16:creationId xmlns:a16="http://schemas.microsoft.com/office/drawing/2014/main" id="{D0F6E84F-15B8-51CC-BAE8-114EAF58A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7308" y="4779597"/>
              <a:ext cx="704761" cy="704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02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28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417CE-4BA9-DF58-D2C6-D838B5481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23EE185-F40F-2142-D37C-00758844B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0600" y="-411657"/>
            <a:ext cx="4991388" cy="76813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6DEB3-6744-0C27-0BAB-B09776E1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28334" cy="1325563"/>
          </a:xfrm>
        </p:spPr>
        <p:txBody>
          <a:bodyPr/>
          <a:lstStyle/>
          <a:p>
            <a:r>
              <a:rPr lang="en-US" dirty="0"/>
              <a:t>Render shader</a:t>
            </a:r>
            <a:endParaRPr lang="en-HK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519514-44D6-E3EA-6C5E-FF58260EDD4A}"/>
              </a:ext>
            </a:extLst>
          </p:cNvPr>
          <p:cNvSpPr/>
          <p:nvPr/>
        </p:nvSpPr>
        <p:spPr>
          <a:xfrm>
            <a:off x="6038849" y="139700"/>
            <a:ext cx="2905126" cy="305340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897AE1-B489-D992-8E74-B1144462356C}"/>
              </a:ext>
            </a:extLst>
          </p:cNvPr>
          <p:cNvSpPr txBox="1"/>
          <p:nvPr/>
        </p:nvSpPr>
        <p:spPr>
          <a:xfrm>
            <a:off x="2062525" y="2167135"/>
            <a:ext cx="20796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400" b="1" dirty="0">
                <a:solidFill>
                  <a:srgbClr val="FF0000"/>
                </a:solidFill>
              </a:rPr>
              <a:t>Data format</a:t>
            </a:r>
            <a:endParaRPr lang="en-HK" sz="24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61EC0B-667F-923A-892D-548093E93C04}"/>
              </a:ext>
            </a:extLst>
          </p:cNvPr>
          <p:cNvCxnSpPr>
            <a:cxnSpLocks/>
            <a:stCxn id="12" idx="3"/>
            <a:endCxn id="9" idx="1"/>
          </p:cNvCxnSpPr>
          <p:nvPr/>
        </p:nvCxnSpPr>
        <p:spPr>
          <a:xfrm flipV="1">
            <a:off x="4142208" y="1666404"/>
            <a:ext cx="1896641" cy="73156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A09B33E-ECA4-85B9-2BA9-DA0402B13349}"/>
              </a:ext>
            </a:extLst>
          </p:cNvPr>
          <p:cNvSpPr/>
          <p:nvPr/>
        </p:nvSpPr>
        <p:spPr>
          <a:xfrm>
            <a:off x="6038849" y="3193107"/>
            <a:ext cx="3790951" cy="3738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3D3F9-4E17-184C-EF1A-693303D0528E}"/>
              </a:ext>
            </a:extLst>
          </p:cNvPr>
          <p:cNvSpPr txBox="1"/>
          <p:nvPr/>
        </p:nvSpPr>
        <p:spPr>
          <a:xfrm>
            <a:off x="2062524" y="3154491"/>
            <a:ext cx="2079683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2400" b="1" dirty="0">
                <a:solidFill>
                  <a:srgbClr val="FF0000"/>
                </a:solidFill>
              </a:rPr>
              <a:t>Data content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725865-85C8-4295-CD39-F80275BE971E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 flipV="1">
            <a:off x="4142207" y="3380010"/>
            <a:ext cx="1896642" cy="531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8BD48F1-DBAF-608C-A53F-7A19E7DF0AF2}"/>
              </a:ext>
            </a:extLst>
          </p:cNvPr>
          <p:cNvSpPr/>
          <p:nvPr/>
        </p:nvSpPr>
        <p:spPr>
          <a:xfrm>
            <a:off x="6038849" y="3573829"/>
            <a:ext cx="3874772" cy="31237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E4347E-43D3-1590-8983-44B0507BEF2C}"/>
              </a:ext>
            </a:extLst>
          </p:cNvPr>
          <p:cNvSpPr txBox="1"/>
          <p:nvPr/>
        </p:nvSpPr>
        <p:spPr>
          <a:xfrm>
            <a:off x="2062524" y="4904858"/>
            <a:ext cx="207968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HK" sz="2400" b="1" dirty="0">
                <a:solidFill>
                  <a:srgbClr val="FF0000"/>
                </a:solidFill>
              </a:rPr>
              <a:t>Operation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E3FDF58-2BA0-BDD6-6315-F2A97D23CB8C}"/>
              </a:ext>
            </a:extLst>
          </p:cNvPr>
          <p:cNvCxnSpPr>
            <a:cxnSpLocks/>
            <a:stCxn id="34" idx="3"/>
            <a:endCxn id="33" idx="1"/>
          </p:cNvCxnSpPr>
          <p:nvPr/>
        </p:nvCxnSpPr>
        <p:spPr>
          <a:xfrm>
            <a:off x="4142207" y="5135691"/>
            <a:ext cx="18966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1EF024-9C41-1A5E-AD21-E1CFCFB2DC05}"/>
              </a:ext>
            </a:extLst>
          </p:cNvPr>
          <p:cNvSpPr txBox="1"/>
          <p:nvPr/>
        </p:nvSpPr>
        <p:spPr>
          <a:xfrm>
            <a:off x="93305" y="3573867"/>
            <a:ext cx="40489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1600" dirty="0"/>
              <a:t>Uniforms: same across all vertex/fragment</a:t>
            </a:r>
          </a:p>
          <a:p>
            <a:pPr algn="r"/>
            <a:r>
              <a:rPr lang="en-HK" sz="1600" dirty="0"/>
              <a:t>Circles: each circle’s property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8FCE9A1-EDBC-8547-9F1A-595620E0E631}"/>
              </a:ext>
            </a:extLst>
          </p:cNvPr>
          <p:cNvSpPr txBox="1"/>
          <p:nvPr/>
        </p:nvSpPr>
        <p:spPr>
          <a:xfrm>
            <a:off x="93305" y="2546776"/>
            <a:ext cx="4048902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1600" dirty="0"/>
              <a:t>All of our circles have the same data format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6934F73-1F71-7DD2-5C4F-1FB3144D25F2}"/>
              </a:ext>
            </a:extLst>
          </p:cNvPr>
          <p:cNvSpPr txBox="1"/>
          <p:nvPr/>
        </p:nvSpPr>
        <p:spPr>
          <a:xfrm>
            <a:off x="93305" y="5325532"/>
            <a:ext cx="4048902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HK" sz="1600" dirty="0"/>
              <a:t>Vertex and fragment shaders for working with the vertices and the pixels</a:t>
            </a:r>
          </a:p>
        </p:txBody>
      </p:sp>
    </p:spTree>
    <p:extLst>
      <p:ext uri="{BB962C8B-B14F-4D97-AF65-F5344CB8AC3E}">
        <p14:creationId xmlns:p14="http://schemas.microsoft.com/office/powerpoint/2010/main" val="29288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6" grpId="0" animBg="1"/>
      <p:bldP spid="17" grpId="0"/>
      <p:bldP spid="33" grpId="0" animBg="1"/>
      <p:bldP spid="34" grpId="0"/>
      <p:bldP spid="41" grpId="0"/>
      <p:bldP spid="42" grpId="0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815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Consolas</vt:lpstr>
      <vt:lpstr>Office Theme</vt:lpstr>
      <vt:lpstr>WebGPU Workshop</vt:lpstr>
      <vt:lpstr>What does GPU do?</vt:lpstr>
      <vt:lpstr>What does GPU do?</vt:lpstr>
      <vt:lpstr>Try out particle simulations</vt:lpstr>
      <vt:lpstr>Pipeline</vt:lpstr>
      <vt:lpstr>Get the code (optional)</vt:lpstr>
      <vt:lpstr>Why use GPU?</vt:lpstr>
      <vt:lpstr>When to use GPU?</vt:lpstr>
      <vt:lpstr>Render shader</vt:lpstr>
      <vt:lpstr>Apply a transform to the triangle</vt:lpstr>
      <vt:lpstr>Compute shader</vt:lpstr>
      <vt:lpstr>In-browser compute shader editor</vt:lpstr>
      <vt:lpstr>Animate a sine wave given mouse position</vt:lpstr>
      <vt:lpstr>Simulate gravity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u3592755@connect.hku.hk</dc:creator>
  <cp:lastModifiedBy>u3592755@connect.hku.hk</cp:lastModifiedBy>
  <cp:revision>27</cp:revision>
  <dcterms:created xsi:type="dcterms:W3CDTF">2025-08-31T05:33:15Z</dcterms:created>
  <dcterms:modified xsi:type="dcterms:W3CDTF">2025-09-16T14:03:18Z</dcterms:modified>
</cp:coreProperties>
</file>