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334" r:id="rId3"/>
    <p:sldId id="372" r:id="rId5"/>
    <p:sldId id="337" r:id="rId6"/>
    <p:sldId id="357" r:id="rId7"/>
    <p:sldId id="362" r:id="rId8"/>
    <p:sldId id="364" r:id="rId9"/>
    <p:sldId id="373" r:id="rId10"/>
    <p:sldId id="336" r:id="rId11"/>
    <p:sldId id="365" r:id="rId12"/>
    <p:sldId id="366" r:id="rId13"/>
    <p:sldId id="385" r:id="rId14"/>
    <p:sldId id="387" r:id="rId15"/>
    <p:sldId id="374" r:id="rId16"/>
    <p:sldId id="35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3" userDrawn="1">
          <p15:clr>
            <a:srgbClr val="A4A3A4"/>
          </p15:clr>
        </p15:guide>
        <p15:guide id="2" pos="7020" userDrawn="1">
          <p15:clr>
            <a:srgbClr val="A4A3A4"/>
          </p15:clr>
        </p15:guide>
        <p15:guide id="3" orient="horz" pos="31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52F5"/>
    <a:srgbClr val="FF9022"/>
    <a:srgbClr val="1116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DCAF9ED-07DC-4A11-8D7F-57B35C25682E}"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84967" autoAdjust="0"/>
  </p:normalViewPr>
  <p:slideViewPr>
    <p:cSldViewPr snapToGrid="0" showGuides="1">
      <p:cViewPr>
        <p:scale>
          <a:sx n="100" d="100"/>
          <a:sy n="100" d="100"/>
        </p:scale>
        <p:origin x="-48" y="-446"/>
      </p:cViewPr>
      <p:guideLst>
        <p:guide orient="horz" pos="1343"/>
        <p:guide pos="7020"/>
        <p:guide orient="horz" pos="3112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customXml" Target="../customXml/item3.xml"/><Relationship Id="rId23" Type="http://schemas.openxmlformats.org/officeDocument/2006/relationships/customXml" Target="../customXml/item2.xml"/><Relationship Id="rId22" Type="http://schemas.openxmlformats.org/officeDocument/2006/relationships/customXml" Target="../customXml/item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88634-FBA9-41D6-8B35-EE3A7D816B7C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78D2-97D1-4B37-BDD1-08A09BD4CA99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raphic 12"/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/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/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anchor="b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>
              <a:spcBef>
                <a:spcPts val="1200"/>
              </a:spcBef>
              <a:defRPr sz="1800"/>
            </a:lvl2pPr>
            <a:lvl3pPr marL="914400">
              <a:spcBef>
                <a:spcPts val="1200"/>
              </a:spcBef>
              <a:defRPr sz="1800"/>
            </a:lvl3pPr>
            <a:lvl4pPr marL="1371600">
              <a:spcBef>
                <a:spcPts val="1200"/>
              </a:spcBef>
              <a:defRPr sz="1800"/>
            </a:lvl4pPr>
            <a:lvl5pPr marL="18288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8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800"/>
            </a:lvl4pPr>
            <a:lvl5pPr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Graphic 12"/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3"/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15"/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Graphic 15"/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Graphic 16"/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Graphic 14"/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anchor="b" anchorCtr="0"/>
          <a:lstStyle>
            <a:lvl1pPr>
              <a:defRPr sz="4000" b="1" cap="all" baseline="0"/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/>
          <a:lstStyle>
            <a:lvl1pPr algn="l"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bbles and Title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anchor="b"/>
          <a:lstStyle>
            <a:lvl1pPr algn="r">
              <a:lnSpc>
                <a:spcPts val="4800"/>
              </a:lnSpc>
              <a:defRPr sz="4800" b="1" cap="all" spc="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Graphic 12"/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Graphic 13"/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Graphic 15"/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13" name="Straight Connector 12"/>
          <p:cNvCxnSpPr/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/>
          <a:lstStyle/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/>
          <a:p>
            <a:fld id="{D8DA9DAA-006C-4F4B-980E-E3DF019B24E2}" type="slidenum">
              <a:rPr lang="en-US" smtClean="0"/>
            </a:fld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anchor="b"/>
          <a:lstStyle>
            <a:lvl1pPr algn="r">
              <a:lnSpc>
                <a:spcPts val="4000"/>
              </a:lnSpc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</a:fld>
            <a:endParaRPr lang="en-US" dirty="0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anchor="t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4pPr>
            <a:lvl5pPr marL="1828800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2"/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/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/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Graphic 12"/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/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/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Graphic 12"/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/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/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anchor="b" anchorCtr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anchor="t" anchorCtr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</a:fld>
            <a:endParaRPr lang="en-US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anchor="t" anchorCtr="0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to add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defRPr sz="1600"/>
            </a:lvl2pPr>
            <a:lvl3pPr marL="457200">
              <a:defRPr sz="1400"/>
            </a:lvl3pPr>
            <a:lvl4pPr marL="685800"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aphic 10"/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11"/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8"/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+ Subtitle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Graphic 12"/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/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/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5" name="Straight Connector 4"/>
          <p:cNvCxnSpPr/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/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/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/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</a:fld>
            <a:endParaRPr lang="en-US" dirty="0"/>
          </a:p>
        </p:txBody>
      </p:sp>
      <p:sp>
        <p:nvSpPr>
          <p:cNvPr id="4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anchor="t" anchorCtr="0">
            <a:noAutofit/>
          </a:bodyPr>
          <a:lstStyle>
            <a:lvl1pPr marL="342900" indent="-511810">
              <a:spcBef>
                <a:spcPts val="1000"/>
              </a:spcBef>
              <a:buFont typeface="+mj-lt"/>
              <a:buAutoNum type="arabicPeriod"/>
              <a:defRPr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spcBef>
                <a:spcPts val="1200"/>
              </a:spcBef>
              <a:buNone/>
              <a:defRPr sz="1600"/>
            </a:lvl2pPr>
            <a:lvl3pPr marL="914400" indent="0">
              <a:spcBef>
                <a:spcPts val="1200"/>
              </a:spcBef>
              <a:buNone/>
              <a:defRPr sz="1400"/>
            </a:lvl3pPr>
            <a:lvl4pPr marL="1371600" indent="0">
              <a:spcBef>
                <a:spcPts val="1200"/>
              </a:spcBef>
              <a:buNone/>
              <a:defRPr sz="1200"/>
            </a:lvl4pPr>
            <a:lvl5pPr marL="1828800" indent="0">
              <a:spcBef>
                <a:spcPts val="12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anchor="t" anchorCtr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1200"/>
              </a:spcBef>
              <a:defRPr sz="1400"/>
            </a:lvl3pPr>
            <a:lvl4pPr>
              <a:spcBef>
                <a:spcPts val="1200"/>
              </a:spcBef>
              <a:defRPr sz="1200"/>
            </a:lvl4pPr>
            <a:lvl5pPr>
              <a:spcBef>
                <a:spcPts val="1200"/>
              </a:spcBef>
              <a:defRPr sz="1200"/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sz="4000" b="1" i="0" cap="all" spc="0" baseline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</a:fld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lnSpc>
                <a:spcPct val="110000"/>
              </a:lnSpc>
              <a:defRPr sz="1600"/>
            </a:lvl2pPr>
            <a:lvl3pPr marL="457200">
              <a:lnSpc>
                <a:spcPct val="110000"/>
              </a:lnSpc>
              <a:defRPr sz="1400"/>
            </a:lvl3pPr>
            <a:lvl4pPr marL="685800">
              <a:lnSpc>
                <a:spcPct val="110000"/>
              </a:lnSpc>
              <a:defRPr sz="1200"/>
            </a:lvl4pPr>
            <a:lvl5pPr marL="914400">
              <a:lnSpc>
                <a:spcPct val="11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anchor="t" anchorCtr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  <a:endParaRPr lang="en-US" dirty="0"/>
          </a:p>
        </p:txBody>
      </p:sp>
      <p:sp>
        <p:nvSpPr>
          <p:cNvPr id="10" name="Footer Placeholder 8"/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800" b="1" i="0" cap="all" spc="100" baseline="0"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5.jpeg"/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.jpe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F9022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ое поле 2"/>
          <p:cNvSpPr txBox="1"/>
          <p:nvPr/>
        </p:nvSpPr>
        <p:spPr>
          <a:xfrm>
            <a:off x="1276350" y="2272030"/>
            <a:ext cx="54413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ПСБ</a:t>
            </a:r>
            <a:r>
              <a:rPr lang="ru-RU" altLang="en-US" sz="6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ru-RU" sz="6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Travel</a:t>
            </a:r>
            <a:endParaRPr lang="ru-RU" altLang="ru-RU" sz="6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69178" y="-95885"/>
            <a:ext cx="2434207" cy="1728000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115" y="1061085"/>
            <a:ext cx="4284000" cy="4284000"/>
          </a:xfrm>
          <a:prstGeom prst="rect">
            <a:avLst/>
          </a:prstGeom>
        </p:spPr>
      </p:pic>
      <p:sp>
        <p:nvSpPr>
          <p:cNvPr id="8" name="Текстовое поле 7"/>
          <p:cNvSpPr txBox="1"/>
          <p:nvPr/>
        </p:nvSpPr>
        <p:spPr>
          <a:xfrm>
            <a:off x="10023475" y="3825875"/>
            <a:ext cx="1052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2000">
                <a:solidFill>
                  <a:schemeClr val="bg1"/>
                </a:solidFill>
                <a:latin typeface="HoloLens MDL2 Assets" panose="050A0102010101010101" charset="0"/>
                <a:cs typeface="HoloLens MDL2 Assets" panose="050A0102010101010101" charset="0"/>
              </a:rPr>
              <a:t>Travel</a:t>
            </a:r>
            <a:endParaRPr lang="en-US" altLang="ru-RU" sz="2000">
              <a:solidFill>
                <a:schemeClr val="bg1"/>
              </a:solidFill>
              <a:latin typeface="HoloLens MDL2 Assets" panose="050A0102010101010101" charset="0"/>
              <a:cs typeface="HoloLens MDL2 Assets" panose="050A0102010101010101" charset="0"/>
            </a:endParaRP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1379855" y="3286760"/>
            <a:ext cx="38277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Новый продукт для новых вохможностей</a:t>
            </a:r>
            <a:endParaRPr lang="ru-RU" alt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Изображение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69178" y="-95885"/>
            <a:ext cx="2434211" cy="1728000"/>
          </a:xfrm>
          <a:prstGeom prst="rect">
            <a:avLst/>
          </a:prstGeom>
        </p:spPr>
      </p:pic>
      <p:sp>
        <p:nvSpPr>
          <p:cNvPr id="13" name="Текстовое поле 12"/>
          <p:cNvSpPr txBox="1"/>
          <p:nvPr/>
        </p:nvSpPr>
        <p:spPr>
          <a:xfrm>
            <a:off x="710565" y="423545"/>
            <a:ext cx="5385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3600">
                <a:latin typeface="Arial Black" panose="020B0A04020102020204" charset="0"/>
                <a:cs typeface="Arial Black" panose="020B0A04020102020204" charset="0"/>
              </a:rPr>
              <a:t>Целевая аудитория</a:t>
            </a:r>
            <a:endParaRPr lang="ru-RU" altLang="en-US" sz="3600"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4" name="Изображение 3" descr="fo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5" y="1068705"/>
            <a:ext cx="7583999" cy="5688000"/>
          </a:xfrm>
          <a:prstGeom prst="rect">
            <a:avLst/>
          </a:prstGeom>
        </p:spPr>
      </p:pic>
      <p:sp>
        <p:nvSpPr>
          <p:cNvPr id="2" name="Текстовое поле 1"/>
          <p:cNvSpPr txBox="1"/>
          <p:nvPr/>
        </p:nvSpPr>
        <p:spPr>
          <a:xfrm>
            <a:off x="9469755" y="6551295"/>
            <a:ext cx="2722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i="1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ru-RU" altLang="en-US" sz="1400" i="1">
                <a:latin typeface="Arial" panose="020B0604020202020204" pitchFamily="34" charset="0"/>
                <a:cs typeface="Arial" panose="020B0604020202020204" pitchFamily="34" charset="0"/>
              </a:rPr>
              <a:t>Статистика от </a:t>
            </a:r>
            <a:r>
              <a:rPr lang="en-US" altLang="en-US" sz="1400" i="1">
                <a:latin typeface="Arial" panose="020B0604020202020204" pitchFamily="34" charset="0"/>
                <a:cs typeface="Arial" panose="020B0604020202020204" pitchFamily="34" charset="0"/>
              </a:rPr>
              <a:t>SkillBox</a:t>
            </a:r>
            <a:endParaRPr lang="en-US" altLang="en-US" sz="14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Текстовое поле 12"/>
          <p:cNvSpPr txBox="1"/>
          <p:nvPr/>
        </p:nvSpPr>
        <p:spPr>
          <a:xfrm>
            <a:off x="710565" y="423545"/>
            <a:ext cx="7155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3600">
                <a:latin typeface="Arial Black" panose="020B0A04020102020204" charset="0"/>
                <a:cs typeface="Arial Black" panose="020B0A04020102020204" charset="0"/>
              </a:rPr>
              <a:t>Финансовые показатели</a:t>
            </a:r>
            <a:endParaRPr lang="ru-RU" altLang="en-US" sz="3600"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11" name="Изображение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69178" y="-95885"/>
            <a:ext cx="2434211" cy="1728000"/>
          </a:xfrm>
          <a:prstGeom prst="rect">
            <a:avLst/>
          </a:prstGeom>
        </p:spPr>
      </p:pic>
      <p:graphicFrame>
        <p:nvGraphicFramePr>
          <p:cNvPr id="4" name="Таблица 3"/>
          <p:cNvGraphicFramePr/>
          <p:nvPr>
            <p:custDataLst>
              <p:tags r:id="rId2"/>
            </p:custDataLst>
          </p:nvPr>
        </p:nvGraphicFramePr>
        <p:xfrm>
          <a:off x="1319530" y="1746250"/>
          <a:ext cx="4700905" cy="4371975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710815"/>
                <a:gridCol w="1990090"/>
              </a:tblGrid>
              <a:tr h="8578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ru-RU" altLang="en-US" sz="1600"/>
                        <a:t>Показатель</a:t>
                      </a:r>
                      <a:endParaRPr lang="ru-RU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ru-RU" altLang="en-US" sz="1600"/>
                        <a:t>Значения</a:t>
                      </a:r>
                      <a:endParaRPr lang="ru-RU" altLang="en-US" sz="1600"/>
                    </a:p>
                  </a:txBody>
                  <a:tcPr anchor="ctr" anchorCtr="0"/>
                </a:tc>
              </a:tr>
              <a:tr h="938530"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/>
                        <a:t>Первоначальные вложения</a:t>
                      </a:r>
                      <a:endParaRPr lang="ru-RU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ru-RU" altLang="en-US"/>
                    </a:p>
                  </a:txBody>
                  <a:tcPr/>
                </a:tc>
              </a:tr>
              <a:tr h="817880"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/>
                        <a:t>Расходы </a:t>
                      </a:r>
                      <a:endParaRPr lang="ru-RU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ru-RU" altLang="en-US"/>
                    </a:p>
                  </a:txBody>
                  <a:tcPr/>
                </a:tc>
              </a:tr>
              <a:tr h="819150"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/>
                        <a:t>Доход за период</a:t>
                      </a:r>
                      <a:endParaRPr lang="ru-RU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ru-RU" altLang="en-US"/>
                    </a:p>
                  </a:txBody>
                  <a:tcPr/>
                </a:tc>
              </a:tr>
              <a:tr h="938530"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ru-RU"/>
                        <a:t>Ставка дисконтирования</a:t>
                      </a:r>
                      <a:endParaRPr lang="ru-RU" altLang="ru-RU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ru-RU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Текстовое поле 12"/>
          <p:cNvSpPr txBox="1"/>
          <p:nvPr/>
        </p:nvSpPr>
        <p:spPr>
          <a:xfrm>
            <a:off x="710565" y="423545"/>
            <a:ext cx="7155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3600">
                <a:latin typeface="Arial Black" panose="020B0A04020102020204" charset="0"/>
                <a:cs typeface="Arial Black" panose="020B0A04020102020204" charset="0"/>
              </a:rPr>
              <a:t>Финансовые показатели</a:t>
            </a:r>
            <a:endParaRPr lang="ru-RU" altLang="en-US" sz="3600"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11" name="Изображение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69178" y="-95885"/>
            <a:ext cx="2434211" cy="1728000"/>
          </a:xfrm>
          <a:prstGeom prst="rect">
            <a:avLst/>
          </a:prstGeom>
        </p:spPr>
      </p:pic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315" y="2453005"/>
            <a:ext cx="9360000" cy="2160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Текстовое поле 12"/>
          <p:cNvSpPr txBox="1"/>
          <p:nvPr/>
        </p:nvSpPr>
        <p:spPr>
          <a:xfrm>
            <a:off x="710565" y="423545"/>
            <a:ext cx="90163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3600">
                <a:latin typeface="Arial Black" panose="020B0A04020102020204" charset="0"/>
                <a:cs typeface="Arial Black" panose="020B0A04020102020204" charset="0"/>
              </a:rPr>
              <a:t>Нефинансовые показатели</a:t>
            </a:r>
            <a:endParaRPr lang="ru-RU" altLang="en-US" sz="3600"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11" name="Изображение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69178" y="-95885"/>
            <a:ext cx="2434211" cy="1728000"/>
          </a:xfrm>
          <a:prstGeom prst="rect">
            <a:avLst/>
          </a:prstGeom>
        </p:spPr>
      </p:pic>
      <p:grpSp>
        <p:nvGrpSpPr>
          <p:cNvPr id="12" name="Группа 11"/>
          <p:cNvGrpSpPr/>
          <p:nvPr/>
        </p:nvGrpSpPr>
        <p:grpSpPr>
          <a:xfrm>
            <a:off x="7379970" y="2004695"/>
            <a:ext cx="4724400" cy="4853305"/>
            <a:chOff x="11622" y="3157"/>
            <a:chExt cx="7440" cy="7643"/>
          </a:xfrm>
        </p:grpSpPr>
        <p:pic>
          <p:nvPicPr>
            <p:cNvPr id="5" name="Изображение 4" descr="product-d7d8dc1a-d43e-4640-9333-5f2d917162a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21" y="3180"/>
              <a:ext cx="6195" cy="7620"/>
            </a:xfrm>
            <a:prstGeom prst="rect">
              <a:avLst/>
            </a:prstGeom>
          </p:spPr>
        </p:pic>
        <p:sp>
          <p:nvSpPr>
            <p:cNvPr id="6" name="Прямоугольник 5"/>
            <p:cNvSpPr/>
            <p:nvPr/>
          </p:nvSpPr>
          <p:spPr>
            <a:xfrm>
              <a:off x="11622" y="3157"/>
              <a:ext cx="2717" cy="2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 altLang="en-US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17642" y="4174"/>
              <a:ext cx="1420" cy="1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 altLang="en-US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17037" y="4980"/>
              <a:ext cx="1348" cy="5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 altLang="en-US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12140" y="5122"/>
              <a:ext cx="1123" cy="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 altLang="en-US"/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14243" y="5122"/>
              <a:ext cx="221" cy="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 altLang="en-US"/>
            </a:p>
          </p:txBody>
        </p:sp>
      </p:grpSp>
      <p:sp>
        <p:nvSpPr>
          <p:cNvPr id="2" name="Скругленный прямоугольник 1"/>
          <p:cNvSpPr/>
          <p:nvPr/>
        </p:nvSpPr>
        <p:spPr>
          <a:xfrm>
            <a:off x="1064895" y="1417955"/>
            <a:ext cx="6074410" cy="5008880"/>
          </a:xfrm>
          <a:prstGeom prst="roundRect">
            <a:avLst/>
          </a:prstGeom>
          <a:gradFill>
            <a:gsLst>
              <a:gs pos="100000">
                <a:srgbClr val="FF9022"/>
              </a:gs>
              <a:gs pos="0">
                <a:srgbClr val="1116A1"/>
              </a:gs>
              <a:gs pos="100000">
                <a:srgbClr val="760303"/>
              </a:gs>
            </a:gsLst>
            <a:lin ang="156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1637030" y="1820545"/>
            <a:ext cx="47840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Новые способы позиционирования бренда</a:t>
            </a:r>
            <a:endParaRPr lang="ru-RU" alt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1082675" y="3402330"/>
            <a:ext cx="62788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Увелечение привлекательности и узнаваемости компании  </a:t>
            </a:r>
            <a:endParaRPr lang="ru-RU" alt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Текстовое поле 15"/>
          <p:cNvSpPr txBox="1"/>
          <p:nvPr/>
        </p:nvSpPr>
        <p:spPr>
          <a:xfrm>
            <a:off x="1200150" y="4869815"/>
            <a:ext cx="57931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Увеличение социальной ответсвенности банка</a:t>
            </a:r>
            <a:endParaRPr lang="ru-RU" alt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мещающая дата 3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</p:spPr>
        <p:txBody>
          <a:bodyPr/>
          <a:p>
            <a:r>
              <a:rPr lang="en-US"/>
              <a:t>20XX</a:t>
            </a:r>
            <a:endParaRPr lang="en-US" dirty="0"/>
          </a:p>
        </p:txBody>
      </p:sp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69178" y="-95885"/>
            <a:ext cx="2434207" cy="1728000"/>
          </a:xfrm>
          <a:prstGeom prst="rect">
            <a:avLst/>
          </a:prstGeom>
        </p:spPr>
      </p:pic>
      <p:pic>
        <p:nvPicPr>
          <p:cNvPr id="13" name="Picture Placeholder 12" descr="C:\Users\Neon\Downloads\makUZ1sK--Y.jpgmakUZ1sK--Y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2506" b="12506"/>
          <a:stretch>
            <a:fillRect/>
          </a:stretch>
        </p:blipFill>
        <p:spPr>
          <a:xfrm>
            <a:off x="1368162" y="1536416"/>
            <a:ext cx="2879994" cy="2880000"/>
          </a:xfrm>
        </p:spPr>
      </p:pic>
      <p:pic>
        <p:nvPicPr>
          <p:cNvPr id="8" name="Picture Placeholder 12" descr="C:\Users\Neon\Pictures\Photo_chugun.jpgPhoto_chugun"/>
          <p:cNvPicPr>
            <a:picLocks noGrp="1" noChangeAspect="1"/>
          </p:cNvPicPr>
          <p:nvPr/>
        </p:nvPicPr>
        <p:blipFill>
          <a:blip r:embed="rId3"/>
          <a:srcRect t="12506" b="12506"/>
          <a:stretch>
            <a:fillRect/>
          </a:stretch>
        </p:blipFill>
        <p:spPr>
          <a:xfrm>
            <a:off x="5004807" y="1536416"/>
            <a:ext cx="2879993" cy="2880000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</p:pic>
      <p:pic>
        <p:nvPicPr>
          <p:cNvPr id="9" name="Picture Placeholder 12" descr="C:\Users\Neon\Downloads\5nl7lI3zFh4T4daRDrBKfmN9gUX6tTNoDJnl1GcOW2eG85Z8-deW603IPplN1RD1KAuEXj9gBiTC2B51HF_E5oaL-------------------.jpg5nl7lI3zFh4T4daRDrBKfmN9gUX6tTNoDJnl1GcOW2eG85Z8-deW603IPplN1RD1KAuEXj9gBiTC2B51HF_E5oaL-------------------"/>
          <p:cNvPicPr>
            <a:picLocks noGrp="1" noChangeAspect="1"/>
          </p:cNvPicPr>
          <p:nvPr/>
        </p:nvPicPr>
        <p:blipFill>
          <a:blip r:embed="rId4"/>
          <a:srcRect t="22395" b="22395"/>
          <a:stretch>
            <a:fillRect/>
          </a:stretch>
        </p:blipFill>
        <p:spPr>
          <a:xfrm>
            <a:off x="8641452" y="1536416"/>
            <a:ext cx="2879994" cy="2880000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</p:pic>
      <p:cxnSp>
        <p:nvCxnSpPr>
          <p:cNvPr id="10" name="Прямое соединение 9"/>
          <p:cNvCxnSpPr/>
          <p:nvPr/>
        </p:nvCxnSpPr>
        <p:spPr>
          <a:xfrm>
            <a:off x="1832610" y="4672330"/>
            <a:ext cx="1951355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Прямое соединение 10"/>
          <p:cNvCxnSpPr/>
          <p:nvPr/>
        </p:nvCxnSpPr>
        <p:spPr>
          <a:xfrm>
            <a:off x="5469255" y="4672330"/>
            <a:ext cx="1951355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Прямое соединение 11"/>
          <p:cNvCxnSpPr/>
          <p:nvPr/>
        </p:nvCxnSpPr>
        <p:spPr>
          <a:xfrm>
            <a:off x="9105900" y="4672330"/>
            <a:ext cx="1951355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Текстовое поле 13"/>
          <p:cNvSpPr txBox="1"/>
          <p:nvPr/>
        </p:nvSpPr>
        <p:spPr>
          <a:xfrm>
            <a:off x="1969770" y="4809490"/>
            <a:ext cx="1677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Иванов Илья</a:t>
            </a:r>
            <a:endParaRPr lang="ru-RU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Текстовое поле 14"/>
          <p:cNvSpPr txBox="1"/>
          <p:nvPr/>
        </p:nvSpPr>
        <p:spPr>
          <a:xfrm>
            <a:off x="5593080" y="4809490"/>
            <a:ext cx="1827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Бурдин Артём</a:t>
            </a:r>
            <a:endParaRPr lang="ru-RU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Текстовое поле 15"/>
          <p:cNvSpPr txBox="1"/>
          <p:nvPr/>
        </p:nvSpPr>
        <p:spPr>
          <a:xfrm>
            <a:off x="8940165" y="4809490"/>
            <a:ext cx="2282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Кащеев Владислав</a:t>
            </a:r>
            <a:endParaRPr lang="ru-RU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Текстовое поле 16"/>
          <p:cNvSpPr txBox="1"/>
          <p:nvPr/>
        </p:nvSpPr>
        <p:spPr>
          <a:xfrm>
            <a:off x="1572260" y="5314950"/>
            <a:ext cx="2472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ML-engineer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Текстовое поле 18"/>
          <p:cNvSpPr txBox="1"/>
          <p:nvPr/>
        </p:nvSpPr>
        <p:spPr>
          <a:xfrm>
            <a:off x="5208905" y="5314950"/>
            <a:ext cx="2472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engineer</a:t>
            </a:r>
            <a:endParaRPr lang="en-US" altLang="ru-RU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Текстовое поле 19"/>
          <p:cNvSpPr txBox="1"/>
          <p:nvPr/>
        </p:nvSpPr>
        <p:spPr>
          <a:xfrm>
            <a:off x="9069705" y="5314950"/>
            <a:ext cx="1987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Бизнес-аналитик</a:t>
            </a:r>
            <a:endParaRPr lang="ru-RU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Изображение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69178" y="-95885"/>
            <a:ext cx="2434211" cy="1728000"/>
          </a:xfrm>
          <a:prstGeom prst="rect">
            <a:avLst/>
          </a:prstGeom>
        </p:spPr>
      </p:pic>
      <p:sp>
        <p:nvSpPr>
          <p:cNvPr id="13" name="Текстовое поле 12"/>
          <p:cNvSpPr txBox="1"/>
          <p:nvPr/>
        </p:nvSpPr>
        <p:spPr>
          <a:xfrm>
            <a:off x="710565" y="423545"/>
            <a:ext cx="90163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3600">
                <a:latin typeface="Arial Black" panose="020B0A04020102020204" charset="0"/>
                <a:cs typeface="Arial Black" panose="020B0A04020102020204" charset="0"/>
              </a:rPr>
              <a:t>Проблемы</a:t>
            </a:r>
            <a:endParaRPr lang="ru-RU" altLang="en-US" sz="360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8432800" y="2132965"/>
            <a:ext cx="3349625" cy="3387725"/>
          </a:xfrm>
          <a:prstGeom prst="ellipse">
            <a:avLst/>
          </a:prstGeom>
          <a:gradFill rotWithShape="1">
            <a:gsLst>
              <a:gs pos="100000">
                <a:srgbClr val="FF9022"/>
              </a:gs>
              <a:gs pos="0">
                <a:srgbClr val="1116A1"/>
              </a:gs>
              <a:gs pos="100000">
                <a:srgbClr val="760303"/>
              </a:gs>
            </a:gsLst>
            <a:lin ang="1548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0" name="Овал 9"/>
          <p:cNvSpPr/>
          <p:nvPr/>
        </p:nvSpPr>
        <p:spPr>
          <a:xfrm>
            <a:off x="4695190" y="2132965"/>
            <a:ext cx="3349625" cy="3387725"/>
          </a:xfrm>
          <a:prstGeom prst="ellipse">
            <a:avLst/>
          </a:prstGeom>
          <a:gradFill rotWithShape="1">
            <a:gsLst>
              <a:gs pos="100000">
                <a:srgbClr val="FF9022"/>
              </a:gs>
              <a:gs pos="0">
                <a:srgbClr val="1116A1"/>
              </a:gs>
              <a:gs pos="100000">
                <a:srgbClr val="760303"/>
              </a:gs>
            </a:gsLst>
            <a:lin ang="1464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2" name="Овал 11"/>
          <p:cNvSpPr/>
          <p:nvPr/>
        </p:nvSpPr>
        <p:spPr>
          <a:xfrm>
            <a:off x="965835" y="2132965"/>
            <a:ext cx="3349625" cy="3387725"/>
          </a:xfrm>
          <a:prstGeom prst="ellipse">
            <a:avLst/>
          </a:prstGeom>
          <a:gradFill rotWithShape="1">
            <a:gsLst>
              <a:gs pos="100000">
                <a:srgbClr val="FF9022"/>
              </a:gs>
              <a:gs pos="0">
                <a:srgbClr val="1116A1"/>
              </a:gs>
              <a:gs pos="100000">
                <a:srgbClr val="760303"/>
              </a:gs>
            </a:gsLst>
            <a:lin ang="408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4" name="Текстовое поле 13"/>
          <p:cNvSpPr txBox="1"/>
          <p:nvPr/>
        </p:nvSpPr>
        <p:spPr>
          <a:xfrm>
            <a:off x="5748020" y="2524125"/>
            <a:ext cx="16414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4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Отели</a:t>
            </a:r>
            <a:endParaRPr lang="ru-RU" altLang="en-US" sz="24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5" name="Текстовое поле 14"/>
          <p:cNvSpPr txBox="1"/>
          <p:nvPr/>
        </p:nvSpPr>
        <p:spPr>
          <a:xfrm>
            <a:off x="9563735" y="2524125"/>
            <a:ext cx="12172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4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Банк</a:t>
            </a:r>
            <a:endParaRPr lang="ru-RU" altLang="en-US" sz="24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6" name="Текстовое поле 15"/>
          <p:cNvSpPr txBox="1"/>
          <p:nvPr/>
        </p:nvSpPr>
        <p:spPr>
          <a:xfrm>
            <a:off x="1473200" y="2524125"/>
            <a:ext cx="23348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4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Клиенты ЦА</a:t>
            </a:r>
            <a:endParaRPr lang="ru-RU" altLang="en-US" sz="24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7" name="Текстовое поле 16"/>
          <p:cNvSpPr txBox="1"/>
          <p:nvPr/>
        </p:nvSpPr>
        <p:spPr>
          <a:xfrm>
            <a:off x="4535805" y="3543935"/>
            <a:ext cx="36683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Хотят снизить риски отмены брони</a:t>
            </a:r>
            <a:endParaRPr lang="ru-RU" alt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Текстовое поле 17"/>
          <p:cNvSpPr txBox="1"/>
          <p:nvPr/>
        </p:nvSpPr>
        <p:spPr>
          <a:xfrm>
            <a:off x="8519160" y="3282950"/>
            <a:ext cx="32912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Хочет больше заработать и укрепить социальную ответсвенность</a:t>
            </a:r>
            <a:endParaRPr lang="ru-RU" alt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Текстовое поле 18"/>
          <p:cNvSpPr txBox="1"/>
          <p:nvPr/>
        </p:nvSpPr>
        <p:spPr>
          <a:xfrm>
            <a:off x="952500" y="3467735"/>
            <a:ext cx="33591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Хотят путешествовать, но это слишком дорого</a:t>
            </a:r>
            <a:endParaRPr lang="ru-RU" alt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/>
          <a:lstStyle/>
          <a:p>
            <a:r>
              <a:rPr lang="ru-RU" altLang="en-US" dirty="0"/>
              <a:t>Инженерная часть</a:t>
            </a:r>
            <a:endParaRPr lang="ru-RU" altLang="en-US" dirty="0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69178" y="-95885"/>
            <a:ext cx="2434207" cy="172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Изображение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69178" y="-95885"/>
            <a:ext cx="2434211" cy="1728000"/>
          </a:xfrm>
          <a:prstGeom prst="rect">
            <a:avLst/>
          </a:prstGeom>
        </p:spPr>
      </p:pic>
      <p:sp>
        <p:nvSpPr>
          <p:cNvPr id="13" name="Текстовое поле 12"/>
          <p:cNvSpPr txBox="1"/>
          <p:nvPr/>
        </p:nvSpPr>
        <p:spPr>
          <a:xfrm>
            <a:off x="710565" y="423545"/>
            <a:ext cx="58553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3600">
                <a:latin typeface="Arial Black" panose="020B0A04020102020204" charset="0"/>
                <a:cs typeface="Arial Black" panose="020B0A04020102020204" charset="0"/>
              </a:rPr>
              <a:t>Аналитика данных</a:t>
            </a:r>
            <a:endParaRPr lang="ru-RU" altLang="en-US" sz="3600"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/>
          <a:srcRect l="20587"/>
          <a:stretch>
            <a:fillRect/>
          </a:stretch>
        </p:blipFill>
        <p:spPr>
          <a:xfrm>
            <a:off x="5916930" y="1631950"/>
            <a:ext cx="6174482" cy="4212000"/>
          </a:xfrm>
          <a:prstGeom prst="rect">
            <a:avLst/>
          </a:prstGeom>
        </p:spPr>
      </p:pic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642110"/>
            <a:ext cx="5566604" cy="40320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90525" y="5619750"/>
            <a:ext cx="1162685" cy="1238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532130" y="1229360"/>
            <a:ext cx="434340" cy="412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мещающая дата 3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</p:spPr>
        <p:txBody>
          <a:bodyPr/>
          <a:p>
            <a:r>
              <a:rPr lang="en-US"/>
              <a:t>20XX</a:t>
            </a:r>
            <a:endParaRPr lang="en-US" dirty="0"/>
          </a:p>
        </p:txBody>
      </p:sp>
      <p:pic>
        <p:nvPicPr>
          <p:cNvPr id="11" name="Изображение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69178" y="-95885"/>
            <a:ext cx="2434211" cy="1728000"/>
          </a:xfrm>
          <a:prstGeom prst="rect">
            <a:avLst/>
          </a:prstGeom>
        </p:spPr>
      </p:pic>
      <p:sp>
        <p:nvSpPr>
          <p:cNvPr id="13" name="Текстовое поле 12"/>
          <p:cNvSpPr txBox="1"/>
          <p:nvPr/>
        </p:nvSpPr>
        <p:spPr>
          <a:xfrm>
            <a:off x="710565" y="423545"/>
            <a:ext cx="58553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3600">
                <a:latin typeface="Arial Black" panose="020B0A04020102020204" charset="0"/>
                <a:cs typeface="Arial Black" panose="020B0A04020102020204" charset="0"/>
              </a:rPr>
              <a:t>Аналитика данных</a:t>
            </a:r>
            <a:endParaRPr lang="ru-RU" altLang="en-US" sz="3600"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675" y="1400762"/>
            <a:ext cx="9434905" cy="514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Текстовое поле 12"/>
          <p:cNvSpPr txBox="1"/>
          <p:nvPr/>
        </p:nvSpPr>
        <p:spPr>
          <a:xfrm>
            <a:off x="710565" y="423545"/>
            <a:ext cx="58553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3600">
                <a:latin typeface="Arial Black" panose="020B0A04020102020204" charset="0"/>
                <a:cs typeface="Arial Black" panose="020B0A04020102020204" charset="0"/>
              </a:rPr>
              <a:t>Методы </a:t>
            </a:r>
            <a:r>
              <a:rPr lang="en-US" altLang="en-US" sz="3600">
                <a:latin typeface="Arial Black" panose="020B0A04020102020204" charset="0"/>
                <a:cs typeface="Arial Black" panose="020B0A04020102020204" charset="0"/>
              </a:rPr>
              <a:t>ML</a:t>
            </a:r>
            <a:endParaRPr lang="en-US" altLang="en-US" sz="3600"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713" y="3067368"/>
            <a:ext cx="5019349" cy="1656000"/>
          </a:xfrm>
          <a:prstGeom prst="rect">
            <a:avLst/>
          </a:prstGeom>
        </p:spPr>
      </p:pic>
      <p:cxnSp>
        <p:nvCxnSpPr>
          <p:cNvPr id="10" name="Прямое соединение 9"/>
          <p:cNvCxnSpPr/>
          <p:nvPr/>
        </p:nvCxnSpPr>
        <p:spPr>
          <a:xfrm>
            <a:off x="6475730" y="1716405"/>
            <a:ext cx="0" cy="3425190"/>
          </a:xfrm>
          <a:prstGeom prst="line">
            <a:avLst/>
          </a:prstGeom>
          <a:ln w="19050">
            <a:gradFill>
              <a:gsLst>
                <a:gs pos="0">
                  <a:srgbClr val="7B32B2"/>
                </a:gs>
                <a:gs pos="100000">
                  <a:srgbClr val="401A5D"/>
                </a:gs>
              </a:gsLst>
            </a:gra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1" name="Изображение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400" y="3067368"/>
            <a:ext cx="3650982" cy="1872000"/>
          </a:xfrm>
          <a:prstGeom prst="rect">
            <a:avLst/>
          </a:prstGeom>
        </p:spPr>
      </p:pic>
      <p:sp>
        <p:nvSpPr>
          <p:cNvPr id="12" name="Текстовое поле 11"/>
          <p:cNvSpPr txBox="1"/>
          <p:nvPr/>
        </p:nvSpPr>
        <p:spPr>
          <a:xfrm>
            <a:off x="8328660" y="1625600"/>
            <a:ext cx="21621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ru-RU" sz="2800">
                <a:latin typeface="Arial" panose="020B0604020202020204" pitchFamily="34" charset="0"/>
                <a:cs typeface="Arial" panose="020B0604020202020204" pitchFamily="34" charset="0"/>
              </a:rPr>
              <a:t>2 подход</a:t>
            </a:r>
            <a:endParaRPr lang="ru-RU" alt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Текстовое поле 13"/>
          <p:cNvSpPr txBox="1"/>
          <p:nvPr/>
        </p:nvSpPr>
        <p:spPr>
          <a:xfrm>
            <a:off x="2240280" y="1625600"/>
            <a:ext cx="264033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ru-RU" sz="2800">
                <a:latin typeface="Arial" panose="020B0604020202020204" pitchFamily="34" charset="0"/>
                <a:cs typeface="Arial" panose="020B0604020202020204" pitchFamily="34" charset="0"/>
              </a:rPr>
              <a:t>1 подход</a:t>
            </a:r>
            <a:endParaRPr lang="ru-RU" altLang="ru-RU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altLang="ru-RU" sz="2800">
                <a:latin typeface="Arial" panose="020B0604020202020204" pitchFamily="34" charset="0"/>
                <a:cs typeface="Arial" panose="020B0604020202020204" pitchFamily="34" charset="0"/>
              </a:rPr>
              <a:t>(Луший </a:t>
            </a:r>
            <a:r>
              <a:rPr lang="en-US" altLang="ru-RU" sz="2800">
                <a:latin typeface="Arial" panose="020B0604020202020204" pitchFamily="34" charset="0"/>
                <a:cs typeface="Arial" panose="020B0604020202020204" pitchFamily="34" charset="0"/>
              </a:rPr>
              <a:t>score)</a:t>
            </a:r>
            <a:endParaRPr lang="en-US" alt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Изображение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9178" y="-95885"/>
            <a:ext cx="2434211" cy="1728000"/>
          </a:xfrm>
          <a:prstGeom prst="rect">
            <a:avLst/>
          </a:prstGeom>
        </p:spPr>
      </p:pic>
      <p:sp>
        <p:nvSpPr>
          <p:cNvPr id="18" name="Текстовое поле 17"/>
          <p:cNvSpPr txBox="1"/>
          <p:nvPr/>
        </p:nvSpPr>
        <p:spPr>
          <a:xfrm>
            <a:off x="3265805" y="5489575"/>
            <a:ext cx="64204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400">
                <a:latin typeface="Arial" panose="020B0604020202020204" pitchFamily="34" charset="0"/>
                <a:cs typeface="Arial" panose="020B0604020202020204" pitchFamily="34" charset="0"/>
              </a:rPr>
              <a:t>Обогащение данных на </a:t>
            </a: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ru-RU" altLang="en-US" sz="2400">
                <a:latin typeface="Arial" panose="020B0604020202020204" pitchFamily="34" charset="0"/>
                <a:cs typeface="Arial" panose="020B0604020202020204" pitchFamily="34" charset="0"/>
              </a:rPr>
              <a:t>70000 объектов</a:t>
            </a:r>
            <a:endParaRPr lang="ru-RU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Текстовое поле 12"/>
          <p:cNvSpPr txBox="1"/>
          <p:nvPr/>
        </p:nvSpPr>
        <p:spPr>
          <a:xfrm>
            <a:off x="710565" y="423545"/>
            <a:ext cx="72790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3600">
                <a:latin typeface="Arial Black" panose="020B0A04020102020204" charset="0"/>
                <a:cs typeface="Arial Black" panose="020B0A04020102020204" charset="0"/>
              </a:rPr>
              <a:t>Поиск гиперпараметров</a:t>
            </a:r>
            <a:endParaRPr lang="ru-RU" altLang="en-US" sz="3600"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15" name="Изображение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69178" y="-95885"/>
            <a:ext cx="2434211" cy="1728000"/>
          </a:xfrm>
          <a:prstGeom prst="rect">
            <a:avLst/>
          </a:prstGeom>
        </p:spPr>
      </p:pic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20" y="1436053"/>
            <a:ext cx="3071127" cy="1656000"/>
          </a:xfrm>
          <a:prstGeom prst="rect">
            <a:avLst/>
          </a:prstGeom>
        </p:spPr>
      </p:pic>
      <p:cxnSp>
        <p:nvCxnSpPr>
          <p:cNvPr id="5" name="Прямая со стрелкой 4"/>
          <p:cNvCxnSpPr/>
          <p:nvPr/>
        </p:nvCxnSpPr>
        <p:spPr>
          <a:xfrm>
            <a:off x="4672330" y="2263775"/>
            <a:ext cx="2249170" cy="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Текстовое поле 5"/>
          <p:cNvSpPr txBox="1"/>
          <p:nvPr/>
        </p:nvSpPr>
        <p:spPr>
          <a:xfrm>
            <a:off x="7236460" y="200279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2800" b="1">
                <a:latin typeface="Arial" panose="020B0604020202020204" pitchFamily="34" charset="0"/>
                <a:cs typeface="Arial" panose="020B0604020202020204" pitchFamily="34" charset="0"/>
              </a:rPr>
              <a:t>GridSearchCV</a:t>
            </a:r>
            <a:endParaRPr lang="en-US" altLang="ru-RU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1112520" y="5854700"/>
            <a:ext cx="57918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800">
                <a:latin typeface="Arial" panose="020B0604020202020204" pitchFamily="34" charset="0"/>
                <a:cs typeface="Arial" panose="020B0604020202020204" pitchFamily="34" charset="0"/>
              </a:rPr>
              <a:t>Итоговый </a:t>
            </a: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ROC-AUC Score:</a:t>
            </a:r>
            <a:r>
              <a:rPr lang="ru-RU" altLang="en-US" sz="2800">
                <a:latin typeface="Arial" panose="020B0604020202020204" pitchFamily="34" charset="0"/>
                <a:cs typeface="Arial" panose="020B0604020202020204" pitchFamily="34" charset="0"/>
              </a:rPr>
              <a:t> 0.7</a:t>
            </a:r>
            <a:r>
              <a:rPr lang="en-US" altLang="ru-RU" sz="280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alt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6230620" y="3286760"/>
            <a:ext cx="541083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000">
                <a:latin typeface="Arial" panose="020B0604020202020204" pitchFamily="34" charset="0"/>
                <a:cs typeface="Arial" panose="020B0604020202020204" pitchFamily="34" charset="0"/>
              </a:rPr>
              <a:t>'classifier__n_estimators': [100, 200, 300],</a:t>
            </a:r>
            <a:endParaRPr lang="ru-RU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altLang="en-US" sz="2000">
                <a:latin typeface="Arial" panose="020B0604020202020204" pitchFamily="34" charset="0"/>
                <a:cs typeface="Arial" panose="020B0604020202020204" pitchFamily="34" charset="0"/>
              </a:rPr>
              <a:t>'classifier__max_depth': [3, 5, 7],</a:t>
            </a:r>
            <a:endParaRPr lang="ru-RU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altLang="en-US" sz="2000">
                <a:latin typeface="Arial" panose="020B0604020202020204" pitchFamily="34" charset="0"/>
                <a:cs typeface="Arial" panose="020B0604020202020204" pitchFamily="34" charset="0"/>
              </a:rPr>
              <a:t>'classifier__learning_rate': [0.01, 0.1, 0.2],</a:t>
            </a:r>
            <a:endParaRPr lang="ru-RU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altLang="en-US" sz="2000">
                <a:latin typeface="Arial" panose="020B0604020202020204" pitchFamily="34" charset="0"/>
                <a:cs typeface="Arial" panose="020B0604020202020204" pitchFamily="34" charset="0"/>
              </a:rPr>
              <a:t>'classifier__subsample': [0.8, 1.0],</a:t>
            </a:r>
            <a:endParaRPr lang="ru-RU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altLang="en-US" sz="2000">
                <a:latin typeface="Arial" panose="020B0604020202020204" pitchFamily="34" charset="0"/>
                <a:cs typeface="Arial" panose="020B0604020202020204" pitchFamily="34" charset="0"/>
              </a:rPr>
              <a:t>'classifier__colsample_bytree': [0.8, 1.0],</a:t>
            </a:r>
            <a:endParaRPr lang="ru-RU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altLang="en-US" sz="2000">
                <a:latin typeface="Arial" panose="020B0604020202020204" pitchFamily="34" charset="0"/>
                <a:cs typeface="Arial" panose="020B0604020202020204" pitchFamily="34" charset="0"/>
              </a:rPr>
              <a:t>'classifier__gamma': [0, 0.1, 0.5],</a:t>
            </a:r>
            <a:endParaRPr lang="ru-RU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altLang="en-US" sz="2000">
                <a:latin typeface="Arial" panose="020B0604020202020204" pitchFamily="34" charset="0"/>
                <a:cs typeface="Arial" panose="020B0604020202020204" pitchFamily="34" charset="0"/>
              </a:rPr>
              <a:t>'classifier__min_child_weight': [1, 3, 5]</a:t>
            </a:r>
            <a:endParaRPr lang="ru-RU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Левая фигурная скобка 9"/>
          <p:cNvSpPr/>
          <p:nvPr/>
        </p:nvSpPr>
        <p:spPr>
          <a:xfrm rot="5400000">
            <a:off x="8355330" y="595630"/>
            <a:ext cx="567055" cy="481584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80159" y="3044190"/>
            <a:ext cx="10302240" cy="1852046"/>
          </a:xfrm>
        </p:spPr>
        <p:txBody>
          <a:bodyPr/>
          <a:lstStyle/>
          <a:p>
            <a:r>
              <a:rPr lang="ru-RU" altLang="en-US" dirty="0"/>
              <a:t>Бизнес часть</a:t>
            </a:r>
            <a:endParaRPr lang="ru-RU" altLang="en-US" dirty="0"/>
          </a:p>
        </p:txBody>
      </p:sp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69178" y="-95885"/>
            <a:ext cx="2434207" cy="172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Текстовое поле 12"/>
          <p:cNvSpPr txBox="1"/>
          <p:nvPr/>
        </p:nvSpPr>
        <p:spPr>
          <a:xfrm>
            <a:off x="862965" y="423545"/>
            <a:ext cx="90163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3600">
                <a:latin typeface="Arial Black" panose="020B0A04020102020204" charset="0"/>
                <a:cs typeface="Arial Black" panose="020B0A04020102020204" charset="0"/>
              </a:rPr>
              <a:t>Новые банковские продукты</a:t>
            </a:r>
            <a:endParaRPr lang="ru-RU" altLang="en-US" sz="3600"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11" name="Изображение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69178" y="-95885"/>
            <a:ext cx="2434211" cy="1728000"/>
          </a:xfrm>
          <a:prstGeom prst="rect">
            <a:avLst/>
          </a:prstGeom>
        </p:spPr>
      </p:pic>
      <p:pic>
        <p:nvPicPr>
          <p:cNvPr id="12" name="Изображение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235" y="1453515"/>
            <a:ext cx="4284000" cy="4284000"/>
          </a:xfrm>
          <a:prstGeom prst="rect">
            <a:avLst/>
          </a:prstGeom>
        </p:spPr>
      </p:pic>
      <p:pic>
        <p:nvPicPr>
          <p:cNvPr id="15" name="Изображение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805" y="1453515"/>
            <a:ext cx="4284000" cy="4284000"/>
          </a:xfrm>
          <a:prstGeom prst="rect">
            <a:avLst/>
          </a:prstGeom>
        </p:spPr>
      </p:pic>
      <p:sp>
        <p:nvSpPr>
          <p:cNvPr id="16" name="Текстовое поле 15"/>
          <p:cNvSpPr txBox="1"/>
          <p:nvPr/>
        </p:nvSpPr>
        <p:spPr>
          <a:xfrm>
            <a:off x="4187825" y="4231005"/>
            <a:ext cx="1052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2000">
                <a:solidFill>
                  <a:schemeClr val="bg1"/>
                </a:solidFill>
                <a:latin typeface="HoloLens MDL2 Assets" panose="050A0102010101010101" charset="0"/>
                <a:cs typeface="HoloLens MDL2 Assets" panose="050A0102010101010101" charset="0"/>
              </a:rPr>
              <a:t>Travel</a:t>
            </a:r>
            <a:endParaRPr lang="en-US" altLang="ru-RU" sz="2000">
              <a:solidFill>
                <a:schemeClr val="bg1"/>
              </a:solidFill>
              <a:latin typeface="HoloLens MDL2 Assets" panose="050A0102010101010101" charset="0"/>
              <a:cs typeface="HoloLens MDL2 Assets" panose="050A0102010101010101" charset="0"/>
            </a:endParaRPr>
          </a:p>
        </p:txBody>
      </p:sp>
      <p:sp>
        <p:nvSpPr>
          <p:cNvPr id="19" name="Текстовое поле 18"/>
          <p:cNvSpPr txBox="1"/>
          <p:nvPr/>
        </p:nvSpPr>
        <p:spPr>
          <a:xfrm>
            <a:off x="1206500" y="4940935"/>
            <a:ext cx="45923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ru-RU"/>
              <a:t>Динамическое ценнообразование и процентирование кредита</a:t>
            </a:r>
            <a:endParaRPr lang="ru-RU" altLang="ru-RU"/>
          </a:p>
        </p:txBody>
      </p:sp>
      <p:sp>
        <p:nvSpPr>
          <p:cNvPr id="22" name="Текстовое поле 21"/>
          <p:cNvSpPr txBox="1"/>
          <p:nvPr/>
        </p:nvSpPr>
        <p:spPr>
          <a:xfrm>
            <a:off x="7070090" y="50793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/>
              <a:t>Кэшбеки и скидки как в СКС</a:t>
            </a:r>
            <a:endParaRPr lang="ru-RU" altLang="en-US"/>
          </a:p>
        </p:txBody>
      </p:sp>
      <p:sp>
        <p:nvSpPr>
          <p:cNvPr id="23" name="Текстовое поле 22"/>
          <p:cNvSpPr txBox="1"/>
          <p:nvPr/>
        </p:nvSpPr>
        <p:spPr>
          <a:xfrm>
            <a:off x="4411980" y="581025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/>
              <a:t>Доступное страхование для сохранения предоплаты</a:t>
            </a:r>
            <a:endParaRPr lang="ru-RU" altLang="en-US"/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1570355" y="1543050"/>
            <a:ext cx="3833495" cy="546735"/>
          </a:xfrm>
          <a:prstGeom prst="roundRect">
            <a:avLst/>
          </a:prstGeom>
          <a:gradFill>
            <a:gsLst>
              <a:gs pos="100000">
                <a:srgbClr val="FF9022"/>
              </a:gs>
              <a:gs pos="0">
                <a:srgbClr val="1116A1"/>
              </a:gs>
              <a:gs pos="100000">
                <a:srgbClr val="760303"/>
              </a:gs>
            </a:gsLst>
            <a:lin ang="426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7" name="Текстовое поле 26"/>
          <p:cNvSpPr txBox="1"/>
          <p:nvPr/>
        </p:nvSpPr>
        <p:spPr>
          <a:xfrm>
            <a:off x="1808480" y="1631950"/>
            <a:ext cx="3388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Путешествуй здесь и сейчас</a:t>
            </a:r>
            <a:endParaRPr lang="ru-RU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7185025" y="1543050"/>
            <a:ext cx="3833495" cy="546735"/>
          </a:xfrm>
          <a:prstGeom prst="roundRect">
            <a:avLst/>
          </a:prstGeom>
          <a:gradFill>
            <a:gsLst>
              <a:gs pos="100000">
                <a:srgbClr val="FF9022"/>
              </a:gs>
              <a:gs pos="0">
                <a:srgbClr val="1116A1"/>
              </a:gs>
              <a:gs pos="100000">
                <a:srgbClr val="760303"/>
              </a:gs>
            </a:gsLst>
            <a:lin ang="426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30" name="Текстовое поле 29"/>
          <p:cNvSpPr txBox="1"/>
          <p:nvPr/>
        </p:nvSpPr>
        <p:spPr>
          <a:xfrm>
            <a:off x="7399655" y="1631950"/>
            <a:ext cx="3618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Копи и трать с удовольствием</a:t>
            </a:r>
            <a:endParaRPr lang="ru-RU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370*344"/>
  <p:tag name="TABLE_ENDDRAG_RECT" val="109*119*370*344"/>
</p:tagLst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2.xml><?xml version="1.0" encoding="utf-8"?>
<ds:datastoreItem xmlns:ds="http://schemas.openxmlformats.org/officeDocument/2006/customXml" ds:itemID="{75F9F641-3334-4981-BACF-D4CA6882CEC9}">
  <ds:schemaRefs/>
</ds:datastoreItem>
</file>

<file path=customXml/itemProps3.xml><?xml version="1.0" encoding="utf-8"?>
<ds:datastoreItem xmlns:ds="http://schemas.openxmlformats.org/officeDocument/2006/customXml" ds:itemID="{4B16729F-0CF3-48D0-9AFD-AAAEB430921C}">
  <ds:schemaRefs/>
</ds:datastoreItem>
</file>

<file path=customXml/itemProps4.xml><?xml version="1.0" encoding="utf-8"?>
<ds:datastoreItem xmlns:ds="http://schemas.openxmlformats.org/officeDocument/2006/customXml" ds:itemID="{D5544979-59F0-4F8D-AA35-90255837C7EE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1312</Words>
  <Application>WPS Presentation</Application>
  <PresentationFormat>Widescreen</PresentationFormat>
  <Paragraphs>109</Paragraphs>
  <Slides>14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SimSun</vt:lpstr>
      <vt:lpstr>Wingdings</vt:lpstr>
      <vt:lpstr>HoloLens MDL2 Assets</vt:lpstr>
      <vt:lpstr>Arial Black</vt:lpstr>
      <vt:lpstr>Microsoft YaHei</vt:lpstr>
      <vt:lpstr>Arial Unicode MS</vt:lpstr>
      <vt:lpstr>Univers</vt:lpstr>
      <vt:lpstr>Microsoft Himalaya</vt:lpstr>
      <vt:lpstr>Calibri</vt:lpstr>
      <vt:lpstr>Microsoft JhengHei</vt:lpstr>
      <vt:lpstr>GradientVTI</vt:lpstr>
      <vt:lpstr>PowerPoint 演示文稿</vt:lpstr>
      <vt:lpstr>PowerPoint 演示文稿</vt:lpstr>
      <vt:lpstr>Инженерная часть</vt:lpstr>
      <vt:lpstr>PowerPoint 演示文稿</vt:lpstr>
      <vt:lpstr>PowerPoint 演示文稿</vt:lpstr>
      <vt:lpstr>PowerPoint 演示文稿</vt:lpstr>
      <vt:lpstr>PowerPoint 演示文稿</vt:lpstr>
      <vt:lpstr>Бизнес часть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RocetEdu</cp:lastModifiedBy>
  <cp:revision>4</cp:revision>
  <dcterms:created xsi:type="dcterms:W3CDTF">2024-09-21T15:15:00Z</dcterms:created>
  <dcterms:modified xsi:type="dcterms:W3CDTF">2024-09-22T14:55:08Z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8FD40C6F65514527BDEC3BFFD38CB41B_12</vt:lpwstr>
  </property>
  <property fmtid="{D5CDD505-2E9C-101B-9397-08002B2CF9AE}" pid="4" name="KSOProductBuildVer">
    <vt:lpwstr>1049-12.2.0.18283</vt:lpwstr>
  </property>
</Properties>
</file>