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80" r:id="rId3"/>
    <p:sldId id="270" r:id="rId4"/>
    <p:sldId id="325" r:id="rId5"/>
    <p:sldId id="300" r:id="rId6"/>
    <p:sldId id="313" r:id="rId7"/>
    <p:sldId id="332" r:id="rId8"/>
    <p:sldId id="333" r:id="rId9"/>
    <p:sldId id="31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275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A179DC"/>
    <a:srgbClr val="FFFFFF"/>
    <a:srgbClr val="F17F53"/>
    <a:srgbClr val="C27D04"/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5"/>
    <p:restoredTop sz="96327"/>
  </p:normalViewPr>
  <p:slideViewPr>
    <p:cSldViewPr snapToGrid="0" snapToObjects="1">
      <p:cViewPr>
        <p:scale>
          <a:sx n="150" d="100"/>
          <a:sy n="150" d="100"/>
        </p:scale>
        <p:origin x="60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Click to edit Master title style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D80786-1D0C-4A50-8C13-85E2B77AD3B5}" type="slidenum"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41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9382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13/10/2025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13/10/2025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space-dem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join.slack.com/t/lionweb/shared_invite/zt-2k1k5bsv7-EvC2IABIgSxWrqJNVOZ0HQ" TargetMode="External"/><Relationship Id="rId4" Type="http://schemas.openxmlformats.org/officeDocument/2006/relationships/hyperlink" Target="https://lionwe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.researchr.org/details/models-2024/models-2024-industry-day/6/LionWeb-Language-Interfaces-on-the-Web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hyperlink" Target="https://github.com/LionWeb-io/specification/blob/main/resources/SEN-symposium%202024.pdf" TargetMode="External"/><Relationship Id="rId12" Type="http://schemas.openxmlformats.org/officeDocument/2006/relationships/hyperlink" Target="https://lionweb.io/specification/documentation/use-cases.html" TargetMode="External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en-symposium.nl/" TargetMode="External"/><Relationship Id="rId11" Type="http://schemas.openxmlformats.org/officeDocument/2006/relationships/hyperlink" Target="https://lionweb.io/specification/reference-architecture/reference-architecture.html" TargetMode="External"/><Relationship Id="rId5" Type="http://schemas.openxmlformats.org/officeDocument/2006/relationships/hyperlink" Target="https://www.youtube.com/watch?v=2KW-xalM2yE" TargetMode="External"/><Relationship Id="rId10" Type="http://schemas.openxmlformats.org/officeDocument/2006/relationships/hyperlink" Target="https://lionweb.io/specification/roadmap/roadmap.html" TargetMode="External"/><Relationship Id="rId4" Type="http://schemas.openxmlformats.org/officeDocument/2006/relationships/hyperlink" Target="https://github.com/LionWeb-io/specification/blob/main/resources/LangDev%202024%20Talk.pdf" TargetMode="External"/><Relationship Id="rId9" Type="http://schemas.openxmlformats.org/officeDocument/2006/relationships/hyperlink" Target="https://www.b2match.com/e/mbse-2025/sessions/c2Vzc2lvbjoyMDA5MzM=" TargetMode="Externa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5/abstracts#21" TargetMode="External"/><Relationship Id="rId2" Type="http://schemas.openxmlformats.org/officeDocument/2006/relationships/hyperlink" Target="https://langdevcon.org/2025/abstracts#2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angdevcon.org/2025/abstracts#42" TargetMode="External"/><Relationship Id="rId4" Type="http://schemas.openxmlformats.org/officeDocument/2006/relationships/hyperlink" Target="https://langdevcon.org/2025/abstracts#2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</p:spPr>
        <p:txBody>
          <a:bodyPr/>
          <a:lstStyle/>
          <a:p>
            <a:r>
              <a:rPr lang="en-US" dirty="0"/>
              <a:t>LionWeb: Status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LangDev</a:t>
            </a:r>
            <a:r>
              <a:rPr lang="en-US" dirty="0"/>
              <a:t> 2025</a:t>
            </a:r>
          </a:p>
          <a:p>
            <a:r>
              <a:rPr lang="en-US" dirty="0"/>
              <a:t>Jos Warmer,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D1DD1D03-07A5-0058-4E05-97759FC28F40}"/>
              </a:ext>
            </a:extLst>
          </p:cNvPr>
          <p:cNvSpPr txBox="1">
            <a:spLocks/>
          </p:cNvSpPr>
          <p:nvPr/>
        </p:nvSpPr>
        <p:spPr>
          <a:xfrm>
            <a:off x="236147" y="71948"/>
            <a:ext cx="12192000" cy="5004262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64800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NL" sz="6000" b="1" i="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LionWeb:</a:t>
            </a:r>
          </a:p>
          <a:p>
            <a:r>
              <a:rPr lang="en-US" dirty="0"/>
              <a:t>Status +</a:t>
            </a:r>
          </a:p>
          <a:p>
            <a:r>
              <a:rPr lang="en-US" dirty="0"/>
              <a:t>Delta Protocol</a:t>
            </a:r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B1224-DD97-A1A6-F8B8-EF6415B9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E2D59ED-5BD3-B4E3-9F86-B313EFB7112C}"/>
              </a:ext>
            </a:extLst>
          </p:cNvPr>
          <p:cNvGrpSpPr/>
          <p:nvPr/>
        </p:nvGrpSpPr>
        <p:grpSpPr>
          <a:xfrm>
            <a:off x="2500148" y="2701039"/>
            <a:ext cx="2683399" cy="559753"/>
            <a:chOff x="2500148" y="2701039"/>
            <a:chExt cx="2683399" cy="559753"/>
          </a:xfrm>
        </p:grpSpPr>
        <p:sp>
          <p:nvSpPr>
            <p:cNvPr id="14" name="Freeform: Shape 406">
              <a:extLst>
                <a:ext uri="{FF2B5EF4-FFF2-40B4-BE49-F238E27FC236}">
                  <a16:creationId xmlns:a16="http://schemas.microsoft.com/office/drawing/2014/main" id="{7E923068-6C72-7B1F-07D5-24CBBB384EC4}"/>
                </a:ext>
              </a:extLst>
            </p:cNvPr>
            <p:cNvSpPr/>
            <p:nvPr/>
          </p:nvSpPr>
          <p:spPr>
            <a:xfrm>
              <a:off x="4617728" y="2992702"/>
              <a:ext cx="565819" cy="53919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EC45F176-9BB3-4B0D-1DD8-F9427727464A}"/>
                </a:ext>
              </a:extLst>
            </p:cNvPr>
            <p:cNvGrpSpPr/>
            <p:nvPr/>
          </p:nvGrpSpPr>
          <p:grpSpPr>
            <a:xfrm>
              <a:off x="3959880" y="2760803"/>
              <a:ext cx="619387" cy="499989"/>
              <a:chOff x="2900048" y="3799582"/>
              <a:chExt cx="765472" cy="63028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904956-0D37-CD78-8ACE-2709B10B864B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15DB759-F033-FFD3-1E2E-2184473F2EBE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40653CA-A36C-7FB6-9D69-66534EB3030C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E290661-6B45-F498-2E17-51CDD30AF819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FEFAD3-761F-11AA-C80D-FE88B87F6E80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F2F6E9-3949-C808-F2D2-876733126497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4E43AD-1C42-DB77-5BB9-88FAF6129DEF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91F8A5-D00B-C2E5-EEC1-0F6DDB110692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34669B7-7A66-4EB1-087C-B43D919DC547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1A9EC7-705C-827F-C8B0-98D15515CDB4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376C71-7C77-3B55-C561-7B05117FE5FF}"/>
                </a:ext>
              </a:extLst>
            </p:cNvPr>
            <p:cNvSpPr/>
            <p:nvPr/>
          </p:nvSpPr>
          <p:spPr>
            <a:xfrm>
              <a:off x="2500148" y="2701039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B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7D2609-D134-6749-0FAE-1F1CDAF053F0}"/>
              </a:ext>
            </a:extLst>
          </p:cNvPr>
          <p:cNvGrpSpPr/>
          <p:nvPr/>
        </p:nvGrpSpPr>
        <p:grpSpPr>
          <a:xfrm>
            <a:off x="2500148" y="1814027"/>
            <a:ext cx="7191704" cy="1898497"/>
            <a:chOff x="2500148" y="1814027"/>
            <a:chExt cx="7191704" cy="1898497"/>
          </a:xfrm>
        </p:grpSpPr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67E7D4A4-E5C2-CB7B-57E7-BB4EDB1D287C}"/>
                </a:ext>
              </a:extLst>
            </p:cNvPr>
            <p:cNvSpPr/>
            <p:nvPr/>
          </p:nvSpPr>
          <p:spPr>
            <a:xfrm>
              <a:off x="4593956" y="2135339"/>
              <a:ext cx="705952" cy="420613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grpSp>
          <p:nvGrpSpPr>
            <p:cNvPr id="17" name="Graphic 4">
              <a:extLst>
                <a:ext uri="{FF2B5EF4-FFF2-40B4-BE49-F238E27FC236}">
                  <a16:creationId xmlns:a16="http://schemas.microsoft.com/office/drawing/2014/main" id="{C279008A-5848-61DD-5D40-79CB0ECFB946}"/>
                </a:ext>
              </a:extLst>
            </p:cNvPr>
            <p:cNvGrpSpPr/>
            <p:nvPr/>
          </p:nvGrpSpPr>
          <p:grpSpPr>
            <a:xfrm>
              <a:off x="3959880" y="1913622"/>
              <a:ext cx="619387" cy="499989"/>
              <a:chOff x="2602830" y="2474152"/>
              <a:chExt cx="765472" cy="63028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188B621-9EF5-21FF-0240-3E5F227EC432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711B1DD-88B4-2DB4-D7BC-3C42D20048EA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C2F4845-5E39-EB4E-42A1-5DB84D7D25BB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E5F54-9C65-05AF-193C-577CE2806DB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34B99E-44B5-5132-FB73-9DEA4EDAE148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EEF66D-3D48-E58F-C673-99C6680CD608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227A058-3168-EA6F-5697-90A7627A2EB2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A92BC3-EBFA-2FF0-369F-5A079DD7F6E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F9E3D0-7D58-3D50-2AD1-1589312EE582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269487-2A5C-104A-55BC-83B96251E02B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37002E-CC4A-7D39-95F5-267C7A00E5E7}"/>
                </a:ext>
              </a:extLst>
            </p:cNvPr>
            <p:cNvSpPr/>
            <p:nvPr/>
          </p:nvSpPr>
          <p:spPr>
            <a:xfrm>
              <a:off x="2500148" y="1834234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A</a:t>
              </a:r>
              <a:endParaRPr lang="en-NL" sz="2400" b="1" dirty="0">
                <a:latin typeface="Gilmer Bold" pitchFamily="2" charset="77"/>
              </a:endParaRPr>
            </a:p>
          </p:txBody>
        </p:sp>
        <p:sp>
          <p:nvSpPr>
            <p:cNvPr id="41" name="Freeform: Shape 405">
              <a:extLst>
                <a:ext uri="{FF2B5EF4-FFF2-40B4-BE49-F238E27FC236}">
                  <a16:creationId xmlns:a16="http://schemas.microsoft.com/office/drawing/2014/main" id="{CB931E6C-37E1-691A-0049-A66A8B60CD8E}"/>
                </a:ext>
              </a:extLst>
            </p:cNvPr>
            <p:cNvSpPr/>
            <p:nvPr/>
          </p:nvSpPr>
          <p:spPr>
            <a:xfrm>
              <a:off x="6591378" y="2150160"/>
              <a:ext cx="718425" cy="40579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51" name="Graphic 4">
              <a:extLst>
                <a:ext uri="{FF2B5EF4-FFF2-40B4-BE49-F238E27FC236}">
                  <a16:creationId xmlns:a16="http://schemas.microsoft.com/office/drawing/2014/main" id="{CCA36AA7-A4E3-9601-B756-86E3CF0020EF}"/>
                </a:ext>
              </a:extLst>
            </p:cNvPr>
            <p:cNvGrpSpPr/>
            <p:nvPr/>
          </p:nvGrpSpPr>
          <p:grpSpPr>
            <a:xfrm>
              <a:off x="7312019" y="1903738"/>
              <a:ext cx="583066" cy="571620"/>
              <a:chOff x="6813867" y="1750668"/>
              <a:chExt cx="720584" cy="72058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21FB82E-47ED-06A0-808E-BE066ECE3349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05B2891-52C1-A969-0A00-1AE40D3F7F05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BE5646D-EEF5-2A3D-3616-124CF6B3DFDA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18938F-B313-6C69-5B09-9166066ACC6D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715681-6852-29CE-75F1-5CCEBA669519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331CBE-D54F-7CEC-AAF4-8E5C8F7FDCD2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514D6CC-9D86-6D9F-A212-E273A803B5B2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8DD92F-BE49-D873-F423-01A8FB20F8E2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FA0E6B-328D-BCD6-5379-B4DA0079BC0A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BCD6B45-197D-B46A-F5C5-713CD601FBB1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FE197DB-B1D0-A1EC-49BF-8E1A1916BBB1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6561B4-F833-547F-A393-7AFC752B26C5}"/>
                </a:ext>
              </a:extLst>
            </p:cNvPr>
            <p:cNvSpPr/>
            <p:nvPr/>
          </p:nvSpPr>
          <p:spPr>
            <a:xfrm>
              <a:off x="7953584" y="1863938"/>
              <a:ext cx="1738268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Processor </a:t>
              </a:r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A27FEE-8009-649F-6E8B-94F62341CD6F}"/>
                </a:ext>
              </a:extLst>
            </p:cNvPr>
            <p:cNvGrpSpPr/>
            <p:nvPr/>
          </p:nvGrpSpPr>
          <p:grpSpPr>
            <a:xfrm>
              <a:off x="5172587" y="2189548"/>
              <a:ext cx="1553472" cy="1522976"/>
              <a:chOff x="4733223" y="2737307"/>
              <a:chExt cx="1553472" cy="1522976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F5C93DA-C54D-C5A2-E451-CB69DA827354}"/>
                  </a:ext>
                </a:extLst>
              </p:cNvPr>
              <p:cNvSpPr/>
              <p:nvPr/>
            </p:nvSpPr>
            <p:spPr>
              <a:xfrm>
                <a:off x="4733223" y="2737307"/>
                <a:ext cx="1553472" cy="1522976"/>
              </a:xfrm>
              <a:custGeom>
                <a:avLst/>
                <a:gdLst>
                  <a:gd name="connsiteX0" fmla="*/ 0 w 1919865"/>
                  <a:gd name="connsiteY0" fmla="*/ 959933 h 1919865"/>
                  <a:gd name="connsiteX1" fmla="*/ 959933 w 1919865"/>
                  <a:gd name="connsiteY1" fmla="*/ 0 h 1919865"/>
                  <a:gd name="connsiteX2" fmla="*/ 1919866 w 1919865"/>
                  <a:gd name="connsiteY2" fmla="*/ 959933 h 1919865"/>
                  <a:gd name="connsiteX3" fmla="*/ 959933 w 1919865"/>
                  <a:gd name="connsiteY3" fmla="*/ 1919866 h 1919865"/>
                  <a:gd name="connsiteX4" fmla="*/ 0 w 1919865"/>
                  <a:gd name="connsiteY4" fmla="*/ 959933 h 191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865" h="1919865">
                    <a:moveTo>
                      <a:pt x="0" y="959933"/>
                    </a:moveTo>
                    <a:cubicBezTo>
                      <a:pt x="0" y="429777"/>
                      <a:pt x="429777" y="0"/>
                      <a:pt x="959933" y="0"/>
                    </a:cubicBezTo>
                    <a:cubicBezTo>
                      <a:pt x="1490089" y="0"/>
                      <a:pt x="1919866" y="429777"/>
                      <a:pt x="1919866" y="959933"/>
                    </a:cubicBezTo>
                    <a:cubicBezTo>
                      <a:pt x="1919866" y="1490089"/>
                      <a:pt x="1490089" y="1919866"/>
                      <a:pt x="959933" y="1919866"/>
                    </a:cubicBezTo>
                    <a:cubicBezTo>
                      <a:pt x="429777" y="1919866"/>
                      <a:pt x="0" y="1490089"/>
                      <a:pt x="0" y="959933"/>
                    </a:cubicBezTo>
                    <a:close/>
                  </a:path>
                </a:pathLst>
              </a:custGeom>
              <a:solidFill>
                <a:srgbClr val="BFBFBF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D1FEBD-E6E7-279A-6BD2-229391E51E5A}"/>
                  </a:ext>
                </a:extLst>
              </p:cNvPr>
              <p:cNvSpPr/>
              <p:nvPr/>
            </p:nvSpPr>
            <p:spPr>
              <a:xfrm>
                <a:off x="5314963" y="3925739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1B71BEB-A7C5-9051-8885-E12AEE185933}"/>
                  </a:ext>
                </a:extLst>
              </p:cNvPr>
              <p:cNvSpPr/>
              <p:nvPr/>
            </p:nvSpPr>
            <p:spPr>
              <a:xfrm>
                <a:off x="5665958" y="3619870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1C66346-4121-ACE4-32F9-4AF6F805714E}"/>
                  </a:ext>
                </a:extLst>
              </p:cNvPr>
              <p:cNvSpPr/>
              <p:nvPr/>
            </p:nvSpPr>
            <p:spPr>
              <a:xfrm>
                <a:off x="4996468" y="3658103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7CA99E-9E13-FC61-9015-4280427802CD}"/>
                  </a:ext>
                </a:extLst>
              </p:cNvPr>
              <p:cNvSpPr/>
              <p:nvPr/>
            </p:nvSpPr>
            <p:spPr>
              <a:xfrm>
                <a:off x="4983468" y="3218415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5039C1A-B638-BB9C-3F7B-68A6F2B84FF5}"/>
                  </a:ext>
                </a:extLst>
              </p:cNvPr>
              <p:cNvSpPr/>
              <p:nvPr/>
            </p:nvSpPr>
            <p:spPr>
              <a:xfrm>
                <a:off x="5373463" y="2893428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05AD9E2-C4EE-3F98-A37E-A8833BF14964}"/>
                  </a:ext>
                </a:extLst>
              </p:cNvPr>
              <p:cNvSpPr/>
              <p:nvPr/>
            </p:nvSpPr>
            <p:spPr>
              <a:xfrm>
                <a:off x="5548959" y="3250276"/>
                <a:ext cx="376993" cy="210285"/>
              </a:xfrm>
              <a:custGeom>
                <a:avLst/>
                <a:gdLst>
                  <a:gd name="connsiteX0" fmla="*/ 0 w 465908"/>
                  <a:gd name="connsiteY0" fmla="*/ 44181 h 265086"/>
                  <a:gd name="connsiteX1" fmla="*/ 44181 w 465908"/>
                  <a:gd name="connsiteY1" fmla="*/ 0 h 265086"/>
                  <a:gd name="connsiteX2" fmla="*/ 421728 w 465908"/>
                  <a:gd name="connsiteY2" fmla="*/ 0 h 265086"/>
                  <a:gd name="connsiteX3" fmla="*/ 465909 w 465908"/>
                  <a:gd name="connsiteY3" fmla="*/ 44181 h 265086"/>
                  <a:gd name="connsiteX4" fmla="*/ 465909 w 465908"/>
                  <a:gd name="connsiteY4" fmla="*/ 220905 h 265086"/>
                  <a:gd name="connsiteX5" fmla="*/ 421728 w 465908"/>
                  <a:gd name="connsiteY5" fmla="*/ 265086 h 265086"/>
                  <a:gd name="connsiteX6" fmla="*/ 44181 w 465908"/>
                  <a:gd name="connsiteY6" fmla="*/ 265086 h 265086"/>
                  <a:gd name="connsiteX7" fmla="*/ 0 w 465908"/>
                  <a:gd name="connsiteY7" fmla="*/ 220905 h 26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65086">
                    <a:moveTo>
                      <a:pt x="0" y="44181"/>
                    </a:moveTo>
                    <a:cubicBezTo>
                      <a:pt x="0" y="19785"/>
                      <a:pt x="19785" y="0"/>
                      <a:pt x="44181" y="0"/>
                    </a:cubicBezTo>
                    <a:lnTo>
                      <a:pt x="421728" y="0"/>
                    </a:lnTo>
                    <a:cubicBezTo>
                      <a:pt x="446132" y="0"/>
                      <a:pt x="465909" y="19785"/>
                      <a:pt x="465909" y="44181"/>
                    </a:cubicBezTo>
                    <a:lnTo>
                      <a:pt x="465909" y="220905"/>
                    </a:lnTo>
                    <a:cubicBezTo>
                      <a:pt x="465909" y="245309"/>
                      <a:pt x="446132" y="265086"/>
                      <a:pt x="421728" y="265086"/>
                    </a:cubicBezTo>
                    <a:lnTo>
                      <a:pt x="44181" y="265086"/>
                    </a:lnTo>
                    <a:cubicBezTo>
                      <a:pt x="19785" y="265086"/>
                      <a:pt x="0" y="245309"/>
                      <a:pt x="0" y="220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DAACAC-D737-F256-2294-068AC8D1BD35}"/>
                </a:ext>
              </a:extLst>
            </p:cNvPr>
            <p:cNvSpPr/>
            <p:nvPr/>
          </p:nvSpPr>
          <p:spPr>
            <a:xfrm>
              <a:off x="5148947" y="1814027"/>
              <a:ext cx="15877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Repository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sp>
        <p:nvSpPr>
          <p:cNvPr id="142" name="Freeform: Shape 407">
            <a:extLst>
              <a:ext uri="{FF2B5EF4-FFF2-40B4-BE49-F238E27FC236}">
                <a16:creationId xmlns:a16="http://schemas.microsoft.com/office/drawing/2014/main" id="{BF9C0805-8008-4C1E-FB12-0BB39B664C06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none"/>
            <a:tailEnd type="arrow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43" name="Freeform: Shape 405">
            <a:extLst>
              <a:ext uri="{FF2B5EF4-FFF2-40B4-BE49-F238E27FC236}">
                <a16:creationId xmlns:a16="http://schemas.microsoft.com/office/drawing/2014/main" id="{DB72C469-E633-7557-63BE-69B679C835D7}"/>
              </a:ext>
            </a:extLst>
          </p:cNvPr>
          <p:cNvSpPr/>
          <p:nvPr/>
        </p:nvSpPr>
        <p:spPr>
          <a:xfrm>
            <a:off x="6591378" y="215016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4" name="Freeform: Shape 406">
            <a:extLst>
              <a:ext uri="{FF2B5EF4-FFF2-40B4-BE49-F238E27FC236}">
                <a16:creationId xmlns:a16="http://schemas.microsoft.com/office/drawing/2014/main" id="{7655EFD2-94C6-8A1E-C22B-D302D9CD351D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6" name="Freeform: Shape 407">
            <a:extLst>
              <a:ext uri="{FF2B5EF4-FFF2-40B4-BE49-F238E27FC236}">
                <a16:creationId xmlns:a16="http://schemas.microsoft.com/office/drawing/2014/main" id="{0489ED10-1A0D-7F46-7D35-76E6593B2384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none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E24F1E-6436-FA58-DA0C-4618C3F201B6}"/>
              </a:ext>
            </a:extLst>
          </p:cNvPr>
          <p:cNvSpPr txBox="1"/>
          <p:nvPr/>
        </p:nvSpPr>
        <p:spPr>
          <a:xfrm>
            <a:off x="736168" y="42780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Assumption</a:t>
            </a:r>
            <a:r>
              <a:rPr lang="nl-NL" dirty="0"/>
              <a:t>: Every client starts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model state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D3105B-1497-805E-1D9F-22CF58580128}"/>
              </a:ext>
            </a:extLst>
          </p:cNvPr>
          <p:cNvSpPr txBox="1"/>
          <p:nvPr/>
        </p:nvSpPr>
        <p:spPr>
          <a:xfrm>
            <a:off x="736168" y="48306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1. Editor A </a:t>
            </a:r>
            <a:r>
              <a:rPr lang="nl-NL" dirty="0" err="1"/>
              <a:t>sends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ChangeProperty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AF764D-BDCA-9481-6B76-09F239775738}"/>
              </a:ext>
            </a:extLst>
          </p:cNvPr>
          <p:cNvSpPr txBox="1"/>
          <p:nvPr/>
        </p:nvSpPr>
        <p:spPr>
          <a:xfrm>
            <a:off x="736168" y="5105301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2. </a:t>
            </a:r>
            <a:r>
              <a:rPr lang="nl-NL" dirty="0" err="1"/>
              <a:t>Repository</a:t>
            </a:r>
            <a:r>
              <a:rPr lang="nl-NL" dirty="0"/>
              <a:t> checks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integrates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AE3F1B9-F3D2-A0C6-E55F-7B0E450F183A}"/>
              </a:ext>
            </a:extLst>
          </p:cNvPr>
          <p:cNvSpPr txBox="1"/>
          <p:nvPr/>
        </p:nvSpPr>
        <p:spPr>
          <a:xfrm>
            <a:off x="736168" y="5379392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3.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sends</a:t>
            </a:r>
            <a:r>
              <a:rPr lang="nl-NL" dirty="0"/>
              <a:t> event </a:t>
            </a:r>
            <a:r>
              <a:rPr lang="nl-NL" dirty="0" err="1">
                <a:latin typeface="Consolas" panose="020B0609020204030204" pitchFamily="49" charset="0"/>
              </a:rPr>
              <a:t>PropertyChanged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clients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75A2EFE-F55D-E95C-50C7-BAB102ADF3FC}"/>
              </a:ext>
            </a:extLst>
          </p:cNvPr>
          <p:cNvSpPr txBox="1"/>
          <p:nvPr/>
        </p:nvSpPr>
        <p:spPr>
          <a:xfrm>
            <a:off x="736168" y="564945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4.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SignOn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F19F9-29C5-4BEE-ACF8-BE917BCFB7B1}"/>
              </a:ext>
            </a:extLst>
          </p:cNvPr>
          <p:cNvSpPr txBox="1"/>
          <p:nvPr/>
        </p:nvSpPr>
        <p:spPr>
          <a:xfrm>
            <a:off x="736168" y="5927574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5.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SubscribeToPartitionContents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,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0A9C190-C8A4-49F3-6389-51671FB0CEA7}"/>
              </a:ext>
            </a:extLst>
          </p:cNvPr>
          <p:cNvSpPr/>
          <p:nvPr/>
        </p:nvSpPr>
        <p:spPr>
          <a:xfrm>
            <a:off x="5172587" y="218954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68" name="Freeform: Shape 406">
            <a:extLst>
              <a:ext uri="{FF2B5EF4-FFF2-40B4-BE49-F238E27FC236}">
                <a16:creationId xmlns:a16="http://schemas.microsoft.com/office/drawing/2014/main" id="{4D36B017-AA36-C5D2-143E-D9783DDC3F69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6" grpId="0" animBg="1"/>
      <p:bldP spid="146" grpId="1" animBg="1"/>
      <p:bldP spid="159" grpId="0"/>
      <p:bldP spid="160" grpId="0"/>
      <p:bldP spid="161" grpId="0"/>
      <p:bldP spid="162" grpId="0"/>
      <p:bldP spid="163" grpId="0"/>
      <p:bldP spid="164" grpId="0" animBg="1"/>
      <p:bldP spid="164" grpId="1" animBg="1"/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B8F-4012-C69C-9D5C-253E9FE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kinds</a:t>
            </a:r>
            <a:endParaRPr lang="en-NL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15F030-CE73-F1BD-2444-DEE7486F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41210"/>
              </p:ext>
            </p:extLst>
          </p:nvPr>
        </p:nvGraphicFramePr>
        <p:xfrm>
          <a:off x="838200" y="1482725"/>
          <a:ext cx="10515600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5286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5750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29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26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want to change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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 changed”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“Tell me about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B9C4-CE6D-4A98-F6AE-14BEA223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commands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B9D4A-5929-EF2A-B3C3-5C3EC5C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39620"/>
              </p:ext>
            </p:extLst>
          </p:nvPr>
        </p:nvGraphicFramePr>
        <p:xfrm>
          <a:off x="281359" y="1482725"/>
          <a:ext cx="11629287" cy="47650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581248">
                  <a:extLst>
                    <a:ext uri="{9D8B030D-6E8A-4147-A177-3AD203B41FA5}">
                      <a16:colId xmlns:a16="http://schemas.microsoft.com/office/drawing/2014/main" val="2402576105"/>
                    </a:ext>
                  </a:extLst>
                </a:gridCol>
                <a:gridCol w="1434753">
                  <a:extLst>
                    <a:ext uri="{9D8B030D-6E8A-4147-A177-3AD203B41FA5}">
                      <a16:colId xmlns:a16="http://schemas.microsoft.com/office/drawing/2014/main" val="1372115481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1985977756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3201029872"/>
                    </a:ext>
                  </a:extLst>
                </a:gridCol>
                <a:gridCol w="2218630">
                  <a:extLst>
                    <a:ext uri="{9D8B030D-6E8A-4147-A177-3AD203B41FA5}">
                      <a16:colId xmlns:a16="http://schemas.microsoft.com/office/drawing/2014/main" val="2945201956"/>
                    </a:ext>
                  </a:extLst>
                </a:gridCol>
                <a:gridCol w="1462537">
                  <a:extLst>
                    <a:ext uri="{9D8B030D-6E8A-4147-A177-3AD203B41FA5}">
                      <a16:colId xmlns:a16="http://schemas.microsoft.com/office/drawing/2014/main" val="174049597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42778266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Action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Partition /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909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85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41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40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771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8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677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 and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replace existing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875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8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261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1F0-5C64-1178-883C-E9C1DC8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4853-BEE8-3917-1F93-BC259AD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Subscription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changes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1028700" lvl="1" indent="-342900"/>
            <a:r>
              <a:rPr lang="nl-NL" dirty="0" err="1"/>
              <a:t>Unsubscribe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342900" indent="-342900"/>
            <a:r>
              <a:rPr lang="nl-NL" dirty="0" err="1"/>
              <a:t>Participation</a:t>
            </a:r>
            <a:endParaRPr lang="nl-NL" dirty="0"/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On</a:t>
            </a:r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Off</a:t>
            </a:r>
          </a:p>
          <a:p>
            <a:pPr marL="1028700" lvl="1" indent="-342900"/>
            <a:r>
              <a:rPr lang="nl-NL" dirty="0" err="1"/>
              <a:t>Reconnect</a:t>
            </a:r>
            <a:endParaRPr lang="nl-NL" dirty="0"/>
          </a:p>
          <a:p>
            <a:pPr marL="342900" indent="-342900"/>
            <a:r>
              <a:rPr lang="nl-NL" dirty="0" err="1"/>
              <a:t>Miscellaneous</a:t>
            </a:r>
            <a:endParaRPr lang="nl-NL" dirty="0"/>
          </a:p>
          <a:p>
            <a:pPr marL="1028700" lvl="1" indent="-342900"/>
            <a:r>
              <a:rPr lang="nl-NL" dirty="0"/>
              <a:t>Get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ids</a:t>
            </a:r>
            <a:endParaRPr lang="nl-NL" dirty="0"/>
          </a:p>
          <a:p>
            <a:pPr marL="1028700" lvl="1" indent="-342900"/>
            <a:r>
              <a:rPr lang="nl-NL" dirty="0"/>
              <a:t>List </a:t>
            </a:r>
            <a:r>
              <a:rPr lang="nl-NL" dirty="0" err="1"/>
              <a:t>partitions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90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D8F-45A3-5DB4-5E5F-02BCB04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documented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5A58D-E00F-AABE-0B9D-C94EB3D35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513" y="1825625"/>
            <a:ext cx="333697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06DD9-69BB-1A57-7647-BC6A391F2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3202"/>
            <a:ext cx="5181600" cy="38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3C76-3B94-68A1-F649-2BD1B789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764-FDD2-DC76-1C7C-DF98193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648D-94A4-7F4D-8231-A09FD461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dirty="0">
                <a:hlinkClick r:id="rId2"/>
              </a:rPr>
              <a:t>https://github.com/LionWeb-io/space-demo</a:t>
            </a:r>
            <a:r>
              <a:rPr lang="nl-NL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A8A67A-BC68-1064-25B7-0777C33F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60F93-C9C3-4D1C-2D78-4758D19EB1AD}"/>
              </a:ext>
            </a:extLst>
          </p:cNvPr>
          <p:cNvCxnSpPr>
            <a:cxnSpLocks/>
          </p:cNvCxnSpPr>
          <p:nvPr/>
        </p:nvCxnSpPr>
        <p:spPr>
          <a:xfrm flipH="1">
            <a:off x="6095182" y="2192863"/>
            <a:ext cx="818" cy="168946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F673CBB-9714-8B06-E332-1052241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(M2)</a:t>
            </a:r>
            <a:endParaRPr lang="en-NL" dirty="0"/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354C8F2F-A196-B862-2D64-9FECC09509CD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42600" y="1539463"/>
            <a:ext cx="1306800" cy="13068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DC5D8-ED6A-E731-5130-0EE382A807C8}"/>
              </a:ext>
            </a:extLst>
          </p:cNvPr>
          <p:cNvGrpSpPr/>
          <p:nvPr/>
        </p:nvGrpSpPr>
        <p:grpSpPr>
          <a:xfrm>
            <a:off x="6565216" y="2823648"/>
            <a:ext cx="1601364" cy="369332"/>
            <a:chOff x="5286375" y="3091935"/>
            <a:chExt cx="1601364" cy="3693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7783C9-47B8-7A5C-CB25-7E16A06515C2}"/>
                </a:ext>
              </a:extLst>
            </p:cNvPr>
            <p:cNvSpPr/>
            <p:nvPr/>
          </p:nvSpPr>
          <p:spPr>
            <a:xfrm>
              <a:off x="5286375" y="3148012"/>
              <a:ext cx="15748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F5725A-E07C-F275-2136-8759ED7FDCCA}"/>
                </a:ext>
              </a:extLst>
            </p:cNvPr>
            <p:cNvSpPr txBox="1"/>
            <p:nvPr/>
          </p:nvSpPr>
          <p:spPr>
            <a:xfrm>
              <a:off x="5442600" y="3091935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PowerBudget</a:t>
              </a:r>
              <a:endParaRPr lang="en-NL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A4F64AD-8474-7E11-1D15-63BE6281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1DF1E-01CE-A1BC-7CFB-12DDD9770853}"/>
              </a:ext>
            </a:extLst>
          </p:cNvPr>
          <p:cNvGrpSpPr/>
          <p:nvPr/>
        </p:nvGrpSpPr>
        <p:grpSpPr>
          <a:xfrm>
            <a:off x="4634548" y="2823648"/>
            <a:ext cx="1026976" cy="369332"/>
            <a:chOff x="5286375" y="3091935"/>
            <a:chExt cx="1026976" cy="3693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CB79E1-9A40-4902-A675-81F2929104A6}"/>
                </a:ext>
              </a:extLst>
            </p:cNvPr>
            <p:cNvSpPr/>
            <p:nvPr/>
          </p:nvSpPr>
          <p:spPr>
            <a:xfrm>
              <a:off x="5286375" y="3148012"/>
              <a:ext cx="9906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C91D2C-CDBC-2DDC-9637-68A478FE41DB}"/>
                </a:ext>
              </a:extLst>
            </p:cNvPr>
            <p:cNvSpPr txBox="1"/>
            <p:nvPr/>
          </p:nvSpPr>
          <p:spPr>
            <a:xfrm>
              <a:off x="5442600" y="309193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Finding</a:t>
              </a:r>
              <a:endParaRPr lang="en-NL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2EEEBB6-74C9-A7AC-2BD1-0932A67F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6CD050-0484-B26C-77F0-8C24C7A0BD73}"/>
              </a:ext>
            </a:extLst>
          </p:cNvPr>
          <p:cNvGrpSpPr/>
          <p:nvPr/>
        </p:nvGrpSpPr>
        <p:grpSpPr>
          <a:xfrm>
            <a:off x="4949884" y="3864564"/>
            <a:ext cx="2292232" cy="369332"/>
            <a:chOff x="4884993" y="3642406"/>
            <a:chExt cx="2292232" cy="36933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CA9D7E4-6F2D-0CE3-BBFE-A0EBE11A8493}"/>
                </a:ext>
              </a:extLst>
            </p:cNvPr>
            <p:cNvSpPr/>
            <p:nvPr/>
          </p:nvSpPr>
          <p:spPr>
            <a:xfrm>
              <a:off x="4884993" y="3686578"/>
              <a:ext cx="224447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F07622-6A4E-1548-9F6F-130B3D5750CC}"/>
                </a:ext>
              </a:extLst>
            </p:cNvPr>
            <p:cNvSpPr txBox="1"/>
            <p:nvPr/>
          </p:nvSpPr>
          <p:spPr>
            <a:xfrm>
              <a:off x="5014774" y="3642406"/>
              <a:ext cx="216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space.languages.json</a:t>
              </a:r>
              <a:endParaRPr lang="en-NL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44A7D9C-8CDE-C6ED-6037-11C56953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1B549-3B0E-110D-5090-64EE69CE36D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42116" y="4049230"/>
            <a:ext cx="136837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FD26D-221F-E707-7884-9A7D76BDF3FF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3549204" y="4049229"/>
            <a:ext cx="1400680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F7EF4F-2E44-B749-ED70-6F10F6C99257}"/>
              </a:ext>
            </a:extLst>
          </p:cNvPr>
          <p:cNvGrpSpPr/>
          <p:nvPr/>
        </p:nvGrpSpPr>
        <p:grpSpPr>
          <a:xfrm>
            <a:off x="7675774" y="3395830"/>
            <a:ext cx="3031024" cy="2903026"/>
            <a:chOff x="1592160" y="3395830"/>
            <a:chExt cx="3031024" cy="29030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404FC9-65BD-6774-F300-0A661220B56C}"/>
                </a:ext>
              </a:extLst>
            </p:cNvPr>
            <p:cNvCxnSpPr>
              <a:cxnSpLocks/>
            </p:cNvCxnSpPr>
            <p:nvPr/>
          </p:nvCxnSpPr>
          <p:spPr>
            <a:xfrm>
              <a:off x="3107672" y="4702630"/>
              <a:ext cx="0" cy="844746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1A301-2EC7-FD16-A5C4-087B31EB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6872" y="3395830"/>
              <a:ext cx="1161600" cy="13068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00C0A4-1F56-AC50-2995-DB4531735FF6}"/>
                </a:ext>
              </a:extLst>
            </p:cNvPr>
            <p:cNvSpPr txBox="1"/>
            <p:nvPr/>
          </p:nvSpPr>
          <p:spPr>
            <a:xfrm>
              <a:off x="2108040" y="4775200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LionWebGenerator</a:t>
              </a:r>
              <a:endParaRPr lang="en-NL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FCA27F-BA29-D5B3-A531-19A45FA3656D}"/>
                </a:ext>
              </a:extLst>
            </p:cNvPr>
            <p:cNvGrpSpPr/>
            <p:nvPr/>
          </p:nvGrpSpPr>
          <p:grpSpPr>
            <a:xfrm>
              <a:off x="1879354" y="5511303"/>
              <a:ext cx="2456636" cy="369332"/>
              <a:chOff x="1549459" y="5133872"/>
              <a:chExt cx="2456636" cy="36933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74D8F4D-EF49-A8E3-2AE1-FF646376E3A7}"/>
                  </a:ext>
                </a:extLst>
              </p:cNvPr>
              <p:cNvSpPr/>
              <p:nvPr/>
            </p:nvSpPr>
            <p:spPr>
              <a:xfrm>
                <a:off x="1549459" y="5178044"/>
                <a:ext cx="2392304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2780D7-FED6-F7F3-6C47-8AC2EDAE34D9}"/>
                  </a:ext>
                </a:extLst>
              </p:cNvPr>
              <p:cNvSpPr txBox="1"/>
              <p:nvPr/>
            </p:nvSpPr>
            <p:spPr>
              <a:xfrm>
                <a:off x="1679240" y="5133872"/>
                <a:ext cx="2326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Languages.Finding.g.cs</a:t>
                </a:r>
                <a:endParaRPr lang="en-NL" dirty="0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07FB91C-FDA4-BED4-57D6-90272C544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4342" y="5231644"/>
                <a:ext cx="152383" cy="171432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777E3C-10DB-FB49-34E7-8F0FB74A8B68}"/>
                </a:ext>
              </a:extLst>
            </p:cNvPr>
            <p:cNvGrpSpPr/>
            <p:nvPr/>
          </p:nvGrpSpPr>
          <p:grpSpPr>
            <a:xfrm>
              <a:off x="1592160" y="5929524"/>
              <a:ext cx="3031024" cy="369332"/>
              <a:chOff x="1701859" y="5286272"/>
              <a:chExt cx="3031024" cy="3693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ADBB81C-D127-F660-D0E5-43C5195805E5}"/>
                  </a:ext>
                </a:extLst>
              </p:cNvPr>
              <p:cNvSpPr/>
              <p:nvPr/>
            </p:nvSpPr>
            <p:spPr>
              <a:xfrm>
                <a:off x="1701859" y="5330444"/>
                <a:ext cx="2959256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6F19C0-73EE-5651-57C6-1E9CFC276C2A}"/>
                  </a:ext>
                </a:extLst>
              </p:cNvPr>
              <p:cNvSpPr txBox="1"/>
              <p:nvPr/>
            </p:nvSpPr>
            <p:spPr>
              <a:xfrm>
                <a:off x="1831640" y="5286272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Languages.PowerBudget.g.cs</a:t>
                </a:r>
                <a:endParaRPr lang="en-NL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119308EB-BF21-AC2A-9983-FC14D0EC1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36742" y="5384044"/>
                <a:ext cx="152383" cy="171432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55D0CDA-2352-28C7-B176-709FF2CFE9B0}"/>
              </a:ext>
            </a:extLst>
          </p:cNvPr>
          <p:cNvSpPr txBox="1"/>
          <p:nvPr/>
        </p:nvSpPr>
        <p:spPr>
          <a:xfrm>
            <a:off x="5007700" y="3197834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runCommandLineTool</a:t>
            </a:r>
            <a:endParaRPr lang="en-NL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2DCB64-9663-1F78-818D-C6CE91D94F82}"/>
              </a:ext>
            </a:extLst>
          </p:cNvPr>
          <p:cNvGrpSpPr/>
          <p:nvPr/>
        </p:nvGrpSpPr>
        <p:grpSpPr>
          <a:xfrm>
            <a:off x="1835866" y="3395829"/>
            <a:ext cx="2119876" cy="2903027"/>
            <a:chOff x="8649597" y="3395829"/>
            <a:chExt cx="2119876" cy="29030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1917A14-30AD-9507-BC2C-7C9AA090AA93}"/>
                </a:ext>
              </a:extLst>
            </p:cNvPr>
            <p:cNvCxnSpPr>
              <a:cxnSpLocks/>
            </p:cNvCxnSpPr>
            <p:nvPr/>
          </p:nvCxnSpPr>
          <p:spPr>
            <a:xfrm>
              <a:off x="9709535" y="4702629"/>
              <a:ext cx="0" cy="800575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6CAEF1-BF73-996F-AC05-5D7DB5C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56135" y="3395829"/>
              <a:ext cx="1306800" cy="1306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343DE4-B39E-4E47-256C-DFDCB397BE35}"/>
                </a:ext>
              </a:extLst>
            </p:cNvPr>
            <p:cNvSpPr txBox="1"/>
            <p:nvPr/>
          </p:nvSpPr>
          <p:spPr>
            <a:xfrm>
              <a:off x="8649597" y="4775200"/>
              <a:ext cx="211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class-core-generator</a:t>
              </a:r>
              <a:endParaRPr lang="en-NL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8417B94-51EF-2CC9-1E92-99380B6EE7CB}"/>
                </a:ext>
              </a:extLst>
            </p:cNvPr>
            <p:cNvGrpSpPr/>
            <p:nvPr/>
          </p:nvGrpSpPr>
          <p:grpSpPr>
            <a:xfrm>
              <a:off x="8996733" y="5511303"/>
              <a:ext cx="1425604" cy="369332"/>
              <a:chOff x="6346825" y="5611431"/>
              <a:chExt cx="1425604" cy="36933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B8FB22E-7C0E-FF4F-37E6-FC9057C56890}"/>
                  </a:ext>
                </a:extLst>
              </p:cNvPr>
              <p:cNvSpPr/>
              <p:nvPr/>
            </p:nvSpPr>
            <p:spPr>
              <a:xfrm>
                <a:off x="6346825" y="5655603"/>
                <a:ext cx="1377950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A10DFA-394C-0633-72C5-5AAE31BB1B5F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259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Finding.g.ts</a:t>
                </a:r>
                <a:endParaRPr lang="en-NL" dirty="0"/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D047F052-D867-21A1-8415-F04F83ED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713DF-E1D4-5D9D-28F1-5CE34F2ADA0A}"/>
                </a:ext>
              </a:extLst>
            </p:cNvPr>
            <p:cNvGrpSpPr/>
            <p:nvPr/>
          </p:nvGrpSpPr>
          <p:grpSpPr>
            <a:xfrm>
              <a:off x="8709539" y="5929524"/>
              <a:ext cx="1999993" cy="369332"/>
              <a:chOff x="6346824" y="5611431"/>
              <a:chExt cx="1999993" cy="36933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3697327-1F0E-B357-29B5-0ABDB5B049D2}"/>
                  </a:ext>
                </a:extLst>
              </p:cNvPr>
              <p:cNvSpPr/>
              <p:nvPr/>
            </p:nvSpPr>
            <p:spPr>
              <a:xfrm>
                <a:off x="6346824" y="5655603"/>
                <a:ext cx="1933575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972DCA-C0C3-D0A4-CBCA-E7BE4B99849C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833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PowerBudget.g.ts</a:t>
                </a:r>
                <a:endParaRPr lang="en-NL" dirty="0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CF505D35-E3D0-D05D-3F1C-18CA9AC74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30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ADB059-D410-2464-5F79-6EAABBED2637}"/>
              </a:ext>
            </a:extLst>
          </p:cNvPr>
          <p:cNvCxnSpPr>
            <a:cxnSpLocks/>
          </p:cNvCxnSpPr>
          <p:nvPr/>
        </p:nvCxnSpPr>
        <p:spPr>
          <a:xfrm>
            <a:off x="7602712" y="2129367"/>
            <a:ext cx="0" cy="11218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406">
            <a:extLst>
              <a:ext uri="{FF2B5EF4-FFF2-40B4-BE49-F238E27FC236}">
                <a16:creationId xmlns:a16="http://schemas.microsoft.com/office/drawing/2014/main" id="{66E30EE0-0F46-D808-9D80-C4911EAD3602}"/>
              </a:ext>
            </a:extLst>
          </p:cNvPr>
          <p:cNvSpPr/>
          <p:nvPr/>
        </p:nvSpPr>
        <p:spPr>
          <a:xfrm flipH="1">
            <a:off x="6684433" y="4492932"/>
            <a:ext cx="681623" cy="7940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DE4E-372F-BDAD-ADF1-CBC367E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(M1)</a:t>
            </a:r>
            <a:endParaRPr lang="en-NL" dirty="0"/>
          </a:p>
        </p:txBody>
      </p:sp>
      <p:sp>
        <p:nvSpPr>
          <p:cNvPr id="4" name="Freeform: Shape 406">
            <a:extLst>
              <a:ext uri="{FF2B5EF4-FFF2-40B4-BE49-F238E27FC236}">
                <a16:creationId xmlns:a16="http://schemas.microsoft.com/office/drawing/2014/main" id="{B487DAEC-4BA5-245E-8A32-BE3EE4F727F6}"/>
              </a:ext>
            </a:extLst>
          </p:cNvPr>
          <p:cNvSpPr/>
          <p:nvPr/>
        </p:nvSpPr>
        <p:spPr>
          <a:xfrm>
            <a:off x="4617728" y="449293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5E422-A1DF-B547-98BE-65C31CCA2722}"/>
              </a:ext>
            </a:extLst>
          </p:cNvPr>
          <p:cNvSpPr/>
          <p:nvPr/>
        </p:nvSpPr>
        <p:spPr>
          <a:xfrm>
            <a:off x="2061633" y="4401019"/>
            <a:ext cx="1805067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Gilmer Bold" pitchFamily="2" charset="77"/>
              </a:rPr>
              <a:t>WebClient</a:t>
            </a:r>
            <a:r>
              <a:rPr lang="en-US" sz="2400" b="1" dirty="0">
                <a:latin typeface="Gilmer Bold" pitchFamily="2" charset="77"/>
              </a:rPr>
              <a:t> B</a:t>
            </a:r>
            <a:endParaRPr lang="en-NL" sz="2400" b="1" dirty="0">
              <a:latin typeface="Gilmer Bold" pitchFamily="2" charset="77"/>
            </a:endParaRPr>
          </a:p>
        </p:txBody>
      </p:sp>
      <p:sp>
        <p:nvSpPr>
          <p:cNvPr id="18" name="Freeform: Shape 407">
            <a:extLst>
              <a:ext uri="{FF2B5EF4-FFF2-40B4-BE49-F238E27FC236}">
                <a16:creationId xmlns:a16="http://schemas.microsoft.com/office/drawing/2014/main" id="{70EE8F99-27E1-5559-1D42-2DECC712CDBD}"/>
              </a:ext>
            </a:extLst>
          </p:cNvPr>
          <p:cNvSpPr/>
          <p:nvPr/>
        </p:nvSpPr>
        <p:spPr>
          <a:xfrm>
            <a:off x="4593956" y="363556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55DF7-FC7A-EE46-63D8-E49D9014E707}"/>
              </a:ext>
            </a:extLst>
          </p:cNvPr>
          <p:cNvSpPr/>
          <p:nvPr/>
        </p:nvSpPr>
        <p:spPr>
          <a:xfrm>
            <a:off x="2061633" y="3504558"/>
            <a:ext cx="1805067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Gilmer Bold" pitchFamily="2" charset="77"/>
              </a:rPr>
              <a:t>WebClient</a:t>
            </a:r>
            <a:r>
              <a:rPr lang="en-US" sz="2400" b="1" dirty="0">
                <a:latin typeface="Gilmer Bold" pitchFamily="2" charset="77"/>
              </a:rPr>
              <a:t> A</a:t>
            </a:r>
            <a:endParaRPr lang="en-NL" sz="2400" b="1" dirty="0">
              <a:latin typeface="Gilmer Bold" pitchFamily="2" charset="77"/>
            </a:endParaRPr>
          </a:p>
        </p:txBody>
      </p:sp>
      <p:sp>
        <p:nvSpPr>
          <p:cNvPr id="21" name="Freeform: Shape 405">
            <a:extLst>
              <a:ext uri="{FF2B5EF4-FFF2-40B4-BE49-F238E27FC236}">
                <a16:creationId xmlns:a16="http://schemas.microsoft.com/office/drawing/2014/main" id="{687B8EA6-622D-D25C-CD11-15DED6D05580}"/>
              </a:ext>
            </a:extLst>
          </p:cNvPr>
          <p:cNvSpPr/>
          <p:nvPr/>
        </p:nvSpPr>
        <p:spPr>
          <a:xfrm>
            <a:off x="6591378" y="365039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8E85D-8EA4-34A2-18A1-49DA79D340F3}"/>
              </a:ext>
            </a:extLst>
          </p:cNvPr>
          <p:cNvSpPr/>
          <p:nvPr/>
        </p:nvSpPr>
        <p:spPr>
          <a:xfrm>
            <a:off x="8006188" y="3504558"/>
            <a:ext cx="1738268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Gilmer Bold" pitchFamily="2" charset="77"/>
              </a:rPr>
              <a:t>FileWatcher</a:t>
            </a:r>
            <a:endParaRPr lang="en-NL" sz="2400" b="1" dirty="0">
              <a:latin typeface="Gilmer Bold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9B7E72-46E4-8765-EF6C-A07802FD4718}"/>
              </a:ext>
            </a:extLst>
          </p:cNvPr>
          <p:cNvSpPr/>
          <p:nvPr/>
        </p:nvSpPr>
        <p:spPr>
          <a:xfrm>
            <a:off x="5172587" y="368977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748B8-90BD-C78F-5A63-B4ED35A5B816}"/>
              </a:ext>
            </a:extLst>
          </p:cNvPr>
          <p:cNvSpPr/>
          <p:nvPr/>
        </p:nvSpPr>
        <p:spPr>
          <a:xfrm>
            <a:off x="5148947" y="3314257"/>
            <a:ext cx="1587752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mer Bold" pitchFamily="2" charset="77"/>
              </a:rPr>
              <a:t>Repository</a:t>
            </a:r>
            <a:endParaRPr lang="en-NL" sz="2400" b="1" dirty="0">
              <a:latin typeface="Gilmer Bold" pitchFamily="2" charset="77"/>
            </a:endParaRPr>
          </a:p>
        </p:txBody>
      </p:sp>
      <p:pic>
        <p:nvPicPr>
          <p:cNvPr id="60" name="Graphic 15">
            <a:extLst>
              <a:ext uri="{FF2B5EF4-FFF2-40B4-BE49-F238E27FC236}">
                <a16:creationId xmlns:a16="http://schemas.microsoft.com/office/drawing/2014/main" id="{D113E6B2-6D87-8913-AB77-C0795AECFD6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251428" y="1539463"/>
            <a:ext cx="71267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87670C1-B82E-51F1-B075-1E27742A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4186851"/>
            <a:ext cx="720000" cy="72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3163031-5741-76A4-2693-D37EA9F6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3290390"/>
            <a:ext cx="64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84A2EFB-8CAC-D31E-02D7-0C987DFE5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3290390"/>
            <a:ext cx="720000" cy="7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AB0253D-196B-A326-ECF4-61F84EAA0452}"/>
              </a:ext>
            </a:extLst>
          </p:cNvPr>
          <p:cNvSpPr/>
          <p:nvPr/>
        </p:nvSpPr>
        <p:spPr>
          <a:xfrm>
            <a:off x="8006188" y="4395097"/>
            <a:ext cx="1738268" cy="2916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mer Bold" pitchFamily="2" charset="77"/>
              </a:rPr>
              <a:t>Validator</a:t>
            </a:r>
            <a:endParaRPr lang="en-NL" sz="2400" b="1" dirty="0">
              <a:latin typeface="Gilmer Bold" pitchFamily="2" charset="77"/>
            </a:endParaRP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9A0D326-93FD-EC9D-7302-9A7D6A97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4180929"/>
            <a:ext cx="640000" cy="72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EBB4FD2-6202-451B-BEB3-E443EF269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323" y="4091266"/>
            <a:ext cx="640000" cy="72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225317E-15B7-28D3-7F22-F35495EE702F}"/>
              </a:ext>
            </a:extLst>
          </p:cNvPr>
          <p:cNvGrpSpPr/>
          <p:nvPr/>
        </p:nvGrpSpPr>
        <p:grpSpPr>
          <a:xfrm>
            <a:off x="6376124" y="2455517"/>
            <a:ext cx="2453175" cy="369332"/>
            <a:chOff x="4884992" y="3642406"/>
            <a:chExt cx="2453175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5ADB47D-02E8-B7CF-C754-32A1A6D02633}"/>
                </a:ext>
              </a:extLst>
            </p:cNvPr>
            <p:cNvSpPr/>
            <p:nvPr/>
          </p:nvSpPr>
          <p:spPr>
            <a:xfrm>
              <a:off x="4884992" y="3686578"/>
              <a:ext cx="2378371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059D12-E7BD-A6BE-B67A-6FB4D39F5B67}"/>
                </a:ext>
              </a:extLst>
            </p:cNvPr>
            <p:cNvSpPr txBox="1"/>
            <p:nvPr/>
          </p:nvSpPr>
          <p:spPr>
            <a:xfrm>
              <a:off x="5014774" y="3642406"/>
              <a:ext cx="23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voyager1.instance.json</a:t>
              </a:r>
              <a:endParaRPr lang="en-NL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9CDE282-004B-8C64-B40D-B039F2E2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5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7"/>
          <p:cNvSpPr/>
          <p:nvPr/>
        </p:nvSpPr>
        <p:spPr>
          <a:xfrm>
            <a:off x="661320" y="1584359"/>
            <a:ext cx="595764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Meinte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Boersma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Erkan Diken	</a:t>
            </a:r>
            <a:r>
              <a:rPr lang="en-US" sz="180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1" u="none" strike="noStrike" dirty="0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Norman Koester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Sergej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Koscejev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Sascha Lisson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Pedro Molina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Metadev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Eugen Schindler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Canon Production Printing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 </a:t>
            </a:r>
            <a:r>
              <a:rPr lang="en-US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and</a:t>
            </a: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 Contact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7" name="Title 1"/>
          <p:cNvSpPr/>
          <p:nvPr/>
        </p:nvSpPr>
        <p:spPr>
          <a:xfrm>
            <a:off x="661320" y="1584358"/>
            <a:ext cx="1762560" cy="528811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8" name="TextBox 14"/>
          <p:cNvSpPr/>
          <p:nvPr/>
        </p:nvSpPr>
        <p:spPr>
          <a:xfrm>
            <a:off x="661320" y="4504942"/>
            <a:ext cx="10890360" cy="2141640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689225" algn="l"/>
                <a:tab pos="5741988" algn="l"/>
              </a:tabLst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Want to work with us:	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Git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H</a:t>
            </a:r>
            <a:r>
              <a:rPr lang="en-NL" sz="16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ub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Web: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>
              <a:tabLst>
                <a:tab pos="2689225" algn="l"/>
                <a:tab pos="5741988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Gill Sans MT"/>
              </a:rPr>
              <a:t> </a:t>
            </a:r>
            <a:r>
              <a:rPr lang="en" sz="1600" b="0" u="sng" strike="noStrike" dirty="0">
                <a:solidFill>
                  <a:schemeClr val="hlink"/>
                </a:solidFill>
                <a:effectLst/>
                <a:uFillTx/>
                <a:latin typeface="Gill Sans MT"/>
                <a:hlinkClick r:id="rId2"/>
              </a:rPr>
              <a:t>info@lionweb.io</a:t>
            </a:r>
            <a:r>
              <a:rPr lang="en-NL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	</a:t>
            </a:r>
            <a:r>
              <a:rPr lang="en-US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 </a:t>
            </a: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3"/>
              </a:rPr>
              <a:t>https://github.com/LionWeb-io</a:t>
            </a:r>
            <a:r>
              <a:rPr lang="en-NL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4"/>
              </a:rPr>
              <a:t>https://lionweb.io/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Slack to follow us, use, or implement LionWeb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spcBef>
                <a:spcPts val="201"/>
              </a:spcBef>
            </a:pP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5"/>
              </a:rPr>
              <a:t>https://join.slack.com/t/lionweb/shared_invite/zt-2k1k5bsv7-EvC2IABIgSxWrqJNVOZ0HQ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9" name="Title 1"/>
          <p:cNvSpPr/>
          <p:nvPr/>
        </p:nvSpPr>
        <p:spPr>
          <a:xfrm>
            <a:off x="661320" y="4504942"/>
            <a:ext cx="1762560" cy="42480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 dirty="0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Contact</a:t>
            </a:r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70" name="TextBox 15"/>
          <p:cNvSpPr/>
          <p:nvPr/>
        </p:nvSpPr>
        <p:spPr>
          <a:xfrm>
            <a:off x="6619320" y="1584359"/>
            <a:ext cx="493236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Alex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Shatalin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JetBrains (MPS)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Niko Stotz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Federico Tomassetti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Strumenta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Markus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Voelter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Ulyana Tikhonova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Jos Warmer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 (Freon)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pic>
        <p:nvPicPr>
          <p:cNvPr id="471" name="Picture 3"/>
          <p:cNvPicPr/>
          <p:nvPr/>
        </p:nvPicPr>
        <p:blipFill>
          <a:blip r:embed="rId6"/>
          <a:stretch/>
        </p:blipFill>
        <p:spPr>
          <a:xfrm>
            <a:off x="9470520" y="4577662"/>
            <a:ext cx="1998360" cy="199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2" name="Graphic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2935890" y="5287247"/>
            <a:ext cx="6320221" cy="1081568"/>
            <a:chOff x="3428212" y="5287247"/>
            <a:chExt cx="6320221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2" y="5287247"/>
              <a:ext cx="5230591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/ </a:t>
              </a:r>
              <a:r>
                <a:rPr lang="en-US" sz="2400" b="1" dirty="0" err="1">
                  <a:solidFill>
                    <a:srgbClr val="E6752A"/>
                  </a:solidFill>
                  <a:latin typeface="Gill Sans MT" panose="020B0502020104020203" pitchFamily="34" charset="77"/>
                </a:rPr>
                <a:t>Protobuf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3CE36-1D6F-B3BF-3ABE-1A8C9290056B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755539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078925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NL"/>
              </a:defPPr>
              <a:lvl1pPr>
                <a:defRPr sz="3200" b="1">
                  <a:solidFill>
                    <a:srgbClr val="00B050"/>
                  </a:solidFill>
                </a:defRPr>
              </a:lvl1pPr>
            </a:lstStyle>
            <a:p>
              <a:r>
                <a:rPr lang="en-NL" dirty="0">
                  <a:sym typeface="Wingdings" panose="05000000000000000000" pitchFamily="2" charset="2"/>
                </a:rPr>
                <a:t></a:t>
              </a:r>
              <a:endParaRPr lang="en-N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6327B0-AED6-D187-F61D-F0061C1CFEAE}"/>
              </a:ext>
            </a:extLst>
          </p:cNvPr>
          <p:cNvSpPr txBox="1"/>
          <p:nvPr/>
        </p:nvSpPr>
        <p:spPr>
          <a:xfrm>
            <a:off x="6569399" y="576938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C18C-DFBC-5FB0-134C-E0BEE0E68FAB}"/>
              </a:ext>
            </a:extLst>
          </p:cNvPr>
          <p:cNvSpPr txBox="1"/>
          <p:nvPr/>
        </p:nvSpPr>
        <p:spPr>
          <a:xfrm>
            <a:off x="8446569" y="5769386"/>
            <a:ext cx="50687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lvl="1"/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LangDev</a:t>
            </a:r>
            <a:r>
              <a:rPr lang="nl-NL" dirty="0"/>
              <a:t> 2024 (</a:t>
            </a:r>
            <a:r>
              <a:rPr lang="nl-NL" dirty="0">
                <a:hlinkClick r:id="rId4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en-US" dirty="0"/>
              <a:t>SEN Symposium 2024 (</a:t>
            </a:r>
            <a:r>
              <a:rPr lang="en-US" dirty="0">
                <a:hlinkClick r:id="rId6"/>
              </a:rPr>
              <a:t>conference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slides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 2024 (</a:t>
            </a:r>
            <a:r>
              <a:rPr lang="en-US" dirty="0">
                <a:hlinkClick r:id="rId8"/>
              </a:rPr>
              <a:t>conference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MBSE 2025 (</a:t>
            </a:r>
            <a:r>
              <a:rPr lang="en-US" dirty="0">
                <a:hlinkClick r:id="rId9"/>
              </a:rPr>
              <a:t>conference</a:t>
            </a:r>
            <a:r>
              <a:rPr lang="en-US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10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25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166980"/>
              </p:ext>
            </p:extLst>
          </p:nvPr>
        </p:nvGraphicFramePr>
        <p:xfrm>
          <a:off x="1013480" y="1693813"/>
          <a:ext cx="10165039" cy="3901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2"/>
                        </a:rPr>
                        <a:t>LionWeb’s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 delta protocol: incremental model changes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TBD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TBD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Making DSLs conversable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15:30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latin typeface="Gill Sans MT" panose="020B0502020104020203" pitchFamily="34" charset="77"/>
                        </a:rPr>
                        <a:t>Krishna Narasimhan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Gill Sans MT" panose="020B0502020104020203" pitchFamily="34" charset="77"/>
                          <a:hlinkClick r:id="rId4"/>
                        </a:rPr>
                        <a:t>Freon-Powered: Crafting Web-Native DSL Editors That Wow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17:00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 err="1">
                          <a:latin typeface="Gill Sans MT" panose="020B0502020104020203" pitchFamily="34" charset="77"/>
                        </a:rPr>
                        <a:t>OpenModeling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5"/>
                        </a:rPr>
                        <a:t>SysML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 v2 language in LionWeb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Friday 10:10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	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3CC3-F7A3-8F21-044D-9037B59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documentation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67A-43F7-2A4B-91A3-F9DE0E2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lionweb.io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A5CA3-4FB2-9DEE-2141-0047A911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2" y="2054508"/>
            <a:ext cx="7108556" cy="4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98C-481B-6755-DEDD-F8188ED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outreach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5343-A2F3-3FDE-8D4E-0F47055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core members</a:t>
            </a:r>
          </a:p>
          <a:p>
            <a:pPr marL="1028700" lvl="1" indent="-342900"/>
            <a:r>
              <a:rPr lang="en-US" dirty="0"/>
              <a:t>Pedro Molina / </a:t>
            </a:r>
            <a:r>
              <a:rPr lang="en-US" dirty="0" err="1"/>
              <a:t>Metadev</a:t>
            </a:r>
            <a:endParaRPr lang="en-US" dirty="0"/>
          </a:p>
          <a:p>
            <a:pPr marL="1028700" lvl="1" indent="-342900"/>
            <a:r>
              <a:rPr lang="en-US" dirty="0"/>
              <a:t>Ulyana Tikhonova, Erkan Diken / F1RE</a:t>
            </a:r>
          </a:p>
          <a:p>
            <a:pPr marL="342900" indent="-342900"/>
            <a:r>
              <a:rPr lang="en-US" dirty="0"/>
              <a:t>Office hours</a:t>
            </a:r>
          </a:p>
          <a:p>
            <a:pPr marL="1028700" lvl="1" indent="-342900"/>
            <a:r>
              <a:rPr lang="en-US" dirty="0"/>
              <a:t>Once a month (every second Friday)</a:t>
            </a:r>
          </a:p>
        </p:txBody>
      </p:sp>
    </p:spTree>
    <p:extLst>
      <p:ext uri="{BB962C8B-B14F-4D97-AF65-F5344CB8AC3E}">
        <p14:creationId xmlns:p14="http://schemas.microsoft.com/office/powerpoint/2010/main" val="13761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Delta protocol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3673</TotalTime>
  <Words>787</Words>
  <Application>Microsoft Office PowerPoint</Application>
  <PresentationFormat>Widescreen</PresentationFormat>
  <Paragraphs>241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Gilmer</vt:lpstr>
      <vt:lpstr>Gilmer Bold</vt:lpstr>
      <vt:lpstr>Arial</vt:lpstr>
      <vt:lpstr>Calibri</vt:lpstr>
      <vt:lpstr>Consolas</vt:lpstr>
      <vt:lpstr>Gill Sans MT</vt:lpstr>
      <vt:lpstr>Wingdings</vt:lpstr>
      <vt:lpstr>Office Theme</vt:lpstr>
      <vt:lpstr>LionWeb: Status Update</vt:lpstr>
      <vt:lpstr>Status</vt:lpstr>
      <vt:lpstr>Mission</vt:lpstr>
      <vt:lpstr>Reference Architecture</vt:lpstr>
      <vt:lpstr>Talks</vt:lpstr>
      <vt:lpstr>Other talks about LionWeb @ LangDev 25</vt:lpstr>
      <vt:lpstr>Better documentation</vt:lpstr>
      <vt:lpstr>Better outreach</vt:lpstr>
      <vt:lpstr>Delta protocol</vt:lpstr>
      <vt:lpstr>Basic idea</vt:lpstr>
      <vt:lpstr>Message kinds</vt:lpstr>
      <vt:lpstr>All commands</vt:lpstr>
      <vt:lpstr>All queries</vt:lpstr>
      <vt:lpstr>Well documented</vt:lpstr>
      <vt:lpstr>Demo</vt:lpstr>
      <vt:lpstr>Languages (M2)</vt:lpstr>
      <vt:lpstr>Instances (M1)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40</cp:revision>
  <dcterms:created xsi:type="dcterms:W3CDTF">2024-10-07T11:56:45Z</dcterms:created>
  <dcterms:modified xsi:type="dcterms:W3CDTF">2025-10-13T13:10:06Z</dcterms:modified>
</cp:coreProperties>
</file>