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2"/>
  </p:notesMasterIdLst>
  <p:sldIdLst>
    <p:sldId id="256" r:id="rId3"/>
    <p:sldId id="258" r:id="rId4"/>
    <p:sldId id="26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1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Gill Sans MT"/>
              </a:rPr>
              <a:t>Pulse para desplazar la diapositiva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F1A1718-7AD3-4000-8DB7-DB7E651655D9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75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727DEB3-2920-436B-A620-0627204BED83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4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934D8EC-97BC-4582-BD8D-879E1543B7B2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683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6658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4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934D8EC-97BC-4582-BD8D-879E1543B7B2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056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7743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695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105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4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934D8EC-97BC-4582-BD8D-879E1543B7B2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953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18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4377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90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BE8351-7EBC-4E7F-B817-996BA60177A4}" type="slidenum">
              <a:rPr lang="es-ES" sz="1200" b="0" strike="noStrike" spc="-1">
                <a:latin typeface="Times New Roman"/>
              </a:rPr>
              <a:t>19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95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4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934D8EC-97BC-4582-BD8D-879E1543B7B2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015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880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4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934D8EC-97BC-4582-BD8D-879E1543B7B2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22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193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4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934D8EC-97BC-4582-BD8D-879E1543B7B2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42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181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0238C-DFFC-4C5E-AC82-AAAC7F29A775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483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3320" cy="683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3320" cy="683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Rectángulo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ángulo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Rectángulo 6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3600" b="0" strike="noStrike" cap="all" spc="-1">
                <a:solidFill>
                  <a:srgbClr val="1A3260"/>
                </a:solidFill>
                <a:latin typeface="Gill Sans MT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s-ES" sz="9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3A36D9-1F54-4D05-9F51-F89B8DC6A3C6}" type="slidenum">
              <a:rPr lang="es-ES" sz="900" b="0" strike="noStrike" spc="-1">
                <a:solidFill>
                  <a:srgbClr val="2F5AAC"/>
                </a:solidFill>
                <a:latin typeface="Gill Sans MT"/>
              </a:rPr>
              <a:t>‹Nº›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3D3D3D"/>
                </a:solidFill>
                <a:latin typeface="Gill Sans MT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3D3D3D"/>
                </a:solidFill>
                <a:latin typeface="Gill Sans MT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3D3D3D"/>
                </a:solidFill>
                <a:latin typeface="Gill Sans MT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200" b="0" strike="noStrike" spc="-1">
                <a:solidFill>
                  <a:srgbClr val="3D3D3D"/>
                </a:solidFill>
                <a:latin typeface="Gill Sans MT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3D3D3D"/>
                </a:solidFill>
                <a:latin typeface="Gill Sans MT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3D3D3D"/>
                </a:solidFill>
                <a:latin typeface="Gill Sans MT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3D3D3D"/>
                </a:solidFill>
                <a:latin typeface="Gill Sans M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ángulo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Rectángulo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Rectángulo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Rectángulo 7"/>
          <p:cNvSpPr/>
          <p:nvPr/>
        </p:nvSpPr>
        <p:spPr>
          <a:xfrm>
            <a:off x="446040" y="606600"/>
            <a:ext cx="11299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cap="all" spc="-1">
                <a:solidFill>
                  <a:srgbClr val="FFFFFF"/>
                </a:solidFill>
                <a:latin typeface="Gill Sans MT"/>
              </a:rPr>
              <a:t>Haga clic para modificar el estilo de título del patrón</a:t>
            </a:r>
            <a:endParaRPr lang="es-E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5421960" cy="3632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800" b="0" strike="noStrike" spc="-1">
                <a:solidFill>
                  <a:srgbClr val="3D3D3D"/>
                </a:solidFill>
                <a:latin typeface="Gill Sans MT"/>
              </a:rPr>
              <a:t>Editar estilos de texto del patrón</a:t>
            </a:r>
          </a:p>
          <a:p>
            <a:pPr marL="630000" lvl="1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600" b="0" strike="noStrike" spc="-1">
                <a:solidFill>
                  <a:srgbClr val="3D3D3D"/>
                </a:solidFill>
                <a:latin typeface="Gill Sans MT"/>
              </a:rPr>
              <a:t>Segundo nivel</a:t>
            </a:r>
          </a:p>
          <a:p>
            <a:pPr marL="900000" lvl="2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400" b="0" strike="noStrike" spc="-1">
                <a:solidFill>
                  <a:srgbClr val="3D3D3D"/>
                </a:solidFill>
                <a:latin typeface="Gill Sans MT"/>
              </a:rPr>
              <a:t>Tercer nivel</a:t>
            </a:r>
          </a:p>
          <a:p>
            <a:pPr marL="1242000" lvl="3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200" b="0" strike="noStrike" spc="-1">
                <a:solidFill>
                  <a:srgbClr val="3D3D3D"/>
                </a:solidFill>
                <a:latin typeface="Gill Sans MT"/>
              </a:rPr>
              <a:t>Cuarto nivel</a:t>
            </a:r>
          </a:p>
          <a:p>
            <a:pPr marL="1602000" lvl="4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200" b="0" strike="noStrike" spc="-1">
                <a:solidFill>
                  <a:srgbClr val="3D3D3D"/>
                </a:solidFill>
                <a:latin typeface="Gill Sans MT"/>
              </a:rPr>
              <a:t>Quinto nivel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88400" y="2228040"/>
            <a:ext cx="5421960" cy="3632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800" b="0" strike="noStrike" spc="-1">
                <a:solidFill>
                  <a:srgbClr val="3D3D3D"/>
                </a:solidFill>
                <a:latin typeface="Gill Sans MT"/>
              </a:rPr>
              <a:t>Editar estilos de texto del patrón</a:t>
            </a:r>
          </a:p>
          <a:p>
            <a:pPr marL="630000" lvl="1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600" b="0" strike="noStrike" spc="-1">
                <a:solidFill>
                  <a:srgbClr val="3D3D3D"/>
                </a:solidFill>
                <a:latin typeface="Gill Sans MT"/>
              </a:rPr>
              <a:t>Segundo nivel</a:t>
            </a:r>
          </a:p>
          <a:p>
            <a:pPr marL="900000" lvl="2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400" b="0" strike="noStrike" spc="-1">
                <a:solidFill>
                  <a:srgbClr val="3D3D3D"/>
                </a:solidFill>
                <a:latin typeface="Gill Sans MT"/>
              </a:rPr>
              <a:t>Tercer nivel</a:t>
            </a:r>
          </a:p>
          <a:p>
            <a:pPr marL="1242000" lvl="3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200" b="0" strike="noStrike" spc="-1">
                <a:solidFill>
                  <a:srgbClr val="3D3D3D"/>
                </a:solidFill>
                <a:latin typeface="Gill Sans MT"/>
              </a:rPr>
              <a:t>Cuarto nivel</a:t>
            </a:r>
          </a:p>
          <a:p>
            <a:pPr marL="1602000" lvl="4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s-ES" sz="1200" b="0" strike="noStrike" spc="-1">
                <a:solidFill>
                  <a:srgbClr val="3D3D3D"/>
                </a:solidFill>
                <a:latin typeface="Gill Sans MT"/>
              </a:rPr>
              <a:t>Quinto nivel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s-ES" sz="900" b="0" strike="noStrike" spc="-1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C2BCCE6-AA68-4AA9-99D9-C915AA508051}" type="slidenum">
              <a:rPr lang="es-ES" sz="900" b="0" strike="noStrike" spc="-1">
                <a:solidFill>
                  <a:srgbClr val="4590B8"/>
                </a:solidFill>
                <a:latin typeface="Gill Sans MT"/>
              </a:rPr>
              <a:t>‹Nº›</a:t>
            </a:fld>
            <a:endParaRPr lang="es-E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ángulo 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" name="Grupo 16"/>
          <p:cNvGrpSpPr/>
          <p:nvPr/>
        </p:nvGrpSpPr>
        <p:grpSpPr>
          <a:xfrm>
            <a:off x="446400" y="453600"/>
            <a:ext cx="11298600" cy="98280"/>
            <a:chOff x="446400" y="453600"/>
            <a:chExt cx="11298600" cy="98280"/>
          </a:xfrm>
        </p:grpSpPr>
        <p:sp>
          <p:nvSpPr>
            <p:cNvPr id="145" name="Rectángulo 17"/>
            <p:cNvSpPr/>
            <p:nvPr/>
          </p:nvSpPr>
          <p:spPr>
            <a:xfrm>
              <a:off x="446400" y="457200"/>
              <a:ext cx="3702960" cy="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6" name="Rectángulo 18"/>
            <p:cNvSpPr/>
            <p:nvPr/>
          </p:nvSpPr>
          <p:spPr>
            <a:xfrm>
              <a:off x="8042040" y="453600"/>
              <a:ext cx="3702960" cy="98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7" name="Rectángulo 19"/>
            <p:cNvSpPr/>
            <p:nvPr/>
          </p:nvSpPr>
          <p:spPr>
            <a:xfrm>
              <a:off x="4241880" y="457200"/>
              <a:ext cx="3702960" cy="91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8" name="Rectángulo 21"/>
          <p:cNvSpPr/>
          <p:nvPr/>
        </p:nvSpPr>
        <p:spPr>
          <a:xfrm>
            <a:off x="448560" y="4428000"/>
            <a:ext cx="11260440" cy="1962000"/>
          </a:xfrm>
          <a:prstGeom prst="rect">
            <a:avLst/>
          </a:prstGeom>
          <a:solidFill>
            <a:srgbClr val="FFB100">
              <a:alpha val="96863"/>
            </a:srgbClr>
          </a:solidFill>
          <a:ln w="6350"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Título 1"/>
          <p:cNvSpPr txBox="1"/>
          <p:nvPr/>
        </p:nvSpPr>
        <p:spPr>
          <a:xfrm>
            <a:off x="581040" y="4572000"/>
            <a:ext cx="10993320" cy="894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5000" strike="noStrike" cap="all" spc="-1" dirty="0">
                <a:latin typeface="Gill Sans MT"/>
              </a:rPr>
              <a:t>Docker</a:t>
            </a:r>
            <a:endParaRPr lang="es-ES" sz="5000" strike="noStrike" spc="-1" dirty="0">
              <a:latin typeface="Gill Sans MT"/>
            </a:endParaRPr>
          </a:p>
        </p:txBody>
      </p:sp>
      <p:sp>
        <p:nvSpPr>
          <p:cNvPr id="150" name="Subtítulo 2"/>
          <p:cNvSpPr txBox="1"/>
          <p:nvPr/>
        </p:nvSpPr>
        <p:spPr>
          <a:xfrm>
            <a:off x="581040" y="5467320"/>
            <a:ext cx="10993320" cy="484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1600" b="0" strike="noStrike" cap="all" spc="-1" dirty="0">
                <a:solidFill>
                  <a:srgbClr val="7CEBFF"/>
                </a:solidFill>
                <a:latin typeface="Gill Sans MT"/>
              </a:rPr>
              <a:t>Cristina Carbonell Matamoros</a:t>
            </a: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cap="all" spc="-1" dirty="0">
                <a:solidFill>
                  <a:srgbClr val="FFFFFF"/>
                </a:solidFill>
                <a:latin typeface="Gill Sans MT"/>
              </a:rPr>
              <a:t>Oportunidad empresarial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Marcador de contenido 3"/>
          <p:cNvSpPr txBox="1"/>
          <p:nvPr/>
        </p:nvSpPr>
        <p:spPr>
          <a:xfrm>
            <a:off x="581040" y="2495160"/>
            <a:ext cx="5421960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La industria del videojuego está en auge.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Aprovechar el auge y convertirse en una fuente confiable de información.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Atraer a una gran base de usuarios.</a:t>
            </a:r>
          </a:p>
        </p:txBody>
      </p:sp>
      <p:pic>
        <p:nvPicPr>
          <p:cNvPr id="2" name="Marcador de contenido 5" descr="Comentario importante con relleno sólido">
            <a:extLst>
              <a:ext uri="{FF2B5EF4-FFF2-40B4-BE49-F238E27FC236}">
                <a16:creationId xmlns:a16="http://schemas.microsoft.com/office/drawing/2014/main" id="{CE1DC1BE-43E0-7FD2-2455-C0B5D72BE1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35589" y="2224793"/>
            <a:ext cx="3950132" cy="39501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1772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es-ES" sz="4400" cap="all" spc="-1" dirty="0">
                <a:solidFill>
                  <a:srgbClr val="FFFFFF"/>
                </a:solidFill>
                <a:latin typeface="Gill Sans MT"/>
              </a:rPr>
              <a:t>Lista de favoritos</a:t>
            </a:r>
            <a:endParaRPr lang="es-ES" sz="4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Marcador de contenido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477" y="2495160"/>
            <a:ext cx="3168249" cy="3163291"/>
          </a:xfrm>
          <a:prstGeom prst="rect">
            <a:avLst/>
          </a:prstGeom>
          <a:ln w="0">
            <a:noFill/>
          </a:ln>
        </p:spPr>
      </p:pic>
      <p:sp>
        <p:nvSpPr>
          <p:cNvPr id="157" name="Marcador de contenido 7"/>
          <p:cNvSpPr txBox="1"/>
          <p:nvPr/>
        </p:nvSpPr>
        <p:spPr>
          <a:xfrm>
            <a:off x="6188399" y="2495160"/>
            <a:ext cx="5474211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Mejora la experiencia del usuario.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Permite ver noticias solo sobre los videojuegos de interés.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Evita la búsqueda de noticias irrelevantes.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Contribuye a la fidelización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79106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 txBox="1"/>
          <p:nvPr/>
        </p:nvSpPr>
        <p:spPr>
          <a:xfrm>
            <a:off x="581040" y="73008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cap="all" spc="-1" dirty="0">
                <a:solidFill>
                  <a:srgbClr val="FFFFFF"/>
                </a:solidFill>
                <a:latin typeface="Gill Sans MT"/>
              </a:rPr>
              <a:t>¿A quién va dirigido?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Marcador de contenido 3"/>
          <p:cNvSpPr txBox="1"/>
          <p:nvPr/>
        </p:nvSpPr>
        <p:spPr>
          <a:xfrm>
            <a:off x="581040" y="2495160"/>
            <a:ext cx="5421960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Usuarios con intereses relacionados con la industria del videojuego.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No se requiere conocimiento previo sobre informática para utilizar la aplicación.</a:t>
            </a:r>
          </a:p>
        </p:txBody>
      </p:sp>
      <p:pic>
        <p:nvPicPr>
          <p:cNvPr id="2" name="Marcador de contenido 5" descr="Comentario importante con relleno sólido">
            <a:extLst>
              <a:ext uri="{FF2B5EF4-FFF2-40B4-BE49-F238E27FC236}">
                <a16:creationId xmlns:a16="http://schemas.microsoft.com/office/drawing/2014/main" id="{CE1DC1BE-43E0-7FD2-2455-C0B5D72BE1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35589" y="2224793"/>
            <a:ext cx="3950132" cy="39501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5910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es-ES" sz="4400" b="0" strike="noStrike" cap="all" spc="-1" dirty="0">
                <a:solidFill>
                  <a:srgbClr val="FFFFFF"/>
                </a:solidFill>
                <a:latin typeface="Gill Sans MT"/>
              </a:rPr>
              <a:t>Diseño de Datos</a:t>
            </a:r>
            <a:endParaRPr lang="es-ES" sz="4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AF4B79-B683-0312-8CAF-1123AA622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89" y="1978026"/>
            <a:ext cx="7131821" cy="47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5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es-ES" sz="4400" b="0" strike="noStrike" cap="all" spc="-1" dirty="0">
                <a:solidFill>
                  <a:srgbClr val="FFFFFF"/>
                </a:solidFill>
                <a:latin typeface="Gill Sans MT"/>
              </a:rPr>
              <a:t>Lenguajes</a:t>
            </a:r>
            <a:endParaRPr lang="es-ES" sz="4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" name="Imagen 3" descr="Un letero de alto&#10;&#10;Descripción generada automáticamente con confianza baja">
            <a:extLst>
              <a:ext uri="{FF2B5EF4-FFF2-40B4-BE49-F238E27FC236}">
                <a16:creationId xmlns:a16="http://schemas.microsoft.com/office/drawing/2014/main" id="{1AF4E810-9A71-83A5-AE7F-72F3E86A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6379">
            <a:off x="587793" y="2158437"/>
            <a:ext cx="3434418" cy="2060651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561A36DB-7661-3A36-104C-A7F77ED9C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9008">
            <a:off x="8448675" y="2175973"/>
            <a:ext cx="2984500" cy="2238375"/>
          </a:xfrm>
          <a:prstGeom prst="rect">
            <a:avLst/>
          </a:prstGeom>
        </p:spPr>
      </p:pic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DF85A516-1B41-75E4-D246-5FC3BE7A9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590">
            <a:off x="3135419" y="4241046"/>
            <a:ext cx="2343150" cy="2343150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B486E7CC-64CE-651B-7B35-684B2731E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47">
            <a:off x="7643829" y="4599145"/>
            <a:ext cx="1626950" cy="1626950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ADD6AA90-658F-3A5D-556B-18810B4D1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81" y="2216935"/>
            <a:ext cx="347817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6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es-ES" sz="4400" b="0" strike="noStrike" cap="all" spc="-1" dirty="0">
                <a:solidFill>
                  <a:srgbClr val="FFFFFF"/>
                </a:solidFill>
                <a:latin typeface="Gill Sans MT"/>
              </a:rPr>
              <a:t>herramientas</a:t>
            </a:r>
            <a:endParaRPr lang="es-ES" sz="4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EF4C1ABE-EDBE-B665-D13F-A55CC9E70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6605">
            <a:off x="877346" y="2353095"/>
            <a:ext cx="2273097" cy="2273097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B0D6C693-F918-DF8F-3414-76718B54D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4611">
            <a:off x="9095130" y="2407269"/>
            <a:ext cx="2043456" cy="2043456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5E29642-2964-1940-D700-9056C80A05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6558" r="10958" b="19255"/>
          <a:stretch/>
        </p:blipFill>
        <p:spPr>
          <a:xfrm>
            <a:off x="4781249" y="2918143"/>
            <a:ext cx="2628901" cy="1143000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3535CC4-EEF7-5B11-74F5-9CBB730EFC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t="14548" r="43833" b="68167"/>
          <a:stretch/>
        </p:blipFill>
        <p:spPr>
          <a:xfrm>
            <a:off x="3248024" y="5039032"/>
            <a:ext cx="5715000" cy="9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es-ES" sz="4400" cap="all" spc="-1" dirty="0">
                <a:solidFill>
                  <a:srgbClr val="FFFFFF"/>
                </a:solidFill>
                <a:latin typeface="Gill Sans MT"/>
              </a:rPr>
              <a:t>Estructura</a:t>
            </a:r>
            <a:endParaRPr lang="es-ES" sz="4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Marcador de contenido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477" y="2495160"/>
            <a:ext cx="3168249" cy="3163291"/>
          </a:xfrm>
          <a:prstGeom prst="rect">
            <a:avLst/>
          </a:prstGeom>
          <a:ln w="0">
            <a:noFill/>
          </a:ln>
        </p:spPr>
      </p:pic>
      <p:sp>
        <p:nvSpPr>
          <p:cNvPr id="157" name="Marcador de contenido 7"/>
          <p:cNvSpPr txBox="1"/>
          <p:nvPr/>
        </p:nvSpPr>
        <p:spPr>
          <a:xfrm>
            <a:off x="6188399" y="2485635"/>
            <a:ext cx="5474211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Estructura MVC de 4 capas.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000" dirty="0"/>
              <a:t>Capa de acceso a base de datos.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000" dirty="0"/>
              <a:t>Capa de dominio.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000" dirty="0"/>
              <a:t>Capa de Soporte.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000" dirty="0"/>
              <a:t>Capa de vistas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Log.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000" dirty="0"/>
              <a:t>Usuario.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000" dirty="0"/>
              <a:t>Desarrollador.</a:t>
            </a:r>
          </a:p>
        </p:txBody>
      </p:sp>
    </p:spTree>
    <p:extLst>
      <p:ext uri="{BB962C8B-B14F-4D97-AF65-F5344CB8AC3E}">
        <p14:creationId xmlns:p14="http://schemas.microsoft.com/office/powerpoint/2010/main" val="28034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 txBox="1"/>
          <p:nvPr/>
        </p:nvSpPr>
        <p:spPr>
          <a:xfrm>
            <a:off x="581040" y="73008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cap="all" spc="-1" dirty="0">
                <a:solidFill>
                  <a:srgbClr val="FFFFFF"/>
                </a:solidFill>
                <a:latin typeface="Gill Sans MT"/>
              </a:rPr>
              <a:t>Posibles mejoras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Marcador de contenido 3"/>
          <p:cNvSpPr txBox="1"/>
          <p:nvPr/>
        </p:nvSpPr>
        <p:spPr>
          <a:xfrm>
            <a:off x="581040" y="2495160"/>
            <a:ext cx="5421960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Implementar Ajax.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Mejorar interfaz de usuario.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Agregar temas adicionales.</a:t>
            </a:r>
          </a:p>
        </p:txBody>
      </p:sp>
      <p:pic>
        <p:nvPicPr>
          <p:cNvPr id="2" name="Marcador de contenido 5" descr="Comentario importante con relleno sólido">
            <a:extLst>
              <a:ext uri="{FF2B5EF4-FFF2-40B4-BE49-F238E27FC236}">
                <a16:creationId xmlns:a16="http://schemas.microsoft.com/office/drawing/2014/main" id="{CE1DC1BE-43E0-7FD2-2455-C0B5D72BE1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35589" y="2224793"/>
            <a:ext cx="3950132" cy="39501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3714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es-ES" sz="4400" b="0" strike="noStrike" cap="all" spc="-1" dirty="0">
                <a:solidFill>
                  <a:srgbClr val="FFFFFF"/>
                </a:solidFill>
                <a:latin typeface="Gill Sans MT"/>
              </a:rPr>
              <a:t>Conclusión</a:t>
            </a:r>
            <a:endParaRPr lang="es-ES" sz="4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Marcador de contenido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477" y="2495160"/>
            <a:ext cx="3168249" cy="3163291"/>
          </a:xfrm>
          <a:prstGeom prst="rect">
            <a:avLst/>
          </a:prstGeom>
          <a:ln w="0">
            <a:noFill/>
          </a:ln>
        </p:spPr>
      </p:pic>
      <p:sp>
        <p:nvSpPr>
          <p:cNvPr id="157" name="Marcador de contenido 7"/>
          <p:cNvSpPr txBox="1"/>
          <p:nvPr/>
        </p:nvSpPr>
        <p:spPr>
          <a:xfrm>
            <a:off x="6188399" y="2485635"/>
            <a:ext cx="5474211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la aplicación cumple con los objetivos establecidos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Ofrece funciones adicionales que mejoran la experiencia del usuario.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Completo.</a:t>
            </a:r>
          </a:p>
        </p:txBody>
      </p:sp>
    </p:spTree>
    <p:extLst>
      <p:ext uri="{BB962C8B-B14F-4D97-AF65-F5344CB8AC3E}">
        <p14:creationId xmlns:p14="http://schemas.microsoft.com/office/powerpoint/2010/main" val="429373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ángulo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ángulo 11"/>
          <p:cNvSpPr/>
          <p:nvPr/>
        </p:nvSpPr>
        <p:spPr>
          <a:xfrm>
            <a:off x="8042040" y="723960"/>
            <a:ext cx="3702960" cy="566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66" name="Grupo 13"/>
          <p:cNvGrpSpPr/>
          <p:nvPr/>
        </p:nvGrpSpPr>
        <p:grpSpPr>
          <a:xfrm>
            <a:off x="446400" y="453600"/>
            <a:ext cx="11298600" cy="98280"/>
            <a:chOff x="446400" y="453600"/>
            <a:chExt cx="11298600" cy="98280"/>
          </a:xfrm>
        </p:grpSpPr>
        <p:sp>
          <p:nvSpPr>
            <p:cNvPr id="167" name="Rectángulo 14"/>
            <p:cNvSpPr/>
            <p:nvPr/>
          </p:nvSpPr>
          <p:spPr>
            <a:xfrm>
              <a:off x="446400" y="457200"/>
              <a:ext cx="3702960" cy="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Rectángulo 15"/>
            <p:cNvSpPr/>
            <p:nvPr/>
          </p:nvSpPr>
          <p:spPr>
            <a:xfrm>
              <a:off x="8042040" y="453600"/>
              <a:ext cx="3702960" cy="98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Rectángulo 16"/>
            <p:cNvSpPr/>
            <p:nvPr/>
          </p:nvSpPr>
          <p:spPr>
            <a:xfrm>
              <a:off x="4241880" y="457200"/>
              <a:ext cx="3702960" cy="91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0" name="Título 1"/>
          <p:cNvSpPr txBox="1"/>
          <p:nvPr/>
        </p:nvSpPr>
        <p:spPr>
          <a:xfrm>
            <a:off x="8296200" y="1419120"/>
            <a:ext cx="3081240" cy="1746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3600" b="0" strike="noStrike" cap="all" spc="-1">
                <a:solidFill>
                  <a:srgbClr val="FFFFFF"/>
                </a:solidFill>
                <a:latin typeface="Gill Sans MT"/>
              </a:rPr>
              <a:t>Gracias</a:t>
            </a:r>
            <a:endParaRPr lang="es-E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2" name="Imagen 4" descr="Red tecnológica iluminada en un fondo oscur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0" r="12850"/>
          <a:stretch/>
        </p:blipFill>
        <p:spPr>
          <a:xfrm>
            <a:off x="446400" y="723960"/>
            <a:ext cx="7498080" cy="567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cap="all" spc="-1" dirty="0">
                <a:solidFill>
                  <a:srgbClr val="FFFFFF"/>
                </a:solidFill>
                <a:latin typeface="Gill Sans MT"/>
              </a:rPr>
              <a:t>índice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Marcador de contenido 7"/>
          <p:cNvSpPr txBox="1"/>
          <p:nvPr/>
        </p:nvSpPr>
        <p:spPr>
          <a:xfrm>
            <a:off x="3793714" y="1883343"/>
            <a:ext cx="5190488" cy="484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914760" lvl="1" indent="-457200"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600" b="0" strike="noStrike" spc="-1" dirty="0">
                <a:latin typeface="Roboto Flex"/>
              </a:rPr>
              <a:t>¿Qué es </a:t>
            </a:r>
            <a:r>
              <a:rPr lang="es-ES" sz="2600" spc="-1" dirty="0">
                <a:latin typeface="Roboto Flex"/>
              </a:rPr>
              <a:t>Docker</a:t>
            </a:r>
            <a:r>
              <a:rPr lang="es-ES" sz="2600" b="0" strike="noStrike" spc="-1" dirty="0">
                <a:latin typeface="Roboto Flex"/>
              </a:rPr>
              <a:t>?</a:t>
            </a:r>
          </a:p>
          <a:p>
            <a:pPr marL="914760" lvl="1" indent="-457200"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600" spc="-1" dirty="0">
                <a:latin typeface="Roboto Flex"/>
              </a:rPr>
              <a:t>¿Por qué usar Docker?</a:t>
            </a:r>
            <a:endParaRPr lang="es-ES" sz="2600" b="0" strike="noStrike" spc="-1" dirty="0">
              <a:latin typeface="Roboto Flex"/>
            </a:endParaRPr>
          </a:p>
          <a:p>
            <a:pPr marL="914760" lvl="1" indent="-457200"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600" b="0" strike="noStrike" spc="-1" dirty="0">
                <a:latin typeface="Roboto Flex"/>
              </a:rPr>
              <a:t>Instalación </a:t>
            </a:r>
            <a:r>
              <a:rPr lang="es-ES" sz="2600" spc="-1" dirty="0">
                <a:latin typeface="Roboto Flex"/>
              </a:rPr>
              <a:t>– Pasos Previos</a:t>
            </a:r>
            <a:endParaRPr lang="es-ES" sz="2600" b="0" strike="noStrike" spc="-1" dirty="0">
              <a:latin typeface="Roboto Flex"/>
            </a:endParaRPr>
          </a:p>
          <a:p>
            <a:pPr marL="914760" lvl="1" indent="-457200"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600" spc="-1" dirty="0">
                <a:latin typeface="Roboto Flex"/>
              </a:rPr>
              <a:t>Instalación</a:t>
            </a:r>
            <a:endParaRPr lang="es-ES" sz="2600" b="0" strike="noStrike" spc="-1" dirty="0">
              <a:latin typeface="Roboto Flex"/>
            </a:endParaRPr>
          </a:p>
          <a:p>
            <a:pPr marL="914760" lvl="1" indent="-457200"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600" spc="-1" dirty="0" err="1">
                <a:latin typeface="Roboto Flex"/>
              </a:rPr>
              <a:t>Dockerfile</a:t>
            </a:r>
            <a:endParaRPr lang="es-ES" sz="2600" spc="-1" dirty="0">
              <a:latin typeface="Roboto Flex"/>
            </a:endParaRPr>
          </a:p>
          <a:p>
            <a:pPr marL="914760" lvl="1" indent="-457200"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600" spc="-1" dirty="0">
                <a:latin typeface="Roboto Flex"/>
              </a:rPr>
              <a:t>Construir imagen</a:t>
            </a:r>
          </a:p>
          <a:p>
            <a:pPr marL="914760" lvl="1" indent="-457200"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600" spc="-1" dirty="0">
                <a:latin typeface="Roboto Flex"/>
              </a:rPr>
              <a:t>Ejecutar contenedor</a:t>
            </a:r>
            <a:endParaRPr lang="es-ES" sz="2600" b="0" strike="noStrike" spc="-1" dirty="0">
              <a:latin typeface="Roboto Flex"/>
            </a:endParaRPr>
          </a:p>
          <a:p>
            <a:pPr marL="914760" lvl="1" indent="-457200"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600" spc="-1" dirty="0">
                <a:latin typeface="Roboto Flex"/>
              </a:rPr>
              <a:t>Mi aplicación</a:t>
            </a:r>
          </a:p>
          <a:p>
            <a:pPr marL="914760" lvl="1" indent="-457200"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600" b="0" strike="noStrike" spc="-1" dirty="0">
                <a:latin typeface="Roboto Flex"/>
              </a:rPr>
              <a:t>Lista comandos</a:t>
            </a:r>
            <a:endParaRPr lang="es-ES" sz="2400" b="0" strike="noStrike" spc="-1" dirty="0">
              <a:solidFill>
                <a:srgbClr val="3D3D3D"/>
              </a:solidFill>
              <a:latin typeface="Roboto Flex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cap="all" spc="-1" dirty="0" err="1">
                <a:solidFill>
                  <a:srgbClr val="FFFFFF"/>
                </a:solidFill>
                <a:latin typeface="Gill Sans MT"/>
              </a:rPr>
              <a:t>oBJETIVO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Marcador de contenido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477" y="2495160"/>
            <a:ext cx="3168249" cy="3163291"/>
          </a:xfrm>
          <a:prstGeom prst="rect">
            <a:avLst/>
          </a:prstGeom>
          <a:ln w="0">
            <a:noFill/>
          </a:ln>
        </p:spPr>
      </p:pic>
      <p:sp>
        <p:nvSpPr>
          <p:cNvPr id="157" name="Marcador de contenido 7"/>
          <p:cNvSpPr txBox="1"/>
          <p:nvPr/>
        </p:nvSpPr>
        <p:spPr>
          <a:xfrm>
            <a:off x="6188399" y="2495160"/>
            <a:ext cx="5474211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</a:pPr>
            <a:r>
              <a:rPr lang="es-ES" sz="2000" dirty="0"/>
              <a:t>Crear una página web especializada en mostrar noticias sobre el mundo de los videojuegos</a:t>
            </a:r>
            <a:endParaRPr lang="es-ES" sz="2000" dirty="0">
              <a:latin typeface="Roboto Flex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2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cap="all" spc="-1" dirty="0">
                <a:solidFill>
                  <a:srgbClr val="FFFFFF"/>
                </a:solidFill>
                <a:latin typeface="Gill Sans MT"/>
              </a:rPr>
              <a:t>Requisitos mínimos - Usuario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Marcador de contenido 3"/>
          <p:cNvSpPr txBox="1"/>
          <p:nvPr/>
        </p:nvSpPr>
        <p:spPr>
          <a:xfrm>
            <a:off x="581040" y="2495160"/>
            <a:ext cx="5421960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Acceder a noticias sobre videojuegos.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Añadir videojuegos a favoritos para filtrar las noticias.</a:t>
            </a:r>
          </a:p>
          <a:p>
            <a:pPr marL="800100" lvl="1" indent="-342900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endParaRPr lang="es-ES" sz="2200" dirty="0">
              <a:effectLst/>
              <a:latin typeface="Roboto Flex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Marcador de contenido 5" descr="Comentario importante con relleno sólido">
            <a:extLst>
              <a:ext uri="{FF2B5EF4-FFF2-40B4-BE49-F238E27FC236}">
                <a16:creationId xmlns:a16="http://schemas.microsoft.com/office/drawing/2014/main" id="{CE1DC1BE-43E0-7FD2-2455-C0B5D72BE1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35589" y="2224793"/>
            <a:ext cx="3950132" cy="39501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7143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es-ES" sz="5400" b="0" strike="noStrike" cap="all" spc="-1" dirty="0">
                <a:solidFill>
                  <a:srgbClr val="FFFFFF"/>
                </a:solidFill>
                <a:latin typeface="Gill Sans MT"/>
              </a:rPr>
              <a:t>Requisitos mínimos - Autor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Marcador de contenido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477" y="2495160"/>
            <a:ext cx="3168249" cy="3163291"/>
          </a:xfrm>
          <a:prstGeom prst="rect">
            <a:avLst/>
          </a:prstGeom>
          <a:ln w="0">
            <a:noFill/>
          </a:ln>
        </p:spPr>
      </p:pic>
      <p:sp>
        <p:nvSpPr>
          <p:cNvPr id="157" name="Marcador de contenido 7"/>
          <p:cNvSpPr txBox="1"/>
          <p:nvPr/>
        </p:nvSpPr>
        <p:spPr>
          <a:xfrm>
            <a:off x="6188399" y="2495160"/>
            <a:ext cx="5474211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Cuenta con su propio panel de administración.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000" dirty="0"/>
              <a:t>Acceso limitado a los datos necesarios para su trabajo y creaciones.</a:t>
            </a:r>
          </a:p>
        </p:txBody>
      </p:sp>
    </p:spTree>
    <p:extLst>
      <p:ext uri="{BB962C8B-B14F-4D97-AF65-F5344CB8AC3E}">
        <p14:creationId xmlns:p14="http://schemas.microsoft.com/office/powerpoint/2010/main" val="201180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cap="all" spc="-1" dirty="0">
                <a:solidFill>
                  <a:srgbClr val="FFFFFF"/>
                </a:solidFill>
                <a:latin typeface="Gill Sans MT"/>
              </a:rPr>
              <a:t>Requisitos mínimos - Usuario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Marcador de contenido 3"/>
          <p:cNvSpPr txBox="1"/>
          <p:nvPr/>
        </p:nvSpPr>
        <p:spPr>
          <a:xfrm>
            <a:off x="581040" y="2495160"/>
            <a:ext cx="5421960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s-ES" sz="2200" dirty="0">
                <a:effectLst/>
                <a:latin typeface="Roboto Flex"/>
                <a:ea typeface="Calibri" panose="020F0502020204030204" pitchFamily="34" charset="0"/>
                <a:cs typeface="Times New Roman" panose="02020603050405020304" pitchFamily="18" charset="0"/>
              </a:rPr>
              <a:t> Permite el control casi total de los datos de la página.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s-ES" sz="2200" dirty="0">
                <a:effectLst/>
                <a:latin typeface="Roboto Flex"/>
                <a:ea typeface="Calibri" panose="020F0502020204030204" pitchFamily="34" charset="0"/>
                <a:cs typeface="Times New Roman" panose="02020603050405020304" pitchFamily="18" charset="0"/>
              </a:rPr>
              <a:t>Funcionalidades CRUD para los datos de la página.</a:t>
            </a:r>
          </a:p>
        </p:txBody>
      </p:sp>
      <p:pic>
        <p:nvPicPr>
          <p:cNvPr id="2" name="Marcador de contenido 5" descr="Comentario importante con relleno sólido">
            <a:extLst>
              <a:ext uri="{FF2B5EF4-FFF2-40B4-BE49-F238E27FC236}">
                <a16:creationId xmlns:a16="http://schemas.microsoft.com/office/drawing/2014/main" id="{CE1DC1BE-43E0-7FD2-2455-C0B5D72BE1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35589" y="2224793"/>
            <a:ext cx="3950132" cy="39501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6416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es-ES" sz="5400" b="0" strike="noStrike" cap="all" spc="-1" dirty="0">
                <a:solidFill>
                  <a:srgbClr val="FFFFFF"/>
                </a:solidFill>
                <a:latin typeface="Gill Sans MT"/>
              </a:rPr>
              <a:t>Requisitos mínimos - Publicar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Marcador de contenido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477" y="2495160"/>
            <a:ext cx="3168249" cy="3163291"/>
          </a:xfrm>
          <a:prstGeom prst="rect">
            <a:avLst/>
          </a:prstGeom>
          <a:ln w="0">
            <a:noFill/>
          </a:ln>
        </p:spPr>
      </p:pic>
      <p:sp>
        <p:nvSpPr>
          <p:cNvPr id="157" name="Marcador de contenido 7"/>
          <p:cNvSpPr txBox="1"/>
          <p:nvPr/>
        </p:nvSpPr>
        <p:spPr>
          <a:xfrm>
            <a:off x="6188399" y="2495160"/>
            <a:ext cx="5474211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Los administradores pueden otorgar el permiso de publicar a los autores.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Los autores con permiso de publicar pueden publicar sus noticias directamente.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Los autores sin permiso deben esperar a que un administrador publique su noticia.</a:t>
            </a:r>
          </a:p>
        </p:txBody>
      </p:sp>
    </p:spTree>
    <p:extLst>
      <p:ext uri="{BB962C8B-B14F-4D97-AF65-F5344CB8AC3E}">
        <p14:creationId xmlns:p14="http://schemas.microsoft.com/office/powerpoint/2010/main" val="414973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cap="all" spc="-1" dirty="0">
                <a:solidFill>
                  <a:srgbClr val="FFFFFF"/>
                </a:solidFill>
                <a:latin typeface="Gill Sans MT"/>
              </a:rPr>
              <a:t>Requisitos mínimos - Idiomas</a:t>
            </a:r>
            <a:endParaRPr lang="es-ES" sz="5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Marcador de contenido 3"/>
          <p:cNvSpPr txBox="1"/>
          <p:nvPr/>
        </p:nvSpPr>
        <p:spPr>
          <a:xfrm>
            <a:off x="581040" y="2495160"/>
            <a:ext cx="5421960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s-ES" sz="2200" dirty="0">
                <a:latin typeface="Roboto Flex"/>
                <a:ea typeface="Calibri" panose="020F0502020204030204" pitchFamily="34" charset="0"/>
                <a:cs typeface="Times New Roman" panose="02020603050405020304" pitchFamily="18" charset="0"/>
              </a:rPr>
              <a:t>Principalmente inglés.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s-ES" sz="2200" dirty="0">
                <a:effectLst/>
                <a:latin typeface="Roboto Flex"/>
                <a:ea typeface="Calibri" panose="020F0502020204030204" pitchFamily="34" charset="0"/>
                <a:cs typeface="Times New Roman" panose="02020603050405020304" pitchFamily="18" charset="0"/>
              </a:rPr>
              <a:t>Posibilidad de añadir más idiomas</a:t>
            </a:r>
          </a:p>
        </p:txBody>
      </p:sp>
      <p:pic>
        <p:nvPicPr>
          <p:cNvPr id="2" name="Marcador de contenido 5" descr="Comentario importante con relleno sólido">
            <a:extLst>
              <a:ext uri="{FF2B5EF4-FFF2-40B4-BE49-F238E27FC236}">
                <a16:creationId xmlns:a16="http://schemas.microsoft.com/office/drawing/2014/main" id="{CE1DC1BE-43E0-7FD2-2455-C0B5D72BE1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35589" y="2224793"/>
            <a:ext cx="3950132" cy="39501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5784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es-ES" sz="4400" cap="all" spc="-1" dirty="0">
                <a:solidFill>
                  <a:srgbClr val="FFFFFF"/>
                </a:solidFill>
                <a:latin typeface="Gill Sans MT"/>
              </a:rPr>
              <a:t>Versatilidad en la implementación</a:t>
            </a:r>
            <a:endParaRPr lang="es-ES" sz="4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Marcador de contenido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477" y="2495160"/>
            <a:ext cx="3168249" cy="3163291"/>
          </a:xfrm>
          <a:prstGeom prst="rect">
            <a:avLst/>
          </a:prstGeom>
          <a:ln w="0">
            <a:noFill/>
          </a:ln>
        </p:spPr>
      </p:pic>
      <p:sp>
        <p:nvSpPr>
          <p:cNvPr id="157" name="Marcador de contenido 7"/>
          <p:cNvSpPr txBox="1"/>
          <p:nvPr/>
        </p:nvSpPr>
        <p:spPr>
          <a:xfrm>
            <a:off x="6188399" y="2495160"/>
            <a:ext cx="5474211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Las webs de noticias no tienes restricciones específicas.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Permite implementar prácticamente cualquier cosa deseada sin desentonar con la web.</a:t>
            </a:r>
          </a:p>
        </p:txBody>
      </p:sp>
    </p:spTree>
    <p:extLst>
      <p:ext uri="{BB962C8B-B14F-4D97-AF65-F5344CB8AC3E}">
        <p14:creationId xmlns:p14="http://schemas.microsoft.com/office/powerpoint/2010/main" val="332134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823</TotalTime>
  <Words>376</Words>
  <Application>Microsoft Office PowerPoint</Application>
  <PresentationFormat>Panorámica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Gill Sans MT</vt:lpstr>
      <vt:lpstr>Roboto Flex</vt:lpstr>
      <vt:lpstr>Symbol</vt:lpstr>
      <vt:lpstr>Times New Roman</vt:lpstr>
      <vt:lpstr>Wingdings</vt:lpstr>
      <vt:lpstr>Wingdings 2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DESPLIEGUE DE APLICACIONES WEB</dc:title>
  <dc:subject/>
  <dc:creator>Cristina CM</dc:creator>
  <dc:description/>
  <cp:lastModifiedBy>Cristina CM</cp:lastModifiedBy>
  <cp:revision>55</cp:revision>
  <dcterms:created xsi:type="dcterms:W3CDTF">2022-09-26T01:26:17Z</dcterms:created>
  <dcterms:modified xsi:type="dcterms:W3CDTF">2023-06-12T18:04:40Z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Panorámica</vt:lpwstr>
  </property>
  <property fmtid="{D5CDD505-2E9C-101B-9397-08002B2CF9AE}" pid="4" name="Slides">
    <vt:i4>6</vt:i4>
  </property>
</Properties>
</file>