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3" r:id="rId8"/>
    <p:sldId id="261" r:id="rId9"/>
    <p:sldId id="269" r:id="rId10"/>
    <p:sldId id="262" r:id="rId11"/>
    <p:sldId id="264" r:id="rId12"/>
    <p:sldId id="267" r:id="rId13"/>
    <p:sldId id="268" r:id="rId14"/>
    <p:sldId id="270"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38000">
              <a:schemeClr val="accent1">
                <a:alpha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7675" y="492125"/>
            <a:ext cx="9317355" cy="1492250"/>
          </a:xfrm>
        </p:spPr>
        <p:txBody>
          <a:bodyPr>
            <a:noAutofit/>
          </a:bodyPr>
          <a:lstStyle/>
          <a:p>
            <a:r>
              <a:rPr lang="en-IN" altLang="en-US" sz="4400" b="1" u="sng" dirty="0">
                <a:effectLst>
                  <a:outerShdw blurRad="38100" dist="38100" dir="2700000" algn="tl">
                    <a:srgbClr val="000000">
                      <a:alpha val="43137"/>
                    </a:srgbClr>
                  </a:outerShdw>
                </a:effectLst>
                <a:latin typeface="Perpetua" panose="02020502060401020303" pitchFamily="18" charset="0"/>
                <a:cs typeface="Perpetua" panose="02020502060401020303" pitchFamily="18" charset="0"/>
              </a:rPr>
              <a:t>Project(P402)</a:t>
            </a:r>
            <a:br>
              <a:rPr lang="en-IN" altLang="en-US" sz="4400" b="1" u="sng" dirty="0">
                <a:effectLst>
                  <a:outerShdw blurRad="38100" dist="38100" dir="2700000" algn="tl">
                    <a:srgbClr val="000000">
                      <a:alpha val="43137"/>
                    </a:srgbClr>
                  </a:outerShdw>
                </a:effectLst>
                <a:latin typeface="Perpetua" panose="02020502060401020303" pitchFamily="18" charset="0"/>
                <a:cs typeface="Perpetua" panose="02020502060401020303" pitchFamily="18" charset="0"/>
              </a:rPr>
            </a:br>
            <a:r>
              <a:rPr lang="en-IN" altLang="en-US" b="1" u="sng" dirty="0">
                <a:effectLst>
                  <a:outerShdw blurRad="38100" dist="38100" dir="2700000" algn="tl">
                    <a:srgbClr val="000000">
                      <a:alpha val="43137"/>
                    </a:srgbClr>
                  </a:outerShdw>
                </a:effectLst>
                <a:latin typeface="Perpetua" panose="02020502060401020303" pitchFamily="18" charset="0"/>
                <a:cs typeface="Perpetua" panose="02020502060401020303" pitchFamily="18" charset="0"/>
              </a:rPr>
              <a:t>Recommendation System</a:t>
            </a:r>
            <a:endParaRPr lang="en-IN" altLang="en-US" b="1" u="sng" dirty="0">
              <a:effectLst>
                <a:outerShdw blurRad="38100" dist="38100" dir="2700000" algn="tl">
                  <a:srgbClr val="000000">
                    <a:alpha val="43137"/>
                  </a:srgbClr>
                </a:outerShdw>
              </a:effectLst>
              <a:latin typeface="Perpetua" panose="02020502060401020303" pitchFamily="18" charset="0"/>
              <a:cs typeface="Perpetua" panose="02020502060401020303" pitchFamily="18" charset="0"/>
            </a:endParaRPr>
          </a:p>
        </p:txBody>
      </p:sp>
      <p:sp>
        <p:nvSpPr>
          <p:cNvPr id="3" name="Subtitle 2"/>
          <p:cNvSpPr>
            <a:spLocks noGrp="1"/>
          </p:cNvSpPr>
          <p:nvPr>
            <p:ph type="subTitle" idx="1"/>
          </p:nvPr>
        </p:nvSpPr>
        <p:spPr>
          <a:xfrm>
            <a:off x="6875780" y="2037715"/>
            <a:ext cx="5429885" cy="4117340"/>
          </a:xfrm>
        </p:spPr>
        <p:txBody>
          <a:bodyPr>
            <a:normAutofit/>
          </a:bodyPr>
          <a:lstStyle/>
          <a:p>
            <a:r>
              <a:rPr lang="en-IN" altLang="en-US" sz="3600" b="1" u="sng">
                <a:effectLst>
                  <a:outerShdw blurRad="38100" dist="38100" dir="2700000" algn="tl">
                    <a:srgbClr val="000000">
                      <a:alpha val="43137"/>
                    </a:srgbClr>
                  </a:outerShdw>
                </a:effectLst>
                <a:latin typeface="Perpetua" panose="02020502060401020303" pitchFamily="18" charset="0"/>
                <a:cs typeface="Perpetua" panose="02020502060401020303" pitchFamily="18" charset="0"/>
              </a:rPr>
              <a:t>Group :- 2</a:t>
            </a:r>
            <a:endParaRPr lang="en-IN" altLang="en-US" sz="3600" b="1" u="sng">
              <a:effectLst>
                <a:outerShdw blurRad="38100" dist="38100" dir="2700000" algn="tl">
                  <a:srgbClr val="000000">
                    <a:alpha val="43137"/>
                  </a:srgbClr>
                </a:outerShdw>
              </a:effectLst>
              <a:latin typeface="Perpetua" panose="02020502060401020303" pitchFamily="18" charset="0"/>
              <a:cs typeface="Perpetua" panose="02020502060401020303" pitchFamily="18" charset="0"/>
            </a:endParaRPr>
          </a:p>
          <a:p>
            <a:pPr algn="ctr"/>
            <a:r>
              <a:rPr lang="en-US" sz="3335" b="1"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rPr>
              <a:t>Mahesh Pal</a:t>
            </a:r>
            <a:endParaRPr lang="en-US" sz="3335" b="1"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endParaRPr>
          </a:p>
          <a:p>
            <a:pPr algn="ctr"/>
            <a:r>
              <a:rPr lang="en-US" sz="3335" b="1"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rPr>
              <a:t>Vijay Kamble</a:t>
            </a:r>
            <a:endParaRPr lang="en-US" sz="3335" b="1"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endParaRPr>
          </a:p>
          <a:p>
            <a:pPr algn="ctr"/>
            <a:r>
              <a:rPr lang="en-IN" altLang="en-US" sz="3335" b="1"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rPr>
              <a:t>Farwa Rabbab</a:t>
            </a:r>
            <a:endParaRPr lang="en-US" sz="3335" b="1"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endParaRPr>
          </a:p>
          <a:p>
            <a:pPr algn="ctr"/>
            <a:r>
              <a:rPr lang="en-IN" altLang="en-US" sz="3335" b="1" dirty="0" err="1">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rPr>
              <a:t>Mayuresh Gore</a:t>
            </a:r>
            <a:endParaRPr lang="en-IN" altLang="en-US" sz="3335" b="1" u="sng"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endParaRPr>
          </a:p>
          <a:p>
            <a:pPr algn="ctr"/>
            <a:r>
              <a:rPr lang="en-US" sz="3335" b="1"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rPr>
              <a:t>Lionel </a:t>
            </a:r>
            <a:r>
              <a:rPr lang="en-US" sz="3335" b="1" dirty="0" err="1">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rPr>
              <a:t>Mendonsa</a:t>
            </a:r>
            <a:endParaRPr lang="en-IN" altLang="en-US" sz="3335" b="1" u="sng" dirty="0" err="1">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endParaRPr>
          </a:p>
          <a:p>
            <a:pPr algn="ctr"/>
            <a:r>
              <a:rPr lang="en-US" sz="3335" b="1" dirty="0" err="1">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rPr>
              <a:t>Dhanashri</a:t>
            </a:r>
            <a:r>
              <a:rPr lang="en-US" sz="3335" b="1"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rPr>
              <a:t> </a:t>
            </a:r>
            <a:r>
              <a:rPr lang="en-US" sz="3335" b="1" dirty="0" err="1">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rPr>
              <a:t>Kanukale</a:t>
            </a:r>
            <a:endParaRPr lang="en-IN" altLang="en-US" sz="3335" b="1" u="sng" dirty="0" err="1">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endParaRPr>
          </a:p>
          <a:p>
            <a:endParaRPr lang="en-IN" altLang="en-US" sz="3335" b="1" u="sng">
              <a:effectLst>
                <a:outerShdw blurRad="38100" dist="38100" dir="2700000" algn="tl">
                  <a:srgbClr val="000000">
                    <a:alpha val="43137"/>
                  </a:srgbClr>
                </a:outerShdw>
              </a:effectLst>
            </a:endParaRPr>
          </a:p>
        </p:txBody>
      </p:sp>
      <p:pic>
        <p:nvPicPr>
          <p:cNvPr id="4" name="Picture 3" descr="slide_1"/>
          <p:cNvPicPr>
            <a:picLocks noChangeAspect="1"/>
          </p:cNvPicPr>
          <p:nvPr/>
        </p:nvPicPr>
        <p:blipFill>
          <a:blip r:embed="rId1"/>
          <a:srcRect l="13056" t="27191" r="9787" b="20667"/>
          <a:stretch>
            <a:fillRect/>
          </a:stretch>
        </p:blipFill>
        <p:spPr>
          <a:xfrm>
            <a:off x="161925" y="1984375"/>
            <a:ext cx="7514590" cy="4370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4240" y="96520"/>
            <a:ext cx="10520680" cy="927735"/>
          </a:xfrm>
          <a:prstGeom prst="rect">
            <a:avLst/>
          </a:prstGeom>
          <a:noFill/>
        </p:spPr>
        <p:txBody>
          <a:bodyPr wrap="square" rtlCol="0" anchor="t">
            <a:noAutofit/>
          </a:bodyPr>
          <a:p>
            <a:r>
              <a:rPr lang="en-US" sz="4400" b="1" u="sng"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rPr>
              <a:t>VISUALIZATION OF DATA</a:t>
            </a:r>
            <a:endParaRPr lang="en-US" sz="4400" b="1" u="sng"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endParaRPr>
          </a:p>
        </p:txBody>
      </p:sp>
      <p:pic>
        <p:nvPicPr>
          <p:cNvPr id="5" name="Picture 4" descr="download (5)"/>
          <p:cNvPicPr>
            <a:picLocks noChangeAspect="1"/>
          </p:cNvPicPr>
          <p:nvPr/>
        </p:nvPicPr>
        <p:blipFill>
          <a:blip r:embed="rId1"/>
          <a:stretch>
            <a:fillRect/>
          </a:stretch>
        </p:blipFill>
        <p:spPr>
          <a:xfrm>
            <a:off x="205105" y="780415"/>
            <a:ext cx="11332845" cy="2981960"/>
          </a:xfrm>
          <a:prstGeom prst="rect">
            <a:avLst/>
          </a:prstGeom>
        </p:spPr>
      </p:pic>
      <p:pic>
        <p:nvPicPr>
          <p:cNvPr id="6" name="Picture 5" descr="download (6)"/>
          <p:cNvPicPr>
            <a:picLocks noChangeAspect="1"/>
          </p:cNvPicPr>
          <p:nvPr/>
        </p:nvPicPr>
        <p:blipFill>
          <a:blip r:embed="rId2"/>
          <a:stretch>
            <a:fillRect/>
          </a:stretch>
        </p:blipFill>
        <p:spPr>
          <a:xfrm>
            <a:off x="204470" y="3836035"/>
            <a:ext cx="11332845" cy="2901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63315" y="170180"/>
            <a:ext cx="6096000" cy="922020"/>
          </a:xfrm>
          <a:prstGeom prst="rect">
            <a:avLst/>
          </a:prstGeom>
          <a:noFill/>
        </p:spPr>
        <p:txBody>
          <a:bodyPr wrap="square" rtlCol="0" anchor="t">
            <a:spAutoFit/>
          </a:bodyPr>
          <a:p>
            <a:r>
              <a:rPr lang="en-US" sz="5400" b="1" u="sng"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rPr>
              <a:t>BEST MODEL </a:t>
            </a:r>
            <a:endParaRPr lang="en-US" sz="5400" b="1" u="sng"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endParaRPr>
          </a:p>
        </p:txBody>
      </p:sp>
      <p:sp>
        <p:nvSpPr>
          <p:cNvPr id="3" name="Text Box 2"/>
          <p:cNvSpPr txBox="1"/>
          <p:nvPr/>
        </p:nvSpPr>
        <p:spPr>
          <a:xfrm>
            <a:off x="342265" y="1477645"/>
            <a:ext cx="10923905" cy="4070350"/>
          </a:xfrm>
          <a:prstGeom prst="rect">
            <a:avLst/>
          </a:prstGeom>
          <a:noFill/>
        </p:spPr>
        <p:txBody>
          <a:bodyPr wrap="square" rtlCol="0" anchor="t">
            <a:noAutofit/>
          </a:bodyPr>
          <a:p>
            <a:pPr algn="just">
              <a:lnSpc>
                <a:spcPct val="100000"/>
              </a:lnSpc>
            </a:pPr>
            <a:r>
              <a:rPr lang="en-US" sz="3600" dirty="0">
                <a:solidFill>
                  <a:schemeClr val="tx1">
                    <a:lumMod val="85000"/>
                  </a:schemeClr>
                </a:solidFill>
                <a:latin typeface="Perpetua" panose="02020502060401020303" pitchFamily="18" charset="0"/>
                <a:sym typeface="+mn-ea"/>
              </a:rPr>
              <a:t>Once the data is cleaned and feature extraction is done. </a:t>
            </a:r>
            <a:endParaRPr lang="en-US" sz="3600" dirty="0">
              <a:solidFill>
                <a:schemeClr val="tx1">
                  <a:lumMod val="85000"/>
                </a:schemeClr>
              </a:solidFill>
              <a:latin typeface="Perpetua" panose="02020502060401020303" pitchFamily="18" charset="0"/>
            </a:endParaRPr>
          </a:p>
          <a:p>
            <a:pPr algn="just">
              <a:lnSpc>
                <a:spcPct val="100000"/>
              </a:lnSpc>
            </a:pPr>
            <a:r>
              <a:rPr lang="en-US" sz="3600" dirty="0">
                <a:solidFill>
                  <a:schemeClr val="tx1">
                    <a:lumMod val="85000"/>
                  </a:schemeClr>
                </a:solidFill>
                <a:latin typeface="Perpetua" panose="02020502060401020303" pitchFamily="18" charset="0"/>
                <a:sym typeface="+mn-ea"/>
              </a:rPr>
              <a:t>The structured data is fitted into the best model evaluating the Train and Test accuracy. </a:t>
            </a:r>
            <a:endParaRPr lang="en-US" sz="3600" dirty="0">
              <a:solidFill>
                <a:schemeClr val="tx1">
                  <a:lumMod val="85000"/>
                </a:schemeClr>
              </a:solidFill>
              <a:latin typeface="Perpetua" panose="02020502060401020303" pitchFamily="18" charset="0"/>
            </a:endParaRPr>
          </a:p>
          <a:p>
            <a:pPr algn="just">
              <a:lnSpc>
                <a:spcPct val="100000"/>
              </a:lnSpc>
            </a:pPr>
            <a:r>
              <a:rPr lang="en-US" sz="3600" dirty="0">
                <a:solidFill>
                  <a:schemeClr val="tx1">
                    <a:lumMod val="85000"/>
                  </a:schemeClr>
                </a:solidFill>
                <a:latin typeface="Perpetua" panose="02020502060401020303" pitchFamily="18" charset="0"/>
                <a:sym typeface="+mn-ea"/>
              </a:rPr>
              <a:t>The best model suitable for our data is:</a:t>
            </a:r>
            <a:endParaRPr lang="en-US" sz="3600" dirty="0">
              <a:solidFill>
                <a:schemeClr val="tx1">
                  <a:lumMod val="85000"/>
                </a:schemeClr>
              </a:solidFill>
              <a:latin typeface="Perpetua" panose="02020502060401020303" pitchFamily="18" charset="0"/>
              <a:sym typeface="+mn-ea"/>
            </a:endParaRPr>
          </a:p>
          <a:p>
            <a:pPr algn="just">
              <a:lnSpc>
                <a:spcPct val="100000"/>
              </a:lnSpc>
            </a:pPr>
            <a:endParaRPr lang="en-US" sz="3600" dirty="0">
              <a:solidFill>
                <a:schemeClr val="tx1">
                  <a:lumMod val="85000"/>
                </a:schemeClr>
              </a:solidFill>
              <a:latin typeface="Perpetua" panose="02020502060401020303" pitchFamily="18" charset="0"/>
              <a:sym typeface="+mn-ea"/>
            </a:endParaRPr>
          </a:p>
          <a:p>
            <a:pPr algn="ctr">
              <a:lnSpc>
                <a:spcPct val="100000"/>
              </a:lnSpc>
            </a:pPr>
            <a:r>
              <a:rPr lang="en-US" sz="3600" b="1" u="sng" dirty="0">
                <a:solidFill>
                  <a:srgbClr val="FF0000"/>
                </a:solidFill>
                <a:latin typeface="Perpetua" panose="02020502060401020303" pitchFamily="18" charset="0"/>
                <a:sym typeface="+mn-ea"/>
              </a:rPr>
              <a:t>Singular Value Decomposition (SVD)</a:t>
            </a:r>
            <a:endParaRPr lang="en-US" sz="3600" b="1" u="sng" dirty="0">
              <a:solidFill>
                <a:srgbClr val="FF0000"/>
              </a:solidFill>
              <a:latin typeface="Perpetua" panose="02020502060401020303"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custDataLst>
              <p:tags r:id="rId1"/>
            </p:custDataLst>
          </p:nvPr>
        </p:nvPicPr>
        <p:blipFill>
          <a:blip r:embed="rId2"/>
          <a:stretch>
            <a:fillRect/>
          </a:stretch>
        </p:blipFill>
        <p:spPr>
          <a:xfrm>
            <a:off x="474980" y="1205865"/>
            <a:ext cx="11167110" cy="5200015"/>
          </a:xfrm>
          <a:prstGeom prst="rect">
            <a:avLst/>
          </a:prstGeom>
        </p:spPr>
      </p:pic>
      <p:sp>
        <p:nvSpPr>
          <p:cNvPr id="3" name="Text Box 2"/>
          <p:cNvSpPr txBox="1"/>
          <p:nvPr/>
        </p:nvSpPr>
        <p:spPr>
          <a:xfrm>
            <a:off x="3010535" y="145415"/>
            <a:ext cx="6096000" cy="922020"/>
          </a:xfrm>
          <a:prstGeom prst="rect">
            <a:avLst/>
          </a:prstGeom>
          <a:noFill/>
        </p:spPr>
        <p:txBody>
          <a:bodyPr wrap="square" rtlCol="0" anchor="t">
            <a:spAutoFit/>
          </a:bodyPr>
          <a:p>
            <a:r>
              <a:rPr lang="en-US" sz="5400" b="1" u="sng"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rPr>
              <a:t>BEST MODEL </a:t>
            </a:r>
            <a:endParaRPr lang="en-US" sz="5400" b="1" u="sng"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custDataLst>
              <p:tags r:id="rId1"/>
            </p:custDataLst>
          </p:nvPr>
        </p:nvPicPr>
        <p:blipFill>
          <a:blip r:embed="rId2"/>
        </p:blipFill>
        <p:spPr>
          <a:xfrm>
            <a:off x="128270" y="1035685"/>
            <a:ext cx="11752580" cy="5120005"/>
          </a:xfrm>
          <a:prstGeom prst="rect">
            <a:avLst/>
          </a:prstGeom>
        </p:spPr>
      </p:pic>
      <p:sp>
        <p:nvSpPr>
          <p:cNvPr id="3" name="Text Box 2"/>
          <p:cNvSpPr txBox="1"/>
          <p:nvPr/>
        </p:nvSpPr>
        <p:spPr>
          <a:xfrm>
            <a:off x="3122295" y="113665"/>
            <a:ext cx="6096000" cy="922020"/>
          </a:xfrm>
          <a:prstGeom prst="rect">
            <a:avLst/>
          </a:prstGeom>
          <a:noFill/>
        </p:spPr>
        <p:txBody>
          <a:bodyPr wrap="square" rtlCol="0" anchor="t">
            <a:spAutoFit/>
          </a:bodyPr>
          <a:p>
            <a:r>
              <a:rPr lang="en-US" sz="5400" b="1" u="sng"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rPr>
              <a:t>BEST MODEL </a:t>
            </a:r>
            <a:endParaRPr lang="en-US" sz="5400" b="1" u="sng"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2825" y="220980"/>
            <a:ext cx="2546350" cy="768350"/>
          </a:xfrm>
          <a:prstGeom prst="rect">
            <a:avLst/>
          </a:prstGeom>
          <a:noFill/>
        </p:spPr>
        <p:txBody>
          <a:bodyPr wrap="square" rtlCol="0">
            <a:spAutoFit/>
          </a:bodyPr>
          <a:p>
            <a:r>
              <a:rPr lang="en-US" sz="4400" b="1" u="sng">
                <a:effectLst>
                  <a:outerShdw blurRad="38100" dist="38100" dir="2700000" algn="tl">
                    <a:srgbClr val="000000">
                      <a:alpha val="43137"/>
                    </a:srgbClr>
                  </a:outerShdw>
                </a:effectLst>
                <a:latin typeface="Perpetua" panose="02020502060401020303" pitchFamily="18" charset="0"/>
                <a:cs typeface="Perpetua" panose="02020502060401020303" pitchFamily="18" charset="0"/>
              </a:rPr>
              <a:t>OUTPUT</a:t>
            </a:r>
            <a:endParaRPr lang="en-US" sz="4400" b="1" u="sng">
              <a:effectLst>
                <a:outerShdw blurRad="38100" dist="38100" dir="2700000" algn="tl">
                  <a:srgbClr val="000000">
                    <a:alpha val="43137"/>
                  </a:srgbClr>
                </a:outerShdw>
              </a:effectLst>
              <a:latin typeface="Perpetua" panose="02020502060401020303" pitchFamily="18" charset="0"/>
              <a:cs typeface="Perpetua" panose="02020502060401020303" pitchFamily="18" charset="0"/>
            </a:endParaRPr>
          </a:p>
        </p:txBody>
      </p:sp>
      <p:pic>
        <p:nvPicPr>
          <p:cNvPr id="3" name="Picture 2" descr="WhatsApp Image 2024-06-15 at 14.37.18_b552d861"/>
          <p:cNvPicPr>
            <a:picLocks noChangeAspect="1"/>
          </p:cNvPicPr>
          <p:nvPr/>
        </p:nvPicPr>
        <p:blipFill>
          <a:blip r:embed="rId1"/>
          <a:stretch>
            <a:fillRect/>
          </a:stretch>
        </p:blipFill>
        <p:spPr>
          <a:xfrm>
            <a:off x="1287145" y="931545"/>
            <a:ext cx="9299575" cy="57003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62230"/>
            <a:ext cx="6096000" cy="829945"/>
          </a:xfrm>
          <a:prstGeom prst="rect">
            <a:avLst/>
          </a:prstGeom>
          <a:noFill/>
        </p:spPr>
        <p:txBody>
          <a:bodyPr wrap="square" rtlCol="0" anchor="t">
            <a:spAutoFit/>
          </a:bodyPr>
          <a:p>
            <a:pPr algn="ctr"/>
            <a:r>
              <a:rPr lang="en-US" sz="4800" b="1" u="sng" dirty="0">
                <a:solidFill>
                  <a:schemeClr val="tx1">
                    <a:lumMod val="85000"/>
                  </a:schemeClr>
                </a:solidFill>
                <a:latin typeface="Perpetua" panose="02020502060401020303" pitchFamily="18" charset="0"/>
                <a:sym typeface="+mn-ea"/>
              </a:rPr>
              <a:t>CHALLENGES FACED</a:t>
            </a:r>
            <a:endParaRPr lang="en-US" sz="4800" b="1" u="sng" dirty="0">
              <a:solidFill>
                <a:schemeClr val="tx1">
                  <a:lumMod val="85000"/>
                </a:schemeClr>
              </a:solidFill>
              <a:latin typeface="Perpetua" panose="02020502060401020303" pitchFamily="18" charset="0"/>
              <a:sym typeface="+mn-ea"/>
            </a:endParaRPr>
          </a:p>
        </p:txBody>
      </p:sp>
      <p:sp>
        <p:nvSpPr>
          <p:cNvPr id="3" name="Text Box 2"/>
          <p:cNvSpPr txBox="1"/>
          <p:nvPr/>
        </p:nvSpPr>
        <p:spPr>
          <a:xfrm>
            <a:off x="826770" y="1143000"/>
            <a:ext cx="10537825" cy="5290185"/>
          </a:xfrm>
          <a:prstGeom prst="rect">
            <a:avLst/>
          </a:prstGeom>
        </p:spPr>
        <p:txBody>
          <a:bodyPr wrap="square">
            <a:noAutofit/>
          </a:bodyPr>
          <a:p>
            <a:pPr marL="342900" indent="-342900">
              <a:buFont typeface="Arial" panose="020B0604020202020204" pitchFamily="34" charset="0"/>
              <a:buChar char="•"/>
            </a:pPr>
            <a:r>
              <a:rPr sz="2400" b="1" u="sng">
                <a:latin typeface="Perpetua" panose="02020502060401020303" pitchFamily="18" charset="0"/>
                <a:cs typeface="Perpetua" panose="02020502060401020303" pitchFamily="18" charset="0"/>
              </a:rPr>
              <a:t>Incomplete and Inconsistent Data:</a:t>
            </a:r>
            <a:r>
              <a:rPr sz="2400">
                <a:latin typeface="Perpetua" panose="02020502060401020303" pitchFamily="18" charset="0"/>
                <a:cs typeface="Perpetua" panose="02020502060401020303" pitchFamily="18" charset="0"/>
              </a:rPr>
              <a:t> Handling missing values and inconsistent entries in user age, book publication years, and author details.</a:t>
            </a:r>
            <a:endParaRPr sz="2400">
              <a:latin typeface="Perpetua" panose="02020502060401020303" pitchFamily="18" charset="0"/>
              <a:cs typeface="Perpetua" panose="02020502060401020303" pitchFamily="18" charset="0"/>
            </a:endParaRPr>
          </a:p>
          <a:p>
            <a:pPr marL="342900" indent="-342900">
              <a:buFont typeface="Arial" panose="020B0604020202020204" pitchFamily="34" charset="0"/>
              <a:buChar char="•"/>
            </a:pPr>
            <a:endParaRPr sz="2400">
              <a:latin typeface="Perpetua" panose="02020502060401020303" pitchFamily="18" charset="0"/>
              <a:cs typeface="Perpetua" panose="02020502060401020303" pitchFamily="18" charset="0"/>
            </a:endParaRPr>
          </a:p>
          <a:p>
            <a:pPr marL="342900" indent="-342900">
              <a:buFont typeface="Arial" panose="020B0604020202020204" pitchFamily="34" charset="0"/>
              <a:buChar char="•"/>
            </a:pPr>
            <a:r>
              <a:rPr sz="2400" b="1" u="sng">
                <a:latin typeface="Perpetua" panose="02020502060401020303" pitchFamily="18" charset="0"/>
                <a:cs typeface="Perpetua" panose="02020502060401020303" pitchFamily="18" charset="0"/>
              </a:rPr>
              <a:t>Parameter Tuning:</a:t>
            </a:r>
            <a:r>
              <a:rPr sz="2400">
                <a:latin typeface="Perpetua" panose="02020502060401020303" pitchFamily="18" charset="0"/>
                <a:cs typeface="Perpetua" panose="02020502060401020303" pitchFamily="18" charset="0"/>
              </a:rPr>
              <a:t> Finding the best hyperparameters for the SVD model to ensure optimal performance.</a:t>
            </a:r>
            <a:endParaRPr sz="2400">
              <a:latin typeface="Perpetua" panose="02020502060401020303" pitchFamily="18" charset="0"/>
              <a:cs typeface="Perpetua" panose="02020502060401020303" pitchFamily="18" charset="0"/>
            </a:endParaRPr>
          </a:p>
          <a:p>
            <a:pPr marL="342900" indent="-342900">
              <a:buFont typeface="Arial" panose="020B0604020202020204" pitchFamily="34" charset="0"/>
              <a:buChar char="•"/>
            </a:pPr>
            <a:endParaRPr sz="2400">
              <a:latin typeface="Perpetua" panose="02020502060401020303" pitchFamily="18" charset="0"/>
              <a:cs typeface="Perpetua" panose="02020502060401020303" pitchFamily="18" charset="0"/>
            </a:endParaRPr>
          </a:p>
          <a:p>
            <a:pPr marL="342900" indent="-342900">
              <a:buFont typeface="Arial" panose="020B0604020202020204" pitchFamily="34" charset="0"/>
              <a:buChar char="•"/>
            </a:pPr>
            <a:r>
              <a:rPr sz="2400" b="1" u="sng">
                <a:latin typeface="Perpetua" panose="02020502060401020303" pitchFamily="18" charset="0"/>
                <a:cs typeface="Perpetua" panose="02020502060401020303" pitchFamily="18" charset="0"/>
              </a:rPr>
              <a:t>New Users and Items:</a:t>
            </a:r>
            <a:r>
              <a:rPr sz="2400">
                <a:latin typeface="Perpetua" panose="02020502060401020303" pitchFamily="18" charset="0"/>
                <a:cs typeface="Perpetua" panose="02020502060401020303" pitchFamily="18" charset="0"/>
              </a:rPr>
              <a:t> Recommending books to new users who have not rated any books or introducing new books with no ratings.</a:t>
            </a:r>
            <a:endParaRPr sz="2400">
              <a:latin typeface="Perpetua" panose="02020502060401020303" pitchFamily="18" charset="0"/>
              <a:cs typeface="Perpetua" panose="02020502060401020303" pitchFamily="18" charset="0"/>
            </a:endParaRPr>
          </a:p>
          <a:p>
            <a:pPr marL="342900" indent="-342900">
              <a:buFont typeface="Arial" panose="020B0604020202020204" pitchFamily="34" charset="0"/>
              <a:buChar char="•"/>
            </a:pPr>
            <a:endParaRPr sz="2400">
              <a:latin typeface="Perpetua" panose="02020502060401020303" pitchFamily="18" charset="0"/>
              <a:cs typeface="Perpetua" panose="02020502060401020303" pitchFamily="18" charset="0"/>
            </a:endParaRPr>
          </a:p>
          <a:p>
            <a:pPr marL="342900" indent="-342900">
              <a:buFont typeface="Arial" panose="020B0604020202020204" pitchFamily="34" charset="0"/>
              <a:buChar char="•"/>
            </a:pPr>
            <a:r>
              <a:rPr sz="2400" b="1" u="sng">
                <a:latin typeface="Perpetua" panose="02020502060401020303" pitchFamily="18" charset="0"/>
                <a:cs typeface="Perpetua" panose="02020502060401020303" pitchFamily="18" charset="0"/>
              </a:rPr>
              <a:t>Real-Time Monitoring:</a:t>
            </a:r>
            <a:r>
              <a:rPr sz="2400">
                <a:latin typeface="Perpetua" panose="02020502060401020303" pitchFamily="18" charset="0"/>
                <a:cs typeface="Perpetua" panose="02020502060401020303" pitchFamily="18" charset="0"/>
              </a:rPr>
              <a:t> Keeping track of the system’s performance in real-time and identifying bottlenecks or failures.</a:t>
            </a:r>
            <a:endParaRPr sz="2400">
              <a:latin typeface="Perpetua" panose="02020502060401020303" pitchFamily="18" charset="0"/>
              <a:cs typeface="Perpetua" panose="02020502060401020303"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01570" y="2683510"/>
            <a:ext cx="8141335" cy="1326515"/>
          </a:xfrm>
          <a:prstGeom prst="rect">
            <a:avLst/>
          </a:prstGeom>
          <a:noFill/>
        </p:spPr>
        <p:txBody>
          <a:bodyPr wrap="square" rtlCol="0">
            <a:noAutofit/>
          </a:bodyPr>
          <a:p>
            <a:r>
              <a:rPr lang="en-US" sz="6600" b="1">
                <a:latin typeface="Perpetua Titling MT" panose="02020502060505020804" charset="0"/>
                <a:cs typeface="Perpetua Titling MT" panose="02020502060505020804" charset="0"/>
              </a:rPr>
              <a:t>THANK YOU</a:t>
            </a:r>
            <a:endParaRPr lang="en-US" sz="6600" b="1">
              <a:latin typeface="Perpetua Titling MT" panose="02020502060505020804" charset="0"/>
              <a:cs typeface="Perpetua Titling MT" panose="020205020605050208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5310" y="438150"/>
            <a:ext cx="10977880" cy="866140"/>
          </a:xfrm>
          <a:prstGeom prst="rect">
            <a:avLst/>
          </a:prstGeom>
          <a:noFill/>
        </p:spPr>
        <p:txBody>
          <a:bodyPr wrap="square" rtlCol="0">
            <a:noAutofit/>
          </a:bodyPr>
          <a:p>
            <a:r>
              <a:rPr lang="en-IN" altLang="en-US" sz="4400" b="1" u="sng">
                <a:effectLst>
                  <a:outerShdw blurRad="38100" dist="38100" dir="2700000" algn="tl">
                    <a:srgbClr val="000000">
                      <a:alpha val="43137"/>
                    </a:srgbClr>
                  </a:outerShdw>
                </a:effectLst>
                <a:latin typeface="Perpetua" panose="02020502060401020303" pitchFamily="18" charset="0"/>
                <a:cs typeface="Perpetua" panose="02020502060401020303" pitchFamily="18" charset="0"/>
              </a:rPr>
              <a:t>What is Recommendation System ?</a:t>
            </a:r>
            <a:endParaRPr lang="en-IN" altLang="en-US" sz="4400" b="1" u="sng">
              <a:effectLst>
                <a:outerShdw blurRad="38100" dist="38100" dir="2700000" algn="tl">
                  <a:srgbClr val="000000">
                    <a:alpha val="43137"/>
                  </a:srgbClr>
                </a:outerShdw>
              </a:effectLst>
              <a:latin typeface="Perpetua" panose="02020502060401020303" pitchFamily="18" charset="0"/>
              <a:cs typeface="Perpetua" panose="02020502060401020303" pitchFamily="18" charset="0"/>
            </a:endParaRPr>
          </a:p>
        </p:txBody>
      </p:sp>
      <p:pic>
        <p:nvPicPr>
          <p:cNvPr id="6" name="Picture 5" descr="images"/>
          <p:cNvPicPr>
            <a:picLocks noChangeAspect="1"/>
          </p:cNvPicPr>
          <p:nvPr/>
        </p:nvPicPr>
        <p:blipFill>
          <a:blip r:embed="rId1"/>
          <a:stretch>
            <a:fillRect/>
          </a:stretch>
        </p:blipFill>
        <p:spPr>
          <a:xfrm>
            <a:off x="220980" y="1479550"/>
            <a:ext cx="6147435" cy="5016500"/>
          </a:xfrm>
          <a:prstGeom prst="rect">
            <a:avLst/>
          </a:prstGeom>
        </p:spPr>
      </p:pic>
      <p:sp>
        <p:nvSpPr>
          <p:cNvPr id="7" name="Text Box 6"/>
          <p:cNvSpPr txBox="1"/>
          <p:nvPr/>
        </p:nvSpPr>
        <p:spPr>
          <a:xfrm>
            <a:off x="6597015" y="1515110"/>
            <a:ext cx="5039995" cy="4544060"/>
          </a:xfrm>
          <a:prstGeom prst="rect">
            <a:avLst/>
          </a:prstGeom>
          <a:noFill/>
        </p:spPr>
        <p:txBody>
          <a:bodyPr wrap="square" rtlCol="0">
            <a:noAutofit/>
          </a:bodyPr>
          <a:p>
            <a:pPr marL="342900" indent="-342900" algn="just">
              <a:buFont typeface="Arial" panose="020B0604020202020204" pitchFamily="34" charset="0"/>
              <a:buChar char="•"/>
            </a:pPr>
            <a:r>
              <a:rPr lang="en-US" sz="2400">
                <a:effectLst>
                  <a:outerShdw blurRad="38100" dist="38100" dir="2700000" algn="tl">
                    <a:srgbClr val="000000">
                      <a:alpha val="43137"/>
                    </a:srgbClr>
                  </a:outerShdw>
                </a:effectLst>
                <a:latin typeface="Perpetua" panose="02020502060401020303" pitchFamily="18" charset="0"/>
                <a:cs typeface="Perpetua" panose="02020502060401020303" pitchFamily="18" charset="0"/>
              </a:rPr>
              <a:t>A recommendation system is an artificial intelligence or AI algorithm, usually associated with machine learning, that uses Big Data to suggest or recommend additional products to consumers.</a:t>
            </a:r>
            <a:endParaRPr lang="en-US" sz="2400">
              <a:effectLst>
                <a:outerShdw blurRad="38100" dist="38100" dir="2700000" algn="tl">
                  <a:srgbClr val="000000">
                    <a:alpha val="43137"/>
                  </a:srgbClr>
                </a:outerShdw>
              </a:effectLst>
              <a:latin typeface="Perpetua" panose="02020502060401020303" pitchFamily="18" charset="0"/>
              <a:cs typeface="Perpetua" panose="02020502060401020303" pitchFamily="18" charset="0"/>
            </a:endParaRPr>
          </a:p>
          <a:p>
            <a:pPr indent="0" algn="just">
              <a:buFont typeface="Arial" panose="020B0604020202020204" pitchFamily="34" charset="0"/>
              <a:buNone/>
            </a:pPr>
            <a:endParaRPr lang="en-US" sz="2400">
              <a:effectLst>
                <a:outerShdw blurRad="38100" dist="38100" dir="2700000" algn="tl">
                  <a:srgbClr val="000000">
                    <a:alpha val="43137"/>
                  </a:srgbClr>
                </a:outerShdw>
              </a:effectLst>
              <a:latin typeface="Perpetua" panose="02020502060401020303" pitchFamily="18" charset="0"/>
              <a:cs typeface="Perpetua" panose="02020502060401020303" pitchFamily="18" charset="0"/>
            </a:endParaRPr>
          </a:p>
          <a:p>
            <a:pPr marL="342900" indent="-342900" algn="just">
              <a:buFont typeface="Arial" panose="020B0604020202020204" pitchFamily="34" charset="0"/>
              <a:buChar char="•"/>
            </a:pPr>
            <a:r>
              <a:rPr lang="en-US" sz="2400">
                <a:effectLst>
                  <a:outerShdw blurRad="38100" dist="38100" dir="2700000" algn="tl">
                    <a:srgbClr val="000000">
                      <a:alpha val="43137"/>
                    </a:srgbClr>
                  </a:outerShdw>
                </a:effectLst>
                <a:latin typeface="Perpetua" panose="02020502060401020303" pitchFamily="18" charset="0"/>
                <a:cs typeface="Perpetua" panose="02020502060401020303" pitchFamily="18" charset="0"/>
              </a:rPr>
              <a:t>These can be based on various criteria, including past purchases, search history, demographic information, and other factors.</a:t>
            </a:r>
            <a:endParaRPr lang="en-US" sz="2400">
              <a:effectLst>
                <a:outerShdw blurRad="38100" dist="38100" dir="2700000" algn="tl">
                  <a:srgbClr val="000000">
                    <a:alpha val="43137"/>
                  </a:srgbClr>
                </a:outerShdw>
              </a:effectLst>
              <a:latin typeface="Perpetua" panose="02020502060401020303" pitchFamily="18" charset="0"/>
              <a:cs typeface="Perpetua" panose="02020502060401020303" pitchFamily="18" charset="0"/>
            </a:endParaRPr>
          </a:p>
          <a:p>
            <a:pPr marL="342900" indent="-342900" algn="just">
              <a:buFont typeface="Arial" panose="020B0604020202020204" pitchFamily="34" charset="0"/>
              <a:buChar char="•"/>
            </a:pPr>
            <a:r>
              <a:rPr lang="en-IN" altLang="en-US" sz="2400">
                <a:effectLst>
                  <a:outerShdw blurRad="38100" dist="38100" dir="2700000" algn="tl">
                    <a:srgbClr val="000000">
                      <a:alpha val="43137"/>
                    </a:srgbClr>
                  </a:outerShdw>
                </a:effectLst>
                <a:latin typeface="Perpetua" panose="02020502060401020303" pitchFamily="18" charset="0"/>
                <a:cs typeface="Perpetua" panose="02020502060401020303" pitchFamily="18" charset="0"/>
              </a:rPr>
              <a:t>Eg:- Amazon,Netflix,Youtube,etc.</a:t>
            </a:r>
            <a:endParaRPr lang="en-IN" altLang="en-US" sz="2400">
              <a:effectLst>
                <a:outerShdw blurRad="38100" dist="38100" dir="2700000" algn="tl">
                  <a:srgbClr val="000000">
                    <a:alpha val="43137"/>
                  </a:srgbClr>
                </a:outerShdw>
              </a:effectLst>
              <a:latin typeface="Perpetua" panose="02020502060401020303" pitchFamily="18" charset="0"/>
              <a:cs typeface="Perpetua" panose="02020502060401020303"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5125" y="333375"/>
            <a:ext cx="10027285" cy="645160"/>
          </a:xfrm>
          <a:prstGeom prst="rect">
            <a:avLst/>
          </a:prstGeom>
          <a:noFill/>
        </p:spPr>
        <p:txBody>
          <a:bodyPr wrap="square" rtlCol="0">
            <a:spAutoFit/>
          </a:bodyPr>
          <a:p>
            <a:r>
              <a:rPr lang="en-IN" altLang="en-US" sz="3600" b="1" u="sng">
                <a:effectLst>
                  <a:outerShdw blurRad="38100" dist="38100" dir="2700000" algn="tl">
                    <a:srgbClr val="000000">
                      <a:alpha val="43137"/>
                    </a:srgbClr>
                  </a:outerShdw>
                </a:effectLst>
                <a:latin typeface="Perpetua" panose="02020502060401020303" pitchFamily="18" charset="0"/>
                <a:cs typeface="Perpetua" panose="02020502060401020303" pitchFamily="18" charset="0"/>
              </a:rPr>
              <a:t>Recommendation System Process</a:t>
            </a:r>
            <a:endParaRPr lang="en-IN" altLang="en-US" sz="3600" b="1" u="sng">
              <a:effectLst>
                <a:outerShdw blurRad="38100" dist="38100" dir="2700000" algn="tl">
                  <a:srgbClr val="000000">
                    <a:alpha val="43137"/>
                  </a:srgbClr>
                </a:outerShdw>
              </a:effectLst>
              <a:latin typeface="Perpetua" panose="02020502060401020303" pitchFamily="18" charset="0"/>
              <a:cs typeface="Perpetua" panose="02020502060401020303" pitchFamily="18" charset="0"/>
            </a:endParaRPr>
          </a:p>
        </p:txBody>
      </p:sp>
      <p:pic>
        <p:nvPicPr>
          <p:cNvPr id="3" name="Picture 2" descr="1_6gDIv9mWyc8vkdGerBKiXw"/>
          <p:cNvPicPr>
            <a:picLocks noChangeAspect="1"/>
          </p:cNvPicPr>
          <p:nvPr/>
        </p:nvPicPr>
        <p:blipFill>
          <a:blip r:embed="rId1"/>
          <a:stretch>
            <a:fillRect/>
          </a:stretch>
        </p:blipFill>
        <p:spPr>
          <a:xfrm>
            <a:off x="198120" y="1258570"/>
            <a:ext cx="6724015" cy="5371465"/>
          </a:xfrm>
          <a:prstGeom prst="rect">
            <a:avLst/>
          </a:prstGeom>
        </p:spPr>
      </p:pic>
      <p:sp>
        <p:nvSpPr>
          <p:cNvPr id="4" name="Text Box 3"/>
          <p:cNvSpPr txBox="1"/>
          <p:nvPr/>
        </p:nvSpPr>
        <p:spPr>
          <a:xfrm>
            <a:off x="6984365" y="1326515"/>
            <a:ext cx="5112385" cy="2484120"/>
          </a:xfrm>
          <a:prstGeom prst="rect">
            <a:avLst/>
          </a:prstGeom>
          <a:noFill/>
        </p:spPr>
        <p:txBody>
          <a:bodyPr wrap="square" rtlCol="0">
            <a:noAutofit/>
          </a:bodyPr>
          <a:p>
            <a:pPr marL="285750" indent="-285750">
              <a:buFont typeface="Arial" panose="020B0604020202020204" pitchFamily="34" charset="0"/>
              <a:buChar char="•"/>
            </a:pPr>
            <a:r>
              <a:rPr lang="en-IN" altLang="en-US" sz="2800" b="1">
                <a:latin typeface="Perpetua" panose="02020502060401020303" pitchFamily="18" charset="0"/>
                <a:cs typeface="Perpetua" panose="02020502060401020303" pitchFamily="18" charset="0"/>
              </a:rPr>
              <a:t>Collecting data</a:t>
            </a:r>
            <a:endParaRPr lang="en-IN" altLang="en-US" sz="2800" b="1">
              <a:latin typeface="Perpetua" panose="02020502060401020303" pitchFamily="18" charset="0"/>
              <a:cs typeface="Perpetua" panose="02020502060401020303" pitchFamily="18" charset="0"/>
            </a:endParaRPr>
          </a:p>
          <a:p>
            <a:pPr marL="285750" indent="-285750">
              <a:buFont typeface="Arial" panose="020B0604020202020204" pitchFamily="34" charset="0"/>
              <a:buChar char="•"/>
            </a:pPr>
            <a:endParaRPr lang="en-IN" altLang="en-US" sz="2800" b="1">
              <a:latin typeface="Perpetua" panose="02020502060401020303" pitchFamily="18" charset="0"/>
              <a:cs typeface="Perpetua" panose="02020502060401020303" pitchFamily="18" charset="0"/>
            </a:endParaRPr>
          </a:p>
          <a:p>
            <a:pPr marL="285750" indent="-285750">
              <a:buFont typeface="Arial" panose="020B0604020202020204" pitchFamily="34" charset="0"/>
              <a:buChar char="•"/>
            </a:pPr>
            <a:r>
              <a:rPr lang="en-IN" altLang="en-US" sz="2800" b="1">
                <a:latin typeface="Perpetua" panose="02020502060401020303" pitchFamily="18" charset="0"/>
                <a:cs typeface="Perpetua" panose="02020502060401020303" pitchFamily="18" charset="0"/>
              </a:rPr>
              <a:t>Analyzing data</a:t>
            </a:r>
            <a:endParaRPr lang="en-IN" altLang="en-US" sz="2800" b="1">
              <a:latin typeface="Perpetua" panose="02020502060401020303" pitchFamily="18" charset="0"/>
              <a:cs typeface="Perpetua" panose="02020502060401020303" pitchFamily="18" charset="0"/>
            </a:endParaRPr>
          </a:p>
          <a:p>
            <a:pPr marL="285750" indent="-285750">
              <a:buFont typeface="Arial" panose="020B0604020202020204" pitchFamily="34" charset="0"/>
              <a:buChar char="•"/>
            </a:pPr>
            <a:endParaRPr lang="en-IN" altLang="en-US" sz="2800" b="1">
              <a:latin typeface="Perpetua" panose="02020502060401020303" pitchFamily="18" charset="0"/>
              <a:cs typeface="Perpetua" panose="02020502060401020303" pitchFamily="18" charset="0"/>
            </a:endParaRPr>
          </a:p>
          <a:p>
            <a:pPr marL="285750" indent="-285750">
              <a:buFont typeface="Arial" panose="020B0604020202020204" pitchFamily="34" charset="0"/>
              <a:buChar char="•"/>
            </a:pPr>
            <a:r>
              <a:rPr lang="en-IN" altLang="en-US" sz="2800" b="1">
                <a:latin typeface="Perpetua" panose="02020502060401020303" pitchFamily="18" charset="0"/>
                <a:cs typeface="Perpetua" panose="02020502060401020303" pitchFamily="18" charset="0"/>
              </a:rPr>
              <a:t>Filtering data</a:t>
            </a:r>
            <a:endParaRPr lang="en-IN" altLang="en-US" sz="2800" b="1">
              <a:latin typeface="Perpetua" panose="02020502060401020303" pitchFamily="18" charset="0"/>
              <a:cs typeface="Perpetua" panose="02020502060401020303" pitchFamily="18" charset="0"/>
            </a:endParaRPr>
          </a:p>
          <a:p>
            <a:pPr marL="285750" indent="-285750">
              <a:buFont typeface="Arial" panose="020B0604020202020204" pitchFamily="34" charset="0"/>
              <a:buChar char="•"/>
            </a:pPr>
            <a:endParaRPr lang="en-IN" altLang="en-US" sz="2800" b="1">
              <a:latin typeface="Perpetua" panose="02020502060401020303" pitchFamily="18" charset="0"/>
              <a:cs typeface="Perpetua" panose="02020502060401020303" pitchFamily="18" charset="0"/>
            </a:endParaRPr>
          </a:p>
          <a:p>
            <a:pPr marL="285750" indent="-285750">
              <a:buFont typeface="Arial" panose="020B0604020202020204" pitchFamily="34" charset="0"/>
              <a:buChar char="•"/>
            </a:pPr>
            <a:r>
              <a:rPr lang="en-IN" altLang="en-US" sz="2800" b="1">
                <a:latin typeface="Perpetua" panose="02020502060401020303" pitchFamily="18" charset="0"/>
                <a:cs typeface="Perpetua" panose="02020502060401020303" pitchFamily="18" charset="0"/>
              </a:rPr>
              <a:t>Generating Recommendations</a:t>
            </a:r>
            <a:endParaRPr lang="en-IN" altLang="en-US" sz="2800" b="1">
              <a:latin typeface="Perpetua" panose="02020502060401020303" pitchFamily="18" charset="0"/>
              <a:cs typeface="Perpetua" panose="02020502060401020303"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0">
          <a:gsLst>
            <a:gs pos="40000">
              <a:schemeClr val="accent1">
                <a:alpha val="10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ext Box 1"/>
          <p:cNvSpPr txBox="1"/>
          <p:nvPr/>
        </p:nvSpPr>
        <p:spPr>
          <a:xfrm>
            <a:off x="741045" y="668655"/>
            <a:ext cx="7873365" cy="706755"/>
          </a:xfrm>
          <a:prstGeom prst="rect">
            <a:avLst/>
          </a:prstGeom>
          <a:noFill/>
        </p:spPr>
        <p:txBody>
          <a:bodyPr wrap="square" rtlCol="0">
            <a:spAutoFit/>
          </a:bodyPr>
          <a:p>
            <a:r>
              <a:rPr lang="en-IN" altLang="en-US" sz="4000" b="1" u="sng">
                <a:effectLst>
                  <a:outerShdw blurRad="38100" dist="38100" dir="2700000" algn="tl">
                    <a:srgbClr val="000000">
                      <a:alpha val="43137"/>
                    </a:srgbClr>
                  </a:outerShdw>
                </a:effectLst>
                <a:latin typeface="Perpetua" panose="02020502060401020303" pitchFamily="18" charset="0"/>
                <a:cs typeface="Perpetua" panose="02020502060401020303" pitchFamily="18" charset="0"/>
              </a:rPr>
              <a:t>Types Of Recommendation System</a:t>
            </a:r>
            <a:endParaRPr lang="en-IN" altLang="en-US" sz="4000" b="1" u="sng">
              <a:effectLst>
                <a:outerShdw blurRad="38100" dist="38100" dir="2700000" algn="tl">
                  <a:srgbClr val="000000">
                    <a:alpha val="43137"/>
                  </a:srgbClr>
                </a:outerShdw>
              </a:effectLst>
              <a:latin typeface="Perpetua" panose="02020502060401020303" pitchFamily="18" charset="0"/>
              <a:cs typeface="Perpetua" panose="02020502060401020303" pitchFamily="18" charset="0"/>
            </a:endParaRPr>
          </a:p>
        </p:txBody>
      </p:sp>
      <p:pic>
        <p:nvPicPr>
          <p:cNvPr id="3" name="Picture 2" descr="download (1)"/>
          <p:cNvPicPr>
            <a:picLocks noChangeAspect="1"/>
          </p:cNvPicPr>
          <p:nvPr/>
        </p:nvPicPr>
        <p:blipFill>
          <a:blip r:embed="rId1"/>
          <a:stretch>
            <a:fillRect/>
          </a:stretch>
        </p:blipFill>
        <p:spPr>
          <a:xfrm>
            <a:off x="527050" y="1656715"/>
            <a:ext cx="6665595" cy="4159250"/>
          </a:xfrm>
          <a:prstGeom prst="rect">
            <a:avLst/>
          </a:prstGeom>
        </p:spPr>
      </p:pic>
      <p:sp>
        <p:nvSpPr>
          <p:cNvPr id="4" name="Text Box 3"/>
          <p:cNvSpPr txBox="1"/>
          <p:nvPr/>
        </p:nvSpPr>
        <p:spPr>
          <a:xfrm>
            <a:off x="7258050" y="1635125"/>
            <a:ext cx="4678680" cy="4180840"/>
          </a:xfrm>
          <a:prstGeom prst="rect">
            <a:avLst/>
          </a:prstGeom>
          <a:noFill/>
        </p:spPr>
        <p:txBody>
          <a:bodyPr wrap="square" rtlCol="0">
            <a:noAutofit/>
          </a:bodyPr>
          <a:p>
            <a:pPr marL="285750" indent="-285750">
              <a:buFont typeface="Arial" panose="020B0604020202020204" pitchFamily="34" charset="0"/>
              <a:buChar char="•"/>
            </a:pPr>
            <a:r>
              <a:rPr lang="en-IN" altLang="en-US" sz="2000" b="1" u="sng">
                <a:latin typeface="Perpetua" panose="02020502060401020303" pitchFamily="18" charset="0"/>
                <a:cs typeface="Perpetua" panose="02020502060401020303" pitchFamily="18" charset="0"/>
              </a:rPr>
              <a:t>Collaborative Filtering</a:t>
            </a:r>
            <a:r>
              <a:rPr lang="en-IN" altLang="en-US" sz="2000" b="1">
                <a:latin typeface="Perpetua" panose="02020502060401020303" pitchFamily="18" charset="0"/>
                <a:cs typeface="Perpetua" panose="02020502060401020303" pitchFamily="18" charset="0"/>
              </a:rPr>
              <a:t>:-</a:t>
            </a:r>
            <a:r>
              <a:rPr lang="en-IN" altLang="en-US">
                <a:latin typeface="Perpetua" panose="02020502060401020303" pitchFamily="18" charset="0"/>
                <a:cs typeface="Perpetua" panose="02020502060401020303" pitchFamily="18" charset="0"/>
              </a:rPr>
              <a:t> The collaborative filtering method is based on gathering and analyzing data on user’s behavior. This includes the user’s online activities and predicting what they will like based on the similarity with other users.</a:t>
            </a:r>
            <a:endParaRPr lang="en-IN" altLang="en-US">
              <a:latin typeface="Perpetua" panose="02020502060401020303" pitchFamily="18" charset="0"/>
              <a:cs typeface="Perpetua" panose="02020502060401020303" pitchFamily="18" charset="0"/>
            </a:endParaRPr>
          </a:p>
          <a:p>
            <a:pPr indent="0">
              <a:buFont typeface="Arial" panose="020B0604020202020204" pitchFamily="34" charset="0"/>
              <a:buNone/>
            </a:pPr>
            <a:endParaRPr lang="en-IN" altLang="en-US">
              <a:latin typeface="Perpetua" panose="02020502060401020303" pitchFamily="18" charset="0"/>
              <a:cs typeface="Perpetua" panose="02020502060401020303" pitchFamily="18" charset="0"/>
            </a:endParaRPr>
          </a:p>
          <a:p>
            <a:pPr marL="285750" indent="-285750">
              <a:buFont typeface="Arial" panose="020B0604020202020204" pitchFamily="34" charset="0"/>
              <a:buChar char="•"/>
            </a:pPr>
            <a:r>
              <a:rPr lang="en-IN" altLang="en-US" sz="2000" b="1" u="sng">
                <a:latin typeface="Perpetua" panose="02020502060401020303" pitchFamily="18" charset="0"/>
                <a:cs typeface="Perpetua" panose="02020502060401020303" pitchFamily="18" charset="0"/>
              </a:rPr>
              <a:t>Content-Based Filtering</a:t>
            </a:r>
            <a:r>
              <a:rPr lang="en-IN" altLang="en-US" sz="2000" b="1">
                <a:latin typeface="Perpetua" panose="02020502060401020303" pitchFamily="18" charset="0"/>
                <a:cs typeface="Perpetua" panose="02020502060401020303" pitchFamily="18" charset="0"/>
              </a:rPr>
              <a:t>:-</a:t>
            </a:r>
            <a:r>
              <a:rPr lang="en-IN" altLang="en-US" b="1">
                <a:latin typeface="Perpetua" panose="02020502060401020303" pitchFamily="18" charset="0"/>
                <a:cs typeface="Perpetua" panose="02020502060401020303" pitchFamily="18" charset="0"/>
              </a:rPr>
              <a:t> </a:t>
            </a:r>
            <a:r>
              <a:rPr lang="en-IN" altLang="en-US">
                <a:latin typeface="Perpetua" panose="02020502060401020303" pitchFamily="18" charset="0"/>
                <a:cs typeface="Perpetua" panose="02020502060401020303" pitchFamily="18" charset="0"/>
              </a:rPr>
              <a:t>Content-based filtering methods are based on the description of a product and a profile of the user’s preferred choices. In this recommendation system, products are described using keywords, and a user profile is built to express the kind of item this user likes.</a:t>
            </a:r>
            <a:endParaRPr lang="en-IN" altLang="en-US" b="1">
              <a:latin typeface="Perpetua" panose="02020502060401020303" pitchFamily="18" charset="0"/>
              <a:cs typeface="Perpetua" panose="02020502060401020303" pitchFamily="18" charset="0"/>
            </a:endParaRPr>
          </a:p>
          <a:p>
            <a:pPr marL="285750" indent="-285750">
              <a:buFont typeface="Arial" panose="020B0604020202020204" pitchFamily="34" charset="0"/>
              <a:buChar char="•"/>
            </a:pPr>
            <a:endParaRPr lang="en-IN" altLang="en-US" b="1" u="sng">
              <a:latin typeface="Perpetua" panose="02020502060401020303" pitchFamily="18" charset="0"/>
              <a:cs typeface="Perpetua" panose="02020502060401020303"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15975" y="669290"/>
            <a:ext cx="9305925" cy="706755"/>
          </a:xfrm>
          <a:prstGeom prst="rect">
            <a:avLst/>
          </a:prstGeom>
          <a:noFill/>
        </p:spPr>
        <p:txBody>
          <a:bodyPr wrap="square" rtlCol="0">
            <a:spAutoFit/>
          </a:bodyPr>
          <a:p>
            <a:r>
              <a:rPr lang="en-IN" altLang="en-US" sz="4000" b="1" u="sng">
                <a:effectLst>
                  <a:outerShdw blurRad="38100" dist="38100" dir="2700000" algn="tl">
                    <a:srgbClr val="000000">
                      <a:alpha val="43137"/>
                    </a:srgbClr>
                  </a:outerShdw>
                </a:effectLst>
                <a:latin typeface="Perpetua" panose="02020502060401020303" pitchFamily="18" charset="0"/>
                <a:cs typeface="Perpetua" panose="02020502060401020303" pitchFamily="18" charset="0"/>
              </a:rPr>
              <a:t>Objective</a:t>
            </a:r>
            <a:endParaRPr lang="en-IN" altLang="en-US" sz="4000" b="1" u="sng">
              <a:effectLst>
                <a:outerShdw blurRad="38100" dist="38100" dir="2700000" algn="tl">
                  <a:srgbClr val="000000">
                    <a:alpha val="43137"/>
                  </a:srgbClr>
                </a:outerShdw>
              </a:effectLst>
              <a:latin typeface="Perpetua" panose="02020502060401020303" pitchFamily="18" charset="0"/>
              <a:cs typeface="Perpetua" panose="02020502060401020303" pitchFamily="18" charset="0"/>
            </a:endParaRPr>
          </a:p>
        </p:txBody>
      </p:sp>
      <p:pic>
        <p:nvPicPr>
          <p:cNvPr id="3" name="Picture 2" descr="images"/>
          <p:cNvPicPr>
            <a:picLocks noChangeAspect="1"/>
          </p:cNvPicPr>
          <p:nvPr/>
        </p:nvPicPr>
        <p:blipFill>
          <a:blip r:embed="rId1"/>
          <a:stretch>
            <a:fillRect/>
          </a:stretch>
        </p:blipFill>
        <p:spPr>
          <a:xfrm>
            <a:off x="179070" y="1782445"/>
            <a:ext cx="6012180" cy="3866515"/>
          </a:xfrm>
          <a:prstGeom prst="rect">
            <a:avLst/>
          </a:prstGeom>
        </p:spPr>
      </p:pic>
      <p:sp>
        <p:nvSpPr>
          <p:cNvPr id="4" name="Text Box 3"/>
          <p:cNvSpPr txBox="1"/>
          <p:nvPr/>
        </p:nvSpPr>
        <p:spPr>
          <a:xfrm>
            <a:off x="6238875" y="1782445"/>
            <a:ext cx="5750560" cy="4009390"/>
          </a:xfrm>
          <a:prstGeom prst="rect">
            <a:avLst/>
          </a:prstGeom>
          <a:noFill/>
        </p:spPr>
        <p:txBody>
          <a:bodyPr wrap="square" rtlCol="0">
            <a:noAutofit/>
          </a:bodyPr>
          <a:p>
            <a:pPr marL="285750" indent="-285750" algn="l">
              <a:buFont typeface="Arial" panose="020B0604020202020204" pitchFamily="34" charset="0"/>
              <a:buChar char="•"/>
            </a:pPr>
            <a:r>
              <a:rPr lang="en-US" sz="2000">
                <a:latin typeface="Perpetua" panose="02020502060401020303" pitchFamily="18" charset="0"/>
                <a:cs typeface="Perpetua" panose="02020502060401020303" pitchFamily="18" charset="0"/>
              </a:rPr>
              <a:t>To develop an intelligent book recommendation system using machine learning techniques that provides personalized book suggestions to users based on their preferences and behaviors.</a:t>
            </a:r>
            <a:endParaRPr lang="en-US" sz="2000">
              <a:latin typeface="Perpetua" panose="02020502060401020303" pitchFamily="18" charset="0"/>
              <a:cs typeface="Perpetua" panose="02020502060401020303" pitchFamily="18" charset="0"/>
            </a:endParaRPr>
          </a:p>
          <a:p>
            <a:pPr marL="285750" indent="-285750" algn="l">
              <a:buFont typeface="Arial" panose="020B0604020202020204" pitchFamily="34" charset="0"/>
              <a:buChar char="•"/>
            </a:pPr>
            <a:endParaRPr lang="en-US" sz="2000">
              <a:latin typeface="Perpetua" panose="02020502060401020303" pitchFamily="18" charset="0"/>
              <a:cs typeface="Perpetua" panose="02020502060401020303" pitchFamily="18" charset="0"/>
            </a:endParaRPr>
          </a:p>
          <a:p>
            <a:pPr marL="285750" indent="-285750" algn="l">
              <a:buFont typeface="Arial" panose="020B0604020202020204" pitchFamily="34" charset="0"/>
              <a:buChar char="•"/>
            </a:pPr>
            <a:r>
              <a:rPr lang="en-US" sz="2000" b="1" u="sng">
                <a:latin typeface="Perpetua" panose="02020502060401020303" pitchFamily="18" charset="0"/>
                <a:cs typeface="Perpetua" panose="02020502060401020303" pitchFamily="18" charset="0"/>
              </a:rPr>
              <a:t>Enhance User Experience</a:t>
            </a:r>
            <a:r>
              <a:rPr lang="en-IN" altLang="en-US" sz="2000" b="1">
                <a:latin typeface="Perpetua" panose="02020502060401020303" pitchFamily="18" charset="0"/>
                <a:cs typeface="Perpetua" panose="02020502060401020303" pitchFamily="18" charset="0"/>
              </a:rPr>
              <a:t>:-</a:t>
            </a:r>
            <a:r>
              <a:rPr lang="en-IN" altLang="en-US" sz="2000">
                <a:latin typeface="Perpetua" panose="02020502060401020303" pitchFamily="18" charset="0"/>
                <a:cs typeface="Perpetua" panose="02020502060401020303" pitchFamily="18" charset="0"/>
              </a:rPr>
              <a:t> </a:t>
            </a:r>
            <a:r>
              <a:rPr lang="en-US" sz="2000">
                <a:latin typeface="Perpetua" panose="02020502060401020303" pitchFamily="18" charset="0"/>
                <a:cs typeface="Perpetua" panose="02020502060401020303" pitchFamily="18" charset="0"/>
                <a:sym typeface="+mn-ea"/>
              </a:rPr>
              <a:t>Improve user satisfaction by recommending books that align with their interests and reading habits.</a:t>
            </a:r>
            <a:endParaRPr lang="en-US" sz="2000">
              <a:latin typeface="Perpetua" panose="02020502060401020303" pitchFamily="18" charset="0"/>
              <a:cs typeface="Perpetua" panose="02020502060401020303" pitchFamily="18" charset="0"/>
              <a:sym typeface="+mn-ea"/>
            </a:endParaRPr>
          </a:p>
          <a:p>
            <a:pPr marL="285750" indent="-285750" algn="l">
              <a:buFont typeface="Arial" panose="020B0604020202020204" pitchFamily="34" charset="0"/>
              <a:buChar char="•"/>
            </a:pPr>
            <a:endParaRPr lang="en-US" sz="2000">
              <a:latin typeface="Perpetua" panose="02020502060401020303" pitchFamily="18" charset="0"/>
              <a:cs typeface="Perpetua" panose="02020502060401020303" pitchFamily="18" charset="0"/>
              <a:sym typeface="+mn-ea"/>
            </a:endParaRPr>
          </a:p>
          <a:p>
            <a:pPr marL="285750" indent="-285750" algn="l">
              <a:buFont typeface="Arial" panose="020B0604020202020204" pitchFamily="34" charset="0"/>
              <a:buChar char="•"/>
            </a:pPr>
            <a:r>
              <a:rPr lang="en-US" sz="2000" b="1" u="sng">
                <a:latin typeface="Perpetua" panose="02020502060401020303" pitchFamily="18" charset="0"/>
                <a:cs typeface="Perpetua" panose="02020502060401020303" pitchFamily="18" charset="0"/>
              </a:rPr>
              <a:t>Leverage Data</a:t>
            </a:r>
            <a:r>
              <a:rPr lang="en-US" sz="2000" b="1">
                <a:latin typeface="Perpetua" panose="02020502060401020303" pitchFamily="18" charset="0"/>
                <a:cs typeface="Perpetua" panose="02020502060401020303" pitchFamily="18" charset="0"/>
              </a:rPr>
              <a:t>:</a:t>
            </a:r>
            <a:r>
              <a:rPr lang="en-IN" altLang="en-US" sz="2000" b="1">
                <a:latin typeface="Perpetua" panose="02020502060401020303" pitchFamily="18" charset="0"/>
                <a:cs typeface="Perpetua" panose="02020502060401020303" pitchFamily="18" charset="0"/>
              </a:rPr>
              <a:t>-</a:t>
            </a:r>
            <a:r>
              <a:rPr lang="en-IN" altLang="en-US" sz="2000">
                <a:latin typeface="Perpetua" panose="02020502060401020303" pitchFamily="18" charset="0"/>
                <a:cs typeface="Perpetua" panose="02020502060401020303" pitchFamily="18" charset="0"/>
              </a:rPr>
              <a:t> </a:t>
            </a:r>
            <a:r>
              <a:rPr lang="en-US" sz="2000">
                <a:latin typeface="Perpetua" panose="02020502060401020303" pitchFamily="18" charset="0"/>
                <a:cs typeface="Perpetua" panose="02020502060401020303" pitchFamily="18" charset="0"/>
                <a:sym typeface="+mn-ea"/>
              </a:rPr>
              <a:t>Utilize user data (e.g., ratings, reviews, reading history) and book metadata (e.g., genre, author) to generate accurate recommendations.</a:t>
            </a:r>
            <a:endParaRPr lang="en-US" sz="2000">
              <a:latin typeface="Perpetua" panose="02020502060401020303" pitchFamily="18" charset="0"/>
              <a:cs typeface="Perpetua" panose="02020502060401020303" pitchFamily="18" charset="0"/>
            </a:endParaRPr>
          </a:p>
          <a:p>
            <a:pPr marL="285750" indent="-285750" algn="l">
              <a:buFont typeface="Arial" panose="020B0604020202020204" pitchFamily="34" charset="0"/>
              <a:buChar char="•"/>
            </a:pPr>
            <a:endParaRPr lang="en-US" sz="2000">
              <a:latin typeface="Perpetua" panose="02020502060401020303" pitchFamily="18" charset="0"/>
              <a:cs typeface="Perpetua" panose="02020502060401020303" pitchFamily="18" charset="0"/>
            </a:endParaRPr>
          </a:p>
          <a:p>
            <a:pPr marL="285750" indent="-285750" algn="l">
              <a:buFont typeface="Arial" panose="020B0604020202020204" pitchFamily="34" charset="0"/>
              <a:buChar char="•"/>
            </a:pPr>
            <a:endParaRPr lang="en-US" sz="2000">
              <a:latin typeface="Perpetua" panose="02020502060401020303" pitchFamily="18" charset="0"/>
              <a:cs typeface="Perpetua" panose="02020502060401020303" pitchFamily="18" charset="0"/>
            </a:endParaRPr>
          </a:p>
          <a:p>
            <a:pPr marL="285750" indent="-285750" algn="l">
              <a:buFont typeface="Arial" panose="020B0604020202020204" pitchFamily="34" charset="0"/>
              <a:buChar char="•"/>
            </a:pPr>
            <a:endParaRPr lang="en-US">
              <a:latin typeface="Perpetua" panose="02020502060401020303" pitchFamily="18" charset="0"/>
              <a:cs typeface="Perpetua" panose="02020502060401020303" pitchFamily="18" charset="0"/>
            </a:endParaRPr>
          </a:p>
          <a:p>
            <a:pPr marL="285750" indent="-285750" algn="l">
              <a:buFont typeface="Arial" panose="020B0604020202020204" pitchFamily="34" charset="0"/>
              <a:buChar char="•"/>
            </a:pPr>
            <a:endParaRPr lang="en-US">
              <a:latin typeface="Perpetua" panose="02020502060401020303" pitchFamily="18" charset="0"/>
              <a:cs typeface="Perpetua" panose="02020502060401020303" pitchFamily="18" charset="0"/>
            </a:endParaRPr>
          </a:p>
          <a:p>
            <a:pPr marL="285750" indent="-285750" algn="l">
              <a:buFont typeface="Arial" panose="020B0604020202020204" pitchFamily="34" charset="0"/>
              <a:buChar char="•"/>
            </a:pPr>
            <a:endParaRPr lang="en-US">
              <a:latin typeface="Perpetua" panose="02020502060401020303" pitchFamily="18" charset="0"/>
              <a:cs typeface="Perpetua" panose="02020502060401020303"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52750" y="475615"/>
            <a:ext cx="6096000" cy="791845"/>
          </a:xfrm>
          <a:prstGeom prst="rect">
            <a:avLst/>
          </a:prstGeom>
          <a:noFill/>
        </p:spPr>
        <p:txBody>
          <a:bodyPr wrap="square" rtlCol="0" anchor="t">
            <a:noAutofit/>
          </a:bodyPr>
          <a:p>
            <a:pPr algn="ctr"/>
            <a:r>
              <a:rPr lang="en-US" sz="4000" b="1" u="sng"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rPr>
              <a:t>ABOUT DATASET</a:t>
            </a:r>
            <a:endParaRPr lang="en-US" sz="4000" b="1" u="sng" dirty="0">
              <a:solidFill>
                <a:schemeClr val="tx1">
                  <a:lumMod val="85000"/>
                </a:schemeClr>
              </a:solidFill>
              <a:effectLst>
                <a:outerShdw blurRad="38100" dist="38100" dir="2700000" algn="tl">
                  <a:srgbClr val="000000">
                    <a:alpha val="43137"/>
                  </a:srgbClr>
                </a:outerShdw>
              </a:effectLst>
              <a:latin typeface="Perpetua" panose="02020502060401020303" pitchFamily="18" charset="0"/>
              <a:sym typeface="+mn-ea"/>
            </a:endParaRPr>
          </a:p>
        </p:txBody>
      </p:sp>
      <p:sp>
        <p:nvSpPr>
          <p:cNvPr id="3" name="Text Box 2"/>
          <p:cNvSpPr txBox="1"/>
          <p:nvPr/>
        </p:nvSpPr>
        <p:spPr>
          <a:xfrm>
            <a:off x="530860" y="1560830"/>
            <a:ext cx="10939780" cy="2306955"/>
          </a:xfrm>
          <a:prstGeom prst="rect">
            <a:avLst/>
          </a:prstGeom>
          <a:noFill/>
        </p:spPr>
        <p:txBody>
          <a:bodyPr wrap="square" rtlCol="0">
            <a:spAutoFit/>
          </a:bodyPr>
          <a:p>
            <a:pPr marL="342900" indent="-342900">
              <a:buFont typeface="Arial" panose="020B0604020202020204" pitchFamily="34" charset="0"/>
              <a:buChar char="•"/>
            </a:pPr>
            <a:r>
              <a:rPr lang="en-US" sz="2400" b="1" u="sng">
                <a:latin typeface="Perpetua" panose="02020502060401020303" pitchFamily="18" charset="0"/>
                <a:cs typeface="Perpetua" panose="02020502060401020303" pitchFamily="18" charset="0"/>
              </a:rPr>
              <a:t>User Data</a:t>
            </a:r>
            <a:r>
              <a:rPr lang="en-US" sz="2400">
                <a:latin typeface="Perpetua" panose="02020502060401020303" pitchFamily="18" charset="0"/>
                <a:cs typeface="Perpetua" panose="02020502060401020303" pitchFamily="18" charset="0"/>
              </a:rPr>
              <a:t>: Provides demographic information and location of users.</a:t>
            </a:r>
            <a:endParaRPr lang="en-US" sz="2400">
              <a:latin typeface="Perpetua" panose="02020502060401020303" pitchFamily="18" charset="0"/>
              <a:cs typeface="Perpetua" panose="02020502060401020303" pitchFamily="18" charset="0"/>
            </a:endParaRPr>
          </a:p>
          <a:p>
            <a:pPr marL="342900" indent="-342900">
              <a:buFont typeface="Arial" panose="020B0604020202020204" pitchFamily="34" charset="0"/>
              <a:buChar char="•"/>
            </a:pPr>
            <a:endParaRPr lang="en-US" sz="2400">
              <a:latin typeface="Perpetua" panose="02020502060401020303" pitchFamily="18" charset="0"/>
              <a:cs typeface="Perpetua" panose="02020502060401020303" pitchFamily="18" charset="0"/>
            </a:endParaRPr>
          </a:p>
          <a:p>
            <a:pPr marL="342900" indent="-342900">
              <a:buFont typeface="Arial" panose="020B0604020202020204" pitchFamily="34" charset="0"/>
              <a:buChar char="•"/>
            </a:pPr>
            <a:r>
              <a:rPr lang="en-US" sz="2400" b="1" u="sng">
                <a:latin typeface="Perpetua" panose="02020502060401020303" pitchFamily="18" charset="0"/>
                <a:cs typeface="Perpetua" panose="02020502060401020303" pitchFamily="18" charset="0"/>
              </a:rPr>
              <a:t>Book Data</a:t>
            </a:r>
            <a:r>
              <a:rPr lang="en-US" sz="2400">
                <a:latin typeface="Perpetua" panose="02020502060401020303" pitchFamily="18" charset="0"/>
                <a:cs typeface="Perpetua" panose="02020502060401020303" pitchFamily="18" charset="0"/>
              </a:rPr>
              <a:t>: Contains detailed metadata about each book.</a:t>
            </a:r>
            <a:endParaRPr lang="en-US" sz="2400">
              <a:latin typeface="Perpetua" panose="02020502060401020303" pitchFamily="18" charset="0"/>
              <a:cs typeface="Perpetua" panose="02020502060401020303" pitchFamily="18" charset="0"/>
            </a:endParaRPr>
          </a:p>
          <a:p>
            <a:pPr marL="342900" indent="-342900">
              <a:buFont typeface="Arial" panose="020B0604020202020204" pitchFamily="34" charset="0"/>
              <a:buChar char="•"/>
            </a:pPr>
            <a:endParaRPr lang="en-US" sz="2400">
              <a:latin typeface="Perpetua" panose="02020502060401020303" pitchFamily="18" charset="0"/>
              <a:cs typeface="Perpetua" panose="02020502060401020303" pitchFamily="18" charset="0"/>
            </a:endParaRPr>
          </a:p>
          <a:p>
            <a:pPr marL="342900" indent="-342900">
              <a:buFont typeface="Arial" panose="020B0604020202020204" pitchFamily="34" charset="0"/>
              <a:buChar char="•"/>
            </a:pPr>
            <a:r>
              <a:rPr lang="en-US" sz="2400" b="1" u="sng">
                <a:latin typeface="Perpetua" panose="02020502060401020303" pitchFamily="18" charset="0"/>
                <a:cs typeface="Perpetua" panose="02020502060401020303" pitchFamily="18" charset="0"/>
              </a:rPr>
              <a:t>Ratings Data</a:t>
            </a:r>
            <a:r>
              <a:rPr lang="en-US" sz="2400">
                <a:latin typeface="Perpetua" panose="02020502060401020303" pitchFamily="18" charset="0"/>
                <a:cs typeface="Perpetua" panose="02020502060401020303" pitchFamily="18" charset="0"/>
              </a:rPr>
              <a:t>: Captures the interactions (ratings) between users and books, essential for training the recommendation model.</a:t>
            </a:r>
            <a:endParaRPr lang="en-US" sz="2400">
              <a:latin typeface="Perpetua" panose="02020502060401020303" pitchFamily="18" charset="0"/>
              <a:cs typeface="Perpetua" panose="02020502060401020303"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95262" y="230819"/>
            <a:ext cx="11801475" cy="63484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75510" y="308610"/>
            <a:ext cx="7841615" cy="829945"/>
          </a:xfrm>
          <a:prstGeom prst="rect">
            <a:avLst/>
          </a:prstGeom>
          <a:noFill/>
        </p:spPr>
        <p:txBody>
          <a:bodyPr wrap="square" rtlCol="0">
            <a:spAutoFit/>
          </a:bodyPr>
          <a:p>
            <a:r>
              <a:rPr lang="en-IN" altLang="en-US" sz="4800" b="1" u="sng">
                <a:effectLst>
                  <a:outerShdw blurRad="38100" dist="38100" dir="2700000" algn="tl">
                    <a:srgbClr val="000000">
                      <a:alpha val="43137"/>
                    </a:srgbClr>
                  </a:outerShdw>
                </a:effectLst>
                <a:latin typeface="Perpetua" panose="02020502060401020303" pitchFamily="18" charset="0"/>
                <a:cs typeface="Perpetua" panose="02020502060401020303" pitchFamily="18" charset="0"/>
              </a:rPr>
              <a:t>Algorithm Used in Project</a:t>
            </a:r>
            <a:endParaRPr lang="en-IN" altLang="en-US" sz="4800" b="1" u="sng">
              <a:effectLst>
                <a:outerShdw blurRad="38100" dist="38100" dir="2700000" algn="tl">
                  <a:srgbClr val="000000">
                    <a:alpha val="43137"/>
                  </a:srgbClr>
                </a:outerShdw>
              </a:effectLst>
              <a:latin typeface="Perpetua" panose="02020502060401020303" pitchFamily="18" charset="0"/>
              <a:cs typeface="Perpetua" panose="02020502060401020303" pitchFamily="18" charset="0"/>
            </a:endParaRPr>
          </a:p>
        </p:txBody>
      </p:sp>
      <p:sp>
        <p:nvSpPr>
          <p:cNvPr id="3" name="Text Box 2"/>
          <p:cNvSpPr txBox="1"/>
          <p:nvPr/>
        </p:nvSpPr>
        <p:spPr>
          <a:xfrm>
            <a:off x="1092835" y="1402080"/>
            <a:ext cx="9751060" cy="4403725"/>
          </a:xfrm>
          <a:prstGeom prst="rect">
            <a:avLst/>
          </a:prstGeom>
          <a:noFill/>
        </p:spPr>
        <p:txBody>
          <a:bodyPr wrap="square" rtlCol="0">
            <a:noAutofit/>
          </a:bodyPr>
          <a:p>
            <a:pPr marL="285750" indent="-285750">
              <a:buFont typeface="Arial" panose="020B0604020202020204" pitchFamily="34" charset="0"/>
              <a:buChar char="•"/>
            </a:pPr>
            <a:r>
              <a:rPr lang="en-US" sz="2800">
                <a:latin typeface="Perpetua" panose="02020502060401020303" pitchFamily="18" charset="0"/>
                <a:cs typeface="Perpetua" panose="02020502060401020303" pitchFamily="18" charset="0"/>
              </a:rPr>
              <a:t>Popularity-Based Filtering</a:t>
            </a:r>
            <a:endParaRPr lang="en-US" sz="2800">
              <a:latin typeface="Perpetua" panose="02020502060401020303" pitchFamily="18" charset="0"/>
              <a:cs typeface="Perpetua" panose="02020502060401020303" pitchFamily="18" charset="0"/>
            </a:endParaRPr>
          </a:p>
          <a:p>
            <a:endParaRPr lang="en-US" sz="2800">
              <a:latin typeface="Perpetua" panose="02020502060401020303" pitchFamily="18" charset="0"/>
              <a:cs typeface="Perpetua" panose="02020502060401020303" pitchFamily="18" charset="0"/>
            </a:endParaRPr>
          </a:p>
          <a:p>
            <a:pPr marL="285750" indent="-285750">
              <a:buFont typeface="Arial" panose="020B0604020202020204" pitchFamily="34" charset="0"/>
              <a:buChar char="•"/>
            </a:pPr>
            <a:r>
              <a:rPr lang="en-US" sz="2800">
                <a:latin typeface="Perpetua" panose="02020502060401020303" pitchFamily="18" charset="0"/>
                <a:cs typeface="Perpetua" panose="02020502060401020303" pitchFamily="18" charset="0"/>
              </a:rPr>
              <a:t>Model-Based Collaborative Filtering</a:t>
            </a:r>
            <a:endParaRPr lang="en-US" sz="2800">
              <a:latin typeface="Perpetua" panose="02020502060401020303" pitchFamily="18" charset="0"/>
              <a:cs typeface="Perpetua" panose="02020502060401020303" pitchFamily="18" charset="0"/>
            </a:endParaRPr>
          </a:p>
          <a:p>
            <a:pPr marL="742950" lvl="1" indent="-285750">
              <a:buFont typeface="Wingdings" panose="05000000000000000000" charset="0"/>
              <a:buChar char="Ø"/>
            </a:pPr>
            <a:r>
              <a:rPr lang="en-US" sz="2800">
                <a:latin typeface="Perpetua" panose="02020502060401020303" pitchFamily="18" charset="0"/>
                <a:cs typeface="Perpetua" panose="02020502060401020303" pitchFamily="18" charset="0"/>
              </a:rPr>
              <a:t>Singular Value Decomposition (SVD)</a:t>
            </a:r>
            <a:endParaRPr lang="en-US" sz="2800">
              <a:latin typeface="Perpetua" panose="02020502060401020303" pitchFamily="18" charset="0"/>
              <a:cs typeface="Perpetua" panose="02020502060401020303" pitchFamily="18" charset="0"/>
            </a:endParaRPr>
          </a:p>
          <a:p>
            <a:pPr marL="742950" lvl="1" indent="-285750">
              <a:buFont typeface="Wingdings" panose="05000000000000000000" charset="0"/>
              <a:buChar char="Ø"/>
            </a:pPr>
            <a:r>
              <a:rPr lang="en-US" sz="2800">
                <a:latin typeface="Perpetua" panose="02020502060401020303" pitchFamily="18" charset="0"/>
                <a:cs typeface="Perpetua" panose="02020502060401020303" pitchFamily="18" charset="0"/>
              </a:rPr>
              <a:t>Non-negative Matrix Factorization (NMF)</a:t>
            </a:r>
            <a:endParaRPr lang="en-US" sz="2800">
              <a:latin typeface="Perpetua" panose="02020502060401020303" pitchFamily="18" charset="0"/>
              <a:cs typeface="Perpetua" panose="02020502060401020303" pitchFamily="18" charset="0"/>
            </a:endParaRPr>
          </a:p>
          <a:p>
            <a:endParaRPr lang="en-US" sz="2800">
              <a:latin typeface="Perpetua" panose="02020502060401020303" pitchFamily="18" charset="0"/>
              <a:cs typeface="Perpetua" panose="02020502060401020303" pitchFamily="18" charset="0"/>
            </a:endParaRPr>
          </a:p>
          <a:p>
            <a:pPr marL="285750" indent="-285750">
              <a:buFont typeface="Arial" panose="020B0604020202020204" pitchFamily="34" charset="0"/>
              <a:buChar char="•"/>
            </a:pPr>
            <a:r>
              <a:rPr lang="en-US" sz="2800">
                <a:latin typeface="Perpetua" panose="02020502060401020303" pitchFamily="18" charset="0"/>
                <a:cs typeface="Perpetua" panose="02020502060401020303" pitchFamily="18" charset="0"/>
              </a:rPr>
              <a:t>Grid Search Cross Validation</a:t>
            </a:r>
            <a:endParaRPr lang="en-US" sz="2800">
              <a:latin typeface="Perpetua" panose="02020502060401020303" pitchFamily="18" charset="0"/>
              <a:cs typeface="Perpetua" panose="02020502060401020303" pitchFamily="18" charset="0"/>
            </a:endParaRPr>
          </a:p>
          <a:p>
            <a:endParaRPr lang="en-US" sz="2800">
              <a:latin typeface="Perpetua" panose="02020502060401020303" pitchFamily="18" charset="0"/>
              <a:cs typeface="Perpetua" panose="02020502060401020303" pitchFamily="18" charset="0"/>
            </a:endParaRPr>
          </a:p>
          <a:p>
            <a:pPr marL="285750" indent="-285750">
              <a:buFont typeface="Arial" panose="020B0604020202020204" pitchFamily="34" charset="0"/>
              <a:buChar char="•"/>
            </a:pPr>
            <a:r>
              <a:rPr lang="en-US" sz="2800">
                <a:latin typeface="Perpetua" panose="02020502060401020303" pitchFamily="18" charset="0"/>
                <a:cs typeface="Perpetua" panose="02020502060401020303" pitchFamily="18" charset="0"/>
              </a:rPr>
              <a:t>K-Nearest Neighbors (KNN)</a:t>
            </a:r>
            <a:endParaRPr lang="en-US" sz="2800">
              <a:latin typeface="Perpetua" panose="02020502060401020303" pitchFamily="18" charset="0"/>
              <a:cs typeface="Perpetua" panose="02020502060401020303" pitchFamily="18" charset="0"/>
            </a:endParaRPr>
          </a:p>
          <a:p>
            <a:endParaRPr lang="en-US" sz="2800">
              <a:latin typeface="Perpetua" panose="02020502060401020303" pitchFamily="18" charset="0"/>
              <a:cs typeface="Perpetua" panose="02020502060401020303" pitchFamily="18" charset="0"/>
            </a:endParaRPr>
          </a:p>
          <a:p>
            <a:endParaRPr lang="en-IN" altLang="en-US" sz="2800">
              <a:latin typeface="Perpetua" panose="02020502060401020303" pitchFamily="18" charset="0"/>
              <a:cs typeface="Perpetua" panose="02020502060401020303" pitchFamily="18" charset="0"/>
            </a:endParaRPr>
          </a:p>
          <a:p>
            <a:pPr indent="457200"/>
            <a:endParaRPr lang="en-IN" altLang="en-US" sz="2800">
              <a:latin typeface="Perpetua" panose="02020502060401020303" pitchFamily="18" charset="0"/>
              <a:cs typeface="Perpetua" panose="02020502060401020303" pitchFamily="18" charset="0"/>
            </a:endParaRPr>
          </a:p>
        </p:txBody>
      </p:sp>
      <p:sp>
        <p:nvSpPr>
          <p:cNvPr id="4" name="Text Box 3"/>
          <p:cNvSpPr txBox="1"/>
          <p:nvPr/>
        </p:nvSpPr>
        <p:spPr>
          <a:xfrm>
            <a:off x="518795" y="3703955"/>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94310" y="156845"/>
            <a:ext cx="11803380" cy="6489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2880</Words>
  <Application>WPS Presentation</Application>
  <PresentationFormat>Widescreen</PresentationFormat>
  <Paragraphs>99</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Perpetua</vt:lpstr>
      <vt:lpstr>Wingdings</vt:lpstr>
      <vt:lpstr>Perpetua Titling MT</vt:lpstr>
      <vt:lpstr>Microsoft YaHei</vt:lpstr>
      <vt:lpstr>Arial Unicode MS</vt:lpstr>
      <vt:lpstr>Calibri</vt:lpstr>
      <vt:lpstr>Default Design</vt:lpstr>
      <vt:lpstr>Project(P402) Recommendation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Project(P402) Recommendation System</dc:title>
  <dc:creator/>
  <cp:lastModifiedBy>Mahesh</cp:lastModifiedBy>
  <cp:revision>7</cp:revision>
  <dcterms:created xsi:type="dcterms:W3CDTF">2024-06-13T11:01:00Z</dcterms:created>
  <dcterms:modified xsi:type="dcterms:W3CDTF">2024-06-17T06:00:43Z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FFF3B7A7731846249CE673EF6CD43EB4_11</vt:lpwstr>
  </property>
  <property fmtid="{D5CDD505-2E9C-101B-9397-08002B2CF9AE}" pid="3" name="KSOProductBuildVer">
    <vt:lpwstr>1033-12.2.0.17119</vt:lpwstr>
  </property>
</Properties>
</file>