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Montserrat"/>
      <p:regular r:id="rId21"/>
      <p:bold r:id="rId22"/>
      <p:italic r:id="rId23"/>
      <p:boldItalic r:id="rId24"/>
    </p:embeddedFont>
    <p:embeddedFont>
      <p:font typeface="Libre Baskerville"/>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Baskerville-bold.fntdata"/><Relationship Id="rId25" Type="http://schemas.openxmlformats.org/officeDocument/2006/relationships/font" Target="fonts/LibreBaskerville-regular.fntdata"/><Relationship Id="rId27" Type="http://schemas.openxmlformats.org/officeDocument/2006/relationships/font" Target="fonts/LibreBaskervill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regular.fntdata"/><Relationship Id="rId16" Type="http://schemas.openxmlformats.org/officeDocument/2006/relationships/slide" Target="slides/slide11.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489feca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489feca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a0a0a9e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a0a0a9e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89fecaa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89fecaa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4bcece40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4bcece40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497f2623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497f262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a0a0a9e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a0a0a9e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fa0a0a9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fa0a0a9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a0a0a9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a0a0a9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a0a0a9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a0a0a9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a0a0a9e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a0a0a9e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fa0a0a9e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fa0a0a9e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2" name="Google Shape;52;p11"/>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2"/>
          <p:cNvSpPr txBox="1"/>
          <p:nvPr>
            <p:ph idx="1" type="body"/>
          </p:nvPr>
        </p:nvSpPr>
        <p:spPr>
          <a:xfrm>
            <a:off x="311700" y="3152225"/>
            <a:ext cx="8520600" cy="13008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56" name="Google Shape;56;p12"/>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3"/>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bg>
      <p:bgPr>
        <a:solidFill>
          <a:srgbClr val="000000"/>
        </a:solidFill>
      </p:bgPr>
    </p:bg>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mt="16000"/>
          </a:blip>
          <a:stretch>
            <a:fillRect/>
          </a:stretch>
        </p:blipFill>
        <p:spPr>
          <a:xfrm>
            <a:off x="2625863" y="625613"/>
            <a:ext cx="3892275" cy="3892275"/>
          </a:xfrm>
          <a:prstGeom prst="rect">
            <a:avLst/>
          </a:prstGeom>
          <a:noFill/>
          <a:ln>
            <a:noFill/>
          </a:ln>
        </p:spPr>
      </p:pic>
      <p:sp>
        <p:nvSpPr>
          <p:cNvPr id="17" name="Google Shape;17;p3"/>
          <p:cNvSpPr txBox="1"/>
          <p:nvPr>
            <p:ph type="title"/>
          </p:nvPr>
        </p:nvSpPr>
        <p:spPr>
          <a:xfrm>
            <a:off x="311700" y="2150850"/>
            <a:ext cx="8520600" cy="841800"/>
          </a:xfrm>
          <a:prstGeom prst="rect">
            <a:avLst/>
          </a:prstGeom>
          <a:effectLst>
            <a:outerShdw blurRad="57150" rotWithShape="0" algn="bl" dir="5400000" dist="9525">
              <a:srgbClr val="000000">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1pPr>
            <a:lvl2pPr lvl="1"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2pPr>
            <a:lvl3pPr lvl="2"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3pPr>
            <a:lvl4pPr lvl="3"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4pPr>
            <a:lvl5pPr lvl="4"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5pPr>
            <a:lvl6pPr lvl="5"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6pPr>
            <a:lvl7pPr lvl="6"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7pPr>
            <a:lvl8pPr lvl="7"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8pPr>
            <a:lvl9pPr lvl="8" rt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9pPr>
          </a:lstStyle>
          <a:p/>
        </p:txBody>
      </p:sp>
      <p:sp>
        <p:nvSpPr>
          <p:cNvPr id="18" name="Google Shape;18;p3"/>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9" name="Google Shape;19;p3"/>
          <p:cNvSpPr/>
          <p:nvPr/>
        </p:nvSpPr>
        <p:spPr>
          <a:xfrm>
            <a:off x="0" y="4663225"/>
            <a:ext cx="9144000" cy="480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G" type="secHead">
  <p:cSld name="SECTION_HEADER">
    <p:bg>
      <p:bgPr>
        <a:solidFill>
          <a:srgbClr val="000000"/>
        </a:solidFill>
      </p:bgPr>
    </p:bg>
    <p:spTree>
      <p:nvGrpSpPr>
        <p:cNvPr id="20" name="Shape 20"/>
        <p:cNvGrpSpPr/>
        <p:nvPr/>
      </p:nvGrpSpPr>
      <p:grpSpPr>
        <a:xfrm>
          <a:off x="0" y="0"/>
          <a:ext cx="0" cy="0"/>
          <a:chOff x="0" y="0"/>
          <a:chExt cx="0" cy="0"/>
        </a:xfrm>
      </p:grpSpPr>
      <p:sp>
        <p:nvSpPr>
          <p:cNvPr id="21" name="Google Shape;21;p4"/>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2" name="Google Shape;22;p4"/>
          <p:cNvSpPr/>
          <p:nvPr/>
        </p:nvSpPr>
        <p:spPr>
          <a:xfrm>
            <a:off x="0" y="-125"/>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2150850"/>
            <a:ext cx="8520600" cy="841800"/>
          </a:xfrm>
          <a:prstGeom prst="rect">
            <a:avLst/>
          </a:prstGeom>
          <a:effectLst>
            <a:outerShdw blurRad="57150" rotWithShape="0" algn="bl" dir="5400000" dist="9525">
              <a:srgbClr val="000000">
                <a:alpha val="50000"/>
              </a:srgbClr>
            </a:outerShdw>
          </a:effectLst>
        </p:spPr>
        <p:txBody>
          <a:bodyPr anchorCtr="0" anchor="ctr" bIns="91425" lIns="91425" spcFirstLastPara="1" rIns="91425" wrap="square" tIns="91425">
            <a:noAutofit/>
          </a:bodyPr>
          <a:lstStyle>
            <a:lvl1pPr lvl="0"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2pPr>
            <a:lvl3pPr lvl="2"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3pPr>
            <a:lvl4pPr lvl="3"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4pPr>
            <a:lvl5pPr lvl="4"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5pPr>
            <a:lvl6pPr lvl="5"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6pPr>
            <a:lvl7pPr lvl="6"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7pPr>
            <a:lvl8pPr lvl="7"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8pPr>
            <a:lvl9pPr lvl="8" algn="ctr">
              <a:spcBef>
                <a:spcPts val="0"/>
              </a:spcBef>
              <a:spcAft>
                <a:spcPts val="0"/>
              </a:spcAft>
              <a:buClr>
                <a:srgbClr val="FFFFFF"/>
              </a:buClr>
              <a:buSzPts val="2400"/>
              <a:buFont typeface="Montserrat"/>
              <a:buNone/>
              <a:defRPr b="1" sz="2400">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6" name="Google Shape;26;p5"/>
          <p:cNvSpPr txBox="1"/>
          <p:nvPr>
            <p:ph idx="1" type="body"/>
          </p:nvPr>
        </p:nvSpPr>
        <p:spPr>
          <a:xfrm>
            <a:off x="311700" y="1031975"/>
            <a:ext cx="8520600" cy="3537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 name="Google Shape;27;p5"/>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0" name="Google Shape;30;p6"/>
          <p:cNvSpPr txBox="1"/>
          <p:nvPr>
            <p:ph idx="1" type="body"/>
          </p:nvPr>
        </p:nvSpPr>
        <p:spPr>
          <a:xfrm>
            <a:off x="311700" y="1152475"/>
            <a:ext cx="39999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6"/>
          <p:cNvSpPr txBox="1"/>
          <p:nvPr>
            <p:ph idx="2" type="body"/>
          </p:nvPr>
        </p:nvSpPr>
        <p:spPr>
          <a:xfrm>
            <a:off x="4832400" y="1152475"/>
            <a:ext cx="39999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6"/>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311700" y="228540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8"/>
          <p:cNvSpPr txBox="1"/>
          <p:nvPr>
            <p:ph idx="1" type="body"/>
          </p:nvPr>
        </p:nvSpPr>
        <p:spPr>
          <a:xfrm>
            <a:off x="311700" y="1389600"/>
            <a:ext cx="2808000" cy="3179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8"/>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9"/>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10"/>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 name="Google Shape;48;p10"/>
          <p:cNvSpPr txBox="1"/>
          <p:nvPr>
            <p:ph idx="12" type="sldNum"/>
          </p:nvPr>
        </p:nvSpPr>
        <p:spPr>
          <a:xfrm>
            <a:off x="3191500" y="4663225"/>
            <a:ext cx="5829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49" name="Google Shape;49;p10"/>
          <p:cNvSpPr txBox="1"/>
          <p:nvPr/>
        </p:nvSpPr>
        <p:spPr>
          <a:xfrm>
            <a:off x="6657925" y="4728441"/>
            <a:ext cx="2136900" cy="289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sz="600">
                <a:solidFill>
                  <a:schemeClr val="dk2"/>
                </a:solidFill>
                <a:latin typeface="Montserrat"/>
                <a:ea typeface="Montserrat"/>
                <a:cs typeface="Montserrat"/>
                <a:sym typeface="Montserrat"/>
              </a:rPr>
              <a:t>© https://joincodingnow.com</a:t>
            </a:r>
            <a:endParaRPr>
              <a:latin typeface="Libre Baskerville"/>
              <a:ea typeface="Libre Baskerville"/>
              <a:cs typeface="Libre Baskerville"/>
              <a:sym typeface="Libre Baskervill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1pPr>
            <a:lvl2pPr lvl="1"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algn="ctr">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7" name="Google Shape;7;p1"/>
          <p:cNvSpPr txBox="1"/>
          <p:nvPr>
            <p:ph idx="1" type="body"/>
          </p:nvPr>
        </p:nvSpPr>
        <p:spPr>
          <a:xfrm>
            <a:off x="311700" y="1031975"/>
            <a:ext cx="8520600" cy="35370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Libre Baskerville"/>
              <a:buChar char="●"/>
              <a:defRPr>
                <a:solidFill>
                  <a:schemeClr val="dk2"/>
                </a:solidFill>
                <a:latin typeface="Libre Baskerville"/>
                <a:ea typeface="Libre Baskerville"/>
                <a:cs typeface="Libre Baskerville"/>
                <a:sym typeface="Libre Baskerville"/>
              </a:defRPr>
            </a:lvl1pPr>
            <a:lvl2pPr indent="-304800" lvl="1" marL="914400">
              <a:lnSpc>
                <a:spcPct val="100000"/>
              </a:lnSpc>
              <a:spcBef>
                <a:spcPts val="0"/>
              </a:spcBef>
              <a:spcAft>
                <a:spcPts val="0"/>
              </a:spcAft>
              <a:buClr>
                <a:schemeClr val="dk2"/>
              </a:buClr>
              <a:buSzPts val="1200"/>
              <a:buFont typeface="Libre Baskerville"/>
              <a:buChar char="○"/>
              <a:defRPr sz="1200">
                <a:solidFill>
                  <a:schemeClr val="dk2"/>
                </a:solidFill>
                <a:latin typeface="Libre Baskerville"/>
                <a:ea typeface="Libre Baskerville"/>
                <a:cs typeface="Libre Baskerville"/>
                <a:sym typeface="Libre Baskerville"/>
              </a:defRPr>
            </a:lvl2pPr>
            <a:lvl3pPr indent="-304800" lvl="2" marL="1371600">
              <a:lnSpc>
                <a:spcPct val="100000"/>
              </a:lnSpc>
              <a:spcBef>
                <a:spcPts val="0"/>
              </a:spcBef>
              <a:spcAft>
                <a:spcPts val="0"/>
              </a:spcAft>
              <a:buClr>
                <a:schemeClr val="dk2"/>
              </a:buClr>
              <a:buSzPts val="1200"/>
              <a:buFont typeface="Libre Baskerville"/>
              <a:buChar char="■"/>
              <a:defRPr sz="1200">
                <a:solidFill>
                  <a:schemeClr val="dk2"/>
                </a:solidFill>
                <a:latin typeface="Libre Baskerville"/>
                <a:ea typeface="Libre Baskerville"/>
                <a:cs typeface="Libre Baskerville"/>
                <a:sym typeface="Libre Baskerville"/>
              </a:defRPr>
            </a:lvl3pPr>
            <a:lvl4pPr indent="-304800" lvl="3" marL="1828800">
              <a:lnSpc>
                <a:spcPct val="100000"/>
              </a:lnSpc>
              <a:spcBef>
                <a:spcPts val="0"/>
              </a:spcBef>
              <a:spcAft>
                <a:spcPts val="0"/>
              </a:spcAft>
              <a:buClr>
                <a:schemeClr val="dk2"/>
              </a:buClr>
              <a:buSzPts val="1200"/>
              <a:buFont typeface="Libre Baskerville"/>
              <a:buChar char="●"/>
              <a:defRPr sz="1200">
                <a:solidFill>
                  <a:schemeClr val="dk2"/>
                </a:solidFill>
                <a:latin typeface="Libre Baskerville"/>
                <a:ea typeface="Libre Baskerville"/>
                <a:cs typeface="Libre Baskerville"/>
                <a:sym typeface="Libre Baskerville"/>
              </a:defRPr>
            </a:lvl4pPr>
            <a:lvl5pPr indent="-304800" lvl="4" marL="2286000">
              <a:lnSpc>
                <a:spcPct val="100000"/>
              </a:lnSpc>
              <a:spcBef>
                <a:spcPts val="0"/>
              </a:spcBef>
              <a:spcAft>
                <a:spcPts val="0"/>
              </a:spcAft>
              <a:buClr>
                <a:schemeClr val="dk2"/>
              </a:buClr>
              <a:buSzPts val="1200"/>
              <a:buFont typeface="Libre Baskerville"/>
              <a:buChar char="○"/>
              <a:defRPr sz="1200">
                <a:solidFill>
                  <a:schemeClr val="dk2"/>
                </a:solidFill>
                <a:latin typeface="Libre Baskerville"/>
                <a:ea typeface="Libre Baskerville"/>
                <a:cs typeface="Libre Baskerville"/>
                <a:sym typeface="Libre Baskerville"/>
              </a:defRPr>
            </a:lvl5pPr>
            <a:lvl6pPr indent="-304800" lvl="5" marL="2743200">
              <a:lnSpc>
                <a:spcPct val="100000"/>
              </a:lnSpc>
              <a:spcBef>
                <a:spcPts val="0"/>
              </a:spcBef>
              <a:spcAft>
                <a:spcPts val="0"/>
              </a:spcAft>
              <a:buClr>
                <a:schemeClr val="dk2"/>
              </a:buClr>
              <a:buSzPts val="1200"/>
              <a:buFont typeface="Libre Baskerville"/>
              <a:buChar char="■"/>
              <a:defRPr sz="1200">
                <a:solidFill>
                  <a:schemeClr val="dk2"/>
                </a:solidFill>
                <a:latin typeface="Libre Baskerville"/>
                <a:ea typeface="Libre Baskerville"/>
                <a:cs typeface="Libre Baskerville"/>
                <a:sym typeface="Libre Baskerville"/>
              </a:defRPr>
            </a:lvl6pPr>
            <a:lvl7pPr indent="-304800" lvl="6" marL="3200400">
              <a:lnSpc>
                <a:spcPct val="100000"/>
              </a:lnSpc>
              <a:spcBef>
                <a:spcPts val="0"/>
              </a:spcBef>
              <a:spcAft>
                <a:spcPts val="0"/>
              </a:spcAft>
              <a:buClr>
                <a:schemeClr val="dk2"/>
              </a:buClr>
              <a:buSzPts val="1200"/>
              <a:buFont typeface="Libre Baskerville"/>
              <a:buChar char="●"/>
              <a:defRPr sz="1200">
                <a:solidFill>
                  <a:schemeClr val="dk2"/>
                </a:solidFill>
                <a:latin typeface="Libre Baskerville"/>
                <a:ea typeface="Libre Baskerville"/>
                <a:cs typeface="Libre Baskerville"/>
                <a:sym typeface="Libre Baskerville"/>
              </a:defRPr>
            </a:lvl7pPr>
            <a:lvl8pPr indent="-304800" lvl="7" marL="3657600">
              <a:lnSpc>
                <a:spcPct val="100000"/>
              </a:lnSpc>
              <a:spcBef>
                <a:spcPts val="0"/>
              </a:spcBef>
              <a:spcAft>
                <a:spcPts val="0"/>
              </a:spcAft>
              <a:buClr>
                <a:schemeClr val="dk2"/>
              </a:buClr>
              <a:buSzPts val="1200"/>
              <a:buFont typeface="Libre Baskerville"/>
              <a:buChar char="○"/>
              <a:defRPr sz="1200">
                <a:solidFill>
                  <a:schemeClr val="dk2"/>
                </a:solidFill>
                <a:latin typeface="Libre Baskerville"/>
                <a:ea typeface="Libre Baskerville"/>
                <a:cs typeface="Libre Baskerville"/>
                <a:sym typeface="Libre Baskerville"/>
              </a:defRPr>
            </a:lvl8pPr>
            <a:lvl9pPr indent="-304800" lvl="8" marL="4114800">
              <a:lnSpc>
                <a:spcPct val="100000"/>
              </a:lnSpc>
              <a:spcBef>
                <a:spcPts val="0"/>
              </a:spcBef>
              <a:spcAft>
                <a:spcPts val="0"/>
              </a:spcAft>
              <a:buClr>
                <a:schemeClr val="dk2"/>
              </a:buClr>
              <a:buSzPts val="1200"/>
              <a:buFont typeface="Libre Baskerville"/>
              <a:buChar char="■"/>
              <a:defRPr sz="1200">
                <a:solidFill>
                  <a:schemeClr val="dk2"/>
                </a:solidFill>
                <a:latin typeface="Libre Baskerville"/>
                <a:ea typeface="Libre Baskerville"/>
                <a:cs typeface="Libre Baskerville"/>
                <a:sym typeface="Libre Baskerville"/>
              </a:defRPr>
            </a:lvl9pPr>
          </a:lstStyle>
          <a:p/>
        </p:txBody>
      </p:sp>
      <p:sp>
        <p:nvSpPr>
          <p:cNvPr id="8" name="Google Shape;8;p1"/>
          <p:cNvSpPr txBox="1"/>
          <p:nvPr>
            <p:ph idx="12" type="sldNum"/>
          </p:nvPr>
        </p:nvSpPr>
        <p:spPr>
          <a:xfrm>
            <a:off x="3191500" y="4663225"/>
            <a:ext cx="5829600" cy="393600"/>
          </a:xfrm>
          <a:prstGeom prst="rect">
            <a:avLst/>
          </a:prstGeom>
          <a:noFill/>
          <a:ln>
            <a:noFill/>
          </a:ln>
        </p:spPr>
        <p:txBody>
          <a:bodyPr anchorCtr="0" anchor="ctr" bIns="91425" lIns="91425" spcFirstLastPara="1" rIns="91425" wrap="square" tIns="91425">
            <a:noAutofit/>
          </a:bodyPr>
          <a:lstStyle>
            <a:lvl1pPr lvl="0" rtl="0" algn="r">
              <a:buNone/>
              <a:defRPr b="1" sz="1000">
                <a:solidFill>
                  <a:schemeClr val="dk2"/>
                </a:solidFill>
                <a:latin typeface="Montserrat"/>
                <a:ea typeface="Montserrat"/>
                <a:cs typeface="Montserrat"/>
                <a:sym typeface="Montserrat"/>
              </a:defRPr>
            </a:lvl1pPr>
            <a:lvl2pPr lvl="1" rtl="0" algn="r">
              <a:buNone/>
              <a:defRPr b="1" sz="1000">
                <a:solidFill>
                  <a:schemeClr val="dk2"/>
                </a:solidFill>
                <a:latin typeface="Montserrat"/>
                <a:ea typeface="Montserrat"/>
                <a:cs typeface="Montserrat"/>
                <a:sym typeface="Montserrat"/>
              </a:defRPr>
            </a:lvl2pPr>
            <a:lvl3pPr lvl="2" rtl="0" algn="r">
              <a:buNone/>
              <a:defRPr b="1" sz="1000">
                <a:solidFill>
                  <a:schemeClr val="dk2"/>
                </a:solidFill>
                <a:latin typeface="Montserrat"/>
                <a:ea typeface="Montserrat"/>
                <a:cs typeface="Montserrat"/>
                <a:sym typeface="Montserrat"/>
              </a:defRPr>
            </a:lvl3pPr>
            <a:lvl4pPr lvl="3" rtl="0" algn="r">
              <a:buNone/>
              <a:defRPr b="1" sz="1000">
                <a:solidFill>
                  <a:schemeClr val="dk2"/>
                </a:solidFill>
                <a:latin typeface="Montserrat"/>
                <a:ea typeface="Montserrat"/>
                <a:cs typeface="Montserrat"/>
                <a:sym typeface="Montserrat"/>
              </a:defRPr>
            </a:lvl4pPr>
            <a:lvl5pPr lvl="4" rtl="0" algn="r">
              <a:buNone/>
              <a:defRPr b="1" sz="1000">
                <a:solidFill>
                  <a:schemeClr val="dk2"/>
                </a:solidFill>
                <a:latin typeface="Montserrat"/>
                <a:ea typeface="Montserrat"/>
                <a:cs typeface="Montserrat"/>
                <a:sym typeface="Montserrat"/>
              </a:defRPr>
            </a:lvl5pPr>
            <a:lvl6pPr lvl="5" rtl="0" algn="r">
              <a:buNone/>
              <a:defRPr b="1" sz="1000">
                <a:solidFill>
                  <a:schemeClr val="dk2"/>
                </a:solidFill>
                <a:latin typeface="Montserrat"/>
                <a:ea typeface="Montserrat"/>
                <a:cs typeface="Montserrat"/>
                <a:sym typeface="Montserrat"/>
              </a:defRPr>
            </a:lvl6pPr>
            <a:lvl7pPr lvl="6" rtl="0" algn="r">
              <a:buNone/>
              <a:defRPr b="1" sz="1000">
                <a:solidFill>
                  <a:schemeClr val="dk2"/>
                </a:solidFill>
                <a:latin typeface="Montserrat"/>
                <a:ea typeface="Montserrat"/>
                <a:cs typeface="Montserrat"/>
                <a:sym typeface="Montserrat"/>
              </a:defRPr>
            </a:lvl7pPr>
            <a:lvl8pPr lvl="7" rtl="0" algn="r">
              <a:buNone/>
              <a:defRPr b="1" sz="1000">
                <a:solidFill>
                  <a:schemeClr val="dk2"/>
                </a:solidFill>
                <a:latin typeface="Montserrat"/>
                <a:ea typeface="Montserrat"/>
                <a:cs typeface="Montserrat"/>
                <a:sym typeface="Montserrat"/>
              </a:defRPr>
            </a:lvl8pPr>
            <a:lvl9pPr lvl="8" rtl="0" algn="r">
              <a:buNone/>
              <a:defRPr b="1" sz="10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pic>
        <p:nvPicPr>
          <p:cNvPr id="9" name="Google Shape;9;p1"/>
          <p:cNvPicPr preferRelativeResize="0"/>
          <p:nvPr/>
        </p:nvPicPr>
        <p:blipFill>
          <a:blip r:embed="rId1">
            <a:alphaModFix/>
          </a:blip>
          <a:stretch>
            <a:fillRect/>
          </a:stretch>
        </p:blipFill>
        <p:spPr>
          <a:xfrm>
            <a:off x="92150" y="4703625"/>
            <a:ext cx="1111845" cy="321400"/>
          </a:xfrm>
          <a:prstGeom prst="rect">
            <a:avLst/>
          </a:prstGeom>
          <a:noFill/>
          <a:ln>
            <a:noFill/>
          </a:ln>
        </p:spPr>
      </p:pic>
      <p:sp>
        <p:nvSpPr>
          <p:cNvPr id="10" name="Google Shape;10;p1"/>
          <p:cNvSpPr txBox="1"/>
          <p:nvPr/>
        </p:nvSpPr>
        <p:spPr>
          <a:xfrm>
            <a:off x="6657925" y="4728441"/>
            <a:ext cx="2136900" cy="289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sz="600">
                <a:solidFill>
                  <a:schemeClr val="dk2"/>
                </a:solidFill>
                <a:latin typeface="Montserrat"/>
                <a:ea typeface="Montserrat"/>
                <a:cs typeface="Montserrat"/>
                <a:sym typeface="Montserrat"/>
              </a:rPr>
              <a:t>© https://joincodingnow.com</a:t>
            </a:r>
            <a:endParaRPr>
              <a:latin typeface="Libre Baskerville"/>
              <a:ea typeface="Libre Baskerville"/>
              <a:cs typeface="Libre Baskerville"/>
              <a:sym typeface="Libre Baskerville"/>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Épreuve du Feu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Labyrinthe : annexe</a:t>
            </a:r>
            <a:endParaRPr/>
          </a:p>
          <a:p>
            <a:pPr indent="0" lvl="0" marL="0" rtl="0" algn="l">
              <a:spcBef>
                <a:spcPts val="0"/>
              </a:spcBef>
              <a:spcAft>
                <a:spcPts val="0"/>
              </a:spcAft>
              <a:buNone/>
            </a:pPr>
            <a:r>
              <a:t/>
            </a:r>
            <a:endParaRPr/>
          </a:p>
        </p:txBody>
      </p:sp>
      <p:sp>
        <p:nvSpPr>
          <p:cNvPr id="117" name="Google Shape;117;p23"/>
          <p:cNvSpPr txBox="1"/>
          <p:nvPr>
            <p:ph idx="1" type="body"/>
          </p:nvPr>
        </p:nvSpPr>
        <p:spPr>
          <a:xfrm>
            <a:off x="1085550" y="1017725"/>
            <a:ext cx="69924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900"/>
              <a:t>Voici un générateur de labyrinthe écrit en Ruby :</a:t>
            </a:r>
            <a:br>
              <a:rPr lang="fr" sz="600"/>
            </a:b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if ARGV.count &lt; 3 || ARGV[2].length &lt; 5</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puts “params needed: height width characters”</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else</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height, width, chars, gates = ARGV[0].to_i, ARGV[1].to_i, ARGV[2], ARGV[3].to_i</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entry = rand(width - 4) + 2</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entry2 = rand(width - 4) + 2</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puts("#{height}x#{width}#{ARGV[2]}")</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height.times do |y|</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width.times do |x|</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if y == 0 &amp;&amp; x == entry</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print chars[3].chr</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elsif y == height - 1 &amp;&amp; x == entry2</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print chars[4].chr</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elsif y.between?(1, height - 2) &amp;&amp; x.between?(1, width - 2) &amp;&amp; rand(100) &gt; 20</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print chars[1].chr</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else</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print chars[0].chr</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end</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end</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print "\n"</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  end</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fr" sz="800">
                <a:solidFill>
                  <a:srgbClr val="BF9000"/>
                </a:solidFill>
                <a:latin typeface="Courier New"/>
                <a:ea typeface="Courier New"/>
                <a:cs typeface="Courier New"/>
                <a:sym typeface="Courier New"/>
              </a:rPr>
              <a:t>end</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800">
              <a:solidFill>
                <a:srgbClr val="BF9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Feu : ok</a:t>
            </a:r>
            <a:endParaRPr/>
          </a:p>
        </p:txBody>
      </p:sp>
      <p:sp>
        <p:nvSpPr>
          <p:cNvPr id="123" name="Google Shape;123;p24"/>
          <p:cNvSpPr txBox="1"/>
          <p:nvPr>
            <p:ph idx="1" type="body"/>
          </p:nvPr>
        </p:nvSpPr>
        <p:spPr>
          <a:xfrm>
            <a:off x="1085550" y="1017725"/>
            <a:ext cx="69729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Créez un programme qui célèbre votre victoire.</a:t>
            </a:r>
            <a:br>
              <a:rPr lang="fr"/>
            </a:br>
            <a:endParaRPr/>
          </a:p>
          <a:p>
            <a:pPr indent="0" lvl="0" marL="0" rtl="0" algn="l">
              <a:spcBef>
                <a:spcPts val="0"/>
              </a:spcBef>
              <a:spcAft>
                <a:spcPts val="0"/>
              </a:spcAft>
              <a:buNone/>
            </a:pPr>
            <a:r>
              <a:rPr lang="fr" sz="1200"/>
              <a:t>Exemples d’utilisation :</a:t>
            </a:r>
            <a:br>
              <a:rPr lang="fr" sz="1200"/>
            </a:br>
            <a:r>
              <a:rPr b="1" lang="fr" sz="1000">
                <a:solidFill>
                  <a:srgbClr val="BF9000"/>
                </a:solidFill>
                <a:latin typeface="Courier New"/>
                <a:ea typeface="Courier New"/>
                <a:cs typeface="Courier New"/>
                <a:sym typeface="Courier New"/>
              </a:rPr>
              <a:t>$&gt; python exo.py</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J’ai terminé l’Épreuve du Feu et c’était [].</a:t>
            </a:r>
            <a:br>
              <a:rPr b="1" lang="fr" sz="1000">
                <a:solidFill>
                  <a:srgbClr val="BF9000"/>
                </a:solidFill>
                <a:latin typeface="Courier New"/>
                <a:ea typeface="Courier New"/>
                <a:cs typeface="Courier New"/>
                <a:sym typeface="Courier New"/>
              </a:rPr>
            </a:br>
            <a:r>
              <a:rPr b="1" lang="fr" sz="1000">
                <a:solidFill>
                  <a:srgbClr val="BF9000"/>
                </a:solidFill>
                <a:latin typeface="Courier New"/>
                <a:ea typeface="Courier New"/>
                <a:cs typeface="Courier New"/>
                <a:sym typeface="Courier New"/>
              </a:rPr>
              <a:t>$&gt;</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fr" sz="1200"/>
              <a:t>Note : [] est à remplacer par un adjectif de votre choix (facile ?)</a:t>
            </a:r>
            <a:endParaRPr b="1" sz="1000">
              <a:solidFill>
                <a:srgbClr val="BF9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Consignes</a:t>
            </a:r>
            <a:endParaRPr/>
          </a:p>
        </p:txBody>
      </p:sp>
      <p:sp>
        <p:nvSpPr>
          <p:cNvPr id="69" name="Google Shape;69;p15"/>
          <p:cNvSpPr txBox="1"/>
          <p:nvPr>
            <p:ph idx="1" type="body"/>
          </p:nvPr>
        </p:nvSpPr>
        <p:spPr>
          <a:xfrm>
            <a:off x="311700" y="1031975"/>
            <a:ext cx="8520600" cy="35370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fr" sz="1000"/>
              <a:t>Seul les consignes de ce document sont vérifiées : n’écoutez pas les rumeurs.</a:t>
            </a:r>
            <a:br>
              <a:rPr lang="fr" sz="1000"/>
            </a:br>
            <a:endParaRPr sz="1000"/>
          </a:p>
          <a:p>
            <a:pPr indent="-292100" lvl="0" marL="457200" rtl="0" algn="l">
              <a:spcBef>
                <a:spcPts val="0"/>
              </a:spcBef>
              <a:spcAft>
                <a:spcPts val="0"/>
              </a:spcAft>
              <a:buSzPts val="1000"/>
              <a:buChar char="●"/>
            </a:pPr>
            <a:r>
              <a:rPr lang="fr" sz="1000"/>
              <a:t>Tous les sujets sont </a:t>
            </a:r>
            <a:r>
              <a:rPr lang="fr" sz="1000"/>
              <a:t>susceptibles</a:t>
            </a:r>
            <a:r>
              <a:rPr lang="fr" sz="1000"/>
              <a:t> d’évoluer.</a:t>
            </a:r>
            <a:br>
              <a:rPr lang="fr" sz="1000"/>
            </a:br>
            <a:endParaRPr sz="1000"/>
          </a:p>
          <a:p>
            <a:pPr indent="-292100" lvl="0" marL="457200" rtl="0" algn="l">
              <a:spcBef>
                <a:spcPts val="0"/>
              </a:spcBef>
              <a:spcAft>
                <a:spcPts val="0"/>
              </a:spcAft>
              <a:buSzPts val="1000"/>
              <a:buChar char="●"/>
            </a:pPr>
            <a:r>
              <a:rPr lang="fr" sz="1000"/>
              <a:t>Testez votre programme en étant sans pitié avant de demander une correction, vos correcteurs seront sans pitié aussi.</a:t>
            </a:r>
            <a:br>
              <a:rPr lang="fr" sz="1000"/>
            </a:br>
            <a:endParaRPr sz="1000"/>
          </a:p>
          <a:p>
            <a:pPr indent="-292100" lvl="0" marL="457200" rtl="0" algn="l">
              <a:spcBef>
                <a:spcPts val="0"/>
              </a:spcBef>
              <a:spcAft>
                <a:spcPts val="0"/>
              </a:spcAft>
              <a:buSzPts val="1000"/>
              <a:buChar char="●"/>
            </a:pPr>
            <a:r>
              <a:rPr lang="fr" sz="1000"/>
              <a:t>Respectez la norme de votre langage.</a:t>
            </a:r>
            <a:br>
              <a:rPr lang="fr" sz="1000"/>
            </a:br>
            <a:endParaRPr sz="1000"/>
          </a:p>
          <a:p>
            <a:pPr indent="-292100" lvl="0" marL="457200" rtl="0" algn="l">
              <a:spcBef>
                <a:spcPts val="0"/>
              </a:spcBef>
              <a:spcAft>
                <a:spcPts val="0"/>
              </a:spcAft>
              <a:buSzPts val="1000"/>
              <a:buChar char="●"/>
            </a:pPr>
            <a:r>
              <a:rPr lang="fr" sz="1000"/>
              <a:t>N’utilisez pas des fonctions qui résolvent le problème, vous êtes là pour apprendre.</a:t>
            </a:r>
            <a:br>
              <a:rPr lang="fr" sz="1000"/>
            </a:br>
            <a:endParaRPr sz="1000"/>
          </a:p>
          <a:p>
            <a:pPr indent="-292100" lvl="0" marL="457200" rtl="0" algn="l">
              <a:spcBef>
                <a:spcPts val="0"/>
              </a:spcBef>
              <a:spcAft>
                <a:spcPts val="0"/>
              </a:spcAft>
              <a:buSzPts val="1000"/>
              <a:buChar char="●"/>
            </a:pPr>
            <a:r>
              <a:rPr lang="fr" sz="1000"/>
              <a:t>Vous trouverez toutes les connaissances supplémentaires dont vous avez besoin sur Google.</a:t>
            </a:r>
            <a:br>
              <a:rPr lang="fr" sz="1000"/>
            </a:br>
            <a:endParaRPr sz="1000"/>
          </a:p>
          <a:p>
            <a:pPr indent="-292100" lvl="0" marL="457200" rtl="0" algn="l">
              <a:spcBef>
                <a:spcPts val="0"/>
              </a:spcBef>
              <a:spcAft>
                <a:spcPts val="0"/>
              </a:spcAft>
              <a:buSzPts val="1000"/>
              <a:buChar char="●"/>
            </a:pPr>
            <a:r>
              <a:rPr lang="fr" sz="1000"/>
              <a:t>Faites preuve de </a:t>
            </a:r>
            <a:r>
              <a:rPr lang="fr" sz="1000"/>
              <a:t>réflexion</a:t>
            </a:r>
            <a:r>
              <a:rPr lang="fr" sz="1000"/>
              <a: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Echauffement</a:t>
            </a:r>
            <a:endParaRPr/>
          </a:p>
        </p:txBody>
      </p:sp>
      <p:sp>
        <p:nvSpPr>
          <p:cNvPr id="75" name="Google Shape;75;p16"/>
          <p:cNvSpPr txBox="1"/>
          <p:nvPr>
            <p:ph idx="1" type="body"/>
          </p:nvPr>
        </p:nvSpPr>
        <p:spPr>
          <a:xfrm>
            <a:off x="1085550" y="1017725"/>
            <a:ext cx="69729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Créez un programme </a:t>
            </a:r>
            <a:r>
              <a:rPr lang="fr"/>
              <a:t>qui affiche un rectangle dans le terminal.</a:t>
            </a:r>
            <a:br>
              <a:rPr lang="fr"/>
            </a:br>
            <a:endParaRPr/>
          </a:p>
          <a:p>
            <a:pPr indent="0" lvl="0" marL="0" rtl="0" algn="l">
              <a:spcBef>
                <a:spcPts val="0"/>
              </a:spcBef>
              <a:spcAft>
                <a:spcPts val="0"/>
              </a:spcAft>
              <a:buNone/>
            </a:pPr>
            <a:r>
              <a:rPr lang="fr" sz="1200"/>
              <a:t>Exemples d’utilisation :</a:t>
            </a:r>
            <a:br>
              <a:rPr lang="fr" sz="1200"/>
            </a:br>
            <a:r>
              <a:rPr b="1" lang="fr" sz="1000">
                <a:solidFill>
                  <a:srgbClr val="BF9000"/>
                </a:solidFill>
                <a:latin typeface="Courier New"/>
                <a:ea typeface="Courier New"/>
                <a:cs typeface="Courier New"/>
                <a:sym typeface="Courier New"/>
              </a:rPr>
              <a:t>$&gt; python exo.py 5 3</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o---</a:t>
            </a:r>
            <a:r>
              <a:rPr b="1" lang="fr" sz="1000">
                <a:solidFill>
                  <a:srgbClr val="BF9000"/>
                </a:solidFill>
                <a:latin typeface="Courier New"/>
                <a:ea typeface="Courier New"/>
                <a:cs typeface="Courier New"/>
                <a:sym typeface="Courier New"/>
              </a:rPr>
              <a:t>o</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   |</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o</a:t>
            </a:r>
            <a:r>
              <a:rPr b="1" lang="fr" sz="1000">
                <a:solidFill>
                  <a:srgbClr val="BF9000"/>
                </a:solidFill>
                <a:latin typeface="Courier New"/>
                <a:ea typeface="Courier New"/>
                <a:cs typeface="Courier New"/>
                <a:sym typeface="Courier New"/>
              </a:rPr>
              <a:t>---o</a:t>
            </a:r>
            <a:br>
              <a:rPr b="1" lang="fr" sz="1000">
                <a:solidFill>
                  <a:srgbClr val="BF9000"/>
                </a:solidFill>
                <a:latin typeface="Courier New"/>
                <a:ea typeface="Courier New"/>
                <a:cs typeface="Courier New"/>
                <a:sym typeface="Courier New"/>
              </a:rPr>
            </a:br>
            <a:br>
              <a:rPr b="1" lang="fr" sz="1000">
                <a:solidFill>
                  <a:srgbClr val="BF9000"/>
                </a:solidFill>
                <a:latin typeface="Courier New"/>
                <a:ea typeface="Courier New"/>
                <a:cs typeface="Courier New"/>
                <a:sym typeface="Courier New"/>
              </a:rPr>
            </a:br>
            <a:r>
              <a:rPr b="1" lang="fr" sz="1000">
                <a:solidFill>
                  <a:srgbClr val="BF9000"/>
                </a:solidFill>
                <a:latin typeface="Courier New"/>
                <a:ea typeface="Courier New"/>
                <a:cs typeface="Courier New"/>
                <a:sym typeface="Courier New"/>
              </a:rPr>
              <a:t>$&gt; python exo.py 5 1</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o---o</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$&gt; python exo.py 1 1</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o</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lang="fr" sz="1000"/>
              <a:t>Gérer les problèmes potentiels d’arguments.</a:t>
            </a:r>
            <a:endParaRPr b="1" sz="1000">
              <a:solidFill>
                <a:srgbClr val="BF9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Évaluer une expression</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1085550" y="1017725"/>
            <a:ext cx="69924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000"/>
              <a:t>Créez un programme qui reçoit une expression arithmétique dans une chaîne de caractères et en retourne le résultat après l’avoir calculé.</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t>Vous devez gérer les 5 opérateurs suivants : “+” pour l’addition, “-” pour la soustraction, “*” la multiplication, “/” la division et “%” le modulo.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t>Exemple d’utilisation :</a:t>
            </a:r>
            <a:br>
              <a:rPr lang="fr" sz="1000"/>
            </a:b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$&gt; ruby exo.rb “4 + 21 * (1 - 2 / 2) + 38”</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1000">
                <a:solidFill>
                  <a:srgbClr val="BF9000"/>
                </a:solidFill>
                <a:latin typeface="Courier New"/>
                <a:ea typeface="Courier New"/>
                <a:cs typeface="Courier New"/>
                <a:sym typeface="Courier New"/>
              </a:rPr>
              <a:t>42</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fr" sz="1000"/>
              <a:t>Vous pouvez partir du principe que la chaîne de caractères donnée en argument sera valide.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Trouver une forme</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1085550" y="1017725"/>
            <a:ext cx="69924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Créez un programme qui affiche la position de l’élément le plus en haut à droite (dans l’ordre) d’une forme au sein d’un plateau.</a:t>
            </a:r>
            <a:br>
              <a:rPr lang="fr"/>
            </a:br>
            <a:endParaRPr/>
          </a:p>
          <a:p>
            <a:pPr indent="0" lvl="0" marL="0" rtl="0" algn="l">
              <a:spcBef>
                <a:spcPts val="0"/>
              </a:spcBef>
              <a:spcAft>
                <a:spcPts val="0"/>
              </a:spcAft>
              <a:buNone/>
            </a:pPr>
            <a:r>
              <a:rPr lang="fr" sz="1200"/>
              <a:t>Exemples d’utilisation :</a:t>
            </a:r>
            <a:endParaRPr sz="1200"/>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$&gt; cat board.txt</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0000</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1111</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2331</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$&gt; cat to_find.txt</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11</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 1</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$&gt; cat unfindable.txt</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00</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00</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$&gt; ruby exo.rb board.txt to_find.txt</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Trouvé !</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Coordonnées : 2,1</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--11</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---1</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$&gt; ruby exo.rb board.txt unfindable.txt</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fr" sz="700">
                <a:solidFill>
                  <a:srgbClr val="BF9000"/>
                </a:solidFill>
                <a:latin typeface="Courier New"/>
                <a:ea typeface="Courier New"/>
                <a:cs typeface="Courier New"/>
                <a:sym typeface="Courier New"/>
              </a:rPr>
              <a:t>Introuvable</a:t>
            </a:r>
            <a:endParaRPr b="1" sz="7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fr" sz="1000"/>
              <a:t>Vous devez gérer les potentiels problèmes d’arguments et de lecture de fichiers.</a:t>
            </a:r>
            <a:endParaRPr/>
          </a:p>
          <a:p>
            <a:pPr indent="0" lvl="0" marL="0" rtl="0" algn="l">
              <a:spcBef>
                <a:spcPts val="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Sudoku</a:t>
            </a:r>
            <a:endParaRPr/>
          </a:p>
        </p:txBody>
      </p:sp>
      <p:sp>
        <p:nvSpPr>
          <p:cNvPr id="93" name="Google Shape;93;p19"/>
          <p:cNvSpPr txBox="1"/>
          <p:nvPr>
            <p:ph idx="1" type="body"/>
          </p:nvPr>
        </p:nvSpPr>
        <p:spPr>
          <a:xfrm>
            <a:off x="1085550" y="1017725"/>
            <a:ext cx="69729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000"/>
              <a:t>Créez un programme qui trouve et affiche la solution d’un Sudoku.</a:t>
            </a:r>
            <a:br>
              <a:rPr lang="fr" sz="1000"/>
            </a:br>
            <a:endParaRPr sz="1000"/>
          </a:p>
          <a:p>
            <a:pPr indent="0" lvl="0" marL="0" rtl="0" algn="l">
              <a:spcBef>
                <a:spcPts val="0"/>
              </a:spcBef>
              <a:spcAft>
                <a:spcPts val="0"/>
              </a:spcAft>
              <a:buNone/>
            </a:pPr>
            <a:r>
              <a:rPr lang="fr" sz="1000"/>
              <a:t>Exemples d’utilisation :</a:t>
            </a:r>
            <a:br>
              <a:rPr lang="fr" sz="1200"/>
            </a:br>
            <a:r>
              <a:rPr b="1" lang="fr" sz="800">
                <a:solidFill>
                  <a:srgbClr val="BF9000"/>
                </a:solidFill>
                <a:latin typeface="Courier New"/>
                <a:ea typeface="Courier New"/>
                <a:cs typeface="Courier New"/>
                <a:sym typeface="Courier New"/>
              </a:rPr>
              <a:t>$&gt; cat s.txt</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1957842..</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3.6529147</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4721.3985</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637852419</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8596.1732</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214397658</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92.418576</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5.8976321</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7612358.4</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800">
                <a:solidFill>
                  <a:srgbClr val="BF9000"/>
                </a:solidFill>
                <a:latin typeface="Courier New"/>
                <a:ea typeface="Courier New"/>
                <a:cs typeface="Courier New"/>
                <a:sym typeface="Courier New"/>
              </a:rPr>
              <a:t>$&gt; ruby exo.rb s.txt</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195784263</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386529147</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472163985</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637852419</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859641732</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214397658</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923418576</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548976321</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761235894</a:t>
            </a:r>
            <a:endParaRPr b="1" sz="8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BF9000"/>
              </a:solidFill>
              <a:latin typeface="Courier New"/>
              <a:ea typeface="Courier New"/>
              <a:cs typeface="Courier New"/>
              <a:sym typeface="Courier New"/>
            </a:endParaRPr>
          </a:p>
          <a:p>
            <a:pPr indent="0" lvl="0" marL="0" rtl="0" algn="l">
              <a:spcBef>
                <a:spcPts val="0"/>
              </a:spcBef>
              <a:spcAft>
                <a:spcPts val="0"/>
              </a:spcAft>
              <a:buNone/>
            </a:pPr>
            <a:r>
              <a:rPr lang="fr" sz="1000"/>
              <a:t>Afficher error et quitter le programme en cas de problèmes d’arguments.</a:t>
            </a:r>
            <a:endParaRPr b="1" sz="1000">
              <a:solidFill>
                <a:srgbClr val="BF9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Trouver le plus grand carré</a:t>
            </a:r>
            <a:endParaRPr/>
          </a:p>
        </p:txBody>
      </p:sp>
      <p:sp>
        <p:nvSpPr>
          <p:cNvPr id="99" name="Google Shape;99;p20"/>
          <p:cNvSpPr txBox="1"/>
          <p:nvPr>
            <p:ph idx="1" type="body"/>
          </p:nvPr>
        </p:nvSpPr>
        <p:spPr>
          <a:xfrm>
            <a:off x="1085550" y="1017725"/>
            <a:ext cx="69924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800"/>
              <a:t>Créez un </a:t>
            </a:r>
            <a:r>
              <a:rPr lang="fr" sz="800"/>
              <a:t>programme qui remplace les caractères vides par des caractères plein pour représenter le plus grand carré possible sur un plateau. Le plateau sera transmis dans un fichier. </a:t>
            </a:r>
            <a:r>
              <a:rPr lang="fr" sz="800"/>
              <a:t>La première ligne du fichier contient les informations pour lire la carte : nombre de lignes du plateau, caractères pour “vide”, “obstacle” et “plein”.</a:t>
            </a:r>
            <a:br>
              <a:rPr lang="fr" sz="600"/>
            </a:br>
            <a:endParaRPr sz="600"/>
          </a:p>
          <a:p>
            <a:pPr indent="0" lvl="0" marL="0" rtl="0" algn="l">
              <a:spcBef>
                <a:spcPts val="0"/>
              </a:spcBef>
              <a:spcAft>
                <a:spcPts val="0"/>
              </a:spcAft>
              <a:buNone/>
            </a:pPr>
            <a:r>
              <a:rPr lang="fr" sz="600"/>
              <a:t>Exemples d’utilisation :</a:t>
            </a:r>
            <a:endParaRPr sz="600"/>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a:t>
            </a:r>
            <a:r>
              <a:rPr b="1" lang="fr" sz="600">
                <a:solidFill>
                  <a:srgbClr val="BF9000"/>
                </a:solidFill>
                <a:latin typeface="Courier New"/>
                <a:ea typeface="Courier New"/>
                <a:cs typeface="Courier New"/>
                <a:sym typeface="Courier New"/>
              </a:rPr>
              <a:t>&gt; cat plateau</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9.xo</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$&gt; ruby exo.rb plateau</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.....ooooooo...............</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....xooooooo...............</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.....ooooooox..............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.....ooooooo...............</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....xooooooo...............</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.....ooooooo...x...........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.....ooooooo...............</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..x.......x................</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lang="fr" sz="600"/>
              <a:t>Vous devez gérer les potentiels problèmes d’arguments, de fichiers, ou de carte invalide.</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fr" sz="600"/>
              <a:t>Une carte est valide uniquement si : les lignes ont toute la même longueur, il y a au moins une ligne d’une case, les lignes sont séparées d’un retour à la ligne, les caractères présents dans la carte sont uniquement ceux de la première ligne</a:t>
            </a:r>
            <a:br>
              <a:rPr lang="fr" sz="600"/>
            </a:br>
            <a:br>
              <a:rPr lang="fr" sz="600"/>
            </a:br>
            <a:r>
              <a:rPr lang="fr" sz="600"/>
              <a:t>En cas de plusieurs solutions, le carré le plus en haut à gauche sera choisi.</a:t>
            </a:r>
            <a:br>
              <a:rPr lang="fr" sz="600"/>
            </a:br>
            <a:br>
              <a:rPr lang="fr" sz="600"/>
            </a:br>
            <a:r>
              <a:rPr lang="fr" sz="600"/>
              <a:t>Vous trouverez un générateur de plateau sur la feuille suivante.</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Trouver le plus grand carré : annexe</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1085550" y="1017725"/>
            <a:ext cx="69924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900"/>
              <a:t>Voici un générateur de plateau écrit en Ruby :</a:t>
            </a:r>
            <a:br>
              <a:rPr lang="fr" sz="600"/>
            </a:br>
            <a:endParaRPr b="1" sz="6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if ARGV.count != 3</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    puts "params needed: x y density"</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    exit</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end</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x = ARGV[0].to_i</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y = ARGV[1].to_i</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density = ARGV[2].to_i</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puts "#{y}.xo"</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for i in 0..y do</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    for j in 0..x do</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        print ((rand(y) * 2 &lt; density) ? 'x' : '.')</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    end</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    print "\n"</a:t>
            </a:r>
            <a:endParaRPr b="1" sz="800">
              <a:solidFill>
                <a:srgbClr val="BF9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fr" sz="800">
                <a:solidFill>
                  <a:srgbClr val="BF9000"/>
                </a:solidFill>
                <a:latin typeface="Courier New"/>
                <a:ea typeface="Courier New"/>
                <a:cs typeface="Courier New"/>
                <a:sym typeface="Courier New"/>
              </a:rPr>
              <a:t>end</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Labyrinthe</a:t>
            </a:r>
            <a:endParaRPr/>
          </a:p>
        </p:txBody>
      </p:sp>
      <p:sp>
        <p:nvSpPr>
          <p:cNvPr id="111" name="Google Shape;111;p22"/>
          <p:cNvSpPr txBox="1"/>
          <p:nvPr>
            <p:ph idx="1" type="body"/>
          </p:nvPr>
        </p:nvSpPr>
        <p:spPr>
          <a:xfrm>
            <a:off x="1085550" y="1017725"/>
            <a:ext cx="6972900" cy="35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600"/>
              <a:t>Créez un programme qui trouve le plus court chemin entre l’entrée et la sortie d’un labyrinthe en évitant les obstacles.</a:t>
            </a:r>
            <a:br>
              <a:rPr lang="fr" sz="600"/>
            </a:br>
            <a:endParaRPr sz="600"/>
          </a:p>
          <a:p>
            <a:pPr indent="0" lvl="0" marL="0" rtl="0" algn="l">
              <a:spcBef>
                <a:spcPts val="0"/>
              </a:spcBef>
              <a:spcAft>
                <a:spcPts val="0"/>
              </a:spcAft>
              <a:buNone/>
            </a:pPr>
            <a:r>
              <a:rPr lang="fr" sz="600"/>
              <a:t>Le labyrinthe est transmis en argument du programme. La première ligne du labyrinthe contient les informations pour lire la carte : LIGNESxCOLS, caractère plein, vide, chemin, entrée et sortie du labyrinthe. </a:t>
            </a:r>
            <a:br>
              <a:rPr lang="fr" sz="600"/>
            </a:br>
            <a:endParaRPr sz="600"/>
          </a:p>
          <a:p>
            <a:pPr indent="0" lvl="0" marL="0" rtl="0" algn="l">
              <a:spcBef>
                <a:spcPts val="0"/>
              </a:spcBef>
              <a:spcAft>
                <a:spcPts val="0"/>
              </a:spcAft>
              <a:buNone/>
            </a:pPr>
            <a:r>
              <a:rPr lang="fr" sz="600"/>
              <a:t>Le but du programme est de remplacer les caractères “vide” par des caractères “chemin” pour représenter le plus court chemin pour traverser le labyrinthe. Un déplacement ne peut se faire que vers le haut, le bas, la droite ou la gauche.</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fr" sz="600"/>
              <a:t>Exemples d’utilisation :</a:t>
            </a:r>
            <a:br>
              <a:rPr lang="fr" sz="600"/>
            </a:br>
            <a:r>
              <a:rPr b="1" lang="fr" sz="600">
                <a:solidFill>
                  <a:srgbClr val="BF9000"/>
                </a:solidFill>
                <a:latin typeface="Courier New"/>
                <a:ea typeface="Courier New"/>
                <a:cs typeface="Courier New"/>
                <a:sym typeface="Courier New"/>
              </a:rPr>
              <a:t>$&gt; cat -e example.map</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10x10* o12$</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*****2****$</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2$</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1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$&gt; ruby exo.rb example.map</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10x10* o12</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*****2****</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 oooo2</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**o*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  ooo*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***o **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1ooo  ****</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a:t>
            </a: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b="1" lang="fr" sz="600">
                <a:solidFill>
                  <a:srgbClr val="BF9000"/>
                </a:solidFill>
                <a:latin typeface="Courier New"/>
                <a:ea typeface="Courier New"/>
                <a:cs typeface="Courier New"/>
                <a:sym typeface="Courier New"/>
              </a:rPr>
              <a:t>=&gt; SORTIE ATTEINTE EN 12 COUPS !</a:t>
            </a:r>
            <a:br>
              <a:rPr b="1" lang="fr" sz="600">
                <a:solidFill>
                  <a:srgbClr val="BF9000"/>
                </a:solidFill>
                <a:latin typeface="Courier New"/>
                <a:ea typeface="Courier New"/>
                <a:cs typeface="Courier New"/>
                <a:sym typeface="Courier New"/>
              </a:rPr>
            </a:br>
            <a:endParaRPr b="1" sz="600">
              <a:solidFill>
                <a:srgbClr val="BF9000"/>
              </a:solidFill>
              <a:latin typeface="Courier New"/>
              <a:ea typeface="Courier New"/>
              <a:cs typeface="Courier New"/>
              <a:sym typeface="Courier New"/>
            </a:endParaRPr>
          </a:p>
          <a:p>
            <a:pPr indent="0" lvl="0" marL="0" rtl="0" algn="l">
              <a:spcBef>
                <a:spcPts val="0"/>
              </a:spcBef>
              <a:spcAft>
                <a:spcPts val="0"/>
              </a:spcAft>
              <a:buNone/>
            </a:pPr>
            <a:r>
              <a:rPr lang="fr" sz="600"/>
              <a:t>Vous devez gérer les erreurs / Vous trouverez un générateur de labyrinthe en annexe de cet exercice.</a:t>
            </a:r>
            <a:endParaRPr sz="600"/>
          </a:p>
        </p:txBody>
      </p:sp>
    </p:spTree>
  </p:cSld>
  <p:clrMapOvr>
    <a:masterClrMapping/>
  </p:clrMapOvr>
</p:sld>
</file>

<file path=ppt/theme/theme1.xml><?xml version="1.0" encoding="utf-8"?>
<a:theme xmlns:a="http://schemas.openxmlformats.org/drawingml/2006/main" xmlns:r="http://schemas.openxmlformats.org/officeDocument/2006/relationships" name="JoinCodingNow.com">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