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3"/>
    <p:sldId id="257" r:id="rId34"/>
    <p:sldId id="258" r:id="rId35"/>
    <p:sldId id="259" r:id="rId36"/>
    <p:sldId id="260" r:id="rId37"/>
    <p:sldId id="261" r:id="rId38"/>
    <p:sldId id="262" r:id="rId39"/>
    <p:sldId id="263" r:id="rId40"/>
    <p:sldId id="264" r:id="rId41"/>
    <p:sldId id="265" r:id="rId42"/>
    <p:sldId id="266" r:id="rId43"/>
    <p:sldId id="267" r:id="rId44"/>
    <p:sldId id="268" r:id="rId45"/>
    <p:sldId id="269" r:id="rId46"/>
    <p:sldId id="270" r:id="rId47"/>
    <p:sldId id="271" r:id="rId48"/>
    <p:sldId id="272" r:id="rId4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xend Deca" charset="1" panose="00000000000000000000"/>
      <p:regular r:id="rId10"/>
    </p:embeddedFont>
    <p:embeddedFont>
      <p:font typeface="TT Rounds Condensed" charset="1" panose="02000506030000020003"/>
      <p:regular r:id="rId11"/>
    </p:embeddedFont>
    <p:embeddedFont>
      <p:font typeface="TT Rounds Condensed Bold" charset="1" panose="02000806030000020003"/>
      <p:regular r:id="rId12"/>
    </p:embeddedFont>
    <p:embeddedFont>
      <p:font typeface="TT Rounds Condensed Italics" charset="1" panose="02000506030000090003"/>
      <p:regular r:id="rId13"/>
    </p:embeddedFont>
    <p:embeddedFont>
      <p:font typeface="TT Rounds Condensed Bold Italics" charset="1" panose="02000806030000090003"/>
      <p:regular r:id="rId14"/>
    </p:embeddedFont>
    <p:embeddedFont>
      <p:font typeface="TT Rounds Condensed Thin" charset="1" panose="02000503020000020003"/>
      <p:regular r:id="rId15"/>
    </p:embeddedFont>
    <p:embeddedFont>
      <p:font typeface="TT Rounds Condensed Thin Italics" charset="1" panose="02000503020000090003"/>
      <p:regular r:id="rId16"/>
    </p:embeddedFont>
    <p:embeddedFont>
      <p:font typeface="TT Rounds Condensed Heavy" charset="1" panose="02000506030000020003"/>
      <p:regular r:id="rId17"/>
    </p:embeddedFont>
    <p:embeddedFont>
      <p:font typeface="TT Rounds Condensed Heavy Italics" charset="1" panose="02000506000000090003"/>
      <p:regular r:id="rId18"/>
    </p:embeddedFont>
    <p:embeddedFont>
      <p:font typeface="Muli" charset="1" panose="00000500000000000000"/>
      <p:regular r:id="rId19"/>
    </p:embeddedFont>
    <p:embeddedFont>
      <p:font typeface="Muli Bold" charset="1" panose="00000800000000000000"/>
      <p:regular r:id="rId20"/>
    </p:embeddedFont>
    <p:embeddedFont>
      <p:font typeface="Muli Italics" charset="1" panose="00000500000000000000"/>
      <p:regular r:id="rId21"/>
    </p:embeddedFont>
    <p:embeddedFont>
      <p:font typeface="Muli Bold Italics" charset="1" panose="00000800000000000000"/>
      <p:regular r:id="rId22"/>
    </p:embeddedFont>
    <p:embeddedFont>
      <p:font typeface="Muli Extra-Light" charset="1" panose="00000300000000000000"/>
      <p:regular r:id="rId23"/>
    </p:embeddedFont>
    <p:embeddedFont>
      <p:font typeface="Muli Extra-Light Italics" charset="1" panose="00000300000000000000"/>
      <p:regular r:id="rId24"/>
    </p:embeddedFont>
    <p:embeddedFont>
      <p:font typeface="Muli Light" charset="1" panose="00000400000000000000"/>
      <p:regular r:id="rId25"/>
    </p:embeddedFont>
    <p:embeddedFont>
      <p:font typeface="Muli Light Italics" charset="1" panose="00000400000000000000"/>
      <p:regular r:id="rId26"/>
    </p:embeddedFont>
    <p:embeddedFont>
      <p:font typeface="Muli Semi-Bold" charset="1" panose="00000700000000000000"/>
      <p:regular r:id="rId27"/>
    </p:embeddedFont>
    <p:embeddedFont>
      <p:font typeface="Muli Semi-Bold Italics" charset="1" panose="00000700000000000000"/>
      <p:regular r:id="rId28"/>
    </p:embeddedFont>
    <p:embeddedFont>
      <p:font typeface="Muli Ultra-Bold" charset="1" panose="00000900000000000000"/>
      <p:regular r:id="rId29"/>
    </p:embeddedFont>
    <p:embeddedFont>
      <p:font typeface="Muli Ultra-Bold Italics" charset="1" panose="00000900000000000000"/>
      <p:regular r:id="rId30"/>
    </p:embeddedFont>
    <p:embeddedFont>
      <p:font typeface="Muli Heavy" charset="1" panose="00000A00000000000000"/>
      <p:regular r:id="rId31"/>
    </p:embeddedFont>
    <p:embeddedFont>
      <p:font typeface="Muli Heavy Italics" charset="1" panose="00000A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slides/slide1.xml" Type="http://schemas.openxmlformats.org/officeDocument/2006/relationships/slide"/><Relationship Id="rId34" Target="slides/slide2.xml" Type="http://schemas.openxmlformats.org/officeDocument/2006/relationships/slide"/><Relationship Id="rId35" Target="slides/slide3.xml" Type="http://schemas.openxmlformats.org/officeDocument/2006/relationships/slide"/><Relationship Id="rId36" Target="slides/slide4.xml" Type="http://schemas.openxmlformats.org/officeDocument/2006/relationships/slide"/><Relationship Id="rId37" Target="slides/slide5.xml" Type="http://schemas.openxmlformats.org/officeDocument/2006/relationships/slide"/><Relationship Id="rId38" Target="slides/slide6.xml" Type="http://schemas.openxmlformats.org/officeDocument/2006/relationships/slide"/><Relationship Id="rId39" Target="slides/slide7.xml" Type="http://schemas.openxmlformats.org/officeDocument/2006/relationships/slide"/><Relationship Id="rId4" Target="theme/theme1.xml" Type="http://schemas.openxmlformats.org/officeDocument/2006/relationships/theme"/><Relationship Id="rId40" Target="slides/slide8.xml" Type="http://schemas.openxmlformats.org/officeDocument/2006/relationships/slide"/><Relationship Id="rId41" Target="slides/slide9.xml" Type="http://schemas.openxmlformats.org/officeDocument/2006/relationships/slide"/><Relationship Id="rId42" Target="slides/slide10.xml" Type="http://schemas.openxmlformats.org/officeDocument/2006/relationships/slide"/><Relationship Id="rId43" Target="slides/slide11.xml" Type="http://schemas.openxmlformats.org/officeDocument/2006/relationships/slide"/><Relationship Id="rId44" Target="slides/slide12.xml" Type="http://schemas.openxmlformats.org/officeDocument/2006/relationships/slide"/><Relationship Id="rId45" Target="slides/slide13.xml" Type="http://schemas.openxmlformats.org/officeDocument/2006/relationships/slide"/><Relationship Id="rId46" Target="slides/slide14.xml" Type="http://schemas.openxmlformats.org/officeDocument/2006/relationships/slide"/><Relationship Id="rId47" Target="slides/slide15.xml" Type="http://schemas.openxmlformats.org/officeDocument/2006/relationships/slide"/><Relationship Id="rId48" Target="slides/slide16.xml" Type="http://schemas.openxmlformats.org/officeDocument/2006/relationships/slide"/><Relationship Id="rId49" Target="slides/slide17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8.png" Type="http://schemas.openxmlformats.org/officeDocument/2006/relationships/image"/><Relationship Id="rId8" Target="../media/image29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30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31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33.png" Type="http://schemas.openxmlformats.org/officeDocument/2006/relationships/image"/><Relationship Id="rId4" Target="../media/image34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slide15.xml" Type="http://schemas.openxmlformats.org/officeDocument/2006/relationships/slid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20.png" Type="http://schemas.openxmlformats.org/officeDocument/2006/relationships/image"/><Relationship Id="rId8" Target="../media/image21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3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4.pn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6.png" Type="http://schemas.openxmlformats.org/officeDocument/2006/relationships/image"/><Relationship Id="rId8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156129" y="8872350"/>
            <a:ext cx="6662470" cy="1611106"/>
          </a:xfrm>
          <a:custGeom>
            <a:avLst/>
            <a:gdLst/>
            <a:ahLst/>
            <a:cxnLst/>
            <a:rect r="r" b="b" t="t" l="l"/>
            <a:pathLst>
              <a:path h="1611106" w="6662470">
                <a:moveTo>
                  <a:pt x="6662470" y="0"/>
                </a:moveTo>
                <a:lnTo>
                  <a:pt x="0" y="0"/>
                </a:lnTo>
                <a:lnTo>
                  <a:pt x="0" y="1611107"/>
                </a:lnTo>
                <a:lnTo>
                  <a:pt x="6662470" y="1611107"/>
                </a:lnTo>
                <a:lnTo>
                  <a:pt x="66624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791434" y="-196457"/>
            <a:ext cx="5652695" cy="1366924"/>
          </a:xfrm>
          <a:custGeom>
            <a:avLst/>
            <a:gdLst/>
            <a:ahLst/>
            <a:cxnLst/>
            <a:rect r="r" b="b" t="t" l="l"/>
            <a:pathLst>
              <a:path h="1366924" w="5652695">
                <a:moveTo>
                  <a:pt x="5652695" y="0"/>
                </a:moveTo>
                <a:lnTo>
                  <a:pt x="0" y="0"/>
                </a:lnTo>
                <a:lnTo>
                  <a:pt x="0" y="1366925"/>
                </a:lnTo>
                <a:lnTo>
                  <a:pt x="5652695" y="1366925"/>
                </a:lnTo>
                <a:lnTo>
                  <a:pt x="565269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556417"/>
            <a:ext cx="7087021" cy="7701883"/>
            <a:chOff x="0" y="0"/>
            <a:chExt cx="9449361" cy="1026917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9449361" cy="10269177"/>
              <a:chOff x="0" y="0"/>
              <a:chExt cx="2585364" cy="280966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585364" cy="2809668"/>
              </a:xfrm>
              <a:custGeom>
                <a:avLst/>
                <a:gdLst/>
                <a:ahLst/>
                <a:cxnLst/>
                <a:rect r="r" b="b" t="t" l="l"/>
                <a:pathLst>
                  <a:path h="2809668" w="2585364">
                    <a:moveTo>
                      <a:pt x="0" y="0"/>
                    </a:moveTo>
                    <a:lnTo>
                      <a:pt x="2585364" y="0"/>
                    </a:lnTo>
                    <a:lnTo>
                      <a:pt x="2585364" y="2809668"/>
                    </a:lnTo>
                    <a:lnTo>
                      <a:pt x="0" y="280966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574489" y="4115030"/>
              <a:ext cx="8300383" cy="5191513"/>
            </a:xfrm>
            <a:custGeom>
              <a:avLst/>
              <a:gdLst/>
              <a:ahLst/>
              <a:cxnLst/>
              <a:rect r="r" b="b" t="t" l="l"/>
              <a:pathLst>
                <a:path h="5191513" w="8300383">
                  <a:moveTo>
                    <a:pt x="0" y="0"/>
                  </a:moveTo>
                  <a:lnTo>
                    <a:pt x="8300383" y="0"/>
                  </a:lnTo>
                  <a:lnTo>
                    <a:pt x="8300383" y="5191513"/>
                  </a:lnTo>
                  <a:lnTo>
                    <a:pt x="0" y="51915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7785462" y="2248376"/>
              <a:ext cx="588821" cy="844188"/>
            </a:xfrm>
            <a:custGeom>
              <a:avLst/>
              <a:gdLst/>
              <a:ahLst/>
              <a:cxnLst/>
              <a:rect r="r" b="b" t="t" l="l"/>
              <a:pathLst>
                <a:path h="844188" w="588821">
                  <a:moveTo>
                    <a:pt x="0" y="0"/>
                  </a:moveTo>
                  <a:lnTo>
                    <a:pt x="588821" y="0"/>
                  </a:lnTo>
                  <a:lnTo>
                    <a:pt x="588821" y="844188"/>
                  </a:lnTo>
                  <a:lnTo>
                    <a:pt x="0" y="8441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203414">
              <a:off x="1217040" y="2912104"/>
              <a:ext cx="429264" cy="615433"/>
            </a:xfrm>
            <a:custGeom>
              <a:avLst/>
              <a:gdLst/>
              <a:ahLst/>
              <a:cxnLst/>
              <a:rect r="r" b="b" t="t" l="l"/>
              <a:pathLst>
                <a:path h="615433" w="429264">
                  <a:moveTo>
                    <a:pt x="0" y="0"/>
                  </a:moveTo>
                  <a:lnTo>
                    <a:pt x="429264" y="0"/>
                  </a:lnTo>
                  <a:lnTo>
                    <a:pt x="429264" y="615432"/>
                  </a:lnTo>
                  <a:lnTo>
                    <a:pt x="0" y="615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238926" y="901614"/>
              <a:ext cx="2971509" cy="2420429"/>
            </a:xfrm>
            <a:custGeom>
              <a:avLst/>
              <a:gdLst/>
              <a:ahLst/>
              <a:cxnLst/>
              <a:rect r="r" b="b" t="t" l="l"/>
              <a:pathLst>
                <a:path h="2420429" w="2971509">
                  <a:moveTo>
                    <a:pt x="0" y="0"/>
                  </a:moveTo>
                  <a:lnTo>
                    <a:pt x="2971509" y="0"/>
                  </a:lnTo>
                  <a:lnTo>
                    <a:pt x="2971509" y="2420430"/>
                  </a:lnTo>
                  <a:lnTo>
                    <a:pt x="0" y="24204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771612" y="413168"/>
            <a:ext cx="16145691" cy="969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>
                <a:solidFill>
                  <a:srgbClr val="000000"/>
                </a:solidFill>
                <a:latin typeface="Lexend Deca"/>
              </a:rPr>
              <a:t>TRƯỜNG ĐẠI HỌC CNTT</a:t>
            </a:r>
          </a:p>
          <a:p>
            <a:pPr algn="ctr">
              <a:lnSpc>
                <a:spcPts val="3888"/>
              </a:lnSpc>
            </a:pPr>
            <a:r>
              <a:rPr lang="en-US" sz="3600">
                <a:solidFill>
                  <a:srgbClr val="000000"/>
                </a:solidFill>
                <a:latin typeface="Lexend Deca"/>
              </a:rPr>
              <a:t>KHOA KHOA HỌC VÀ KỸ THUẬT THÔNG TIN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260546" y="7930518"/>
            <a:ext cx="5638942" cy="1940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3600" spc="33">
                <a:solidFill>
                  <a:srgbClr val="000000"/>
                </a:solidFill>
                <a:latin typeface="Lexend Deca"/>
              </a:rPr>
              <a:t>Nhóm 7:</a:t>
            </a:r>
          </a:p>
          <a:p>
            <a:pPr algn="l">
              <a:lnSpc>
                <a:spcPts val="3888"/>
              </a:lnSpc>
            </a:pPr>
            <a:r>
              <a:rPr lang="en-US" sz="3600" spc="33">
                <a:solidFill>
                  <a:srgbClr val="000000"/>
                </a:solidFill>
                <a:latin typeface="Lexend Deca"/>
              </a:rPr>
              <a:t>	1. Lê Tuấn Hưng</a:t>
            </a:r>
          </a:p>
          <a:p>
            <a:pPr algn="l">
              <a:lnSpc>
                <a:spcPts val="3888"/>
              </a:lnSpc>
            </a:pPr>
            <a:r>
              <a:rPr lang="en-US" sz="3600" spc="32">
                <a:solidFill>
                  <a:srgbClr val="000000"/>
                </a:solidFill>
                <a:latin typeface="Lexend Deca"/>
              </a:rPr>
              <a:t>	2. Nguyễn Trọng Mạnh</a:t>
            </a:r>
          </a:p>
          <a:p>
            <a:pPr algn="l">
              <a:lnSpc>
                <a:spcPts val="3888"/>
              </a:lnSpc>
            </a:pPr>
            <a:r>
              <a:rPr lang="en-US" sz="3600" spc="33">
                <a:solidFill>
                  <a:srgbClr val="000000"/>
                </a:solidFill>
                <a:latin typeface="Lexend Deca"/>
              </a:rPr>
              <a:t>    3. Tô Trường Long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8844458" y="1480519"/>
            <a:ext cx="9055030" cy="6082798"/>
            <a:chOff x="0" y="0"/>
            <a:chExt cx="12073373" cy="8110397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2012546" cy="8110397"/>
              <a:chOff x="0" y="0"/>
              <a:chExt cx="3286657" cy="221902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3286657" cy="2219021"/>
              </a:xfrm>
              <a:custGeom>
                <a:avLst/>
                <a:gdLst/>
                <a:ahLst/>
                <a:cxnLst/>
                <a:rect r="r" b="b" t="t" l="l"/>
                <a:pathLst>
                  <a:path h="2219021" w="3286657">
                    <a:moveTo>
                      <a:pt x="0" y="0"/>
                    </a:moveTo>
                    <a:lnTo>
                      <a:pt x="3286657" y="0"/>
                    </a:lnTo>
                    <a:lnTo>
                      <a:pt x="3286657" y="2219021"/>
                    </a:lnTo>
                    <a:lnTo>
                      <a:pt x="0" y="221902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60827" y="2084607"/>
              <a:ext cx="12012546" cy="31524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9"/>
                </a:lnSpc>
              </a:pPr>
              <a:r>
                <a:rPr lang="en-US" sz="4286" spc="38">
                  <a:solidFill>
                    <a:srgbClr val="003EA8"/>
                  </a:solidFill>
                  <a:latin typeface="Lexend Deca"/>
                </a:rPr>
                <a:t>PHÂN TÍCH BỘ DỮ LIỆU TUYỂN DỤNG VIỆC LÀM VÀ XÂY DỰNG MÔ HÌNH HỒI QUY </a:t>
              </a:r>
            </a:p>
            <a:p>
              <a:pPr algn="ctr">
                <a:lnSpc>
                  <a:spcPts val="4629"/>
                </a:lnSpc>
              </a:pPr>
              <a:r>
                <a:rPr lang="en-US" sz="4286" spc="40">
                  <a:solidFill>
                    <a:srgbClr val="003EA8"/>
                  </a:solidFill>
                  <a:latin typeface="Lexend Deca"/>
                </a:rPr>
                <a:t>DỰ ĐOÁN MỨC LƯƠNG 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711626"/>
            <a:ext cx="8514234" cy="1155224"/>
            <a:chOff x="0" y="0"/>
            <a:chExt cx="6411279" cy="8698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11278" cy="869892"/>
            </a:xfrm>
            <a:custGeom>
              <a:avLst/>
              <a:gdLst/>
              <a:ahLst/>
              <a:cxnLst/>
              <a:rect r="r" b="b" t="t" l="l"/>
              <a:pathLst>
                <a:path h="869892" w="6411278">
                  <a:moveTo>
                    <a:pt x="0" y="0"/>
                  </a:moveTo>
                  <a:lnTo>
                    <a:pt x="6411278" y="0"/>
                  </a:lnTo>
                  <a:lnTo>
                    <a:pt x="6411278" y="869892"/>
                  </a:lnTo>
                  <a:lnTo>
                    <a:pt x="0" y="8698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16235531" y="-597070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4585506" y="0"/>
                </a:moveTo>
                <a:lnTo>
                  <a:pt x="0" y="0"/>
                </a:lnTo>
                <a:lnTo>
                  <a:pt x="0" y="1625770"/>
                </a:lnTo>
                <a:lnTo>
                  <a:pt x="4585506" y="1625770"/>
                </a:lnTo>
                <a:lnTo>
                  <a:pt x="45855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357005" y="8788291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0" y="0"/>
                </a:moveTo>
                <a:lnTo>
                  <a:pt x="4585506" y="0"/>
                </a:lnTo>
                <a:lnTo>
                  <a:pt x="4585506" y="1625770"/>
                </a:lnTo>
                <a:lnTo>
                  <a:pt x="0" y="1625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41794">
            <a:off x="8923192" y="-178822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41794">
            <a:off x="17791463" y="9491141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641794">
            <a:off x="54921" y="471370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663068" y="2141675"/>
            <a:ext cx="9527460" cy="6338463"/>
          </a:xfrm>
          <a:custGeom>
            <a:avLst/>
            <a:gdLst/>
            <a:ahLst/>
            <a:cxnLst/>
            <a:rect r="r" b="b" t="t" l="l"/>
            <a:pathLst>
              <a:path h="6338463" w="9527460">
                <a:moveTo>
                  <a:pt x="0" y="0"/>
                </a:moveTo>
                <a:lnTo>
                  <a:pt x="9527461" y="0"/>
                </a:lnTo>
                <a:lnTo>
                  <a:pt x="9527461" y="6338463"/>
                </a:lnTo>
                <a:lnTo>
                  <a:pt x="0" y="633846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759067" y="1839249"/>
            <a:ext cx="2865864" cy="6943314"/>
          </a:xfrm>
          <a:custGeom>
            <a:avLst/>
            <a:gdLst/>
            <a:ahLst/>
            <a:cxnLst/>
            <a:rect r="r" b="b" t="t" l="l"/>
            <a:pathLst>
              <a:path h="6943314" w="2865864">
                <a:moveTo>
                  <a:pt x="0" y="0"/>
                </a:moveTo>
                <a:lnTo>
                  <a:pt x="2865865" y="0"/>
                </a:lnTo>
                <a:lnTo>
                  <a:pt x="2865865" y="6943314"/>
                </a:lnTo>
                <a:lnTo>
                  <a:pt x="0" y="69433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05495" y="854615"/>
            <a:ext cx="8514234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-40">
                <a:solidFill>
                  <a:srgbClr val="003EA8"/>
                </a:solidFill>
                <a:latin typeface="Lexend Deca"/>
              </a:rPr>
              <a:t>4. Phân tích thăm dò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29723" y="8634730"/>
            <a:ext cx="5794152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3EA8"/>
                </a:solidFill>
                <a:latin typeface="Lexend Deca"/>
              </a:rPr>
              <a:t>Biểu đồ 5: Phân bố mức lương theo trình độ học vấn</a:t>
            </a:r>
            <a:r>
              <a:rPr lang="en-US" sz="3399">
                <a:solidFill>
                  <a:srgbClr val="003EA8"/>
                </a:solidFill>
                <a:latin typeface="Lexend Deca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711626"/>
            <a:ext cx="8514234" cy="1155224"/>
            <a:chOff x="0" y="0"/>
            <a:chExt cx="6411279" cy="8698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11278" cy="869892"/>
            </a:xfrm>
            <a:custGeom>
              <a:avLst/>
              <a:gdLst/>
              <a:ahLst/>
              <a:cxnLst/>
              <a:rect r="r" b="b" t="t" l="l"/>
              <a:pathLst>
                <a:path h="869892" w="6411278">
                  <a:moveTo>
                    <a:pt x="0" y="0"/>
                  </a:moveTo>
                  <a:lnTo>
                    <a:pt x="6411278" y="0"/>
                  </a:lnTo>
                  <a:lnTo>
                    <a:pt x="6411278" y="869892"/>
                  </a:lnTo>
                  <a:lnTo>
                    <a:pt x="0" y="8698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16235531" y="-597070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4585506" y="0"/>
                </a:moveTo>
                <a:lnTo>
                  <a:pt x="0" y="0"/>
                </a:lnTo>
                <a:lnTo>
                  <a:pt x="0" y="1625770"/>
                </a:lnTo>
                <a:lnTo>
                  <a:pt x="4585506" y="1625770"/>
                </a:lnTo>
                <a:lnTo>
                  <a:pt x="45855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357005" y="8788291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0" y="0"/>
                </a:moveTo>
                <a:lnTo>
                  <a:pt x="4585506" y="0"/>
                </a:lnTo>
                <a:lnTo>
                  <a:pt x="4585506" y="1625770"/>
                </a:lnTo>
                <a:lnTo>
                  <a:pt x="0" y="1625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41794">
            <a:off x="8923192" y="-178822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41794">
            <a:off x="17791463" y="9491141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641794">
            <a:off x="54921" y="471370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754645" y="2250737"/>
            <a:ext cx="12778710" cy="5785526"/>
          </a:xfrm>
          <a:custGeom>
            <a:avLst/>
            <a:gdLst/>
            <a:ahLst/>
            <a:cxnLst/>
            <a:rect r="r" b="b" t="t" l="l"/>
            <a:pathLst>
              <a:path h="5785526" w="12778710">
                <a:moveTo>
                  <a:pt x="0" y="0"/>
                </a:moveTo>
                <a:lnTo>
                  <a:pt x="12778710" y="0"/>
                </a:lnTo>
                <a:lnTo>
                  <a:pt x="12778710" y="5785526"/>
                </a:lnTo>
                <a:lnTo>
                  <a:pt x="0" y="578552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905495" y="854615"/>
            <a:ext cx="8514234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-40">
                <a:solidFill>
                  <a:srgbClr val="003EA8"/>
                </a:solidFill>
                <a:latin typeface="Lexend Deca"/>
              </a:rPr>
              <a:t>5. Kết quả phân tích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538293" y="8415448"/>
            <a:ext cx="921141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3EA8"/>
                </a:solidFill>
                <a:latin typeface="Lexend Deca"/>
              </a:rPr>
              <a:t>Bảng 2: Kết quả của tập dữ liệu điền khuyết theo gom nhóm jobType rồi qua KNN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711626"/>
            <a:ext cx="8514234" cy="1155224"/>
            <a:chOff x="0" y="0"/>
            <a:chExt cx="6411279" cy="8698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11278" cy="869892"/>
            </a:xfrm>
            <a:custGeom>
              <a:avLst/>
              <a:gdLst/>
              <a:ahLst/>
              <a:cxnLst/>
              <a:rect r="r" b="b" t="t" l="l"/>
              <a:pathLst>
                <a:path h="869892" w="6411278">
                  <a:moveTo>
                    <a:pt x="0" y="0"/>
                  </a:moveTo>
                  <a:lnTo>
                    <a:pt x="6411278" y="0"/>
                  </a:lnTo>
                  <a:lnTo>
                    <a:pt x="6411278" y="869892"/>
                  </a:lnTo>
                  <a:lnTo>
                    <a:pt x="0" y="8698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16235531" y="-597070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4585506" y="0"/>
                </a:moveTo>
                <a:lnTo>
                  <a:pt x="0" y="0"/>
                </a:lnTo>
                <a:lnTo>
                  <a:pt x="0" y="1625770"/>
                </a:lnTo>
                <a:lnTo>
                  <a:pt x="4585506" y="1625770"/>
                </a:lnTo>
                <a:lnTo>
                  <a:pt x="45855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357005" y="8788291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0" y="0"/>
                </a:moveTo>
                <a:lnTo>
                  <a:pt x="4585506" y="0"/>
                </a:lnTo>
                <a:lnTo>
                  <a:pt x="4585506" y="1625770"/>
                </a:lnTo>
                <a:lnTo>
                  <a:pt x="0" y="1625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41794">
            <a:off x="8923192" y="-178822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41794">
            <a:off x="17791463" y="9491141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641794">
            <a:off x="54921" y="471370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583361" y="2114408"/>
            <a:ext cx="13121278" cy="6058183"/>
          </a:xfrm>
          <a:custGeom>
            <a:avLst/>
            <a:gdLst/>
            <a:ahLst/>
            <a:cxnLst/>
            <a:rect r="r" b="b" t="t" l="l"/>
            <a:pathLst>
              <a:path h="6058183" w="13121278">
                <a:moveTo>
                  <a:pt x="0" y="0"/>
                </a:moveTo>
                <a:lnTo>
                  <a:pt x="13121278" y="0"/>
                </a:lnTo>
                <a:lnTo>
                  <a:pt x="13121278" y="6058184"/>
                </a:lnTo>
                <a:lnTo>
                  <a:pt x="0" y="605818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905495" y="854615"/>
            <a:ext cx="8514234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-40">
                <a:solidFill>
                  <a:srgbClr val="003EA8"/>
                </a:solidFill>
                <a:latin typeface="Lexend Deca"/>
              </a:rPr>
              <a:t>5. Kết quả phân tích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538293" y="8634730"/>
            <a:ext cx="921141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3EA8"/>
                </a:solidFill>
                <a:latin typeface="Lexend Deca"/>
              </a:rPr>
              <a:t>Bảng 3: Dữ liệu điền khuyết bằng tất cả thuộc tính cho qua KNN</a:t>
            </a:r>
            <a:r>
              <a:rPr lang="en-US" sz="3399">
                <a:solidFill>
                  <a:srgbClr val="003EA8"/>
                </a:solidFill>
                <a:latin typeface="Lexend Deca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8544061" cy="1084493"/>
            <a:chOff x="0" y="0"/>
            <a:chExt cx="3116897" cy="39562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16897" cy="395626"/>
            </a:xfrm>
            <a:custGeom>
              <a:avLst/>
              <a:gdLst/>
              <a:ahLst/>
              <a:cxnLst/>
              <a:rect r="r" b="b" t="t" l="l"/>
              <a:pathLst>
                <a:path h="395626" w="3116897">
                  <a:moveTo>
                    <a:pt x="0" y="0"/>
                  </a:moveTo>
                  <a:lnTo>
                    <a:pt x="3116897" y="0"/>
                  </a:lnTo>
                  <a:lnTo>
                    <a:pt x="3116897" y="395626"/>
                  </a:lnTo>
                  <a:lnTo>
                    <a:pt x="0" y="39562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203414">
            <a:off x="16137868" y="4585735"/>
            <a:ext cx="417336" cy="598331"/>
          </a:xfrm>
          <a:custGeom>
            <a:avLst/>
            <a:gdLst/>
            <a:ahLst/>
            <a:cxnLst/>
            <a:rect r="r" b="b" t="t" l="l"/>
            <a:pathLst>
              <a:path h="598331" w="417336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08900" y="3235000"/>
            <a:ext cx="121908" cy="121908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055579" y="7995212"/>
            <a:ext cx="121908" cy="121908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-1276562" y="-156776"/>
            <a:ext cx="6732164" cy="1627960"/>
          </a:xfrm>
          <a:custGeom>
            <a:avLst/>
            <a:gdLst/>
            <a:ahLst/>
            <a:cxnLst/>
            <a:rect r="r" b="b" t="t" l="l"/>
            <a:pathLst>
              <a:path h="1627960" w="6732164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03414">
            <a:off x="11489227" y="4583034"/>
            <a:ext cx="321948" cy="461574"/>
          </a:xfrm>
          <a:custGeom>
            <a:avLst/>
            <a:gdLst/>
            <a:ahLst/>
            <a:cxnLst/>
            <a:rect r="r" b="b" t="t" l="l"/>
            <a:pathLst>
              <a:path h="461574" w="321948">
                <a:moveTo>
                  <a:pt x="0" y="0"/>
                </a:moveTo>
                <a:lnTo>
                  <a:pt x="321948" y="0"/>
                </a:lnTo>
                <a:lnTo>
                  <a:pt x="321948" y="461575"/>
                </a:lnTo>
                <a:lnTo>
                  <a:pt x="0" y="4615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278358">
            <a:off x="14218494" y="8825635"/>
            <a:ext cx="5868613" cy="1845945"/>
          </a:xfrm>
          <a:custGeom>
            <a:avLst/>
            <a:gdLst/>
            <a:ahLst/>
            <a:cxnLst/>
            <a:rect r="r" b="b" t="t" l="l"/>
            <a:pathLst>
              <a:path h="1845945" w="5868613">
                <a:moveTo>
                  <a:pt x="0" y="0"/>
                </a:moveTo>
                <a:lnTo>
                  <a:pt x="5868613" y="0"/>
                </a:lnTo>
                <a:lnTo>
                  <a:pt x="5868613" y="1845945"/>
                </a:lnTo>
                <a:lnTo>
                  <a:pt x="0" y="18459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714662" y="2962118"/>
            <a:ext cx="12858675" cy="4362765"/>
          </a:xfrm>
          <a:custGeom>
            <a:avLst/>
            <a:gdLst/>
            <a:ahLst/>
            <a:cxnLst/>
            <a:rect r="r" b="b" t="t" l="l"/>
            <a:pathLst>
              <a:path h="4362765" w="12858675">
                <a:moveTo>
                  <a:pt x="0" y="0"/>
                </a:moveTo>
                <a:lnTo>
                  <a:pt x="12858676" y="0"/>
                </a:lnTo>
                <a:lnTo>
                  <a:pt x="12858676" y="4362764"/>
                </a:lnTo>
                <a:lnTo>
                  <a:pt x="0" y="436276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81950" y="1174409"/>
            <a:ext cx="8437562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-40">
                <a:solidFill>
                  <a:srgbClr val="003EA8"/>
                </a:solidFill>
                <a:latin typeface="Lexend Deca"/>
              </a:rPr>
              <a:t>5. Kết quả phân tích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913804" y="7414822"/>
            <a:ext cx="921141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3EA8"/>
                </a:solidFill>
                <a:latin typeface="Lexend Deca"/>
              </a:rPr>
              <a:t>Bảng 2: Kết quả mô hình Voting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625957" y="3382285"/>
            <a:ext cx="7112441" cy="4813980"/>
            <a:chOff x="0" y="0"/>
            <a:chExt cx="2594638" cy="17561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94638" cy="1756153"/>
            </a:xfrm>
            <a:custGeom>
              <a:avLst/>
              <a:gdLst/>
              <a:ahLst/>
              <a:cxnLst/>
              <a:rect r="r" b="b" t="t" l="l"/>
              <a:pathLst>
                <a:path h="1756153" w="2594638">
                  <a:moveTo>
                    <a:pt x="0" y="0"/>
                  </a:moveTo>
                  <a:lnTo>
                    <a:pt x="2594638" y="0"/>
                  </a:lnTo>
                  <a:lnTo>
                    <a:pt x="2594638" y="1756153"/>
                  </a:lnTo>
                  <a:lnTo>
                    <a:pt x="0" y="175615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45058" y="3382285"/>
            <a:ext cx="7461523" cy="5327041"/>
            <a:chOff x="0" y="0"/>
            <a:chExt cx="2721984" cy="19433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21984" cy="1943319"/>
            </a:xfrm>
            <a:custGeom>
              <a:avLst/>
              <a:gdLst/>
              <a:ahLst/>
              <a:cxnLst/>
              <a:rect r="r" b="b" t="t" l="l"/>
              <a:pathLst>
                <a:path h="1943319" w="2721984">
                  <a:moveTo>
                    <a:pt x="0" y="0"/>
                  </a:moveTo>
                  <a:lnTo>
                    <a:pt x="2721984" y="0"/>
                  </a:lnTo>
                  <a:lnTo>
                    <a:pt x="2721984" y="1943319"/>
                  </a:lnTo>
                  <a:lnTo>
                    <a:pt x="0" y="194331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-203414">
            <a:off x="17368066" y="1483000"/>
            <a:ext cx="417336" cy="598331"/>
          </a:xfrm>
          <a:custGeom>
            <a:avLst/>
            <a:gdLst/>
            <a:ahLst/>
            <a:cxnLst/>
            <a:rect r="r" b="b" t="t" l="l"/>
            <a:pathLst>
              <a:path h="598331" w="417336">
                <a:moveTo>
                  <a:pt x="0" y="0"/>
                </a:moveTo>
                <a:lnTo>
                  <a:pt x="417336" y="0"/>
                </a:lnTo>
                <a:lnTo>
                  <a:pt x="417336" y="598331"/>
                </a:lnTo>
                <a:lnTo>
                  <a:pt x="0" y="5983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908900" y="3235000"/>
            <a:ext cx="121908" cy="121908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055579" y="7995212"/>
            <a:ext cx="121908" cy="121908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-1276562" y="-156776"/>
            <a:ext cx="6732164" cy="1627960"/>
          </a:xfrm>
          <a:custGeom>
            <a:avLst/>
            <a:gdLst/>
            <a:ahLst/>
            <a:cxnLst/>
            <a:rect r="r" b="b" t="t" l="l"/>
            <a:pathLst>
              <a:path h="1627960" w="6732164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203414">
            <a:off x="11489227" y="4583034"/>
            <a:ext cx="321948" cy="461574"/>
          </a:xfrm>
          <a:custGeom>
            <a:avLst/>
            <a:gdLst/>
            <a:ahLst/>
            <a:cxnLst/>
            <a:rect r="r" b="b" t="t" l="l"/>
            <a:pathLst>
              <a:path h="461574" w="321948">
                <a:moveTo>
                  <a:pt x="0" y="0"/>
                </a:moveTo>
                <a:lnTo>
                  <a:pt x="321948" y="0"/>
                </a:lnTo>
                <a:lnTo>
                  <a:pt x="321948" y="461575"/>
                </a:lnTo>
                <a:lnTo>
                  <a:pt x="0" y="4615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278358">
            <a:off x="13186236" y="8430575"/>
            <a:ext cx="5868613" cy="1845945"/>
          </a:xfrm>
          <a:custGeom>
            <a:avLst/>
            <a:gdLst/>
            <a:ahLst/>
            <a:cxnLst/>
            <a:rect r="r" b="b" t="t" l="l"/>
            <a:pathLst>
              <a:path h="1845945" w="5868613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348740" y="3475099"/>
            <a:ext cx="7254160" cy="5127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0315" indent="-350157" lvl="1">
              <a:lnSpc>
                <a:spcPts val="4541"/>
              </a:lnSpc>
              <a:buFont typeface="Arial"/>
              <a:buChar char="•"/>
            </a:pPr>
            <a:r>
              <a:rPr lang="en-US" sz="3243">
                <a:solidFill>
                  <a:srgbClr val="003EA8"/>
                </a:solidFill>
                <a:latin typeface="Lexend Deca"/>
              </a:rPr>
              <a:t>Một bộ dữ liệu về việc làm với hơn 2000 dòng dữ liệu</a:t>
            </a:r>
          </a:p>
          <a:p>
            <a:pPr algn="just" marL="700315" indent="-350157" lvl="1">
              <a:lnSpc>
                <a:spcPts val="4541"/>
              </a:lnSpc>
              <a:buFont typeface="Arial"/>
              <a:buChar char="•"/>
            </a:pPr>
            <a:r>
              <a:rPr lang="en-US" sz="3243">
                <a:solidFill>
                  <a:srgbClr val="003EA8"/>
                </a:solidFill>
                <a:latin typeface="Lexend Deca"/>
              </a:rPr>
              <a:t>Làm sạch bộ dữ liệu bằng nhiều phương pháp khác nhau</a:t>
            </a:r>
          </a:p>
          <a:p>
            <a:pPr algn="just" marL="700315" indent="-350157" lvl="1">
              <a:lnSpc>
                <a:spcPts val="4541"/>
              </a:lnSpc>
              <a:buFont typeface="Arial"/>
              <a:buChar char="•"/>
            </a:pPr>
            <a:r>
              <a:rPr lang="en-US" sz="3243">
                <a:solidFill>
                  <a:srgbClr val="003EA8"/>
                </a:solidFill>
                <a:latin typeface="Lexend Deca"/>
              </a:rPr>
              <a:t>Phân tích và trực quan hóa các đặc trưng của bộ dữ liệu</a:t>
            </a:r>
          </a:p>
          <a:p>
            <a:pPr algn="just" marL="700315" indent="-350157" lvl="1">
              <a:lnSpc>
                <a:spcPts val="4541"/>
              </a:lnSpc>
              <a:buFont typeface="Arial"/>
              <a:buChar char="•"/>
            </a:pPr>
            <a:r>
              <a:rPr lang="en-US" sz="3243">
                <a:solidFill>
                  <a:srgbClr val="003EA8"/>
                </a:solidFill>
                <a:latin typeface="Lexend Deca"/>
              </a:rPr>
              <a:t>Huấn luyện và đánh giá các mô hình Machine Learning khác nhau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705975" y="3475099"/>
            <a:ext cx="6583202" cy="4554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0315" indent="-350157" lvl="1">
              <a:lnSpc>
                <a:spcPts val="4541"/>
              </a:lnSpc>
              <a:buFont typeface="Arial"/>
              <a:buChar char="•"/>
            </a:pPr>
            <a:r>
              <a:rPr lang="en-US" sz="3243">
                <a:solidFill>
                  <a:srgbClr val="003EA8"/>
                </a:solidFill>
                <a:latin typeface="Lexend Deca"/>
              </a:rPr>
              <a:t>Chưa phân tích chuyên sâu các đậc trưng có trong Description của ở từng công việc</a:t>
            </a:r>
          </a:p>
          <a:p>
            <a:pPr algn="just" marL="700315" indent="-350157" lvl="1">
              <a:lnSpc>
                <a:spcPts val="4541"/>
              </a:lnSpc>
              <a:buFont typeface="Arial"/>
              <a:buChar char="•"/>
            </a:pPr>
            <a:r>
              <a:rPr lang="en-US" sz="3243">
                <a:solidFill>
                  <a:srgbClr val="003EA8"/>
                </a:solidFill>
                <a:latin typeface="Lexend Deca"/>
              </a:rPr>
              <a:t>Chưa áp dụng các kỹ thuật chọn lọc đặc trưng tự động và phân tích độ quan trọng của đặc trưng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905492" y="2517267"/>
            <a:ext cx="4140656" cy="545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2"/>
              </a:lnSpc>
            </a:pPr>
            <a:r>
              <a:rPr lang="en-US" sz="3900" spc="-23">
                <a:solidFill>
                  <a:srgbClr val="003EA8"/>
                </a:solidFill>
                <a:latin typeface="Lexend Deca"/>
              </a:rPr>
              <a:t>Kết quả đạt được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848964" y="2517267"/>
            <a:ext cx="2666428" cy="545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2"/>
              </a:lnSpc>
            </a:pPr>
            <a:r>
              <a:rPr lang="en-US" sz="3900" spc="-23">
                <a:solidFill>
                  <a:srgbClr val="003EA8"/>
                </a:solidFill>
                <a:latin typeface="Lexend Deca"/>
              </a:rPr>
              <a:t>Hạn chế</a:t>
            </a:r>
          </a:p>
        </p:txBody>
      </p:sp>
      <p:sp>
        <p:nvSpPr>
          <p:cNvPr name="AutoShape 19" id="19"/>
          <p:cNvSpPr/>
          <p:nvPr/>
        </p:nvSpPr>
        <p:spPr>
          <a:xfrm flipH="true">
            <a:off x="9144000" y="2766060"/>
            <a:ext cx="19050" cy="6492240"/>
          </a:xfrm>
          <a:prstGeom prst="line">
            <a:avLst/>
          </a:prstGeom>
          <a:ln cap="flat" w="38100">
            <a:solidFill>
              <a:srgbClr val="003EA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0" id="20"/>
          <p:cNvGrpSpPr/>
          <p:nvPr/>
        </p:nvGrpSpPr>
        <p:grpSpPr>
          <a:xfrm rot="0">
            <a:off x="1348740" y="898739"/>
            <a:ext cx="4550107" cy="1104178"/>
            <a:chOff x="0" y="0"/>
            <a:chExt cx="6066809" cy="1472237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6066809" cy="1472237"/>
              <a:chOff x="0" y="0"/>
              <a:chExt cx="1659891" cy="402807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659891" cy="402807"/>
              </a:xfrm>
              <a:custGeom>
                <a:avLst/>
                <a:gdLst/>
                <a:ahLst/>
                <a:cxnLst/>
                <a:rect r="r" b="b" t="t" l="l"/>
                <a:pathLst>
                  <a:path h="402807" w="1659891">
                    <a:moveTo>
                      <a:pt x="0" y="0"/>
                    </a:moveTo>
                    <a:lnTo>
                      <a:pt x="1659891" y="0"/>
                    </a:lnTo>
                    <a:lnTo>
                      <a:pt x="1659891" y="402807"/>
                    </a:lnTo>
                    <a:lnTo>
                      <a:pt x="0" y="40280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23" id="23"/>
            <p:cNvSpPr txBox="true"/>
            <p:nvPr/>
          </p:nvSpPr>
          <p:spPr>
            <a:xfrm rot="0">
              <a:off x="175338" y="132487"/>
              <a:ext cx="5716134" cy="12739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128"/>
                </a:lnSpc>
              </a:pPr>
              <a:r>
                <a:rPr lang="en-US" sz="6600" spc="-40">
                  <a:solidFill>
                    <a:srgbClr val="003EA8"/>
                  </a:solidFill>
                  <a:latin typeface="Lexend Deca"/>
                </a:rPr>
                <a:t>6. Kết luận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46068" y="3842267"/>
            <a:ext cx="5778474" cy="4507210"/>
          </a:xfrm>
          <a:custGeom>
            <a:avLst/>
            <a:gdLst/>
            <a:ahLst/>
            <a:cxnLst/>
            <a:rect r="r" b="b" t="t" l="l"/>
            <a:pathLst>
              <a:path h="4507210" w="5778474">
                <a:moveTo>
                  <a:pt x="0" y="0"/>
                </a:moveTo>
                <a:lnTo>
                  <a:pt x="5778474" y="0"/>
                </a:lnTo>
                <a:lnTo>
                  <a:pt x="5778474" y="4507209"/>
                </a:lnTo>
                <a:lnTo>
                  <a:pt x="0" y="45072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03414">
            <a:off x="16916078" y="3057743"/>
            <a:ext cx="417336" cy="598331"/>
          </a:xfrm>
          <a:custGeom>
            <a:avLst/>
            <a:gdLst/>
            <a:ahLst/>
            <a:cxnLst/>
            <a:rect r="r" b="b" t="t" l="l"/>
            <a:pathLst>
              <a:path h="598331" w="417336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908900" y="3235000"/>
            <a:ext cx="121908" cy="121908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55579" y="7995212"/>
            <a:ext cx="121908" cy="121908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3343782" y="924697"/>
            <a:ext cx="11600436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003EA8"/>
                </a:solidFill>
                <a:latin typeface="Muli Bold"/>
              </a:rPr>
              <a:t>DEMO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1276562" y="-156776"/>
            <a:ext cx="6732164" cy="1627960"/>
          </a:xfrm>
          <a:custGeom>
            <a:avLst/>
            <a:gdLst/>
            <a:ahLst/>
            <a:cxnLst/>
            <a:rect r="r" b="b" t="t" l="l"/>
            <a:pathLst>
              <a:path h="1627960" w="6732164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03414">
            <a:off x="909336" y="8358592"/>
            <a:ext cx="321948" cy="461574"/>
          </a:xfrm>
          <a:custGeom>
            <a:avLst/>
            <a:gdLst/>
            <a:ahLst/>
            <a:cxnLst/>
            <a:rect r="r" b="b" t="t" l="l"/>
            <a:pathLst>
              <a:path h="461574" w="321948">
                <a:moveTo>
                  <a:pt x="0" y="0"/>
                </a:moveTo>
                <a:lnTo>
                  <a:pt x="321949" y="0"/>
                </a:lnTo>
                <a:lnTo>
                  <a:pt x="321949" y="461574"/>
                </a:lnTo>
                <a:lnTo>
                  <a:pt x="0" y="4615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278358">
            <a:off x="13186236" y="8430575"/>
            <a:ext cx="5868613" cy="1845945"/>
          </a:xfrm>
          <a:custGeom>
            <a:avLst/>
            <a:gdLst/>
            <a:ahLst/>
            <a:cxnLst/>
            <a:rect r="r" b="b" t="t" l="l"/>
            <a:pathLst>
              <a:path h="1845945" w="5868613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711626"/>
            <a:ext cx="8514234" cy="1155224"/>
            <a:chOff x="0" y="0"/>
            <a:chExt cx="6411279" cy="8698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11278" cy="869892"/>
            </a:xfrm>
            <a:custGeom>
              <a:avLst/>
              <a:gdLst/>
              <a:ahLst/>
              <a:cxnLst/>
              <a:rect r="r" b="b" t="t" l="l"/>
              <a:pathLst>
                <a:path h="869892" w="6411278">
                  <a:moveTo>
                    <a:pt x="0" y="0"/>
                  </a:moveTo>
                  <a:lnTo>
                    <a:pt x="6411278" y="0"/>
                  </a:lnTo>
                  <a:lnTo>
                    <a:pt x="6411278" y="869892"/>
                  </a:lnTo>
                  <a:lnTo>
                    <a:pt x="0" y="8698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16235531" y="-597070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4585506" y="0"/>
                </a:moveTo>
                <a:lnTo>
                  <a:pt x="0" y="0"/>
                </a:lnTo>
                <a:lnTo>
                  <a:pt x="0" y="1625770"/>
                </a:lnTo>
                <a:lnTo>
                  <a:pt x="4585506" y="1625770"/>
                </a:lnTo>
                <a:lnTo>
                  <a:pt x="45855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357005" y="8788291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0" y="0"/>
                </a:moveTo>
                <a:lnTo>
                  <a:pt x="4585506" y="0"/>
                </a:lnTo>
                <a:lnTo>
                  <a:pt x="4585506" y="1625770"/>
                </a:lnTo>
                <a:lnTo>
                  <a:pt x="0" y="1625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41794">
            <a:off x="8923192" y="-178822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41794">
            <a:off x="17791463" y="9491141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641794">
            <a:off x="54921" y="471370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48740" y="4555808"/>
            <a:ext cx="15590520" cy="127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9000" spc="84">
                <a:solidFill>
                  <a:srgbClr val="003EA8"/>
                </a:solidFill>
                <a:latin typeface="TT Rounds Condensed"/>
              </a:rPr>
              <a:t>Q&amp;A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711626"/>
            <a:ext cx="8514234" cy="1155224"/>
            <a:chOff x="0" y="0"/>
            <a:chExt cx="6411279" cy="8698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11278" cy="869892"/>
            </a:xfrm>
            <a:custGeom>
              <a:avLst/>
              <a:gdLst/>
              <a:ahLst/>
              <a:cxnLst/>
              <a:rect r="r" b="b" t="t" l="l"/>
              <a:pathLst>
                <a:path h="869892" w="6411278">
                  <a:moveTo>
                    <a:pt x="0" y="0"/>
                  </a:moveTo>
                  <a:lnTo>
                    <a:pt x="6411278" y="0"/>
                  </a:lnTo>
                  <a:lnTo>
                    <a:pt x="6411278" y="869892"/>
                  </a:lnTo>
                  <a:lnTo>
                    <a:pt x="0" y="8698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16235531" y="-597070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4585506" y="0"/>
                </a:moveTo>
                <a:lnTo>
                  <a:pt x="0" y="0"/>
                </a:lnTo>
                <a:lnTo>
                  <a:pt x="0" y="1625770"/>
                </a:lnTo>
                <a:lnTo>
                  <a:pt x="4585506" y="1625770"/>
                </a:lnTo>
                <a:lnTo>
                  <a:pt x="45855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357005" y="8788291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0" y="0"/>
                </a:moveTo>
                <a:lnTo>
                  <a:pt x="4585506" y="0"/>
                </a:lnTo>
                <a:lnTo>
                  <a:pt x="4585506" y="1625770"/>
                </a:lnTo>
                <a:lnTo>
                  <a:pt x="0" y="1625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41794">
            <a:off x="8923192" y="-178822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41794">
            <a:off x="17791463" y="9491141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641794">
            <a:off x="54921" y="471370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48740" y="4555808"/>
            <a:ext cx="15590520" cy="127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9000" spc="84">
                <a:solidFill>
                  <a:srgbClr val="003EA8"/>
                </a:solidFill>
                <a:latin typeface="TT Rounds Condensed"/>
              </a:rPr>
              <a:t>Thanks for watching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19294" y="657204"/>
            <a:ext cx="15795020" cy="1907038"/>
            <a:chOff x="0" y="0"/>
            <a:chExt cx="5762066" cy="6956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62066" cy="695693"/>
            </a:xfrm>
            <a:custGeom>
              <a:avLst/>
              <a:gdLst/>
              <a:ahLst/>
              <a:cxnLst/>
              <a:rect r="r" b="b" t="t" l="l"/>
              <a:pathLst>
                <a:path h="695693" w="5762066">
                  <a:moveTo>
                    <a:pt x="0" y="0"/>
                  </a:moveTo>
                  <a:lnTo>
                    <a:pt x="5762066" y="0"/>
                  </a:lnTo>
                  <a:lnTo>
                    <a:pt x="5762066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278358">
            <a:off x="-1432939" y="-269558"/>
            <a:ext cx="5304464" cy="1668495"/>
          </a:xfrm>
          <a:custGeom>
            <a:avLst/>
            <a:gdLst/>
            <a:ahLst/>
            <a:cxnLst/>
            <a:rect r="r" b="b" t="t" l="l"/>
            <a:pathLst>
              <a:path h="1668495" w="5304464">
                <a:moveTo>
                  <a:pt x="0" y="0"/>
                </a:moveTo>
                <a:lnTo>
                  <a:pt x="5304465" y="0"/>
                </a:lnTo>
                <a:lnTo>
                  <a:pt x="5304465" y="1668495"/>
                </a:lnTo>
                <a:lnTo>
                  <a:pt x="0" y="16684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3821430" y="6055702"/>
            <a:ext cx="4791997" cy="4775719"/>
            <a:chOff x="0" y="0"/>
            <a:chExt cx="6389330" cy="63676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338421"/>
              <a:ext cx="6389330" cy="6029204"/>
            </a:xfrm>
            <a:custGeom>
              <a:avLst/>
              <a:gdLst/>
              <a:ahLst/>
              <a:cxnLst/>
              <a:rect r="r" b="b" t="t" l="l"/>
              <a:pathLst>
                <a:path h="6029204" w="6389330">
                  <a:moveTo>
                    <a:pt x="0" y="0"/>
                  </a:moveTo>
                  <a:lnTo>
                    <a:pt x="6389330" y="0"/>
                  </a:lnTo>
                  <a:lnTo>
                    <a:pt x="6389330" y="6029204"/>
                  </a:lnTo>
                  <a:lnTo>
                    <a:pt x="0" y="60292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203414">
              <a:off x="1228888" y="24588"/>
              <a:ext cx="868401" cy="1245020"/>
            </a:xfrm>
            <a:custGeom>
              <a:avLst/>
              <a:gdLst/>
              <a:ahLst/>
              <a:cxnLst/>
              <a:rect r="r" b="b" t="t" l="l"/>
              <a:pathLst>
                <a:path h="1245020" w="868401">
                  <a:moveTo>
                    <a:pt x="0" y="0"/>
                  </a:moveTo>
                  <a:lnTo>
                    <a:pt x="868401" y="0"/>
                  </a:lnTo>
                  <a:lnTo>
                    <a:pt x="868401" y="1245019"/>
                  </a:lnTo>
                  <a:lnTo>
                    <a:pt x="0" y="1245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3683996" y="924916"/>
            <a:ext cx="10839717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003EA8"/>
                </a:solidFill>
                <a:latin typeface="Muli Bold"/>
              </a:rPr>
              <a:t>Mục lục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5430432" y="2512562"/>
            <a:ext cx="7427135" cy="6745738"/>
            <a:chOff x="0" y="0"/>
            <a:chExt cx="9902847" cy="8994317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9890147" cy="8994317"/>
              <a:chOff x="0" y="0"/>
              <a:chExt cx="2705964" cy="2460863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705964" cy="2460863"/>
              </a:xfrm>
              <a:custGeom>
                <a:avLst/>
                <a:gdLst/>
                <a:ahLst/>
                <a:cxnLst/>
                <a:rect r="r" b="b" t="t" l="l"/>
                <a:pathLst>
                  <a:path h="2460863" w="2705964">
                    <a:moveTo>
                      <a:pt x="0" y="0"/>
                    </a:moveTo>
                    <a:lnTo>
                      <a:pt x="2705964" y="0"/>
                    </a:lnTo>
                    <a:lnTo>
                      <a:pt x="2705964" y="2460863"/>
                    </a:lnTo>
                    <a:lnTo>
                      <a:pt x="0" y="246086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AutoShape 13" id="13"/>
            <p:cNvSpPr/>
            <p:nvPr/>
          </p:nvSpPr>
          <p:spPr>
            <a:xfrm rot="-5400000">
              <a:off x="-2347662" y="4484459"/>
              <a:ext cx="8994317" cy="0"/>
            </a:xfrm>
            <a:prstGeom prst="line">
              <a:avLst/>
            </a:prstGeom>
            <a:ln cap="flat" w="25400">
              <a:solidFill>
                <a:srgbClr val="CCCCCC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rot="-5400000">
              <a:off x="5392988" y="4484459"/>
              <a:ext cx="8994317" cy="0"/>
            </a:xfrm>
            <a:prstGeom prst="line">
              <a:avLst/>
            </a:prstGeom>
            <a:ln cap="flat" w="25400">
              <a:solidFill>
                <a:srgbClr val="CCCCCC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5" id="15"/>
            <p:cNvSpPr txBox="true"/>
            <p:nvPr/>
          </p:nvSpPr>
          <p:spPr>
            <a:xfrm rot="0">
              <a:off x="2937792" y="2009488"/>
              <a:ext cx="5441055" cy="7736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99"/>
                </a:lnSpc>
              </a:pPr>
              <a:r>
                <a:rPr lang="en-US" sz="3499" u="none">
                  <a:solidFill>
                    <a:srgbClr val="000000"/>
                  </a:solidFill>
                  <a:latin typeface="Lexend Deca"/>
                </a:rPr>
                <a:t>Mô tả bộ dữ liệu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937792" y="3058932"/>
              <a:ext cx="6952355" cy="15991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99"/>
                </a:lnSpc>
              </a:pPr>
              <a:r>
                <a:rPr lang="en-US" sz="3499" u="none">
                  <a:solidFill>
                    <a:srgbClr val="000000"/>
                  </a:solidFill>
                  <a:latin typeface="Lexend Deca"/>
                </a:rPr>
                <a:t>Tổng quan về phương pháp phân tích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2937792" y="4939902"/>
              <a:ext cx="5441055" cy="7736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99"/>
                </a:lnSpc>
              </a:pPr>
              <a:r>
                <a:rPr lang="en-US" sz="3499" u="none">
                  <a:solidFill>
                    <a:srgbClr val="000000"/>
                  </a:solidFill>
                  <a:latin typeface="Lexend Deca"/>
                </a:rPr>
                <a:t>Phân tích thăm dò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2937792" y="5992359"/>
              <a:ext cx="6310518" cy="15991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Lexend Deca"/>
                  <a:hlinkClick r:id="rId9" action="ppaction://hlinksldjump"/>
                </a:rPr>
                <a:t>Thực nghiệm và phân tích kết quả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2975226" y="7870315"/>
              <a:ext cx="5441055" cy="7736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Lexend Deca"/>
                </a:rPr>
                <a:t>Kết luận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2937792" y="544282"/>
              <a:ext cx="5441055" cy="7736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99"/>
                </a:lnSpc>
              </a:pPr>
              <a:r>
                <a:rPr lang="en-US" sz="3499" u="none">
                  <a:solidFill>
                    <a:srgbClr val="000000"/>
                  </a:solidFill>
                  <a:latin typeface="Lexend Deca"/>
                </a:rPr>
                <a:t>Giới thiệu</a:t>
              </a:r>
              <a:r>
                <a:rPr lang="en-US" sz="3499" u="none">
                  <a:solidFill>
                    <a:srgbClr val="000000"/>
                  </a:solidFill>
                  <a:latin typeface="Lexend Deca"/>
                </a:rPr>
                <a:t>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575592" y="411991"/>
              <a:ext cx="1021455" cy="1104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599"/>
                </a:lnSpc>
                <a:spcBef>
                  <a:spcPct val="0"/>
                </a:spcBef>
              </a:pPr>
              <a:r>
                <a:rPr lang="en-US" sz="5499">
                  <a:solidFill>
                    <a:srgbClr val="003EA8"/>
                  </a:solidFill>
                  <a:latin typeface="Muli Bold"/>
                </a:rPr>
                <a:t>1.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575592" y="1877197"/>
              <a:ext cx="1021455" cy="1104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599"/>
                </a:lnSpc>
                <a:spcBef>
                  <a:spcPct val="0"/>
                </a:spcBef>
              </a:pPr>
              <a:r>
                <a:rPr lang="en-US" sz="5499">
                  <a:solidFill>
                    <a:srgbClr val="003EA8"/>
                  </a:solidFill>
                  <a:latin typeface="Muli Bold"/>
                </a:rPr>
                <a:t>2.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575592" y="3342404"/>
              <a:ext cx="1021455" cy="1104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599"/>
                </a:lnSpc>
                <a:spcBef>
                  <a:spcPct val="0"/>
                </a:spcBef>
              </a:pPr>
              <a:r>
                <a:rPr lang="en-US" sz="5499">
                  <a:solidFill>
                    <a:srgbClr val="003EA8"/>
                  </a:solidFill>
                  <a:latin typeface="Muli Bold"/>
                </a:rPr>
                <a:t>3.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575592" y="4807611"/>
              <a:ext cx="1021455" cy="1104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599"/>
                </a:lnSpc>
                <a:spcBef>
                  <a:spcPct val="0"/>
                </a:spcBef>
              </a:pPr>
              <a:r>
                <a:rPr lang="en-US" sz="5499">
                  <a:solidFill>
                    <a:srgbClr val="003EA8"/>
                  </a:solidFill>
                  <a:latin typeface="Muli Bold"/>
                </a:rPr>
                <a:t>4.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575592" y="6272818"/>
              <a:ext cx="1021455" cy="1104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599"/>
                </a:lnSpc>
                <a:spcBef>
                  <a:spcPct val="0"/>
                </a:spcBef>
              </a:pPr>
              <a:r>
                <a:rPr lang="en-US" sz="5499">
                  <a:solidFill>
                    <a:srgbClr val="003EA8"/>
                  </a:solidFill>
                  <a:latin typeface="Muli Bold"/>
                </a:rPr>
                <a:t>5.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575592" y="7738024"/>
              <a:ext cx="1021455" cy="1104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599"/>
                </a:lnSpc>
                <a:spcBef>
                  <a:spcPct val="0"/>
                </a:spcBef>
              </a:pPr>
              <a:r>
                <a:rPr lang="en-US" sz="5499">
                  <a:solidFill>
                    <a:srgbClr val="003EA8"/>
                  </a:solidFill>
                  <a:latin typeface="Muli Bold"/>
                </a:rPr>
                <a:t>6.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40854" y="936080"/>
            <a:ext cx="5673388" cy="1005459"/>
            <a:chOff x="0" y="0"/>
            <a:chExt cx="5999270" cy="10632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99270" cy="1063213"/>
            </a:xfrm>
            <a:custGeom>
              <a:avLst/>
              <a:gdLst/>
              <a:ahLst/>
              <a:cxnLst/>
              <a:rect r="r" b="b" t="t" l="l"/>
              <a:pathLst>
                <a:path h="1063213" w="5999270">
                  <a:moveTo>
                    <a:pt x="0" y="0"/>
                  </a:moveTo>
                  <a:lnTo>
                    <a:pt x="5999270" y="0"/>
                  </a:lnTo>
                  <a:lnTo>
                    <a:pt x="5999270" y="1063213"/>
                  </a:lnTo>
                  <a:lnTo>
                    <a:pt x="0" y="106321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7642800" y="8332395"/>
            <a:ext cx="7724783" cy="5768744"/>
            <a:chOff x="0" y="0"/>
            <a:chExt cx="2818022" cy="21044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18022" cy="2104453"/>
            </a:xfrm>
            <a:custGeom>
              <a:avLst/>
              <a:gdLst/>
              <a:ahLst/>
              <a:cxnLst/>
              <a:rect r="r" b="b" t="t" l="l"/>
              <a:pathLst>
                <a:path h="2104453" w="2818022">
                  <a:moveTo>
                    <a:pt x="0" y="0"/>
                  </a:moveTo>
                  <a:lnTo>
                    <a:pt x="2818022" y="0"/>
                  </a:lnTo>
                  <a:lnTo>
                    <a:pt x="2818022" y="2104453"/>
                  </a:lnTo>
                  <a:lnTo>
                    <a:pt x="0" y="210445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829251" y="3148547"/>
            <a:ext cx="8055953" cy="1413109"/>
            <a:chOff x="0" y="0"/>
            <a:chExt cx="4870931" cy="8544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70931" cy="854419"/>
            </a:xfrm>
            <a:custGeom>
              <a:avLst/>
              <a:gdLst/>
              <a:ahLst/>
              <a:cxnLst/>
              <a:rect r="r" b="b" t="t" l="l"/>
              <a:pathLst>
                <a:path h="854419" w="4870931">
                  <a:moveTo>
                    <a:pt x="0" y="0"/>
                  </a:moveTo>
                  <a:lnTo>
                    <a:pt x="4870931" y="0"/>
                  </a:lnTo>
                  <a:lnTo>
                    <a:pt x="4870931" y="854419"/>
                  </a:lnTo>
                  <a:lnTo>
                    <a:pt x="0" y="85441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9908900" y="3235000"/>
            <a:ext cx="121908" cy="121908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055579" y="7995212"/>
            <a:ext cx="121908" cy="121908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-1276562" y="-156776"/>
            <a:ext cx="6732164" cy="1627960"/>
          </a:xfrm>
          <a:custGeom>
            <a:avLst/>
            <a:gdLst/>
            <a:ahLst/>
            <a:cxnLst/>
            <a:rect r="r" b="b" t="t" l="l"/>
            <a:pathLst>
              <a:path h="1627960" w="6732164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278358">
            <a:off x="13186236" y="8430575"/>
            <a:ext cx="5868613" cy="1845945"/>
          </a:xfrm>
          <a:custGeom>
            <a:avLst/>
            <a:gdLst/>
            <a:ahLst/>
            <a:cxnLst/>
            <a:rect r="r" b="b" t="t" l="l"/>
            <a:pathLst>
              <a:path h="1845945" w="5868613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844542" y="1821890"/>
            <a:ext cx="4877870" cy="1413109"/>
            <a:chOff x="0" y="0"/>
            <a:chExt cx="2949343" cy="85441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949343" cy="854419"/>
            </a:xfrm>
            <a:custGeom>
              <a:avLst/>
              <a:gdLst/>
              <a:ahLst/>
              <a:cxnLst/>
              <a:rect r="r" b="b" t="t" l="l"/>
              <a:pathLst>
                <a:path h="854419" w="2949343">
                  <a:moveTo>
                    <a:pt x="0" y="0"/>
                  </a:moveTo>
                  <a:lnTo>
                    <a:pt x="2949343" y="0"/>
                  </a:lnTo>
                  <a:lnTo>
                    <a:pt x="2949343" y="854419"/>
                  </a:lnTo>
                  <a:lnTo>
                    <a:pt x="0" y="85441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9144000" y="3148547"/>
            <a:ext cx="1582297" cy="1392421"/>
          </a:xfrm>
          <a:custGeom>
            <a:avLst/>
            <a:gdLst/>
            <a:ahLst/>
            <a:cxnLst/>
            <a:rect r="r" b="b" t="t" l="l"/>
            <a:pathLst>
              <a:path h="1392421" w="1582297">
                <a:moveTo>
                  <a:pt x="0" y="0"/>
                </a:moveTo>
                <a:lnTo>
                  <a:pt x="1582297" y="0"/>
                </a:lnTo>
                <a:lnTo>
                  <a:pt x="1582297" y="1392421"/>
                </a:lnTo>
                <a:lnTo>
                  <a:pt x="0" y="139242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566602" y="1002755"/>
            <a:ext cx="5021892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-40">
                <a:solidFill>
                  <a:srgbClr val="003EA8"/>
                </a:solidFill>
                <a:latin typeface="Lexend Deca"/>
              </a:rPr>
              <a:t>1. Giới thiệu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3299222"/>
            <a:ext cx="7657056" cy="1159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36"/>
              </a:lnSpc>
            </a:pPr>
            <a:r>
              <a:rPr lang="en-US" sz="4200" spc="39">
                <a:solidFill>
                  <a:srgbClr val="003EA8"/>
                </a:solidFill>
                <a:latin typeface="Lexend Deca"/>
              </a:rPr>
              <a:t>Lựa chọn những mức lương phù hợp cho từng công việc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945901" y="1989164"/>
            <a:ext cx="4776512" cy="1159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36"/>
              </a:lnSpc>
            </a:pPr>
            <a:r>
              <a:rPr lang="en-US" sz="4200" spc="39">
                <a:solidFill>
                  <a:srgbClr val="003EA8"/>
                </a:solidFill>
                <a:latin typeface="Lexend Deca"/>
              </a:rPr>
              <a:t>Mô hình dự đoán mức lương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0945901" y="4561656"/>
            <a:ext cx="5477442" cy="1778508"/>
            <a:chOff x="0" y="0"/>
            <a:chExt cx="3311866" cy="107535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311866" cy="1075352"/>
            </a:xfrm>
            <a:custGeom>
              <a:avLst/>
              <a:gdLst/>
              <a:ahLst/>
              <a:cxnLst/>
              <a:rect r="r" b="b" t="t" l="l"/>
              <a:pathLst>
                <a:path h="1075352" w="3311866">
                  <a:moveTo>
                    <a:pt x="0" y="0"/>
                  </a:moveTo>
                  <a:lnTo>
                    <a:pt x="3311866" y="0"/>
                  </a:lnTo>
                  <a:lnTo>
                    <a:pt x="3311866" y="1075352"/>
                  </a:lnTo>
                  <a:lnTo>
                    <a:pt x="0" y="107535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0945901" y="4609281"/>
            <a:ext cx="5477442" cy="1730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36"/>
              </a:lnSpc>
            </a:pPr>
            <a:r>
              <a:rPr lang="en-US" sz="4200" spc="39">
                <a:solidFill>
                  <a:srgbClr val="003EA8"/>
                </a:solidFill>
                <a:latin typeface="Lexend Deca"/>
              </a:rPr>
              <a:t>Bộ dữ liệu về tuyển dụng công việc với 2344 dòng dữ liệu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028700" y="6919286"/>
            <a:ext cx="12092497" cy="2771296"/>
            <a:chOff x="0" y="0"/>
            <a:chExt cx="3029876" cy="69437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029876" cy="694371"/>
            </a:xfrm>
            <a:custGeom>
              <a:avLst/>
              <a:gdLst/>
              <a:ahLst/>
              <a:cxnLst/>
              <a:rect r="r" b="b" t="t" l="l"/>
              <a:pathLst>
                <a:path h="694371" w="3029876">
                  <a:moveTo>
                    <a:pt x="0" y="0"/>
                  </a:moveTo>
                  <a:lnTo>
                    <a:pt x="3029876" y="0"/>
                  </a:lnTo>
                  <a:lnTo>
                    <a:pt x="3029876" y="694371"/>
                  </a:lnTo>
                  <a:lnTo>
                    <a:pt x="0" y="69437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028700" y="7205016"/>
            <a:ext cx="11771084" cy="2302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6780" indent="-453390" lvl="1">
              <a:lnSpc>
                <a:spcPts val="4536"/>
              </a:lnSpc>
              <a:buFont typeface="Arial"/>
              <a:buChar char="•"/>
            </a:pPr>
            <a:r>
              <a:rPr lang="en-US" sz="4200" spc="37">
                <a:solidFill>
                  <a:srgbClr val="003EA8"/>
                </a:solidFill>
                <a:latin typeface="Lexend Deca"/>
              </a:rPr>
              <a:t>Phân tích thâm dò các đặc trưng của bộ dữ liệu</a:t>
            </a:r>
          </a:p>
          <a:p>
            <a:pPr algn="just" marL="906780" indent="-453390" lvl="1">
              <a:lnSpc>
                <a:spcPts val="4536"/>
              </a:lnSpc>
              <a:buFont typeface="Arial"/>
              <a:buChar char="•"/>
            </a:pPr>
            <a:r>
              <a:rPr lang="en-US" sz="4200" spc="39">
                <a:solidFill>
                  <a:srgbClr val="003EA8"/>
                </a:solidFill>
                <a:latin typeface="Lexend Deca"/>
              </a:rPr>
              <a:t>Phân tích ảnh hưởng giữa các đặc trưng đến kết quả của mô hình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-203414">
            <a:off x="394590" y="1953355"/>
            <a:ext cx="417336" cy="598331"/>
          </a:xfrm>
          <a:custGeom>
            <a:avLst/>
            <a:gdLst/>
            <a:ahLst/>
            <a:cxnLst/>
            <a:rect r="r" b="b" t="t" l="l"/>
            <a:pathLst>
              <a:path h="598331" w="417336">
                <a:moveTo>
                  <a:pt x="0" y="0"/>
                </a:moveTo>
                <a:lnTo>
                  <a:pt x="417335" y="0"/>
                </a:lnTo>
                <a:lnTo>
                  <a:pt x="417335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203414">
            <a:off x="394590" y="9391416"/>
            <a:ext cx="417336" cy="598331"/>
          </a:xfrm>
          <a:custGeom>
            <a:avLst/>
            <a:gdLst/>
            <a:ahLst/>
            <a:cxnLst/>
            <a:rect r="r" b="b" t="t" l="l"/>
            <a:pathLst>
              <a:path h="598331" w="417336">
                <a:moveTo>
                  <a:pt x="0" y="0"/>
                </a:moveTo>
                <a:lnTo>
                  <a:pt x="417335" y="0"/>
                </a:lnTo>
                <a:lnTo>
                  <a:pt x="417335" y="598331"/>
                </a:lnTo>
                <a:lnTo>
                  <a:pt x="0" y="59833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-203414">
            <a:off x="17434132" y="7586118"/>
            <a:ext cx="417336" cy="598331"/>
          </a:xfrm>
          <a:custGeom>
            <a:avLst/>
            <a:gdLst/>
            <a:ahLst/>
            <a:cxnLst/>
            <a:rect r="r" b="b" t="t" l="l"/>
            <a:pathLst>
              <a:path h="598331" w="417336">
                <a:moveTo>
                  <a:pt x="0" y="0"/>
                </a:moveTo>
                <a:lnTo>
                  <a:pt x="417336" y="0"/>
                </a:lnTo>
                <a:lnTo>
                  <a:pt x="417336" y="598331"/>
                </a:lnTo>
                <a:lnTo>
                  <a:pt x="0" y="59833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-203414">
            <a:off x="7578114" y="325704"/>
            <a:ext cx="315076" cy="451721"/>
          </a:xfrm>
          <a:custGeom>
            <a:avLst/>
            <a:gdLst/>
            <a:ahLst/>
            <a:cxnLst/>
            <a:rect r="r" b="b" t="t" l="l"/>
            <a:pathLst>
              <a:path h="451721" w="315076">
                <a:moveTo>
                  <a:pt x="0" y="0"/>
                </a:moveTo>
                <a:lnTo>
                  <a:pt x="315076" y="0"/>
                </a:lnTo>
                <a:lnTo>
                  <a:pt x="315076" y="451722"/>
                </a:lnTo>
                <a:lnTo>
                  <a:pt x="0" y="45172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81224" y="964248"/>
            <a:ext cx="7962776" cy="1155224"/>
            <a:chOff x="0" y="0"/>
            <a:chExt cx="5996027" cy="8698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96027" cy="869892"/>
            </a:xfrm>
            <a:custGeom>
              <a:avLst/>
              <a:gdLst/>
              <a:ahLst/>
              <a:cxnLst/>
              <a:rect r="r" b="b" t="t" l="l"/>
              <a:pathLst>
                <a:path h="869892" w="5996027">
                  <a:moveTo>
                    <a:pt x="0" y="0"/>
                  </a:moveTo>
                  <a:lnTo>
                    <a:pt x="5996027" y="0"/>
                  </a:lnTo>
                  <a:lnTo>
                    <a:pt x="5996027" y="869892"/>
                  </a:lnTo>
                  <a:lnTo>
                    <a:pt x="0" y="8698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15484919" y="-214305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4585506" y="0"/>
                </a:moveTo>
                <a:lnTo>
                  <a:pt x="0" y="0"/>
                </a:lnTo>
                <a:lnTo>
                  <a:pt x="0" y="1625771"/>
                </a:lnTo>
                <a:lnTo>
                  <a:pt x="4585506" y="1625771"/>
                </a:lnTo>
                <a:lnTo>
                  <a:pt x="45855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278875" y="8709279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0" y="0"/>
                </a:moveTo>
                <a:lnTo>
                  <a:pt x="4585506" y="0"/>
                </a:lnTo>
                <a:lnTo>
                  <a:pt x="4585506" y="1625771"/>
                </a:lnTo>
                <a:lnTo>
                  <a:pt x="0" y="16257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41794">
            <a:off x="8923192" y="-178822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5391250" y="4951744"/>
            <a:ext cx="1064562" cy="4503914"/>
          </a:xfrm>
          <a:custGeom>
            <a:avLst/>
            <a:gdLst/>
            <a:ahLst/>
            <a:cxnLst/>
            <a:rect r="r" b="b" t="t" l="l"/>
            <a:pathLst>
              <a:path h="4503914" w="1064562">
                <a:moveTo>
                  <a:pt x="1064561" y="0"/>
                </a:moveTo>
                <a:lnTo>
                  <a:pt x="0" y="0"/>
                </a:lnTo>
                <a:lnTo>
                  <a:pt x="0" y="4503914"/>
                </a:lnTo>
                <a:lnTo>
                  <a:pt x="1064561" y="4503914"/>
                </a:lnTo>
                <a:lnTo>
                  <a:pt x="1064561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905495" y="854615"/>
            <a:ext cx="7519531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-40">
                <a:solidFill>
                  <a:srgbClr val="003EA8"/>
                </a:solidFill>
                <a:latin typeface="Lexend Deca"/>
              </a:rPr>
              <a:t>2. Mô tả bộ dữ liệu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08373" y="2088674"/>
            <a:ext cx="16230600" cy="1231782"/>
            <a:chOff x="0" y="0"/>
            <a:chExt cx="21640800" cy="1642376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21640800" cy="1642376"/>
              <a:chOff x="0" y="0"/>
              <a:chExt cx="5946755" cy="451315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5946755" cy="451315"/>
              </a:xfrm>
              <a:custGeom>
                <a:avLst/>
                <a:gdLst/>
                <a:ahLst/>
                <a:cxnLst/>
                <a:rect r="r" b="b" t="t" l="l"/>
                <a:pathLst>
                  <a:path h="451315" w="5946755">
                    <a:moveTo>
                      <a:pt x="0" y="0"/>
                    </a:moveTo>
                    <a:lnTo>
                      <a:pt x="5946755" y="0"/>
                    </a:lnTo>
                    <a:lnTo>
                      <a:pt x="5946755" y="451315"/>
                    </a:lnTo>
                    <a:lnTo>
                      <a:pt x="0" y="45131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426720" y="64141"/>
              <a:ext cx="20787360" cy="15617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536"/>
                </a:lnSpc>
              </a:pPr>
              <a:r>
                <a:rPr lang="en-US" sz="4200" spc="39">
                  <a:solidFill>
                    <a:srgbClr val="003EA8"/>
                  </a:solidFill>
                  <a:latin typeface="Lexend Deca"/>
                </a:rPr>
                <a:t>Bộ dữ liệu được thu thập từ trang web vieclamtot.com với 2344 dòng dữ liệu tính đến ngày 23 tháng 11 năm 2023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>
            <a:off x="7585141" y="7375779"/>
            <a:ext cx="3117718" cy="0"/>
          </a:xfrm>
          <a:prstGeom prst="line">
            <a:avLst/>
          </a:prstGeom>
          <a:ln cap="flat" w="1524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5" id="15"/>
          <p:cNvSpPr txBox="true"/>
          <p:nvPr/>
        </p:nvSpPr>
        <p:spPr>
          <a:xfrm rot="0">
            <a:off x="7712555" y="7528179"/>
            <a:ext cx="2862889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3EA8"/>
                </a:solidFill>
                <a:latin typeface="Lexend Deca"/>
              </a:rPr>
              <a:t>Tiền xử lý (Dùng KNN điền khuyết)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1836334" y="4951744"/>
            <a:ext cx="1064562" cy="4503914"/>
          </a:xfrm>
          <a:custGeom>
            <a:avLst/>
            <a:gdLst/>
            <a:ahLst/>
            <a:cxnLst/>
            <a:rect r="r" b="b" t="t" l="l"/>
            <a:pathLst>
              <a:path h="4503914" w="1064562">
                <a:moveTo>
                  <a:pt x="0" y="0"/>
                </a:moveTo>
                <a:lnTo>
                  <a:pt x="1064561" y="0"/>
                </a:lnTo>
                <a:lnTo>
                  <a:pt x="1064561" y="4503914"/>
                </a:lnTo>
                <a:lnTo>
                  <a:pt x="0" y="45039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1412107" y="5504822"/>
            <a:ext cx="4576038" cy="3445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6780" indent="-453390" lvl="1">
              <a:lnSpc>
                <a:spcPts val="4536"/>
              </a:lnSpc>
              <a:buFont typeface="Arial"/>
              <a:buChar char="•"/>
            </a:pPr>
            <a:r>
              <a:rPr lang="en-US" sz="4200" spc="37">
                <a:solidFill>
                  <a:srgbClr val="003EA8"/>
                </a:solidFill>
                <a:latin typeface="Lexend Deca"/>
              </a:rPr>
              <a:t>2344 dòng dữ liệu</a:t>
            </a:r>
          </a:p>
          <a:p>
            <a:pPr algn="just" marL="906780" indent="-453390" lvl="1">
              <a:lnSpc>
                <a:spcPts val="4536"/>
              </a:lnSpc>
              <a:buFont typeface="Arial"/>
              <a:buChar char="•"/>
            </a:pPr>
            <a:r>
              <a:rPr lang="en-US" sz="4200" spc="37">
                <a:solidFill>
                  <a:srgbClr val="003EA8"/>
                </a:solidFill>
                <a:latin typeface="Lexend Deca"/>
              </a:rPr>
              <a:t>3 biến dạng số (Int)</a:t>
            </a:r>
          </a:p>
          <a:p>
            <a:pPr algn="just" marL="906780" indent="-453390" lvl="1">
              <a:lnSpc>
                <a:spcPts val="4536"/>
              </a:lnSpc>
              <a:buFont typeface="Arial"/>
              <a:buChar char="•"/>
            </a:pPr>
            <a:r>
              <a:rPr lang="en-US" sz="4200" spc="39">
                <a:solidFill>
                  <a:srgbClr val="003EA8"/>
                </a:solidFill>
                <a:latin typeface="Lexend Deca"/>
              </a:rPr>
              <a:t>16 biến phân loại (Object)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67366" y="5504822"/>
            <a:ext cx="4636201" cy="3445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6780" indent="-453390" lvl="1">
              <a:lnSpc>
                <a:spcPts val="4536"/>
              </a:lnSpc>
              <a:buFont typeface="Arial"/>
              <a:buChar char="•"/>
            </a:pPr>
            <a:r>
              <a:rPr lang="en-US" sz="4200" spc="37">
                <a:solidFill>
                  <a:srgbClr val="003EA8"/>
                </a:solidFill>
                <a:latin typeface="Lexend Deca"/>
              </a:rPr>
              <a:t>2138 dòng dữ liệu</a:t>
            </a:r>
          </a:p>
          <a:p>
            <a:pPr algn="just" marL="906780" indent="-453390" lvl="1">
              <a:lnSpc>
                <a:spcPts val="4536"/>
              </a:lnSpc>
              <a:buFont typeface="Arial"/>
              <a:buChar char="•"/>
            </a:pPr>
            <a:r>
              <a:rPr lang="en-US" sz="4200" spc="37">
                <a:solidFill>
                  <a:srgbClr val="003EA8"/>
                </a:solidFill>
                <a:latin typeface="Lexend Deca"/>
              </a:rPr>
              <a:t>3 biến dạng số (Int)</a:t>
            </a:r>
          </a:p>
          <a:p>
            <a:pPr algn="just" marL="906780" indent="-453390" lvl="1">
              <a:lnSpc>
                <a:spcPts val="4536"/>
              </a:lnSpc>
              <a:buFont typeface="Arial"/>
              <a:buChar char="•"/>
            </a:pPr>
            <a:r>
              <a:rPr lang="en-US" sz="4200" spc="39">
                <a:solidFill>
                  <a:srgbClr val="003EA8"/>
                </a:solidFill>
                <a:latin typeface="Lexend Deca"/>
              </a:rPr>
              <a:t>11 biến phân loại (Object)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641794">
            <a:off x="17791463" y="9491141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908900" y="3235000"/>
            <a:ext cx="121908" cy="121908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055579" y="7995212"/>
            <a:ext cx="121908" cy="121908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63876" y="931672"/>
            <a:ext cx="7817761" cy="1079024"/>
            <a:chOff x="0" y="0"/>
            <a:chExt cx="2851940" cy="3936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51940" cy="393631"/>
            </a:xfrm>
            <a:custGeom>
              <a:avLst/>
              <a:gdLst/>
              <a:ahLst/>
              <a:cxnLst/>
              <a:rect r="r" b="b" t="t" l="l"/>
              <a:pathLst>
                <a:path h="393631" w="2851940">
                  <a:moveTo>
                    <a:pt x="0" y="0"/>
                  </a:moveTo>
                  <a:lnTo>
                    <a:pt x="2851940" y="0"/>
                  </a:lnTo>
                  <a:lnTo>
                    <a:pt x="2851940" y="393631"/>
                  </a:lnTo>
                  <a:lnTo>
                    <a:pt x="0" y="39363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1276562" y="-156776"/>
            <a:ext cx="6732164" cy="1627960"/>
          </a:xfrm>
          <a:custGeom>
            <a:avLst/>
            <a:gdLst/>
            <a:ahLst/>
            <a:cxnLst/>
            <a:rect r="r" b="b" t="t" l="l"/>
            <a:pathLst>
              <a:path h="1627960" w="6732164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278358">
            <a:off x="14114625" y="8628105"/>
            <a:ext cx="5868613" cy="1845945"/>
          </a:xfrm>
          <a:custGeom>
            <a:avLst/>
            <a:gdLst/>
            <a:ahLst/>
            <a:cxnLst/>
            <a:rect r="r" b="b" t="t" l="l"/>
            <a:pathLst>
              <a:path h="1845945" w="5868613">
                <a:moveTo>
                  <a:pt x="0" y="0"/>
                </a:moveTo>
                <a:lnTo>
                  <a:pt x="5868613" y="0"/>
                </a:lnTo>
                <a:lnTo>
                  <a:pt x="5868613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21658" y="2280533"/>
            <a:ext cx="8126325" cy="3774728"/>
          </a:xfrm>
          <a:custGeom>
            <a:avLst/>
            <a:gdLst/>
            <a:ahLst/>
            <a:cxnLst/>
            <a:rect r="r" b="b" t="t" l="l"/>
            <a:pathLst>
              <a:path h="3774728" w="8126325">
                <a:moveTo>
                  <a:pt x="0" y="0"/>
                </a:moveTo>
                <a:lnTo>
                  <a:pt x="8126325" y="0"/>
                </a:lnTo>
                <a:lnTo>
                  <a:pt x="8126325" y="3774728"/>
                </a:lnTo>
                <a:lnTo>
                  <a:pt x="0" y="377472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492004" y="2280533"/>
            <a:ext cx="7874338" cy="4586286"/>
          </a:xfrm>
          <a:custGeom>
            <a:avLst/>
            <a:gdLst/>
            <a:ahLst/>
            <a:cxnLst/>
            <a:rect r="r" b="b" t="t" l="l"/>
            <a:pathLst>
              <a:path h="4586286" w="7874338">
                <a:moveTo>
                  <a:pt x="0" y="0"/>
                </a:moveTo>
                <a:lnTo>
                  <a:pt x="7874338" y="0"/>
                </a:lnTo>
                <a:lnTo>
                  <a:pt x="7874338" y="4586287"/>
                </a:lnTo>
                <a:lnTo>
                  <a:pt x="0" y="458628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21658" y="6493411"/>
            <a:ext cx="8126325" cy="1562755"/>
          </a:xfrm>
          <a:custGeom>
            <a:avLst/>
            <a:gdLst/>
            <a:ahLst/>
            <a:cxnLst/>
            <a:rect r="r" b="b" t="t" l="l"/>
            <a:pathLst>
              <a:path h="1562755" w="8126325">
                <a:moveTo>
                  <a:pt x="0" y="0"/>
                </a:moveTo>
                <a:lnTo>
                  <a:pt x="8126325" y="0"/>
                </a:lnTo>
                <a:lnTo>
                  <a:pt x="8126325" y="1562755"/>
                </a:lnTo>
                <a:lnTo>
                  <a:pt x="0" y="156275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366359" y="1035130"/>
            <a:ext cx="7412795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-40">
                <a:solidFill>
                  <a:srgbClr val="003EA8"/>
                </a:solidFill>
                <a:latin typeface="Lexend Deca"/>
              </a:rPr>
              <a:t>2. Mô tả bộ dữ liệu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66359" y="8593370"/>
            <a:ext cx="13953980" cy="459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64"/>
              </a:lnSpc>
            </a:pPr>
            <a:r>
              <a:rPr lang="en-US" sz="3300" spc="30">
                <a:solidFill>
                  <a:srgbClr val="003EA8"/>
                </a:solidFill>
                <a:latin typeface="Lexend Deca"/>
              </a:rPr>
              <a:t>Bảng 1: Các thuộc tính của bộ dữ liệu trước khi thực hiện tiền xử lý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711626"/>
            <a:ext cx="16098072" cy="1155224"/>
            <a:chOff x="0" y="0"/>
            <a:chExt cx="12121963" cy="8698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121962" cy="869892"/>
            </a:xfrm>
            <a:custGeom>
              <a:avLst/>
              <a:gdLst/>
              <a:ahLst/>
              <a:cxnLst/>
              <a:rect r="r" b="b" t="t" l="l"/>
              <a:pathLst>
                <a:path h="869892" w="12121962">
                  <a:moveTo>
                    <a:pt x="0" y="0"/>
                  </a:moveTo>
                  <a:lnTo>
                    <a:pt x="12121962" y="0"/>
                  </a:lnTo>
                  <a:lnTo>
                    <a:pt x="12121962" y="869892"/>
                  </a:lnTo>
                  <a:lnTo>
                    <a:pt x="0" y="8698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16235531" y="-597070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4585506" y="0"/>
                </a:moveTo>
                <a:lnTo>
                  <a:pt x="0" y="0"/>
                </a:lnTo>
                <a:lnTo>
                  <a:pt x="0" y="1625770"/>
                </a:lnTo>
                <a:lnTo>
                  <a:pt x="4585506" y="1625770"/>
                </a:lnTo>
                <a:lnTo>
                  <a:pt x="45855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357005" y="8788291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0" y="0"/>
                </a:moveTo>
                <a:lnTo>
                  <a:pt x="4585506" y="0"/>
                </a:lnTo>
                <a:lnTo>
                  <a:pt x="4585506" y="1625770"/>
                </a:lnTo>
                <a:lnTo>
                  <a:pt x="0" y="1625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41794">
            <a:off x="8923192" y="-178822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41794">
            <a:off x="17791463" y="9491141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641794">
            <a:off x="54921" y="471370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415389" y="1688613"/>
            <a:ext cx="13457222" cy="7569687"/>
          </a:xfrm>
          <a:custGeom>
            <a:avLst/>
            <a:gdLst/>
            <a:ahLst/>
            <a:cxnLst/>
            <a:rect r="r" b="b" t="t" l="l"/>
            <a:pathLst>
              <a:path h="7569687" w="13457222">
                <a:moveTo>
                  <a:pt x="0" y="0"/>
                </a:moveTo>
                <a:lnTo>
                  <a:pt x="13457222" y="0"/>
                </a:lnTo>
                <a:lnTo>
                  <a:pt x="13457222" y="7569687"/>
                </a:lnTo>
                <a:lnTo>
                  <a:pt x="0" y="756968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05495" y="854615"/>
            <a:ext cx="15934292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-40">
                <a:solidFill>
                  <a:srgbClr val="003EA8"/>
                </a:solidFill>
                <a:latin typeface="Lexend Deca"/>
              </a:rPr>
              <a:t>3. Tổng quan về phương pháp phân tích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074119" y="9277644"/>
            <a:ext cx="1213976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3EA8"/>
                </a:solidFill>
                <a:latin typeface="Lexend Deca"/>
              </a:rPr>
              <a:t>Hình 1: Quy trình xây dựng và phân tích trên bộ dữ liệu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657204"/>
            <a:ext cx="16445245" cy="1906519"/>
            <a:chOff x="0" y="0"/>
            <a:chExt cx="5999270" cy="6955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99270" cy="695503"/>
            </a:xfrm>
            <a:custGeom>
              <a:avLst/>
              <a:gdLst/>
              <a:ahLst/>
              <a:cxnLst/>
              <a:rect r="r" b="b" t="t" l="l"/>
              <a:pathLst>
                <a:path h="695503" w="5999270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203414">
            <a:off x="16137868" y="4585735"/>
            <a:ext cx="417336" cy="598331"/>
          </a:xfrm>
          <a:custGeom>
            <a:avLst/>
            <a:gdLst/>
            <a:ahLst/>
            <a:cxnLst/>
            <a:rect r="r" b="b" t="t" l="l"/>
            <a:pathLst>
              <a:path h="598331" w="417336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08900" y="3235000"/>
            <a:ext cx="121908" cy="121908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055579" y="7995212"/>
            <a:ext cx="121908" cy="121908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-1276562" y="-156776"/>
            <a:ext cx="6732164" cy="1627960"/>
          </a:xfrm>
          <a:custGeom>
            <a:avLst/>
            <a:gdLst/>
            <a:ahLst/>
            <a:cxnLst/>
            <a:rect r="r" b="b" t="t" l="l"/>
            <a:pathLst>
              <a:path h="1627960" w="6732164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03414">
            <a:off x="11489227" y="4583034"/>
            <a:ext cx="321948" cy="461574"/>
          </a:xfrm>
          <a:custGeom>
            <a:avLst/>
            <a:gdLst/>
            <a:ahLst/>
            <a:cxnLst/>
            <a:rect r="r" b="b" t="t" l="l"/>
            <a:pathLst>
              <a:path h="461574" w="321948">
                <a:moveTo>
                  <a:pt x="0" y="0"/>
                </a:moveTo>
                <a:lnTo>
                  <a:pt x="321948" y="0"/>
                </a:lnTo>
                <a:lnTo>
                  <a:pt x="321948" y="461575"/>
                </a:lnTo>
                <a:lnTo>
                  <a:pt x="0" y="4615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278358">
            <a:off x="13186236" y="8430575"/>
            <a:ext cx="5868613" cy="1845945"/>
          </a:xfrm>
          <a:custGeom>
            <a:avLst/>
            <a:gdLst/>
            <a:ahLst/>
            <a:cxnLst/>
            <a:rect r="r" b="b" t="t" l="l"/>
            <a:pathLst>
              <a:path h="1845945" w="5868613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135199" y="1174409"/>
            <a:ext cx="16017602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-40">
                <a:solidFill>
                  <a:srgbClr val="003EA8"/>
                </a:solidFill>
                <a:latin typeface="Lexend Deca"/>
              </a:rPr>
              <a:t>3. Tổng quan về phương pháp phân tích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35199" y="2955417"/>
            <a:ext cx="15590520" cy="6302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6780" indent="-453390" lvl="1">
              <a:lnSpc>
                <a:spcPts val="4536"/>
              </a:lnSpc>
              <a:buFont typeface="Arial"/>
              <a:buChar char="•"/>
            </a:pPr>
            <a:r>
              <a:rPr lang="en-US" sz="4200" spc="37">
                <a:solidFill>
                  <a:srgbClr val="003EA8"/>
                </a:solidFill>
                <a:latin typeface="Lexend Deca"/>
              </a:rPr>
              <a:t>Làm sạch dữ liệu thông qua:</a:t>
            </a:r>
          </a:p>
          <a:p>
            <a:pPr algn="just" marL="1813560" indent="-604520" lvl="2">
              <a:lnSpc>
                <a:spcPts val="4536"/>
              </a:lnSpc>
              <a:buFont typeface="Arial"/>
              <a:buChar char="⚬"/>
            </a:pPr>
            <a:r>
              <a:rPr lang="en-US" sz="4200" spc="37">
                <a:solidFill>
                  <a:srgbClr val="5B7CB6"/>
                </a:solidFill>
                <a:latin typeface="Lexend Deca"/>
              </a:rPr>
              <a:t>Loại bỏ các cột không có giá trị</a:t>
            </a:r>
          </a:p>
          <a:p>
            <a:pPr algn="just" marL="1813560" indent="-604520" lvl="2">
              <a:lnSpc>
                <a:spcPts val="4536"/>
              </a:lnSpc>
              <a:buFont typeface="Arial"/>
              <a:buChar char="⚬"/>
            </a:pPr>
            <a:r>
              <a:rPr lang="en-US" sz="4200" spc="37">
                <a:solidFill>
                  <a:srgbClr val="5B7CB6"/>
                </a:solidFill>
                <a:latin typeface="Lexend Deca"/>
              </a:rPr>
              <a:t>Loại bỏ nhiễu</a:t>
            </a:r>
          </a:p>
          <a:p>
            <a:pPr algn="just" marL="1813560" indent="-604520" lvl="2">
              <a:lnSpc>
                <a:spcPts val="4536"/>
              </a:lnSpc>
              <a:buFont typeface="Arial"/>
              <a:buChar char="⚬"/>
            </a:pPr>
            <a:r>
              <a:rPr lang="en-US" sz="4200" spc="37">
                <a:solidFill>
                  <a:srgbClr val="5B7CB6"/>
                </a:solidFill>
                <a:latin typeface="Lexend Deca"/>
              </a:rPr>
              <a:t>Chuẩn hóa các giá trị không hợp lý (mức lương)</a:t>
            </a:r>
          </a:p>
          <a:p>
            <a:pPr algn="just" marL="1813560" indent="-604520" lvl="2">
              <a:lnSpc>
                <a:spcPts val="4536"/>
              </a:lnSpc>
              <a:buFont typeface="Arial"/>
              <a:buChar char="⚬"/>
            </a:pPr>
            <a:r>
              <a:rPr lang="en-US" sz="4200" spc="37">
                <a:solidFill>
                  <a:srgbClr val="5B7CB6"/>
                </a:solidFill>
                <a:latin typeface="Lexend Deca"/>
              </a:rPr>
              <a:t>Điền khuyết dữ liệu bằng KNN</a:t>
            </a:r>
          </a:p>
          <a:p>
            <a:pPr algn="just" marL="906780" indent="-453390" lvl="1">
              <a:lnSpc>
                <a:spcPts val="4536"/>
              </a:lnSpc>
              <a:buFont typeface="Arial"/>
              <a:buChar char="•"/>
            </a:pPr>
            <a:r>
              <a:rPr lang="en-US" sz="4200" spc="37">
                <a:solidFill>
                  <a:srgbClr val="003EA8"/>
                </a:solidFill>
                <a:latin typeface="Lexend Deca"/>
              </a:rPr>
              <a:t>Phân tích thăm dò theo:</a:t>
            </a:r>
          </a:p>
          <a:p>
            <a:pPr algn="just" marL="1813560" indent="-604520" lvl="2">
              <a:lnSpc>
                <a:spcPts val="4536"/>
              </a:lnSpc>
              <a:buFont typeface="Arial"/>
              <a:buChar char="⚬"/>
            </a:pPr>
            <a:r>
              <a:rPr lang="en-US" sz="4200" spc="37">
                <a:solidFill>
                  <a:srgbClr val="5B7CB6"/>
                </a:solidFill>
                <a:latin typeface="Lexend Deca"/>
              </a:rPr>
              <a:t>Phân tích biến mục tiêu (Salary)</a:t>
            </a:r>
          </a:p>
          <a:p>
            <a:pPr algn="just" marL="1813560" indent="-604520" lvl="2">
              <a:lnSpc>
                <a:spcPts val="4536"/>
              </a:lnSpc>
              <a:buFont typeface="Arial"/>
              <a:buChar char="⚬"/>
            </a:pPr>
            <a:r>
              <a:rPr lang="en-US" sz="4200" spc="37">
                <a:solidFill>
                  <a:srgbClr val="5B7CB6"/>
                </a:solidFill>
                <a:latin typeface="Lexend Deca"/>
              </a:rPr>
              <a:t>Phân tích các thuộc tính khác</a:t>
            </a:r>
          </a:p>
          <a:p>
            <a:pPr algn="just" marL="906780" indent="-453390" lvl="1">
              <a:lnSpc>
                <a:spcPts val="4536"/>
              </a:lnSpc>
              <a:buFont typeface="Arial"/>
              <a:buChar char="•"/>
            </a:pPr>
            <a:r>
              <a:rPr lang="en-US" sz="4200" spc="37">
                <a:solidFill>
                  <a:srgbClr val="003EA8"/>
                </a:solidFill>
                <a:latin typeface="Lexend Deca"/>
              </a:rPr>
              <a:t>Phân tích tương quan: </a:t>
            </a:r>
          </a:p>
          <a:p>
            <a:pPr algn="just" marL="1813560" indent="-604520" lvl="2">
              <a:lnSpc>
                <a:spcPts val="4536"/>
              </a:lnSpc>
              <a:buFont typeface="Arial"/>
              <a:buChar char="⚬"/>
            </a:pPr>
            <a:r>
              <a:rPr lang="en-US" sz="4200" spc="37">
                <a:solidFill>
                  <a:srgbClr val="5B7CB6"/>
                </a:solidFill>
                <a:latin typeface="Lexend Deca"/>
              </a:rPr>
              <a:t>Biến số: phương pháp pearsonr</a:t>
            </a:r>
          </a:p>
          <a:p>
            <a:pPr algn="just" marL="1813560" indent="-604520" lvl="2">
              <a:lnSpc>
                <a:spcPts val="4536"/>
              </a:lnSpc>
              <a:buFont typeface="Arial"/>
              <a:buChar char="⚬"/>
            </a:pPr>
            <a:r>
              <a:rPr lang="en-US" sz="4200" spc="39">
                <a:solidFill>
                  <a:srgbClr val="5B7CB6"/>
                </a:solidFill>
                <a:latin typeface="Lexend Deca"/>
              </a:rPr>
              <a:t>Biến phân loại: phương pháp anova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711626"/>
            <a:ext cx="8514234" cy="1155224"/>
            <a:chOff x="0" y="0"/>
            <a:chExt cx="6411279" cy="8698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11278" cy="869892"/>
            </a:xfrm>
            <a:custGeom>
              <a:avLst/>
              <a:gdLst/>
              <a:ahLst/>
              <a:cxnLst/>
              <a:rect r="r" b="b" t="t" l="l"/>
              <a:pathLst>
                <a:path h="869892" w="6411278">
                  <a:moveTo>
                    <a:pt x="0" y="0"/>
                  </a:moveTo>
                  <a:lnTo>
                    <a:pt x="6411278" y="0"/>
                  </a:lnTo>
                  <a:lnTo>
                    <a:pt x="6411278" y="869892"/>
                  </a:lnTo>
                  <a:lnTo>
                    <a:pt x="0" y="8698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16235531" y="-597070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4585506" y="0"/>
                </a:moveTo>
                <a:lnTo>
                  <a:pt x="0" y="0"/>
                </a:lnTo>
                <a:lnTo>
                  <a:pt x="0" y="1625770"/>
                </a:lnTo>
                <a:lnTo>
                  <a:pt x="4585506" y="1625770"/>
                </a:lnTo>
                <a:lnTo>
                  <a:pt x="45855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357005" y="8788291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0" y="0"/>
                </a:moveTo>
                <a:lnTo>
                  <a:pt x="4585506" y="0"/>
                </a:lnTo>
                <a:lnTo>
                  <a:pt x="4585506" y="1625770"/>
                </a:lnTo>
                <a:lnTo>
                  <a:pt x="0" y="1625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41794">
            <a:off x="8923192" y="-178822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41794">
            <a:off x="17791463" y="9491141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641794">
            <a:off x="54921" y="471370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361702" y="2082760"/>
            <a:ext cx="7374840" cy="6121480"/>
          </a:xfrm>
          <a:custGeom>
            <a:avLst/>
            <a:gdLst/>
            <a:ahLst/>
            <a:cxnLst/>
            <a:rect r="r" b="b" t="t" l="l"/>
            <a:pathLst>
              <a:path h="6121480" w="7374840">
                <a:moveTo>
                  <a:pt x="0" y="0"/>
                </a:moveTo>
                <a:lnTo>
                  <a:pt x="7374840" y="0"/>
                </a:lnTo>
                <a:lnTo>
                  <a:pt x="7374840" y="6121480"/>
                </a:lnTo>
                <a:lnTo>
                  <a:pt x="0" y="61214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275729" y="3282899"/>
            <a:ext cx="9697584" cy="4089343"/>
          </a:xfrm>
          <a:custGeom>
            <a:avLst/>
            <a:gdLst/>
            <a:ahLst/>
            <a:cxnLst/>
            <a:rect r="r" b="b" t="t" l="l"/>
            <a:pathLst>
              <a:path h="4089343" w="9697584">
                <a:moveTo>
                  <a:pt x="0" y="0"/>
                </a:moveTo>
                <a:lnTo>
                  <a:pt x="9697584" y="0"/>
                </a:lnTo>
                <a:lnTo>
                  <a:pt x="9697584" y="4089343"/>
                </a:lnTo>
                <a:lnTo>
                  <a:pt x="0" y="408934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905495" y="854615"/>
            <a:ext cx="8514234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-40">
                <a:solidFill>
                  <a:srgbClr val="003EA8"/>
                </a:solidFill>
                <a:latin typeface="Lexend Deca"/>
              </a:rPr>
              <a:t>4. Phân tích thăm dò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152046" y="8420711"/>
            <a:ext cx="5794152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3EA8"/>
                </a:solidFill>
                <a:latin typeface="Lexend Deca"/>
              </a:rPr>
              <a:t>Biểu đồ 2: Phân phối mức lương theo khoảng</a:t>
            </a:r>
            <a:r>
              <a:rPr lang="en-US" sz="3399">
                <a:solidFill>
                  <a:srgbClr val="003EA8"/>
                </a:solidFill>
                <a:latin typeface="Lexend Deca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27445" y="8420711"/>
            <a:ext cx="5794152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3EA8"/>
                </a:solidFill>
                <a:latin typeface="Lexend Deca"/>
              </a:rPr>
              <a:t>Biểu đồ 1: Phân bố việc làm theo khu vực</a:t>
            </a:r>
            <a:r>
              <a:rPr lang="en-US" sz="3399">
                <a:solidFill>
                  <a:srgbClr val="003EA8"/>
                </a:solidFill>
                <a:latin typeface="Lexend Deca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711626"/>
            <a:ext cx="8514234" cy="1155224"/>
            <a:chOff x="0" y="0"/>
            <a:chExt cx="6411279" cy="8698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11278" cy="869892"/>
            </a:xfrm>
            <a:custGeom>
              <a:avLst/>
              <a:gdLst/>
              <a:ahLst/>
              <a:cxnLst/>
              <a:rect r="r" b="b" t="t" l="l"/>
              <a:pathLst>
                <a:path h="869892" w="6411278">
                  <a:moveTo>
                    <a:pt x="0" y="0"/>
                  </a:moveTo>
                  <a:lnTo>
                    <a:pt x="6411278" y="0"/>
                  </a:lnTo>
                  <a:lnTo>
                    <a:pt x="6411278" y="869892"/>
                  </a:lnTo>
                  <a:lnTo>
                    <a:pt x="0" y="8698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16235531" y="-597070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4585506" y="0"/>
                </a:moveTo>
                <a:lnTo>
                  <a:pt x="0" y="0"/>
                </a:lnTo>
                <a:lnTo>
                  <a:pt x="0" y="1625770"/>
                </a:lnTo>
                <a:lnTo>
                  <a:pt x="4585506" y="1625770"/>
                </a:lnTo>
                <a:lnTo>
                  <a:pt x="45855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357005" y="8788291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0" y="0"/>
                </a:moveTo>
                <a:lnTo>
                  <a:pt x="4585506" y="0"/>
                </a:lnTo>
                <a:lnTo>
                  <a:pt x="4585506" y="1625770"/>
                </a:lnTo>
                <a:lnTo>
                  <a:pt x="0" y="1625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41794">
            <a:off x="8923192" y="-178822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41794">
            <a:off x="17791463" y="9491141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641794">
            <a:off x="54921" y="471370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706137" y="2346070"/>
            <a:ext cx="8884527" cy="5278454"/>
          </a:xfrm>
          <a:custGeom>
            <a:avLst/>
            <a:gdLst/>
            <a:ahLst/>
            <a:cxnLst/>
            <a:rect r="r" b="b" t="t" l="l"/>
            <a:pathLst>
              <a:path h="5278454" w="8884527">
                <a:moveTo>
                  <a:pt x="0" y="0"/>
                </a:moveTo>
                <a:lnTo>
                  <a:pt x="8884527" y="0"/>
                </a:lnTo>
                <a:lnTo>
                  <a:pt x="8884527" y="5278454"/>
                </a:lnTo>
                <a:lnTo>
                  <a:pt x="0" y="52784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178403" y="2346070"/>
            <a:ext cx="7041938" cy="5278454"/>
          </a:xfrm>
          <a:custGeom>
            <a:avLst/>
            <a:gdLst/>
            <a:ahLst/>
            <a:cxnLst/>
            <a:rect r="r" b="b" t="t" l="l"/>
            <a:pathLst>
              <a:path h="5278454" w="7041938">
                <a:moveTo>
                  <a:pt x="0" y="0"/>
                </a:moveTo>
                <a:lnTo>
                  <a:pt x="7041938" y="0"/>
                </a:lnTo>
                <a:lnTo>
                  <a:pt x="7041938" y="5278454"/>
                </a:lnTo>
                <a:lnTo>
                  <a:pt x="0" y="52784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905495" y="854615"/>
            <a:ext cx="8514234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-40">
                <a:solidFill>
                  <a:srgbClr val="003EA8"/>
                </a:solidFill>
                <a:latin typeface="Lexend Deca"/>
              </a:rPr>
              <a:t>4. Phân tích thăm dò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73001" y="7795974"/>
            <a:ext cx="5794152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3EA8"/>
                </a:solidFill>
                <a:latin typeface="Lexend Deca"/>
              </a:rPr>
              <a:t>Biểu đồ 3: Tỉ lệ các loại hợp đồng làm việc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51324" y="7795974"/>
            <a:ext cx="5794152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3EA8"/>
                </a:solidFill>
                <a:latin typeface="Lexend Deca"/>
              </a:rPr>
              <a:t>Biểu đồ 4: Phân bố tuổi tuyển dụng theo nghề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DAF1sVVeTow</dc:identifier>
  <dcterms:modified xsi:type="dcterms:W3CDTF">2011-08-01T06:04:30Z</dcterms:modified>
  <cp:revision>1</cp:revision>
  <dc:title>DS105 - slide.pptx</dc:title>
</cp:coreProperties>
</file>