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445" r:id="rId2"/>
    <p:sldId id="446" r:id="rId3"/>
    <p:sldId id="447" r:id="rId4"/>
    <p:sldId id="448" r:id="rId5"/>
    <p:sldId id="473" r:id="rId6"/>
    <p:sldId id="474" r:id="rId7"/>
    <p:sldId id="462" r:id="rId8"/>
    <p:sldId id="464" r:id="rId9"/>
    <p:sldId id="463" r:id="rId10"/>
    <p:sldId id="47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CCFFFF"/>
    <a:srgbClr val="3F9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94600"/>
  </p:normalViewPr>
  <p:slideViewPr>
    <p:cSldViewPr>
      <p:cViewPr varScale="1">
        <p:scale>
          <a:sx n="102" d="100"/>
          <a:sy n="102" d="100"/>
        </p:scale>
        <p:origin x="18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1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1D94AB3-FEC7-481E-89D2-3E96B8FE5C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327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5FC8BEA-15A7-44F5-8A79-2B98091BB5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418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F24F8E9-4368-44DA-88AD-4019068507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21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882C4-8922-41F4-B052-7FC309AF16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09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67550" y="6096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6096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10A2C-8AD8-4A2C-B092-F2D84794D7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84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CDC3-9D81-4715-916D-CB7F75E228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12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9E398-016B-49CD-88A0-F69408BAEC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695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CD875-6AA1-44E4-BE89-A440256F6E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8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B3745-D831-4A64-8E59-9A7084BE54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87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1FDBA-7ABE-4794-B67B-EC557DB8D0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08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B9B02-0AEC-4FF9-9AE3-09C2815D14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48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DABA2-BD88-4912-8A04-FFDC507613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47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3E3FC-1E01-48A0-87F5-91681BE611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00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50963" y="6096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057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01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18FD9734-39B3-4A91-B34B-4AD39310B8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66763" indent="-2809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957263" indent="476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621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812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3841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9561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5281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91001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题型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2051050"/>
            <a:ext cx="8856663" cy="4114800"/>
          </a:xfrm>
        </p:spPr>
        <p:txBody>
          <a:bodyPr/>
          <a:lstStyle/>
          <a:p>
            <a:pPr marL="0" indent="0">
              <a:lnSpc>
                <a:spcPct val="150000"/>
              </a:lnSpc>
              <a:buSzPct val="120000"/>
              <a:buFont typeface="Wingdings" pitchFamily="2" charset="2"/>
              <a:buNone/>
            </a:pPr>
            <a:r>
              <a:rPr lang="zh-CN" altLang="en-US" sz="2200" dirty="0"/>
              <a:t>填空题、判断题、分析论述题、操作题</a:t>
            </a:r>
            <a:r>
              <a:rPr lang="en-US" altLang="zh-CN" sz="2200" dirty="0"/>
              <a:t>(2</a:t>
            </a:r>
            <a:r>
              <a:rPr lang="zh-CN" altLang="en-US" sz="2200" dirty="0"/>
              <a:t>个关系代数和</a:t>
            </a:r>
            <a:r>
              <a:rPr lang="en-US" altLang="zh-CN" sz="2200" dirty="0"/>
              <a:t>8</a:t>
            </a:r>
            <a:r>
              <a:rPr lang="zh-CN" altLang="en-US" sz="2200" dirty="0"/>
              <a:t>个</a:t>
            </a:r>
            <a:r>
              <a:rPr lang="en-US" altLang="zh-CN" sz="2200" dirty="0"/>
              <a:t>SQL)</a:t>
            </a:r>
            <a:r>
              <a:rPr lang="zh-CN" altLang="en-US" sz="2200" dirty="0"/>
              <a:t>、分析设计题</a:t>
            </a:r>
            <a:r>
              <a:rPr lang="en-US" altLang="zh-CN" sz="2200" dirty="0"/>
              <a:t>(</a:t>
            </a:r>
            <a:r>
              <a:rPr lang="zh-CN" altLang="en-US" sz="2200" dirty="0"/>
              <a:t>给定关系模式，指出基本函数依赖和码，并将其分解为</a:t>
            </a:r>
            <a:r>
              <a:rPr lang="en-US" altLang="zh-CN" sz="2200" dirty="0"/>
              <a:t>2NF</a:t>
            </a:r>
            <a:r>
              <a:rPr lang="zh-CN" altLang="en-US" sz="2200" dirty="0"/>
              <a:t>、</a:t>
            </a:r>
            <a:r>
              <a:rPr lang="en-US" altLang="zh-CN" sz="2200" dirty="0"/>
              <a:t> 3NF</a:t>
            </a:r>
            <a:r>
              <a:rPr lang="zh-CN" altLang="en-US" sz="2200" dirty="0"/>
              <a:t>；绘制基本</a:t>
            </a:r>
            <a:r>
              <a:rPr lang="en-US" altLang="zh-CN" sz="2200" dirty="0"/>
              <a:t>E-R</a:t>
            </a:r>
            <a:r>
              <a:rPr lang="zh-CN" altLang="en-US" sz="2200" dirty="0"/>
              <a:t>图，转换为关系模型，指出主码、外码</a:t>
            </a:r>
            <a:r>
              <a:rPr lang="en-US" altLang="zh-CN" sz="2200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第十一章 并发控制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516731" y="1988840"/>
            <a:ext cx="8110537" cy="4114800"/>
          </a:xfrm>
        </p:spPr>
        <p:txBody>
          <a:bodyPr/>
          <a:lstStyle/>
          <a:p>
            <a:pPr marL="0" indent="355600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并发操作带来的三类数据不一致</a:t>
            </a:r>
            <a:endParaRPr lang="en-US" altLang="zh-CN" sz="2200" dirty="0"/>
          </a:p>
          <a:p>
            <a:pPr marL="0" indent="355600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并发控制的实现技术，基本封锁的含义</a:t>
            </a:r>
            <a:endParaRPr lang="en-US" altLang="zh-CN" sz="2200" dirty="0"/>
          </a:p>
          <a:p>
            <a:pPr marL="0" indent="355600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封锁的粒度的含义、多粒度封锁、</a:t>
            </a:r>
            <a:r>
              <a:rPr lang="en-US" altLang="zh-CN" sz="2200" dirty="0"/>
              <a:t>3</a:t>
            </a:r>
            <a:r>
              <a:rPr lang="zh-CN" altLang="en-US" sz="2200" dirty="0"/>
              <a:t>种意向锁</a:t>
            </a:r>
            <a:endParaRPr lang="en-US" altLang="zh-CN" sz="2200" dirty="0"/>
          </a:p>
          <a:p>
            <a:pPr marL="0" indent="355600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活锁的含义及避免方法</a:t>
            </a:r>
            <a:endParaRPr lang="en-US" altLang="zh-CN" sz="2200" dirty="0"/>
          </a:p>
          <a:p>
            <a:pPr marL="0" indent="355600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死锁的含义及预防死锁的方法、检测死锁的方法</a:t>
            </a:r>
            <a:endParaRPr lang="en-US" altLang="zh-CN" sz="2200" dirty="0"/>
          </a:p>
          <a:p>
            <a:pPr marL="0" indent="355600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三级封锁协议的含义及可以解决的数据不一致</a:t>
            </a:r>
            <a:endParaRPr lang="en-US" altLang="zh-CN" sz="2200" dirty="0"/>
          </a:p>
          <a:p>
            <a:pPr marL="0" indent="355600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可串行化调度</a:t>
            </a:r>
          </a:p>
          <a:p>
            <a:pPr marL="0" indent="355600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两段锁协议</a:t>
            </a:r>
            <a:endParaRPr lang="en-US" altLang="zh-CN" sz="2200" dirty="0"/>
          </a:p>
          <a:p>
            <a:pPr marL="0" indent="355600">
              <a:lnSpc>
                <a:spcPct val="130000"/>
              </a:lnSpc>
              <a:spcBef>
                <a:spcPts val="0"/>
              </a:spcBef>
            </a:pPr>
            <a:r>
              <a:rPr lang="zh-CN" altLang="en-US" sz="2200" dirty="0"/>
              <a:t>不同封锁协议之间的关系</a:t>
            </a:r>
            <a:endParaRPr lang="en-US" altLang="zh-CN" sz="22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第一章 概述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057400"/>
            <a:ext cx="8215064" cy="4114800"/>
          </a:xfrm>
        </p:spPr>
        <p:txBody>
          <a:bodyPr/>
          <a:lstStyle/>
          <a:p>
            <a:pPr marL="0" indent="358775">
              <a:lnSpc>
                <a:spcPct val="150000"/>
              </a:lnSpc>
            </a:pPr>
            <a:r>
              <a:rPr lang="zh-CN" altLang="en-US" sz="2200" dirty="0"/>
              <a:t>掌握基本概念：数据、数据库、数据库管理系统、数据库系统</a:t>
            </a:r>
            <a:endParaRPr lang="en-US" altLang="zh-CN" sz="2200" dirty="0"/>
          </a:p>
          <a:p>
            <a:pPr marL="0" indent="358775">
              <a:lnSpc>
                <a:spcPct val="150000"/>
              </a:lnSpc>
            </a:pPr>
            <a:r>
              <a:rPr lang="zh-CN" altLang="en-US" sz="2200" dirty="0"/>
              <a:t>数据库系统的特点及应用场景</a:t>
            </a:r>
            <a:endParaRPr lang="en-US" altLang="zh-CN" sz="2200" dirty="0"/>
          </a:p>
          <a:p>
            <a:pPr marL="0" indent="358775">
              <a:lnSpc>
                <a:spcPct val="150000"/>
              </a:lnSpc>
            </a:pPr>
            <a:r>
              <a:rPr lang="zh-CN" altLang="en-US" sz="2200" dirty="0"/>
              <a:t>掌握数据模型的概念及三个要素</a:t>
            </a:r>
          </a:p>
          <a:p>
            <a:pPr marL="0" indent="358775">
              <a:lnSpc>
                <a:spcPct val="150000"/>
              </a:lnSpc>
            </a:pPr>
            <a:r>
              <a:rPr lang="zh-CN" altLang="en-US" sz="2200" dirty="0"/>
              <a:t>掌握常用的数据模型：概念模型、关系模型</a:t>
            </a:r>
          </a:p>
          <a:p>
            <a:pPr marL="0" indent="358775">
              <a:lnSpc>
                <a:spcPct val="150000"/>
              </a:lnSpc>
            </a:pPr>
            <a:r>
              <a:rPr lang="zh-CN" altLang="en-US" sz="2200" dirty="0"/>
              <a:t>掌握三级模式和二级映像、数据的独立性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第二章 关系数据库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关系及其相关的基本概念：主码、外码、域</a:t>
            </a:r>
          </a:p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关系模型的三类完整性：实体完整性、参照完整性、用户定义的完整性</a:t>
            </a:r>
            <a:endParaRPr lang="en-US" altLang="zh-CN" sz="2200" dirty="0"/>
          </a:p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关系代数：选择、投影、自然连接、外连接、并、交、差、笛卡尔积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第三章 </a:t>
            </a:r>
            <a:r>
              <a:rPr lang="en-US" altLang="zh-CN" dirty="0">
                <a:solidFill>
                  <a:srgbClr val="0000FF"/>
                </a:solidFill>
              </a:rPr>
              <a:t>SQL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表：</a:t>
            </a:r>
            <a:r>
              <a:rPr lang="en-US" altLang="zh-CN" sz="2200" dirty="0"/>
              <a:t>create</a:t>
            </a:r>
            <a:r>
              <a:rPr lang="zh-CN" altLang="en-US" sz="2200" dirty="0"/>
              <a:t>、</a:t>
            </a:r>
            <a:r>
              <a:rPr lang="en-US" altLang="zh-CN" sz="2200" dirty="0"/>
              <a:t>drop</a:t>
            </a:r>
            <a:r>
              <a:rPr lang="zh-CN" altLang="en-US" sz="2200" dirty="0"/>
              <a:t>、</a:t>
            </a:r>
            <a:r>
              <a:rPr lang="en-US" altLang="zh-CN" sz="2200" dirty="0"/>
              <a:t>alter</a:t>
            </a:r>
          </a:p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索引：聚簇和非聚簇索引、创建索引</a:t>
            </a:r>
          </a:p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数据查询：语法，各子句功能，聚集函数，查询应用（单表，嵌套，连接），分组，排序，</a:t>
            </a:r>
            <a:r>
              <a:rPr lang="en-US" altLang="zh-CN" sz="2200" dirty="0"/>
              <a:t>like</a:t>
            </a:r>
            <a:r>
              <a:rPr lang="zh-CN" altLang="en-US" sz="2200" dirty="0"/>
              <a:t>、</a:t>
            </a:r>
            <a:r>
              <a:rPr lang="en-US" altLang="zh-CN" sz="2200" dirty="0"/>
              <a:t>in</a:t>
            </a:r>
            <a:r>
              <a:rPr lang="zh-CN" altLang="en-US" sz="2200" dirty="0"/>
              <a:t>、</a:t>
            </a:r>
            <a:r>
              <a:rPr lang="en-US" altLang="zh-CN" sz="2200" dirty="0"/>
              <a:t>distinct</a:t>
            </a:r>
            <a:r>
              <a:rPr lang="zh-CN" altLang="en-US" sz="2200" dirty="0"/>
              <a:t>等</a:t>
            </a:r>
          </a:p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数据操纵：插入、更新和删除的基本语法</a:t>
            </a:r>
          </a:p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视图的基本概念、创建、作用、视图的使用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第四章 数据库安全性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数据安全性的含义及防范的对象</a:t>
            </a:r>
            <a:endParaRPr lang="en-US" altLang="zh-CN" sz="2200" dirty="0"/>
          </a:p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常用的安全性控制措施，强制存取控制和自主存取控制</a:t>
            </a:r>
            <a:endParaRPr lang="en-US" altLang="zh-CN" sz="2200" dirty="0"/>
          </a:p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授权时，数据对象的范围大小与灵活性之间的关系</a:t>
            </a:r>
            <a:endParaRPr lang="en-US" altLang="zh-CN" sz="2200" dirty="0"/>
          </a:p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掌握</a:t>
            </a:r>
            <a:r>
              <a:rPr lang="en-US" altLang="zh-CN" sz="2200" dirty="0"/>
              <a:t>grant</a:t>
            </a:r>
            <a:r>
              <a:rPr lang="zh-CN" altLang="en-US" sz="2200" dirty="0"/>
              <a:t>、</a:t>
            </a:r>
            <a:r>
              <a:rPr lang="en-US" altLang="zh-CN" sz="2200" dirty="0"/>
              <a:t>revoke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第五章 数据库完整性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完整性含义、完整性检查和控制的防范对象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关系模型的三类完整性及违约处理策略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完整性控制机制具有的功能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触发触发器的事件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第六章 关系数据理论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395288" y="2057400"/>
            <a:ext cx="8497887" cy="4114800"/>
          </a:xfrm>
        </p:spPr>
        <p:txBody>
          <a:bodyPr/>
          <a:lstStyle/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不好的关系模式存在的问题、</a:t>
            </a:r>
            <a:r>
              <a:rPr lang="zh-CN" altLang="zh-CN" sz="2200" dirty="0"/>
              <a:t>产生数据不一致的根本原因</a:t>
            </a:r>
            <a:endParaRPr lang="zh-CN" altLang="en-US" sz="2200" dirty="0"/>
          </a:p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规范化相关基本概念：码、全码、主属性、非主属性、函数依赖、部分依赖、传递依赖、</a:t>
            </a:r>
            <a:r>
              <a:rPr lang="en-US" altLang="zh-CN" sz="2200" dirty="0"/>
              <a:t>1NF</a:t>
            </a:r>
            <a:r>
              <a:rPr lang="zh-CN" altLang="en-US" sz="2200" dirty="0"/>
              <a:t>、</a:t>
            </a:r>
            <a:r>
              <a:rPr lang="en-US" altLang="zh-CN" sz="2200" dirty="0"/>
              <a:t>2NF</a:t>
            </a:r>
            <a:r>
              <a:rPr lang="zh-CN" altLang="en-US" sz="2200" dirty="0"/>
              <a:t>、</a:t>
            </a:r>
            <a:r>
              <a:rPr lang="en-US" altLang="zh-CN" sz="2200" dirty="0"/>
              <a:t>3NF</a:t>
            </a:r>
            <a:r>
              <a:rPr lang="zh-CN" altLang="en-US" sz="2200" dirty="0"/>
              <a:t>，范式之间的包含关系</a:t>
            </a:r>
            <a:endParaRPr lang="en-US" altLang="zh-CN" sz="2200" dirty="0"/>
          </a:p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规范化过程，如</a:t>
            </a:r>
            <a:r>
              <a:rPr lang="en-US" altLang="zh-CN" sz="2200" dirty="0">
                <a:sym typeface="Wingdings" pitchFamily="2" charset="2"/>
              </a:rPr>
              <a:t>1NF2NF</a:t>
            </a:r>
            <a:r>
              <a:rPr lang="zh-CN" altLang="en-US" sz="2200" dirty="0">
                <a:sym typeface="Wingdings" pitchFamily="2" charset="2"/>
              </a:rPr>
              <a:t>，</a:t>
            </a:r>
            <a:r>
              <a:rPr lang="en-US" altLang="zh-CN" sz="2200" dirty="0"/>
              <a:t>2NF</a:t>
            </a:r>
            <a:r>
              <a:rPr lang="en-US" altLang="zh-CN" sz="2200" dirty="0">
                <a:sym typeface="Wingdings" pitchFamily="2" charset="2"/>
              </a:rPr>
              <a:t>3NF</a:t>
            </a:r>
          </a:p>
          <a:p>
            <a:pPr marL="0" indent="355600">
              <a:lnSpc>
                <a:spcPct val="150000"/>
              </a:lnSpc>
            </a:pPr>
            <a:r>
              <a:rPr lang="zh-CN" altLang="en-US" sz="2200" dirty="0">
                <a:sym typeface="Wingdings" pitchFamily="2" charset="2"/>
              </a:rPr>
              <a:t>规范化对数据库设计的意义，规范化的原则</a:t>
            </a:r>
            <a:endParaRPr lang="en-US" altLang="zh-CN" sz="2200" dirty="0">
              <a:sym typeface="Wingdings" pitchFamily="2" charset="2"/>
            </a:endParaRPr>
          </a:p>
          <a:p>
            <a:pPr marL="0" indent="355600">
              <a:lnSpc>
                <a:spcPct val="150000"/>
              </a:lnSpc>
            </a:pPr>
            <a:r>
              <a:rPr lang="zh-CN" altLang="en-US" sz="2200" dirty="0">
                <a:sym typeface="Wingdings" pitchFamily="2" charset="2"/>
              </a:rPr>
              <a:t>会求码、判断属于第几范式</a:t>
            </a:r>
            <a:endParaRPr lang="en-US" altLang="zh-CN" sz="2200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第七章 数据库设计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755576" y="1916832"/>
            <a:ext cx="7772400" cy="4114800"/>
          </a:xfrm>
        </p:spPr>
        <p:txBody>
          <a:bodyPr/>
          <a:lstStyle/>
          <a:p>
            <a:pPr marL="0" indent="355600">
              <a:lnSpc>
                <a:spcPct val="150000"/>
              </a:lnSpc>
              <a:defRPr/>
            </a:pPr>
            <a:r>
              <a:rPr lang="zh-CN" altLang="en-US" sz="2200" dirty="0"/>
              <a:t>掌握数据库设计的步骤</a:t>
            </a:r>
            <a:endParaRPr lang="en-US" altLang="zh-CN" sz="2200" dirty="0"/>
          </a:p>
          <a:p>
            <a:pPr marL="0" indent="355600">
              <a:lnSpc>
                <a:spcPct val="150000"/>
              </a:lnSpc>
              <a:defRPr/>
            </a:pPr>
            <a:r>
              <a:rPr lang="zh-CN" altLang="en-US" sz="2200" dirty="0"/>
              <a:t>数据库设计过程中各阶段形成的数据库模式</a:t>
            </a:r>
            <a:endParaRPr lang="en-US" altLang="zh-CN" sz="2200" dirty="0"/>
          </a:p>
          <a:p>
            <a:pPr marL="0" indent="355600">
              <a:lnSpc>
                <a:spcPct val="150000"/>
              </a:lnSpc>
              <a:defRPr/>
            </a:pPr>
            <a:r>
              <a:rPr lang="zh-CN" altLang="en-US" sz="2200" dirty="0"/>
              <a:t>理解掌握数据库概念设计方法和工具（</a:t>
            </a:r>
            <a:r>
              <a:rPr lang="en-US" altLang="zh-CN" sz="2200" dirty="0"/>
              <a:t>E-R</a:t>
            </a:r>
            <a:r>
              <a:rPr lang="zh-CN" altLang="en-US" sz="2200" dirty="0"/>
              <a:t>图模型）</a:t>
            </a:r>
            <a:endParaRPr lang="en-US" altLang="zh-CN" sz="2200" dirty="0"/>
          </a:p>
          <a:p>
            <a:pPr marL="0" indent="355600">
              <a:lnSpc>
                <a:spcPct val="150000"/>
              </a:lnSpc>
              <a:defRPr/>
            </a:pPr>
            <a:r>
              <a:rPr lang="en-US" altLang="zh-CN" sz="2200" dirty="0"/>
              <a:t>E-R</a:t>
            </a:r>
            <a:r>
              <a:rPr lang="zh-CN" altLang="en-US" sz="2200" dirty="0"/>
              <a:t>图向关系模型的转换</a:t>
            </a:r>
            <a:endParaRPr lang="en-US" altLang="zh-CN" sz="22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第十章 数据库恢复技术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500063" y="1928813"/>
            <a:ext cx="8320409" cy="4114800"/>
          </a:xfrm>
        </p:spPr>
        <p:txBody>
          <a:bodyPr/>
          <a:lstStyle/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事务的概念和</a:t>
            </a:r>
            <a:r>
              <a:rPr lang="en-US" altLang="zh-CN" sz="2200" dirty="0"/>
              <a:t>4</a:t>
            </a:r>
            <a:r>
              <a:rPr lang="zh-CN" altLang="en-US" sz="2200" dirty="0"/>
              <a:t>个特性，是系统并发控制、故障恢复的基本单位</a:t>
            </a:r>
            <a:endParaRPr lang="en-US" altLang="zh-CN" sz="2200" dirty="0"/>
          </a:p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举例说明事务非正常结束为什么会影响数据库的正确性</a:t>
            </a:r>
            <a:endParaRPr lang="en-US" altLang="zh-CN" sz="2200" dirty="0"/>
          </a:p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掌握数据库恢复的基本原理：冗余</a:t>
            </a:r>
            <a:endParaRPr lang="en-US" altLang="zh-CN" sz="2200" dirty="0"/>
          </a:p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动态转储方式的恢复</a:t>
            </a:r>
            <a:endParaRPr lang="en-US" altLang="zh-CN" sz="2200" dirty="0"/>
          </a:p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日志文件的作用，先写日志后写数据库的原则</a:t>
            </a:r>
            <a:endParaRPr lang="en-US" altLang="zh-CN" sz="2200" dirty="0"/>
          </a:p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三类故障及恢复 </a:t>
            </a:r>
            <a:r>
              <a:rPr lang="en-US" altLang="zh-CN" sz="2200" dirty="0" err="1"/>
              <a:t>redo+undo</a:t>
            </a:r>
            <a:endParaRPr lang="en-US" altLang="zh-CN" sz="2200" dirty="0"/>
          </a:p>
          <a:p>
            <a:pPr marL="0" indent="355600">
              <a:lnSpc>
                <a:spcPct val="150000"/>
              </a:lnSpc>
            </a:pPr>
            <a:r>
              <a:rPr lang="zh-CN" altLang="en-US" sz="2200" dirty="0"/>
              <a:t>检查点的恢复技术，重做、撤销的事务有哪些</a:t>
            </a:r>
          </a:p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CC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E2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2202</TotalTime>
  <Words>596</Words>
  <Application>Microsoft Office PowerPoint</Application>
  <PresentationFormat>全屏显示(4:3)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Tahoma</vt:lpstr>
      <vt:lpstr>Wingdings</vt:lpstr>
      <vt:lpstr>Blends</vt:lpstr>
      <vt:lpstr>题型</vt:lpstr>
      <vt:lpstr>第一章 概述</vt:lpstr>
      <vt:lpstr>第二章 关系数据库</vt:lpstr>
      <vt:lpstr>第三章 SQL</vt:lpstr>
      <vt:lpstr>第四章 数据库安全性</vt:lpstr>
      <vt:lpstr>第五章 数据库完整性</vt:lpstr>
      <vt:lpstr>第六章 关系数据理论</vt:lpstr>
      <vt:lpstr>第七章 数据库设计</vt:lpstr>
      <vt:lpstr>第十章 数据库恢复技术</vt:lpstr>
      <vt:lpstr>第十一章 并发控制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数据库的运行控制</dc:title>
  <dc:creator>SY</dc:creator>
  <cp:lastModifiedBy>长欣 耿</cp:lastModifiedBy>
  <cp:revision>329</cp:revision>
  <dcterms:created xsi:type="dcterms:W3CDTF">2007-07-27T13:36:44Z</dcterms:created>
  <dcterms:modified xsi:type="dcterms:W3CDTF">2023-06-19T12:48:30Z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TC011594402052</vt:lpwstr>
  </property>
</Properties>
</file>