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8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5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8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6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9C38-A03F-43E6-BDEA-52E3B93E368E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B5DC-BE12-4602-A01E-993D7B57D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1812636" y="3015116"/>
                <a:ext cx="8610600" cy="276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BP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神经网络如上图所示，某时刻的权值已在图中标出，此时刻隐层偏置项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=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-3, 1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），输出层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偏置项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=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2, -3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）。设学习率为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，隐层和输出层的激活函数为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。网络的输入为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X=(-1,1)</a:t>
                </a:r>
                <a:r>
                  <a:rPr lang="en-US" altLang="zh-CN" sz="2000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，期望输出为</a:t>
                </a:r>
                <a:r>
                  <a:rPr lang="en-US" altLang="zh-CN" sz="2000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000" baseline="-25000" dirty="0" err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=(0.95,0.05)</a:t>
                </a:r>
                <a:r>
                  <a:rPr lang="en-US" altLang="zh-CN" sz="2000" baseline="30000" dirty="0"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。计算神经网络的前向传播，并计算该时刻输出层的权值调整量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 。令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第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层第</a:t>
                </a:r>
                <a:r>
                  <a:rPr lang="en-US" altLang="zh-CN" sz="20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个神经元的净输入，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为第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层第</a:t>
                </a:r>
                <a:r>
                  <a:rPr lang="en-US" altLang="zh-CN" sz="20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个神经元的激活值，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</a:rPr>
                  <a:t>第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-1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层第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个神经元与第</a:t>
                </a:r>
                <a:r>
                  <a:rPr lang="en-US" altLang="zh-CN" sz="2000" i="1" dirty="0">
                    <a:latin typeface="Times New Roman" panose="02020603050405020304" pitchFamily="18" charset="0"/>
                  </a:rPr>
                  <a:t>l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层第</a:t>
                </a:r>
                <a:r>
                  <a:rPr lang="en-US" altLang="zh-CN" sz="20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</a:rPr>
                  <a:t>个神经元的连接权值。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36" y="3015116"/>
                <a:ext cx="8610600" cy="2767681"/>
              </a:xfrm>
              <a:prstGeom prst="rect">
                <a:avLst/>
              </a:prstGeom>
              <a:blipFill rotWithShape="0">
                <a:blip r:embed="rId2"/>
                <a:stretch>
                  <a:fillRect l="-708" t="-881" r="-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895600" y="1110073"/>
            <a:ext cx="5257800" cy="1630346"/>
            <a:chOff x="1371600" y="1110073"/>
            <a:chExt cx="5257800" cy="1630346"/>
          </a:xfrm>
        </p:grpSpPr>
        <p:sp>
          <p:nvSpPr>
            <p:cNvPr id="4" name="椭圆 3"/>
            <p:cNvSpPr/>
            <p:nvPr/>
          </p:nvSpPr>
          <p:spPr>
            <a:xfrm>
              <a:off x="1371600" y="1212705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3716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椭圆 7"/>
            <p:cNvSpPr/>
            <p:nvPr/>
          </p:nvSpPr>
          <p:spPr>
            <a:xfrm>
              <a:off x="5257800" y="1217323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2578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8" idx="6"/>
            </p:cNvCxnSpPr>
            <p:nvPr/>
          </p:nvCxnSpPr>
          <p:spPr>
            <a:xfrm flipV="1">
              <a:off x="5791200" y="1479405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/>
            <p:nvPr/>
          </p:nvCxnSpPr>
          <p:spPr>
            <a:xfrm flipV="1">
              <a:off x="5791200" y="2378301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6"/>
              <a:endCxn id="6" idx="2"/>
            </p:cNvCxnSpPr>
            <p:nvPr/>
          </p:nvCxnSpPr>
          <p:spPr>
            <a:xfrm>
              <a:off x="1905000" y="1479405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6"/>
              <a:endCxn id="7" idx="2"/>
            </p:cNvCxnSpPr>
            <p:nvPr/>
          </p:nvCxnSpPr>
          <p:spPr>
            <a:xfrm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6"/>
              <a:endCxn id="6" idx="2"/>
            </p:cNvCxnSpPr>
            <p:nvPr/>
          </p:nvCxnSpPr>
          <p:spPr>
            <a:xfrm flipV="1"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6"/>
            </p:cNvCxnSpPr>
            <p:nvPr/>
          </p:nvCxnSpPr>
          <p:spPr>
            <a:xfrm flipV="1">
              <a:off x="1905000" y="2378301"/>
              <a:ext cx="1294246" cy="21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6"/>
              <a:endCxn id="8" idx="2"/>
            </p:cNvCxnSpPr>
            <p:nvPr/>
          </p:nvCxnSpPr>
          <p:spPr>
            <a:xfrm>
              <a:off x="3810000" y="1479405"/>
              <a:ext cx="14478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6" idx="6"/>
              <a:endCxn id="9" idx="2"/>
            </p:cNvCxnSpPr>
            <p:nvPr/>
          </p:nvCxnSpPr>
          <p:spPr>
            <a:xfrm>
              <a:off x="3810000" y="1479405"/>
              <a:ext cx="14478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6"/>
              <a:endCxn id="8" idx="2"/>
            </p:cNvCxnSpPr>
            <p:nvPr/>
          </p:nvCxnSpPr>
          <p:spPr>
            <a:xfrm flipV="1">
              <a:off x="3810000" y="1484023"/>
              <a:ext cx="1447800" cy="91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" idx="6"/>
              <a:endCxn id="9" idx="2"/>
            </p:cNvCxnSpPr>
            <p:nvPr/>
          </p:nvCxnSpPr>
          <p:spPr>
            <a:xfrm>
              <a:off x="3810000" y="24003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959100" y="1110073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01948" y="1569905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970645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75262" y="237108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67563" y="111067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67563" y="1611499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67563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867563" y="2371087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1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811039" y="2251997"/>
                <a:ext cx="8642350" cy="394652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 dirty="0"/>
                  <a:t>解：神经网络的前向传播：</a:t>
                </a:r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×1−3=−6</m:t>
                      </m:r>
                    </m:oMath>
                  </m:oMathPara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0.269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0.269+2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2.002</m:t>
                      </m:r>
                    </m:oMath>
                  </m:oMathPara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2.002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881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×0.002+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×0.26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−3.536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3.536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028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1039" y="2251997"/>
                <a:ext cx="8642350" cy="3946525"/>
              </a:xfrm>
              <a:blipFill rotWithShape="0"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066107" y="486058"/>
            <a:ext cx="5257800" cy="1630346"/>
            <a:chOff x="1371600" y="1110073"/>
            <a:chExt cx="5257800" cy="1630346"/>
          </a:xfrm>
        </p:grpSpPr>
        <p:sp>
          <p:nvSpPr>
            <p:cNvPr id="7" name="椭圆 6"/>
            <p:cNvSpPr/>
            <p:nvPr/>
          </p:nvSpPr>
          <p:spPr>
            <a:xfrm>
              <a:off x="1371600" y="1212705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716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/>
          </p:nvSpPr>
          <p:spPr>
            <a:xfrm>
              <a:off x="5257800" y="1217323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78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1" idx="6"/>
            </p:cNvCxnSpPr>
            <p:nvPr/>
          </p:nvCxnSpPr>
          <p:spPr>
            <a:xfrm flipV="1">
              <a:off x="5791200" y="1479405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5791200" y="2378301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9" idx="2"/>
            </p:cNvCxnSpPr>
            <p:nvPr/>
          </p:nvCxnSpPr>
          <p:spPr>
            <a:xfrm>
              <a:off x="1905000" y="1479405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10" idx="2"/>
            </p:cNvCxnSpPr>
            <p:nvPr/>
          </p:nvCxnSpPr>
          <p:spPr>
            <a:xfrm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9" idx="2"/>
            </p:cNvCxnSpPr>
            <p:nvPr/>
          </p:nvCxnSpPr>
          <p:spPr>
            <a:xfrm flipV="1"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</p:cNvCxnSpPr>
            <p:nvPr/>
          </p:nvCxnSpPr>
          <p:spPr>
            <a:xfrm flipV="1">
              <a:off x="1905000" y="2378301"/>
              <a:ext cx="1294246" cy="21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6"/>
              <a:endCxn id="11" idx="2"/>
            </p:cNvCxnSpPr>
            <p:nvPr/>
          </p:nvCxnSpPr>
          <p:spPr>
            <a:xfrm>
              <a:off x="3810000" y="1479405"/>
              <a:ext cx="14478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6"/>
              <a:endCxn id="12" idx="2"/>
            </p:cNvCxnSpPr>
            <p:nvPr/>
          </p:nvCxnSpPr>
          <p:spPr>
            <a:xfrm>
              <a:off x="3810000" y="1479405"/>
              <a:ext cx="14478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11" idx="2"/>
            </p:cNvCxnSpPr>
            <p:nvPr/>
          </p:nvCxnSpPr>
          <p:spPr>
            <a:xfrm flipV="1">
              <a:off x="3810000" y="1484023"/>
              <a:ext cx="1447800" cy="91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2" idx="2"/>
            </p:cNvCxnSpPr>
            <p:nvPr/>
          </p:nvCxnSpPr>
          <p:spPr>
            <a:xfrm>
              <a:off x="3810000" y="24003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959100" y="1110073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01948" y="1569905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0645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5262" y="237108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67563" y="111067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67563" y="1611499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867563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67563" y="2371087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884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855961" y="2442768"/>
                <a:ext cx="8740775" cy="314656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权值调整：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=0.881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1−0.881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0.881−0.95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=−0.007</m:t>
                      </m:r>
                    </m:oMath>
                  </m:oMathPara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−0.007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×0.002=1.4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−0.007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269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028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028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028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×0.002=1.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×0.269=1.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5961" y="2442768"/>
                <a:ext cx="8740775" cy="3146569"/>
              </a:xfrm>
              <a:blipFill rotWithShape="0">
                <a:blip r:embed="rId2"/>
                <a:stretch>
                  <a:fillRect l="-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931813" y="512544"/>
            <a:ext cx="5257800" cy="1630346"/>
            <a:chOff x="1371600" y="1110073"/>
            <a:chExt cx="5257800" cy="1630346"/>
          </a:xfrm>
        </p:grpSpPr>
        <p:sp>
          <p:nvSpPr>
            <p:cNvPr id="7" name="椭圆 6"/>
            <p:cNvSpPr/>
            <p:nvPr/>
          </p:nvSpPr>
          <p:spPr>
            <a:xfrm>
              <a:off x="1371600" y="1212705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716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/>
          </p:nvSpPr>
          <p:spPr>
            <a:xfrm>
              <a:off x="5257800" y="1217323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78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1" idx="6"/>
            </p:cNvCxnSpPr>
            <p:nvPr/>
          </p:nvCxnSpPr>
          <p:spPr>
            <a:xfrm flipV="1">
              <a:off x="5791200" y="1479405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5791200" y="2378301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9" idx="2"/>
            </p:cNvCxnSpPr>
            <p:nvPr/>
          </p:nvCxnSpPr>
          <p:spPr>
            <a:xfrm>
              <a:off x="1905000" y="1479405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10" idx="2"/>
            </p:cNvCxnSpPr>
            <p:nvPr/>
          </p:nvCxnSpPr>
          <p:spPr>
            <a:xfrm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9" idx="2"/>
            </p:cNvCxnSpPr>
            <p:nvPr/>
          </p:nvCxnSpPr>
          <p:spPr>
            <a:xfrm flipV="1"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</p:cNvCxnSpPr>
            <p:nvPr/>
          </p:nvCxnSpPr>
          <p:spPr>
            <a:xfrm flipV="1">
              <a:off x="1905000" y="2378301"/>
              <a:ext cx="1294246" cy="21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6"/>
              <a:endCxn id="11" idx="2"/>
            </p:cNvCxnSpPr>
            <p:nvPr/>
          </p:nvCxnSpPr>
          <p:spPr>
            <a:xfrm>
              <a:off x="3810000" y="1479405"/>
              <a:ext cx="14478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6"/>
              <a:endCxn id="12" idx="2"/>
            </p:cNvCxnSpPr>
            <p:nvPr/>
          </p:nvCxnSpPr>
          <p:spPr>
            <a:xfrm>
              <a:off x="3810000" y="1479405"/>
              <a:ext cx="14478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11" idx="2"/>
            </p:cNvCxnSpPr>
            <p:nvPr/>
          </p:nvCxnSpPr>
          <p:spPr>
            <a:xfrm flipV="1">
              <a:off x="3810000" y="1484023"/>
              <a:ext cx="1447800" cy="91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2" idx="2"/>
            </p:cNvCxnSpPr>
            <p:nvPr/>
          </p:nvCxnSpPr>
          <p:spPr>
            <a:xfrm>
              <a:off x="3810000" y="24003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959100" y="1110073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01948" y="1569905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0645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5262" y="237108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67563" y="111067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67563" y="1611499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867563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67563" y="2371087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836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511930" y="251990"/>
                <a:ext cx="8740775" cy="614881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</a:rPr>
                  <a:t>       为了更精确的表达分类情况，通常不是简单的输出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[0, 1]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分类值，而是输出属于各个分类的概率值（置信度），常用</a:t>
                </a:r>
                <a:r>
                  <a:rPr lang="en-US" altLang="zh-CN" sz="1800" i="1" dirty="0" err="1">
                    <a:latin typeface="Times New Roman" panose="02020603050405020304" pitchFamily="18" charset="0"/>
                  </a:rPr>
                  <a:t>softmax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()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函数实现这一转换。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</a:rPr>
                  <a:t>，则对于有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个输出节点的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分类问题，交叉熵函数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</a:rPr>
                  <a:t>通常作为损失函数，其中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</a:rPr>
                  <a:t>为标签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One-Hot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编码的第</a:t>
                </a:r>
                <a:r>
                  <a:rPr lang="en-US" altLang="zh-CN" sz="1800" i="1" dirty="0" err="1"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个值。 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</a:rPr>
                  <a:t>       如果上例中输出结点的值大于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0.9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，则取为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ON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，如果输出结点的值小于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0.1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，则取为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OFF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，期望输出</a:t>
                </a:r>
                <a:r>
                  <a:rPr lang="en-US" altLang="zh-CN" sz="1800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800" baseline="-25000" dirty="0" err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=(0.95,0.05)</a:t>
                </a:r>
                <a:r>
                  <a:rPr lang="en-US" altLang="zh-CN" sz="1800" baseline="30000" dirty="0">
                    <a:latin typeface="Times New Roman" panose="02020603050405020304" pitchFamily="18" charset="0"/>
                  </a:rPr>
                  <a:t>T 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对应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One-Hot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编码为</a:t>
                </a:r>
                <a:r>
                  <a:rPr lang="en-US" altLang="zh-CN" sz="1800" dirty="0">
                    <a:latin typeface="Times New Roman" panose="02020603050405020304" pitchFamily="18" charset="0"/>
                  </a:rPr>
                  <a:t>(1, 0)</a:t>
                </a:r>
                <a:r>
                  <a:rPr lang="zh-CN" altLang="en-US" sz="1800" dirty="0">
                    <a:latin typeface="Times New Roman" panose="02020603050405020304" pitchFamily="18" charset="0"/>
                  </a:rPr>
                  <a:t>，求上例中交叉熵损失函数值。</a:t>
                </a:r>
                <a:endParaRPr lang="zh-CN" altLang="en-US" sz="1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1930" y="251990"/>
                <a:ext cx="8740775" cy="6148810"/>
              </a:xfrm>
              <a:blipFill rotWithShape="0">
                <a:blip r:embed="rId2"/>
                <a:stretch>
                  <a:fillRect l="-558" r="-628" b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852912" y="2196278"/>
                <a:ext cx="8642350" cy="39465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2.002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881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3.536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028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 dirty="0" smtClean="0"/>
                  <a:t>则：</a:t>
                </a:r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1∗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0.70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+0∗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0.30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=0.155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2912" y="2196278"/>
                <a:ext cx="8642350" cy="3946525"/>
              </a:xfrm>
              <a:blipFill rotWithShape="0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011787" y="377417"/>
            <a:ext cx="5257800" cy="1630346"/>
            <a:chOff x="1371600" y="1110073"/>
            <a:chExt cx="5257800" cy="1630346"/>
          </a:xfrm>
        </p:grpSpPr>
        <p:sp>
          <p:nvSpPr>
            <p:cNvPr id="7" name="椭圆 6"/>
            <p:cNvSpPr/>
            <p:nvPr/>
          </p:nvSpPr>
          <p:spPr>
            <a:xfrm>
              <a:off x="1371600" y="1212705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716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1212705"/>
                  <a:ext cx="533400" cy="533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2133600"/>
                  <a:ext cx="533400" cy="533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/>
          </p:nvSpPr>
          <p:spPr>
            <a:xfrm>
              <a:off x="5257800" y="1217323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7800" y="2133600"/>
              <a:ext cx="533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1" idx="6"/>
            </p:cNvCxnSpPr>
            <p:nvPr/>
          </p:nvCxnSpPr>
          <p:spPr>
            <a:xfrm flipV="1">
              <a:off x="5791200" y="1479405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079" y="1125482"/>
                  <a:ext cx="457200" cy="372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5791200" y="2378301"/>
              <a:ext cx="8382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9" idx="2"/>
            </p:cNvCxnSpPr>
            <p:nvPr/>
          </p:nvCxnSpPr>
          <p:spPr>
            <a:xfrm>
              <a:off x="1905000" y="1479405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10" idx="2"/>
            </p:cNvCxnSpPr>
            <p:nvPr/>
          </p:nvCxnSpPr>
          <p:spPr>
            <a:xfrm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9" idx="2"/>
            </p:cNvCxnSpPr>
            <p:nvPr/>
          </p:nvCxnSpPr>
          <p:spPr>
            <a:xfrm flipV="1">
              <a:off x="1905000" y="1479405"/>
              <a:ext cx="13716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</p:cNvCxnSpPr>
            <p:nvPr/>
          </p:nvCxnSpPr>
          <p:spPr>
            <a:xfrm flipV="1">
              <a:off x="1905000" y="2378301"/>
              <a:ext cx="1294246" cy="21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6"/>
              <a:endCxn id="11" idx="2"/>
            </p:cNvCxnSpPr>
            <p:nvPr/>
          </p:nvCxnSpPr>
          <p:spPr>
            <a:xfrm>
              <a:off x="3810000" y="1479405"/>
              <a:ext cx="1447800" cy="4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6"/>
              <a:endCxn id="12" idx="2"/>
            </p:cNvCxnSpPr>
            <p:nvPr/>
          </p:nvCxnSpPr>
          <p:spPr>
            <a:xfrm>
              <a:off x="3810000" y="1479405"/>
              <a:ext cx="1447800" cy="9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11" idx="2"/>
            </p:cNvCxnSpPr>
            <p:nvPr/>
          </p:nvCxnSpPr>
          <p:spPr>
            <a:xfrm flipV="1">
              <a:off x="3810000" y="1484023"/>
              <a:ext cx="1447800" cy="91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2" idx="2"/>
            </p:cNvCxnSpPr>
            <p:nvPr/>
          </p:nvCxnSpPr>
          <p:spPr>
            <a:xfrm>
              <a:off x="3810000" y="24003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959100" y="1110073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01948" y="1569905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0645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5262" y="237108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867563" y="1110677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67563" y="1611499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867563" y="1939238"/>
              <a:ext cx="240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67563" y="2371087"/>
              <a:ext cx="386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243" y="1973243"/>
                  <a:ext cx="457200" cy="3725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021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</cp:revision>
  <dcterms:created xsi:type="dcterms:W3CDTF">2023-06-12T17:07:06Z</dcterms:created>
  <dcterms:modified xsi:type="dcterms:W3CDTF">2023-06-12T17:13:17Z</dcterms:modified>
</cp:coreProperties>
</file>