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6" r:id="rId2"/>
    <p:sldId id="348" r:id="rId3"/>
    <p:sldId id="316" r:id="rId4"/>
    <p:sldId id="349" r:id="rId5"/>
    <p:sldId id="262" r:id="rId6"/>
    <p:sldId id="318" r:id="rId7"/>
    <p:sldId id="320" r:id="rId8"/>
    <p:sldId id="322" r:id="rId9"/>
    <p:sldId id="350" r:id="rId10"/>
    <p:sldId id="323" r:id="rId11"/>
    <p:sldId id="326" r:id="rId12"/>
    <p:sldId id="327" r:id="rId13"/>
    <p:sldId id="328" r:id="rId14"/>
    <p:sldId id="329" r:id="rId15"/>
    <p:sldId id="330" r:id="rId16"/>
    <p:sldId id="331" r:id="rId17"/>
    <p:sldId id="332" r:id="rId18"/>
    <p:sldId id="333" r:id="rId19"/>
    <p:sldId id="334" r:id="rId20"/>
    <p:sldId id="335" r:id="rId21"/>
    <p:sldId id="336" r:id="rId22"/>
    <p:sldId id="351" r:id="rId23"/>
    <p:sldId id="338" r:id="rId24"/>
    <p:sldId id="339" r:id="rId25"/>
    <p:sldId id="352" r:id="rId26"/>
    <p:sldId id="342" r:id="rId27"/>
    <p:sldId id="34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EBEDEA"/>
    <a:srgbClr val="68746D"/>
    <a:srgbClr val="90BAC9"/>
    <a:srgbClr val="9BB9BB"/>
    <a:srgbClr val="BC8268"/>
    <a:srgbClr val="D5D7C4"/>
    <a:srgbClr val="E38279"/>
    <a:srgbClr val="F0F2E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howGuides="1">
      <p:cViewPr varScale="1">
        <p:scale>
          <a:sx n="161" d="100"/>
          <a:sy n="161" d="100"/>
        </p:scale>
        <p:origin x="114" y="11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9" name="组合 8"/>
          <p:cNvGrpSpPr/>
          <p:nvPr userDrawn="1"/>
        </p:nvGrpSpPr>
        <p:grpSpPr>
          <a:xfrm>
            <a:off x="0" y="238913"/>
            <a:ext cx="1867989" cy="512679"/>
            <a:chOff x="0" y="95220"/>
            <a:chExt cx="2474975" cy="679269"/>
          </a:xfrm>
        </p:grpSpPr>
        <p:sp>
          <p:nvSpPr>
            <p:cNvPr id="10" name="任意多边形 9"/>
            <p:cNvSpPr/>
            <p:nvPr/>
          </p:nvSpPr>
          <p:spPr>
            <a:xfrm>
              <a:off x="1611795" y="185716"/>
              <a:ext cx="356502" cy="588773"/>
            </a:xfrm>
            <a:custGeom>
              <a:avLst/>
              <a:gdLst>
                <a:gd name="connsiteX0" fmla="*/ 825458 w 1756168"/>
                <a:gd name="connsiteY0" fmla="*/ 0 h 2900363"/>
                <a:gd name="connsiteX1" fmla="*/ 1418888 w 1756168"/>
                <a:gd name="connsiteY1" fmla="*/ 0 h 2900363"/>
                <a:gd name="connsiteX2" fmla="*/ 590412 w 1756168"/>
                <a:gd name="connsiteY2" fmla="*/ 1495489 h 2900363"/>
                <a:gd name="connsiteX3" fmla="*/ 1756168 w 1756168"/>
                <a:gd name="connsiteY3" fmla="*/ 2900363 h 2900363"/>
                <a:gd name="connsiteX4" fmla="*/ 1170276 w 1756168"/>
                <a:gd name="connsiteY4" fmla="*/ 2900363 h 2900363"/>
                <a:gd name="connsiteX5" fmla="*/ 0 w 1756168"/>
                <a:gd name="connsiteY5" fmla="*/ 1490041 h 290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168" h="2900363">
                  <a:moveTo>
                    <a:pt x="825458" y="0"/>
                  </a:moveTo>
                  <a:lnTo>
                    <a:pt x="1418888" y="0"/>
                  </a:lnTo>
                  <a:lnTo>
                    <a:pt x="590412" y="1495489"/>
                  </a:lnTo>
                  <a:lnTo>
                    <a:pt x="1756168" y="2900363"/>
                  </a:lnTo>
                  <a:lnTo>
                    <a:pt x="1170276" y="2900363"/>
                  </a:lnTo>
                  <a:lnTo>
                    <a:pt x="0" y="1490041"/>
                  </a:lnTo>
                  <a:close/>
                </a:path>
              </a:pathLst>
            </a:custGeom>
            <a:solidFill>
              <a:srgbClr val="D5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黑体W7(P)" panose="020B0700000000000000" pitchFamily="34" charset="-122"/>
                <a:ea typeface="华康黑体W7(P)" panose="020B0700000000000000" pitchFamily="34" charset="-122"/>
                <a:sym typeface="Century Gothic" panose="020B0502020202020204" pitchFamily="34" charset="0"/>
              </a:endParaRPr>
            </a:p>
          </p:txBody>
        </p:sp>
        <p:sp>
          <p:nvSpPr>
            <p:cNvPr id="11" name="任意多边形 10"/>
            <p:cNvSpPr/>
            <p:nvPr/>
          </p:nvSpPr>
          <p:spPr>
            <a:xfrm>
              <a:off x="0" y="449649"/>
              <a:ext cx="1799920" cy="324840"/>
            </a:xfrm>
            <a:custGeom>
              <a:avLst/>
              <a:gdLst>
                <a:gd name="connsiteX0" fmla="*/ 0 w 8866603"/>
                <a:gd name="connsiteY0" fmla="*/ 0 h 1600199"/>
                <a:gd name="connsiteX1" fmla="*/ 7538768 w 8866603"/>
                <a:gd name="connsiteY1" fmla="*/ 0 h 1600199"/>
                <a:gd name="connsiteX2" fmla="*/ 8866603 w 8866603"/>
                <a:gd name="connsiteY2" fmla="*/ 1600199 h 1600199"/>
                <a:gd name="connsiteX3" fmla="*/ 0 w 8866603"/>
                <a:gd name="connsiteY3" fmla="*/ 1600199 h 1600199"/>
              </a:gdLst>
              <a:ahLst/>
              <a:cxnLst>
                <a:cxn ang="0">
                  <a:pos x="connsiteX0" y="connsiteY0"/>
                </a:cxn>
                <a:cxn ang="0">
                  <a:pos x="connsiteX1" y="connsiteY1"/>
                </a:cxn>
                <a:cxn ang="0">
                  <a:pos x="connsiteX2" y="connsiteY2"/>
                </a:cxn>
                <a:cxn ang="0">
                  <a:pos x="connsiteX3" y="connsiteY3"/>
                </a:cxn>
              </a:cxnLst>
              <a:rect l="l" t="t" r="r" b="b"/>
              <a:pathLst>
                <a:path w="8866603" h="1600199">
                  <a:moveTo>
                    <a:pt x="0" y="0"/>
                  </a:moveTo>
                  <a:lnTo>
                    <a:pt x="7538768" y="0"/>
                  </a:lnTo>
                  <a:lnTo>
                    <a:pt x="8866603" y="1600199"/>
                  </a:lnTo>
                  <a:lnTo>
                    <a:pt x="0" y="1600199"/>
                  </a:lnTo>
                  <a:close/>
                </a:path>
              </a:pathLst>
            </a:custGeom>
            <a:solidFill>
              <a:srgbClr val="687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黑体W7(P)" panose="020B0700000000000000" pitchFamily="34" charset="-122"/>
                <a:ea typeface="华康黑体W7(P)" panose="020B0700000000000000" pitchFamily="34" charset="-122"/>
                <a:sym typeface="Century Gothic" panose="020B0502020202020204" pitchFamily="34" charset="0"/>
              </a:endParaRPr>
            </a:p>
          </p:txBody>
        </p:sp>
        <p:sp>
          <p:nvSpPr>
            <p:cNvPr id="12" name="任意多边形 11"/>
            <p:cNvSpPr/>
            <p:nvPr/>
          </p:nvSpPr>
          <p:spPr>
            <a:xfrm>
              <a:off x="0" y="95220"/>
              <a:ext cx="2474975" cy="319625"/>
            </a:xfrm>
            <a:custGeom>
              <a:avLst/>
              <a:gdLst>
                <a:gd name="connsiteX0" fmla="*/ 8427488 w 12191999"/>
                <a:gd name="connsiteY0" fmla="*/ 0 h 1574506"/>
                <a:gd name="connsiteX1" fmla="*/ 12191999 w 12191999"/>
                <a:gd name="connsiteY1" fmla="*/ 0 h 1574506"/>
                <a:gd name="connsiteX2" fmla="*/ 12191999 w 12191999"/>
                <a:gd name="connsiteY2" fmla="*/ 303715 h 1574506"/>
                <a:gd name="connsiteX3" fmla="*/ 8649669 w 12191999"/>
                <a:gd name="connsiteY3" fmla="*/ 303715 h 1574506"/>
                <a:gd name="connsiteX4" fmla="*/ 7945673 w 12191999"/>
                <a:gd name="connsiteY4" fmla="*/ 1574506 h 1574506"/>
                <a:gd name="connsiteX5" fmla="*/ 7555238 w 12191999"/>
                <a:gd name="connsiteY5" fmla="*/ 1574506 h 1574506"/>
                <a:gd name="connsiteX6" fmla="*/ 7555239 w 12191999"/>
                <a:gd name="connsiteY6" fmla="*/ 1574505 h 1574506"/>
                <a:gd name="connsiteX7" fmla="*/ 914400 w 12191999"/>
                <a:gd name="connsiteY7" fmla="*/ 1574505 h 1574506"/>
                <a:gd name="connsiteX8" fmla="*/ 185737 w 12191999"/>
                <a:gd name="connsiteY8" fmla="*/ 1574505 h 1574506"/>
                <a:gd name="connsiteX9" fmla="*/ 0 w 12191999"/>
                <a:gd name="connsiteY9" fmla="*/ 1574505 h 1574506"/>
                <a:gd name="connsiteX10" fmla="*/ 0 w 12191999"/>
                <a:gd name="connsiteY10" fmla="*/ 1244558 h 1574506"/>
                <a:gd name="connsiteX11" fmla="*/ 914400 w 12191999"/>
                <a:gd name="connsiteY11" fmla="*/ 1244558 h 1574506"/>
                <a:gd name="connsiteX12" fmla="*/ 914400 w 12191999"/>
                <a:gd name="connsiteY12" fmla="*/ 1245890 h 1574506"/>
                <a:gd name="connsiteX13" fmla="*/ 7737286 w 12191999"/>
                <a:gd name="connsiteY13" fmla="*/ 1245890 h 157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999" h="1574506">
                  <a:moveTo>
                    <a:pt x="8427488" y="0"/>
                  </a:moveTo>
                  <a:lnTo>
                    <a:pt x="12191999" y="0"/>
                  </a:lnTo>
                  <a:lnTo>
                    <a:pt x="12191999" y="303715"/>
                  </a:lnTo>
                  <a:lnTo>
                    <a:pt x="8649669" y="303715"/>
                  </a:lnTo>
                  <a:lnTo>
                    <a:pt x="7945673" y="1574506"/>
                  </a:lnTo>
                  <a:lnTo>
                    <a:pt x="7555238" y="1574506"/>
                  </a:lnTo>
                  <a:lnTo>
                    <a:pt x="7555239" y="1574505"/>
                  </a:lnTo>
                  <a:lnTo>
                    <a:pt x="914400" y="1574505"/>
                  </a:lnTo>
                  <a:lnTo>
                    <a:pt x="185737" y="1574505"/>
                  </a:lnTo>
                  <a:lnTo>
                    <a:pt x="0" y="1574505"/>
                  </a:lnTo>
                  <a:lnTo>
                    <a:pt x="0" y="1244558"/>
                  </a:lnTo>
                  <a:lnTo>
                    <a:pt x="914400" y="1244558"/>
                  </a:lnTo>
                  <a:lnTo>
                    <a:pt x="914400" y="1245890"/>
                  </a:lnTo>
                  <a:lnTo>
                    <a:pt x="7737286" y="1245890"/>
                  </a:lnTo>
                  <a:close/>
                </a:path>
              </a:pathLst>
            </a:custGeom>
            <a:solidFill>
              <a:srgbClr val="BC8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13" name="任意多边形 12"/>
          <p:cNvSpPr/>
          <p:nvPr userDrawn="1"/>
        </p:nvSpPr>
        <p:spPr>
          <a:xfrm>
            <a:off x="1960775" y="421937"/>
            <a:ext cx="6752151" cy="234013"/>
          </a:xfrm>
          <a:custGeom>
            <a:avLst/>
            <a:gdLst>
              <a:gd name="connsiteX0" fmla="*/ 825458 w 4239421"/>
              <a:gd name="connsiteY0" fmla="*/ 0 h 2900363"/>
              <a:gd name="connsiteX1" fmla="*/ 4239421 w 4239421"/>
              <a:gd name="connsiteY1" fmla="*/ 0 h 2900363"/>
              <a:gd name="connsiteX2" fmla="*/ 4239421 w 4239421"/>
              <a:gd name="connsiteY2" fmla="*/ 2900363 h 2900363"/>
              <a:gd name="connsiteX3" fmla="*/ 1170276 w 4239421"/>
              <a:gd name="connsiteY3" fmla="*/ 2900363 h 2900363"/>
              <a:gd name="connsiteX4" fmla="*/ 0 w 4239421"/>
              <a:gd name="connsiteY4" fmla="*/ 1490041 h 2900363"/>
              <a:gd name="connsiteX0-1" fmla="*/ 825458 w 56291306"/>
              <a:gd name="connsiteY0-2" fmla="*/ 0 h 2900363"/>
              <a:gd name="connsiteX1-3" fmla="*/ 4239421 w 56291306"/>
              <a:gd name="connsiteY1-4" fmla="*/ 0 h 2900363"/>
              <a:gd name="connsiteX2-5" fmla="*/ 56291306 w 56291306"/>
              <a:gd name="connsiteY2-6" fmla="*/ 2900363 h 2900363"/>
              <a:gd name="connsiteX3-7" fmla="*/ 1170276 w 56291306"/>
              <a:gd name="connsiteY3-8" fmla="*/ 2900363 h 2900363"/>
              <a:gd name="connsiteX4-9" fmla="*/ 0 w 56291306"/>
              <a:gd name="connsiteY4-10" fmla="*/ 1490041 h 2900363"/>
              <a:gd name="connsiteX5" fmla="*/ 825458 w 56291306"/>
              <a:gd name="connsiteY5" fmla="*/ 0 h 2900363"/>
              <a:gd name="connsiteX0-11" fmla="*/ 825458 w 56374723"/>
              <a:gd name="connsiteY0-12" fmla="*/ 0 h 2900363"/>
              <a:gd name="connsiteX1-13" fmla="*/ 56374723 w 56374723"/>
              <a:gd name="connsiteY1-14" fmla="*/ 166835 h 2900363"/>
              <a:gd name="connsiteX2-15" fmla="*/ 56291306 w 56374723"/>
              <a:gd name="connsiteY2-16" fmla="*/ 2900363 h 2900363"/>
              <a:gd name="connsiteX3-17" fmla="*/ 1170276 w 56374723"/>
              <a:gd name="connsiteY3-18" fmla="*/ 2900363 h 2900363"/>
              <a:gd name="connsiteX4-19" fmla="*/ 0 w 56374723"/>
              <a:gd name="connsiteY4-20" fmla="*/ 1490041 h 2900363"/>
              <a:gd name="connsiteX5-21" fmla="*/ 825458 w 56374723"/>
              <a:gd name="connsiteY5-22" fmla="*/ 0 h 290036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56374723" h="2900363">
                <a:moveTo>
                  <a:pt x="825458" y="0"/>
                </a:moveTo>
                <a:lnTo>
                  <a:pt x="56374723" y="166835"/>
                </a:lnTo>
                <a:lnTo>
                  <a:pt x="56291306" y="2900363"/>
                </a:lnTo>
                <a:lnTo>
                  <a:pt x="1170276" y="2900363"/>
                </a:lnTo>
                <a:lnTo>
                  <a:pt x="0" y="1490041"/>
                </a:lnTo>
                <a:lnTo>
                  <a:pt x="825458" y="0"/>
                </a:lnTo>
                <a:close/>
              </a:path>
            </a:pathLst>
          </a:custGeom>
          <a:solidFill>
            <a:srgbClr val="D5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 name="矩形 13"/>
          <p:cNvSpPr/>
          <p:nvPr userDrawn="1"/>
        </p:nvSpPr>
        <p:spPr>
          <a:xfrm>
            <a:off x="6975566" y="435000"/>
            <a:ext cx="5216434" cy="223200"/>
          </a:xfrm>
          <a:prstGeom prst="rect">
            <a:avLst/>
          </a:prstGeom>
          <a:solidFill>
            <a:srgbClr val="D5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5637109B-DF82-4E60-9296-7E4B83071F05}"/>
              </a:ext>
            </a:extLst>
          </p:cNvPr>
          <p:cNvSpPr/>
          <p:nvPr userDrawn="1"/>
        </p:nvSpPr>
        <p:spPr>
          <a:xfrm>
            <a:off x="0" y="6400800"/>
            <a:ext cx="11798548" cy="457200"/>
          </a:xfrm>
          <a:prstGeom prst="rect">
            <a:avLst/>
          </a:prstGeom>
          <a:solidFill>
            <a:srgbClr val="D5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815E0E9F-7BE8-4FCC-BCF2-3C75BF9A41AA}"/>
              </a:ext>
            </a:extLst>
          </p:cNvPr>
          <p:cNvGrpSpPr/>
          <p:nvPr userDrawn="1"/>
        </p:nvGrpSpPr>
        <p:grpSpPr>
          <a:xfrm>
            <a:off x="11521714" y="6400800"/>
            <a:ext cx="670285" cy="457200"/>
            <a:chOff x="7939879" y="3957637"/>
            <a:chExt cx="4252121" cy="2900363"/>
          </a:xfrm>
        </p:grpSpPr>
        <p:sp>
          <p:nvSpPr>
            <p:cNvPr id="17" name="任意多边形 3">
              <a:extLst>
                <a:ext uri="{FF2B5EF4-FFF2-40B4-BE49-F238E27FC236}">
                  <a16:creationId xmlns:a16="http://schemas.microsoft.com/office/drawing/2014/main" id="{7B974F5C-58AF-4695-8C5E-2592174E698E}"/>
                </a:ext>
              </a:extLst>
            </p:cNvPr>
            <p:cNvSpPr/>
            <p:nvPr/>
          </p:nvSpPr>
          <p:spPr>
            <a:xfrm>
              <a:off x="7952579" y="3957637"/>
              <a:ext cx="4239421" cy="2900363"/>
            </a:xfrm>
            <a:custGeom>
              <a:avLst/>
              <a:gdLst>
                <a:gd name="connsiteX0" fmla="*/ 825458 w 4239421"/>
                <a:gd name="connsiteY0" fmla="*/ 0 h 2900363"/>
                <a:gd name="connsiteX1" fmla="*/ 4239421 w 4239421"/>
                <a:gd name="connsiteY1" fmla="*/ 0 h 2900363"/>
                <a:gd name="connsiteX2" fmla="*/ 4239421 w 4239421"/>
                <a:gd name="connsiteY2" fmla="*/ 2900363 h 2900363"/>
                <a:gd name="connsiteX3" fmla="*/ 1170276 w 4239421"/>
                <a:gd name="connsiteY3" fmla="*/ 2900363 h 2900363"/>
                <a:gd name="connsiteX4" fmla="*/ 0 w 4239421"/>
                <a:gd name="connsiteY4" fmla="*/ 1490041 h 2900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421" h="2900363">
                  <a:moveTo>
                    <a:pt x="825458" y="0"/>
                  </a:moveTo>
                  <a:lnTo>
                    <a:pt x="4239421" y="0"/>
                  </a:lnTo>
                  <a:lnTo>
                    <a:pt x="4239421" y="2900363"/>
                  </a:lnTo>
                  <a:lnTo>
                    <a:pt x="1170276" y="2900363"/>
                  </a:lnTo>
                  <a:lnTo>
                    <a:pt x="0" y="1490041"/>
                  </a:lnTo>
                  <a:close/>
                </a:path>
              </a:pathLst>
            </a:custGeom>
            <a:solidFill>
              <a:srgbClr val="687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8" name="任意多边形 4">
              <a:extLst>
                <a:ext uri="{FF2B5EF4-FFF2-40B4-BE49-F238E27FC236}">
                  <a16:creationId xmlns:a16="http://schemas.microsoft.com/office/drawing/2014/main" id="{7919983C-DC9D-445F-A680-8272846D335F}"/>
                </a:ext>
              </a:extLst>
            </p:cNvPr>
            <p:cNvSpPr/>
            <p:nvPr/>
          </p:nvSpPr>
          <p:spPr>
            <a:xfrm>
              <a:off x="7939879" y="3957637"/>
              <a:ext cx="1756168" cy="2900363"/>
            </a:xfrm>
            <a:custGeom>
              <a:avLst/>
              <a:gdLst>
                <a:gd name="connsiteX0" fmla="*/ 825458 w 1756168"/>
                <a:gd name="connsiteY0" fmla="*/ 0 h 2900363"/>
                <a:gd name="connsiteX1" fmla="*/ 1418888 w 1756168"/>
                <a:gd name="connsiteY1" fmla="*/ 0 h 2900363"/>
                <a:gd name="connsiteX2" fmla="*/ 590412 w 1756168"/>
                <a:gd name="connsiteY2" fmla="*/ 1495489 h 2900363"/>
                <a:gd name="connsiteX3" fmla="*/ 1756168 w 1756168"/>
                <a:gd name="connsiteY3" fmla="*/ 2900363 h 2900363"/>
                <a:gd name="connsiteX4" fmla="*/ 1170276 w 1756168"/>
                <a:gd name="connsiteY4" fmla="*/ 2900363 h 2900363"/>
                <a:gd name="connsiteX5" fmla="*/ 0 w 1756168"/>
                <a:gd name="connsiteY5" fmla="*/ 1490041 h 290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168" h="2900363">
                  <a:moveTo>
                    <a:pt x="825458" y="0"/>
                  </a:moveTo>
                  <a:lnTo>
                    <a:pt x="1418888" y="0"/>
                  </a:lnTo>
                  <a:lnTo>
                    <a:pt x="590412" y="1495489"/>
                  </a:lnTo>
                  <a:lnTo>
                    <a:pt x="1756168" y="2900363"/>
                  </a:lnTo>
                  <a:lnTo>
                    <a:pt x="1170276" y="2900363"/>
                  </a:lnTo>
                  <a:lnTo>
                    <a:pt x="0" y="1490041"/>
                  </a:lnTo>
                  <a:close/>
                </a:path>
              </a:pathLst>
            </a:custGeom>
            <a:solidFill>
              <a:srgbClr val="BC8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黑体W7(P)" panose="020B0700000000000000" pitchFamily="34" charset="-122"/>
                <a:ea typeface="华康黑体W7(P)" panose="020B0700000000000000" pitchFamily="34" charset="-122"/>
                <a:sym typeface="Century Gothic" panose="020B0502020202020204" pitchFamily="34" charset="0"/>
              </a:endParaRPr>
            </a:p>
          </p:txBody>
        </p:sp>
      </p:grpSp>
      <p:sp>
        <p:nvSpPr>
          <p:cNvPr id="2" name="文本框 1">
            <a:extLst>
              <a:ext uri="{FF2B5EF4-FFF2-40B4-BE49-F238E27FC236}">
                <a16:creationId xmlns:a16="http://schemas.microsoft.com/office/drawing/2014/main" id="{56DB1535-85BD-4FA7-93BC-BCE91FFE525B}"/>
              </a:ext>
            </a:extLst>
          </p:cNvPr>
          <p:cNvSpPr txBox="1"/>
          <p:nvPr userDrawn="1"/>
        </p:nvSpPr>
        <p:spPr>
          <a:xfrm>
            <a:off x="11654671" y="6441319"/>
            <a:ext cx="537328" cy="369332"/>
          </a:xfrm>
          <a:prstGeom prst="rect">
            <a:avLst/>
          </a:prstGeom>
          <a:noFill/>
        </p:spPr>
        <p:txBody>
          <a:bodyPr wrap="square" rtlCol="0">
            <a:spAutoFit/>
          </a:bodyPr>
          <a:lstStyle/>
          <a:p>
            <a:pPr algn="ctr"/>
            <a:fld id="{5CFC53CC-41C8-4FCD-8641-DE59ECB234DA}" type="slidenum">
              <a:rPr lang="zh-CN" altLang="en-US" b="1" smtClean="0">
                <a:solidFill>
                  <a:schemeClr val="bg1"/>
                </a:solidFill>
              </a:rPr>
              <a:pPr algn="ctr"/>
              <a:t>‹#›</a:t>
            </a:fld>
            <a:endParaRPr lang="zh-CN" altLang="en-US"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C6CEF5-C12D-4E67-BC4A-DB72EA10F67F}" type="datetimeFigureOut">
              <a:rPr lang="zh-CN" altLang="en-US" smtClean="0"/>
              <a:t>2023/12/13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6C9C5B-08E2-43FA-94D5-1D700CE207F9}" type="slidenum">
              <a:rPr lang="zh-CN" altLang="en-US" smtClean="0"/>
              <a:t>‹#›</a:t>
            </a:fld>
            <a:endParaRPr lang="zh-CN" altLang="en-US"/>
          </a:p>
        </p:txBody>
      </p:sp>
      <p:sp>
        <p:nvSpPr>
          <p:cNvPr id="5" name="矩形 4">
            <a:extLst>
              <a:ext uri="{FF2B5EF4-FFF2-40B4-BE49-F238E27FC236}">
                <a16:creationId xmlns:a16="http://schemas.microsoft.com/office/drawing/2014/main" id="{6711C22B-E986-4A2A-BB90-7E84DAAB5A78}"/>
              </a:ext>
            </a:extLst>
          </p:cNvPr>
          <p:cNvSpPr/>
          <p:nvPr userDrawn="1"/>
        </p:nvSpPr>
        <p:spPr>
          <a:xfrm>
            <a:off x="0" y="6400800"/>
            <a:ext cx="11798548" cy="457200"/>
          </a:xfrm>
          <a:prstGeom prst="rect">
            <a:avLst/>
          </a:prstGeom>
          <a:solidFill>
            <a:srgbClr val="D5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3049FD7E-F01D-4464-87BA-4A884864D354}"/>
              </a:ext>
            </a:extLst>
          </p:cNvPr>
          <p:cNvGrpSpPr/>
          <p:nvPr userDrawn="1"/>
        </p:nvGrpSpPr>
        <p:grpSpPr>
          <a:xfrm>
            <a:off x="11521714" y="6400800"/>
            <a:ext cx="670285" cy="457200"/>
            <a:chOff x="7939879" y="3957637"/>
            <a:chExt cx="4252121" cy="2900363"/>
          </a:xfrm>
        </p:grpSpPr>
        <p:sp>
          <p:nvSpPr>
            <p:cNvPr id="7" name="任意多边形 3">
              <a:extLst>
                <a:ext uri="{FF2B5EF4-FFF2-40B4-BE49-F238E27FC236}">
                  <a16:creationId xmlns:a16="http://schemas.microsoft.com/office/drawing/2014/main" id="{DD68700F-391B-44A8-AC0E-8C4A22370A57}"/>
                </a:ext>
              </a:extLst>
            </p:cNvPr>
            <p:cNvSpPr/>
            <p:nvPr/>
          </p:nvSpPr>
          <p:spPr>
            <a:xfrm>
              <a:off x="7952579" y="3957637"/>
              <a:ext cx="4239421" cy="2900363"/>
            </a:xfrm>
            <a:custGeom>
              <a:avLst/>
              <a:gdLst>
                <a:gd name="connsiteX0" fmla="*/ 825458 w 4239421"/>
                <a:gd name="connsiteY0" fmla="*/ 0 h 2900363"/>
                <a:gd name="connsiteX1" fmla="*/ 4239421 w 4239421"/>
                <a:gd name="connsiteY1" fmla="*/ 0 h 2900363"/>
                <a:gd name="connsiteX2" fmla="*/ 4239421 w 4239421"/>
                <a:gd name="connsiteY2" fmla="*/ 2900363 h 2900363"/>
                <a:gd name="connsiteX3" fmla="*/ 1170276 w 4239421"/>
                <a:gd name="connsiteY3" fmla="*/ 2900363 h 2900363"/>
                <a:gd name="connsiteX4" fmla="*/ 0 w 4239421"/>
                <a:gd name="connsiteY4" fmla="*/ 1490041 h 2900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421" h="2900363">
                  <a:moveTo>
                    <a:pt x="825458" y="0"/>
                  </a:moveTo>
                  <a:lnTo>
                    <a:pt x="4239421" y="0"/>
                  </a:lnTo>
                  <a:lnTo>
                    <a:pt x="4239421" y="2900363"/>
                  </a:lnTo>
                  <a:lnTo>
                    <a:pt x="1170276" y="2900363"/>
                  </a:lnTo>
                  <a:lnTo>
                    <a:pt x="0" y="1490041"/>
                  </a:lnTo>
                  <a:close/>
                </a:path>
              </a:pathLst>
            </a:custGeom>
            <a:solidFill>
              <a:srgbClr val="687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8" name="任意多边形 4">
              <a:extLst>
                <a:ext uri="{FF2B5EF4-FFF2-40B4-BE49-F238E27FC236}">
                  <a16:creationId xmlns:a16="http://schemas.microsoft.com/office/drawing/2014/main" id="{24D5C78A-E43E-4BAF-AAD1-CDEABE86D0C3}"/>
                </a:ext>
              </a:extLst>
            </p:cNvPr>
            <p:cNvSpPr/>
            <p:nvPr/>
          </p:nvSpPr>
          <p:spPr>
            <a:xfrm>
              <a:off x="7939879" y="3957637"/>
              <a:ext cx="1756168" cy="2900363"/>
            </a:xfrm>
            <a:custGeom>
              <a:avLst/>
              <a:gdLst>
                <a:gd name="connsiteX0" fmla="*/ 825458 w 1756168"/>
                <a:gd name="connsiteY0" fmla="*/ 0 h 2900363"/>
                <a:gd name="connsiteX1" fmla="*/ 1418888 w 1756168"/>
                <a:gd name="connsiteY1" fmla="*/ 0 h 2900363"/>
                <a:gd name="connsiteX2" fmla="*/ 590412 w 1756168"/>
                <a:gd name="connsiteY2" fmla="*/ 1495489 h 2900363"/>
                <a:gd name="connsiteX3" fmla="*/ 1756168 w 1756168"/>
                <a:gd name="connsiteY3" fmla="*/ 2900363 h 2900363"/>
                <a:gd name="connsiteX4" fmla="*/ 1170276 w 1756168"/>
                <a:gd name="connsiteY4" fmla="*/ 2900363 h 2900363"/>
                <a:gd name="connsiteX5" fmla="*/ 0 w 1756168"/>
                <a:gd name="connsiteY5" fmla="*/ 1490041 h 290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168" h="2900363">
                  <a:moveTo>
                    <a:pt x="825458" y="0"/>
                  </a:moveTo>
                  <a:lnTo>
                    <a:pt x="1418888" y="0"/>
                  </a:lnTo>
                  <a:lnTo>
                    <a:pt x="590412" y="1495489"/>
                  </a:lnTo>
                  <a:lnTo>
                    <a:pt x="1756168" y="2900363"/>
                  </a:lnTo>
                  <a:lnTo>
                    <a:pt x="1170276" y="2900363"/>
                  </a:lnTo>
                  <a:lnTo>
                    <a:pt x="0" y="1490041"/>
                  </a:lnTo>
                  <a:close/>
                </a:path>
              </a:pathLst>
            </a:custGeom>
            <a:solidFill>
              <a:srgbClr val="BC8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黑体W7(P)" panose="020B0700000000000000" pitchFamily="34" charset="-122"/>
                <a:ea typeface="华康黑体W7(P)" panose="020B0700000000000000" pitchFamily="34" charset="-122"/>
                <a:sym typeface="Century Gothic" panose="020B0502020202020204" pitchFamily="34" charset="0"/>
              </a:endParaRPr>
            </a:p>
          </p:txBody>
        </p:sp>
      </p:grpSp>
      <p:sp>
        <p:nvSpPr>
          <p:cNvPr id="9" name="文本框 8">
            <a:extLst>
              <a:ext uri="{FF2B5EF4-FFF2-40B4-BE49-F238E27FC236}">
                <a16:creationId xmlns:a16="http://schemas.microsoft.com/office/drawing/2014/main" id="{79858E7F-D790-4102-AF28-9B2CA448E0A2}"/>
              </a:ext>
            </a:extLst>
          </p:cNvPr>
          <p:cNvSpPr txBox="1"/>
          <p:nvPr userDrawn="1"/>
        </p:nvSpPr>
        <p:spPr>
          <a:xfrm>
            <a:off x="11654671" y="6441319"/>
            <a:ext cx="537328" cy="369332"/>
          </a:xfrm>
          <a:prstGeom prst="rect">
            <a:avLst/>
          </a:prstGeom>
          <a:noFill/>
        </p:spPr>
        <p:txBody>
          <a:bodyPr wrap="square" rtlCol="0">
            <a:spAutoFit/>
          </a:bodyPr>
          <a:lstStyle/>
          <a:p>
            <a:pPr algn="ctr"/>
            <a:fld id="{5CFC53CC-41C8-4FCD-8641-DE59ECB234DA}" type="slidenum">
              <a:rPr lang="zh-CN" altLang="en-US" b="1" smtClean="0">
                <a:solidFill>
                  <a:schemeClr val="bg1"/>
                </a:solidFill>
              </a:rPr>
              <a:pPr algn="ctr"/>
              <a:t>‹#›</a:t>
            </a:fld>
            <a:endParaRPr lang="zh-CN" altLang="en-US"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3C6CEF5-C12D-4E67-BC4A-DB72EA10F67F}" type="datetimeFigureOut">
              <a:rPr lang="zh-CN" altLang="en-US" smtClean="0"/>
              <a:t>2023/12/13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6C9C5B-08E2-43FA-94D5-1D700CE207F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3C6CEF5-C12D-4E67-BC4A-DB72EA10F67F}" type="datetimeFigureOut">
              <a:rPr lang="zh-CN" altLang="en-US" smtClean="0"/>
              <a:t>2023/12/13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6C9C5B-08E2-43FA-94D5-1D700CE207F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3C6CEF5-C12D-4E67-BC4A-DB72EA10F67F}" type="datetimeFigureOut">
              <a:rPr lang="zh-CN" altLang="en-US" smtClean="0"/>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6C9C5B-08E2-43FA-94D5-1D700CE207F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3C6CEF5-C12D-4E67-BC4A-DB72EA10F67F}" type="datetimeFigureOut">
              <a:rPr lang="zh-CN" altLang="en-US" smtClean="0"/>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6C9C5B-08E2-43FA-94D5-1D700CE207F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1848169" y="171990"/>
            <a:ext cx="4519748" cy="306366"/>
          </a:xfrm>
          <a:prstGeom prst="rect">
            <a:avLst/>
          </a:prstGeom>
        </p:spPr>
        <p:txBody>
          <a:bodyPr wrap="square">
            <a:spAutoFit/>
            <a:scene3d>
              <a:camera prst="orthographicFront"/>
              <a:lightRig rig="threePt" dir="t"/>
            </a:scene3d>
            <a:sp3d contourW="12700"/>
          </a:bodyPr>
          <a:lstStyle/>
          <a:p>
            <a:pPr lvl="0">
              <a:lnSpc>
                <a:spcPts val="1600"/>
              </a:lnSpc>
              <a:defRPr/>
            </a:pPr>
            <a:r>
              <a:rPr lang="en-US" altLang="zh-CN" dirty="0">
                <a:solidFill>
                  <a:schemeClr val="tx1">
                    <a:lumMod val="50000"/>
                    <a:lumOff val="50000"/>
                  </a:schemeClr>
                </a:solidFill>
                <a:effectLst>
                  <a:innerShdw blurRad="63500" dist="50800" dir="13500000">
                    <a:prstClr val="black">
                      <a:alpha val="50000"/>
                    </a:prstClr>
                  </a:innerShdw>
                </a:effectLst>
                <a:latin typeface="华康黑体W3(P)" panose="020B0300000000000000" pitchFamily="34" charset="-122"/>
                <a:ea typeface="华康黑体W3(P)" panose="020B0300000000000000" pitchFamily="34" charset="-122"/>
              </a:rPr>
              <a:t>Details of successful projects</a:t>
            </a:r>
          </a:p>
        </p:txBody>
      </p:sp>
      <p:sp>
        <p:nvSpPr>
          <p:cNvPr id="8" name="文本框 7"/>
          <p:cNvSpPr txBox="1"/>
          <p:nvPr userDrawn="1"/>
        </p:nvSpPr>
        <p:spPr>
          <a:xfrm>
            <a:off x="1376030" y="346404"/>
            <a:ext cx="2646878" cy="46166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a:ln>
                  <a:noFill/>
                </a:ln>
                <a:solidFill>
                  <a:srgbClr val="38636E"/>
                </a:solidFill>
                <a:effectLst>
                  <a:innerShdw blurRad="63500" dist="50800" dir="13500000">
                    <a:prstClr val="black">
                      <a:alpha val="50000"/>
                    </a:prstClr>
                  </a:innerShdw>
                </a:effectLst>
                <a:uLnTx/>
                <a:uFillTx/>
                <a:latin typeface="华康黑体W5(P)" panose="020B0500000000000000" pitchFamily="34" charset="-122"/>
                <a:ea typeface="华康黑体W5(P)" panose="020B0500000000000000" pitchFamily="34" charset="-122"/>
                <a:sym typeface="Arial" panose="020B0604020202020204"/>
              </a:rPr>
              <a:t>成功项目详细展示</a:t>
            </a:r>
          </a:p>
        </p:txBody>
      </p:sp>
      <p:grpSp>
        <p:nvGrpSpPr>
          <p:cNvPr id="9" name="组合 8"/>
          <p:cNvGrpSpPr/>
          <p:nvPr userDrawn="1"/>
        </p:nvGrpSpPr>
        <p:grpSpPr>
          <a:xfrm>
            <a:off x="0" y="238913"/>
            <a:ext cx="1867989" cy="512679"/>
            <a:chOff x="0" y="95220"/>
            <a:chExt cx="2474975" cy="679269"/>
          </a:xfrm>
        </p:grpSpPr>
        <p:sp>
          <p:nvSpPr>
            <p:cNvPr id="10" name="任意多边形 9"/>
            <p:cNvSpPr/>
            <p:nvPr/>
          </p:nvSpPr>
          <p:spPr>
            <a:xfrm>
              <a:off x="1611795" y="185716"/>
              <a:ext cx="356502" cy="588773"/>
            </a:xfrm>
            <a:custGeom>
              <a:avLst/>
              <a:gdLst>
                <a:gd name="connsiteX0" fmla="*/ 825458 w 1756168"/>
                <a:gd name="connsiteY0" fmla="*/ 0 h 2900363"/>
                <a:gd name="connsiteX1" fmla="*/ 1418888 w 1756168"/>
                <a:gd name="connsiteY1" fmla="*/ 0 h 2900363"/>
                <a:gd name="connsiteX2" fmla="*/ 590412 w 1756168"/>
                <a:gd name="connsiteY2" fmla="*/ 1495489 h 2900363"/>
                <a:gd name="connsiteX3" fmla="*/ 1756168 w 1756168"/>
                <a:gd name="connsiteY3" fmla="*/ 2900363 h 2900363"/>
                <a:gd name="connsiteX4" fmla="*/ 1170276 w 1756168"/>
                <a:gd name="connsiteY4" fmla="*/ 2900363 h 2900363"/>
                <a:gd name="connsiteX5" fmla="*/ 0 w 1756168"/>
                <a:gd name="connsiteY5" fmla="*/ 1490041 h 290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168" h="2900363">
                  <a:moveTo>
                    <a:pt x="825458" y="0"/>
                  </a:moveTo>
                  <a:lnTo>
                    <a:pt x="1418888" y="0"/>
                  </a:lnTo>
                  <a:lnTo>
                    <a:pt x="590412" y="1495489"/>
                  </a:lnTo>
                  <a:lnTo>
                    <a:pt x="1756168" y="2900363"/>
                  </a:lnTo>
                  <a:lnTo>
                    <a:pt x="1170276" y="2900363"/>
                  </a:lnTo>
                  <a:lnTo>
                    <a:pt x="0" y="1490041"/>
                  </a:lnTo>
                  <a:close/>
                </a:path>
              </a:pathLst>
            </a:custGeom>
            <a:solidFill>
              <a:srgbClr val="D5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黑体W7(P)" panose="020B0700000000000000" pitchFamily="34" charset="-122"/>
                <a:ea typeface="华康黑体W7(P)" panose="020B0700000000000000" pitchFamily="34" charset="-122"/>
                <a:sym typeface="Century Gothic" panose="020B0502020202020204" pitchFamily="34" charset="0"/>
              </a:endParaRPr>
            </a:p>
          </p:txBody>
        </p:sp>
        <p:sp>
          <p:nvSpPr>
            <p:cNvPr id="11" name="任意多边形 10"/>
            <p:cNvSpPr/>
            <p:nvPr/>
          </p:nvSpPr>
          <p:spPr>
            <a:xfrm>
              <a:off x="0" y="449649"/>
              <a:ext cx="1799920" cy="324840"/>
            </a:xfrm>
            <a:custGeom>
              <a:avLst/>
              <a:gdLst>
                <a:gd name="connsiteX0" fmla="*/ 0 w 8866603"/>
                <a:gd name="connsiteY0" fmla="*/ 0 h 1600199"/>
                <a:gd name="connsiteX1" fmla="*/ 7538768 w 8866603"/>
                <a:gd name="connsiteY1" fmla="*/ 0 h 1600199"/>
                <a:gd name="connsiteX2" fmla="*/ 8866603 w 8866603"/>
                <a:gd name="connsiteY2" fmla="*/ 1600199 h 1600199"/>
                <a:gd name="connsiteX3" fmla="*/ 0 w 8866603"/>
                <a:gd name="connsiteY3" fmla="*/ 1600199 h 1600199"/>
              </a:gdLst>
              <a:ahLst/>
              <a:cxnLst>
                <a:cxn ang="0">
                  <a:pos x="connsiteX0" y="connsiteY0"/>
                </a:cxn>
                <a:cxn ang="0">
                  <a:pos x="connsiteX1" y="connsiteY1"/>
                </a:cxn>
                <a:cxn ang="0">
                  <a:pos x="connsiteX2" y="connsiteY2"/>
                </a:cxn>
                <a:cxn ang="0">
                  <a:pos x="connsiteX3" y="connsiteY3"/>
                </a:cxn>
              </a:cxnLst>
              <a:rect l="l" t="t" r="r" b="b"/>
              <a:pathLst>
                <a:path w="8866603" h="1600199">
                  <a:moveTo>
                    <a:pt x="0" y="0"/>
                  </a:moveTo>
                  <a:lnTo>
                    <a:pt x="7538768" y="0"/>
                  </a:lnTo>
                  <a:lnTo>
                    <a:pt x="8866603" y="1600199"/>
                  </a:lnTo>
                  <a:lnTo>
                    <a:pt x="0" y="1600199"/>
                  </a:lnTo>
                  <a:close/>
                </a:path>
              </a:pathLst>
            </a:custGeom>
            <a:solidFill>
              <a:srgbClr val="687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黑体W7(P)" panose="020B0700000000000000" pitchFamily="34" charset="-122"/>
                <a:ea typeface="华康黑体W7(P)" panose="020B0700000000000000" pitchFamily="34" charset="-122"/>
                <a:sym typeface="Century Gothic" panose="020B0502020202020204" pitchFamily="34" charset="0"/>
              </a:endParaRPr>
            </a:p>
          </p:txBody>
        </p:sp>
        <p:sp>
          <p:nvSpPr>
            <p:cNvPr id="12" name="任意多边形 11"/>
            <p:cNvSpPr/>
            <p:nvPr/>
          </p:nvSpPr>
          <p:spPr>
            <a:xfrm>
              <a:off x="0" y="95220"/>
              <a:ext cx="2474975" cy="319625"/>
            </a:xfrm>
            <a:custGeom>
              <a:avLst/>
              <a:gdLst>
                <a:gd name="connsiteX0" fmla="*/ 8427488 w 12191999"/>
                <a:gd name="connsiteY0" fmla="*/ 0 h 1574506"/>
                <a:gd name="connsiteX1" fmla="*/ 12191999 w 12191999"/>
                <a:gd name="connsiteY1" fmla="*/ 0 h 1574506"/>
                <a:gd name="connsiteX2" fmla="*/ 12191999 w 12191999"/>
                <a:gd name="connsiteY2" fmla="*/ 303715 h 1574506"/>
                <a:gd name="connsiteX3" fmla="*/ 8649669 w 12191999"/>
                <a:gd name="connsiteY3" fmla="*/ 303715 h 1574506"/>
                <a:gd name="connsiteX4" fmla="*/ 7945673 w 12191999"/>
                <a:gd name="connsiteY4" fmla="*/ 1574506 h 1574506"/>
                <a:gd name="connsiteX5" fmla="*/ 7555238 w 12191999"/>
                <a:gd name="connsiteY5" fmla="*/ 1574506 h 1574506"/>
                <a:gd name="connsiteX6" fmla="*/ 7555239 w 12191999"/>
                <a:gd name="connsiteY6" fmla="*/ 1574505 h 1574506"/>
                <a:gd name="connsiteX7" fmla="*/ 914400 w 12191999"/>
                <a:gd name="connsiteY7" fmla="*/ 1574505 h 1574506"/>
                <a:gd name="connsiteX8" fmla="*/ 185737 w 12191999"/>
                <a:gd name="connsiteY8" fmla="*/ 1574505 h 1574506"/>
                <a:gd name="connsiteX9" fmla="*/ 0 w 12191999"/>
                <a:gd name="connsiteY9" fmla="*/ 1574505 h 1574506"/>
                <a:gd name="connsiteX10" fmla="*/ 0 w 12191999"/>
                <a:gd name="connsiteY10" fmla="*/ 1244558 h 1574506"/>
                <a:gd name="connsiteX11" fmla="*/ 914400 w 12191999"/>
                <a:gd name="connsiteY11" fmla="*/ 1244558 h 1574506"/>
                <a:gd name="connsiteX12" fmla="*/ 914400 w 12191999"/>
                <a:gd name="connsiteY12" fmla="*/ 1245890 h 1574506"/>
                <a:gd name="connsiteX13" fmla="*/ 7737286 w 12191999"/>
                <a:gd name="connsiteY13" fmla="*/ 1245890 h 157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999" h="1574506">
                  <a:moveTo>
                    <a:pt x="8427488" y="0"/>
                  </a:moveTo>
                  <a:lnTo>
                    <a:pt x="12191999" y="0"/>
                  </a:lnTo>
                  <a:lnTo>
                    <a:pt x="12191999" y="303715"/>
                  </a:lnTo>
                  <a:lnTo>
                    <a:pt x="8649669" y="303715"/>
                  </a:lnTo>
                  <a:lnTo>
                    <a:pt x="7945673" y="1574506"/>
                  </a:lnTo>
                  <a:lnTo>
                    <a:pt x="7555238" y="1574506"/>
                  </a:lnTo>
                  <a:lnTo>
                    <a:pt x="7555239" y="1574505"/>
                  </a:lnTo>
                  <a:lnTo>
                    <a:pt x="914400" y="1574505"/>
                  </a:lnTo>
                  <a:lnTo>
                    <a:pt x="185737" y="1574505"/>
                  </a:lnTo>
                  <a:lnTo>
                    <a:pt x="0" y="1574505"/>
                  </a:lnTo>
                  <a:lnTo>
                    <a:pt x="0" y="1244558"/>
                  </a:lnTo>
                  <a:lnTo>
                    <a:pt x="914400" y="1244558"/>
                  </a:lnTo>
                  <a:lnTo>
                    <a:pt x="914400" y="1245890"/>
                  </a:lnTo>
                  <a:lnTo>
                    <a:pt x="7737286" y="1245890"/>
                  </a:lnTo>
                  <a:close/>
                </a:path>
              </a:pathLst>
            </a:custGeom>
            <a:solidFill>
              <a:srgbClr val="BC8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13" name="任意多边形 12"/>
          <p:cNvSpPr/>
          <p:nvPr userDrawn="1"/>
        </p:nvSpPr>
        <p:spPr>
          <a:xfrm>
            <a:off x="4022907" y="478499"/>
            <a:ext cx="4690019" cy="234013"/>
          </a:xfrm>
          <a:custGeom>
            <a:avLst/>
            <a:gdLst>
              <a:gd name="connsiteX0" fmla="*/ 825458 w 4239421"/>
              <a:gd name="connsiteY0" fmla="*/ 0 h 2900363"/>
              <a:gd name="connsiteX1" fmla="*/ 4239421 w 4239421"/>
              <a:gd name="connsiteY1" fmla="*/ 0 h 2900363"/>
              <a:gd name="connsiteX2" fmla="*/ 4239421 w 4239421"/>
              <a:gd name="connsiteY2" fmla="*/ 2900363 h 2900363"/>
              <a:gd name="connsiteX3" fmla="*/ 1170276 w 4239421"/>
              <a:gd name="connsiteY3" fmla="*/ 2900363 h 2900363"/>
              <a:gd name="connsiteX4" fmla="*/ 0 w 4239421"/>
              <a:gd name="connsiteY4" fmla="*/ 1490041 h 2900363"/>
              <a:gd name="connsiteX0-1" fmla="*/ 825458 w 56291306"/>
              <a:gd name="connsiteY0-2" fmla="*/ 0 h 2900363"/>
              <a:gd name="connsiteX1-3" fmla="*/ 4239421 w 56291306"/>
              <a:gd name="connsiteY1-4" fmla="*/ 0 h 2900363"/>
              <a:gd name="connsiteX2-5" fmla="*/ 56291306 w 56291306"/>
              <a:gd name="connsiteY2-6" fmla="*/ 2900363 h 2900363"/>
              <a:gd name="connsiteX3-7" fmla="*/ 1170276 w 56291306"/>
              <a:gd name="connsiteY3-8" fmla="*/ 2900363 h 2900363"/>
              <a:gd name="connsiteX4-9" fmla="*/ 0 w 56291306"/>
              <a:gd name="connsiteY4-10" fmla="*/ 1490041 h 2900363"/>
              <a:gd name="connsiteX5" fmla="*/ 825458 w 56291306"/>
              <a:gd name="connsiteY5" fmla="*/ 0 h 2900363"/>
              <a:gd name="connsiteX0-11" fmla="*/ 825458 w 56374723"/>
              <a:gd name="connsiteY0-12" fmla="*/ 0 h 2900363"/>
              <a:gd name="connsiteX1-13" fmla="*/ 56374723 w 56374723"/>
              <a:gd name="connsiteY1-14" fmla="*/ 166835 h 2900363"/>
              <a:gd name="connsiteX2-15" fmla="*/ 56291306 w 56374723"/>
              <a:gd name="connsiteY2-16" fmla="*/ 2900363 h 2900363"/>
              <a:gd name="connsiteX3-17" fmla="*/ 1170276 w 56374723"/>
              <a:gd name="connsiteY3-18" fmla="*/ 2900363 h 2900363"/>
              <a:gd name="connsiteX4-19" fmla="*/ 0 w 56374723"/>
              <a:gd name="connsiteY4-20" fmla="*/ 1490041 h 2900363"/>
              <a:gd name="connsiteX5-21" fmla="*/ 825458 w 56374723"/>
              <a:gd name="connsiteY5-22" fmla="*/ 0 h 290036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56374723" h="2900363">
                <a:moveTo>
                  <a:pt x="825458" y="0"/>
                </a:moveTo>
                <a:lnTo>
                  <a:pt x="56374723" y="166835"/>
                </a:lnTo>
                <a:lnTo>
                  <a:pt x="56291306" y="2900363"/>
                </a:lnTo>
                <a:lnTo>
                  <a:pt x="1170276" y="2900363"/>
                </a:lnTo>
                <a:lnTo>
                  <a:pt x="0" y="1490041"/>
                </a:lnTo>
                <a:lnTo>
                  <a:pt x="825458" y="0"/>
                </a:lnTo>
                <a:close/>
              </a:path>
            </a:pathLst>
          </a:custGeom>
          <a:solidFill>
            <a:srgbClr val="D5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 name="矩形 13"/>
          <p:cNvSpPr/>
          <p:nvPr userDrawn="1"/>
        </p:nvSpPr>
        <p:spPr>
          <a:xfrm>
            <a:off x="6975566" y="491562"/>
            <a:ext cx="5216434" cy="223200"/>
          </a:xfrm>
          <a:prstGeom prst="rect">
            <a:avLst/>
          </a:prstGeom>
          <a:solidFill>
            <a:srgbClr val="D5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1848169" y="171990"/>
            <a:ext cx="4519748" cy="306366"/>
          </a:xfrm>
          <a:prstGeom prst="rect">
            <a:avLst/>
          </a:prstGeom>
        </p:spPr>
        <p:txBody>
          <a:bodyPr wrap="square">
            <a:spAutoFit/>
            <a:scene3d>
              <a:camera prst="orthographicFront"/>
              <a:lightRig rig="threePt" dir="t"/>
            </a:scene3d>
            <a:sp3d contourW="12700"/>
          </a:bodyPr>
          <a:lstStyle/>
          <a:p>
            <a:pPr lvl="0">
              <a:lnSpc>
                <a:spcPts val="1600"/>
              </a:lnSpc>
              <a:defRPr/>
            </a:pPr>
            <a:r>
              <a:rPr lang="en-US" altLang="zh-CN" dirty="0">
                <a:solidFill>
                  <a:schemeClr val="tx1">
                    <a:lumMod val="50000"/>
                    <a:lumOff val="50000"/>
                  </a:schemeClr>
                </a:solidFill>
                <a:effectLst>
                  <a:innerShdw blurRad="63500" dist="50800" dir="13500000">
                    <a:prstClr val="black">
                      <a:alpha val="50000"/>
                    </a:prstClr>
                  </a:innerShdw>
                </a:effectLst>
                <a:latin typeface="华康黑体W3(P)" panose="020B0300000000000000" pitchFamily="34" charset="-122"/>
                <a:ea typeface="华康黑体W3(P)" panose="020B0300000000000000" pitchFamily="34" charset="-122"/>
              </a:rPr>
              <a:t>Deficiencies in work and improvement measures</a:t>
            </a:r>
          </a:p>
        </p:txBody>
      </p:sp>
      <p:sp>
        <p:nvSpPr>
          <p:cNvPr id="8" name="文本框 7"/>
          <p:cNvSpPr txBox="1"/>
          <p:nvPr userDrawn="1"/>
        </p:nvSpPr>
        <p:spPr>
          <a:xfrm>
            <a:off x="1423853" y="346404"/>
            <a:ext cx="3262432" cy="46166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a:ln>
                  <a:noFill/>
                </a:ln>
                <a:solidFill>
                  <a:srgbClr val="38636E"/>
                </a:solidFill>
                <a:effectLst>
                  <a:innerShdw blurRad="63500" dist="50800" dir="13500000">
                    <a:prstClr val="black">
                      <a:alpha val="50000"/>
                    </a:prstClr>
                  </a:innerShdw>
                </a:effectLst>
                <a:uLnTx/>
                <a:uFillTx/>
                <a:latin typeface="华康黑体W5(P)" panose="020B0500000000000000" pitchFamily="34" charset="-122"/>
                <a:ea typeface="华康黑体W5(P)" panose="020B0500000000000000" pitchFamily="34" charset="-122"/>
                <a:sym typeface="Arial" panose="020B0604020202020204"/>
              </a:rPr>
              <a:t>工作中不足及改进措施</a:t>
            </a:r>
          </a:p>
        </p:txBody>
      </p:sp>
      <p:grpSp>
        <p:nvGrpSpPr>
          <p:cNvPr id="9" name="组合 8"/>
          <p:cNvGrpSpPr/>
          <p:nvPr userDrawn="1"/>
        </p:nvGrpSpPr>
        <p:grpSpPr>
          <a:xfrm>
            <a:off x="0" y="238913"/>
            <a:ext cx="1867989" cy="512679"/>
            <a:chOff x="0" y="95220"/>
            <a:chExt cx="2474975" cy="679269"/>
          </a:xfrm>
        </p:grpSpPr>
        <p:sp>
          <p:nvSpPr>
            <p:cNvPr id="10" name="任意多边形 9"/>
            <p:cNvSpPr/>
            <p:nvPr/>
          </p:nvSpPr>
          <p:spPr>
            <a:xfrm>
              <a:off x="1611795" y="185716"/>
              <a:ext cx="356502" cy="588773"/>
            </a:xfrm>
            <a:custGeom>
              <a:avLst/>
              <a:gdLst>
                <a:gd name="connsiteX0" fmla="*/ 825458 w 1756168"/>
                <a:gd name="connsiteY0" fmla="*/ 0 h 2900363"/>
                <a:gd name="connsiteX1" fmla="*/ 1418888 w 1756168"/>
                <a:gd name="connsiteY1" fmla="*/ 0 h 2900363"/>
                <a:gd name="connsiteX2" fmla="*/ 590412 w 1756168"/>
                <a:gd name="connsiteY2" fmla="*/ 1495489 h 2900363"/>
                <a:gd name="connsiteX3" fmla="*/ 1756168 w 1756168"/>
                <a:gd name="connsiteY3" fmla="*/ 2900363 h 2900363"/>
                <a:gd name="connsiteX4" fmla="*/ 1170276 w 1756168"/>
                <a:gd name="connsiteY4" fmla="*/ 2900363 h 2900363"/>
                <a:gd name="connsiteX5" fmla="*/ 0 w 1756168"/>
                <a:gd name="connsiteY5" fmla="*/ 1490041 h 290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168" h="2900363">
                  <a:moveTo>
                    <a:pt x="825458" y="0"/>
                  </a:moveTo>
                  <a:lnTo>
                    <a:pt x="1418888" y="0"/>
                  </a:lnTo>
                  <a:lnTo>
                    <a:pt x="590412" y="1495489"/>
                  </a:lnTo>
                  <a:lnTo>
                    <a:pt x="1756168" y="2900363"/>
                  </a:lnTo>
                  <a:lnTo>
                    <a:pt x="1170276" y="2900363"/>
                  </a:lnTo>
                  <a:lnTo>
                    <a:pt x="0" y="1490041"/>
                  </a:lnTo>
                  <a:close/>
                </a:path>
              </a:pathLst>
            </a:custGeom>
            <a:solidFill>
              <a:srgbClr val="D5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黑体W7(P)" panose="020B0700000000000000" pitchFamily="34" charset="-122"/>
                <a:ea typeface="华康黑体W7(P)" panose="020B0700000000000000" pitchFamily="34" charset="-122"/>
                <a:sym typeface="Century Gothic" panose="020B0502020202020204" pitchFamily="34" charset="0"/>
              </a:endParaRPr>
            </a:p>
          </p:txBody>
        </p:sp>
        <p:sp>
          <p:nvSpPr>
            <p:cNvPr id="11" name="任意多边形 10"/>
            <p:cNvSpPr/>
            <p:nvPr/>
          </p:nvSpPr>
          <p:spPr>
            <a:xfrm>
              <a:off x="0" y="449649"/>
              <a:ext cx="1799920" cy="324840"/>
            </a:xfrm>
            <a:custGeom>
              <a:avLst/>
              <a:gdLst>
                <a:gd name="connsiteX0" fmla="*/ 0 w 8866603"/>
                <a:gd name="connsiteY0" fmla="*/ 0 h 1600199"/>
                <a:gd name="connsiteX1" fmla="*/ 7538768 w 8866603"/>
                <a:gd name="connsiteY1" fmla="*/ 0 h 1600199"/>
                <a:gd name="connsiteX2" fmla="*/ 8866603 w 8866603"/>
                <a:gd name="connsiteY2" fmla="*/ 1600199 h 1600199"/>
                <a:gd name="connsiteX3" fmla="*/ 0 w 8866603"/>
                <a:gd name="connsiteY3" fmla="*/ 1600199 h 1600199"/>
              </a:gdLst>
              <a:ahLst/>
              <a:cxnLst>
                <a:cxn ang="0">
                  <a:pos x="connsiteX0" y="connsiteY0"/>
                </a:cxn>
                <a:cxn ang="0">
                  <a:pos x="connsiteX1" y="connsiteY1"/>
                </a:cxn>
                <a:cxn ang="0">
                  <a:pos x="connsiteX2" y="connsiteY2"/>
                </a:cxn>
                <a:cxn ang="0">
                  <a:pos x="connsiteX3" y="connsiteY3"/>
                </a:cxn>
              </a:cxnLst>
              <a:rect l="l" t="t" r="r" b="b"/>
              <a:pathLst>
                <a:path w="8866603" h="1600199">
                  <a:moveTo>
                    <a:pt x="0" y="0"/>
                  </a:moveTo>
                  <a:lnTo>
                    <a:pt x="7538768" y="0"/>
                  </a:lnTo>
                  <a:lnTo>
                    <a:pt x="8866603" y="1600199"/>
                  </a:lnTo>
                  <a:lnTo>
                    <a:pt x="0" y="1600199"/>
                  </a:lnTo>
                  <a:close/>
                </a:path>
              </a:pathLst>
            </a:custGeom>
            <a:solidFill>
              <a:srgbClr val="687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黑体W7(P)" panose="020B0700000000000000" pitchFamily="34" charset="-122"/>
                <a:ea typeface="华康黑体W7(P)" panose="020B0700000000000000" pitchFamily="34" charset="-122"/>
                <a:sym typeface="Century Gothic" panose="020B0502020202020204" pitchFamily="34" charset="0"/>
              </a:endParaRPr>
            </a:p>
          </p:txBody>
        </p:sp>
        <p:sp>
          <p:nvSpPr>
            <p:cNvPr id="12" name="任意多边形 11"/>
            <p:cNvSpPr/>
            <p:nvPr/>
          </p:nvSpPr>
          <p:spPr>
            <a:xfrm>
              <a:off x="0" y="95220"/>
              <a:ext cx="2474975" cy="319625"/>
            </a:xfrm>
            <a:custGeom>
              <a:avLst/>
              <a:gdLst>
                <a:gd name="connsiteX0" fmla="*/ 8427488 w 12191999"/>
                <a:gd name="connsiteY0" fmla="*/ 0 h 1574506"/>
                <a:gd name="connsiteX1" fmla="*/ 12191999 w 12191999"/>
                <a:gd name="connsiteY1" fmla="*/ 0 h 1574506"/>
                <a:gd name="connsiteX2" fmla="*/ 12191999 w 12191999"/>
                <a:gd name="connsiteY2" fmla="*/ 303715 h 1574506"/>
                <a:gd name="connsiteX3" fmla="*/ 8649669 w 12191999"/>
                <a:gd name="connsiteY3" fmla="*/ 303715 h 1574506"/>
                <a:gd name="connsiteX4" fmla="*/ 7945673 w 12191999"/>
                <a:gd name="connsiteY4" fmla="*/ 1574506 h 1574506"/>
                <a:gd name="connsiteX5" fmla="*/ 7555238 w 12191999"/>
                <a:gd name="connsiteY5" fmla="*/ 1574506 h 1574506"/>
                <a:gd name="connsiteX6" fmla="*/ 7555239 w 12191999"/>
                <a:gd name="connsiteY6" fmla="*/ 1574505 h 1574506"/>
                <a:gd name="connsiteX7" fmla="*/ 914400 w 12191999"/>
                <a:gd name="connsiteY7" fmla="*/ 1574505 h 1574506"/>
                <a:gd name="connsiteX8" fmla="*/ 185737 w 12191999"/>
                <a:gd name="connsiteY8" fmla="*/ 1574505 h 1574506"/>
                <a:gd name="connsiteX9" fmla="*/ 0 w 12191999"/>
                <a:gd name="connsiteY9" fmla="*/ 1574505 h 1574506"/>
                <a:gd name="connsiteX10" fmla="*/ 0 w 12191999"/>
                <a:gd name="connsiteY10" fmla="*/ 1244558 h 1574506"/>
                <a:gd name="connsiteX11" fmla="*/ 914400 w 12191999"/>
                <a:gd name="connsiteY11" fmla="*/ 1244558 h 1574506"/>
                <a:gd name="connsiteX12" fmla="*/ 914400 w 12191999"/>
                <a:gd name="connsiteY12" fmla="*/ 1245890 h 1574506"/>
                <a:gd name="connsiteX13" fmla="*/ 7737286 w 12191999"/>
                <a:gd name="connsiteY13" fmla="*/ 1245890 h 157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999" h="1574506">
                  <a:moveTo>
                    <a:pt x="8427488" y="0"/>
                  </a:moveTo>
                  <a:lnTo>
                    <a:pt x="12191999" y="0"/>
                  </a:lnTo>
                  <a:lnTo>
                    <a:pt x="12191999" y="303715"/>
                  </a:lnTo>
                  <a:lnTo>
                    <a:pt x="8649669" y="303715"/>
                  </a:lnTo>
                  <a:lnTo>
                    <a:pt x="7945673" y="1574506"/>
                  </a:lnTo>
                  <a:lnTo>
                    <a:pt x="7555238" y="1574506"/>
                  </a:lnTo>
                  <a:lnTo>
                    <a:pt x="7555239" y="1574505"/>
                  </a:lnTo>
                  <a:lnTo>
                    <a:pt x="914400" y="1574505"/>
                  </a:lnTo>
                  <a:lnTo>
                    <a:pt x="185737" y="1574505"/>
                  </a:lnTo>
                  <a:lnTo>
                    <a:pt x="0" y="1574505"/>
                  </a:lnTo>
                  <a:lnTo>
                    <a:pt x="0" y="1244558"/>
                  </a:lnTo>
                  <a:lnTo>
                    <a:pt x="914400" y="1244558"/>
                  </a:lnTo>
                  <a:lnTo>
                    <a:pt x="914400" y="1245890"/>
                  </a:lnTo>
                  <a:lnTo>
                    <a:pt x="7737286" y="1245890"/>
                  </a:lnTo>
                  <a:close/>
                </a:path>
              </a:pathLst>
            </a:custGeom>
            <a:solidFill>
              <a:srgbClr val="BC8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13" name="任意多边形 12"/>
          <p:cNvSpPr/>
          <p:nvPr userDrawn="1"/>
        </p:nvSpPr>
        <p:spPr>
          <a:xfrm>
            <a:off x="4632507" y="478499"/>
            <a:ext cx="4690019" cy="234013"/>
          </a:xfrm>
          <a:custGeom>
            <a:avLst/>
            <a:gdLst>
              <a:gd name="connsiteX0" fmla="*/ 825458 w 4239421"/>
              <a:gd name="connsiteY0" fmla="*/ 0 h 2900363"/>
              <a:gd name="connsiteX1" fmla="*/ 4239421 w 4239421"/>
              <a:gd name="connsiteY1" fmla="*/ 0 h 2900363"/>
              <a:gd name="connsiteX2" fmla="*/ 4239421 w 4239421"/>
              <a:gd name="connsiteY2" fmla="*/ 2900363 h 2900363"/>
              <a:gd name="connsiteX3" fmla="*/ 1170276 w 4239421"/>
              <a:gd name="connsiteY3" fmla="*/ 2900363 h 2900363"/>
              <a:gd name="connsiteX4" fmla="*/ 0 w 4239421"/>
              <a:gd name="connsiteY4" fmla="*/ 1490041 h 2900363"/>
              <a:gd name="connsiteX0-1" fmla="*/ 825458 w 56291306"/>
              <a:gd name="connsiteY0-2" fmla="*/ 0 h 2900363"/>
              <a:gd name="connsiteX1-3" fmla="*/ 4239421 w 56291306"/>
              <a:gd name="connsiteY1-4" fmla="*/ 0 h 2900363"/>
              <a:gd name="connsiteX2-5" fmla="*/ 56291306 w 56291306"/>
              <a:gd name="connsiteY2-6" fmla="*/ 2900363 h 2900363"/>
              <a:gd name="connsiteX3-7" fmla="*/ 1170276 w 56291306"/>
              <a:gd name="connsiteY3-8" fmla="*/ 2900363 h 2900363"/>
              <a:gd name="connsiteX4-9" fmla="*/ 0 w 56291306"/>
              <a:gd name="connsiteY4-10" fmla="*/ 1490041 h 2900363"/>
              <a:gd name="connsiteX5" fmla="*/ 825458 w 56291306"/>
              <a:gd name="connsiteY5" fmla="*/ 0 h 2900363"/>
              <a:gd name="connsiteX0-11" fmla="*/ 825458 w 56374723"/>
              <a:gd name="connsiteY0-12" fmla="*/ 0 h 2900363"/>
              <a:gd name="connsiteX1-13" fmla="*/ 56374723 w 56374723"/>
              <a:gd name="connsiteY1-14" fmla="*/ 166835 h 2900363"/>
              <a:gd name="connsiteX2-15" fmla="*/ 56291306 w 56374723"/>
              <a:gd name="connsiteY2-16" fmla="*/ 2900363 h 2900363"/>
              <a:gd name="connsiteX3-17" fmla="*/ 1170276 w 56374723"/>
              <a:gd name="connsiteY3-18" fmla="*/ 2900363 h 2900363"/>
              <a:gd name="connsiteX4-19" fmla="*/ 0 w 56374723"/>
              <a:gd name="connsiteY4-20" fmla="*/ 1490041 h 2900363"/>
              <a:gd name="connsiteX5-21" fmla="*/ 825458 w 56374723"/>
              <a:gd name="connsiteY5-22" fmla="*/ 0 h 290036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56374723" h="2900363">
                <a:moveTo>
                  <a:pt x="825458" y="0"/>
                </a:moveTo>
                <a:lnTo>
                  <a:pt x="56374723" y="166835"/>
                </a:lnTo>
                <a:lnTo>
                  <a:pt x="56291306" y="2900363"/>
                </a:lnTo>
                <a:lnTo>
                  <a:pt x="1170276" y="2900363"/>
                </a:lnTo>
                <a:lnTo>
                  <a:pt x="0" y="1490041"/>
                </a:lnTo>
                <a:lnTo>
                  <a:pt x="825458" y="0"/>
                </a:lnTo>
                <a:close/>
              </a:path>
            </a:pathLst>
          </a:custGeom>
          <a:solidFill>
            <a:srgbClr val="D5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 name="矩形 13"/>
          <p:cNvSpPr/>
          <p:nvPr userDrawn="1"/>
        </p:nvSpPr>
        <p:spPr>
          <a:xfrm>
            <a:off x="6975566" y="491562"/>
            <a:ext cx="5216434" cy="223200"/>
          </a:xfrm>
          <a:prstGeom prst="rect">
            <a:avLst/>
          </a:prstGeom>
          <a:solidFill>
            <a:srgbClr val="D5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7" name="矩形 6"/>
          <p:cNvSpPr/>
          <p:nvPr userDrawn="1"/>
        </p:nvSpPr>
        <p:spPr>
          <a:xfrm>
            <a:off x="1848169" y="171990"/>
            <a:ext cx="4519748" cy="306366"/>
          </a:xfrm>
          <a:prstGeom prst="rect">
            <a:avLst/>
          </a:prstGeom>
        </p:spPr>
        <p:txBody>
          <a:bodyPr wrap="square">
            <a:spAutoFit/>
            <a:scene3d>
              <a:camera prst="orthographicFront"/>
              <a:lightRig rig="threePt" dir="t"/>
            </a:scene3d>
            <a:sp3d contourW="12700"/>
          </a:bodyPr>
          <a:lstStyle/>
          <a:p>
            <a:pPr lvl="0">
              <a:lnSpc>
                <a:spcPts val="1600"/>
              </a:lnSpc>
              <a:defRPr/>
            </a:pPr>
            <a:r>
              <a:rPr lang="en-US" altLang="zh-CN" dirty="0">
                <a:solidFill>
                  <a:schemeClr val="tx1">
                    <a:lumMod val="50000"/>
                    <a:lumOff val="50000"/>
                  </a:schemeClr>
                </a:solidFill>
                <a:effectLst>
                  <a:innerShdw blurRad="63500" dist="50800" dir="13500000">
                    <a:prstClr val="black">
                      <a:alpha val="50000"/>
                    </a:prstClr>
                  </a:innerShdw>
                </a:effectLst>
                <a:latin typeface="华康黑体W3(P)" panose="020B0300000000000000" pitchFamily="34" charset="-122"/>
                <a:ea typeface="华康黑体W3(P)" panose="020B0300000000000000" pitchFamily="34" charset="-122"/>
              </a:rPr>
              <a:t>Next work target plan</a:t>
            </a:r>
          </a:p>
        </p:txBody>
      </p:sp>
      <p:sp>
        <p:nvSpPr>
          <p:cNvPr id="8" name="文本框 7"/>
          <p:cNvSpPr txBox="1"/>
          <p:nvPr userDrawn="1"/>
        </p:nvSpPr>
        <p:spPr>
          <a:xfrm>
            <a:off x="1376030" y="346404"/>
            <a:ext cx="2646879" cy="46166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a:ln>
                  <a:noFill/>
                </a:ln>
                <a:solidFill>
                  <a:srgbClr val="38636E"/>
                </a:solidFill>
                <a:effectLst>
                  <a:innerShdw blurRad="63500" dist="50800" dir="13500000">
                    <a:prstClr val="black">
                      <a:alpha val="50000"/>
                    </a:prstClr>
                  </a:innerShdw>
                </a:effectLst>
                <a:uLnTx/>
                <a:uFillTx/>
                <a:latin typeface="华康黑体W5(P)" panose="020B0500000000000000" pitchFamily="34" charset="-122"/>
                <a:ea typeface="华康黑体W5(P)" panose="020B0500000000000000" pitchFamily="34" charset="-122"/>
                <a:sym typeface="Arial" panose="020B0604020202020204"/>
              </a:rPr>
              <a:t>下步工作目标计划</a:t>
            </a:r>
          </a:p>
        </p:txBody>
      </p:sp>
      <p:grpSp>
        <p:nvGrpSpPr>
          <p:cNvPr id="9" name="组合 8"/>
          <p:cNvGrpSpPr/>
          <p:nvPr userDrawn="1"/>
        </p:nvGrpSpPr>
        <p:grpSpPr>
          <a:xfrm>
            <a:off x="0" y="238913"/>
            <a:ext cx="1867989" cy="512679"/>
            <a:chOff x="0" y="95220"/>
            <a:chExt cx="2474975" cy="679269"/>
          </a:xfrm>
        </p:grpSpPr>
        <p:sp>
          <p:nvSpPr>
            <p:cNvPr id="10" name="任意多边形 9"/>
            <p:cNvSpPr/>
            <p:nvPr/>
          </p:nvSpPr>
          <p:spPr>
            <a:xfrm>
              <a:off x="1611795" y="185716"/>
              <a:ext cx="356502" cy="588773"/>
            </a:xfrm>
            <a:custGeom>
              <a:avLst/>
              <a:gdLst>
                <a:gd name="connsiteX0" fmla="*/ 825458 w 1756168"/>
                <a:gd name="connsiteY0" fmla="*/ 0 h 2900363"/>
                <a:gd name="connsiteX1" fmla="*/ 1418888 w 1756168"/>
                <a:gd name="connsiteY1" fmla="*/ 0 h 2900363"/>
                <a:gd name="connsiteX2" fmla="*/ 590412 w 1756168"/>
                <a:gd name="connsiteY2" fmla="*/ 1495489 h 2900363"/>
                <a:gd name="connsiteX3" fmla="*/ 1756168 w 1756168"/>
                <a:gd name="connsiteY3" fmla="*/ 2900363 h 2900363"/>
                <a:gd name="connsiteX4" fmla="*/ 1170276 w 1756168"/>
                <a:gd name="connsiteY4" fmla="*/ 2900363 h 2900363"/>
                <a:gd name="connsiteX5" fmla="*/ 0 w 1756168"/>
                <a:gd name="connsiteY5" fmla="*/ 1490041 h 290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168" h="2900363">
                  <a:moveTo>
                    <a:pt x="825458" y="0"/>
                  </a:moveTo>
                  <a:lnTo>
                    <a:pt x="1418888" y="0"/>
                  </a:lnTo>
                  <a:lnTo>
                    <a:pt x="590412" y="1495489"/>
                  </a:lnTo>
                  <a:lnTo>
                    <a:pt x="1756168" y="2900363"/>
                  </a:lnTo>
                  <a:lnTo>
                    <a:pt x="1170276" y="2900363"/>
                  </a:lnTo>
                  <a:lnTo>
                    <a:pt x="0" y="1490041"/>
                  </a:lnTo>
                  <a:close/>
                </a:path>
              </a:pathLst>
            </a:custGeom>
            <a:solidFill>
              <a:srgbClr val="D5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黑体W7(P)" panose="020B0700000000000000" pitchFamily="34" charset="-122"/>
                <a:ea typeface="华康黑体W7(P)" panose="020B0700000000000000" pitchFamily="34" charset="-122"/>
                <a:sym typeface="Century Gothic" panose="020B0502020202020204" pitchFamily="34" charset="0"/>
              </a:endParaRPr>
            </a:p>
          </p:txBody>
        </p:sp>
        <p:sp>
          <p:nvSpPr>
            <p:cNvPr id="11" name="任意多边形 10"/>
            <p:cNvSpPr/>
            <p:nvPr/>
          </p:nvSpPr>
          <p:spPr>
            <a:xfrm>
              <a:off x="0" y="449649"/>
              <a:ext cx="1799920" cy="324840"/>
            </a:xfrm>
            <a:custGeom>
              <a:avLst/>
              <a:gdLst>
                <a:gd name="connsiteX0" fmla="*/ 0 w 8866603"/>
                <a:gd name="connsiteY0" fmla="*/ 0 h 1600199"/>
                <a:gd name="connsiteX1" fmla="*/ 7538768 w 8866603"/>
                <a:gd name="connsiteY1" fmla="*/ 0 h 1600199"/>
                <a:gd name="connsiteX2" fmla="*/ 8866603 w 8866603"/>
                <a:gd name="connsiteY2" fmla="*/ 1600199 h 1600199"/>
                <a:gd name="connsiteX3" fmla="*/ 0 w 8866603"/>
                <a:gd name="connsiteY3" fmla="*/ 1600199 h 1600199"/>
              </a:gdLst>
              <a:ahLst/>
              <a:cxnLst>
                <a:cxn ang="0">
                  <a:pos x="connsiteX0" y="connsiteY0"/>
                </a:cxn>
                <a:cxn ang="0">
                  <a:pos x="connsiteX1" y="connsiteY1"/>
                </a:cxn>
                <a:cxn ang="0">
                  <a:pos x="connsiteX2" y="connsiteY2"/>
                </a:cxn>
                <a:cxn ang="0">
                  <a:pos x="connsiteX3" y="connsiteY3"/>
                </a:cxn>
              </a:cxnLst>
              <a:rect l="l" t="t" r="r" b="b"/>
              <a:pathLst>
                <a:path w="8866603" h="1600199">
                  <a:moveTo>
                    <a:pt x="0" y="0"/>
                  </a:moveTo>
                  <a:lnTo>
                    <a:pt x="7538768" y="0"/>
                  </a:lnTo>
                  <a:lnTo>
                    <a:pt x="8866603" y="1600199"/>
                  </a:lnTo>
                  <a:lnTo>
                    <a:pt x="0" y="1600199"/>
                  </a:lnTo>
                  <a:close/>
                </a:path>
              </a:pathLst>
            </a:custGeom>
            <a:solidFill>
              <a:srgbClr val="687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康黑体W7(P)" panose="020B0700000000000000" pitchFamily="34" charset="-122"/>
                <a:ea typeface="华康黑体W7(P)" panose="020B0700000000000000" pitchFamily="34" charset="-122"/>
                <a:sym typeface="Century Gothic" panose="020B0502020202020204" pitchFamily="34" charset="0"/>
              </a:endParaRPr>
            </a:p>
          </p:txBody>
        </p:sp>
        <p:sp>
          <p:nvSpPr>
            <p:cNvPr id="12" name="任意多边形 11"/>
            <p:cNvSpPr/>
            <p:nvPr/>
          </p:nvSpPr>
          <p:spPr>
            <a:xfrm>
              <a:off x="0" y="95220"/>
              <a:ext cx="2474975" cy="319625"/>
            </a:xfrm>
            <a:custGeom>
              <a:avLst/>
              <a:gdLst>
                <a:gd name="connsiteX0" fmla="*/ 8427488 w 12191999"/>
                <a:gd name="connsiteY0" fmla="*/ 0 h 1574506"/>
                <a:gd name="connsiteX1" fmla="*/ 12191999 w 12191999"/>
                <a:gd name="connsiteY1" fmla="*/ 0 h 1574506"/>
                <a:gd name="connsiteX2" fmla="*/ 12191999 w 12191999"/>
                <a:gd name="connsiteY2" fmla="*/ 303715 h 1574506"/>
                <a:gd name="connsiteX3" fmla="*/ 8649669 w 12191999"/>
                <a:gd name="connsiteY3" fmla="*/ 303715 h 1574506"/>
                <a:gd name="connsiteX4" fmla="*/ 7945673 w 12191999"/>
                <a:gd name="connsiteY4" fmla="*/ 1574506 h 1574506"/>
                <a:gd name="connsiteX5" fmla="*/ 7555238 w 12191999"/>
                <a:gd name="connsiteY5" fmla="*/ 1574506 h 1574506"/>
                <a:gd name="connsiteX6" fmla="*/ 7555239 w 12191999"/>
                <a:gd name="connsiteY6" fmla="*/ 1574505 h 1574506"/>
                <a:gd name="connsiteX7" fmla="*/ 914400 w 12191999"/>
                <a:gd name="connsiteY7" fmla="*/ 1574505 h 1574506"/>
                <a:gd name="connsiteX8" fmla="*/ 185737 w 12191999"/>
                <a:gd name="connsiteY8" fmla="*/ 1574505 h 1574506"/>
                <a:gd name="connsiteX9" fmla="*/ 0 w 12191999"/>
                <a:gd name="connsiteY9" fmla="*/ 1574505 h 1574506"/>
                <a:gd name="connsiteX10" fmla="*/ 0 w 12191999"/>
                <a:gd name="connsiteY10" fmla="*/ 1244558 h 1574506"/>
                <a:gd name="connsiteX11" fmla="*/ 914400 w 12191999"/>
                <a:gd name="connsiteY11" fmla="*/ 1244558 h 1574506"/>
                <a:gd name="connsiteX12" fmla="*/ 914400 w 12191999"/>
                <a:gd name="connsiteY12" fmla="*/ 1245890 h 1574506"/>
                <a:gd name="connsiteX13" fmla="*/ 7737286 w 12191999"/>
                <a:gd name="connsiteY13" fmla="*/ 1245890 h 157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999" h="1574506">
                  <a:moveTo>
                    <a:pt x="8427488" y="0"/>
                  </a:moveTo>
                  <a:lnTo>
                    <a:pt x="12191999" y="0"/>
                  </a:lnTo>
                  <a:lnTo>
                    <a:pt x="12191999" y="303715"/>
                  </a:lnTo>
                  <a:lnTo>
                    <a:pt x="8649669" y="303715"/>
                  </a:lnTo>
                  <a:lnTo>
                    <a:pt x="7945673" y="1574506"/>
                  </a:lnTo>
                  <a:lnTo>
                    <a:pt x="7555238" y="1574506"/>
                  </a:lnTo>
                  <a:lnTo>
                    <a:pt x="7555239" y="1574505"/>
                  </a:lnTo>
                  <a:lnTo>
                    <a:pt x="914400" y="1574505"/>
                  </a:lnTo>
                  <a:lnTo>
                    <a:pt x="185737" y="1574505"/>
                  </a:lnTo>
                  <a:lnTo>
                    <a:pt x="0" y="1574505"/>
                  </a:lnTo>
                  <a:lnTo>
                    <a:pt x="0" y="1244558"/>
                  </a:lnTo>
                  <a:lnTo>
                    <a:pt x="914400" y="1244558"/>
                  </a:lnTo>
                  <a:lnTo>
                    <a:pt x="914400" y="1245890"/>
                  </a:lnTo>
                  <a:lnTo>
                    <a:pt x="7737286" y="1245890"/>
                  </a:lnTo>
                  <a:close/>
                </a:path>
              </a:pathLst>
            </a:custGeom>
            <a:solidFill>
              <a:srgbClr val="BC8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13" name="任意多边形 12"/>
          <p:cNvSpPr/>
          <p:nvPr userDrawn="1"/>
        </p:nvSpPr>
        <p:spPr>
          <a:xfrm>
            <a:off x="4022907" y="478499"/>
            <a:ext cx="4690019" cy="234013"/>
          </a:xfrm>
          <a:custGeom>
            <a:avLst/>
            <a:gdLst>
              <a:gd name="connsiteX0" fmla="*/ 825458 w 4239421"/>
              <a:gd name="connsiteY0" fmla="*/ 0 h 2900363"/>
              <a:gd name="connsiteX1" fmla="*/ 4239421 w 4239421"/>
              <a:gd name="connsiteY1" fmla="*/ 0 h 2900363"/>
              <a:gd name="connsiteX2" fmla="*/ 4239421 w 4239421"/>
              <a:gd name="connsiteY2" fmla="*/ 2900363 h 2900363"/>
              <a:gd name="connsiteX3" fmla="*/ 1170276 w 4239421"/>
              <a:gd name="connsiteY3" fmla="*/ 2900363 h 2900363"/>
              <a:gd name="connsiteX4" fmla="*/ 0 w 4239421"/>
              <a:gd name="connsiteY4" fmla="*/ 1490041 h 2900363"/>
              <a:gd name="connsiteX0-1" fmla="*/ 825458 w 56291306"/>
              <a:gd name="connsiteY0-2" fmla="*/ 0 h 2900363"/>
              <a:gd name="connsiteX1-3" fmla="*/ 4239421 w 56291306"/>
              <a:gd name="connsiteY1-4" fmla="*/ 0 h 2900363"/>
              <a:gd name="connsiteX2-5" fmla="*/ 56291306 w 56291306"/>
              <a:gd name="connsiteY2-6" fmla="*/ 2900363 h 2900363"/>
              <a:gd name="connsiteX3-7" fmla="*/ 1170276 w 56291306"/>
              <a:gd name="connsiteY3-8" fmla="*/ 2900363 h 2900363"/>
              <a:gd name="connsiteX4-9" fmla="*/ 0 w 56291306"/>
              <a:gd name="connsiteY4-10" fmla="*/ 1490041 h 2900363"/>
              <a:gd name="connsiteX5" fmla="*/ 825458 w 56291306"/>
              <a:gd name="connsiteY5" fmla="*/ 0 h 2900363"/>
              <a:gd name="connsiteX0-11" fmla="*/ 825458 w 56374723"/>
              <a:gd name="connsiteY0-12" fmla="*/ 0 h 2900363"/>
              <a:gd name="connsiteX1-13" fmla="*/ 56374723 w 56374723"/>
              <a:gd name="connsiteY1-14" fmla="*/ 166835 h 2900363"/>
              <a:gd name="connsiteX2-15" fmla="*/ 56291306 w 56374723"/>
              <a:gd name="connsiteY2-16" fmla="*/ 2900363 h 2900363"/>
              <a:gd name="connsiteX3-17" fmla="*/ 1170276 w 56374723"/>
              <a:gd name="connsiteY3-18" fmla="*/ 2900363 h 2900363"/>
              <a:gd name="connsiteX4-19" fmla="*/ 0 w 56374723"/>
              <a:gd name="connsiteY4-20" fmla="*/ 1490041 h 2900363"/>
              <a:gd name="connsiteX5-21" fmla="*/ 825458 w 56374723"/>
              <a:gd name="connsiteY5-22" fmla="*/ 0 h 290036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56374723" h="2900363">
                <a:moveTo>
                  <a:pt x="825458" y="0"/>
                </a:moveTo>
                <a:lnTo>
                  <a:pt x="56374723" y="166835"/>
                </a:lnTo>
                <a:lnTo>
                  <a:pt x="56291306" y="2900363"/>
                </a:lnTo>
                <a:lnTo>
                  <a:pt x="1170276" y="2900363"/>
                </a:lnTo>
                <a:lnTo>
                  <a:pt x="0" y="1490041"/>
                </a:lnTo>
                <a:lnTo>
                  <a:pt x="825458" y="0"/>
                </a:lnTo>
                <a:close/>
              </a:path>
            </a:pathLst>
          </a:custGeom>
          <a:solidFill>
            <a:srgbClr val="D5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 name="矩形 13"/>
          <p:cNvSpPr/>
          <p:nvPr userDrawn="1"/>
        </p:nvSpPr>
        <p:spPr>
          <a:xfrm>
            <a:off x="6975566" y="491562"/>
            <a:ext cx="5216434" cy="223200"/>
          </a:xfrm>
          <a:prstGeom prst="rect">
            <a:avLst/>
          </a:prstGeom>
          <a:solidFill>
            <a:srgbClr val="D5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3C6CEF5-C12D-4E67-BC4A-DB72EA10F67F}" type="datetimeFigureOut">
              <a:rPr lang="zh-CN" altLang="en-US" smtClean="0"/>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6C9C5B-08E2-43FA-94D5-1D700CE207F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3C6CEF5-C12D-4E67-BC4A-DB72EA10F67F}" type="datetimeFigureOut">
              <a:rPr lang="zh-CN" altLang="en-US" smtClean="0"/>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6C9C5B-08E2-43FA-94D5-1D700CE207F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3C6CEF5-C12D-4E67-BC4A-DB72EA10F67F}" type="datetimeFigureOut">
              <a:rPr lang="zh-CN" altLang="en-US" smtClean="0"/>
              <a:t>2023/12/13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6C9C5B-08E2-43FA-94D5-1D700CE207F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3C6CEF5-C12D-4E67-BC4A-DB72EA10F67F}" type="datetimeFigureOut">
              <a:rPr lang="zh-CN" altLang="en-US" smtClean="0"/>
              <a:t>2023/12/13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6C9C5B-08E2-43FA-94D5-1D700CE207F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3C6CEF5-C12D-4E67-BC4A-DB72EA10F67F}" type="datetimeFigureOut">
              <a:rPr lang="zh-CN" altLang="en-US" smtClean="0"/>
              <a:t>2023/12/13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6C9C5B-08E2-43FA-94D5-1D700CE207F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DEA"/>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6CEF5-C12D-4E67-BC4A-DB72EA10F67F}" type="datetimeFigureOut">
              <a:rPr lang="zh-CN" altLang="en-US" smtClean="0"/>
              <a:t>2023/12/13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6C9C5B-08E2-43FA-94D5-1D700CE207F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image" Target="../media/image18.emf"/><Relationship Id="rId5" Type="http://schemas.openxmlformats.org/officeDocument/2006/relationships/image" Target="../media/image17.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image" Target="../media/image19.wmf"/><Relationship Id="rId5" Type="http://schemas.openxmlformats.org/officeDocument/2006/relationships/oleObject" Target="../embeddings/oleObject5.bin"/><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vmlDrawing" Target="../drawings/vmlDrawing4.vml"/><Relationship Id="rId6" Type="http://schemas.openxmlformats.org/officeDocument/2006/relationships/image" Target="../media/image22.emf"/><Relationship Id="rId5" Type="http://schemas.openxmlformats.org/officeDocument/2006/relationships/image" Target="../media/image21.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24.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7.bin"/><Relationship Id="rId4" Type="http://schemas.openxmlformats.org/officeDocument/2006/relationships/image" Target="../media/image26.emf"/></Relationships>
</file>

<file path=ppt/slides/_rels/slide1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8.bin"/><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vmlDrawing" Target="../drawings/vmlDrawing7.vml"/><Relationship Id="rId6" Type="http://schemas.openxmlformats.org/officeDocument/2006/relationships/image" Target="../media/image36.emf"/><Relationship Id="rId5" Type="http://schemas.openxmlformats.org/officeDocument/2006/relationships/image" Target="../media/image35.w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38.emf"/></Relationships>
</file>

<file path=ppt/slides/_rels/slide2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slideLayout" Target="../slideLayouts/slideLayout1.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10" Type="http://schemas.openxmlformats.org/officeDocument/2006/relationships/image" Target="../media/image5.wmf"/><Relationship Id="rId4" Type="http://schemas.openxmlformats.org/officeDocument/2006/relationships/image" Target="../media/image6.emf"/><Relationship Id="rId9"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flipH="1" flipV="1">
            <a:off x="3600000" y="0"/>
            <a:ext cx="8581938" cy="1236117"/>
          </a:xfrm>
          <a:custGeom>
            <a:avLst/>
            <a:gdLst>
              <a:gd name="connsiteX0" fmla="*/ 0 w 8866603"/>
              <a:gd name="connsiteY0" fmla="*/ 0 h 1600199"/>
              <a:gd name="connsiteX1" fmla="*/ 7538768 w 8866603"/>
              <a:gd name="connsiteY1" fmla="*/ 0 h 1600199"/>
              <a:gd name="connsiteX2" fmla="*/ 8866603 w 8866603"/>
              <a:gd name="connsiteY2" fmla="*/ 1600199 h 1600199"/>
              <a:gd name="connsiteX3" fmla="*/ 0 w 8866603"/>
              <a:gd name="connsiteY3" fmla="*/ 1600199 h 1600199"/>
              <a:gd name="connsiteX0" fmla="*/ 0 w 13437830"/>
              <a:gd name="connsiteY0" fmla="*/ 0 h 1600199"/>
              <a:gd name="connsiteX1" fmla="*/ 12109995 w 13437830"/>
              <a:gd name="connsiteY1" fmla="*/ 0 h 1600199"/>
              <a:gd name="connsiteX2" fmla="*/ 13437830 w 13437830"/>
              <a:gd name="connsiteY2" fmla="*/ 1600199 h 1600199"/>
              <a:gd name="connsiteX3" fmla="*/ 4571227 w 13437830"/>
              <a:gd name="connsiteY3" fmla="*/ 1600199 h 1600199"/>
              <a:gd name="connsiteX4" fmla="*/ 0 w 13437830"/>
              <a:gd name="connsiteY4" fmla="*/ 0 h 1600199"/>
              <a:gd name="connsiteX0" fmla="*/ 0 w 13437830"/>
              <a:gd name="connsiteY0" fmla="*/ 0 h 1600199"/>
              <a:gd name="connsiteX1" fmla="*/ 12109995 w 13437830"/>
              <a:gd name="connsiteY1" fmla="*/ 0 h 1600199"/>
              <a:gd name="connsiteX2" fmla="*/ 13437830 w 13437830"/>
              <a:gd name="connsiteY2" fmla="*/ 1600199 h 1600199"/>
              <a:gd name="connsiteX3" fmla="*/ 13136 w 13437830"/>
              <a:gd name="connsiteY3" fmla="*/ 1600199 h 1600199"/>
              <a:gd name="connsiteX4" fmla="*/ 0 w 13437830"/>
              <a:gd name="connsiteY4" fmla="*/ 0 h 160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7830" h="1600199">
                <a:moveTo>
                  <a:pt x="0" y="0"/>
                </a:moveTo>
                <a:lnTo>
                  <a:pt x="12109995" y="0"/>
                </a:lnTo>
                <a:lnTo>
                  <a:pt x="13437830" y="1600199"/>
                </a:lnTo>
                <a:lnTo>
                  <a:pt x="13136" y="1600199"/>
                </a:lnTo>
                <a:cubicBezTo>
                  <a:pt x="13136" y="1066799"/>
                  <a:pt x="0" y="533400"/>
                  <a:pt x="0" y="0"/>
                </a:cubicBezTo>
                <a:close/>
              </a:path>
            </a:pathLst>
          </a:custGeom>
          <a:solidFill>
            <a:srgbClr val="687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15"/>
          <p:cNvSpPr/>
          <p:nvPr/>
        </p:nvSpPr>
        <p:spPr>
          <a:xfrm flipH="1" flipV="1">
            <a:off x="0" y="1368000"/>
            <a:ext cx="12168000" cy="1872000"/>
          </a:xfrm>
          <a:custGeom>
            <a:avLst/>
            <a:gdLst>
              <a:gd name="connsiteX0" fmla="*/ 8427488 w 12191999"/>
              <a:gd name="connsiteY0" fmla="*/ 0 h 1574506"/>
              <a:gd name="connsiteX1" fmla="*/ 12191999 w 12191999"/>
              <a:gd name="connsiteY1" fmla="*/ 0 h 1574506"/>
              <a:gd name="connsiteX2" fmla="*/ 12191999 w 12191999"/>
              <a:gd name="connsiteY2" fmla="*/ 303715 h 1574506"/>
              <a:gd name="connsiteX3" fmla="*/ 8649669 w 12191999"/>
              <a:gd name="connsiteY3" fmla="*/ 303715 h 1574506"/>
              <a:gd name="connsiteX4" fmla="*/ 7945673 w 12191999"/>
              <a:gd name="connsiteY4" fmla="*/ 1574506 h 1574506"/>
              <a:gd name="connsiteX5" fmla="*/ 7555238 w 12191999"/>
              <a:gd name="connsiteY5" fmla="*/ 1574506 h 1574506"/>
              <a:gd name="connsiteX6" fmla="*/ 7555239 w 12191999"/>
              <a:gd name="connsiteY6" fmla="*/ 1574505 h 1574506"/>
              <a:gd name="connsiteX7" fmla="*/ 914400 w 12191999"/>
              <a:gd name="connsiteY7" fmla="*/ 1574505 h 1574506"/>
              <a:gd name="connsiteX8" fmla="*/ 185737 w 12191999"/>
              <a:gd name="connsiteY8" fmla="*/ 1574505 h 1574506"/>
              <a:gd name="connsiteX9" fmla="*/ 0 w 12191999"/>
              <a:gd name="connsiteY9" fmla="*/ 1574505 h 1574506"/>
              <a:gd name="connsiteX10" fmla="*/ 0 w 12191999"/>
              <a:gd name="connsiteY10" fmla="*/ 1244558 h 1574506"/>
              <a:gd name="connsiteX11" fmla="*/ 914400 w 12191999"/>
              <a:gd name="connsiteY11" fmla="*/ 1244558 h 1574506"/>
              <a:gd name="connsiteX12" fmla="*/ 914400 w 12191999"/>
              <a:gd name="connsiteY12" fmla="*/ 1245890 h 1574506"/>
              <a:gd name="connsiteX13" fmla="*/ 7737286 w 12191999"/>
              <a:gd name="connsiteY13" fmla="*/ 1245890 h 157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999" h="1574506">
                <a:moveTo>
                  <a:pt x="8427488" y="0"/>
                </a:moveTo>
                <a:lnTo>
                  <a:pt x="12191999" y="0"/>
                </a:lnTo>
                <a:lnTo>
                  <a:pt x="12191999" y="303715"/>
                </a:lnTo>
                <a:lnTo>
                  <a:pt x="8649669" y="303715"/>
                </a:lnTo>
                <a:lnTo>
                  <a:pt x="7945673" y="1574506"/>
                </a:lnTo>
                <a:lnTo>
                  <a:pt x="7555238" y="1574506"/>
                </a:lnTo>
                <a:lnTo>
                  <a:pt x="7555239" y="1574505"/>
                </a:lnTo>
                <a:lnTo>
                  <a:pt x="914400" y="1574505"/>
                </a:lnTo>
                <a:lnTo>
                  <a:pt x="185737" y="1574505"/>
                </a:lnTo>
                <a:lnTo>
                  <a:pt x="0" y="1574505"/>
                </a:lnTo>
                <a:lnTo>
                  <a:pt x="0" y="1244558"/>
                </a:lnTo>
                <a:lnTo>
                  <a:pt x="914400" y="1244558"/>
                </a:lnTo>
                <a:lnTo>
                  <a:pt x="914400" y="1245890"/>
                </a:lnTo>
                <a:lnTo>
                  <a:pt x="7737286" y="1245890"/>
                </a:lnTo>
                <a:close/>
              </a:path>
            </a:pathLst>
          </a:custGeom>
          <a:solidFill>
            <a:srgbClr val="BC8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a:extLst>
              <a:ext uri="{FF2B5EF4-FFF2-40B4-BE49-F238E27FC236}">
                <a16:creationId xmlns:a16="http://schemas.microsoft.com/office/drawing/2014/main" id="{7FBE1C0B-704D-45BC-A835-651708919819}"/>
              </a:ext>
            </a:extLst>
          </p:cNvPr>
          <p:cNvSpPr/>
          <p:nvPr/>
        </p:nvSpPr>
        <p:spPr>
          <a:xfrm>
            <a:off x="4608000" y="216000"/>
            <a:ext cx="5001690" cy="707886"/>
          </a:xfrm>
          <a:prstGeom prst="rect">
            <a:avLst/>
          </a:prstGeom>
        </p:spPr>
        <p:txBody>
          <a:bodyPr wrap="none">
            <a:spAutoFit/>
          </a:bodyPr>
          <a:lstStyle/>
          <a:p>
            <a:r>
              <a:rPr lang="zh-CN" altLang="en-US" sz="4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第</a:t>
            </a:r>
            <a:r>
              <a:rPr lang="en-US" altLang="zh-CN" sz="4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4</a:t>
            </a:r>
            <a:r>
              <a:rPr lang="zh-CN" altLang="en-US" sz="4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频域图像增强</a:t>
            </a:r>
            <a:r>
              <a:rPr lang="zh-CN" altLang="en-US" sz="4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endPar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任意多边形 7"/>
          <p:cNvSpPr/>
          <p:nvPr/>
        </p:nvSpPr>
        <p:spPr>
          <a:xfrm flipH="1">
            <a:off x="-1" y="0"/>
            <a:ext cx="4140000" cy="2880000"/>
          </a:xfrm>
          <a:custGeom>
            <a:avLst/>
            <a:gdLst>
              <a:gd name="connsiteX0" fmla="*/ 825458 w 4239421"/>
              <a:gd name="connsiteY0" fmla="*/ 0 h 2900363"/>
              <a:gd name="connsiteX1" fmla="*/ 4239421 w 4239421"/>
              <a:gd name="connsiteY1" fmla="*/ 0 h 2900363"/>
              <a:gd name="connsiteX2" fmla="*/ 4239421 w 4239421"/>
              <a:gd name="connsiteY2" fmla="*/ 2900363 h 2900363"/>
              <a:gd name="connsiteX3" fmla="*/ 1170276 w 4239421"/>
              <a:gd name="connsiteY3" fmla="*/ 2900363 h 2900363"/>
              <a:gd name="connsiteX4" fmla="*/ 0 w 4239421"/>
              <a:gd name="connsiteY4" fmla="*/ 1490041 h 2900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421" h="2900363">
                <a:moveTo>
                  <a:pt x="825458" y="0"/>
                </a:moveTo>
                <a:lnTo>
                  <a:pt x="4239421" y="0"/>
                </a:lnTo>
                <a:lnTo>
                  <a:pt x="4239421" y="2900363"/>
                </a:lnTo>
                <a:lnTo>
                  <a:pt x="1170276" y="2900363"/>
                </a:lnTo>
                <a:lnTo>
                  <a:pt x="0" y="1490041"/>
                </a:lnTo>
                <a:close/>
              </a:path>
            </a:pathLst>
          </a:custGeom>
          <a:blipFill dpi="0" rotWithShape="1">
            <a:blip r:embed="rId2"/>
            <a:srcRect/>
            <a:stretch>
              <a:fillRect l="-3384" r="-33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任意多边形 11"/>
          <p:cNvSpPr/>
          <p:nvPr/>
        </p:nvSpPr>
        <p:spPr>
          <a:xfrm flipH="1" flipV="1">
            <a:off x="2880000" y="0"/>
            <a:ext cx="1418888" cy="2880000"/>
          </a:xfrm>
          <a:custGeom>
            <a:avLst/>
            <a:gdLst>
              <a:gd name="connsiteX0" fmla="*/ 825458 w 1756168"/>
              <a:gd name="connsiteY0" fmla="*/ 0 h 2900363"/>
              <a:gd name="connsiteX1" fmla="*/ 1418888 w 1756168"/>
              <a:gd name="connsiteY1" fmla="*/ 0 h 2900363"/>
              <a:gd name="connsiteX2" fmla="*/ 590412 w 1756168"/>
              <a:gd name="connsiteY2" fmla="*/ 1495489 h 2900363"/>
              <a:gd name="connsiteX3" fmla="*/ 1756168 w 1756168"/>
              <a:gd name="connsiteY3" fmla="*/ 2900363 h 2900363"/>
              <a:gd name="connsiteX4" fmla="*/ 1170276 w 1756168"/>
              <a:gd name="connsiteY4" fmla="*/ 2900363 h 2900363"/>
              <a:gd name="connsiteX5" fmla="*/ 0 w 1756168"/>
              <a:gd name="connsiteY5" fmla="*/ 1490041 h 2900363"/>
              <a:gd name="connsiteX0" fmla="*/ 825458 w 1418888"/>
              <a:gd name="connsiteY0" fmla="*/ 0 h 2900363"/>
              <a:gd name="connsiteX1" fmla="*/ 1418888 w 1418888"/>
              <a:gd name="connsiteY1" fmla="*/ 0 h 2900363"/>
              <a:gd name="connsiteX2" fmla="*/ 590412 w 1418888"/>
              <a:gd name="connsiteY2" fmla="*/ 1495489 h 2900363"/>
              <a:gd name="connsiteX3" fmla="*/ 1387053 w 1418888"/>
              <a:gd name="connsiteY3" fmla="*/ 2461660 h 2900363"/>
              <a:gd name="connsiteX4" fmla="*/ 1170276 w 1418888"/>
              <a:gd name="connsiteY4" fmla="*/ 2900363 h 2900363"/>
              <a:gd name="connsiteX5" fmla="*/ 0 w 1418888"/>
              <a:gd name="connsiteY5" fmla="*/ 1490041 h 2900363"/>
              <a:gd name="connsiteX6" fmla="*/ 825458 w 1418888"/>
              <a:gd name="connsiteY6" fmla="*/ 0 h 2900363"/>
              <a:gd name="connsiteX0" fmla="*/ 825458 w 1418888"/>
              <a:gd name="connsiteY0" fmla="*/ 0 h 2468623"/>
              <a:gd name="connsiteX1" fmla="*/ 1418888 w 1418888"/>
              <a:gd name="connsiteY1" fmla="*/ 0 h 2468623"/>
              <a:gd name="connsiteX2" fmla="*/ 590412 w 1418888"/>
              <a:gd name="connsiteY2" fmla="*/ 1495489 h 2468623"/>
              <a:gd name="connsiteX3" fmla="*/ 1387053 w 1418888"/>
              <a:gd name="connsiteY3" fmla="*/ 2461660 h 2468623"/>
              <a:gd name="connsiteX4" fmla="*/ 817938 w 1418888"/>
              <a:gd name="connsiteY4" fmla="*/ 2468623 h 2468623"/>
              <a:gd name="connsiteX5" fmla="*/ 0 w 1418888"/>
              <a:gd name="connsiteY5" fmla="*/ 1490041 h 2468623"/>
              <a:gd name="connsiteX6" fmla="*/ 825458 w 1418888"/>
              <a:gd name="connsiteY6" fmla="*/ 0 h 246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8888" h="2468623">
                <a:moveTo>
                  <a:pt x="825458" y="0"/>
                </a:moveTo>
                <a:lnTo>
                  <a:pt x="1418888" y="0"/>
                </a:lnTo>
                <a:lnTo>
                  <a:pt x="590412" y="1495489"/>
                </a:lnTo>
                <a:lnTo>
                  <a:pt x="1387053" y="2461660"/>
                </a:lnTo>
                <a:lnTo>
                  <a:pt x="817938" y="2468623"/>
                </a:lnTo>
                <a:lnTo>
                  <a:pt x="0" y="1490041"/>
                </a:lnTo>
                <a:lnTo>
                  <a:pt x="825458" y="0"/>
                </a:lnTo>
                <a:close/>
              </a:path>
            </a:pathLst>
          </a:custGeom>
          <a:solidFill>
            <a:srgbClr val="D5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a:extLst>
              <a:ext uri="{FF2B5EF4-FFF2-40B4-BE49-F238E27FC236}">
                <a16:creationId xmlns:a16="http://schemas.microsoft.com/office/drawing/2014/main" id="{09403076-7D1D-4A24-B0D0-BFCB4976F769}"/>
              </a:ext>
            </a:extLst>
          </p:cNvPr>
          <p:cNvSpPr/>
          <p:nvPr/>
        </p:nvSpPr>
        <p:spPr>
          <a:xfrm>
            <a:off x="4392000" y="1872000"/>
            <a:ext cx="7524000" cy="1602042"/>
          </a:xfrm>
          <a:prstGeom prst="rect">
            <a:avLst/>
          </a:prstGeom>
        </p:spPr>
        <p:txBody>
          <a:bodyPr wrap="square">
            <a:spAutoFit/>
          </a:bodyPr>
          <a:lstStyle/>
          <a:p>
            <a:pPr algn="just" defTabSz="720000">
              <a:lnSpc>
                <a:spcPct val="130000"/>
              </a:lnSpc>
              <a:spcBef>
                <a:spcPts val="1200"/>
              </a:spcBef>
            </a:pPr>
            <a:r>
              <a:rPr lang="en-US" altLang="zh-CN" sz="2400" dirty="0">
                <a:latin typeface="微软雅黑" panose="020B0503020204020204" pitchFamily="34" charset="-122"/>
                <a:ea typeface="微软雅黑" panose="020B0503020204020204" pitchFamily="34" charset="-122"/>
              </a:rPr>
              <a:t>	</a:t>
            </a:r>
            <a:r>
              <a:rPr lang="zh-CN" altLang="en-US" sz="2600" dirty="0" smtClean="0">
                <a:latin typeface="楷体_GB2312" panose="02010609030101010101" pitchFamily="49" charset="-122"/>
                <a:ea typeface="楷体_GB2312" panose="02010609030101010101" pitchFamily="49" charset="-122"/>
              </a:rPr>
              <a:t>图像增强</a:t>
            </a:r>
            <a:r>
              <a:rPr lang="zh-CN" altLang="en-US" sz="2600" dirty="0">
                <a:latin typeface="楷体_GB2312" panose="02010609030101010101" pitchFamily="49" charset="-122"/>
                <a:ea typeface="楷体_GB2312" panose="02010609030101010101" pitchFamily="49" charset="-122"/>
              </a:rPr>
              <a:t>除可在空域进行外，也可以在变换域进行。最常用的变换域就是</a:t>
            </a:r>
            <a:r>
              <a:rPr lang="zh-CN" altLang="en-US" sz="2600" dirty="0" smtClean="0">
                <a:latin typeface="楷体_GB2312" panose="02010609030101010101" pitchFamily="49" charset="-122"/>
                <a:ea typeface="楷体_GB2312" panose="02010609030101010101" pitchFamily="49" charset="-122"/>
              </a:rPr>
              <a:t>频率域，即对</a:t>
            </a:r>
            <a:r>
              <a:rPr lang="zh-CN" altLang="en-US" sz="2600" dirty="0">
                <a:latin typeface="楷体_GB2312" panose="02010609030101010101" pitchFamily="49" charset="-122"/>
                <a:ea typeface="楷体_GB2312" panose="02010609030101010101" pitchFamily="49" charset="-122"/>
              </a:rPr>
              <a:t>图像进行傅里叶变换就可转到</a:t>
            </a:r>
            <a:r>
              <a:rPr lang="zh-CN" altLang="en-US" sz="2600" dirty="0" smtClean="0">
                <a:latin typeface="楷体_GB2312" panose="02010609030101010101" pitchFamily="49" charset="-122"/>
                <a:ea typeface="楷体_GB2312" panose="02010609030101010101" pitchFamily="49" charset="-122"/>
              </a:rPr>
              <a:t>频率域。</a:t>
            </a:r>
            <a:endParaRPr lang="en-US" altLang="zh-CN" sz="2600" dirty="0">
              <a:latin typeface="楷体_GB2312" panose="02010609030101010101" pitchFamily="49" charset="-122"/>
              <a:ea typeface="楷体_GB2312" panose="02010609030101010101" pitchFamily="49" charset="-122"/>
            </a:endParaRPr>
          </a:p>
        </p:txBody>
      </p:sp>
      <p:sp>
        <p:nvSpPr>
          <p:cNvPr id="10" name="矩形 9">
            <a:extLst>
              <a:ext uri="{FF2B5EF4-FFF2-40B4-BE49-F238E27FC236}">
                <a16:creationId xmlns:a16="http://schemas.microsoft.com/office/drawing/2014/main" id="{09403076-7D1D-4A24-B0D0-BFCB4976F769}"/>
              </a:ext>
            </a:extLst>
          </p:cNvPr>
          <p:cNvSpPr/>
          <p:nvPr/>
        </p:nvSpPr>
        <p:spPr>
          <a:xfrm>
            <a:off x="191590" y="3570162"/>
            <a:ext cx="11750537" cy="2796215"/>
          </a:xfrm>
          <a:prstGeom prst="rect">
            <a:avLst/>
          </a:prstGeom>
        </p:spPr>
        <p:txBody>
          <a:bodyPr wrap="square">
            <a:spAutoFit/>
          </a:bodyPr>
          <a:lstStyle/>
          <a:p>
            <a:pPr marL="457200" indent="-457200" algn="just" defTabSz="720000">
              <a:lnSpc>
                <a:spcPct val="130000"/>
              </a:lnSpc>
              <a:spcBef>
                <a:spcPts val="1200"/>
              </a:spcBef>
              <a:buFont typeface="Wingdings" panose="05000000000000000000" pitchFamily="2" charset="2"/>
              <a:buChar char="Ø"/>
            </a:pPr>
            <a:r>
              <a:rPr lang="zh-CN" altLang="en-US" sz="2600" dirty="0" smtClean="0">
                <a:latin typeface="楷体_GB2312" panose="02010609030101010101" pitchFamily="49" charset="-122"/>
                <a:ea typeface="楷体_GB2312" panose="02010609030101010101" pitchFamily="49" charset="-122"/>
              </a:rPr>
              <a:t>频域</a:t>
            </a:r>
            <a:r>
              <a:rPr lang="zh-CN" altLang="en-US" sz="2600" dirty="0">
                <a:latin typeface="楷体_GB2312" panose="02010609030101010101" pitchFamily="49" charset="-122"/>
                <a:ea typeface="楷体_GB2312" panose="02010609030101010101" pitchFamily="49" charset="-122"/>
              </a:rPr>
              <a:t>增强有直观的物理意义，增强是通过改变图像中不同频率分量来实现的，而不是对逐个像素进行</a:t>
            </a:r>
            <a:r>
              <a:rPr lang="zh-CN" altLang="en-US" sz="2600" dirty="0" smtClean="0">
                <a:latin typeface="楷体_GB2312" panose="02010609030101010101" pitchFamily="49" charset="-122"/>
                <a:ea typeface="楷体_GB2312" panose="02010609030101010101" pitchFamily="49" charset="-122"/>
              </a:rPr>
              <a:t>的。</a:t>
            </a:r>
            <a:endParaRPr lang="en-US" altLang="zh-CN" sz="2600" dirty="0" smtClean="0">
              <a:latin typeface="楷体_GB2312" panose="02010609030101010101" pitchFamily="49" charset="-122"/>
              <a:ea typeface="楷体_GB2312" panose="02010609030101010101" pitchFamily="49" charset="-122"/>
            </a:endParaRPr>
          </a:p>
          <a:p>
            <a:pPr marL="457200" indent="-457200" algn="just" defTabSz="720000">
              <a:lnSpc>
                <a:spcPct val="130000"/>
              </a:lnSpc>
              <a:spcBef>
                <a:spcPts val="1200"/>
              </a:spcBef>
              <a:buFont typeface="Wingdings" panose="05000000000000000000" pitchFamily="2" charset="2"/>
              <a:buChar char="Ø"/>
            </a:pPr>
            <a:r>
              <a:rPr lang="zh-CN" altLang="en-US" sz="2600" dirty="0" smtClean="0">
                <a:latin typeface="楷体_GB2312" panose="02010609030101010101" pitchFamily="49" charset="-122"/>
                <a:ea typeface="楷体_GB2312" panose="02010609030101010101" pitchFamily="49" charset="-122"/>
              </a:rPr>
              <a:t>例如：图像中常会受到重复出现的有规律周期噪声的影响，这种噪声由于在采集图像时受到电干扰而产生，且随着空间位置变化。由于周期噪声有特定的频率，所有常可采用频域滤波的方法将对应噪声的频率滤除来消除噪声。</a:t>
            </a:r>
            <a:endParaRPr lang="zh-CN" altLang="en-US" sz="2600"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967479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4.2  </a:t>
            </a:r>
            <a:r>
              <a:rPr lang="zh-CN" altLang="en-US" sz="2800" b="1" dirty="0" smtClean="0">
                <a:latin typeface="微软雅黑" panose="020B0503020204020204" pitchFamily="34" charset="-122"/>
                <a:ea typeface="微软雅黑" panose="020B0503020204020204" pitchFamily="34" charset="-122"/>
              </a:rPr>
              <a:t>低通滤波器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557349" y="1754742"/>
            <a:ext cx="10042354" cy="1129540"/>
          </a:xfrm>
          <a:prstGeom prst="rect">
            <a:avLst/>
          </a:prstGeom>
        </p:spPr>
        <p:txBody>
          <a:bodyPr wrap="square">
            <a:spAutoFit/>
          </a:bodyPr>
          <a:lstStyle/>
          <a:p>
            <a:pPr>
              <a:lnSpc>
                <a:spcPct val="130000"/>
              </a:lnSpc>
              <a:spcBef>
                <a:spcPts val="600"/>
              </a:spcBef>
            </a:pPr>
            <a:r>
              <a:rPr lang="zh-CN" altLang="en-US" sz="2400" b="1" dirty="0" smtClean="0">
                <a:latin typeface="楷体_GB2312" panose="02010609030101010101" pitchFamily="49" charset="-122"/>
                <a:ea typeface="楷体_GB2312" panose="02010609030101010101" pitchFamily="49" charset="-122"/>
              </a:rPr>
              <a:t>巴特沃斯</a:t>
            </a:r>
            <a:r>
              <a:rPr lang="zh-CN" altLang="en-US" sz="2400" b="1" dirty="0">
                <a:latin typeface="楷体_GB2312" panose="02010609030101010101" pitchFamily="49" charset="-122"/>
                <a:ea typeface="楷体_GB2312" panose="02010609030101010101" pitchFamily="49" charset="-122"/>
              </a:rPr>
              <a:t>低通滤波器</a:t>
            </a:r>
          </a:p>
          <a:p>
            <a:pPr marL="342900" indent="-342900">
              <a:lnSpc>
                <a:spcPct val="130000"/>
              </a:lnSpc>
              <a:spcBef>
                <a:spcPts val="600"/>
              </a:spcBef>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一个</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阶</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为</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n</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，截断频率为</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D</a:t>
            </a:r>
            <a:r>
              <a:rPr lang="en-US" altLang="zh-CN" sz="2400" baseline="-20000" dirty="0">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的</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转移函数，即  </a:t>
            </a:r>
            <a:endParaRPr lang="en-US" altLang="zh-CN" sz="24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83F0A758-F887-4DF0-98F6-E86F581408FA}"/>
              </a:ext>
            </a:extLst>
          </p:cNvPr>
          <p:cNvSpPr/>
          <p:nvPr/>
        </p:nvSpPr>
        <p:spPr>
          <a:xfrm>
            <a:off x="245733" y="1054465"/>
            <a:ext cx="3174267" cy="609398"/>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4.2.2 </a:t>
            </a:r>
            <a:r>
              <a:rPr lang="zh-CN" altLang="en-US" sz="2400" b="1" dirty="0" smtClean="0">
                <a:latin typeface="微软雅黑" panose="020B0503020204020204" pitchFamily="34" charset="-122"/>
                <a:ea typeface="微软雅黑" panose="020B0503020204020204" pitchFamily="34" charset="-122"/>
              </a:rPr>
              <a:t>实用低通滤波器</a:t>
            </a:r>
            <a:endParaRPr lang="zh-CN" altLang="en-US" sz="2400" dirty="0">
              <a:latin typeface="微软雅黑" panose="020B0503020204020204" pitchFamily="34" charset="-122"/>
              <a:ea typeface="微软雅黑" panose="020B0503020204020204" pitchFamily="34" charset="-122"/>
            </a:endParaRPr>
          </a:p>
        </p:txBody>
      </p:sp>
      <p:graphicFrame>
        <p:nvGraphicFramePr>
          <p:cNvPr id="7" name="Object 13"/>
          <p:cNvGraphicFramePr>
            <a:graphicFrameLocks/>
          </p:cNvGraphicFramePr>
          <p:nvPr>
            <p:extLst>
              <p:ext uri="{D42A27DB-BD31-4B8C-83A1-F6EECF244321}">
                <p14:modId xmlns:p14="http://schemas.microsoft.com/office/powerpoint/2010/main" val="193358370"/>
              </p:ext>
            </p:extLst>
          </p:nvPr>
        </p:nvGraphicFramePr>
        <p:xfrm>
          <a:off x="3468480" y="3521519"/>
          <a:ext cx="4482446" cy="2661564"/>
        </p:xfrm>
        <a:graphic>
          <a:graphicData uri="http://schemas.openxmlformats.org/presentationml/2006/ole">
            <mc:AlternateContent xmlns:mc="http://schemas.openxmlformats.org/markup-compatibility/2006">
              <mc:Choice xmlns:v="urn:schemas-microsoft-com:vml" Requires="v">
                <p:oleObj spid="_x0000_s9335" name="Microsoft Drawing" r:id="rId4" imgW="1625600" imgH="965200" progId="MSDraw">
                  <p:embed/>
                </p:oleObj>
              </mc:Choice>
              <mc:Fallback>
                <p:oleObj name="Microsoft Drawing" r:id="rId4" imgW="1625600" imgH="965200" progId="MSDraw">
                  <p:embed/>
                  <p:pic>
                    <p:nvPicPr>
                      <p:cNvPr id="20486" name="Object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8480" y="3521519"/>
                        <a:ext cx="4482446" cy="2661564"/>
                      </a:xfrm>
                      <a:prstGeom prst="rect">
                        <a:avLst/>
                      </a:prstGeom>
                      <a:solidFill>
                        <a:schemeClr val="bg1"/>
                      </a:solidFill>
                      <a:ln>
                        <a:noFill/>
                      </a:ln>
                      <a:extLst/>
                    </p:spPr>
                  </p:pic>
                </p:oleObj>
              </mc:Fallback>
            </mc:AlternateContent>
          </a:graphicData>
        </a:graphic>
      </p:graphicFrame>
      <p:pic>
        <p:nvPicPr>
          <p:cNvPr id="8" name="图片 1"/>
          <p:cNvPicPr>
            <a:picLocks/>
          </p:cNvPicPr>
          <p:nvPr/>
        </p:nvPicPr>
        <p:blipFill>
          <a:blip r:embed="rId6">
            <a:extLst>
              <a:ext uri="{28A0092B-C50C-407E-A947-70E740481C1C}">
                <a14:useLocalDpi xmlns:a14="http://schemas.microsoft.com/office/drawing/2010/main" val="0"/>
              </a:ext>
            </a:extLst>
          </a:blip>
          <a:srcRect t="4359" r="1163" b="-279"/>
          <a:stretch>
            <a:fillRect/>
          </a:stretch>
        </p:blipFill>
        <p:spPr bwMode="auto">
          <a:xfrm>
            <a:off x="6996480" y="2049229"/>
            <a:ext cx="3528000" cy="93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5"/>
          <p:cNvSpPr>
            <a:spLocks noChangeArrowheads="1"/>
          </p:cNvSpPr>
          <p:nvPr/>
        </p:nvSpPr>
        <p:spPr bwMode="auto">
          <a:xfrm>
            <a:off x="1358809" y="4261137"/>
            <a:ext cx="189847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3200">
                <a:solidFill>
                  <a:schemeClr val="bg1"/>
                </a:solidFill>
                <a:latin typeface="Times New Roman" panose="02020603050405020304" pitchFamily="18" charset="0"/>
                <a:ea typeface="宋体" panose="02010600030101010101" pitchFamily="2" charset="-122"/>
              </a:defRPr>
            </a:lvl1pPr>
            <a:lvl2pPr marL="742950" indent="-285750">
              <a:defRPr kumimoji="1" sz="3200">
                <a:solidFill>
                  <a:schemeClr val="bg1"/>
                </a:solidFill>
                <a:latin typeface="Times New Roman" panose="02020603050405020304" pitchFamily="18" charset="0"/>
                <a:ea typeface="宋体" panose="02010600030101010101" pitchFamily="2" charset="-122"/>
              </a:defRPr>
            </a:lvl2pPr>
            <a:lvl3pPr marL="1143000" indent="-228600">
              <a:defRPr kumimoji="1" sz="3200">
                <a:solidFill>
                  <a:schemeClr val="bg1"/>
                </a:solidFill>
                <a:latin typeface="Times New Roman" panose="02020603050405020304" pitchFamily="18" charset="0"/>
                <a:ea typeface="宋体" panose="02010600030101010101" pitchFamily="2" charset="-122"/>
              </a:defRPr>
            </a:lvl3pPr>
            <a:lvl4pPr marL="1600200" indent="-228600">
              <a:defRPr kumimoji="1" sz="3200">
                <a:solidFill>
                  <a:schemeClr val="bg1"/>
                </a:solidFill>
                <a:latin typeface="Times New Roman" panose="02020603050405020304" pitchFamily="18" charset="0"/>
                <a:ea typeface="宋体" panose="02010600030101010101" pitchFamily="2" charset="-122"/>
              </a:defRPr>
            </a:lvl4pPr>
            <a:lvl5pPr marL="2057400" indent="-228600">
              <a:defRPr kumimoji="1" sz="32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bg1"/>
                </a:solidFill>
                <a:latin typeface="Times New Roman" panose="02020603050405020304" pitchFamily="18" charset="0"/>
                <a:ea typeface="宋体" panose="02010600030101010101" pitchFamily="2" charset="-122"/>
              </a:defRPr>
            </a:lvl9pPr>
          </a:lstStyle>
          <a:p>
            <a:pPr algn="just">
              <a:lnSpc>
                <a:spcPct val="120000"/>
              </a:lnSpc>
            </a:pPr>
            <a:r>
              <a:rPr lang="zh-CN" altLang="en-US" sz="2200" dirty="0" smtClean="0">
                <a:solidFill>
                  <a:schemeClr val="tx1"/>
                </a:solidFill>
                <a:latin typeface="楷体_GB2312" panose="02010609030101010101" pitchFamily="49" charset="-122"/>
                <a:ea typeface="楷体_GB2312" panose="02010609030101010101" pitchFamily="49" charset="-122"/>
              </a:rPr>
              <a:t>高低</a:t>
            </a:r>
            <a:r>
              <a:rPr lang="zh-CN" altLang="en-US" sz="2200" dirty="0">
                <a:solidFill>
                  <a:schemeClr val="tx1"/>
                </a:solidFill>
                <a:latin typeface="楷体_GB2312" panose="02010609030101010101" pitchFamily="49" charset="-122"/>
                <a:ea typeface="楷体_GB2312" panose="02010609030101010101" pitchFamily="49" charset="-122"/>
              </a:rPr>
              <a:t>频率间的过渡比较</a:t>
            </a:r>
            <a:r>
              <a:rPr lang="zh-CN" altLang="en-US" sz="2200" dirty="0" smtClean="0">
                <a:solidFill>
                  <a:schemeClr val="tx1"/>
                </a:solidFill>
                <a:latin typeface="楷体_GB2312" panose="02010609030101010101" pitchFamily="49" charset="-122"/>
                <a:ea typeface="楷体_GB2312" panose="02010609030101010101" pitchFamily="49" charset="-122"/>
              </a:rPr>
              <a:t>光滑</a:t>
            </a:r>
            <a:endParaRPr lang="zh-CN" altLang="en-US" sz="2200" dirty="0">
              <a:solidFill>
                <a:schemeClr val="tx1"/>
              </a:solidFill>
              <a:latin typeface="楷体_GB2312" panose="02010609030101010101" pitchFamily="49" charset="-122"/>
              <a:ea typeface="楷体_GB2312" panose="02010609030101010101" pitchFamily="49" charset="-122"/>
            </a:endParaRPr>
          </a:p>
        </p:txBody>
      </p:sp>
      <p:sp>
        <p:nvSpPr>
          <p:cNvPr id="12" name="Rectangle 16"/>
          <p:cNvSpPr>
            <a:spLocks noChangeArrowheads="1"/>
          </p:cNvSpPr>
          <p:nvPr/>
        </p:nvSpPr>
        <p:spPr bwMode="auto">
          <a:xfrm>
            <a:off x="8259728" y="4155396"/>
            <a:ext cx="2339975" cy="1272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9pPr>
          </a:lstStyle>
          <a:p>
            <a:pPr algn="just">
              <a:lnSpc>
                <a:spcPct val="120000"/>
              </a:lnSpc>
              <a:defRPr/>
            </a:pPr>
            <a:r>
              <a:rPr lang="zh-CN" altLang="en-US" sz="2200" b="0" dirty="0" smtClean="0">
                <a:solidFill>
                  <a:schemeClr val="tx1"/>
                </a:solidFill>
                <a:ea typeface="楷体_GB2312" panose="02010609030101010101" pitchFamily="49" charset="-122"/>
                <a:cs typeface="Times New Roman" panose="02020603050405020304" pitchFamily="18" charset="0"/>
              </a:rPr>
              <a:t>取使</a:t>
            </a:r>
            <a:r>
              <a:rPr lang="en-US" altLang="zh-CN" sz="2200" b="0" i="1" dirty="0" smtClean="0">
                <a:solidFill>
                  <a:schemeClr val="tx1"/>
                </a:solidFill>
                <a:ea typeface="楷体_GB2312" panose="02010609030101010101" pitchFamily="49" charset="-122"/>
                <a:cs typeface="Times New Roman" panose="02020603050405020304" pitchFamily="18" charset="0"/>
              </a:rPr>
              <a:t>H</a:t>
            </a:r>
            <a:r>
              <a:rPr lang="zh-CN" altLang="en-US" sz="2200" b="0" dirty="0" smtClean="0">
                <a:solidFill>
                  <a:schemeClr val="tx1"/>
                </a:solidFill>
                <a:ea typeface="楷体_GB2312" panose="02010609030101010101" pitchFamily="49" charset="-122"/>
                <a:cs typeface="Times New Roman" panose="02020603050405020304" pitchFamily="18" charset="0"/>
              </a:rPr>
              <a:t>最大值降到某个百分比的频率为截断频率 </a:t>
            </a:r>
          </a:p>
        </p:txBody>
      </p:sp>
    </p:spTree>
    <p:custDataLst>
      <p:tags r:id="rId2"/>
    </p:custDataLst>
    <p:extLst>
      <p:ext uri="{BB962C8B-B14F-4D97-AF65-F5344CB8AC3E}">
        <p14:creationId xmlns:p14="http://schemas.microsoft.com/office/powerpoint/2010/main" val="436921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4.2  </a:t>
            </a:r>
            <a:r>
              <a:rPr lang="zh-CN" altLang="en-US" sz="2800" b="1" dirty="0" smtClean="0">
                <a:latin typeface="微软雅黑" panose="020B0503020204020204" pitchFamily="34" charset="-122"/>
                <a:ea typeface="微软雅黑" panose="020B0503020204020204" pitchFamily="34" charset="-122"/>
              </a:rPr>
              <a:t>低通滤波器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668092" y="1861418"/>
            <a:ext cx="7380000" cy="1215717"/>
          </a:xfrm>
          <a:prstGeom prst="rect">
            <a:avLst/>
          </a:prstGeom>
        </p:spPr>
        <p:txBody>
          <a:bodyPr wrap="square">
            <a:spAutoFit/>
          </a:bodyPr>
          <a:lstStyle/>
          <a:p>
            <a:pPr>
              <a:spcBef>
                <a:spcPct val="40000"/>
              </a:spcBef>
            </a:pPr>
            <a:r>
              <a:rPr lang="zh-CN" altLang="en-US" sz="2400" b="1" dirty="0" smtClean="0">
                <a:latin typeface="楷体_GB2312" panose="02010609030101010101" pitchFamily="49" charset="-122"/>
                <a:ea typeface="楷体_GB2312" panose="02010609030101010101" pitchFamily="49" charset="-122"/>
              </a:rPr>
              <a:t>梯形低通滤波器</a:t>
            </a:r>
            <a:endParaRPr lang="zh-CN" altLang="en-US" sz="2400" b="1" dirty="0">
              <a:latin typeface="楷体_GB2312" panose="02010609030101010101" pitchFamily="49" charset="-122"/>
              <a:ea typeface="楷体_GB2312" panose="02010609030101010101" pitchFamily="49" charset="-122"/>
            </a:endParaRPr>
          </a:p>
          <a:p>
            <a:pPr marL="342900" indent="-342900">
              <a:spcBef>
                <a:spcPts val="3000"/>
              </a:spcBef>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转移函数  </a:t>
            </a:r>
            <a:endParaRPr lang="en-US" altLang="zh-CN" sz="2400" dirty="0">
              <a:latin typeface="楷体_GB2312" panose="02010609030101010101" pitchFamily="49" charset="-122"/>
              <a:ea typeface="楷体_GB2312" panose="02010609030101010101" pitchFamily="49" charset="-122"/>
            </a:endParaRPr>
          </a:p>
        </p:txBody>
      </p:sp>
      <p:sp>
        <p:nvSpPr>
          <p:cNvPr id="12" name="Rectangle 16"/>
          <p:cNvSpPr>
            <a:spLocks noChangeArrowheads="1"/>
          </p:cNvSpPr>
          <p:nvPr/>
        </p:nvSpPr>
        <p:spPr bwMode="auto">
          <a:xfrm>
            <a:off x="6822791" y="4315788"/>
            <a:ext cx="4124091"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9pPr>
          </a:lstStyle>
          <a:p>
            <a:pPr algn="just">
              <a:lnSpc>
                <a:spcPct val="120000"/>
              </a:lnSpc>
            </a:pPr>
            <a:r>
              <a:rPr lang="zh-CN" altLang="en-US" sz="2200" b="0" dirty="0">
                <a:solidFill>
                  <a:schemeClr val="tx1"/>
                </a:solidFill>
                <a:latin typeface="楷体_GB2312" panose="02010609030101010101" pitchFamily="49" charset="-122"/>
                <a:ea typeface="楷体_GB2312" panose="02010609030101010101" pitchFamily="49" charset="-122"/>
              </a:rPr>
              <a:t>由于过渡不够光滑，导致振铃现象一般比巴特沃斯低通滤波器的转移函数所产生的要强一些 </a:t>
            </a:r>
          </a:p>
        </p:txBody>
      </p:sp>
      <p:pic>
        <p:nvPicPr>
          <p:cNvPr id="10" name="图片 1"/>
          <p:cNvPicPr>
            <a:picLocks/>
          </p:cNvPicPr>
          <p:nvPr/>
        </p:nvPicPr>
        <p:blipFill>
          <a:blip r:embed="rId4">
            <a:extLst>
              <a:ext uri="{28A0092B-C50C-407E-A947-70E740481C1C}">
                <a14:useLocalDpi xmlns:a14="http://schemas.microsoft.com/office/drawing/2010/main" val="0"/>
              </a:ext>
            </a:extLst>
          </a:blip>
          <a:srcRect l="694" r="671"/>
          <a:stretch>
            <a:fillRect/>
          </a:stretch>
        </p:blipFill>
        <p:spPr bwMode="auto">
          <a:xfrm>
            <a:off x="1105403" y="3446196"/>
            <a:ext cx="4459376" cy="1239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Object 11"/>
          <p:cNvGraphicFramePr>
            <a:graphicFrameLocks noChangeAspect="1"/>
          </p:cNvGraphicFramePr>
          <p:nvPr>
            <p:extLst>
              <p:ext uri="{D42A27DB-BD31-4B8C-83A1-F6EECF244321}">
                <p14:modId xmlns:p14="http://schemas.microsoft.com/office/powerpoint/2010/main" val="74817978"/>
              </p:ext>
            </p:extLst>
          </p:nvPr>
        </p:nvGraphicFramePr>
        <p:xfrm>
          <a:off x="6291777" y="1359164"/>
          <a:ext cx="5186120" cy="2825252"/>
        </p:xfrm>
        <a:graphic>
          <a:graphicData uri="http://schemas.openxmlformats.org/presentationml/2006/ole">
            <mc:AlternateContent xmlns:mc="http://schemas.openxmlformats.org/markup-compatibility/2006">
              <mc:Choice xmlns:v="urn:schemas-microsoft-com:vml" Requires="v">
                <p:oleObj spid="_x0000_s10358" name="图片" r:id="rId5" imgW="2743200" imgH="1828800" progId="Word.Picture.8">
                  <p:embed/>
                </p:oleObj>
              </mc:Choice>
              <mc:Fallback>
                <p:oleObj name="图片" r:id="rId5" imgW="2743200" imgH="1828800" progId="Word.Picture.8">
                  <p:embed/>
                  <p:pic>
                    <p:nvPicPr>
                      <p:cNvPr id="21510" name="Object 11"/>
                      <p:cNvPicPr>
                        <a:picLocks noChangeAspect="1" noChangeArrowheads="1"/>
                      </p:cNvPicPr>
                      <p:nvPr/>
                    </p:nvPicPr>
                    <p:blipFill>
                      <a:blip r:embed="rId6">
                        <a:extLst>
                          <a:ext uri="{28A0092B-C50C-407E-A947-70E740481C1C}">
                            <a14:useLocalDpi xmlns:a14="http://schemas.microsoft.com/office/drawing/2010/main" val="0"/>
                          </a:ext>
                        </a:extLst>
                      </a:blip>
                      <a:srcRect l="13353" t="19685" r="24278" b="29330"/>
                      <a:stretch>
                        <a:fillRect/>
                      </a:stretch>
                    </p:blipFill>
                    <p:spPr bwMode="auto">
                      <a:xfrm>
                        <a:off x="6291777" y="1359164"/>
                        <a:ext cx="5186120" cy="2825252"/>
                      </a:xfrm>
                      <a:prstGeom prst="rect">
                        <a:avLst/>
                      </a:prstGeom>
                      <a:solidFill>
                        <a:schemeClr val="bg1"/>
                      </a:solidFill>
                      <a:ln>
                        <a:noFill/>
                      </a:ln>
                      <a:extLst/>
                    </p:spPr>
                  </p:pic>
                </p:oleObj>
              </mc:Fallback>
            </mc:AlternateContent>
          </a:graphicData>
        </a:graphic>
      </p:graphicFrame>
      <p:sp>
        <p:nvSpPr>
          <p:cNvPr id="8" name="矩形 7">
            <a:extLst>
              <a:ext uri="{FF2B5EF4-FFF2-40B4-BE49-F238E27FC236}">
                <a16:creationId xmlns:a16="http://schemas.microsoft.com/office/drawing/2014/main" id="{83F0A758-F887-4DF0-98F6-E86F581408FA}"/>
              </a:ext>
            </a:extLst>
          </p:cNvPr>
          <p:cNvSpPr/>
          <p:nvPr/>
        </p:nvSpPr>
        <p:spPr>
          <a:xfrm>
            <a:off x="245733" y="1054465"/>
            <a:ext cx="3174267" cy="609398"/>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4.2.2 </a:t>
            </a:r>
            <a:r>
              <a:rPr lang="zh-CN" altLang="en-US" sz="2400" b="1" dirty="0" smtClean="0">
                <a:latin typeface="微软雅黑" panose="020B0503020204020204" pitchFamily="34" charset="-122"/>
                <a:ea typeface="微软雅黑" panose="020B0503020204020204" pitchFamily="34" charset="-122"/>
              </a:rPr>
              <a:t>实用低通滤波器</a:t>
            </a:r>
            <a:endParaRPr lang="zh-CN" altLang="en-US" sz="2400" dirty="0">
              <a:latin typeface="微软雅黑" panose="020B0503020204020204" pitchFamily="34" charset="-122"/>
              <a:ea typeface="微软雅黑" panose="020B0503020204020204" pitchFamily="34" charset="-122"/>
            </a:endParaRPr>
          </a:p>
        </p:txBody>
      </p:sp>
    </p:spTree>
    <p:custDataLst>
      <p:tags r:id="rId2"/>
    </p:custDataLst>
    <p:extLst>
      <p:ext uri="{BB962C8B-B14F-4D97-AF65-F5344CB8AC3E}">
        <p14:creationId xmlns:p14="http://schemas.microsoft.com/office/powerpoint/2010/main" val="3715714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4.2  </a:t>
            </a:r>
            <a:r>
              <a:rPr lang="zh-CN" altLang="en-US" sz="2800" b="1" dirty="0" smtClean="0">
                <a:latin typeface="微软雅黑" panose="020B0503020204020204" pitchFamily="34" charset="-122"/>
                <a:ea typeface="微软雅黑" panose="020B0503020204020204" pitchFamily="34" charset="-122"/>
              </a:rPr>
              <a:t>低通滤波器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607132" y="1759536"/>
            <a:ext cx="5872868" cy="1061829"/>
          </a:xfrm>
          <a:prstGeom prst="rect">
            <a:avLst/>
          </a:prstGeom>
        </p:spPr>
        <p:txBody>
          <a:bodyPr wrap="square">
            <a:spAutoFit/>
          </a:bodyPr>
          <a:lstStyle/>
          <a:p>
            <a:pPr>
              <a:spcBef>
                <a:spcPct val="40000"/>
              </a:spcBef>
            </a:pPr>
            <a:r>
              <a:rPr lang="zh-CN" altLang="en-US" sz="2400" b="1" dirty="0">
                <a:latin typeface="楷体_GB2312" panose="02010609030101010101" pitchFamily="49" charset="-122"/>
                <a:ea typeface="楷体_GB2312" panose="02010609030101010101" pitchFamily="49" charset="-122"/>
              </a:rPr>
              <a:t>指数低通滤波器</a:t>
            </a:r>
          </a:p>
          <a:p>
            <a:pPr marL="342900" indent="-342900">
              <a:spcBef>
                <a:spcPts val="1800"/>
              </a:spcBef>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转移函数</a:t>
            </a:r>
            <a:r>
              <a:rPr lang="zh-CN" altLang="en-US" sz="2400" dirty="0">
                <a:latin typeface="楷体_GB2312" panose="02010609030101010101" pitchFamily="49" charset="-122"/>
                <a:ea typeface="楷体_GB2312" panose="02010609030101010101" pitchFamily="49" charset="-122"/>
              </a:rPr>
              <a:t>（阶为</a:t>
            </a:r>
            <a:r>
              <a:rPr lang="en-US" altLang="zh-CN" sz="2400" dirty="0">
                <a:latin typeface="楷体_GB2312" panose="02010609030101010101" pitchFamily="49" charset="-122"/>
                <a:ea typeface="楷体_GB2312" panose="02010609030101010101" pitchFamily="49" charset="-122"/>
                <a:cs typeface="Arial" panose="020B0604020202020204" pitchFamily="34" charset="0"/>
              </a:rPr>
              <a:t>2</a:t>
            </a:r>
            <a:r>
              <a:rPr lang="zh-CN" altLang="en-US" sz="2400" dirty="0" smtClean="0">
                <a:latin typeface="楷体_GB2312" panose="02010609030101010101" pitchFamily="49" charset="-122"/>
                <a:ea typeface="楷体_GB2312" panose="02010609030101010101" pitchFamily="49" charset="-122"/>
              </a:rPr>
              <a:t>时为</a:t>
            </a:r>
            <a:r>
              <a:rPr lang="zh-CN" altLang="en-US" sz="2400" b="1" dirty="0">
                <a:latin typeface="楷体_GB2312" panose="02010609030101010101" pitchFamily="49" charset="-122"/>
                <a:ea typeface="楷体_GB2312" panose="02010609030101010101" pitchFamily="49" charset="-122"/>
              </a:rPr>
              <a:t>高斯</a:t>
            </a:r>
            <a:r>
              <a:rPr lang="zh-CN" altLang="en-US" sz="2400" b="1" dirty="0" smtClean="0">
                <a:latin typeface="楷体_GB2312" panose="02010609030101010101" pitchFamily="49" charset="-122"/>
                <a:ea typeface="楷体_GB2312" panose="02010609030101010101" pitchFamily="49" charset="-122"/>
              </a:rPr>
              <a:t>低通滤波器</a:t>
            </a:r>
            <a:r>
              <a:rPr lang="zh-CN" altLang="en-US" sz="2400" dirty="0" smtClean="0">
                <a:latin typeface="楷体_GB2312" panose="02010609030101010101" pitchFamily="49" charset="-122"/>
                <a:ea typeface="楷体_GB2312" panose="02010609030101010101" pitchFamily="49" charset="-122"/>
              </a:rPr>
              <a:t>）  </a:t>
            </a:r>
            <a:endParaRPr lang="en-US" altLang="zh-CN" sz="2400" dirty="0">
              <a:latin typeface="楷体_GB2312" panose="02010609030101010101" pitchFamily="49" charset="-122"/>
              <a:ea typeface="楷体_GB2312" panose="02010609030101010101" pitchFamily="49" charset="-122"/>
            </a:endParaRPr>
          </a:p>
        </p:txBody>
      </p:sp>
      <p:sp>
        <p:nvSpPr>
          <p:cNvPr id="12" name="Rectangle 16"/>
          <p:cNvSpPr>
            <a:spLocks noChangeArrowheads="1"/>
          </p:cNvSpPr>
          <p:nvPr/>
        </p:nvSpPr>
        <p:spPr bwMode="auto">
          <a:xfrm>
            <a:off x="5513349" y="3513796"/>
            <a:ext cx="5563954" cy="204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9pPr>
          </a:lstStyle>
          <a:p>
            <a:pPr algn="just">
              <a:lnSpc>
                <a:spcPct val="150000"/>
              </a:lnSpc>
            </a:pPr>
            <a:r>
              <a:rPr lang="zh-CN" altLang="en-US" sz="2200" b="0" dirty="0">
                <a:solidFill>
                  <a:schemeClr val="tx1"/>
                </a:solidFill>
                <a:latin typeface="楷体_GB2312" panose="02010609030101010101" pitchFamily="49" charset="-122"/>
                <a:ea typeface="楷体_GB2312" panose="02010609030101010101" pitchFamily="49" charset="-122"/>
              </a:rPr>
              <a:t>随频率增加在开始阶段一般衰减得比较快，对高频分量的滤除能力较强，对图像造成的模糊较大，产生的振铃现象一般比巴特沃斯低通滤波器的转移函数所产生的要不明显 </a:t>
            </a:r>
          </a:p>
        </p:txBody>
      </p:sp>
      <p:graphicFrame>
        <p:nvGraphicFramePr>
          <p:cNvPr id="8" name="Object 10"/>
          <p:cNvGraphicFramePr>
            <a:graphicFrameLocks/>
          </p:cNvGraphicFramePr>
          <p:nvPr>
            <p:extLst>
              <p:ext uri="{D42A27DB-BD31-4B8C-83A1-F6EECF244321}">
                <p14:modId xmlns:p14="http://schemas.microsoft.com/office/powerpoint/2010/main" val="4135033265"/>
              </p:ext>
            </p:extLst>
          </p:nvPr>
        </p:nvGraphicFramePr>
        <p:xfrm>
          <a:off x="607132" y="3228480"/>
          <a:ext cx="4461257" cy="2876229"/>
        </p:xfrm>
        <a:graphic>
          <a:graphicData uri="http://schemas.openxmlformats.org/presentationml/2006/ole">
            <mc:AlternateContent xmlns:mc="http://schemas.openxmlformats.org/markup-compatibility/2006">
              <mc:Choice xmlns:v="urn:schemas-microsoft-com:vml" Requires="v">
                <p:oleObj spid="_x0000_s11381" name="图片" r:id="rId4" imgW="2743200" imgH="1828800" progId="Word.Picture.8">
                  <p:embed/>
                </p:oleObj>
              </mc:Choice>
              <mc:Fallback>
                <p:oleObj name="图片" r:id="rId4" imgW="2743200" imgH="1828800" progId="Word.Picture.8">
                  <p:embed/>
                  <p:pic>
                    <p:nvPicPr>
                      <p:cNvPr id="22534" name="Object 10"/>
                      <p:cNvPicPr>
                        <a:picLocks noChangeArrowheads="1"/>
                      </p:cNvPicPr>
                      <p:nvPr/>
                    </p:nvPicPr>
                    <p:blipFill>
                      <a:blip r:embed="rId5">
                        <a:extLst>
                          <a:ext uri="{28A0092B-C50C-407E-A947-70E740481C1C}">
                            <a14:useLocalDpi xmlns:a14="http://schemas.microsoft.com/office/drawing/2010/main" val="0"/>
                          </a:ext>
                        </a:extLst>
                      </a:blip>
                      <a:srcRect l="12273" t="20729" r="24745" b="21674"/>
                      <a:stretch>
                        <a:fillRect/>
                      </a:stretch>
                    </p:blipFill>
                    <p:spPr bwMode="auto">
                      <a:xfrm>
                        <a:off x="607132" y="3228480"/>
                        <a:ext cx="4461257" cy="2876229"/>
                      </a:xfrm>
                      <a:prstGeom prst="rect">
                        <a:avLst/>
                      </a:prstGeom>
                      <a:solidFill>
                        <a:schemeClr val="bg1"/>
                      </a:solidFill>
                      <a:ln>
                        <a:noFill/>
                      </a:ln>
                      <a:extLst/>
                    </p:spPr>
                  </p:pic>
                </p:oleObj>
              </mc:Fallback>
            </mc:AlternateContent>
          </a:graphicData>
        </a:graphic>
      </p:graphicFrame>
      <p:pic>
        <p:nvPicPr>
          <p:cNvPr id="9" name="图片 1"/>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6558856" y="2406550"/>
            <a:ext cx="3331749" cy="34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83F0A758-F887-4DF0-98F6-E86F581408FA}"/>
              </a:ext>
            </a:extLst>
          </p:cNvPr>
          <p:cNvSpPr/>
          <p:nvPr/>
        </p:nvSpPr>
        <p:spPr>
          <a:xfrm>
            <a:off x="245733" y="1054465"/>
            <a:ext cx="3174267" cy="609398"/>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4.2.2 </a:t>
            </a:r>
            <a:r>
              <a:rPr lang="zh-CN" altLang="en-US" sz="2400" b="1" dirty="0" smtClean="0">
                <a:latin typeface="微软雅黑" panose="020B0503020204020204" pitchFamily="34" charset="-122"/>
                <a:ea typeface="微软雅黑" panose="020B0503020204020204" pitchFamily="34" charset="-122"/>
              </a:rPr>
              <a:t>实用低通滤波器</a:t>
            </a:r>
            <a:endParaRPr lang="zh-CN" altLang="en-US" sz="2400" dirty="0">
              <a:latin typeface="微软雅黑" panose="020B0503020204020204" pitchFamily="34" charset="-122"/>
              <a:ea typeface="微软雅黑" panose="020B0503020204020204" pitchFamily="34" charset="-122"/>
            </a:endParaRPr>
          </a:p>
        </p:txBody>
      </p:sp>
    </p:spTree>
    <p:custDataLst>
      <p:tags r:id="rId2"/>
    </p:custDataLst>
    <p:extLst>
      <p:ext uri="{BB962C8B-B14F-4D97-AF65-F5344CB8AC3E}">
        <p14:creationId xmlns:p14="http://schemas.microsoft.com/office/powerpoint/2010/main" val="3967716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4.3  </a:t>
            </a:r>
            <a:r>
              <a:rPr lang="zh-CN" altLang="en-US" sz="2800" b="1" dirty="0" smtClean="0">
                <a:latin typeface="微软雅黑" panose="020B0503020204020204" pitchFamily="34" charset="-122"/>
                <a:ea typeface="微软雅黑" panose="020B0503020204020204" pitchFamily="34" charset="-122"/>
              </a:rPr>
              <a:t>高通滤波器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659383" y="1847260"/>
            <a:ext cx="3686194" cy="1138773"/>
          </a:xfrm>
          <a:prstGeom prst="rect">
            <a:avLst/>
          </a:prstGeom>
        </p:spPr>
        <p:txBody>
          <a:bodyPr wrap="square">
            <a:spAutoFit/>
          </a:bodyPr>
          <a:lstStyle/>
          <a:p>
            <a:pPr>
              <a:spcBef>
                <a:spcPct val="40000"/>
              </a:spcBef>
            </a:pPr>
            <a:r>
              <a:rPr lang="zh-CN" altLang="en-US" sz="2400" b="1" dirty="0" smtClean="0">
                <a:latin typeface="楷体_GB2312" panose="02010609030101010101" pitchFamily="49" charset="-122"/>
                <a:ea typeface="楷体_GB2312" panose="02010609030101010101" pitchFamily="49" charset="-122"/>
              </a:rPr>
              <a:t>理想高通滤波器</a:t>
            </a:r>
            <a:endParaRPr lang="zh-CN" altLang="en-US" sz="2400" b="1" dirty="0">
              <a:latin typeface="楷体_GB2312" panose="02010609030101010101" pitchFamily="49" charset="-122"/>
              <a:ea typeface="楷体_GB2312" panose="02010609030101010101" pitchFamily="49" charset="-122"/>
            </a:endParaRPr>
          </a:p>
          <a:p>
            <a:pPr marL="342900" indent="-342900">
              <a:spcBef>
                <a:spcPts val="2400"/>
              </a:spcBef>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转移函数  </a:t>
            </a:r>
            <a:endParaRPr lang="en-US" altLang="zh-CN" sz="2400" dirty="0">
              <a:latin typeface="楷体_GB2312" panose="02010609030101010101" pitchFamily="49" charset="-122"/>
              <a:ea typeface="楷体_GB2312" panose="02010609030101010101" pitchFamily="49" charset="-122"/>
            </a:endParaRPr>
          </a:p>
        </p:txBody>
      </p:sp>
      <p:sp>
        <p:nvSpPr>
          <p:cNvPr id="3" name="矩形 2">
            <a:extLst>
              <a:ext uri="{FF2B5EF4-FFF2-40B4-BE49-F238E27FC236}">
                <a16:creationId xmlns:a16="http://schemas.microsoft.com/office/drawing/2014/main" id="{83F0A758-F887-4DF0-98F6-E86F581408FA}"/>
              </a:ext>
            </a:extLst>
          </p:cNvPr>
          <p:cNvSpPr/>
          <p:nvPr/>
        </p:nvSpPr>
        <p:spPr>
          <a:xfrm>
            <a:off x="245733" y="1116744"/>
            <a:ext cx="3174267" cy="609398"/>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4.3.1 </a:t>
            </a:r>
            <a:r>
              <a:rPr lang="zh-CN" altLang="en-US" sz="2400" b="1" dirty="0" smtClean="0">
                <a:latin typeface="微软雅黑" panose="020B0503020204020204" pitchFamily="34" charset="-122"/>
                <a:ea typeface="微软雅黑" panose="020B0503020204020204" pitchFamily="34" charset="-122"/>
              </a:rPr>
              <a:t>基本高通滤波器</a:t>
            </a:r>
            <a:endParaRPr lang="zh-CN" altLang="en-US" sz="2400" dirty="0">
              <a:latin typeface="微软雅黑" panose="020B0503020204020204" pitchFamily="34" charset="-122"/>
              <a:ea typeface="微软雅黑" panose="020B0503020204020204" pitchFamily="34" charset="-122"/>
            </a:endParaRPr>
          </a:p>
        </p:txBody>
      </p:sp>
      <p:pic>
        <p:nvPicPr>
          <p:cNvPr id="10" name="图片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78401" y="3431445"/>
            <a:ext cx="4066148" cy="971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5543520" y="2023947"/>
            <a:ext cx="6465600" cy="301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12400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4.3  </a:t>
            </a:r>
            <a:r>
              <a:rPr lang="zh-CN" altLang="en-US" sz="2800" b="1" dirty="0" smtClean="0">
                <a:latin typeface="微软雅黑" panose="020B0503020204020204" pitchFamily="34" charset="-122"/>
                <a:ea typeface="微软雅黑" panose="020B0503020204020204" pitchFamily="34" charset="-122"/>
              </a:rPr>
              <a:t>高通滤波器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414000" y="1924254"/>
            <a:ext cx="7380000" cy="984885"/>
          </a:xfrm>
          <a:prstGeom prst="rect">
            <a:avLst/>
          </a:prstGeom>
        </p:spPr>
        <p:txBody>
          <a:bodyPr wrap="square">
            <a:spAutoFit/>
          </a:bodyPr>
          <a:lstStyle/>
          <a:p>
            <a:pPr>
              <a:spcBef>
                <a:spcPct val="40000"/>
              </a:spcBef>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巴特沃斯</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高通滤波器</a:t>
            </a:r>
            <a:endPar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endParaRPr>
          </a:p>
          <a:p>
            <a:pPr marL="342900" indent="-342900">
              <a:spcBef>
                <a:spcPts val="1200"/>
              </a:spcBef>
              <a:buFont typeface="Wingdings" panose="05000000000000000000"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阶</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为</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n</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，截断频率为</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D</a:t>
            </a:r>
            <a:r>
              <a:rPr lang="en-US" altLang="zh-CN" sz="2400" baseline="-20000" dirty="0">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的转移函数</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  </a:t>
            </a:r>
            <a:endParaRPr lang="en-US" altLang="zh-CN" sz="2400" dirty="0">
              <a:latin typeface="Times New Roman" panose="02020603050405020304" pitchFamily="18" charset="0"/>
              <a:ea typeface="楷体_GB2312" panose="02010609030101010101" pitchFamily="49" charset="-122"/>
              <a:cs typeface="Times New Roman" panose="02020603050405020304" pitchFamily="18" charset="0"/>
            </a:endParaRPr>
          </a:p>
        </p:txBody>
      </p:sp>
      <p:pic>
        <p:nvPicPr>
          <p:cNvPr id="7" name="图片 1"/>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5513674" y="2200728"/>
            <a:ext cx="3262217" cy="81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9"/>
          <p:cNvGraphicFramePr>
            <a:graphicFrameLocks/>
          </p:cNvGraphicFramePr>
          <p:nvPr>
            <p:extLst>
              <p:ext uri="{D42A27DB-BD31-4B8C-83A1-F6EECF244321}">
                <p14:modId xmlns:p14="http://schemas.microsoft.com/office/powerpoint/2010/main" val="937138892"/>
              </p:ext>
            </p:extLst>
          </p:nvPr>
        </p:nvGraphicFramePr>
        <p:xfrm>
          <a:off x="3326674" y="3482087"/>
          <a:ext cx="4374000" cy="2544243"/>
        </p:xfrm>
        <a:graphic>
          <a:graphicData uri="http://schemas.openxmlformats.org/presentationml/2006/ole">
            <mc:AlternateContent xmlns:mc="http://schemas.openxmlformats.org/markup-compatibility/2006">
              <mc:Choice xmlns:v="urn:schemas-microsoft-com:vml" Requires="v">
                <p:oleObj spid="_x0000_s12403" name="Microsoft Drawing" r:id="rId5" imgW="1625600" imgH="901700" progId="MSDraw">
                  <p:embed/>
                </p:oleObj>
              </mc:Choice>
              <mc:Fallback>
                <p:oleObj name="Microsoft Drawing" r:id="rId5" imgW="1625600" imgH="901700" progId="MSDraw">
                  <p:embed/>
                  <p:pic>
                    <p:nvPicPr>
                      <p:cNvPr id="24582"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6674" y="3482087"/>
                        <a:ext cx="4374000" cy="2544243"/>
                      </a:xfrm>
                      <a:prstGeom prst="rect">
                        <a:avLst/>
                      </a:prstGeom>
                      <a:solidFill>
                        <a:schemeClr val="bg1"/>
                      </a:solidFill>
                      <a:ln>
                        <a:noFill/>
                      </a:ln>
                      <a:extLst/>
                    </p:spPr>
                  </p:pic>
                </p:oleObj>
              </mc:Fallback>
            </mc:AlternateContent>
          </a:graphicData>
        </a:graphic>
      </p:graphicFrame>
      <p:sp>
        <p:nvSpPr>
          <p:cNvPr id="9" name="Rectangle 11"/>
          <p:cNvSpPr>
            <a:spLocks noChangeArrowheads="1"/>
          </p:cNvSpPr>
          <p:nvPr/>
        </p:nvSpPr>
        <p:spPr bwMode="auto">
          <a:xfrm>
            <a:off x="1132114" y="4156869"/>
            <a:ext cx="1889760" cy="102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3200">
                <a:solidFill>
                  <a:schemeClr val="bg1"/>
                </a:solidFill>
                <a:latin typeface="Times New Roman" panose="02020603050405020304" pitchFamily="18" charset="0"/>
                <a:ea typeface="宋体" panose="02010600030101010101" pitchFamily="2" charset="-122"/>
              </a:defRPr>
            </a:lvl1pPr>
            <a:lvl2pPr marL="742950" indent="-285750">
              <a:defRPr kumimoji="1" sz="3200">
                <a:solidFill>
                  <a:schemeClr val="bg1"/>
                </a:solidFill>
                <a:latin typeface="Times New Roman" panose="02020603050405020304" pitchFamily="18" charset="0"/>
                <a:ea typeface="宋体" panose="02010600030101010101" pitchFamily="2" charset="-122"/>
              </a:defRPr>
            </a:lvl2pPr>
            <a:lvl3pPr marL="1143000" indent="-228600">
              <a:defRPr kumimoji="1" sz="3200">
                <a:solidFill>
                  <a:schemeClr val="bg1"/>
                </a:solidFill>
                <a:latin typeface="Times New Roman" panose="02020603050405020304" pitchFamily="18" charset="0"/>
                <a:ea typeface="宋体" panose="02010600030101010101" pitchFamily="2" charset="-122"/>
              </a:defRPr>
            </a:lvl3pPr>
            <a:lvl4pPr marL="1600200" indent="-228600">
              <a:defRPr kumimoji="1" sz="3200">
                <a:solidFill>
                  <a:schemeClr val="bg1"/>
                </a:solidFill>
                <a:latin typeface="Times New Roman" panose="02020603050405020304" pitchFamily="18" charset="0"/>
                <a:ea typeface="宋体" panose="02010600030101010101" pitchFamily="2" charset="-122"/>
              </a:defRPr>
            </a:lvl4pPr>
            <a:lvl5pPr marL="2057400" indent="-228600">
              <a:defRPr kumimoji="1" sz="32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bg1"/>
                </a:solidFill>
                <a:latin typeface="Times New Roman" panose="02020603050405020304" pitchFamily="18" charset="0"/>
                <a:ea typeface="宋体" panose="02010600030101010101" pitchFamily="2" charset="-122"/>
              </a:defRPr>
            </a:lvl9pPr>
          </a:lstStyle>
          <a:p>
            <a:pPr algn="just">
              <a:lnSpc>
                <a:spcPct val="150000"/>
              </a:lnSpc>
            </a:pPr>
            <a:r>
              <a:rPr lang="zh-CN" altLang="en-US" sz="2200" dirty="0" smtClean="0">
                <a:solidFill>
                  <a:schemeClr val="tx1"/>
                </a:solidFill>
                <a:latin typeface="楷体_GB2312" panose="02010609030101010101" pitchFamily="49" charset="-122"/>
                <a:ea typeface="楷体_GB2312" panose="02010609030101010101" pitchFamily="49" charset="-122"/>
              </a:rPr>
              <a:t>高低</a:t>
            </a:r>
            <a:r>
              <a:rPr lang="zh-CN" altLang="en-US" sz="2200" dirty="0">
                <a:solidFill>
                  <a:schemeClr val="tx1"/>
                </a:solidFill>
                <a:latin typeface="楷体_GB2312" panose="02010609030101010101" pitchFamily="49" charset="-122"/>
                <a:ea typeface="楷体_GB2312" panose="02010609030101010101" pitchFamily="49" charset="-122"/>
              </a:rPr>
              <a:t>频率间的过渡比较光滑 </a:t>
            </a:r>
          </a:p>
        </p:txBody>
      </p:sp>
      <p:sp>
        <p:nvSpPr>
          <p:cNvPr id="12" name="Rectangle 12"/>
          <p:cNvSpPr>
            <a:spLocks noChangeArrowheads="1"/>
          </p:cNvSpPr>
          <p:nvPr/>
        </p:nvSpPr>
        <p:spPr bwMode="auto">
          <a:xfrm>
            <a:off x="8198768" y="3895419"/>
            <a:ext cx="2339975" cy="1551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9pPr>
          </a:lstStyle>
          <a:p>
            <a:pPr algn="just">
              <a:lnSpc>
                <a:spcPct val="150000"/>
              </a:lnSpc>
              <a:defRPr/>
            </a:pPr>
            <a:r>
              <a:rPr lang="zh-CN" altLang="en-US" sz="2200" b="0" dirty="0" smtClean="0">
                <a:solidFill>
                  <a:schemeClr val="tx1"/>
                </a:solidFill>
                <a:ea typeface="楷体_GB2312" panose="02010609030101010101" pitchFamily="49" charset="-122"/>
                <a:cs typeface="Times New Roman" panose="02020603050405020304" pitchFamily="18" charset="0"/>
              </a:rPr>
              <a:t>取使</a:t>
            </a:r>
            <a:r>
              <a:rPr lang="en-US" altLang="zh-CN" sz="2200" b="0" i="1" spc="300" dirty="0" smtClean="0">
                <a:solidFill>
                  <a:schemeClr val="tx1"/>
                </a:solidFill>
                <a:ea typeface="楷体_GB2312" panose="02010609030101010101" pitchFamily="49" charset="-122"/>
                <a:cs typeface="Times New Roman" panose="02020603050405020304" pitchFamily="18" charset="0"/>
              </a:rPr>
              <a:t>H</a:t>
            </a:r>
            <a:r>
              <a:rPr lang="zh-CN" altLang="en-US" sz="2200" b="0" dirty="0" smtClean="0">
                <a:solidFill>
                  <a:schemeClr val="tx1"/>
                </a:solidFill>
                <a:ea typeface="楷体_GB2312" panose="02010609030101010101" pitchFamily="49" charset="-122"/>
                <a:cs typeface="Times New Roman" panose="02020603050405020304" pitchFamily="18" charset="0"/>
              </a:rPr>
              <a:t>最大值降到某个百分比的频率为截断频率 </a:t>
            </a:r>
          </a:p>
        </p:txBody>
      </p:sp>
      <p:sp>
        <p:nvSpPr>
          <p:cNvPr id="10" name="矩形 9">
            <a:extLst>
              <a:ext uri="{FF2B5EF4-FFF2-40B4-BE49-F238E27FC236}">
                <a16:creationId xmlns:a16="http://schemas.microsoft.com/office/drawing/2014/main" id="{83F0A758-F887-4DF0-98F6-E86F581408FA}"/>
              </a:ext>
            </a:extLst>
          </p:cNvPr>
          <p:cNvSpPr/>
          <p:nvPr/>
        </p:nvSpPr>
        <p:spPr>
          <a:xfrm>
            <a:off x="245733" y="1116744"/>
            <a:ext cx="3174267" cy="609398"/>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4.3.1 </a:t>
            </a:r>
            <a:r>
              <a:rPr lang="zh-CN" altLang="en-US" sz="2400" b="1" dirty="0" smtClean="0">
                <a:latin typeface="微软雅黑" panose="020B0503020204020204" pitchFamily="34" charset="-122"/>
                <a:ea typeface="微软雅黑" panose="020B0503020204020204" pitchFamily="34" charset="-122"/>
              </a:rPr>
              <a:t>基本高通滤波器</a:t>
            </a:r>
            <a:endParaRPr lang="zh-CN" altLang="en-US" sz="2400" dirty="0">
              <a:latin typeface="微软雅黑" panose="020B0503020204020204" pitchFamily="34" charset="-122"/>
              <a:ea typeface="微软雅黑" panose="020B0503020204020204" pitchFamily="34" charset="-122"/>
            </a:endParaRPr>
          </a:p>
        </p:txBody>
      </p:sp>
    </p:spTree>
    <p:custDataLst>
      <p:tags r:id="rId2"/>
    </p:custDataLst>
    <p:extLst>
      <p:ext uri="{BB962C8B-B14F-4D97-AF65-F5344CB8AC3E}">
        <p14:creationId xmlns:p14="http://schemas.microsoft.com/office/powerpoint/2010/main" val="1565339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4.3  </a:t>
            </a:r>
            <a:r>
              <a:rPr lang="zh-CN" altLang="en-US" sz="2800" b="1" dirty="0" smtClean="0">
                <a:latin typeface="微软雅黑" panose="020B0503020204020204" pitchFamily="34" charset="-122"/>
                <a:ea typeface="微软雅黑" panose="020B0503020204020204" pitchFamily="34" charset="-122"/>
              </a:rPr>
              <a:t>高通滤波器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537463" y="1839585"/>
            <a:ext cx="7380000" cy="1215717"/>
          </a:xfrm>
          <a:prstGeom prst="rect">
            <a:avLst/>
          </a:prstGeom>
        </p:spPr>
        <p:txBody>
          <a:bodyPr wrap="square">
            <a:spAutoFit/>
          </a:bodyPr>
          <a:lstStyle/>
          <a:p>
            <a:pPr>
              <a:spcBef>
                <a:spcPct val="40000"/>
              </a:spcBef>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梯形</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高通滤波器</a:t>
            </a:r>
            <a:endPar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endParaRPr>
          </a:p>
          <a:p>
            <a:pPr marL="342900" indent="-342900">
              <a:spcBef>
                <a:spcPts val="3000"/>
              </a:spcBef>
              <a:buFont typeface="Wingdings" panose="05000000000000000000"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转移函数  </a:t>
            </a:r>
            <a:endParaRPr lang="en-US" altLang="zh-CN" sz="2400" dirty="0">
              <a:latin typeface="Times New Roman" panose="02020603050405020304" pitchFamily="18" charset="0"/>
              <a:ea typeface="楷体_GB2312" panose="02010609030101010101" pitchFamily="49" charset="-122"/>
              <a:cs typeface="Times New Roman" panose="02020603050405020304" pitchFamily="18" charset="0"/>
            </a:endParaRPr>
          </a:p>
        </p:txBody>
      </p:sp>
      <p:pic>
        <p:nvPicPr>
          <p:cNvPr id="7" name="图片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36480" y="3263109"/>
            <a:ext cx="4675749" cy="1369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descr="060203"/>
          <p:cNvPicPr>
            <a:picLocks noChangeArrowheads="1"/>
          </p:cNvPicPr>
          <p:nvPr/>
        </p:nvPicPr>
        <p:blipFill>
          <a:blip r:embed="rId4">
            <a:extLst>
              <a:ext uri="{28A0092B-C50C-407E-A947-70E740481C1C}">
                <a14:useLocalDpi xmlns:a14="http://schemas.microsoft.com/office/drawing/2010/main" val="0"/>
              </a:ext>
            </a:extLst>
          </a:blip>
          <a:srcRect b="4214"/>
          <a:stretch>
            <a:fillRect/>
          </a:stretch>
        </p:blipFill>
        <p:spPr bwMode="auto">
          <a:xfrm>
            <a:off x="6314126" y="1116743"/>
            <a:ext cx="4963473" cy="268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6"/>
          <p:cNvSpPr>
            <a:spLocks noChangeArrowheads="1"/>
          </p:cNvSpPr>
          <p:nvPr/>
        </p:nvSpPr>
        <p:spPr bwMode="auto">
          <a:xfrm>
            <a:off x="6727576" y="4073720"/>
            <a:ext cx="4136571"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9pPr>
          </a:lstStyle>
          <a:p>
            <a:pPr algn="just">
              <a:lnSpc>
                <a:spcPct val="150000"/>
              </a:lnSpc>
            </a:pPr>
            <a:r>
              <a:rPr lang="zh-CN" altLang="en-US" sz="2200" b="0" dirty="0">
                <a:solidFill>
                  <a:schemeClr val="tx1"/>
                </a:solidFill>
                <a:latin typeface="楷体_GB2312" panose="02010609030101010101" pitchFamily="49" charset="-122"/>
                <a:ea typeface="楷体_GB2312" panose="02010609030101010101" pitchFamily="49" charset="-122"/>
              </a:rPr>
              <a:t>由于过渡不够光滑，导致振铃现象一般比巴特沃斯高通滤波器的转移函数所产生的要强</a:t>
            </a:r>
            <a:r>
              <a:rPr lang="zh-CN" altLang="en-US" sz="2200" b="0" dirty="0" smtClean="0">
                <a:solidFill>
                  <a:schemeClr val="tx1"/>
                </a:solidFill>
                <a:latin typeface="楷体_GB2312" panose="02010609030101010101" pitchFamily="49" charset="-122"/>
                <a:ea typeface="楷体_GB2312" panose="02010609030101010101" pitchFamily="49" charset="-122"/>
              </a:rPr>
              <a:t>一些</a:t>
            </a:r>
            <a:endParaRPr lang="zh-CN" altLang="en-US" sz="2200" b="0" dirty="0">
              <a:solidFill>
                <a:schemeClr val="tx1"/>
              </a:solidFill>
              <a:latin typeface="楷体_GB2312" panose="02010609030101010101" pitchFamily="49" charset="-122"/>
              <a:ea typeface="楷体_GB2312" panose="02010609030101010101" pitchFamily="49" charset="-122"/>
            </a:endParaRPr>
          </a:p>
        </p:txBody>
      </p:sp>
      <p:sp>
        <p:nvSpPr>
          <p:cNvPr id="10" name="矩形 9">
            <a:extLst>
              <a:ext uri="{FF2B5EF4-FFF2-40B4-BE49-F238E27FC236}">
                <a16:creationId xmlns:a16="http://schemas.microsoft.com/office/drawing/2014/main" id="{83F0A758-F887-4DF0-98F6-E86F581408FA}"/>
              </a:ext>
            </a:extLst>
          </p:cNvPr>
          <p:cNvSpPr/>
          <p:nvPr/>
        </p:nvSpPr>
        <p:spPr>
          <a:xfrm>
            <a:off x="245733" y="1116744"/>
            <a:ext cx="3174267" cy="609398"/>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4.3.1 </a:t>
            </a:r>
            <a:r>
              <a:rPr lang="zh-CN" altLang="en-US" sz="2400" b="1" dirty="0" smtClean="0">
                <a:latin typeface="微软雅黑" panose="020B0503020204020204" pitchFamily="34" charset="-122"/>
                <a:ea typeface="微软雅黑" panose="020B0503020204020204" pitchFamily="34" charset="-122"/>
              </a:rPr>
              <a:t>基本高通滤波器</a:t>
            </a:r>
            <a:endParaRPr lang="zh-CN" altLang="en-US" sz="2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987454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4.3  </a:t>
            </a:r>
            <a:r>
              <a:rPr lang="zh-CN" altLang="en-US" sz="2800" b="1" dirty="0" smtClean="0">
                <a:latin typeface="微软雅黑" panose="020B0503020204020204" pitchFamily="34" charset="-122"/>
                <a:ea typeface="微软雅黑" panose="020B0503020204020204" pitchFamily="34" charset="-122"/>
              </a:rPr>
              <a:t>高通滤波器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295653" y="1858185"/>
            <a:ext cx="7380000" cy="984885"/>
          </a:xfrm>
          <a:prstGeom prst="rect">
            <a:avLst/>
          </a:prstGeom>
        </p:spPr>
        <p:txBody>
          <a:bodyPr wrap="square">
            <a:spAutoFit/>
          </a:bodyPr>
          <a:lstStyle/>
          <a:p>
            <a:pPr>
              <a:spcBef>
                <a:spcPct val="40000"/>
              </a:spcBef>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指数</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高通滤波器</a:t>
            </a:r>
            <a:endPar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endParaRPr>
          </a:p>
          <a:p>
            <a:pPr marL="342900" indent="-342900">
              <a:spcBef>
                <a:spcPts val="1200"/>
              </a:spcBef>
              <a:buFont typeface="Wingdings" panose="05000000000000000000"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转移函数</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（阶为</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时成为</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高斯</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高通滤波器</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 </a:t>
            </a:r>
            <a:endParaRPr lang="en-US" altLang="zh-CN" sz="24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2" name="Rectangle 12"/>
          <p:cNvSpPr>
            <a:spLocks noChangeArrowheads="1"/>
          </p:cNvSpPr>
          <p:nvPr/>
        </p:nvSpPr>
        <p:spPr bwMode="auto">
          <a:xfrm>
            <a:off x="5943017" y="3472773"/>
            <a:ext cx="5604549"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b="1">
                <a:solidFill>
                  <a:schemeClr val="bg1"/>
                </a:solidFill>
                <a:latin typeface="Times New Roman" panose="02020603050405020304" pitchFamily="18" charset="0"/>
                <a:ea typeface="宋体" panose="02010600030101010101" pitchFamily="2" charset="-122"/>
              </a:defRPr>
            </a:lvl9pPr>
          </a:lstStyle>
          <a:p>
            <a:pPr algn="just">
              <a:lnSpc>
                <a:spcPct val="150000"/>
              </a:lnSpc>
              <a:defRPr/>
            </a:pPr>
            <a:r>
              <a:rPr lang="zh-CN" altLang="en-US" sz="2200" b="0" dirty="0" smtClean="0">
                <a:solidFill>
                  <a:schemeClr val="tx1"/>
                </a:solidFill>
                <a:latin typeface="楷体_GB2312" panose="02010609030101010101" pitchFamily="49" charset="-122"/>
                <a:ea typeface="楷体_GB2312" panose="02010609030101010101" pitchFamily="49" charset="-122"/>
              </a:rPr>
              <a:t>相比</a:t>
            </a:r>
            <a:r>
              <a:rPr lang="zh-CN" altLang="en-US" sz="2200" b="0" dirty="0">
                <a:solidFill>
                  <a:schemeClr val="tx1"/>
                </a:solidFill>
                <a:latin typeface="楷体_GB2312" panose="02010609030101010101" pitchFamily="49" charset="-122"/>
                <a:ea typeface="楷体_GB2312" panose="02010609030101010101" pitchFamily="49" charset="-122"/>
              </a:rPr>
              <a:t>巴特沃斯高通滤波器的转移函数，指数高通滤波器的转移函数随频率增加在开始阶段增加得比较快，能使一些低频分量也可以通过，对保护图像的灰度层次较有利 </a:t>
            </a:r>
            <a:r>
              <a:rPr lang="zh-CN" altLang="en-US" sz="2200" b="0" dirty="0" smtClean="0">
                <a:solidFill>
                  <a:schemeClr val="tx1"/>
                </a:solidFill>
                <a:latin typeface="楷体_GB2312" panose="02010609030101010101" pitchFamily="49" charset="-122"/>
                <a:ea typeface="楷体_GB2312" panose="02010609030101010101" pitchFamily="49" charset="-122"/>
              </a:rPr>
              <a:t> </a:t>
            </a:r>
          </a:p>
        </p:txBody>
      </p:sp>
      <p:pic>
        <p:nvPicPr>
          <p:cNvPr id="10" name="图片 1"/>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6483496" y="2350627"/>
            <a:ext cx="3609738" cy="40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Object 10"/>
          <p:cNvGraphicFramePr>
            <a:graphicFrameLocks/>
          </p:cNvGraphicFramePr>
          <p:nvPr>
            <p:extLst>
              <p:ext uri="{D42A27DB-BD31-4B8C-83A1-F6EECF244321}">
                <p14:modId xmlns:p14="http://schemas.microsoft.com/office/powerpoint/2010/main" val="143860112"/>
              </p:ext>
            </p:extLst>
          </p:nvPr>
        </p:nvGraphicFramePr>
        <p:xfrm>
          <a:off x="843702" y="3193645"/>
          <a:ext cx="4738491" cy="2911063"/>
        </p:xfrm>
        <a:graphic>
          <a:graphicData uri="http://schemas.openxmlformats.org/presentationml/2006/ole">
            <mc:AlternateContent xmlns:mc="http://schemas.openxmlformats.org/markup-compatibility/2006">
              <mc:Choice xmlns:v="urn:schemas-microsoft-com:vml" Requires="v">
                <p:oleObj spid="_x0000_s13425" name="图片" r:id="rId5" imgW="2743200" imgH="1828800" progId="Word.Picture.8">
                  <p:embed/>
                </p:oleObj>
              </mc:Choice>
              <mc:Fallback>
                <p:oleObj name="图片" r:id="rId5" imgW="2743200" imgH="1828800" progId="Word.Picture.8">
                  <p:embed/>
                  <p:pic>
                    <p:nvPicPr>
                      <p:cNvPr id="26630" name="Object 10"/>
                      <p:cNvPicPr>
                        <a:picLocks noChangeAspect="1" noChangeArrowheads="1"/>
                      </p:cNvPicPr>
                      <p:nvPr/>
                    </p:nvPicPr>
                    <p:blipFill>
                      <a:blip r:embed="rId6">
                        <a:extLst>
                          <a:ext uri="{28A0092B-C50C-407E-A947-70E740481C1C}">
                            <a14:useLocalDpi xmlns:a14="http://schemas.microsoft.com/office/drawing/2010/main" val="0"/>
                          </a:ext>
                        </a:extLst>
                      </a:blip>
                      <a:srcRect l="17166" t="16394" r="20694" b="24341"/>
                      <a:stretch>
                        <a:fillRect/>
                      </a:stretch>
                    </p:blipFill>
                    <p:spPr bwMode="auto">
                      <a:xfrm>
                        <a:off x="843702" y="3193645"/>
                        <a:ext cx="4738491" cy="2911063"/>
                      </a:xfrm>
                      <a:prstGeom prst="rect">
                        <a:avLst/>
                      </a:prstGeom>
                      <a:solidFill>
                        <a:schemeClr val="bg1"/>
                      </a:solidFill>
                      <a:ln>
                        <a:noFill/>
                      </a:ln>
                      <a:extLst/>
                    </p:spPr>
                  </p:pic>
                </p:oleObj>
              </mc:Fallback>
            </mc:AlternateContent>
          </a:graphicData>
        </a:graphic>
      </p:graphicFrame>
      <p:sp>
        <p:nvSpPr>
          <p:cNvPr id="8" name="矩形 7">
            <a:extLst>
              <a:ext uri="{FF2B5EF4-FFF2-40B4-BE49-F238E27FC236}">
                <a16:creationId xmlns:a16="http://schemas.microsoft.com/office/drawing/2014/main" id="{83F0A758-F887-4DF0-98F6-E86F581408FA}"/>
              </a:ext>
            </a:extLst>
          </p:cNvPr>
          <p:cNvSpPr/>
          <p:nvPr/>
        </p:nvSpPr>
        <p:spPr>
          <a:xfrm>
            <a:off x="245733" y="1116744"/>
            <a:ext cx="3174267" cy="609398"/>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4.3.1 </a:t>
            </a:r>
            <a:r>
              <a:rPr lang="zh-CN" altLang="en-US" sz="2400" b="1" dirty="0" smtClean="0">
                <a:latin typeface="微软雅黑" panose="020B0503020204020204" pitchFamily="34" charset="-122"/>
                <a:ea typeface="微软雅黑" panose="020B0503020204020204" pitchFamily="34" charset="-122"/>
              </a:rPr>
              <a:t>基本高通滤波器</a:t>
            </a:r>
            <a:endParaRPr lang="zh-CN" altLang="en-US" sz="2400" dirty="0">
              <a:latin typeface="微软雅黑" panose="020B0503020204020204" pitchFamily="34" charset="-122"/>
              <a:ea typeface="微软雅黑" panose="020B0503020204020204" pitchFamily="34" charset="-122"/>
            </a:endParaRPr>
          </a:p>
        </p:txBody>
      </p:sp>
    </p:spTree>
    <p:custDataLst>
      <p:tags r:id="rId2"/>
    </p:custDataLst>
    <p:extLst>
      <p:ext uri="{BB962C8B-B14F-4D97-AF65-F5344CB8AC3E}">
        <p14:creationId xmlns:p14="http://schemas.microsoft.com/office/powerpoint/2010/main" val="866778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4.3  </a:t>
            </a:r>
            <a:r>
              <a:rPr lang="zh-CN" altLang="en-US" sz="2800" b="1" dirty="0" smtClean="0">
                <a:latin typeface="微软雅黑" panose="020B0503020204020204" pitchFamily="34" charset="-122"/>
                <a:ea typeface="微软雅黑" panose="020B0503020204020204" pitchFamily="34" charset="-122"/>
              </a:rPr>
              <a:t>高通滤波器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615840" y="1870286"/>
            <a:ext cx="11236526" cy="4219617"/>
          </a:xfrm>
          <a:prstGeom prst="rect">
            <a:avLst/>
          </a:prstGeom>
        </p:spPr>
        <p:txBody>
          <a:bodyPr wrap="square">
            <a:spAutoFit/>
          </a:bodyPr>
          <a:lstStyle/>
          <a:p>
            <a:pPr defTabSz="720000">
              <a:lnSpc>
                <a:spcPct val="120000"/>
              </a:lnSpc>
              <a:spcBef>
                <a:spcPts val="600"/>
              </a:spcBef>
            </a:pP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高频</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增强滤波器</a:t>
            </a:r>
          </a:p>
          <a:p>
            <a:pPr marL="342900" indent="-342900" algn="just" defTabSz="720000">
              <a:lnSpc>
                <a:spcPct val="135000"/>
              </a:lnSpc>
              <a:spcBef>
                <a:spcPts val="1200"/>
              </a:spcBef>
              <a:buFont typeface="Wingdings" panose="05000000000000000000"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通过</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对频域里高通滤波器的转移函数加一个常数以将一些低频分量加回到滤波结果中，从而获得较好的视觉</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效果。</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342900" indent="-342900" algn="just" defTabSz="720000">
              <a:lnSpc>
                <a:spcPct val="135000"/>
              </a:lnSpc>
              <a:spcBef>
                <a:spcPts val="1200"/>
              </a:spcBef>
              <a:buFont typeface="Wingdings" panose="05000000000000000000" pitchFamily="2" charset="2"/>
              <a:buChar char="Ø"/>
            </a:pPr>
            <a:endParaRPr lang="en-US" altLang="zh-CN" sz="2400" dirty="0">
              <a:latin typeface="Times New Roman" panose="02020603050405020304" pitchFamily="18" charset="0"/>
              <a:ea typeface="楷体_GB2312" panose="02010609030101010101" pitchFamily="49" charset="-122"/>
              <a:cs typeface="Times New Roman" panose="02020603050405020304" pitchFamily="18" charset="0"/>
            </a:endParaRPr>
          </a:p>
          <a:p>
            <a:pPr marL="342900" indent="-342900" algn="just" defTabSz="720000">
              <a:lnSpc>
                <a:spcPct val="135000"/>
              </a:lnSpc>
              <a:spcBef>
                <a:spcPts val="1200"/>
              </a:spcBef>
              <a:buFont typeface="Wingdings" panose="05000000000000000000" pitchFamily="2" charset="2"/>
              <a:buChar char="Ø"/>
            </a:pP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342900" indent="-342900" algn="just" defTabSz="720000">
              <a:lnSpc>
                <a:spcPct val="135000"/>
              </a:lnSpc>
              <a:spcBef>
                <a:spcPts val="1200"/>
              </a:spcBef>
              <a:buFont typeface="Wingdings" panose="05000000000000000000" pitchFamily="2" charset="2"/>
              <a:buChar char="Ø"/>
            </a:pPr>
            <a:endParaRPr lang="zh-CN" altLang="en-US" sz="2400" dirty="0">
              <a:latin typeface="Times New Roman" panose="02020603050405020304" pitchFamily="18" charset="0"/>
              <a:ea typeface="楷体_GB2312" panose="02010609030101010101" pitchFamily="49" charset="-122"/>
              <a:cs typeface="Times New Roman" panose="02020603050405020304" pitchFamily="18" charset="0"/>
            </a:endParaRPr>
          </a:p>
          <a:p>
            <a:pPr marL="342900" indent="-342900" algn="just" defTabSz="720000">
              <a:lnSpc>
                <a:spcPct val="135000"/>
              </a:lnSpc>
              <a:spcBef>
                <a:spcPts val="600"/>
              </a:spcBef>
              <a:buFont typeface="Wingdings" panose="05000000000000000000"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也可以对</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转移函数乘以一个常数</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k </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，加一个常数</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c</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83F0A758-F887-4DF0-98F6-E86F581408FA}"/>
              </a:ext>
            </a:extLst>
          </p:cNvPr>
          <p:cNvSpPr/>
          <p:nvPr/>
        </p:nvSpPr>
        <p:spPr>
          <a:xfrm>
            <a:off x="190190" y="1050993"/>
            <a:ext cx="3174267" cy="609398"/>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4.3.2 </a:t>
            </a:r>
            <a:r>
              <a:rPr lang="zh-CN" altLang="en-US" sz="2400" b="1" dirty="0" smtClean="0">
                <a:latin typeface="微软雅黑" panose="020B0503020204020204" pitchFamily="34" charset="-122"/>
                <a:ea typeface="微软雅黑" panose="020B0503020204020204" pitchFamily="34" charset="-122"/>
              </a:rPr>
              <a:t>特殊高通滤波器</a:t>
            </a:r>
            <a:endParaRPr lang="zh-CN" altLang="en-US" sz="2400" dirty="0">
              <a:latin typeface="微软雅黑" panose="020B0503020204020204" pitchFamily="34" charset="-122"/>
              <a:ea typeface="微软雅黑" panose="020B0503020204020204" pitchFamily="34" charset="-122"/>
            </a:endParaRPr>
          </a:p>
        </p:txBody>
      </p:sp>
      <p:pic>
        <p:nvPicPr>
          <p:cNvPr id="8" name="图片 2"/>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104000" y="3742353"/>
            <a:ext cx="3839863" cy="1465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44180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4.3  </a:t>
            </a:r>
            <a:r>
              <a:rPr lang="zh-CN" altLang="en-US" sz="2800" b="1" dirty="0" smtClean="0">
                <a:latin typeface="微软雅黑" panose="020B0503020204020204" pitchFamily="34" charset="-122"/>
                <a:ea typeface="微软雅黑" panose="020B0503020204020204" pitchFamily="34" charset="-122"/>
              </a:rPr>
              <a:t>高通滤波器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824846" y="1837340"/>
            <a:ext cx="8136000" cy="476669"/>
          </a:xfrm>
          <a:prstGeom prst="rect">
            <a:avLst/>
          </a:prstGeom>
        </p:spPr>
        <p:txBody>
          <a:bodyPr wrap="square">
            <a:spAutoFit/>
          </a:bodyPr>
          <a:lstStyle/>
          <a:p>
            <a:pPr defTabSz="720000">
              <a:lnSpc>
                <a:spcPct val="120000"/>
              </a:lnSpc>
              <a:spcBef>
                <a:spcPts val="600"/>
              </a:spcBef>
            </a:pPr>
            <a:r>
              <a:rPr lang="zh-CN" altLang="en-US" sz="2400" b="1" dirty="0" smtClean="0">
                <a:latin typeface="楷体_GB2312" panose="02010609030101010101" pitchFamily="49" charset="-122"/>
                <a:ea typeface="楷体_GB2312" panose="02010609030101010101" pitchFamily="49" charset="-122"/>
              </a:rPr>
              <a:t>高频</a:t>
            </a:r>
            <a:r>
              <a:rPr lang="zh-CN" altLang="en-US" sz="2400" b="1" dirty="0">
                <a:latin typeface="楷体_GB2312" panose="02010609030101010101" pitchFamily="49" charset="-122"/>
                <a:ea typeface="楷体_GB2312" panose="02010609030101010101" pitchFamily="49" charset="-122"/>
              </a:rPr>
              <a:t>增强</a:t>
            </a:r>
            <a:r>
              <a:rPr lang="zh-CN" altLang="en-US" sz="2400" b="1" dirty="0" smtClean="0">
                <a:latin typeface="楷体_GB2312" panose="02010609030101010101" pitchFamily="49" charset="-122"/>
                <a:ea typeface="楷体_GB2312" panose="02010609030101010101" pitchFamily="49" charset="-122"/>
              </a:rPr>
              <a:t>滤波器</a:t>
            </a:r>
            <a:endParaRPr lang="zh-CN" altLang="en-US" sz="2400" b="1" dirty="0">
              <a:latin typeface="楷体_GB2312" panose="02010609030101010101" pitchFamily="49" charset="-122"/>
              <a:ea typeface="楷体_GB2312" panose="02010609030101010101" pitchFamily="49" charset="-122"/>
            </a:endParaRPr>
          </a:p>
        </p:txBody>
      </p:sp>
      <p:pic>
        <p:nvPicPr>
          <p:cNvPr id="6" name="图片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087588" y="2618742"/>
            <a:ext cx="8188525" cy="3529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83F0A758-F887-4DF0-98F6-E86F581408FA}"/>
              </a:ext>
            </a:extLst>
          </p:cNvPr>
          <p:cNvSpPr/>
          <p:nvPr/>
        </p:nvSpPr>
        <p:spPr>
          <a:xfrm>
            <a:off x="190190" y="1050993"/>
            <a:ext cx="3174267" cy="609398"/>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4.3.2 </a:t>
            </a:r>
            <a:r>
              <a:rPr lang="zh-CN" altLang="en-US" sz="2400" b="1" dirty="0" smtClean="0">
                <a:latin typeface="微软雅黑" panose="020B0503020204020204" pitchFamily="34" charset="-122"/>
                <a:ea typeface="微软雅黑" panose="020B0503020204020204" pitchFamily="34" charset="-122"/>
              </a:rPr>
              <a:t>特殊高通滤波器</a:t>
            </a:r>
            <a:endParaRPr lang="zh-CN" altLang="en-US" sz="2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521129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4.3  </a:t>
            </a:r>
            <a:r>
              <a:rPr lang="zh-CN" altLang="en-US" sz="2800" b="1" dirty="0" smtClean="0">
                <a:latin typeface="微软雅黑" panose="020B0503020204020204" pitchFamily="34" charset="-122"/>
                <a:ea typeface="微软雅黑" panose="020B0503020204020204" pitchFamily="34" charset="-122"/>
              </a:rPr>
              <a:t>高通滤波器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478971" y="1956497"/>
            <a:ext cx="11077029" cy="3323987"/>
          </a:xfrm>
          <a:prstGeom prst="rect">
            <a:avLst/>
          </a:prstGeom>
        </p:spPr>
        <p:txBody>
          <a:bodyPr wrap="square">
            <a:spAutoFit/>
          </a:bodyPr>
          <a:lstStyle/>
          <a:p>
            <a:pPr defTabSz="720000">
              <a:lnSpc>
                <a:spcPct val="150000"/>
              </a:lnSpc>
              <a:spcBef>
                <a:spcPts val="600"/>
              </a:spcBef>
              <a:spcAft>
                <a:spcPts val="600"/>
              </a:spcAft>
              <a:defRPr/>
            </a:pP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高频</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提升滤波器</a:t>
            </a:r>
          </a:p>
          <a:p>
            <a:pPr marL="342900" indent="-342900" algn="just" defTabSz="720000">
              <a:lnSpc>
                <a:spcPct val="150000"/>
              </a:lnSpc>
              <a:spcBef>
                <a:spcPts val="600"/>
              </a:spcBef>
              <a:spcAft>
                <a:spcPts val="600"/>
              </a:spcAft>
              <a:buFont typeface="Wingdings" panose="05000000000000000000" pitchFamily="2" charset="2"/>
              <a:buChar char="Ø"/>
              <a:defRPr/>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把</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原始图乘以一个放大系数</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A</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再减去低通图</a:t>
            </a:r>
          </a:p>
          <a:p>
            <a:pPr algn="just" defTabSz="720000">
              <a:lnSpc>
                <a:spcPct val="150000"/>
              </a:lnSpc>
              <a:spcBef>
                <a:spcPts val="600"/>
              </a:spcBef>
              <a:spcAft>
                <a:spcPts val="600"/>
              </a:spcAft>
              <a:defRPr/>
            </a:pP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gn="just" defTabSz="720000">
              <a:lnSpc>
                <a:spcPct val="150000"/>
              </a:lnSpc>
              <a:spcBef>
                <a:spcPts val="600"/>
              </a:spcBef>
              <a:spcAft>
                <a:spcPts val="600"/>
              </a:spcAft>
              <a:defRPr/>
            </a:pP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当</a:t>
            </a:r>
            <a:r>
              <a:rPr lang="en-US" altLang="zh-CN" sz="2400" i="1" spc="300" dirty="0">
                <a:latin typeface="Times New Roman" panose="02020603050405020304" pitchFamily="18" charset="0"/>
                <a:ea typeface="楷体_GB2312" panose="02010609030101010101" pitchFamily="49" charset="-122"/>
                <a:cs typeface="Times New Roman" panose="02020603050405020304" pitchFamily="18" charset="0"/>
              </a:rPr>
              <a:t>A</a:t>
            </a:r>
            <a:r>
              <a:rPr lang="en-US" altLang="zh-CN" sz="2400" spc="3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时，就是普通的高通滤波器。当</a:t>
            </a:r>
            <a:r>
              <a:rPr lang="en-US" altLang="zh-CN" sz="2400" i="1" spc="300" dirty="0">
                <a:latin typeface="Times New Roman" panose="02020603050405020304" pitchFamily="18" charset="0"/>
                <a:ea typeface="楷体_GB2312" panose="02010609030101010101" pitchFamily="49" charset="-122"/>
                <a:cs typeface="Times New Roman" panose="02020603050405020304" pitchFamily="18" charset="0"/>
              </a:rPr>
              <a:t>A</a:t>
            </a:r>
            <a:r>
              <a:rPr lang="en-US" altLang="zh-CN" sz="2400" spc="300" dirty="0">
                <a:latin typeface="Times New Roman" panose="02020603050405020304" pitchFamily="18" charset="0"/>
                <a:ea typeface="楷体_GB2312" panose="02010609030101010101" pitchFamily="49" charset="-122"/>
                <a:cs typeface="Times New Roman" panose="02020603050405020304" pitchFamily="18" charset="0"/>
              </a:rPr>
              <a:t>&gt;</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，原始图的一部分与高通图相加，恢复了部分高通滤波时丢失的低频分量，使得最终结果与原图更</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接近。</a:t>
            </a:r>
            <a:endParaRPr lang="en-US" altLang="zh-CN" sz="2400" dirty="0">
              <a:latin typeface="Times New Roman" panose="02020603050405020304" pitchFamily="18" charset="0"/>
              <a:ea typeface="楷体_GB2312" panose="02010609030101010101" pitchFamily="49" charset="-122"/>
              <a:cs typeface="Times New Roman" panose="02020603050405020304" pitchFamily="18" charset="0"/>
            </a:endParaRPr>
          </a:p>
        </p:txBody>
      </p:sp>
      <p:pic>
        <p:nvPicPr>
          <p:cNvPr id="7" name="图片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337258" y="3476186"/>
            <a:ext cx="6745782" cy="41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83F0A758-F887-4DF0-98F6-E86F581408FA}"/>
              </a:ext>
            </a:extLst>
          </p:cNvPr>
          <p:cNvSpPr/>
          <p:nvPr/>
        </p:nvSpPr>
        <p:spPr>
          <a:xfrm>
            <a:off x="190190" y="1050993"/>
            <a:ext cx="3174267" cy="609398"/>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4.3.2 </a:t>
            </a:r>
            <a:r>
              <a:rPr lang="zh-CN" altLang="en-US" sz="2400" b="1" dirty="0" smtClean="0">
                <a:latin typeface="微软雅黑" panose="020B0503020204020204" pitchFamily="34" charset="-122"/>
                <a:ea typeface="微软雅黑" panose="020B0503020204020204" pitchFamily="34" charset="-122"/>
              </a:rPr>
              <a:t>特殊高通滤波器</a:t>
            </a:r>
            <a:endParaRPr lang="zh-CN" altLang="en-US" sz="2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289210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9403076-7D1D-4A24-B0D0-BFCB4976F769}"/>
              </a:ext>
            </a:extLst>
          </p:cNvPr>
          <p:cNvSpPr/>
          <p:nvPr/>
        </p:nvSpPr>
        <p:spPr>
          <a:xfrm>
            <a:off x="191590" y="722452"/>
            <a:ext cx="11750537" cy="5989332"/>
          </a:xfrm>
          <a:prstGeom prst="rect">
            <a:avLst/>
          </a:prstGeom>
        </p:spPr>
        <p:txBody>
          <a:bodyPr wrap="square">
            <a:spAutoFit/>
          </a:bodyPr>
          <a:lstStyle/>
          <a:p>
            <a:pPr marL="457200" indent="-457200" algn="just" defTabSz="720000">
              <a:lnSpc>
                <a:spcPct val="120000"/>
              </a:lnSpc>
              <a:spcBef>
                <a:spcPts val="600"/>
              </a:spcBef>
              <a:buFont typeface="Wingdings" panose="05000000000000000000" pitchFamily="2" charset="2"/>
              <a:buChar char="Ø"/>
            </a:pPr>
            <a:r>
              <a:rPr lang="zh-CN" altLang="en-US" sz="2600" b="1" dirty="0" smtClean="0">
                <a:solidFill>
                  <a:srgbClr val="0000CC"/>
                </a:solidFill>
                <a:latin typeface="Times New Roman" panose="02020603050405020304" pitchFamily="18" charset="0"/>
                <a:ea typeface="楷体_GB2312" panose="02010609030101010101" pitchFamily="49" charset="-122"/>
                <a:cs typeface="Times New Roman" panose="02020603050405020304" pitchFamily="18" charset="0"/>
              </a:rPr>
              <a:t>卷积</a:t>
            </a:r>
            <a:r>
              <a:rPr lang="zh-CN" altLang="en-US" sz="2600" b="1" dirty="0">
                <a:solidFill>
                  <a:srgbClr val="0000CC"/>
                </a:solidFill>
                <a:latin typeface="Times New Roman" panose="02020603050405020304" pitchFamily="18" charset="0"/>
                <a:ea typeface="楷体_GB2312" panose="02010609030101010101" pitchFamily="49" charset="-122"/>
                <a:cs typeface="Times New Roman" panose="02020603050405020304" pitchFamily="18" charset="0"/>
              </a:rPr>
              <a:t>理论是频域技术的</a:t>
            </a:r>
            <a:r>
              <a:rPr lang="zh-CN" altLang="en-US" sz="2600" b="1" dirty="0" smtClean="0">
                <a:solidFill>
                  <a:srgbClr val="0000CC"/>
                </a:solidFill>
                <a:latin typeface="Times New Roman" panose="02020603050405020304" pitchFamily="18" charset="0"/>
                <a:ea typeface="楷体_GB2312" panose="02010609030101010101" pitchFamily="49" charset="-122"/>
                <a:cs typeface="Times New Roman" panose="02020603050405020304" pitchFamily="18" charset="0"/>
              </a:rPr>
              <a:t>基础</a:t>
            </a: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。设函数</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600" dirty="0" err="1"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与线性移不变算子</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600" dirty="0" err="1"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的卷积结果是</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g</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600" dirty="0" err="1"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，即</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g</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600" dirty="0" err="1"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600" dirty="0" err="1"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600" dirty="0" err="1"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，那么根据卷积定理，在频域有</a:t>
            </a:r>
            <a:endPar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gn="ctr" defTabSz="720000">
              <a:lnSpc>
                <a:spcPct val="120000"/>
              </a:lnSpc>
              <a:spcBef>
                <a:spcPts val="600"/>
              </a:spcBef>
            </a:pP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G</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sz="26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600" dirty="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gn="just" defTabSz="720000">
              <a:lnSpc>
                <a:spcPct val="120000"/>
              </a:lnSpc>
              <a:spcBef>
                <a:spcPts val="600"/>
              </a:spcBef>
            </a:pP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其中</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G</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分别是</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g</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600" dirty="0" err="1"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600" dirty="0" err="1"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600" dirty="0" err="1"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的傅里叶变换。</a:t>
            </a:r>
            <a:endParaRPr lang="en-US" altLang="zh-CN" sz="2600" dirty="0">
              <a:latin typeface="Times New Roman" panose="02020603050405020304" pitchFamily="18" charset="0"/>
              <a:ea typeface="楷体_GB2312" panose="02010609030101010101" pitchFamily="49" charset="-122"/>
              <a:cs typeface="Times New Roman" panose="02020603050405020304" pitchFamily="18" charset="0"/>
            </a:endParaRPr>
          </a:p>
          <a:p>
            <a:pPr marL="457200" indent="-457200" algn="just" defTabSz="720000">
              <a:lnSpc>
                <a:spcPct val="120000"/>
              </a:lnSpc>
              <a:spcBef>
                <a:spcPts val="600"/>
              </a:spcBef>
              <a:buFont typeface="Wingdings" panose="05000000000000000000" pitchFamily="2" charset="2"/>
              <a:buChar char="Ø"/>
            </a:pP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在具体的增强应用中，</a:t>
            </a:r>
            <a:r>
              <a:rPr lang="en-US" altLang="zh-CN" sz="2600" i="1" dirty="0">
                <a:latin typeface="Times New Roman" panose="02020603050405020304" pitchFamily="18" charset="0"/>
                <a:ea typeface="楷体_GB2312" panose="02010609030101010101" pitchFamily="49" charset="-122"/>
                <a:cs typeface="Times New Roman" panose="02020603050405020304" pitchFamily="18" charset="0"/>
              </a:rPr>
              <a:t> f</a:t>
            </a:r>
            <a:r>
              <a:rPr lang="en-US" altLang="zh-CN" sz="26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600" dirty="0" err="1">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600"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是给定的，需要确定的是转移函数</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600"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这样具有所需特性的</a:t>
            </a:r>
            <a:r>
              <a:rPr lang="en-US" altLang="zh-CN" sz="2600" i="1" dirty="0">
                <a:latin typeface="Times New Roman" panose="02020603050405020304" pitchFamily="18" charset="0"/>
                <a:ea typeface="楷体_GB2312" panose="02010609030101010101" pitchFamily="49" charset="-122"/>
                <a:cs typeface="Times New Roman" panose="02020603050405020304" pitchFamily="18" charset="0"/>
              </a:rPr>
              <a:t>g</a:t>
            </a:r>
            <a:r>
              <a:rPr lang="en-US" altLang="zh-CN" sz="26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600" dirty="0" err="1">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600"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就可得到</a:t>
            </a:r>
            <a:r>
              <a:rPr lang="en-US" altLang="zh-CN" sz="2600" i="1" dirty="0">
                <a:latin typeface="Times New Roman" panose="02020603050405020304" pitchFamily="18" charset="0"/>
                <a:ea typeface="楷体_GB2312" panose="02010609030101010101" pitchFamily="49" charset="-122"/>
                <a:cs typeface="Times New Roman" panose="02020603050405020304" pitchFamily="18" charset="0"/>
              </a:rPr>
              <a:t>g</a:t>
            </a:r>
            <a:r>
              <a:rPr lang="en-US" altLang="zh-CN" sz="26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600" dirty="0" err="1">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b="1" i="1" dirty="0" smtClean="0">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sz="2600" baseline="30000" dirty="0" smtClean="0">
                <a:latin typeface="Times New Roman" panose="02020603050405020304" pitchFamily="18" charset="0"/>
                <a:ea typeface="楷体_GB2312" panose="02010609030101010101" pitchFamily="49" charset="-122"/>
                <a:cs typeface="Times New Roman" panose="02020603050405020304" pitchFamily="18" charset="0"/>
              </a:rPr>
              <a:t>-1</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smtClean="0">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6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457200" indent="-457200" algn="just" defTabSz="720000">
              <a:lnSpc>
                <a:spcPct val="120000"/>
              </a:lnSpc>
              <a:spcBef>
                <a:spcPts val="600"/>
              </a:spcBef>
              <a:buFont typeface="Wingdings" panose="05000000000000000000" pitchFamily="2" charset="2"/>
              <a:buChar char="Ø"/>
            </a:pP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频率域增强图像的主要步骤如下：</a:t>
            </a:r>
            <a:endPar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720000" lvl="1" indent="-288000" algn="just" defTabSz="720000">
              <a:lnSpc>
                <a:spcPct val="120000"/>
              </a:lnSpc>
              <a:spcBef>
                <a:spcPts val="600"/>
              </a:spcBef>
              <a:buFont typeface="Arial" panose="020B0604020202020204" pitchFamily="34" charset="0"/>
              <a:buChar char="•"/>
            </a:pPr>
            <a:r>
              <a:rPr lang="zh-CN" altLang="en-US" sz="2300" dirty="0" smtClean="0">
                <a:latin typeface="Times New Roman" panose="02020603050405020304" pitchFamily="18" charset="0"/>
                <a:ea typeface="楷体_GB2312" panose="02010609030101010101" pitchFamily="49" charset="-122"/>
                <a:cs typeface="Times New Roman" panose="02020603050405020304" pitchFamily="18" charset="0"/>
              </a:rPr>
              <a:t>计算需要增强图像的傅里叶变换；</a:t>
            </a:r>
            <a:endParaRPr lang="en-US" altLang="zh-CN" sz="23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720000" lvl="1" indent="-288000" algn="just" defTabSz="720000">
              <a:lnSpc>
                <a:spcPct val="120000"/>
              </a:lnSpc>
              <a:spcBef>
                <a:spcPts val="600"/>
              </a:spcBef>
              <a:buFont typeface="Arial" panose="020B0604020202020204" pitchFamily="34" charset="0"/>
              <a:buChar char="•"/>
            </a:pPr>
            <a:r>
              <a:rPr lang="zh-CN" altLang="en-US" sz="2300" dirty="0">
                <a:latin typeface="Times New Roman" panose="02020603050405020304" pitchFamily="18" charset="0"/>
                <a:ea typeface="楷体_GB2312" panose="02010609030101010101" pitchFamily="49" charset="-122"/>
                <a:cs typeface="Times New Roman" panose="02020603050405020304" pitchFamily="18" charset="0"/>
              </a:rPr>
              <a:t>将</a:t>
            </a:r>
            <a:r>
              <a:rPr lang="zh-CN" altLang="en-US" sz="2300" dirty="0" smtClean="0">
                <a:latin typeface="Times New Roman" panose="02020603050405020304" pitchFamily="18" charset="0"/>
                <a:ea typeface="楷体_GB2312" panose="02010609030101010101" pitchFamily="49" charset="-122"/>
                <a:cs typeface="Times New Roman" panose="02020603050405020304" pitchFamily="18" charset="0"/>
              </a:rPr>
              <a:t>其与一个（根据需要设计的）转移函数相乘，实现增强操作；</a:t>
            </a:r>
            <a:endParaRPr lang="en-US" altLang="zh-CN" sz="23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720000" lvl="1" indent="-288000" algn="just" defTabSz="720000">
              <a:lnSpc>
                <a:spcPct val="120000"/>
              </a:lnSpc>
              <a:spcBef>
                <a:spcPts val="600"/>
              </a:spcBef>
              <a:buFont typeface="Arial" panose="020B0604020202020204" pitchFamily="34" charset="0"/>
              <a:buChar char="•"/>
            </a:pPr>
            <a:r>
              <a:rPr lang="zh-CN" altLang="en-US" sz="2300" dirty="0" smtClean="0">
                <a:latin typeface="Times New Roman" panose="02020603050405020304" pitchFamily="18" charset="0"/>
                <a:ea typeface="楷体_GB2312" panose="02010609030101010101" pitchFamily="49" charset="-122"/>
                <a:cs typeface="Times New Roman" panose="02020603050405020304" pitchFamily="18" charset="0"/>
              </a:rPr>
              <a:t>将结果进行傅里叶逆变换以得到增强的图像。</a:t>
            </a:r>
            <a:endParaRPr lang="en-US" altLang="zh-CN" sz="2300" dirty="0">
              <a:latin typeface="Times New Roman" panose="02020603050405020304" pitchFamily="18" charset="0"/>
              <a:ea typeface="楷体_GB2312" panose="02010609030101010101" pitchFamily="49" charset="-122"/>
              <a:cs typeface="Times New Roman" panose="02020603050405020304" pitchFamily="18" charset="0"/>
            </a:endParaRPr>
          </a:p>
          <a:p>
            <a:pPr marL="457200" indent="-457200" algn="just" defTabSz="720000">
              <a:lnSpc>
                <a:spcPct val="120000"/>
              </a:lnSpc>
              <a:spcBef>
                <a:spcPts val="600"/>
              </a:spcBef>
              <a:buFont typeface="Wingdings" panose="05000000000000000000" pitchFamily="2" charset="2"/>
              <a:buChar char="Ø"/>
            </a:pP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图像</a:t>
            </a:r>
            <a:r>
              <a:rPr lang="zh-CN" altLang="en-US" sz="2600" dirty="0">
                <a:latin typeface="Times New Roman" panose="02020603050405020304" pitchFamily="18" charset="0"/>
                <a:ea typeface="楷体_GB2312" panose="02010609030101010101" pitchFamily="49" charset="-122"/>
                <a:cs typeface="Times New Roman" panose="02020603050405020304" pitchFamily="18" charset="0"/>
              </a:rPr>
              <a:t>频谱给出图像</a:t>
            </a:r>
            <a:r>
              <a:rPr lang="zh-CN" altLang="en-US" sz="2600" dirty="0">
                <a:solidFill>
                  <a:srgbClr val="0000CC"/>
                </a:solidFill>
                <a:latin typeface="Times New Roman" panose="02020603050405020304" pitchFamily="18" charset="0"/>
                <a:ea typeface="楷体_GB2312" panose="02010609030101010101" pitchFamily="49" charset="-122"/>
                <a:cs typeface="Times New Roman" panose="02020603050405020304" pitchFamily="18" charset="0"/>
              </a:rPr>
              <a:t>全局</a:t>
            </a:r>
            <a:r>
              <a:rPr lang="zh-CN" altLang="en-US" sz="2600" dirty="0">
                <a:latin typeface="Times New Roman" panose="02020603050405020304" pitchFamily="18" charset="0"/>
                <a:ea typeface="楷体_GB2312" panose="02010609030101010101" pitchFamily="49" charset="-122"/>
                <a:cs typeface="Times New Roman" panose="02020603050405020304" pitchFamily="18" charset="0"/>
              </a:rPr>
              <a:t>的性质，用频率分量来分析增强的原理比空域</a:t>
            </a: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方便。</a:t>
            </a:r>
            <a:endParaRPr lang="zh-CN" altLang="en-US" sz="2600"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4253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4.3  </a:t>
            </a:r>
            <a:r>
              <a:rPr lang="zh-CN" altLang="en-US" sz="2800" b="1" dirty="0" smtClean="0">
                <a:latin typeface="微软雅黑" panose="020B0503020204020204" pitchFamily="34" charset="-122"/>
                <a:ea typeface="微软雅黑" panose="020B0503020204020204" pitchFamily="34" charset="-122"/>
              </a:rPr>
              <a:t>高通滤波器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676800" y="1837826"/>
            <a:ext cx="8136000" cy="504369"/>
          </a:xfrm>
          <a:prstGeom prst="rect">
            <a:avLst/>
          </a:prstGeom>
        </p:spPr>
        <p:txBody>
          <a:bodyPr wrap="square">
            <a:spAutoFit/>
          </a:bodyPr>
          <a:lstStyle/>
          <a:p>
            <a:pPr defTabSz="720000">
              <a:lnSpc>
                <a:spcPct val="130000"/>
              </a:lnSpc>
              <a:spcBef>
                <a:spcPts val="600"/>
              </a:spcBef>
              <a:spcAft>
                <a:spcPts val="600"/>
              </a:spcAft>
              <a:defRPr/>
            </a:pPr>
            <a:r>
              <a:rPr lang="zh-CN" altLang="en-US" sz="2400" b="1" dirty="0" smtClean="0">
                <a:latin typeface="楷体_GB2312" panose="02010609030101010101" pitchFamily="49" charset="-122"/>
                <a:ea typeface="楷体_GB2312" panose="02010609030101010101" pitchFamily="49" charset="-122"/>
              </a:rPr>
              <a:t>高频</a:t>
            </a:r>
            <a:r>
              <a:rPr lang="zh-CN" altLang="en-US" sz="2400" b="1" dirty="0">
                <a:latin typeface="楷体_GB2312" panose="02010609030101010101" pitchFamily="49" charset="-122"/>
                <a:ea typeface="楷体_GB2312" panose="02010609030101010101" pitchFamily="49" charset="-122"/>
              </a:rPr>
              <a:t>提升</a:t>
            </a:r>
            <a:r>
              <a:rPr lang="zh-CN" altLang="en-US" sz="2400" b="1" dirty="0" smtClean="0">
                <a:latin typeface="楷体_GB2312" panose="02010609030101010101" pitchFamily="49" charset="-122"/>
                <a:ea typeface="楷体_GB2312" panose="02010609030101010101" pitchFamily="49" charset="-122"/>
              </a:rPr>
              <a:t>滤波器</a:t>
            </a:r>
            <a:endParaRPr lang="zh-CN" altLang="en-US" sz="2400" b="1" dirty="0">
              <a:latin typeface="楷体_GB2312" panose="02010609030101010101" pitchFamily="49" charset="-122"/>
              <a:ea typeface="楷体_GB2312" panose="02010609030101010101" pitchFamily="49" charset="-122"/>
            </a:endParaRPr>
          </a:p>
        </p:txBody>
      </p:sp>
      <p:pic>
        <p:nvPicPr>
          <p:cNvPr id="6" name="图片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100433" y="2615425"/>
            <a:ext cx="10002995" cy="3419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83F0A758-F887-4DF0-98F6-E86F581408FA}"/>
              </a:ext>
            </a:extLst>
          </p:cNvPr>
          <p:cNvSpPr/>
          <p:nvPr/>
        </p:nvSpPr>
        <p:spPr>
          <a:xfrm>
            <a:off x="190190" y="1050993"/>
            <a:ext cx="3174267" cy="609398"/>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4.3.2 </a:t>
            </a:r>
            <a:r>
              <a:rPr lang="zh-CN" altLang="en-US" sz="2400" b="1" dirty="0" smtClean="0">
                <a:latin typeface="微软雅黑" panose="020B0503020204020204" pitchFamily="34" charset="-122"/>
                <a:ea typeface="微软雅黑" panose="020B0503020204020204" pitchFamily="34" charset="-122"/>
              </a:rPr>
              <a:t>特殊高通滤波器</a:t>
            </a:r>
            <a:endParaRPr lang="zh-CN" altLang="en-US" sz="2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942896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3240000" cy="540000"/>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4.4  </a:t>
            </a:r>
            <a:r>
              <a:rPr lang="zh-CN" altLang="en-US" sz="2800" b="1" dirty="0" smtClean="0">
                <a:latin typeface="微软雅黑" panose="020B0503020204020204" pitchFamily="34" charset="-122"/>
                <a:ea typeface="微软雅黑" panose="020B0503020204020204" pitchFamily="34" charset="-122"/>
              </a:rPr>
              <a:t>带阻带通滤波器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271299" y="1782981"/>
            <a:ext cx="7245532" cy="2237151"/>
          </a:xfrm>
          <a:prstGeom prst="rect">
            <a:avLst/>
          </a:prstGeom>
        </p:spPr>
        <p:txBody>
          <a:bodyPr wrap="square">
            <a:spAutoFit/>
          </a:bodyPr>
          <a:lstStyle/>
          <a:p>
            <a:pPr marL="342900" indent="-342900" defTabSz="720000">
              <a:lnSpc>
                <a:spcPct val="140000"/>
              </a:lnSpc>
              <a:spcBef>
                <a:spcPts val="1200"/>
              </a:spcBef>
              <a:buFont typeface="Wingdings" panose="05000000000000000000" pitchFamily="2" charset="2"/>
              <a:buChar char="Ø"/>
            </a:pPr>
            <a:r>
              <a:rPr lang="zh-CN" altLang="en-US" sz="2400" b="1" dirty="0">
                <a:latin typeface="楷体_GB2312" panose="02010609030101010101" pitchFamily="49" charset="-122"/>
                <a:ea typeface="楷体_GB2312" panose="02010609030101010101" pitchFamily="49" charset="-122"/>
              </a:rPr>
              <a:t>带阻滤波器</a:t>
            </a:r>
            <a:r>
              <a:rPr lang="zh-CN" altLang="en-US" sz="2400" dirty="0">
                <a:latin typeface="楷体_GB2312" panose="02010609030101010101" pitchFamily="49" charset="-122"/>
                <a:ea typeface="楷体_GB2312" panose="02010609030101010101" pitchFamily="49" charset="-122"/>
              </a:rPr>
              <a:t>阻止一定频率范围内的信号</a:t>
            </a:r>
            <a:r>
              <a:rPr lang="zh-CN" altLang="en-US" sz="2400" dirty="0" smtClean="0">
                <a:latin typeface="楷体_GB2312" panose="02010609030101010101" pitchFamily="49" charset="-122"/>
                <a:ea typeface="楷体_GB2312" panose="02010609030101010101" pitchFamily="49" charset="-122"/>
              </a:rPr>
              <a:t>通过，而</a:t>
            </a:r>
            <a:r>
              <a:rPr lang="zh-CN" altLang="en-US" sz="2400" dirty="0">
                <a:latin typeface="楷体_GB2312" panose="02010609030101010101" pitchFamily="49" charset="-122"/>
                <a:ea typeface="楷体_GB2312" panose="02010609030101010101" pitchFamily="49" charset="-122"/>
              </a:rPr>
              <a:t>允许其它频率范围内的信号</a:t>
            </a:r>
            <a:r>
              <a:rPr lang="zh-CN" altLang="en-US" sz="2400" dirty="0" smtClean="0">
                <a:latin typeface="楷体_GB2312" panose="02010609030101010101" pitchFamily="49" charset="-122"/>
                <a:ea typeface="楷体_GB2312" panose="02010609030101010101" pitchFamily="49" charset="-122"/>
              </a:rPr>
              <a:t>通过。</a:t>
            </a:r>
            <a:endParaRPr lang="en-US" altLang="zh-CN" sz="2400" dirty="0" smtClean="0">
              <a:latin typeface="楷体_GB2312" panose="02010609030101010101" pitchFamily="49" charset="-122"/>
              <a:ea typeface="楷体_GB2312" panose="02010609030101010101" pitchFamily="49" charset="-122"/>
            </a:endParaRPr>
          </a:p>
          <a:p>
            <a:pPr marL="342900" indent="-342900" defTabSz="720000">
              <a:lnSpc>
                <a:spcPct val="140000"/>
              </a:lnSpc>
              <a:spcBef>
                <a:spcPts val="1200"/>
              </a:spcBef>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用以</a:t>
            </a:r>
            <a:r>
              <a:rPr lang="zh-CN" altLang="en-US" sz="2400" dirty="0">
                <a:latin typeface="楷体_GB2312" panose="02010609030101010101" pitchFamily="49" charset="-122"/>
                <a:ea typeface="楷体_GB2312" panose="02010609030101010101" pitchFamily="49" charset="-122"/>
              </a:rPr>
              <a:t>消除频率原点为中心的邻域的带阻滤波器是</a:t>
            </a:r>
            <a:r>
              <a:rPr lang="zh-CN" altLang="en-US" sz="2400" b="1" dirty="0">
                <a:latin typeface="楷体_GB2312" panose="02010609030101010101" pitchFamily="49" charset="-122"/>
                <a:ea typeface="楷体_GB2312" panose="02010609030101010101" pitchFamily="49" charset="-122"/>
              </a:rPr>
              <a:t>放射对称</a:t>
            </a:r>
            <a:r>
              <a:rPr lang="zh-CN" altLang="en-US" sz="2400" dirty="0">
                <a:latin typeface="楷体_GB2312" panose="02010609030101010101" pitchFamily="49" charset="-122"/>
                <a:ea typeface="楷体_GB2312" panose="02010609030101010101" pitchFamily="49" charset="-122"/>
              </a:rPr>
              <a:t>的，转移函数是</a:t>
            </a:r>
            <a:r>
              <a:rPr lang="zh-CN" altLang="en-US" sz="2400" b="1" dirty="0">
                <a:latin typeface="楷体_GB2312" panose="02010609030101010101" pitchFamily="49" charset="-122"/>
                <a:ea typeface="楷体_GB2312" panose="02010609030101010101" pitchFamily="49" charset="-122"/>
              </a:rPr>
              <a:t>  </a:t>
            </a:r>
            <a:endParaRPr lang="en-US" altLang="zh-CN" sz="2400" b="1" dirty="0">
              <a:latin typeface="楷体_GB2312" panose="02010609030101010101" pitchFamily="49" charset="-122"/>
              <a:ea typeface="楷体_GB2312" panose="02010609030101010101" pitchFamily="49" charset="-122"/>
            </a:endParaRPr>
          </a:p>
        </p:txBody>
      </p:sp>
      <p:sp>
        <p:nvSpPr>
          <p:cNvPr id="3" name="矩形 2">
            <a:extLst>
              <a:ext uri="{FF2B5EF4-FFF2-40B4-BE49-F238E27FC236}">
                <a16:creationId xmlns:a16="http://schemas.microsoft.com/office/drawing/2014/main" id="{83F0A758-F887-4DF0-98F6-E86F581408FA}"/>
              </a:ext>
            </a:extLst>
          </p:cNvPr>
          <p:cNvSpPr/>
          <p:nvPr/>
        </p:nvSpPr>
        <p:spPr>
          <a:xfrm>
            <a:off x="322217" y="1045930"/>
            <a:ext cx="2536172" cy="609398"/>
          </a:xfrm>
          <a:prstGeom prst="rect">
            <a:avLst/>
          </a:prstGeom>
        </p:spPr>
        <p:txBody>
          <a:bodyPr wrap="squar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4.4.1 </a:t>
            </a:r>
            <a:r>
              <a:rPr lang="zh-CN" altLang="en-US" sz="2400" b="1" dirty="0" smtClean="0">
                <a:latin typeface="微软雅黑" panose="020B0503020204020204" pitchFamily="34" charset="-122"/>
                <a:ea typeface="微软雅黑" panose="020B0503020204020204" pitchFamily="34" charset="-122"/>
              </a:rPr>
              <a:t>带阻滤波器</a:t>
            </a:r>
            <a:endParaRPr lang="zh-CN" altLang="en-US" sz="2400" dirty="0">
              <a:latin typeface="微软雅黑" panose="020B0503020204020204" pitchFamily="34" charset="-122"/>
              <a:ea typeface="微软雅黑" panose="020B0503020204020204" pitchFamily="34" charset="-122"/>
            </a:endParaRPr>
          </a:p>
        </p:txBody>
      </p:sp>
      <p:graphicFrame>
        <p:nvGraphicFramePr>
          <p:cNvPr id="7" name="Object 6"/>
          <p:cNvGraphicFramePr>
            <a:graphicFrameLocks/>
          </p:cNvGraphicFramePr>
          <p:nvPr>
            <p:extLst>
              <p:ext uri="{D42A27DB-BD31-4B8C-83A1-F6EECF244321}">
                <p14:modId xmlns:p14="http://schemas.microsoft.com/office/powerpoint/2010/main" val="2037602733"/>
              </p:ext>
            </p:extLst>
          </p:nvPr>
        </p:nvGraphicFramePr>
        <p:xfrm>
          <a:off x="7930836" y="2844144"/>
          <a:ext cx="3808319" cy="2565940"/>
        </p:xfrm>
        <a:graphic>
          <a:graphicData uri="http://schemas.openxmlformats.org/presentationml/2006/ole">
            <mc:AlternateContent xmlns:mc="http://schemas.openxmlformats.org/markup-compatibility/2006">
              <mc:Choice xmlns:v="urn:schemas-microsoft-com:vml" Requires="v">
                <p:oleObj spid="_x0000_s14445" name="图片" r:id="rId4" imgW="2743200" imgH="1828800" progId="Word.Picture.8">
                  <p:embed/>
                </p:oleObj>
              </mc:Choice>
              <mc:Fallback>
                <p:oleObj name="图片" r:id="rId4" imgW="2743200" imgH="1828800" progId="Word.Picture.8">
                  <p:embed/>
                  <p:pic>
                    <p:nvPicPr>
                      <p:cNvPr id="31750" name="Object 6"/>
                      <p:cNvPicPr>
                        <a:picLocks noChangeArrowheads="1"/>
                      </p:cNvPicPr>
                      <p:nvPr/>
                    </p:nvPicPr>
                    <p:blipFill>
                      <a:blip r:embed="rId5">
                        <a:extLst>
                          <a:ext uri="{28A0092B-C50C-407E-A947-70E740481C1C}">
                            <a14:useLocalDpi xmlns:a14="http://schemas.microsoft.com/office/drawing/2010/main" val="0"/>
                          </a:ext>
                        </a:extLst>
                      </a:blip>
                      <a:srcRect l="11404" t="14278" r="31459" b="31215"/>
                      <a:stretch>
                        <a:fillRect/>
                      </a:stretch>
                    </p:blipFill>
                    <p:spPr bwMode="auto">
                      <a:xfrm>
                        <a:off x="7930836" y="2844144"/>
                        <a:ext cx="3808319" cy="2565940"/>
                      </a:xfrm>
                      <a:prstGeom prst="rect">
                        <a:avLst/>
                      </a:prstGeom>
                      <a:solidFill>
                        <a:schemeClr val="bg1"/>
                      </a:solidFill>
                      <a:ln>
                        <a:noFill/>
                      </a:ln>
                      <a:extLst/>
                    </p:spPr>
                  </p:pic>
                </p:oleObj>
              </mc:Fallback>
            </mc:AlternateContent>
          </a:graphicData>
        </a:graphic>
      </p:graphicFrame>
      <p:pic>
        <p:nvPicPr>
          <p:cNvPr id="8" name="图片 1"/>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986723" y="4232149"/>
            <a:ext cx="5501176" cy="117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extLst>
      <p:ext uri="{BB962C8B-B14F-4D97-AF65-F5344CB8AC3E}">
        <p14:creationId xmlns:p14="http://schemas.microsoft.com/office/powerpoint/2010/main" val="2949753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3240000" cy="540000"/>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4.4  </a:t>
            </a:r>
            <a:r>
              <a:rPr lang="zh-CN" altLang="en-US" sz="2800" b="1" dirty="0" smtClean="0">
                <a:latin typeface="微软雅黑" panose="020B0503020204020204" pitchFamily="34" charset="-122"/>
                <a:ea typeface="微软雅黑" panose="020B0503020204020204" pitchFamily="34" charset="-122"/>
              </a:rPr>
              <a:t>带阻带通滤波器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412887" y="1705899"/>
            <a:ext cx="11160804" cy="1609671"/>
          </a:xfrm>
          <a:prstGeom prst="rect">
            <a:avLst/>
          </a:prstGeom>
        </p:spPr>
        <p:txBody>
          <a:bodyPr wrap="square">
            <a:spAutoFit/>
          </a:bodyPr>
          <a:lstStyle/>
          <a:p>
            <a:pPr marL="342900" indent="-342900" algn="just" defTabSz="720000">
              <a:lnSpc>
                <a:spcPct val="130000"/>
              </a:lnSpc>
              <a:spcBef>
                <a:spcPts val="600"/>
              </a:spcBef>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带通滤波器和带阻滤波器是互补的。如设</a:t>
            </a:r>
            <a:r>
              <a:rPr lang="en-US" altLang="zh-CN" sz="2400" i="1" dirty="0" smtClean="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400" i="1" baseline="-25000" dirty="0" smtClean="0">
                <a:latin typeface="Times New Roman" panose="02020603050405020304" pitchFamily="18" charset="0"/>
                <a:ea typeface="楷体_GB2312" panose="02010609030101010101" pitchFamily="49" charset="-122"/>
                <a:cs typeface="Times New Roman" panose="02020603050405020304" pitchFamily="18" charset="0"/>
              </a:rPr>
              <a:t>R</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err="1" smtClean="0">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smtClean="0">
                <a:latin typeface="楷体_GB2312" panose="02010609030101010101" pitchFamily="49" charset="-122"/>
                <a:ea typeface="楷体_GB2312" panose="02010609030101010101" pitchFamily="49" charset="-122"/>
              </a:rPr>
              <a:t>为带阻滤波器的转移函数，则对应的带通滤波器</a:t>
            </a:r>
            <a:r>
              <a:rPr lang="en-US" altLang="zh-CN" sz="2400" i="1" dirty="0" smtClean="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400" i="1" baseline="-25000" dirty="0" smtClean="0">
                <a:latin typeface="Times New Roman" panose="02020603050405020304" pitchFamily="18" charset="0"/>
                <a:ea typeface="楷体_GB2312" panose="02010609030101010101" pitchFamily="49" charset="-122"/>
                <a:cs typeface="Times New Roman" panose="02020603050405020304" pitchFamily="18" charset="0"/>
              </a:rPr>
              <a:t>P</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err="1" smtClean="0">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smtClean="0">
                <a:latin typeface="楷体_GB2312" panose="02010609030101010101" pitchFamily="49" charset="-122"/>
                <a:ea typeface="楷体_GB2312" panose="02010609030101010101" pitchFamily="49" charset="-122"/>
              </a:rPr>
              <a:t>只需将</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400" i="1" baseline="-25000" dirty="0">
                <a:latin typeface="Times New Roman" panose="02020603050405020304" pitchFamily="18" charset="0"/>
                <a:ea typeface="楷体_GB2312" panose="02010609030101010101" pitchFamily="49" charset="-122"/>
                <a:cs typeface="Times New Roman" panose="02020603050405020304" pitchFamily="18" charset="0"/>
              </a:rPr>
              <a:t>R</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err="1">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smtClean="0">
                <a:latin typeface="楷体_GB2312" panose="02010609030101010101" pitchFamily="49" charset="-122"/>
                <a:ea typeface="楷体_GB2312" panose="02010609030101010101" pitchFamily="49" charset="-122"/>
              </a:rPr>
              <a:t>翻转即可。有</a:t>
            </a:r>
            <a:endParaRPr lang="en-US" altLang="zh-CN" sz="2400" dirty="0" smtClean="0">
              <a:latin typeface="楷体_GB2312" panose="02010609030101010101" pitchFamily="49" charset="-122"/>
              <a:ea typeface="楷体_GB2312" panose="02010609030101010101" pitchFamily="49" charset="-122"/>
            </a:endParaRPr>
          </a:p>
          <a:p>
            <a:pPr algn="just" defTabSz="720000">
              <a:lnSpc>
                <a:spcPct val="130000"/>
              </a:lnSpc>
              <a:spcBef>
                <a:spcPts val="600"/>
              </a:spcBef>
            </a:pPr>
            <a:endParaRPr lang="en-US" altLang="zh-CN" sz="2400" dirty="0">
              <a:latin typeface="楷体_GB2312" panose="02010609030101010101" pitchFamily="49" charset="-122"/>
              <a:ea typeface="楷体_GB2312" panose="02010609030101010101" pitchFamily="49" charset="-122"/>
            </a:endParaRPr>
          </a:p>
        </p:txBody>
      </p:sp>
      <p:sp>
        <p:nvSpPr>
          <p:cNvPr id="3" name="矩形 2">
            <a:extLst>
              <a:ext uri="{FF2B5EF4-FFF2-40B4-BE49-F238E27FC236}">
                <a16:creationId xmlns:a16="http://schemas.microsoft.com/office/drawing/2014/main" id="{83F0A758-F887-4DF0-98F6-E86F581408FA}"/>
              </a:ext>
            </a:extLst>
          </p:cNvPr>
          <p:cNvSpPr/>
          <p:nvPr/>
        </p:nvSpPr>
        <p:spPr>
          <a:xfrm>
            <a:off x="412887" y="1008271"/>
            <a:ext cx="2558714" cy="553357"/>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4.4.2 </a:t>
            </a:r>
            <a:r>
              <a:rPr lang="zh-CN" altLang="en-US" sz="2400" b="1" dirty="0" smtClean="0">
                <a:latin typeface="微软雅黑" panose="020B0503020204020204" pitchFamily="34" charset="-122"/>
                <a:ea typeface="微软雅黑" panose="020B0503020204020204" pitchFamily="34" charset="-122"/>
              </a:rPr>
              <a:t>带通滤波器</a:t>
            </a:r>
            <a:endParaRPr lang="zh-CN" altLang="en-US" sz="2400" dirty="0">
              <a:latin typeface="微软雅黑" panose="020B0503020204020204" pitchFamily="34" charset="-122"/>
              <a:ea typeface="微软雅黑" panose="020B0503020204020204" pitchFamily="34" charset="-122"/>
            </a:endParaRPr>
          </a:p>
        </p:txBody>
      </p:sp>
      <p:pic>
        <p:nvPicPr>
          <p:cNvPr id="9" name="图片 2"/>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281939" y="2938826"/>
            <a:ext cx="4577555" cy="440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7776323" y="3644139"/>
            <a:ext cx="3936705" cy="20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0D8EF9C9-AE7E-487D-B725-4E8638D2DF2F}"/>
              </a:ext>
            </a:extLst>
          </p:cNvPr>
          <p:cNvSpPr/>
          <p:nvPr/>
        </p:nvSpPr>
        <p:spPr>
          <a:xfrm>
            <a:off x="412888" y="3644139"/>
            <a:ext cx="6832644" cy="2012859"/>
          </a:xfrm>
          <a:prstGeom prst="rect">
            <a:avLst/>
          </a:prstGeom>
        </p:spPr>
        <p:txBody>
          <a:bodyPr wrap="square">
            <a:spAutoFit/>
          </a:bodyPr>
          <a:lstStyle/>
          <a:p>
            <a:pPr marL="342900" indent="-342900" algn="just" defTabSz="720000">
              <a:lnSpc>
                <a:spcPct val="135000"/>
              </a:lnSpc>
              <a:spcBef>
                <a:spcPts val="1200"/>
              </a:spcBef>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由上式可见，如果利用带通滤波器把某个带中频率分量提取出来，然后将其从图像中减去，也可获得消除或减弱图像中某个频率范围内的分量的效果</a:t>
            </a:r>
            <a:r>
              <a:rPr lang="zh-CN" altLang="en-US" sz="2400" dirty="0">
                <a:latin typeface="楷体_GB2312" panose="02010609030101010101" pitchFamily="49" charset="-122"/>
                <a:ea typeface="楷体_GB2312" panose="02010609030101010101" pitchFamily="49" charset="-122"/>
              </a:rPr>
              <a:t>。</a:t>
            </a:r>
            <a:endParaRPr lang="en-US" altLang="zh-CN" sz="2400" dirty="0">
              <a:latin typeface="楷体_GB2312" panose="02010609030101010101" pitchFamily="49" charset="-122"/>
              <a:ea typeface="楷体_GB2312" panose="02010609030101010101" pitchFamily="49" charset="-122"/>
            </a:endParaRPr>
          </a:p>
        </p:txBody>
      </p:sp>
    </p:spTree>
    <p:custDataLst>
      <p:tags r:id="rId1"/>
    </p:custDataLst>
    <p:extLst>
      <p:ext uri="{BB962C8B-B14F-4D97-AF65-F5344CB8AC3E}">
        <p14:creationId xmlns:p14="http://schemas.microsoft.com/office/powerpoint/2010/main" val="16818462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3240000" cy="540000"/>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4.4  </a:t>
            </a:r>
            <a:r>
              <a:rPr lang="zh-CN" altLang="en-US" sz="2800" b="1" dirty="0" smtClean="0">
                <a:latin typeface="微软雅黑" panose="020B0503020204020204" pitchFamily="34" charset="-122"/>
                <a:ea typeface="微软雅黑" panose="020B0503020204020204" pitchFamily="34" charset="-122"/>
              </a:rPr>
              <a:t>带阻带通滤波器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311025" y="1704255"/>
            <a:ext cx="11671970" cy="2314480"/>
          </a:xfrm>
          <a:prstGeom prst="rect">
            <a:avLst/>
          </a:prstGeom>
        </p:spPr>
        <p:txBody>
          <a:bodyPr wrap="square">
            <a:spAutoFit/>
          </a:bodyPr>
          <a:lstStyle/>
          <a:p>
            <a:pPr marL="342900" indent="-342900" algn="just">
              <a:lnSpc>
                <a:spcPct val="140000"/>
              </a:lnSpc>
              <a:spcBef>
                <a:spcPts val="600"/>
              </a:spcBef>
              <a:spcAft>
                <a:spcPts val="600"/>
              </a:spcAft>
              <a:buFont typeface="Wingdings" panose="05000000000000000000"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因为陷波滤波器可以</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阻止或通过以某个频率为中心的邻域里的频率</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，所以本质上它仍是</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带阻或</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带通滤波器，且可分别称为陷波带阻率滤波器和陷波带通滤波器。</a:t>
            </a:r>
            <a:endPar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endParaRPr>
          </a:p>
          <a:p>
            <a:pPr marL="342900" indent="-342900" algn="just">
              <a:lnSpc>
                <a:spcPct val="140000"/>
              </a:lnSpc>
              <a:spcBef>
                <a:spcPts val="600"/>
              </a:spcBef>
              <a:spcAft>
                <a:spcPts val="600"/>
              </a:spcAft>
              <a:buFont typeface="Wingdings" panose="05000000000000000000"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一</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个用于消除以</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smtClean="0">
                <a:latin typeface="Times New Roman" panose="02020603050405020304" pitchFamily="18" charset="0"/>
                <a:ea typeface="楷体_GB2312" panose="02010609030101010101" pitchFamily="49" charset="-122"/>
                <a:cs typeface="Times New Roman" panose="02020603050405020304" pitchFamily="18" charset="0"/>
              </a:rPr>
              <a:t>u</a:t>
            </a:r>
            <a:r>
              <a:rPr lang="en-US" altLang="zh-CN" sz="2400" baseline="-20000" dirty="0" smtClean="0">
                <a:latin typeface="Times New Roman" panose="02020603050405020304" pitchFamily="18" charset="0"/>
                <a:ea typeface="楷体_GB2312" panose="02010609030101010101" pitchFamily="49" charset="-122"/>
                <a:cs typeface="Times New Roman" panose="02020603050405020304" pitchFamily="18" charset="0"/>
              </a:rPr>
              <a:t>0</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smtClean="0">
                <a:latin typeface="Times New Roman" panose="02020603050405020304" pitchFamily="18" charset="0"/>
                <a:ea typeface="楷体_GB2312" panose="02010609030101010101" pitchFamily="49" charset="-122"/>
                <a:cs typeface="Times New Roman" panose="02020603050405020304" pitchFamily="18" charset="0"/>
              </a:rPr>
              <a:t>v</a:t>
            </a:r>
            <a:r>
              <a:rPr lang="en-US" altLang="zh-CN" sz="2400" baseline="-20000" dirty="0" smtClean="0">
                <a:latin typeface="Times New Roman" panose="02020603050405020304" pitchFamily="18" charset="0"/>
                <a:ea typeface="楷体_GB2312" panose="02010609030101010101" pitchFamily="49" charset="-122"/>
                <a:cs typeface="Times New Roman" panose="02020603050405020304" pitchFamily="18" charset="0"/>
              </a:rPr>
              <a:t>0</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为中心，</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D</a:t>
            </a:r>
            <a:r>
              <a:rPr lang="en-US" altLang="zh-CN" sz="2400" baseline="-20000" dirty="0">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为半径的区域内所有频率的</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理想陷波带阻滤波器</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的转移函数为 </a:t>
            </a:r>
            <a:endParaRPr lang="en-US" altLang="zh-CN" sz="24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83F0A758-F887-4DF0-98F6-E86F581408FA}"/>
              </a:ext>
            </a:extLst>
          </p:cNvPr>
          <p:cNvSpPr/>
          <p:nvPr/>
        </p:nvSpPr>
        <p:spPr>
          <a:xfrm>
            <a:off x="311024" y="1007449"/>
            <a:ext cx="2558714" cy="553357"/>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4.4.3 </a:t>
            </a:r>
            <a:r>
              <a:rPr lang="zh-CN" altLang="en-US" sz="2400" b="1" dirty="0" smtClean="0">
                <a:latin typeface="微软雅黑" panose="020B0503020204020204" pitchFamily="34" charset="-122"/>
                <a:ea typeface="微软雅黑" panose="020B0503020204020204" pitchFamily="34" charset="-122"/>
              </a:rPr>
              <a:t>陷波滤波器</a:t>
            </a:r>
            <a:endParaRPr lang="zh-CN" altLang="en-US" sz="2400" dirty="0">
              <a:latin typeface="微软雅黑" panose="020B0503020204020204" pitchFamily="34" charset="-122"/>
              <a:ea typeface="微软雅黑" panose="020B0503020204020204" pitchFamily="34" charset="-122"/>
            </a:endParaRPr>
          </a:p>
        </p:txBody>
      </p:sp>
      <p:pic>
        <p:nvPicPr>
          <p:cNvPr id="7" name="图片 1"/>
          <p:cNvPicPr>
            <a:picLocks/>
          </p:cNvPicPr>
          <p:nvPr/>
        </p:nvPicPr>
        <p:blipFill>
          <a:blip r:embed="rId3">
            <a:extLst>
              <a:ext uri="{28A0092B-C50C-407E-A947-70E740481C1C}">
                <a14:useLocalDpi xmlns:a14="http://schemas.microsoft.com/office/drawing/2010/main" val="0"/>
              </a:ext>
            </a:extLst>
          </a:blip>
          <a:srcRect r="832"/>
          <a:stretch>
            <a:fillRect/>
          </a:stretch>
        </p:blipFill>
        <p:spPr bwMode="auto">
          <a:xfrm>
            <a:off x="3790574" y="4018735"/>
            <a:ext cx="4237576" cy="164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080038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3240000" cy="540000"/>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4.4  </a:t>
            </a:r>
            <a:r>
              <a:rPr lang="zh-CN" altLang="en-US" sz="2800" b="1" dirty="0" smtClean="0">
                <a:latin typeface="微软雅黑" panose="020B0503020204020204" pitchFamily="34" charset="-122"/>
                <a:ea typeface="微软雅黑" panose="020B0503020204020204" pitchFamily="34" charset="-122"/>
              </a:rPr>
              <a:t>带阻带通滤波器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374469" y="1765785"/>
            <a:ext cx="11347268" cy="2646878"/>
          </a:xfrm>
          <a:prstGeom prst="rect">
            <a:avLst/>
          </a:prstGeom>
        </p:spPr>
        <p:txBody>
          <a:bodyPr wrap="square">
            <a:spAutoFit/>
          </a:bodyPr>
          <a:lstStyle/>
          <a:p>
            <a:pPr marL="342900" indent="-342900" algn="just" defTabSz="720000">
              <a:lnSpc>
                <a:spcPct val="130000"/>
              </a:lnSpc>
              <a:spcBef>
                <a:spcPts val="600"/>
              </a:spcBef>
              <a:buFont typeface="Wingdings" panose="05000000000000000000"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借助陷波滤波器，可以消除</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周期噪声</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，但这需要事先了解噪声的频率。</a:t>
            </a:r>
            <a:endParaRPr lang="en-US" altLang="zh-CN" sz="2400" dirty="0">
              <a:latin typeface="Times New Roman" panose="02020603050405020304" pitchFamily="18" charset="0"/>
              <a:ea typeface="楷体_GB2312" panose="02010609030101010101" pitchFamily="49" charset="-122"/>
              <a:cs typeface="Times New Roman" panose="02020603050405020304" pitchFamily="18" charset="0"/>
            </a:endParaRPr>
          </a:p>
          <a:p>
            <a:pPr marL="342900" indent="-342900" algn="just" defTabSz="720000">
              <a:lnSpc>
                <a:spcPct val="130000"/>
              </a:lnSpc>
              <a:spcBef>
                <a:spcPts val="600"/>
              </a:spcBef>
              <a:buFont typeface="Wingdings" panose="05000000000000000000"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若事先不知道周期噪声的频率，则可将</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退化图像的频谱幅度图</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G</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u</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v</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显示</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出来。</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342900" indent="-342900" algn="just" defTabSz="720000">
              <a:lnSpc>
                <a:spcPct val="130000"/>
              </a:lnSpc>
              <a:spcBef>
                <a:spcPts val="600"/>
              </a:spcBef>
              <a:buFont typeface="Wingdings" panose="05000000000000000000"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由于单频率的噪声会在频谱幅度图上产生两个距离坐标原点较远的亮点，这样</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很容易依靠视觉观察在频率域交互地确定出脉冲分量的</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位置，并</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在该位置利用带阻滤波器消除</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它们。</a:t>
            </a:r>
            <a:endParaRPr lang="en-US" altLang="zh-CN" sz="24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83F0A758-F887-4DF0-98F6-E86F581408FA}"/>
              </a:ext>
            </a:extLst>
          </p:cNvPr>
          <p:cNvSpPr/>
          <p:nvPr/>
        </p:nvSpPr>
        <p:spPr>
          <a:xfrm>
            <a:off x="264841" y="1059700"/>
            <a:ext cx="3482043" cy="609398"/>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4.4.4 </a:t>
            </a:r>
            <a:r>
              <a:rPr lang="zh-CN" altLang="en-US" sz="2400" b="1" dirty="0" smtClean="0">
                <a:latin typeface="微软雅黑" panose="020B0503020204020204" pitchFamily="34" charset="-122"/>
                <a:ea typeface="微软雅黑" panose="020B0503020204020204" pitchFamily="34" charset="-122"/>
              </a:rPr>
              <a:t>交互</a:t>
            </a:r>
            <a:r>
              <a:rPr lang="zh-CN" altLang="en-US" sz="2400" b="1" dirty="0">
                <a:latin typeface="微软雅黑" panose="020B0503020204020204" pitchFamily="34" charset="-122"/>
                <a:ea typeface="微软雅黑" panose="020B0503020204020204" pitchFamily="34" charset="-122"/>
              </a:rPr>
              <a:t>消除周期噪声</a:t>
            </a:r>
            <a:endParaRPr lang="zh-CN" altLang="en-US" sz="2400" dirty="0">
              <a:latin typeface="微软雅黑" panose="020B0503020204020204" pitchFamily="34" charset="-122"/>
              <a:ea typeface="微软雅黑" panose="020B0503020204020204" pitchFamily="34" charset="-122"/>
            </a:endParaRPr>
          </a:p>
        </p:txBody>
      </p:sp>
      <p:pic>
        <p:nvPicPr>
          <p:cNvPr id="6" name="图片 1"/>
          <p:cNvPicPr>
            <a:picLocks/>
          </p:cNvPicPr>
          <p:nvPr/>
        </p:nvPicPr>
        <p:blipFill>
          <a:blip r:embed="rId3">
            <a:extLst>
              <a:ext uri="{28A0092B-C50C-407E-A947-70E740481C1C}">
                <a14:useLocalDpi xmlns:a14="http://schemas.microsoft.com/office/drawing/2010/main" val="0"/>
              </a:ext>
            </a:extLst>
          </a:blip>
          <a:srcRect r="623"/>
          <a:stretch>
            <a:fillRect/>
          </a:stretch>
        </p:blipFill>
        <p:spPr bwMode="auto">
          <a:xfrm>
            <a:off x="7856092" y="4509350"/>
            <a:ext cx="3865645" cy="101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0D8EF9C9-AE7E-487D-B725-4E8638D2DF2F}"/>
              </a:ext>
            </a:extLst>
          </p:cNvPr>
          <p:cNvSpPr/>
          <p:nvPr/>
        </p:nvSpPr>
        <p:spPr>
          <a:xfrm>
            <a:off x="374469" y="4460226"/>
            <a:ext cx="7080068" cy="1609671"/>
          </a:xfrm>
          <a:prstGeom prst="rect">
            <a:avLst/>
          </a:prstGeom>
        </p:spPr>
        <p:txBody>
          <a:bodyPr wrap="square">
            <a:spAutoFit/>
          </a:bodyPr>
          <a:lstStyle/>
          <a:p>
            <a:pPr marL="342900" indent="-342900" algn="just" defTabSz="720000">
              <a:lnSpc>
                <a:spcPct val="130000"/>
              </a:lnSpc>
              <a:spcBef>
                <a:spcPts val="600"/>
              </a:spcBef>
              <a:buFont typeface="Wingdings" panose="05000000000000000000"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当一个滤波器确定后，周期噪声可由左式得到。</a:t>
            </a:r>
            <a:endPar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endParaRPr>
          </a:p>
          <a:p>
            <a:pPr marL="342900" indent="-342900" algn="just" defTabSz="720000">
              <a:lnSpc>
                <a:spcPct val="130000"/>
              </a:lnSpc>
              <a:spcBef>
                <a:spcPts val="600"/>
              </a:spcBef>
              <a:buFont typeface="Wingdings" panose="05000000000000000000"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若能完全确定</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p</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，从</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g</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中减去</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p</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就可得到</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f </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400"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631160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3240000" cy="540000"/>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4.4  </a:t>
            </a:r>
            <a:r>
              <a:rPr lang="zh-CN" altLang="en-US" sz="2800" b="1" dirty="0" smtClean="0">
                <a:latin typeface="微软雅黑" panose="020B0503020204020204" pitchFamily="34" charset="-122"/>
                <a:ea typeface="微软雅黑" panose="020B0503020204020204" pitchFamily="34" charset="-122"/>
              </a:rPr>
              <a:t>带阻带通滤波器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83F0A758-F887-4DF0-98F6-E86F581408FA}"/>
              </a:ext>
            </a:extLst>
          </p:cNvPr>
          <p:cNvSpPr/>
          <p:nvPr/>
        </p:nvSpPr>
        <p:spPr>
          <a:xfrm>
            <a:off x="264841" y="1059700"/>
            <a:ext cx="3482043" cy="609398"/>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4.4.4 </a:t>
            </a:r>
            <a:r>
              <a:rPr lang="zh-CN" altLang="en-US" sz="2400" b="1" dirty="0" smtClean="0">
                <a:latin typeface="微软雅黑" panose="020B0503020204020204" pitchFamily="34" charset="-122"/>
                <a:ea typeface="微软雅黑" panose="020B0503020204020204" pitchFamily="34" charset="-122"/>
              </a:rPr>
              <a:t>交互</a:t>
            </a:r>
            <a:r>
              <a:rPr lang="zh-CN" altLang="en-US" sz="2400" b="1" dirty="0">
                <a:latin typeface="微软雅黑" panose="020B0503020204020204" pitchFamily="34" charset="-122"/>
                <a:ea typeface="微软雅黑" panose="020B0503020204020204" pitchFamily="34" charset="-122"/>
              </a:rPr>
              <a:t>消除周期噪声</a:t>
            </a:r>
            <a:endParaRPr lang="zh-CN" altLang="en-US" sz="2400" dirty="0">
              <a:latin typeface="微软雅黑" panose="020B0503020204020204" pitchFamily="34" charset="-122"/>
              <a:ea typeface="微软雅黑" panose="020B0503020204020204" pitchFamily="34" charset="-122"/>
            </a:endParaRPr>
          </a:p>
        </p:txBody>
      </p:sp>
      <p:pic>
        <p:nvPicPr>
          <p:cNvPr id="8" name="图片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149806" y="2103839"/>
            <a:ext cx="10005874" cy="347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716216109"/>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extLst mod="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4140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4.5  </a:t>
            </a:r>
            <a:r>
              <a:rPr lang="zh-CN" altLang="en-US" sz="2800" b="1" dirty="0" smtClean="0">
                <a:latin typeface="微软雅黑" panose="020B0503020204020204" pitchFamily="34" charset="-122"/>
                <a:ea typeface="微软雅黑" panose="020B0503020204020204" pitchFamily="34" charset="-122"/>
              </a:rPr>
              <a:t>空域</a:t>
            </a:r>
            <a:r>
              <a:rPr lang="zh-CN" altLang="en-US" sz="2800" b="1" dirty="0">
                <a:latin typeface="微软雅黑" panose="020B0503020204020204" pitchFamily="34" charset="-122"/>
                <a:ea typeface="微软雅黑" panose="020B0503020204020204" pitchFamily="34" charset="-122"/>
              </a:rPr>
              <a:t>技术与频域技术</a:t>
            </a:r>
            <a:r>
              <a:rPr lang="zh-CN" altLang="en-US" sz="2800" dirty="0">
                <a:solidFill>
                  <a:srgbClr val="FFFF66"/>
                </a:solidFill>
              </a:rPr>
              <a:t> </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200397" y="1574187"/>
            <a:ext cx="11800014" cy="4970207"/>
          </a:xfrm>
          <a:prstGeom prst="rect">
            <a:avLst/>
          </a:prstGeom>
        </p:spPr>
        <p:txBody>
          <a:bodyPr wrap="square">
            <a:spAutoFit/>
          </a:bodyPr>
          <a:lstStyle/>
          <a:p>
            <a:pPr algn="just" defTabSz="720000">
              <a:lnSpc>
                <a:spcPct val="125000"/>
              </a:lnSpc>
              <a:spcBef>
                <a:spcPts val="600"/>
              </a:spcBef>
            </a:pPr>
            <a:r>
              <a:rPr lang="zh-CN" altLang="en-US" sz="2400" dirty="0" smtClean="0">
                <a:latin typeface="楷体_GB2312" panose="02010609030101010101" pitchFamily="49" charset="-122"/>
                <a:ea typeface="楷体_GB2312" panose="02010609030101010101" pitchFamily="49" charset="-122"/>
              </a:rPr>
              <a:t>借助</a:t>
            </a:r>
            <a:r>
              <a:rPr lang="zh-CN" altLang="en-US" sz="2400" dirty="0">
                <a:latin typeface="楷体_GB2312" panose="02010609030101010101" pitchFamily="49" charset="-122"/>
                <a:ea typeface="楷体_GB2312" panose="02010609030101010101" pitchFamily="49" charset="-122"/>
              </a:rPr>
              <a:t>频域的概念对空域滤波的工作原理进行分析常比较</a:t>
            </a:r>
            <a:r>
              <a:rPr lang="zh-CN" altLang="en-US" sz="2400" dirty="0" smtClean="0">
                <a:latin typeface="楷体_GB2312" panose="02010609030101010101" pitchFamily="49" charset="-122"/>
                <a:ea typeface="楷体_GB2312" panose="02010609030101010101" pitchFamily="49" charset="-122"/>
              </a:rPr>
              <a:t>直观。</a:t>
            </a:r>
            <a:endParaRPr lang="en-US" altLang="zh-CN" sz="2400" dirty="0">
              <a:solidFill>
                <a:srgbClr val="FF9900"/>
              </a:solidFill>
              <a:latin typeface="楷体_GB2312" panose="02010609030101010101" pitchFamily="49" charset="-122"/>
              <a:ea typeface="楷体_GB2312" panose="02010609030101010101" pitchFamily="49" charset="-122"/>
            </a:endParaRPr>
          </a:p>
          <a:p>
            <a:pPr marL="342900" indent="-342900" algn="just" defTabSz="720000">
              <a:lnSpc>
                <a:spcPct val="125000"/>
              </a:lnSpc>
              <a:spcBef>
                <a:spcPts val="600"/>
              </a:spcBef>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空域滤波主要包括</a:t>
            </a:r>
            <a:r>
              <a:rPr lang="zh-CN" altLang="en-US" sz="2400" b="1" dirty="0" smtClean="0">
                <a:latin typeface="楷体_GB2312" panose="02010609030101010101" pitchFamily="49" charset="-122"/>
                <a:ea typeface="楷体_GB2312" panose="02010609030101010101" pitchFamily="49" charset="-122"/>
              </a:rPr>
              <a:t>平滑滤波</a:t>
            </a:r>
            <a:r>
              <a:rPr lang="zh-CN" altLang="en-US" sz="2400" dirty="0" smtClean="0">
                <a:latin typeface="楷体_GB2312" panose="02010609030101010101" pitchFamily="49" charset="-122"/>
                <a:ea typeface="楷体_GB2312" panose="02010609030101010101" pitchFamily="49" charset="-122"/>
              </a:rPr>
              <a:t>和</a:t>
            </a:r>
            <a:r>
              <a:rPr lang="zh-CN" altLang="en-US" sz="2400" b="1" dirty="0" smtClean="0">
                <a:latin typeface="楷体_GB2312" panose="02010609030101010101" pitchFamily="49" charset="-122"/>
                <a:ea typeface="楷体_GB2312" panose="02010609030101010101" pitchFamily="49" charset="-122"/>
              </a:rPr>
              <a:t>锐化滤波</a:t>
            </a:r>
            <a:r>
              <a:rPr lang="zh-CN" altLang="en-US" sz="2400" dirty="0" smtClean="0">
                <a:latin typeface="楷体_GB2312" panose="02010609030101010101" pitchFamily="49" charset="-122"/>
                <a:ea typeface="楷体_GB2312" panose="02010609030101010101" pitchFamily="49" charset="-122"/>
              </a:rPr>
              <a:t>。</a:t>
            </a:r>
            <a:endParaRPr lang="en-US" altLang="zh-CN" sz="2400" dirty="0" smtClean="0">
              <a:latin typeface="楷体_GB2312" panose="02010609030101010101" pitchFamily="49" charset="-122"/>
              <a:ea typeface="楷体_GB2312" panose="02010609030101010101" pitchFamily="49" charset="-122"/>
            </a:endParaRPr>
          </a:p>
          <a:p>
            <a:pPr marL="800100" lvl="1" indent="-342900" algn="just" defTabSz="720000">
              <a:lnSpc>
                <a:spcPct val="125000"/>
              </a:lnSpc>
              <a:spcBef>
                <a:spcPts val="600"/>
              </a:spcBef>
              <a:buFont typeface="Arial" panose="020B0604020202020204" pitchFamily="34" charset="0"/>
              <a:buChar char="•"/>
            </a:pPr>
            <a:r>
              <a:rPr lang="zh-CN" altLang="en-US" sz="2200" dirty="0">
                <a:latin typeface="楷体_GB2312" panose="02010609030101010101" pitchFamily="49" charset="-122"/>
                <a:ea typeface="楷体_GB2312" panose="02010609030101010101" pitchFamily="49" charset="-122"/>
              </a:rPr>
              <a:t>平滑滤波是要滤除不规则的噪声或干扰的影响。从</a:t>
            </a:r>
            <a:r>
              <a:rPr lang="zh-CN" altLang="en-US" sz="2200" dirty="0" smtClean="0">
                <a:latin typeface="楷体_GB2312" panose="02010609030101010101" pitchFamily="49" charset="-122"/>
                <a:ea typeface="楷体_GB2312" panose="02010609030101010101" pitchFamily="49" charset="-122"/>
              </a:rPr>
              <a:t>频域的</a:t>
            </a:r>
            <a:r>
              <a:rPr lang="zh-CN" altLang="en-US" sz="2200" dirty="0">
                <a:latin typeface="楷体_GB2312" panose="02010609030101010101" pitchFamily="49" charset="-122"/>
                <a:ea typeface="楷体_GB2312" panose="02010609030101010101" pitchFamily="49" charset="-122"/>
              </a:rPr>
              <a:t>角度看，因为不规则的噪声具有较高的频率，所有可借助具有低通能力的频域滤波器来滤除。因此，</a:t>
            </a:r>
            <a:r>
              <a:rPr lang="zh-CN" altLang="en-US" sz="2200" b="1" dirty="0">
                <a:solidFill>
                  <a:srgbClr val="0000CC"/>
                </a:solidFill>
                <a:latin typeface="楷体_GB2312" panose="02010609030101010101" pitchFamily="49" charset="-122"/>
                <a:ea typeface="楷体_GB2312" panose="02010609030101010101" pitchFamily="49" charset="-122"/>
              </a:rPr>
              <a:t>空域的平滑滤波对应频域的低通</a:t>
            </a:r>
            <a:r>
              <a:rPr lang="zh-CN" altLang="en-US" sz="2200" b="1" dirty="0" smtClean="0">
                <a:solidFill>
                  <a:srgbClr val="0000CC"/>
                </a:solidFill>
                <a:latin typeface="楷体_GB2312" panose="02010609030101010101" pitchFamily="49" charset="-122"/>
                <a:ea typeface="楷体_GB2312" panose="02010609030101010101" pitchFamily="49" charset="-122"/>
              </a:rPr>
              <a:t>滤波</a:t>
            </a:r>
            <a:r>
              <a:rPr lang="zh-CN" altLang="en-US" sz="2200" dirty="0" smtClean="0">
                <a:latin typeface="楷体_GB2312" panose="02010609030101010101" pitchFamily="49" charset="-122"/>
                <a:ea typeface="楷体_GB2312" panose="02010609030101010101" pitchFamily="49" charset="-122"/>
              </a:rPr>
              <a:t>。</a:t>
            </a:r>
            <a:endParaRPr lang="en-US" altLang="zh-CN" sz="2200" dirty="0" smtClean="0">
              <a:latin typeface="楷体_GB2312" panose="02010609030101010101" pitchFamily="49" charset="-122"/>
              <a:ea typeface="楷体_GB2312" panose="02010609030101010101" pitchFamily="49" charset="-122"/>
            </a:endParaRPr>
          </a:p>
          <a:p>
            <a:pPr marL="800100" lvl="1" indent="-342900" algn="just" defTabSz="720000">
              <a:lnSpc>
                <a:spcPct val="125000"/>
              </a:lnSpc>
              <a:spcBef>
                <a:spcPts val="600"/>
              </a:spcBef>
              <a:buFont typeface="Arial" panose="020B0604020202020204" pitchFamily="34" charset="0"/>
              <a:buChar char="•"/>
            </a:pPr>
            <a:r>
              <a:rPr lang="zh-CN" altLang="en-US" sz="2200" dirty="0">
                <a:latin typeface="楷体_GB2312" panose="02010609030101010101" pitchFamily="49" charset="-122"/>
                <a:ea typeface="楷体_GB2312" panose="02010609030101010101" pitchFamily="49" charset="-122"/>
              </a:rPr>
              <a:t>锐化滤波是要增强边缘和轮廓处的强度。从频域的角度看，因为边缘和轮廓处都具有较高的频率，所有可用具有高通能力的频域滤波器来增强，可见，</a:t>
            </a:r>
            <a:r>
              <a:rPr lang="zh-CN" altLang="en-US" sz="2200" b="1" dirty="0">
                <a:solidFill>
                  <a:srgbClr val="0000CC"/>
                </a:solidFill>
                <a:latin typeface="楷体_GB2312" panose="02010609030101010101" pitchFamily="49" charset="-122"/>
                <a:ea typeface="楷体_GB2312" panose="02010609030101010101" pitchFamily="49" charset="-122"/>
              </a:rPr>
              <a:t>空域的锐化滤波对应频域的高通</a:t>
            </a:r>
            <a:r>
              <a:rPr lang="zh-CN" altLang="en-US" sz="2200" b="1" dirty="0" smtClean="0">
                <a:solidFill>
                  <a:srgbClr val="0000CC"/>
                </a:solidFill>
                <a:latin typeface="楷体_GB2312" panose="02010609030101010101" pitchFamily="49" charset="-122"/>
                <a:ea typeface="楷体_GB2312" panose="02010609030101010101" pitchFamily="49" charset="-122"/>
              </a:rPr>
              <a:t>滤波</a:t>
            </a:r>
            <a:r>
              <a:rPr lang="zh-CN" altLang="en-US" sz="2200" dirty="0" smtClean="0">
                <a:latin typeface="楷体_GB2312" panose="02010609030101010101" pitchFamily="49" charset="-122"/>
                <a:ea typeface="楷体_GB2312" panose="02010609030101010101" pitchFamily="49" charset="-122"/>
              </a:rPr>
              <a:t>。</a:t>
            </a:r>
          </a:p>
          <a:p>
            <a:pPr marL="342900" indent="-342900" defTabSz="720000">
              <a:lnSpc>
                <a:spcPct val="125000"/>
              </a:lnSpc>
              <a:spcBef>
                <a:spcPts val="600"/>
              </a:spcBef>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频域里低通滤波器的转移函数应该对应空域里平滑滤波器的模板函数的傅里叶变换。</a:t>
            </a:r>
            <a:endParaRPr lang="zh-CN" altLang="en-US" sz="2400" b="1" dirty="0" smtClean="0">
              <a:latin typeface="楷体_GB2312" panose="02010609030101010101" pitchFamily="49" charset="-122"/>
              <a:ea typeface="楷体_GB2312" panose="02010609030101010101" pitchFamily="49" charset="-122"/>
            </a:endParaRPr>
          </a:p>
          <a:p>
            <a:pPr marL="342900" indent="-342900" defTabSz="720000">
              <a:lnSpc>
                <a:spcPct val="125000"/>
              </a:lnSpc>
              <a:spcBef>
                <a:spcPts val="600"/>
              </a:spcBef>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频域里高通滤波器的转移函数应该对应空域里锐化滤波器的模板函数的傅里叶变换。</a:t>
            </a:r>
            <a:endParaRPr lang="en-US" altLang="zh-CN" sz="2400" dirty="0">
              <a:latin typeface="楷体_GB2312" panose="02010609030101010101" pitchFamily="49" charset="-122"/>
              <a:ea typeface="楷体_GB2312" panose="02010609030101010101" pitchFamily="49" charset="-122"/>
            </a:endParaRPr>
          </a:p>
        </p:txBody>
      </p:sp>
      <p:sp>
        <p:nvSpPr>
          <p:cNvPr id="3" name="矩形 2">
            <a:extLst>
              <a:ext uri="{FF2B5EF4-FFF2-40B4-BE49-F238E27FC236}">
                <a16:creationId xmlns:a16="http://schemas.microsoft.com/office/drawing/2014/main" id="{83F0A758-F887-4DF0-98F6-E86F581408FA}"/>
              </a:ext>
            </a:extLst>
          </p:cNvPr>
          <p:cNvSpPr/>
          <p:nvPr/>
        </p:nvSpPr>
        <p:spPr>
          <a:xfrm>
            <a:off x="200397" y="851357"/>
            <a:ext cx="4188967" cy="652486"/>
          </a:xfrm>
          <a:prstGeom prst="rect">
            <a:avLst/>
          </a:prstGeom>
        </p:spPr>
        <p:txBody>
          <a:bodyPr wrap="none">
            <a:spAutoFit/>
          </a:bodyPr>
          <a:lstStyle/>
          <a:p>
            <a:pPr algn="just">
              <a:lnSpc>
                <a:spcPct val="140000"/>
              </a:lnSpc>
            </a:pPr>
            <a:r>
              <a:rPr lang="en-US" altLang="zh-CN" sz="2600" b="1" dirty="0" smtClean="0">
                <a:latin typeface="微软雅黑" panose="020B0503020204020204" pitchFamily="34" charset="-122"/>
                <a:ea typeface="微软雅黑" panose="020B0503020204020204" pitchFamily="34" charset="-122"/>
              </a:rPr>
              <a:t>4.5.1 </a:t>
            </a:r>
            <a:r>
              <a:rPr lang="zh-CN" altLang="en-US" sz="2600" b="1" dirty="0" smtClean="0">
                <a:latin typeface="微软雅黑" panose="020B0503020204020204" pitchFamily="34" charset="-122"/>
                <a:ea typeface="微软雅黑" panose="020B0503020204020204" pitchFamily="34" charset="-122"/>
              </a:rPr>
              <a:t>空域</a:t>
            </a:r>
            <a:r>
              <a:rPr lang="zh-CN" altLang="en-US" sz="2600" b="1" dirty="0">
                <a:latin typeface="微软雅黑" panose="020B0503020204020204" pitchFamily="34" charset="-122"/>
                <a:ea typeface="微软雅黑" panose="020B0503020204020204" pitchFamily="34" charset="-122"/>
              </a:rPr>
              <a:t>技术的频域分析 </a:t>
            </a:r>
            <a:endParaRPr lang="en-US" altLang="zh-CN" sz="2600" dirty="0">
              <a:solidFill>
                <a:srgbClr val="FF99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166565917"/>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extLst mod="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4140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4.5  </a:t>
            </a:r>
            <a:r>
              <a:rPr lang="zh-CN" altLang="en-US" sz="2800" b="1" dirty="0" smtClean="0">
                <a:latin typeface="微软雅黑" panose="020B0503020204020204" pitchFamily="34" charset="-122"/>
                <a:ea typeface="微软雅黑" panose="020B0503020204020204" pitchFamily="34" charset="-122"/>
              </a:rPr>
              <a:t>空域</a:t>
            </a:r>
            <a:r>
              <a:rPr lang="zh-CN" altLang="en-US" sz="2800" b="1" dirty="0">
                <a:latin typeface="微软雅黑" panose="020B0503020204020204" pitchFamily="34" charset="-122"/>
                <a:ea typeface="微软雅黑" panose="020B0503020204020204" pitchFamily="34" charset="-122"/>
              </a:rPr>
              <a:t>技术与频域技术</a:t>
            </a:r>
            <a:r>
              <a:rPr lang="zh-CN" altLang="en-US" sz="2800" dirty="0">
                <a:solidFill>
                  <a:srgbClr val="FFFF66"/>
                </a:solidFill>
              </a:rPr>
              <a:t> </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302821" y="1516486"/>
            <a:ext cx="11566962" cy="4678204"/>
          </a:xfrm>
          <a:prstGeom prst="rect">
            <a:avLst/>
          </a:prstGeom>
        </p:spPr>
        <p:txBody>
          <a:bodyPr wrap="square">
            <a:spAutoFit/>
          </a:bodyPr>
          <a:lstStyle/>
          <a:p>
            <a:pPr marL="342900" indent="-342900" algn="just" defTabSz="720000">
              <a:lnSpc>
                <a:spcPct val="150000"/>
              </a:lnSpc>
              <a:spcBef>
                <a:spcPts val="600"/>
              </a:spcBef>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空域</a:t>
            </a:r>
            <a:r>
              <a:rPr lang="zh-CN" altLang="en-US" sz="2400" dirty="0">
                <a:latin typeface="楷体_GB2312" panose="02010609030101010101" pitchFamily="49" charset="-122"/>
                <a:ea typeface="楷体_GB2312" panose="02010609030101010101" pitchFamily="49" charset="-122"/>
              </a:rPr>
              <a:t>和频域的滤波器组成</a:t>
            </a:r>
            <a:r>
              <a:rPr lang="zh-CN" altLang="en-US" sz="2400" b="1" dirty="0">
                <a:latin typeface="楷体_GB2312" panose="02010609030101010101" pitchFamily="49" charset="-122"/>
                <a:ea typeface="楷体_GB2312" panose="02010609030101010101" pitchFamily="49" charset="-122"/>
              </a:rPr>
              <a:t>傅里叶变换对</a:t>
            </a:r>
            <a:r>
              <a:rPr lang="zh-CN" altLang="en-US" sz="2400" dirty="0" smtClean="0">
                <a:latin typeface="楷体_GB2312" panose="02010609030101010101" pitchFamily="49" charset="-122"/>
                <a:ea typeface="楷体_GB2312" panose="02010609030101010101" pitchFamily="49" charset="-122"/>
              </a:rPr>
              <a:t>。如果给定</a:t>
            </a:r>
            <a:r>
              <a:rPr lang="zh-CN" altLang="en-US" sz="2400" dirty="0">
                <a:latin typeface="楷体_GB2312" panose="02010609030101010101" pitchFamily="49" charset="-122"/>
                <a:ea typeface="楷体_GB2312" panose="02010609030101010101" pitchFamily="49" charset="-122"/>
              </a:rPr>
              <a:t>一个域内的滤波器，可通过傅里叶变换或反变换得到在另一个域内对应的</a:t>
            </a:r>
            <a:r>
              <a:rPr lang="zh-CN" altLang="en-US" sz="2400" dirty="0" smtClean="0">
                <a:latin typeface="楷体_GB2312" panose="02010609030101010101" pitchFamily="49" charset="-122"/>
                <a:ea typeface="楷体_GB2312" panose="02010609030101010101" pitchFamily="49" charset="-122"/>
              </a:rPr>
              <a:t>滤波器。</a:t>
            </a:r>
            <a:endParaRPr lang="en-US" altLang="zh-CN" sz="2400" dirty="0" smtClean="0">
              <a:latin typeface="楷体_GB2312" panose="02010609030101010101" pitchFamily="49" charset="-122"/>
              <a:ea typeface="楷体_GB2312" panose="02010609030101010101" pitchFamily="49" charset="-122"/>
            </a:endParaRPr>
          </a:p>
          <a:p>
            <a:pPr marL="342900" indent="-342900" algn="just" defTabSz="720000">
              <a:lnSpc>
                <a:spcPct val="150000"/>
              </a:lnSpc>
              <a:spcBef>
                <a:spcPts val="600"/>
              </a:spcBef>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如果</a:t>
            </a:r>
            <a:r>
              <a:rPr lang="zh-CN" altLang="en-US" sz="2400" dirty="0">
                <a:latin typeface="楷体_GB2312" panose="02010609030101010101" pitchFamily="49" charset="-122"/>
                <a:ea typeface="楷体_GB2312" panose="02010609030101010101" pitchFamily="49" charset="-122"/>
              </a:rPr>
              <a:t>两个域内的滤波器具有相同的尺寸，那么借助快速傅里叶变换在频域中进行滤波一般效率更高。但是，在空域常可以使用较小的滤波器来达到相似的滤波效果，所以计算量也有可能反而较小</a:t>
            </a:r>
            <a:r>
              <a:rPr lang="en-US" altLang="zh-CN" sz="2400" dirty="0">
                <a:latin typeface="楷体_GB2312" panose="02010609030101010101" pitchFamily="49" charset="-122"/>
                <a:ea typeface="楷体_GB2312" panose="02010609030101010101" pitchFamily="49" charset="-122"/>
              </a:rPr>
              <a:t>	</a:t>
            </a:r>
            <a:r>
              <a:rPr lang="zh-CN" altLang="en-US" sz="2400" dirty="0" smtClean="0">
                <a:latin typeface="楷体_GB2312" panose="02010609030101010101" pitchFamily="49" charset="-122"/>
                <a:ea typeface="楷体_GB2312" panose="02010609030101010101" pitchFamily="49" charset="-122"/>
              </a:rPr>
              <a:t>。</a:t>
            </a:r>
            <a:endParaRPr lang="en-US" altLang="zh-CN" sz="2400" dirty="0" smtClean="0">
              <a:latin typeface="楷体_GB2312" panose="02010609030101010101" pitchFamily="49" charset="-122"/>
              <a:ea typeface="楷体_GB2312" panose="02010609030101010101" pitchFamily="49" charset="-122"/>
            </a:endParaRPr>
          </a:p>
          <a:p>
            <a:pPr marL="342900" indent="-342900" algn="just" defTabSz="720000">
              <a:lnSpc>
                <a:spcPct val="150000"/>
              </a:lnSpc>
              <a:spcBef>
                <a:spcPts val="600"/>
              </a:spcBef>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空域技术无论是使用点操作，还是模板操作，每次都只是基于部分像素的性质；而频域技术</a:t>
            </a:r>
            <a:r>
              <a:rPr lang="zh-CN" altLang="en-US" sz="2400" dirty="0">
                <a:latin typeface="楷体_GB2312" panose="02010609030101010101" pitchFamily="49" charset="-122"/>
                <a:ea typeface="楷体_GB2312" panose="02010609030101010101" pitchFamily="49" charset="-122"/>
              </a:rPr>
              <a:t>每次都利用图像中所有像素的数据，具有全局的性质，有可能更好地体现图像的整体特性，如整体对比度和平均灰度值</a:t>
            </a:r>
            <a:r>
              <a:rPr lang="zh-CN" altLang="en-US" sz="2400" dirty="0" smtClean="0">
                <a:latin typeface="楷体_GB2312" panose="02010609030101010101" pitchFamily="49" charset="-122"/>
                <a:ea typeface="楷体_GB2312" panose="02010609030101010101" pitchFamily="49" charset="-122"/>
              </a:rPr>
              <a:t>等。</a:t>
            </a:r>
            <a:r>
              <a:rPr lang="zh-CN" altLang="en-US" sz="2400" b="1" dirty="0" smtClean="0">
                <a:latin typeface="楷体_GB2312" panose="02010609030101010101" pitchFamily="49" charset="-122"/>
                <a:ea typeface="楷体_GB2312" panose="02010609030101010101" pitchFamily="49" charset="-122"/>
              </a:rPr>
              <a:t> </a:t>
            </a:r>
            <a:r>
              <a:rPr lang="en-US" altLang="zh-CN" sz="2400" dirty="0">
                <a:latin typeface="微软雅黑" panose="020B0503020204020204" pitchFamily="34" charset="-122"/>
                <a:ea typeface="微软雅黑" panose="020B0503020204020204" pitchFamily="34" charset="-122"/>
              </a:rPr>
              <a:t>	</a:t>
            </a:r>
            <a:endParaRPr lang="en-US" altLang="zh-CN" sz="2400" dirty="0">
              <a:latin typeface="楷体_GB2312" panose="02010609030101010101" pitchFamily="49" charset="-122"/>
              <a:ea typeface="楷体_GB2312" panose="02010609030101010101" pitchFamily="49" charset="-122"/>
            </a:endParaRPr>
          </a:p>
        </p:txBody>
      </p:sp>
      <p:sp>
        <p:nvSpPr>
          <p:cNvPr id="3" name="矩形 2">
            <a:extLst>
              <a:ext uri="{FF2B5EF4-FFF2-40B4-BE49-F238E27FC236}">
                <a16:creationId xmlns:a16="http://schemas.microsoft.com/office/drawing/2014/main" id="{83F0A758-F887-4DF0-98F6-E86F581408FA}"/>
              </a:ext>
            </a:extLst>
          </p:cNvPr>
          <p:cNvSpPr/>
          <p:nvPr/>
        </p:nvSpPr>
        <p:spPr>
          <a:xfrm>
            <a:off x="226210" y="864000"/>
            <a:ext cx="4423006" cy="652486"/>
          </a:xfrm>
          <a:prstGeom prst="rect">
            <a:avLst/>
          </a:prstGeom>
        </p:spPr>
        <p:txBody>
          <a:bodyPr wrap="none">
            <a:spAutoFit/>
          </a:bodyPr>
          <a:lstStyle/>
          <a:p>
            <a:pPr algn="just">
              <a:lnSpc>
                <a:spcPct val="140000"/>
              </a:lnSpc>
            </a:pPr>
            <a:r>
              <a:rPr lang="en-US" altLang="zh-CN" sz="2600" b="1" dirty="0" smtClean="0">
                <a:latin typeface="微软雅黑" panose="020B0503020204020204" pitchFamily="34" charset="-122"/>
                <a:ea typeface="微软雅黑" panose="020B0503020204020204" pitchFamily="34" charset="-122"/>
              </a:rPr>
              <a:t>4.5.2 </a:t>
            </a:r>
            <a:r>
              <a:rPr lang="zh-CN" altLang="en-US" sz="2600" b="1" dirty="0" smtClean="0">
                <a:latin typeface="微软雅黑" panose="020B0503020204020204" pitchFamily="34" charset="-122"/>
                <a:ea typeface="微软雅黑" panose="020B0503020204020204" pitchFamily="34" charset="-122"/>
              </a:rPr>
              <a:t>空域</a:t>
            </a:r>
            <a:r>
              <a:rPr lang="zh-CN" altLang="en-US" sz="2600" b="1" dirty="0">
                <a:latin typeface="微软雅黑" panose="020B0503020204020204" pitchFamily="34" charset="-122"/>
                <a:ea typeface="微软雅黑" panose="020B0503020204020204" pitchFamily="34" charset="-122"/>
              </a:rPr>
              <a:t>或频域技术的选择</a:t>
            </a:r>
            <a:endParaRPr lang="en-US" altLang="zh-CN" sz="2600" dirty="0">
              <a:solidFill>
                <a:srgbClr val="FF99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961897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a:spLocks/>
          </p:cNvSpPr>
          <p:nvPr/>
        </p:nvSpPr>
        <p:spPr>
          <a:xfrm flipH="1">
            <a:off x="0" y="0"/>
            <a:ext cx="4140000" cy="2880000"/>
          </a:xfrm>
          <a:custGeom>
            <a:avLst/>
            <a:gdLst>
              <a:gd name="connsiteX0" fmla="*/ 825458 w 4239421"/>
              <a:gd name="connsiteY0" fmla="*/ 0 h 2900363"/>
              <a:gd name="connsiteX1" fmla="*/ 4239421 w 4239421"/>
              <a:gd name="connsiteY1" fmla="*/ 0 h 2900363"/>
              <a:gd name="connsiteX2" fmla="*/ 4239421 w 4239421"/>
              <a:gd name="connsiteY2" fmla="*/ 2900363 h 2900363"/>
              <a:gd name="connsiteX3" fmla="*/ 1170276 w 4239421"/>
              <a:gd name="connsiteY3" fmla="*/ 2900363 h 2900363"/>
              <a:gd name="connsiteX4" fmla="*/ 0 w 4239421"/>
              <a:gd name="connsiteY4" fmla="*/ 1490041 h 2900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421" h="2900363">
                <a:moveTo>
                  <a:pt x="825458" y="0"/>
                </a:moveTo>
                <a:lnTo>
                  <a:pt x="4239421" y="0"/>
                </a:lnTo>
                <a:lnTo>
                  <a:pt x="4239421" y="2900363"/>
                </a:lnTo>
                <a:lnTo>
                  <a:pt x="1170276" y="2900363"/>
                </a:lnTo>
                <a:lnTo>
                  <a:pt x="0" y="1490041"/>
                </a:lnTo>
                <a:close/>
              </a:path>
            </a:pathLst>
          </a:custGeom>
          <a:blipFill dpi="0" rotWithShape="0">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任意多边形 13"/>
          <p:cNvSpPr/>
          <p:nvPr/>
        </p:nvSpPr>
        <p:spPr>
          <a:xfrm flipH="1" flipV="1">
            <a:off x="3600000" y="0"/>
            <a:ext cx="8581938" cy="1236117"/>
          </a:xfrm>
          <a:custGeom>
            <a:avLst/>
            <a:gdLst>
              <a:gd name="connsiteX0" fmla="*/ 0 w 8866603"/>
              <a:gd name="connsiteY0" fmla="*/ 0 h 1600199"/>
              <a:gd name="connsiteX1" fmla="*/ 7538768 w 8866603"/>
              <a:gd name="connsiteY1" fmla="*/ 0 h 1600199"/>
              <a:gd name="connsiteX2" fmla="*/ 8866603 w 8866603"/>
              <a:gd name="connsiteY2" fmla="*/ 1600199 h 1600199"/>
              <a:gd name="connsiteX3" fmla="*/ 0 w 8866603"/>
              <a:gd name="connsiteY3" fmla="*/ 1600199 h 1600199"/>
              <a:gd name="connsiteX0" fmla="*/ 0 w 13437830"/>
              <a:gd name="connsiteY0" fmla="*/ 0 h 1600199"/>
              <a:gd name="connsiteX1" fmla="*/ 12109995 w 13437830"/>
              <a:gd name="connsiteY1" fmla="*/ 0 h 1600199"/>
              <a:gd name="connsiteX2" fmla="*/ 13437830 w 13437830"/>
              <a:gd name="connsiteY2" fmla="*/ 1600199 h 1600199"/>
              <a:gd name="connsiteX3" fmla="*/ 4571227 w 13437830"/>
              <a:gd name="connsiteY3" fmla="*/ 1600199 h 1600199"/>
              <a:gd name="connsiteX4" fmla="*/ 0 w 13437830"/>
              <a:gd name="connsiteY4" fmla="*/ 0 h 1600199"/>
              <a:gd name="connsiteX0" fmla="*/ 0 w 13437830"/>
              <a:gd name="connsiteY0" fmla="*/ 0 h 1600199"/>
              <a:gd name="connsiteX1" fmla="*/ 12109995 w 13437830"/>
              <a:gd name="connsiteY1" fmla="*/ 0 h 1600199"/>
              <a:gd name="connsiteX2" fmla="*/ 13437830 w 13437830"/>
              <a:gd name="connsiteY2" fmla="*/ 1600199 h 1600199"/>
              <a:gd name="connsiteX3" fmla="*/ 13136 w 13437830"/>
              <a:gd name="connsiteY3" fmla="*/ 1600199 h 1600199"/>
              <a:gd name="connsiteX4" fmla="*/ 0 w 13437830"/>
              <a:gd name="connsiteY4" fmla="*/ 0 h 160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7830" h="1600199">
                <a:moveTo>
                  <a:pt x="0" y="0"/>
                </a:moveTo>
                <a:lnTo>
                  <a:pt x="12109995" y="0"/>
                </a:lnTo>
                <a:lnTo>
                  <a:pt x="13437830" y="1600199"/>
                </a:lnTo>
                <a:lnTo>
                  <a:pt x="13136" y="1600199"/>
                </a:lnTo>
                <a:cubicBezTo>
                  <a:pt x="13136" y="1066799"/>
                  <a:pt x="0" y="533400"/>
                  <a:pt x="0" y="0"/>
                </a:cubicBezTo>
                <a:close/>
              </a:path>
            </a:pathLst>
          </a:custGeom>
          <a:solidFill>
            <a:srgbClr val="687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15"/>
          <p:cNvSpPr/>
          <p:nvPr/>
        </p:nvSpPr>
        <p:spPr>
          <a:xfrm flipH="1" flipV="1">
            <a:off x="0" y="1368000"/>
            <a:ext cx="12168000" cy="1872000"/>
          </a:xfrm>
          <a:custGeom>
            <a:avLst/>
            <a:gdLst>
              <a:gd name="connsiteX0" fmla="*/ 8427488 w 12191999"/>
              <a:gd name="connsiteY0" fmla="*/ 0 h 1574506"/>
              <a:gd name="connsiteX1" fmla="*/ 12191999 w 12191999"/>
              <a:gd name="connsiteY1" fmla="*/ 0 h 1574506"/>
              <a:gd name="connsiteX2" fmla="*/ 12191999 w 12191999"/>
              <a:gd name="connsiteY2" fmla="*/ 303715 h 1574506"/>
              <a:gd name="connsiteX3" fmla="*/ 8649669 w 12191999"/>
              <a:gd name="connsiteY3" fmla="*/ 303715 h 1574506"/>
              <a:gd name="connsiteX4" fmla="*/ 7945673 w 12191999"/>
              <a:gd name="connsiteY4" fmla="*/ 1574506 h 1574506"/>
              <a:gd name="connsiteX5" fmla="*/ 7555238 w 12191999"/>
              <a:gd name="connsiteY5" fmla="*/ 1574506 h 1574506"/>
              <a:gd name="connsiteX6" fmla="*/ 7555239 w 12191999"/>
              <a:gd name="connsiteY6" fmla="*/ 1574505 h 1574506"/>
              <a:gd name="connsiteX7" fmla="*/ 914400 w 12191999"/>
              <a:gd name="connsiteY7" fmla="*/ 1574505 h 1574506"/>
              <a:gd name="connsiteX8" fmla="*/ 185737 w 12191999"/>
              <a:gd name="connsiteY8" fmla="*/ 1574505 h 1574506"/>
              <a:gd name="connsiteX9" fmla="*/ 0 w 12191999"/>
              <a:gd name="connsiteY9" fmla="*/ 1574505 h 1574506"/>
              <a:gd name="connsiteX10" fmla="*/ 0 w 12191999"/>
              <a:gd name="connsiteY10" fmla="*/ 1244558 h 1574506"/>
              <a:gd name="connsiteX11" fmla="*/ 914400 w 12191999"/>
              <a:gd name="connsiteY11" fmla="*/ 1244558 h 1574506"/>
              <a:gd name="connsiteX12" fmla="*/ 914400 w 12191999"/>
              <a:gd name="connsiteY12" fmla="*/ 1245890 h 1574506"/>
              <a:gd name="connsiteX13" fmla="*/ 7737286 w 12191999"/>
              <a:gd name="connsiteY13" fmla="*/ 1245890 h 157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999" h="1574506">
                <a:moveTo>
                  <a:pt x="8427488" y="0"/>
                </a:moveTo>
                <a:lnTo>
                  <a:pt x="12191999" y="0"/>
                </a:lnTo>
                <a:lnTo>
                  <a:pt x="12191999" y="303715"/>
                </a:lnTo>
                <a:lnTo>
                  <a:pt x="8649669" y="303715"/>
                </a:lnTo>
                <a:lnTo>
                  <a:pt x="7945673" y="1574506"/>
                </a:lnTo>
                <a:lnTo>
                  <a:pt x="7555238" y="1574506"/>
                </a:lnTo>
                <a:lnTo>
                  <a:pt x="7555239" y="1574505"/>
                </a:lnTo>
                <a:lnTo>
                  <a:pt x="914400" y="1574505"/>
                </a:lnTo>
                <a:lnTo>
                  <a:pt x="185737" y="1574505"/>
                </a:lnTo>
                <a:lnTo>
                  <a:pt x="0" y="1574505"/>
                </a:lnTo>
                <a:lnTo>
                  <a:pt x="0" y="1244558"/>
                </a:lnTo>
                <a:lnTo>
                  <a:pt x="914400" y="1244558"/>
                </a:lnTo>
                <a:lnTo>
                  <a:pt x="914400" y="1245890"/>
                </a:lnTo>
                <a:lnTo>
                  <a:pt x="7737286" y="1245890"/>
                </a:lnTo>
                <a:close/>
              </a:path>
            </a:pathLst>
          </a:custGeom>
          <a:solidFill>
            <a:srgbClr val="BC8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任意多边形 11"/>
          <p:cNvSpPr/>
          <p:nvPr/>
        </p:nvSpPr>
        <p:spPr>
          <a:xfrm flipH="1" flipV="1">
            <a:off x="2880000" y="0"/>
            <a:ext cx="1418888" cy="2880000"/>
          </a:xfrm>
          <a:custGeom>
            <a:avLst/>
            <a:gdLst>
              <a:gd name="connsiteX0" fmla="*/ 825458 w 1756168"/>
              <a:gd name="connsiteY0" fmla="*/ 0 h 2900363"/>
              <a:gd name="connsiteX1" fmla="*/ 1418888 w 1756168"/>
              <a:gd name="connsiteY1" fmla="*/ 0 h 2900363"/>
              <a:gd name="connsiteX2" fmla="*/ 590412 w 1756168"/>
              <a:gd name="connsiteY2" fmla="*/ 1495489 h 2900363"/>
              <a:gd name="connsiteX3" fmla="*/ 1756168 w 1756168"/>
              <a:gd name="connsiteY3" fmla="*/ 2900363 h 2900363"/>
              <a:gd name="connsiteX4" fmla="*/ 1170276 w 1756168"/>
              <a:gd name="connsiteY4" fmla="*/ 2900363 h 2900363"/>
              <a:gd name="connsiteX5" fmla="*/ 0 w 1756168"/>
              <a:gd name="connsiteY5" fmla="*/ 1490041 h 2900363"/>
              <a:gd name="connsiteX0" fmla="*/ 825458 w 1418888"/>
              <a:gd name="connsiteY0" fmla="*/ 0 h 2900363"/>
              <a:gd name="connsiteX1" fmla="*/ 1418888 w 1418888"/>
              <a:gd name="connsiteY1" fmla="*/ 0 h 2900363"/>
              <a:gd name="connsiteX2" fmla="*/ 590412 w 1418888"/>
              <a:gd name="connsiteY2" fmla="*/ 1495489 h 2900363"/>
              <a:gd name="connsiteX3" fmla="*/ 1387053 w 1418888"/>
              <a:gd name="connsiteY3" fmla="*/ 2461660 h 2900363"/>
              <a:gd name="connsiteX4" fmla="*/ 1170276 w 1418888"/>
              <a:gd name="connsiteY4" fmla="*/ 2900363 h 2900363"/>
              <a:gd name="connsiteX5" fmla="*/ 0 w 1418888"/>
              <a:gd name="connsiteY5" fmla="*/ 1490041 h 2900363"/>
              <a:gd name="connsiteX6" fmla="*/ 825458 w 1418888"/>
              <a:gd name="connsiteY6" fmla="*/ 0 h 2900363"/>
              <a:gd name="connsiteX0" fmla="*/ 825458 w 1418888"/>
              <a:gd name="connsiteY0" fmla="*/ 0 h 2468623"/>
              <a:gd name="connsiteX1" fmla="*/ 1418888 w 1418888"/>
              <a:gd name="connsiteY1" fmla="*/ 0 h 2468623"/>
              <a:gd name="connsiteX2" fmla="*/ 590412 w 1418888"/>
              <a:gd name="connsiteY2" fmla="*/ 1495489 h 2468623"/>
              <a:gd name="connsiteX3" fmla="*/ 1387053 w 1418888"/>
              <a:gd name="connsiteY3" fmla="*/ 2461660 h 2468623"/>
              <a:gd name="connsiteX4" fmla="*/ 817938 w 1418888"/>
              <a:gd name="connsiteY4" fmla="*/ 2468623 h 2468623"/>
              <a:gd name="connsiteX5" fmla="*/ 0 w 1418888"/>
              <a:gd name="connsiteY5" fmla="*/ 1490041 h 2468623"/>
              <a:gd name="connsiteX6" fmla="*/ 825458 w 1418888"/>
              <a:gd name="connsiteY6" fmla="*/ 0 h 246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8888" h="2468623">
                <a:moveTo>
                  <a:pt x="825458" y="0"/>
                </a:moveTo>
                <a:lnTo>
                  <a:pt x="1418888" y="0"/>
                </a:lnTo>
                <a:lnTo>
                  <a:pt x="590412" y="1495489"/>
                </a:lnTo>
                <a:lnTo>
                  <a:pt x="1387053" y="2461660"/>
                </a:lnTo>
                <a:lnTo>
                  <a:pt x="817938" y="2468623"/>
                </a:lnTo>
                <a:lnTo>
                  <a:pt x="0" y="1490041"/>
                </a:lnTo>
                <a:lnTo>
                  <a:pt x="825458" y="0"/>
                </a:lnTo>
                <a:close/>
              </a:path>
            </a:pathLst>
          </a:custGeom>
          <a:solidFill>
            <a:srgbClr val="D5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3D914022-20E9-4008-970D-D63AE374ED50}"/>
              </a:ext>
            </a:extLst>
          </p:cNvPr>
          <p:cNvSpPr/>
          <p:nvPr/>
        </p:nvSpPr>
        <p:spPr>
          <a:xfrm>
            <a:off x="4608000" y="216000"/>
            <a:ext cx="3600000" cy="707886"/>
          </a:xfrm>
          <a:prstGeom prst="rect">
            <a:avLst/>
          </a:prstGeom>
        </p:spPr>
        <p:txBody>
          <a:bodyPr vert="horz" wrap="square">
            <a:spAutoFit/>
          </a:bodyPr>
          <a:lstStyle/>
          <a:p>
            <a:r>
              <a:rPr lang="zh-CN" altLang="en-US" sz="4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主要内容</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a:extLst>
              <a:ext uri="{FF2B5EF4-FFF2-40B4-BE49-F238E27FC236}">
                <a16:creationId xmlns:a16="http://schemas.microsoft.com/office/drawing/2014/main" id="{85A002E4-8064-4B06-BBE9-3956E1AB32AD}"/>
              </a:ext>
            </a:extLst>
          </p:cNvPr>
          <p:cNvSpPr/>
          <p:nvPr/>
        </p:nvSpPr>
        <p:spPr>
          <a:xfrm>
            <a:off x="4608000" y="1983492"/>
            <a:ext cx="6120000" cy="4320000"/>
          </a:xfrm>
          <a:prstGeom prst="rect">
            <a:avLst/>
          </a:prstGeom>
        </p:spPr>
        <p:txBody>
          <a:bodyPr>
            <a:spAutoFit/>
          </a:bodyPr>
          <a:lstStyle/>
          <a:p>
            <a:pPr>
              <a:lnSpc>
                <a:spcPct val="150000"/>
              </a:lnSpc>
              <a:spcBef>
                <a:spcPts val="500"/>
              </a:spcBef>
            </a:pP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Arial" panose="020B0604020202020204" pitchFamily="34" charset="0"/>
              </a:rPr>
              <a:t>4.1</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Arial" panose="020B0604020202020204" pitchFamily="34" charset="0"/>
              </a:rPr>
              <a:t>	</a:t>
            </a:r>
            <a:r>
              <a:rPr lang="zh-CN"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傅里叶变换</a:t>
            </a:r>
            <a:endPar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Arial" panose="020B0604020202020204" pitchFamily="34" charset="0"/>
            </a:endParaRPr>
          </a:p>
          <a:p>
            <a:pPr>
              <a:lnSpc>
                <a:spcPct val="150000"/>
              </a:lnSpc>
              <a:spcBef>
                <a:spcPts val="500"/>
              </a:spcBef>
            </a:pP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Arial" panose="020B0604020202020204" pitchFamily="34" charset="0"/>
              </a:rPr>
              <a:t>4.2	</a:t>
            </a:r>
            <a:r>
              <a:rPr lang="zh-CN"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低通滤波器</a:t>
            </a:r>
            <a:endPar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Arial" panose="020B0604020202020204" pitchFamily="34" charset="0"/>
            </a:endParaRPr>
          </a:p>
          <a:p>
            <a:pPr>
              <a:lnSpc>
                <a:spcPct val="150000"/>
              </a:lnSpc>
              <a:spcBef>
                <a:spcPts val="500"/>
              </a:spcBef>
            </a:pP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Arial" panose="020B0604020202020204" pitchFamily="34" charset="0"/>
              </a:rPr>
              <a:t>4.3</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Arial" panose="020B0604020202020204" pitchFamily="34" charset="0"/>
              </a:rPr>
              <a:t>	</a:t>
            </a:r>
            <a:r>
              <a:rPr lang="zh-CN"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高通滤波器</a:t>
            </a:r>
            <a:endPar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Arial" panose="020B0604020202020204" pitchFamily="34" charset="0"/>
            </a:endParaRPr>
          </a:p>
          <a:p>
            <a:pPr>
              <a:lnSpc>
                <a:spcPct val="150000"/>
              </a:lnSpc>
              <a:spcBef>
                <a:spcPts val="500"/>
              </a:spcBef>
            </a:pP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Arial" panose="020B0604020202020204" pitchFamily="34" charset="0"/>
              </a:rPr>
              <a:t>4.4</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Arial" panose="020B0604020202020204" pitchFamily="34" charset="0"/>
              </a:rPr>
              <a:t>	</a:t>
            </a:r>
            <a:r>
              <a:rPr lang="zh-CN" altLang="zh-CN" sz="2800" b="1" dirty="0">
                <a:latin typeface="Times New Roman" panose="02020603050405020304" pitchFamily="18" charset="0"/>
                <a:ea typeface="楷体_GB2312" panose="02010609030101010101" pitchFamily="49" charset="-122"/>
                <a:cs typeface="Times New Roman" panose="02020603050405020304" pitchFamily="18" charset="0"/>
              </a:rPr>
              <a:t>带阻</a:t>
            </a:r>
            <a:r>
              <a:rPr lang="zh-CN"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带通滤波器</a:t>
            </a:r>
            <a:endPar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spcBef>
                <a:spcPts val="500"/>
              </a:spcBef>
            </a:pP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Arial" panose="020B0604020202020204" pitchFamily="34" charset="0"/>
              </a:rPr>
              <a:t>4.5</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Arial" panose="020B0604020202020204" pitchFamily="34" charset="0"/>
              </a:rPr>
              <a:t>	</a:t>
            </a:r>
            <a:r>
              <a:rPr lang="zh-CN" altLang="zh-CN" sz="2800" b="1" dirty="0">
                <a:latin typeface="Times New Roman" panose="02020603050405020304" pitchFamily="18" charset="0"/>
                <a:ea typeface="楷体_GB2312" panose="02010609030101010101" pitchFamily="49" charset="-122"/>
                <a:cs typeface="Times New Roman" panose="02020603050405020304" pitchFamily="18" charset="0"/>
              </a:rPr>
              <a:t>同态滤波器</a:t>
            </a:r>
            <a:endPar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Arial" panose="020B0604020202020204" pitchFamily="34" charset="0"/>
            </a:endParaRPr>
          </a:p>
          <a:p>
            <a:pPr>
              <a:lnSpc>
                <a:spcPct val="150000"/>
              </a:lnSpc>
              <a:spcBef>
                <a:spcPts val="500"/>
              </a:spcBef>
            </a:pP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Arial" panose="020B0604020202020204" pitchFamily="34" charset="0"/>
              </a:rPr>
              <a:t>4.6</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Arial" panose="020B0604020202020204" pitchFamily="34" charset="0"/>
              </a:rPr>
              <a:t>	</a:t>
            </a:r>
            <a:r>
              <a:rPr lang="zh-CN" altLang="zh-CN" sz="2800" b="1" dirty="0">
                <a:latin typeface="Times New Roman" panose="02020603050405020304" pitchFamily="18" charset="0"/>
                <a:ea typeface="楷体_GB2312" panose="02010609030101010101" pitchFamily="49" charset="-122"/>
                <a:cs typeface="Times New Roman" panose="02020603050405020304" pitchFamily="18" charset="0"/>
              </a:rPr>
              <a:t>空域技术与频域技术</a:t>
            </a:r>
            <a:endPar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312159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4.1  </a:t>
            </a:r>
            <a:r>
              <a:rPr lang="zh-CN" altLang="en-US" sz="2800" b="1" dirty="0" smtClean="0">
                <a:latin typeface="微软雅黑" panose="020B0503020204020204" pitchFamily="34" charset="-122"/>
                <a:ea typeface="微软雅黑" panose="020B0503020204020204" pitchFamily="34" charset="-122"/>
              </a:rPr>
              <a:t>傅里叶变换</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83F0A758-F887-4DF0-98F6-E86F581408FA}"/>
              </a:ext>
            </a:extLst>
          </p:cNvPr>
          <p:cNvSpPr/>
          <p:nvPr/>
        </p:nvSpPr>
        <p:spPr>
          <a:xfrm>
            <a:off x="320894" y="894239"/>
            <a:ext cx="2989921" cy="609398"/>
          </a:xfrm>
          <a:prstGeom prst="rect">
            <a:avLst/>
          </a:prstGeom>
        </p:spPr>
        <p:txBody>
          <a:bodyPr wrap="none">
            <a:spAutoFit/>
          </a:bodyPr>
          <a:lstStyle/>
          <a:p>
            <a:pPr algn="ctr">
              <a:lnSpc>
                <a:spcPct val="140000"/>
              </a:lnSpc>
            </a:pPr>
            <a:r>
              <a:rPr lang="en-US" altLang="zh-CN" sz="2400" b="1" dirty="0" smtClean="0">
                <a:latin typeface="Arial" panose="020B0604020202020204" pitchFamily="34" charset="0"/>
                <a:cs typeface="Arial" panose="020B0604020202020204" pitchFamily="34" charset="0"/>
              </a:rPr>
              <a:t>4.1.1 2-D</a:t>
            </a:r>
            <a:r>
              <a:rPr lang="zh-CN" altLang="en-US" sz="2400" b="1" dirty="0">
                <a:latin typeface="微软雅黑" panose="020B0503020204020204" pitchFamily="34" charset="-122"/>
                <a:ea typeface="微软雅黑" panose="020B0503020204020204" pitchFamily="34" charset="-122"/>
              </a:rPr>
              <a:t>傅里叶变换</a:t>
            </a:r>
            <a:endParaRPr lang="zh-CN" altLang="en-US" sz="2400" dirty="0">
              <a:latin typeface="微软雅黑" panose="020B0503020204020204" pitchFamily="34" charset="-122"/>
              <a:ea typeface="微软雅黑" panose="020B0503020204020204" pitchFamily="34" charset="-122"/>
            </a:endParaRPr>
          </a:p>
        </p:txBody>
      </p:sp>
      <p:pic>
        <p:nvPicPr>
          <p:cNvPr id="7" name="图片 1"/>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2808001" y="2225820"/>
            <a:ext cx="7346194" cy="159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09403076-7D1D-4A24-B0D0-BFCB4976F769}"/>
              </a:ext>
            </a:extLst>
          </p:cNvPr>
          <p:cNvSpPr/>
          <p:nvPr/>
        </p:nvSpPr>
        <p:spPr>
          <a:xfrm>
            <a:off x="235133" y="1523648"/>
            <a:ext cx="11750537" cy="3520964"/>
          </a:xfrm>
          <a:prstGeom prst="rect">
            <a:avLst/>
          </a:prstGeom>
        </p:spPr>
        <p:txBody>
          <a:bodyPr wrap="square">
            <a:spAutoFit/>
          </a:bodyPr>
          <a:lstStyle/>
          <a:p>
            <a:pPr marL="457200" indent="-457200" algn="just" defTabSz="720000">
              <a:lnSpc>
                <a:spcPct val="130000"/>
              </a:lnSpc>
              <a:spcBef>
                <a:spcPts val="600"/>
              </a:spcBef>
              <a:buFont typeface="Wingdings" panose="05000000000000000000" pitchFamily="2" charset="2"/>
              <a:buChar char="Ø"/>
            </a:pPr>
            <a:r>
              <a:rPr lang="zh-CN" altLang="en-US" sz="2600" dirty="0" smtClean="0">
                <a:latin typeface="楷体_GB2312" panose="02010609030101010101" pitchFamily="49" charset="-122"/>
                <a:ea typeface="楷体_GB2312" panose="02010609030101010101" pitchFamily="49" charset="-122"/>
              </a:rPr>
              <a:t>对</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2-D</a:t>
            </a:r>
            <a:r>
              <a:rPr lang="zh-CN" altLang="en-US" sz="2600" dirty="0" smtClean="0">
                <a:latin typeface="楷体_GB2312" panose="02010609030101010101" pitchFamily="49" charset="-122"/>
                <a:ea typeface="楷体_GB2312" panose="02010609030101010101" pitchFamily="49" charset="-122"/>
              </a:rPr>
              <a:t>图像</a:t>
            </a:r>
            <a:r>
              <a:rPr lang="en-US" altLang="zh-CN" sz="2600" i="1" dirty="0">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sz="26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600" dirty="0" err="1">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i="1" dirty="0" err="1">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的正反傅里叶变换分别定义如下（其中</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u</a:t>
            </a: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和</a:t>
            </a:r>
            <a:r>
              <a:rPr lang="en-US" altLang="zh-CN" sz="2600" i="1" dirty="0" smtClean="0">
                <a:latin typeface="Times New Roman" panose="02020603050405020304" pitchFamily="18" charset="0"/>
                <a:ea typeface="楷体_GB2312" panose="02010609030101010101" pitchFamily="49" charset="-122"/>
                <a:cs typeface="Times New Roman" panose="02020603050405020304" pitchFamily="18" charset="0"/>
              </a:rPr>
              <a:t>v</a:t>
            </a: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均为频率变量）</a:t>
            </a:r>
            <a:endPar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457200" indent="-457200" algn="just" defTabSz="720000">
              <a:lnSpc>
                <a:spcPct val="130000"/>
              </a:lnSpc>
              <a:spcBef>
                <a:spcPts val="600"/>
              </a:spcBef>
              <a:buFont typeface="Wingdings" panose="05000000000000000000" pitchFamily="2" charset="2"/>
              <a:buChar char="Ø"/>
            </a:pPr>
            <a:endParaRPr lang="en-US" altLang="zh-CN" sz="2600" dirty="0">
              <a:latin typeface="Times New Roman" panose="02020603050405020304" pitchFamily="18" charset="0"/>
              <a:ea typeface="楷体_GB2312" panose="02010609030101010101" pitchFamily="49" charset="-122"/>
              <a:cs typeface="Times New Roman" panose="02020603050405020304" pitchFamily="18" charset="0"/>
            </a:endParaRPr>
          </a:p>
          <a:p>
            <a:pPr algn="just" defTabSz="720000">
              <a:lnSpc>
                <a:spcPct val="130000"/>
              </a:lnSpc>
              <a:spcBef>
                <a:spcPts val="600"/>
              </a:spcBef>
            </a:pPr>
            <a:endParaRPr lang="en-US" altLang="zh-CN" sz="2600" dirty="0" smtClean="0">
              <a:latin typeface="楷体_GB2312" panose="02010609030101010101" pitchFamily="49" charset="-122"/>
              <a:ea typeface="楷体_GB2312" panose="02010609030101010101" pitchFamily="49" charset="-122"/>
            </a:endParaRPr>
          </a:p>
          <a:p>
            <a:pPr algn="just" defTabSz="720000">
              <a:lnSpc>
                <a:spcPct val="130000"/>
              </a:lnSpc>
              <a:spcBef>
                <a:spcPts val="600"/>
              </a:spcBef>
            </a:pPr>
            <a:endParaRPr lang="en-US" altLang="zh-CN" sz="2600" dirty="0" smtClean="0">
              <a:latin typeface="楷体_GB2312" panose="02010609030101010101" pitchFamily="49" charset="-122"/>
              <a:ea typeface="楷体_GB2312" panose="02010609030101010101" pitchFamily="49" charset="-122"/>
            </a:endParaRPr>
          </a:p>
          <a:p>
            <a:pPr marL="457200" indent="-457200" algn="just" defTabSz="720000">
              <a:lnSpc>
                <a:spcPct val="130000"/>
              </a:lnSpc>
              <a:spcBef>
                <a:spcPts val="600"/>
              </a:spcBef>
              <a:buFont typeface="Wingdings" panose="05000000000000000000" pitchFamily="2" charset="2"/>
              <a:buChar char="Ø"/>
            </a:pPr>
            <a:r>
              <a:rPr lang="en-US" altLang="zh-CN" sz="2600" dirty="0" smtClean="0">
                <a:latin typeface="Times New Roman" panose="02020603050405020304" pitchFamily="18" charset="0"/>
                <a:ea typeface="楷体_GB2312" panose="02010609030101010101" pitchFamily="49" charset="-122"/>
                <a:cs typeface="Times New Roman" panose="02020603050405020304" pitchFamily="18" charset="0"/>
              </a:rPr>
              <a:t>2-D</a:t>
            </a:r>
            <a:r>
              <a:rPr lang="zh-CN" altLang="en-US" sz="2600" dirty="0" smtClean="0">
                <a:latin typeface="楷体_GB2312" panose="02010609030101010101" pitchFamily="49" charset="-122"/>
                <a:ea typeface="楷体_GB2312" panose="02010609030101010101" pitchFamily="49" charset="-122"/>
              </a:rPr>
              <a:t>傅里叶变换的</a:t>
            </a:r>
            <a:r>
              <a:rPr lang="zh-CN" altLang="en-US" sz="2600" dirty="0" smtClean="0">
                <a:solidFill>
                  <a:srgbClr val="0000CC"/>
                </a:solidFill>
                <a:latin typeface="楷体_GB2312" panose="02010609030101010101" pitchFamily="49" charset="-122"/>
                <a:ea typeface="楷体_GB2312" panose="02010609030101010101" pitchFamily="49" charset="-122"/>
              </a:rPr>
              <a:t>频谱</a:t>
            </a:r>
            <a:r>
              <a:rPr lang="zh-CN" altLang="en-US" sz="2600" dirty="0" smtClean="0">
                <a:latin typeface="楷体_GB2312" panose="02010609030101010101" pitchFamily="49" charset="-122"/>
                <a:ea typeface="楷体_GB2312" panose="02010609030101010101" pitchFamily="49" charset="-122"/>
              </a:rPr>
              <a:t>（幅度函数）、</a:t>
            </a:r>
            <a:r>
              <a:rPr lang="zh-CN" altLang="en-US" sz="2600" dirty="0" smtClean="0">
                <a:solidFill>
                  <a:srgbClr val="0000CC"/>
                </a:solidFill>
                <a:latin typeface="楷体_GB2312" panose="02010609030101010101" pitchFamily="49" charset="-122"/>
                <a:ea typeface="楷体_GB2312" panose="02010609030101010101" pitchFamily="49" charset="-122"/>
              </a:rPr>
              <a:t>相位角</a:t>
            </a:r>
            <a:r>
              <a:rPr lang="zh-CN" altLang="en-US" sz="2600" dirty="0" smtClean="0">
                <a:latin typeface="楷体_GB2312" panose="02010609030101010101" pitchFamily="49" charset="-122"/>
                <a:ea typeface="楷体_GB2312" panose="02010609030101010101" pitchFamily="49" charset="-122"/>
              </a:rPr>
              <a:t>和</a:t>
            </a:r>
            <a:r>
              <a:rPr lang="zh-CN" altLang="en-US" sz="2600" dirty="0" smtClean="0">
                <a:solidFill>
                  <a:srgbClr val="0000CC"/>
                </a:solidFill>
                <a:latin typeface="楷体_GB2312" panose="02010609030101010101" pitchFamily="49" charset="-122"/>
                <a:ea typeface="楷体_GB2312" panose="02010609030101010101" pitchFamily="49" charset="-122"/>
              </a:rPr>
              <a:t>功率谱</a:t>
            </a:r>
            <a:r>
              <a:rPr lang="zh-CN" altLang="en-US" sz="2600" dirty="0" smtClean="0">
                <a:latin typeface="楷体_GB2312" panose="02010609030101010101" pitchFamily="49" charset="-122"/>
                <a:ea typeface="楷体_GB2312" panose="02010609030101010101" pitchFamily="49" charset="-122"/>
              </a:rPr>
              <a:t>（频谱的平方）的定义分别如下：</a:t>
            </a:r>
            <a:endParaRPr lang="en-US" altLang="zh-CN" sz="2600" dirty="0" smtClean="0">
              <a:latin typeface="楷体_GB2312" panose="02010609030101010101" pitchFamily="49" charset="-122"/>
              <a:ea typeface="楷体_GB2312" panose="0201060903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540568759"/>
              </p:ext>
            </p:extLst>
          </p:nvPr>
        </p:nvGraphicFramePr>
        <p:xfrm>
          <a:off x="3938904" y="4636667"/>
          <a:ext cx="3376295" cy="634101"/>
        </p:xfrm>
        <a:graphic>
          <a:graphicData uri="http://schemas.openxmlformats.org/presentationml/2006/ole">
            <mc:AlternateContent xmlns:mc="http://schemas.openxmlformats.org/markup-compatibility/2006">
              <mc:Choice xmlns:v="urn:schemas-microsoft-com:vml" Requires="v">
                <p:oleObj spid="_x0000_s15563" name="Formula" r:id="rId5" imgW="2240280" imgH="420480" progId="Equation.Ribbit">
                  <p:embed/>
                </p:oleObj>
              </mc:Choice>
              <mc:Fallback>
                <p:oleObj name="Formula" r:id="rId5" imgW="2240280" imgH="420480" progId="Equation.Ribbit">
                  <p:embed/>
                  <p:pic>
                    <p:nvPicPr>
                      <p:cNvPr id="0" name=""/>
                      <p:cNvPicPr/>
                      <p:nvPr/>
                    </p:nvPicPr>
                    <p:blipFill>
                      <a:blip r:embed="rId6"/>
                      <a:stretch>
                        <a:fillRect/>
                      </a:stretch>
                    </p:blipFill>
                    <p:spPr>
                      <a:xfrm>
                        <a:off x="3938904" y="4636667"/>
                        <a:ext cx="3376295" cy="634101"/>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558300339"/>
              </p:ext>
            </p:extLst>
          </p:nvPr>
        </p:nvGraphicFramePr>
        <p:xfrm>
          <a:off x="3938904" y="5441000"/>
          <a:ext cx="3436494" cy="295106"/>
        </p:xfrm>
        <a:graphic>
          <a:graphicData uri="http://schemas.openxmlformats.org/presentationml/2006/ole">
            <mc:AlternateContent xmlns:mc="http://schemas.openxmlformats.org/markup-compatibility/2006">
              <mc:Choice xmlns:v="urn:schemas-microsoft-com:vml" Requires="v">
                <p:oleObj spid="_x0000_s15564" name="Formula" r:id="rId7" imgW="2072880" imgH="177840" progId="Equation.Ribbit">
                  <p:embed/>
                </p:oleObj>
              </mc:Choice>
              <mc:Fallback>
                <p:oleObj name="Formula" r:id="rId7" imgW="2072880" imgH="177840" progId="Equation.Ribbit">
                  <p:embed/>
                  <p:pic>
                    <p:nvPicPr>
                      <p:cNvPr id="2" name="对象 1"/>
                      <p:cNvPicPr/>
                      <p:nvPr/>
                    </p:nvPicPr>
                    <p:blipFill>
                      <a:blip r:embed="rId8"/>
                      <a:stretch>
                        <a:fillRect/>
                      </a:stretch>
                    </p:blipFill>
                    <p:spPr>
                      <a:xfrm>
                        <a:off x="3938904" y="5441000"/>
                        <a:ext cx="3436494" cy="29510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040973342"/>
              </p:ext>
            </p:extLst>
          </p:nvPr>
        </p:nvGraphicFramePr>
        <p:xfrm>
          <a:off x="3938904" y="5888921"/>
          <a:ext cx="3981450" cy="282575"/>
        </p:xfrm>
        <a:graphic>
          <a:graphicData uri="http://schemas.openxmlformats.org/presentationml/2006/ole">
            <mc:AlternateContent xmlns:mc="http://schemas.openxmlformats.org/markup-compatibility/2006">
              <mc:Choice xmlns:v="urn:schemas-microsoft-com:vml" Requires="v">
                <p:oleObj spid="_x0000_s15565" name="Formula" r:id="rId9" imgW="2641680" imgH="186840" progId="Equation.Ribbit">
                  <p:embed/>
                </p:oleObj>
              </mc:Choice>
              <mc:Fallback>
                <p:oleObj name="Formula" r:id="rId9" imgW="2641680" imgH="186840" progId="Equation.Ribbit">
                  <p:embed/>
                  <p:pic>
                    <p:nvPicPr>
                      <p:cNvPr id="2" name="对象 1"/>
                      <p:cNvPicPr/>
                      <p:nvPr/>
                    </p:nvPicPr>
                    <p:blipFill>
                      <a:blip r:embed="rId10"/>
                      <a:stretch>
                        <a:fillRect/>
                      </a:stretch>
                    </p:blipFill>
                    <p:spPr>
                      <a:xfrm>
                        <a:off x="3938904" y="5888921"/>
                        <a:ext cx="3981450" cy="28257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58908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4.1  </a:t>
            </a:r>
            <a:r>
              <a:rPr lang="zh-CN" altLang="en-US" sz="2800" b="1" dirty="0" smtClean="0">
                <a:latin typeface="微软雅黑" panose="020B0503020204020204" pitchFamily="34" charset="-122"/>
                <a:ea typeface="微软雅黑" panose="020B0503020204020204" pitchFamily="34" charset="-122"/>
              </a:rPr>
              <a:t>傅里叶变换</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6" name="图片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48249" y="1896014"/>
            <a:ext cx="6478971" cy="2737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l="6941" t="22440" r="8081" b="25879"/>
          <a:stretch/>
        </p:blipFill>
        <p:spPr>
          <a:xfrm>
            <a:off x="6766561" y="1896015"/>
            <a:ext cx="5277394" cy="2737553"/>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4.1  </a:t>
            </a:r>
            <a:r>
              <a:rPr lang="zh-CN" altLang="en-US" sz="2800" b="1" dirty="0" smtClean="0">
                <a:latin typeface="微软雅黑" panose="020B0503020204020204" pitchFamily="34" charset="-122"/>
                <a:ea typeface="微软雅黑" panose="020B0503020204020204" pitchFamily="34" charset="-122"/>
              </a:rPr>
              <a:t>傅里叶变换</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3420000" y="1704817"/>
            <a:ext cx="7380000" cy="4345805"/>
          </a:xfrm>
          <a:prstGeom prst="rect">
            <a:avLst/>
          </a:prstGeom>
        </p:spPr>
        <p:txBody>
          <a:bodyPr wrap="square">
            <a:spAutoFit/>
          </a:bodyPr>
          <a:lstStyle/>
          <a:p>
            <a:pPr>
              <a:lnSpc>
                <a:spcPct val="120000"/>
              </a:lnSpc>
              <a:spcBef>
                <a:spcPts val="600"/>
              </a:spcBef>
            </a:pPr>
            <a:r>
              <a:rPr lang="zh-CN" altLang="en-US" sz="2400" b="1" dirty="0" smtClean="0">
                <a:latin typeface="微软雅黑" panose="020B0503020204020204" pitchFamily="34" charset="-122"/>
                <a:ea typeface="微软雅黑" panose="020B0503020204020204" pitchFamily="34" charset="-122"/>
              </a:rPr>
              <a:t>平移</a:t>
            </a:r>
            <a:r>
              <a:rPr lang="zh-CN" altLang="en-US" sz="2400" b="1" dirty="0">
                <a:latin typeface="微软雅黑" panose="020B0503020204020204" pitchFamily="34" charset="-122"/>
                <a:ea typeface="微软雅黑" panose="020B0503020204020204" pitchFamily="34" charset="-122"/>
              </a:rPr>
              <a:t>定理</a:t>
            </a:r>
          </a:p>
          <a:p>
            <a:pPr>
              <a:lnSpc>
                <a:spcPct val="120000"/>
              </a:lnSpc>
              <a:spcBef>
                <a:spcPct val="40000"/>
              </a:spcBef>
            </a:pPr>
            <a:endParaRPr lang="zh-CN" altLang="en-US" sz="2400" b="1"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a:p>
            <a:pPr>
              <a:lnSpc>
                <a:spcPct val="120000"/>
              </a:lnSpc>
              <a:spcAft>
                <a:spcPts val="600"/>
              </a:spcAft>
            </a:pPr>
            <a:r>
              <a:rPr lang="zh-CN" altLang="en-US" sz="2400" b="1" dirty="0" smtClean="0">
                <a:latin typeface="微软雅黑" panose="020B0503020204020204" pitchFamily="34" charset="-122"/>
                <a:ea typeface="微软雅黑" panose="020B0503020204020204" pitchFamily="34" charset="-122"/>
              </a:rPr>
              <a:t>旋转</a:t>
            </a:r>
            <a:r>
              <a:rPr lang="zh-CN" altLang="en-US" sz="2400" b="1" dirty="0">
                <a:latin typeface="微软雅黑" panose="020B0503020204020204" pitchFamily="34" charset="-122"/>
                <a:ea typeface="微软雅黑" panose="020B0503020204020204" pitchFamily="34" charset="-122"/>
              </a:rPr>
              <a:t>定理</a:t>
            </a:r>
            <a:endParaRPr lang="en-US" altLang="zh-CN" sz="2400" b="1" dirty="0">
              <a:latin typeface="微软雅黑" panose="020B0503020204020204" pitchFamily="34" charset="-122"/>
              <a:ea typeface="微软雅黑" panose="020B0503020204020204" pitchFamily="34" charset="-122"/>
            </a:endParaRPr>
          </a:p>
          <a:p>
            <a:pPr>
              <a:lnSpc>
                <a:spcPct val="120000"/>
              </a:lnSpc>
              <a:spcBef>
                <a:spcPts val="3000"/>
              </a:spcBef>
            </a:pPr>
            <a:r>
              <a:rPr lang="zh-CN" altLang="en-US" sz="2400" b="1" dirty="0" smtClean="0">
                <a:latin typeface="微软雅黑" panose="020B0503020204020204" pitchFamily="34" charset="-122"/>
                <a:ea typeface="微软雅黑" panose="020B0503020204020204" pitchFamily="34" charset="-122"/>
              </a:rPr>
              <a:t>尺度定理</a:t>
            </a:r>
            <a:endParaRPr lang="en-US" altLang="zh-CN" sz="2400" b="1" dirty="0" smtClean="0">
              <a:latin typeface="微软雅黑" panose="020B0503020204020204" pitchFamily="34" charset="-122"/>
              <a:ea typeface="微软雅黑" panose="020B0503020204020204" pitchFamily="34" charset="-122"/>
            </a:endParaRPr>
          </a:p>
          <a:p>
            <a:pPr>
              <a:lnSpc>
                <a:spcPct val="120000"/>
              </a:lnSpc>
              <a:spcBef>
                <a:spcPts val="3000"/>
              </a:spcBef>
            </a:pPr>
            <a:endParaRPr lang="en-US" altLang="zh-CN" sz="2400" b="1" dirty="0">
              <a:latin typeface="微软雅黑" panose="020B0503020204020204" pitchFamily="34" charset="-122"/>
              <a:ea typeface="微软雅黑" panose="020B0503020204020204" pitchFamily="34" charset="-122"/>
            </a:endParaRPr>
          </a:p>
          <a:p>
            <a:pPr algn="just">
              <a:lnSpc>
                <a:spcPct val="120000"/>
              </a:lnSpc>
              <a:spcBef>
                <a:spcPts val="1800"/>
              </a:spcBef>
              <a:defRPr/>
            </a:pPr>
            <a:r>
              <a:rPr lang="zh-CN" altLang="en-US" sz="2400" b="1" dirty="0" smtClean="0">
                <a:latin typeface="微软雅黑" panose="020B0503020204020204" pitchFamily="34" charset="-122"/>
                <a:ea typeface="微软雅黑" panose="020B0503020204020204" pitchFamily="34" charset="-122"/>
              </a:rPr>
              <a:t>卷积定理</a:t>
            </a:r>
            <a:endParaRPr lang="zh-CN" altLang="en-US" sz="2400"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3F0A758-F887-4DF0-98F6-E86F581408FA}"/>
              </a:ext>
            </a:extLst>
          </p:cNvPr>
          <p:cNvSpPr/>
          <p:nvPr/>
        </p:nvSpPr>
        <p:spPr>
          <a:xfrm>
            <a:off x="981072" y="963897"/>
            <a:ext cx="3082895" cy="609398"/>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4.12 </a:t>
            </a:r>
            <a:r>
              <a:rPr lang="zh-CN" altLang="en-US" sz="2400" b="1" dirty="0" smtClean="0">
                <a:latin typeface="微软雅黑" panose="020B0503020204020204" pitchFamily="34" charset="-122"/>
                <a:ea typeface="微软雅黑" panose="020B0503020204020204" pitchFamily="34" charset="-122"/>
              </a:rPr>
              <a:t>傅里叶变换</a:t>
            </a:r>
            <a:r>
              <a:rPr lang="zh-CN" altLang="en-US" sz="2400" b="1" dirty="0">
                <a:latin typeface="微软雅黑" panose="020B0503020204020204" pitchFamily="34" charset="-122"/>
                <a:ea typeface="微软雅黑" panose="020B0503020204020204" pitchFamily="34" charset="-122"/>
              </a:rPr>
              <a:t>定理</a:t>
            </a:r>
            <a:endParaRPr lang="zh-CN" altLang="en-US" sz="2400" dirty="0">
              <a:latin typeface="微软雅黑" panose="020B0503020204020204" pitchFamily="34" charset="-122"/>
              <a:ea typeface="微软雅黑" panose="020B0503020204020204" pitchFamily="34" charset="-122"/>
            </a:endParaRPr>
          </a:p>
        </p:txBody>
      </p:sp>
      <p:pic>
        <p:nvPicPr>
          <p:cNvPr id="5" name="图片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5031288" y="1091148"/>
            <a:ext cx="2571292" cy="42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2"/>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5031290" y="1822690"/>
            <a:ext cx="5584458" cy="104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3"/>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5040000" y="3165176"/>
            <a:ext cx="3625029" cy="414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4"/>
          <p:cNvPicPr>
            <a:picLocks/>
          </p:cNvPicPr>
          <p:nvPr/>
        </p:nvPicPr>
        <p:blipFill>
          <a:blip r:embed="rId6">
            <a:extLst>
              <a:ext uri="{28A0092B-C50C-407E-A947-70E740481C1C}">
                <a14:useLocalDpi xmlns:a14="http://schemas.microsoft.com/office/drawing/2010/main" val="0"/>
              </a:ext>
            </a:extLst>
          </a:blip>
          <a:srcRect b="3848"/>
          <a:stretch>
            <a:fillRect/>
          </a:stretch>
        </p:blipFill>
        <p:spPr bwMode="auto">
          <a:xfrm>
            <a:off x="5039999" y="3927002"/>
            <a:ext cx="2823841" cy="126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iconfont-1069-818163">
            <a:extLst>
              <a:ext uri="{FF2B5EF4-FFF2-40B4-BE49-F238E27FC236}">
                <a16:creationId xmlns:a16="http://schemas.microsoft.com/office/drawing/2014/main" id="{A69541B2-4B69-4872-8772-1301306EF5B8}"/>
              </a:ext>
            </a:extLst>
          </p:cNvPr>
          <p:cNvSpPr>
            <a:spLocks noChangeAspect="1"/>
          </p:cNvSpPr>
          <p:nvPr/>
        </p:nvSpPr>
        <p:spPr bwMode="auto">
          <a:xfrm>
            <a:off x="2592000" y="4148769"/>
            <a:ext cx="360000" cy="360000"/>
          </a:xfrm>
          <a:custGeom>
            <a:avLst/>
            <a:gdLst>
              <a:gd name="T0" fmla="*/ 11200 w 12800"/>
              <a:gd name="T1" fmla="*/ 0 h 12800"/>
              <a:gd name="T2" fmla="*/ 1600 w 12800"/>
              <a:gd name="T3" fmla="*/ 0 h 12800"/>
              <a:gd name="T4" fmla="*/ 0 w 12800"/>
              <a:gd name="T5" fmla="*/ 1600 h 12800"/>
              <a:gd name="T6" fmla="*/ 0 w 12800"/>
              <a:gd name="T7" fmla="*/ 11200 h 12800"/>
              <a:gd name="T8" fmla="*/ 1600 w 12800"/>
              <a:gd name="T9" fmla="*/ 12800 h 12800"/>
              <a:gd name="T10" fmla="*/ 11200 w 12800"/>
              <a:gd name="T11" fmla="*/ 12800 h 12800"/>
              <a:gd name="T12" fmla="*/ 12800 w 12800"/>
              <a:gd name="T13" fmla="*/ 11200 h 12800"/>
              <a:gd name="T14" fmla="*/ 12800 w 12800"/>
              <a:gd name="T15" fmla="*/ 1600 h 12800"/>
              <a:gd name="T16" fmla="*/ 11200 w 12800"/>
              <a:gd name="T17" fmla="*/ 0 h 12800"/>
              <a:gd name="T18" fmla="*/ 11200 w 12800"/>
              <a:gd name="T19" fmla="*/ 10400 h 12800"/>
              <a:gd name="T20" fmla="*/ 10400 w 12800"/>
              <a:gd name="T21" fmla="*/ 11200 h 12800"/>
              <a:gd name="T22" fmla="*/ 2400 w 12800"/>
              <a:gd name="T23" fmla="*/ 11200 h 12800"/>
              <a:gd name="T24" fmla="*/ 1600 w 12800"/>
              <a:gd name="T25" fmla="*/ 10400 h 12800"/>
              <a:gd name="T26" fmla="*/ 1600 w 12800"/>
              <a:gd name="T27" fmla="*/ 2400 h 12800"/>
              <a:gd name="T28" fmla="*/ 2400 w 12800"/>
              <a:gd name="T29" fmla="*/ 1600 h 12800"/>
              <a:gd name="T30" fmla="*/ 10400 w 12800"/>
              <a:gd name="T31" fmla="*/ 1600 h 12800"/>
              <a:gd name="T32" fmla="*/ 11200 w 12800"/>
              <a:gd name="T33" fmla="*/ 2400 h 12800"/>
              <a:gd name="T34" fmla="*/ 11200 w 12800"/>
              <a:gd name="T35" fmla="*/ 10400 h 12800"/>
              <a:gd name="T36" fmla="*/ 4400 w 12800"/>
              <a:gd name="T37" fmla="*/ 5600 h 12800"/>
              <a:gd name="T38" fmla="*/ 5600 w 12800"/>
              <a:gd name="T39" fmla="*/ 4400 h 12800"/>
              <a:gd name="T40" fmla="*/ 4400 w 12800"/>
              <a:gd name="T41" fmla="*/ 3200 h 12800"/>
              <a:gd name="T42" fmla="*/ 3200 w 12800"/>
              <a:gd name="T43" fmla="*/ 4400 h 12800"/>
              <a:gd name="T44" fmla="*/ 4400 w 12800"/>
              <a:gd name="T45" fmla="*/ 5600 h 12800"/>
              <a:gd name="T46" fmla="*/ 5600 w 12800"/>
              <a:gd name="T47" fmla="*/ 8800 h 12800"/>
              <a:gd name="T48" fmla="*/ 4800 w 12800"/>
              <a:gd name="T49" fmla="*/ 7200 h 12800"/>
              <a:gd name="T50" fmla="*/ 3200 w 12800"/>
              <a:gd name="T51" fmla="*/ 9600 h 12800"/>
              <a:gd name="T52" fmla="*/ 9600 w 12800"/>
              <a:gd name="T53" fmla="*/ 9600 h 12800"/>
              <a:gd name="T54" fmla="*/ 8000 w 12800"/>
              <a:gd name="T55" fmla="*/ 4800 h 12800"/>
              <a:gd name="T56" fmla="*/ 5600 w 12800"/>
              <a:gd name="T57" fmla="*/ 880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2800">
                <a:moveTo>
                  <a:pt x="11200" y="0"/>
                </a:moveTo>
                <a:lnTo>
                  <a:pt x="1600" y="0"/>
                </a:lnTo>
                <a:cubicBezTo>
                  <a:pt x="716" y="0"/>
                  <a:pt x="0" y="716"/>
                  <a:pt x="0" y="1600"/>
                </a:cubicBezTo>
                <a:lnTo>
                  <a:pt x="0" y="11200"/>
                </a:lnTo>
                <a:cubicBezTo>
                  <a:pt x="0" y="12084"/>
                  <a:pt x="716" y="12800"/>
                  <a:pt x="1600" y="12800"/>
                </a:cubicBezTo>
                <a:lnTo>
                  <a:pt x="11200" y="12800"/>
                </a:lnTo>
                <a:cubicBezTo>
                  <a:pt x="12084" y="12800"/>
                  <a:pt x="12800" y="12084"/>
                  <a:pt x="12800" y="11200"/>
                </a:cubicBezTo>
                <a:lnTo>
                  <a:pt x="12800" y="1600"/>
                </a:lnTo>
                <a:cubicBezTo>
                  <a:pt x="12800" y="716"/>
                  <a:pt x="12084" y="0"/>
                  <a:pt x="11200" y="0"/>
                </a:cubicBezTo>
                <a:close/>
                <a:moveTo>
                  <a:pt x="11200" y="10400"/>
                </a:moveTo>
                <a:cubicBezTo>
                  <a:pt x="11200" y="10842"/>
                  <a:pt x="10842" y="11200"/>
                  <a:pt x="10400" y="11200"/>
                </a:cubicBezTo>
                <a:lnTo>
                  <a:pt x="2400" y="11200"/>
                </a:lnTo>
                <a:cubicBezTo>
                  <a:pt x="1958" y="11200"/>
                  <a:pt x="1600" y="10842"/>
                  <a:pt x="1600" y="10400"/>
                </a:cubicBezTo>
                <a:lnTo>
                  <a:pt x="1600" y="2400"/>
                </a:lnTo>
                <a:cubicBezTo>
                  <a:pt x="1600" y="1958"/>
                  <a:pt x="1958" y="1600"/>
                  <a:pt x="2400" y="1600"/>
                </a:cubicBezTo>
                <a:lnTo>
                  <a:pt x="10400" y="1600"/>
                </a:lnTo>
                <a:cubicBezTo>
                  <a:pt x="10842" y="1600"/>
                  <a:pt x="11200" y="1958"/>
                  <a:pt x="11200" y="2400"/>
                </a:cubicBezTo>
                <a:lnTo>
                  <a:pt x="11200" y="10400"/>
                </a:lnTo>
                <a:close/>
                <a:moveTo>
                  <a:pt x="4400" y="5600"/>
                </a:moveTo>
                <a:cubicBezTo>
                  <a:pt x="5062" y="5600"/>
                  <a:pt x="5600" y="5062"/>
                  <a:pt x="5600" y="4400"/>
                </a:cubicBezTo>
                <a:cubicBezTo>
                  <a:pt x="5600" y="3738"/>
                  <a:pt x="5062" y="3200"/>
                  <a:pt x="4400" y="3200"/>
                </a:cubicBezTo>
                <a:cubicBezTo>
                  <a:pt x="3738" y="3200"/>
                  <a:pt x="3200" y="3738"/>
                  <a:pt x="3200" y="4400"/>
                </a:cubicBezTo>
                <a:cubicBezTo>
                  <a:pt x="3200" y="5062"/>
                  <a:pt x="3738" y="5600"/>
                  <a:pt x="4400" y="5600"/>
                </a:cubicBezTo>
                <a:close/>
                <a:moveTo>
                  <a:pt x="5600" y="8800"/>
                </a:moveTo>
                <a:lnTo>
                  <a:pt x="4800" y="7200"/>
                </a:lnTo>
                <a:lnTo>
                  <a:pt x="3200" y="9600"/>
                </a:lnTo>
                <a:lnTo>
                  <a:pt x="9600" y="9600"/>
                </a:lnTo>
                <a:lnTo>
                  <a:pt x="8000" y="4800"/>
                </a:lnTo>
                <a:lnTo>
                  <a:pt x="5600" y="8800"/>
                </a:lnTo>
                <a:close/>
              </a:path>
            </a:pathLst>
          </a:custGeom>
          <a:solidFill>
            <a:srgbClr val="BC8268"/>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iconfont-1069-818163">
            <a:extLst>
              <a:ext uri="{FF2B5EF4-FFF2-40B4-BE49-F238E27FC236}">
                <a16:creationId xmlns:a16="http://schemas.microsoft.com/office/drawing/2014/main" id="{A69541B2-4B69-4872-8772-1301306EF5B8}"/>
              </a:ext>
            </a:extLst>
          </p:cNvPr>
          <p:cNvSpPr>
            <a:spLocks noChangeAspect="1"/>
          </p:cNvSpPr>
          <p:nvPr/>
        </p:nvSpPr>
        <p:spPr bwMode="auto">
          <a:xfrm>
            <a:off x="2592000" y="1820362"/>
            <a:ext cx="360000" cy="360000"/>
          </a:xfrm>
          <a:custGeom>
            <a:avLst/>
            <a:gdLst>
              <a:gd name="T0" fmla="*/ 11200 w 12800"/>
              <a:gd name="T1" fmla="*/ 0 h 12800"/>
              <a:gd name="T2" fmla="*/ 1600 w 12800"/>
              <a:gd name="T3" fmla="*/ 0 h 12800"/>
              <a:gd name="T4" fmla="*/ 0 w 12800"/>
              <a:gd name="T5" fmla="*/ 1600 h 12800"/>
              <a:gd name="T6" fmla="*/ 0 w 12800"/>
              <a:gd name="T7" fmla="*/ 11200 h 12800"/>
              <a:gd name="T8" fmla="*/ 1600 w 12800"/>
              <a:gd name="T9" fmla="*/ 12800 h 12800"/>
              <a:gd name="T10" fmla="*/ 11200 w 12800"/>
              <a:gd name="T11" fmla="*/ 12800 h 12800"/>
              <a:gd name="T12" fmla="*/ 12800 w 12800"/>
              <a:gd name="T13" fmla="*/ 11200 h 12800"/>
              <a:gd name="T14" fmla="*/ 12800 w 12800"/>
              <a:gd name="T15" fmla="*/ 1600 h 12800"/>
              <a:gd name="T16" fmla="*/ 11200 w 12800"/>
              <a:gd name="T17" fmla="*/ 0 h 12800"/>
              <a:gd name="T18" fmla="*/ 11200 w 12800"/>
              <a:gd name="T19" fmla="*/ 10400 h 12800"/>
              <a:gd name="T20" fmla="*/ 10400 w 12800"/>
              <a:gd name="T21" fmla="*/ 11200 h 12800"/>
              <a:gd name="T22" fmla="*/ 2400 w 12800"/>
              <a:gd name="T23" fmla="*/ 11200 h 12800"/>
              <a:gd name="T24" fmla="*/ 1600 w 12800"/>
              <a:gd name="T25" fmla="*/ 10400 h 12800"/>
              <a:gd name="T26" fmla="*/ 1600 w 12800"/>
              <a:gd name="T27" fmla="*/ 2400 h 12800"/>
              <a:gd name="T28" fmla="*/ 2400 w 12800"/>
              <a:gd name="T29" fmla="*/ 1600 h 12800"/>
              <a:gd name="T30" fmla="*/ 10400 w 12800"/>
              <a:gd name="T31" fmla="*/ 1600 h 12800"/>
              <a:gd name="T32" fmla="*/ 11200 w 12800"/>
              <a:gd name="T33" fmla="*/ 2400 h 12800"/>
              <a:gd name="T34" fmla="*/ 11200 w 12800"/>
              <a:gd name="T35" fmla="*/ 10400 h 12800"/>
              <a:gd name="T36" fmla="*/ 4400 w 12800"/>
              <a:gd name="T37" fmla="*/ 5600 h 12800"/>
              <a:gd name="T38" fmla="*/ 5600 w 12800"/>
              <a:gd name="T39" fmla="*/ 4400 h 12800"/>
              <a:gd name="T40" fmla="*/ 4400 w 12800"/>
              <a:gd name="T41" fmla="*/ 3200 h 12800"/>
              <a:gd name="T42" fmla="*/ 3200 w 12800"/>
              <a:gd name="T43" fmla="*/ 4400 h 12800"/>
              <a:gd name="T44" fmla="*/ 4400 w 12800"/>
              <a:gd name="T45" fmla="*/ 5600 h 12800"/>
              <a:gd name="T46" fmla="*/ 5600 w 12800"/>
              <a:gd name="T47" fmla="*/ 8800 h 12800"/>
              <a:gd name="T48" fmla="*/ 4800 w 12800"/>
              <a:gd name="T49" fmla="*/ 7200 h 12800"/>
              <a:gd name="T50" fmla="*/ 3200 w 12800"/>
              <a:gd name="T51" fmla="*/ 9600 h 12800"/>
              <a:gd name="T52" fmla="*/ 9600 w 12800"/>
              <a:gd name="T53" fmla="*/ 9600 h 12800"/>
              <a:gd name="T54" fmla="*/ 8000 w 12800"/>
              <a:gd name="T55" fmla="*/ 4800 h 12800"/>
              <a:gd name="T56" fmla="*/ 5600 w 12800"/>
              <a:gd name="T57" fmla="*/ 880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2800">
                <a:moveTo>
                  <a:pt x="11200" y="0"/>
                </a:moveTo>
                <a:lnTo>
                  <a:pt x="1600" y="0"/>
                </a:lnTo>
                <a:cubicBezTo>
                  <a:pt x="716" y="0"/>
                  <a:pt x="0" y="716"/>
                  <a:pt x="0" y="1600"/>
                </a:cubicBezTo>
                <a:lnTo>
                  <a:pt x="0" y="11200"/>
                </a:lnTo>
                <a:cubicBezTo>
                  <a:pt x="0" y="12084"/>
                  <a:pt x="716" y="12800"/>
                  <a:pt x="1600" y="12800"/>
                </a:cubicBezTo>
                <a:lnTo>
                  <a:pt x="11200" y="12800"/>
                </a:lnTo>
                <a:cubicBezTo>
                  <a:pt x="12084" y="12800"/>
                  <a:pt x="12800" y="12084"/>
                  <a:pt x="12800" y="11200"/>
                </a:cubicBezTo>
                <a:lnTo>
                  <a:pt x="12800" y="1600"/>
                </a:lnTo>
                <a:cubicBezTo>
                  <a:pt x="12800" y="716"/>
                  <a:pt x="12084" y="0"/>
                  <a:pt x="11200" y="0"/>
                </a:cubicBezTo>
                <a:close/>
                <a:moveTo>
                  <a:pt x="11200" y="10400"/>
                </a:moveTo>
                <a:cubicBezTo>
                  <a:pt x="11200" y="10842"/>
                  <a:pt x="10842" y="11200"/>
                  <a:pt x="10400" y="11200"/>
                </a:cubicBezTo>
                <a:lnTo>
                  <a:pt x="2400" y="11200"/>
                </a:lnTo>
                <a:cubicBezTo>
                  <a:pt x="1958" y="11200"/>
                  <a:pt x="1600" y="10842"/>
                  <a:pt x="1600" y="10400"/>
                </a:cubicBezTo>
                <a:lnTo>
                  <a:pt x="1600" y="2400"/>
                </a:lnTo>
                <a:cubicBezTo>
                  <a:pt x="1600" y="1958"/>
                  <a:pt x="1958" y="1600"/>
                  <a:pt x="2400" y="1600"/>
                </a:cubicBezTo>
                <a:lnTo>
                  <a:pt x="10400" y="1600"/>
                </a:lnTo>
                <a:cubicBezTo>
                  <a:pt x="10842" y="1600"/>
                  <a:pt x="11200" y="1958"/>
                  <a:pt x="11200" y="2400"/>
                </a:cubicBezTo>
                <a:lnTo>
                  <a:pt x="11200" y="10400"/>
                </a:lnTo>
                <a:close/>
                <a:moveTo>
                  <a:pt x="4400" y="5600"/>
                </a:moveTo>
                <a:cubicBezTo>
                  <a:pt x="5062" y="5600"/>
                  <a:pt x="5600" y="5062"/>
                  <a:pt x="5600" y="4400"/>
                </a:cubicBezTo>
                <a:cubicBezTo>
                  <a:pt x="5600" y="3738"/>
                  <a:pt x="5062" y="3200"/>
                  <a:pt x="4400" y="3200"/>
                </a:cubicBezTo>
                <a:cubicBezTo>
                  <a:pt x="3738" y="3200"/>
                  <a:pt x="3200" y="3738"/>
                  <a:pt x="3200" y="4400"/>
                </a:cubicBezTo>
                <a:cubicBezTo>
                  <a:pt x="3200" y="5062"/>
                  <a:pt x="3738" y="5600"/>
                  <a:pt x="4400" y="5600"/>
                </a:cubicBezTo>
                <a:close/>
                <a:moveTo>
                  <a:pt x="5600" y="8800"/>
                </a:moveTo>
                <a:lnTo>
                  <a:pt x="4800" y="7200"/>
                </a:lnTo>
                <a:lnTo>
                  <a:pt x="3200" y="9600"/>
                </a:lnTo>
                <a:lnTo>
                  <a:pt x="9600" y="9600"/>
                </a:lnTo>
                <a:lnTo>
                  <a:pt x="8000" y="4800"/>
                </a:lnTo>
                <a:lnTo>
                  <a:pt x="5600" y="8800"/>
                </a:lnTo>
                <a:close/>
              </a:path>
            </a:pathLst>
          </a:custGeom>
          <a:solidFill>
            <a:srgbClr val="BC8268"/>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iconfont-1069-818163">
            <a:extLst>
              <a:ext uri="{FF2B5EF4-FFF2-40B4-BE49-F238E27FC236}">
                <a16:creationId xmlns:a16="http://schemas.microsoft.com/office/drawing/2014/main" id="{289999EC-DC48-43F9-B8A1-3A4077894B84}"/>
              </a:ext>
            </a:extLst>
          </p:cNvPr>
          <p:cNvSpPr>
            <a:spLocks noChangeAspect="1"/>
          </p:cNvSpPr>
          <p:nvPr/>
        </p:nvSpPr>
        <p:spPr bwMode="auto">
          <a:xfrm>
            <a:off x="2592000" y="3196518"/>
            <a:ext cx="360000" cy="360000"/>
          </a:xfrm>
          <a:custGeom>
            <a:avLst/>
            <a:gdLst>
              <a:gd name="T0" fmla="*/ 11200 w 12800"/>
              <a:gd name="T1" fmla="*/ 0 h 12800"/>
              <a:gd name="T2" fmla="*/ 1600 w 12800"/>
              <a:gd name="T3" fmla="*/ 0 h 12800"/>
              <a:gd name="T4" fmla="*/ 0 w 12800"/>
              <a:gd name="T5" fmla="*/ 1600 h 12800"/>
              <a:gd name="T6" fmla="*/ 0 w 12800"/>
              <a:gd name="T7" fmla="*/ 11200 h 12800"/>
              <a:gd name="T8" fmla="*/ 1600 w 12800"/>
              <a:gd name="T9" fmla="*/ 12800 h 12800"/>
              <a:gd name="T10" fmla="*/ 11200 w 12800"/>
              <a:gd name="T11" fmla="*/ 12800 h 12800"/>
              <a:gd name="T12" fmla="*/ 12800 w 12800"/>
              <a:gd name="T13" fmla="*/ 11200 h 12800"/>
              <a:gd name="T14" fmla="*/ 12800 w 12800"/>
              <a:gd name="T15" fmla="*/ 1600 h 12800"/>
              <a:gd name="T16" fmla="*/ 11200 w 12800"/>
              <a:gd name="T17" fmla="*/ 0 h 12800"/>
              <a:gd name="T18" fmla="*/ 11200 w 12800"/>
              <a:gd name="T19" fmla="*/ 10400 h 12800"/>
              <a:gd name="T20" fmla="*/ 10400 w 12800"/>
              <a:gd name="T21" fmla="*/ 11200 h 12800"/>
              <a:gd name="T22" fmla="*/ 2400 w 12800"/>
              <a:gd name="T23" fmla="*/ 11200 h 12800"/>
              <a:gd name="T24" fmla="*/ 1600 w 12800"/>
              <a:gd name="T25" fmla="*/ 10400 h 12800"/>
              <a:gd name="T26" fmla="*/ 1600 w 12800"/>
              <a:gd name="T27" fmla="*/ 2400 h 12800"/>
              <a:gd name="T28" fmla="*/ 2400 w 12800"/>
              <a:gd name="T29" fmla="*/ 1600 h 12800"/>
              <a:gd name="T30" fmla="*/ 10400 w 12800"/>
              <a:gd name="T31" fmla="*/ 1600 h 12800"/>
              <a:gd name="T32" fmla="*/ 11200 w 12800"/>
              <a:gd name="T33" fmla="*/ 2400 h 12800"/>
              <a:gd name="T34" fmla="*/ 11200 w 12800"/>
              <a:gd name="T35" fmla="*/ 10400 h 12800"/>
              <a:gd name="T36" fmla="*/ 4400 w 12800"/>
              <a:gd name="T37" fmla="*/ 5600 h 12800"/>
              <a:gd name="T38" fmla="*/ 5600 w 12800"/>
              <a:gd name="T39" fmla="*/ 4400 h 12800"/>
              <a:gd name="T40" fmla="*/ 4400 w 12800"/>
              <a:gd name="T41" fmla="*/ 3200 h 12800"/>
              <a:gd name="T42" fmla="*/ 3200 w 12800"/>
              <a:gd name="T43" fmla="*/ 4400 h 12800"/>
              <a:gd name="T44" fmla="*/ 4400 w 12800"/>
              <a:gd name="T45" fmla="*/ 5600 h 12800"/>
              <a:gd name="T46" fmla="*/ 5600 w 12800"/>
              <a:gd name="T47" fmla="*/ 8800 h 12800"/>
              <a:gd name="T48" fmla="*/ 4800 w 12800"/>
              <a:gd name="T49" fmla="*/ 7200 h 12800"/>
              <a:gd name="T50" fmla="*/ 3200 w 12800"/>
              <a:gd name="T51" fmla="*/ 9600 h 12800"/>
              <a:gd name="T52" fmla="*/ 9600 w 12800"/>
              <a:gd name="T53" fmla="*/ 9600 h 12800"/>
              <a:gd name="T54" fmla="*/ 8000 w 12800"/>
              <a:gd name="T55" fmla="*/ 4800 h 12800"/>
              <a:gd name="T56" fmla="*/ 5600 w 12800"/>
              <a:gd name="T57" fmla="*/ 880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2800">
                <a:moveTo>
                  <a:pt x="11200" y="0"/>
                </a:moveTo>
                <a:lnTo>
                  <a:pt x="1600" y="0"/>
                </a:lnTo>
                <a:cubicBezTo>
                  <a:pt x="716" y="0"/>
                  <a:pt x="0" y="716"/>
                  <a:pt x="0" y="1600"/>
                </a:cubicBezTo>
                <a:lnTo>
                  <a:pt x="0" y="11200"/>
                </a:lnTo>
                <a:cubicBezTo>
                  <a:pt x="0" y="12084"/>
                  <a:pt x="716" y="12800"/>
                  <a:pt x="1600" y="12800"/>
                </a:cubicBezTo>
                <a:lnTo>
                  <a:pt x="11200" y="12800"/>
                </a:lnTo>
                <a:cubicBezTo>
                  <a:pt x="12084" y="12800"/>
                  <a:pt x="12800" y="12084"/>
                  <a:pt x="12800" y="11200"/>
                </a:cubicBezTo>
                <a:lnTo>
                  <a:pt x="12800" y="1600"/>
                </a:lnTo>
                <a:cubicBezTo>
                  <a:pt x="12800" y="716"/>
                  <a:pt x="12084" y="0"/>
                  <a:pt x="11200" y="0"/>
                </a:cubicBezTo>
                <a:close/>
                <a:moveTo>
                  <a:pt x="11200" y="10400"/>
                </a:moveTo>
                <a:cubicBezTo>
                  <a:pt x="11200" y="10842"/>
                  <a:pt x="10842" y="11200"/>
                  <a:pt x="10400" y="11200"/>
                </a:cubicBezTo>
                <a:lnTo>
                  <a:pt x="2400" y="11200"/>
                </a:lnTo>
                <a:cubicBezTo>
                  <a:pt x="1958" y="11200"/>
                  <a:pt x="1600" y="10842"/>
                  <a:pt x="1600" y="10400"/>
                </a:cubicBezTo>
                <a:lnTo>
                  <a:pt x="1600" y="2400"/>
                </a:lnTo>
                <a:cubicBezTo>
                  <a:pt x="1600" y="1958"/>
                  <a:pt x="1958" y="1600"/>
                  <a:pt x="2400" y="1600"/>
                </a:cubicBezTo>
                <a:lnTo>
                  <a:pt x="10400" y="1600"/>
                </a:lnTo>
                <a:cubicBezTo>
                  <a:pt x="10842" y="1600"/>
                  <a:pt x="11200" y="1958"/>
                  <a:pt x="11200" y="2400"/>
                </a:cubicBezTo>
                <a:lnTo>
                  <a:pt x="11200" y="10400"/>
                </a:lnTo>
                <a:close/>
                <a:moveTo>
                  <a:pt x="4400" y="5600"/>
                </a:moveTo>
                <a:cubicBezTo>
                  <a:pt x="5062" y="5600"/>
                  <a:pt x="5600" y="5062"/>
                  <a:pt x="5600" y="4400"/>
                </a:cubicBezTo>
                <a:cubicBezTo>
                  <a:pt x="5600" y="3738"/>
                  <a:pt x="5062" y="3200"/>
                  <a:pt x="4400" y="3200"/>
                </a:cubicBezTo>
                <a:cubicBezTo>
                  <a:pt x="3738" y="3200"/>
                  <a:pt x="3200" y="3738"/>
                  <a:pt x="3200" y="4400"/>
                </a:cubicBezTo>
                <a:cubicBezTo>
                  <a:pt x="3200" y="5062"/>
                  <a:pt x="3738" y="5600"/>
                  <a:pt x="4400" y="5600"/>
                </a:cubicBezTo>
                <a:close/>
                <a:moveTo>
                  <a:pt x="5600" y="8800"/>
                </a:moveTo>
                <a:lnTo>
                  <a:pt x="4800" y="7200"/>
                </a:lnTo>
                <a:lnTo>
                  <a:pt x="3200" y="9600"/>
                </a:lnTo>
                <a:lnTo>
                  <a:pt x="9600" y="9600"/>
                </a:lnTo>
                <a:lnTo>
                  <a:pt x="8000" y="4800"/>
                </a:lnTo>
                <a:lnTo>
                  <a:pt x="5600" y="8800"/>
                </a:lnTo>
                <a:close/>
              </a:path>
            </a:pathLst>
          </a:custGeom>
          <a:solidFill>
            <a:srgbClr val="68746D"/>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iconfont-1069-818163">
            <a:extLst>
              <a:ext uri="{FF2B5EF4-FFF2-40B4-BE49-F238E27FC236}">
                <a16:creationId xmlns:a16="http://schemas.microsoft.com/office/drawing/2014/main" id="{289999EC-DC48-43F9-B8A1-3A4077894B84}"/>
              </a:ext>
            </a:extLst>
          </p:cNvPr>
          <p:cNvSpPr>
            <a:spLocks noChangeAspect="1"/>
          </p:cNvSpPr>
          <p:nvPr/>
        </p:nvSpPr>
        <p:spPr bwMode="auto">
          <a:xfrm>
            <a:off x="2605058" y="5595724"/>
            <a:ext cx="360000" cy="360000"/>
          </a:xfrm>
          <a:custGeom>
            <a:avLst/>
            <a:gdLst>
              <a:gd name="T0" fmla="*/ 11200 w 12800"/>
              <a:gd name="T1" fmla="*/ 0 h 12800"/>
              <a:gd name="T2" fmla="*/ 1600 w 12800"/>
              <a:gd name="T3" fmla="*/ 0 h 12800"/>
              <a:gd name="T4" fmla="*/ 0 w 12800"/>
              <a:gd name="T5" fmla="*/ 1600 h 12800"/>
              <a:gd name="T6" fmla="*/ 0 w 12800"/>
              <a:gd name="T7" fmla="*/ 11200 h 12800"/>
              <a:gd name="T8" fmla="*/ 1600 w 12800"/>
              <a:gd name="T9" fmla="*/ 12800 h 12800"/>
              <a:gd name="T10" fmla="*/ 11200 w 12800"/>
              <a:gd name="T11" fmla="*/ 12800 h 12800"/>
              <a:gd name="T12" fmla="*/ 12800 w 12800"/>
              <a:gd name="T13" fmla="*/ 11200 h 12800"/>
              <a:gd name="T14" fmla="*/ 12800 w 12800"/>
              <a:gd name="T15" fmla="*/ 1600 h 12800"/>
              <a:gd name="T16" fmla="*/ 11200 w 12800"/>
              <a:gd name="T17" fmla="*/ 0 h 12800"/>
              <a:gd name="T18" fmla="*/ 11200 w 12800"/>
              <a:gd name="T19" fmla="*/ 10400 h 12800"/>
              <a:gd name="T20" fmla="*/ 10400 w 12800"/>
              <a:gd name="T21" fmla="*/ 11200 h 12800"/>
              <a:gd name="T22" fmla="*/ 2400 w 12800"/>
              <a:gd name="T23" fmla="*/ 11200 h 12800"/>
              <a:gd name="T24" fmla="*/ 1600 w 12800"/>
              <a:gd name="T25" fmla="*/ 10400 h 12800"/>
              <a:gd name="T26" fmla="*/ 1600 w 12800"/>
              <a:gd name="T27" fmla="*/ 2400 h 12800"/>
              <a:gd name="T28" fmla="*/ 2400 w 12800"/>
              <a:gd name="T29" fmla="*/ 1600 h 12800"/>
              <a:gd name="T30" fmla="*/ 10400 w 12800"/>
              <a:gd name="T31" fmla="*/ 1600 h 12800"/>
              <a:gd name="T32" fmla="*/ 11200 w 12800"/>
              <a:gd name="T33" fmla="*/ 2400 h 12800"/>
              <a:gd name="T34" fmla="*/ 11200 w 12800"/>
              <a:gd name="T35" fmla="*/ 10400 h 12800"/>
              <a:gd name="T36" fmla="*/ 4400 w 12800"/>
              <a:gd name="T37" fmla="*/ 5600 h 12800"/>
              <a:gd name="T38" fmla="*/ 5600 w 12800"/>
              <a:gd name="T39" fmla="*/ 4400 h 12800"/>
              <a:gd name="T40" fmla="*/ 4400 w 12800"/>
              <a:gd name="T41" fmla="*/ 3200 h 12800"/>
              <a:gd name="T42" fmla="*/ 3200 w 12800"/>
              <a:gd name="T43" fmla="*/ 4400 h 12800"/>
              <a:gd name="T44" fmla="*/ 4400 w 12800"/>
              <a:gd name="T45" fmla="*/ 5600 h 12800"/>
              <a:gd name="T46" fmla="*/ 5600 w 12800"/>
              <a:gd name="T47" fmla="*/ 8800 h 12800"/>
              <a:gd name="T48" fmla="*/ 4800 w 12800"/>
              <a:gd name="T49" fmla="*/ 7200 h 12800"/>
              <a:gd name="T50" fmla="*/ 3200 w 12800"/>
              <a:gd name="T51" fmla="*/ 9600 h 12800"/>
              <a:gd name="T52" fmla="*/ 9600 w 12800"/>
              <a:gd name="T53" fmla="*/ 9600 h 12800"/>
              <a:gd name="T54" fmla="*/ 8000 w 12800"/>
              <a:gd name="T55" fmla="*/ 4800 h 12800"/>
              <a:gd name="T56" fmla="*/ 5600 w 12800"/>
              <a:gd name="T57" fmla="*/ 880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2800">
                <a:moveTo>
                  <a:pt x="11200" y="0"/>
                </a:moveTo>
                <a:lnTo>
                  <a:pt x="1600" y="0"/>
                </a:lnTo>
                <a:cubicBezTo>
                  <a:pt x="716" y="0"/>
                  <a:pt x="0" y="716"/>
                  <a:pt x="0" y="1600"/>
                </a:cubicBezTo>
                <a:lnTo>
                  <a:pt x="0" y="11200"/>
                </a:lnTo>
                <a:cubicBezTo>
                  <a:pt x="0" y="12084"/>
                  <a:pt x="716" y="12800"/>
                  <a:pt x="1600" y="12800"/>
                </a:cubicBezTo>
                <a:lnTo>
                  <a:pt x="11200" y="12800"/>
                </a:lnTo>
                <a:cubicBezTo>
                  <a:pt x="12084" y="12800"/>
                  <a:pt x="12800" y="12084"/>
                  <a:pt x="12800" y="11200"/>
                </a:cubicBezTo>
                <a:lnTo>
                  <a:pt x="12800" y="1600"/>
                </a:lnTo>
                <a:cubicBezTo>
                  <a:pt x="12800" y="716"/>
                  <a:pt x="12084" y="0"/>
                  <a:pt x="11200" y="0"/>
                </a:cubicBezTo>
                <a:close/>
                <a:moveTo>
                  <a:pt x="11200" y="10400"/>
                </a:moveTo>
                <a:cubicBezTo>
                  <a:pt x="11200" y="10842"/>
                  <a:pt x="10842" y="11200"/>
                  <a:pt x="10400" y="11200"/>
                </a:cubicBezTo>
                <a:lnTo>
                  <a:pt x="2400" y="11200"/>
                </a:lnTo>
                <a:cubicBezTo>
                  <a:pt x="1958" y="11200"/>
                  <a:pt x="1600" y="10842"/>
                  <a:pt x="1600" y="10400"/>
                </a:cubicBezTo>
                <a:lnTo>
                  <a:pt x="1600" y="2400"/>
                </a:lnTo>
                <a:cubicBezTo>
                  <a:pt x="1600" y="1958"/>
                  <a:pt x="1958" y="1600"/>
                  <a:pt x="2400" y="1600"/>
                </a:cubicBezTo>
                <a:lnTo>
                  <a:pt x="10400" y="1600"/>
                </a:lnTo>
                <a:cubicBezTo>
                  <a:pt x="10842" y="1600"/>
                  <a:pt x="11200" y="1958"/>
                  <a:pt x="11200" y="2400"/>
                </a:cubicBezTo>
                <a:lnTo>
                  <a:pt x="11200" y="10400"/>
                </a:lnTo>
                <a:close/>
                <a:moveTo>
                  <a:pt x="4400" y="5600"/>
                </a:moveTo>
                <a:cubicBezTo>
                  <a:pt x="5062" y="5600"/>
                  <a:pt x="5600" y="5062"/>
                  <a:pt x="5600" y="4400"/>
                </a:cubicBezTo>
                <a:cubicBezTo>
                  <a:pt x="5600" y="3738"/>
                  <a:pt x="5062" y="3200"/>
                  <a:pt x="4400" y="3200"/>
                </a:cubicBezTo>
                <a:cubicBezTo>
                  <a:pt x="3738" y="3200"/>
                  <a:pt x="3200" y="3738"/>
                  <a:pt x="3200" y="4400"/>
                </a:cubicBezTo>
                <a:cubicBezTo>
                  <a:pt x="3200" y="5062"/>
                  <a:pt x="3738" y="5600"/>
                  <a:pt x="4400" y="5600"/>
                </a:cubicBezTo>
                <a:close/>
                <a:moveTo>
                  <a:pt x="5600" y="8800"/>
                </a:moveTo>
                <a:lnTo>
                  <a:pt x="4800" y="7200"/>
                </a:lnTo>
                <a:lnTo>
                  <a:pt x="3200" y="9600"/>
                </a:lnTo>
                <a:lnTo>
                  <a:pt x="9600" y="9600"/>
                </a:lnTo>
                <a:lnTo>
                  <a:pt x="8000" y="4800"/>
                </a:lnTo>
                <a:lnTo>
                  <a:pt x="5600" y="8800"/>
                </a:lnTo>
                <a:close/>
              </a:path>
            </a:pathLst>
          </a:custGeom>
          <a:solidFill>
            <a:srgbClr val="68746D"/>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4" name="图片 1"/>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5031291" y="5404134"/>
            <a:ext cx="4034332" cy="9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045771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4.1  </a:t>
            </a:r>
            <a:r>
              <a:rPr lang="zh-CN" altLang="en-US" sz="2800" b="1" dirty="0" smtClean="0">
                <a:latin typeface="微软雅黑" panose="020B0503020204020204" pitchFamily="34" charset="-122"/>
                <a:ea typeface="微软雅黑" panose="020B0503020204020204" pitchFamily="34" charset="-122"/>
              </a:rPr>
              <a:t>傅里叶变换</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1887288" y="1791905"/>
            <a:ext cx="9938951" cy="4111895"/>
          </a:xfrm>
          <a:prstGeom prst="rect">
            <a:avLst/>
          </a:prstGeom>
        </p:spPr>
        <p:txBody>
          <a:bodyPr wrap="square">
            <a:spAutoFit/>
          </a:bodyPr>
          <a:lstStyle/>
          <a:p>
            <a:pPr>
              <a:lnSpc>
                <a:spcPct val="140000"/>
              </a:lnSpc>
              <a:spcBef>
                <a:spcPts val="600"/>
              </a:spcBef>
            </a:pPr>
            <a:r>
              <a:rPr lang="zh-CN" altLang="en-US" sz="2400" b="1" dirty="0" smtClean="0">
                <a:latin typeface="微软雅黑" panose="020B0503020204020204" pitchFamily="34" charset="-122"/>
                <a:ea typeface="微软雅黑" panose="020B0503020204020204" pitchFamily="34" charset="-122"/>
              </a:rPr>
              <a:t>可</a:t>
            </a:r>
            <a:r>
              <a:rPr lang="zh-CN" altLang="en-US" sz="2400" b="1" dirty="0">
                <a:latin typeface="微软雅黑" panose="020B0503020204020204" pitchFamily="34" charset="-122"/>
                <a:ea typeface="微软雅黑" panose="020B0503020204020204" pitchFamily="34" charset="-122"/>
              </a:rPr>
              <a:t>分离性：</a:t>
            </a:r>
            <a:r>
              <a:rPr lang="zh-CN" altLang="en-US" sz="2400" dirty="0">
                <a:latin typeface="楷体_GB2312" panose="02010609030101010101" pitchFamily="49" charset="-122"/>
                <a:ea typeface="楷体_GB2312" panose="02010609030101010101" pitchFamily="49" charset="-122"/>
              </a:rPr>
              <a:t>变换核是可分离的 </a:t>
            </a:r>
          </a:p>
          <a:p>
            <a:pPr>
              <a:lnSpc>
                <a:spcPct val="140000"/>
              </a:lnSpc>
              <a:spcBef>
                <a:spcPts val="1800"/>
              </a:spcBef>
              <a:spcAft>
                <a:spcPts val="1800"/>
              </a:spcAft>
            </a:pPr>
            <a:endParaRPr lang="en-US" altLang="zh-CN" sz="2400" dirty="0">
              <a:latin typeface="微软雅黑" panose="020B0503020204020204" pitchFamily="34" charset="-122"/>
              <a:ea typeface="微软雅黑" panose="020B0503020204020204" pitchFamily="34" charset="-122"/>
            </a:endParaRPr>
          </a:p>
          <a:p>
            <a:pPr>
              <a:lnSpc>
                <a:spcPct val="140000"/>
              </a:lnSpc>
              <a:spcBef>
                <a:spcPts val="600"/>
              </a:spcBef>
            </a:pPr>
            <a:r>
              <a:rPr lang="zh-CN" altLang="en-US" sz="2400" b="1" dirty="0" smtClean="0">
                <a:latin typeface="微软雅黑" panose="020B0503020204020204" pitchFamily="34" charset="-122"/>
                <a:ea typeface="微软雅黑" panose="020B0503020204020204" pitchFamily="34" charset="-122"/>
              </a:rPr>
              <a:t>对称性</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楷体_GB2312" panose="02010609030101010101" pitchFamily="49" charset="-122"/>
                <a:ea typeface="楷体_GB2312" panose="02010609030101010101" pitchFamily="49" charset="-122"/>
              </a:rPr>
              <a:t>变换核是对称的</a:t>
            </a:r>
            <a:endParaRPr lang="en-US" altLang="zh-CN" sz="2400" dirty="0">
              <a:latin typeface="楷体_GB2312" panose="02010609030101010101" pitchFamily="49" charset="-122"/>
              <a:ea typeface="楷体_GB2312" panose="02010609030101010101" pitchFamily="49" charset="-122"/>
            </a:endParaRPr>
          </a:p>
          <a:p>
            <a:pPr marL="342900" indent="-342900">
              <a:lnSpc>
                <a:spcPct val="150000"/>
              </a:lnSpc>
              <a:spcBef>
                <a:spcPts val="1200"/>
              </a:spcBef>
              <a:spcAft>
                <a:spcPts val="600"/>
              </a:spcAft>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上</a:t>
            </a:r>
            <a:r>
              <a:rPr lang="zh-CN" altLang="en-US" sz="2400" dirty="0">
                <a:latin typeface="楷体_GB2312" panose="02010609030101010101" pitchFamily="49" charset="-122"/>
                <a:ea typeface="楷体_GB2312" panose="02010609030101010101" pitchFamily="49" charset="-122"/>
              </a:rPr>
              <a:t>式</a:t>
            </a:r>
            <a:r>
              <a:rPr lang="zh-CN" altLang="zh-CN" sz="2400" dirty="0">
                <a:latin typeface="楷体_GB2312" panose="02010609030101010101" pitchFamily="49" charset="-122"/>
                <a:ea typeface="楷体_GB2312" panose="02010609030101010101" pitchFamily="49" charset="-122"/>
              </a:rPr>
              <a:t>分离后的两部分具有相同的形式</a:t>
            </a:r>
            <a:endParaRPr lang="zh-CN" altLang="en-US" sz="2400" dirty="0">
              <a:latin typeface="楷体_GB2312" panose="02010609030101010101" pitchFamily="49" charset="-122"/>
              <a:ea typeface="楷体_GB2312" panose="02010609030101010101" pitchFamily="49" charset="-122"/>
            </a:endParaRPr>
          </a:p>
          <a:p>
            <a:pPr marL="342900" indent="-342900">
              <a:lnSpc>
                <a:spcPct val="140000"/>
              </a:lnSpc>
              <a:spcBef>
                <a:spcPct val="40000"/>
              </a:spcBef>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具有</a:t>
            </a:r>
            <a:r>
              <a:rPr lang="zh-CN" altLang="en-US" sz="2400" dirty="0">
                <a:latin typeface="楷体_GB2312" panose="02010609030101010101" pitchFamily="49" charset="-122"/>
                <a:ea typeface="楷体_GB2312" panose="02010609030101010101" pitchFamily="49" charset="-122"/>
              </a:rPr>
              <a:t>可分离变换核的</a:t>
            </a:r>
            <a:r>
              <a:rPr lang="en-US" altLang="zh-CN" sz="2400" dirty="0">
                <a:latin typeface="楷体_GB2312" panose="02010609030101010101" pitchFamily="49" charset="-122"/>
                <a:ea typeface="楷体_GB2312" panose="02010609030101010101" pitchFamily="49" charset="-122"/>
              </a:rPr>
              <a:t>2-D</a:t>
            </a:r>
            <a:r>
              <a:rPr lang="zh-CN" altLang="en-US" sz="2400" dirty="0">
                <a:latin typeface="楷体_GB2312" panose="02010609030101010101" pitchFamily="49" charset="-122"/>
                <a:ea typeface="楷体_GB2312" panose="02010609030101010101" pitchFamily="49" charset="-122"/>
              </a:rPr>
              <a:t>变换可分成两个步骤来计算，每个步骤使用一个</a:t>
            </a:r>
            <a:r>
              <a:rPr lang="en-US" altLang="zh-CN" sz="2400" dirty="0">
                <a:latin typeface="楷体_GB2312" panose="02010609030101010101" pitchFamily="49" charset="-122"/>
                <a:ea typeface="楷体_GB2312" panose="02010609030101010101" pitchFamily="49" charset="-122"/>
              </a:rPr>
              <a:t>1-D</a:t>
            </a:r>
            <a:r>
              <a:rPr lang="zh-CN" altLang="en-US" sz="2400" dirty="0" smtClean="0">
                <a:latin typeface="楷体_GB2312" panose="02010609030101010101" pitchFamily="49" charset="-122"/>
                <a:ea typeface="楷体_GB2312" panose="02010609030101010101" pitchFamily="49" charset="-122"/>
              </a:rPr>
              <a:t>变换</a:t>
            </a:r>
            <a:r>
              <a:rPr lang="zh-CN" altLang="en-US" sz="2400" dirty="0">
                <a:latin typeface="楷体_GB2312" panose="02010609030101010101" pitchFamily="49" charset="-122"/>
                <a:ea typeface="楷体_GB2312" panose="02010609030101010101" pitchFamily="49" charset="-122"/>
              </a:rPr>
              <a:t>。</a:t>
            </a:r>
            <a:r>
              <a:rPr lang="zh-CN" altLang="en-US" sz="2400" dirty="0" smtClean="0">
                <a:latin typeface="楷体_GB2312" panose="02010609030101010101" pitchFamily="49" charset="-122"/>
                <a:ea typeface="楷体_GB2312" panose="02010609030101010101" pitchFamily="49" charset="-122"/>
              </a:rPr>
              <a:t> </a:t>
            </a:r>
            <a:endParaRPr lang="en-US" altLang="zh-CN" sz="2400" dirty="0">
              <a:latin typeface="楷体_GB2312" panose="02010609030101010101" pitchFamily="49" charset="-122"/>
              <a:ea typeface="楷体_GB2312" panose="02010609030101010101" pitchFamily="49" charset="-122"/>
            </a:endParaRPr>
          </a:p>
        </p:txBody>
      </p:sp>
      <p:sp>
        <p:nvSpPr>
          <p:cNvPr id="3" name="矩形 2">
            <a:extLst>
              <a:ext uri="{FF2B5EF4-FFF2-40B4-BE49-F238E27FC236}">
                <a16:creationId xmlns:a16="http://schemas.microsoft.com/office/drawing/2014/main" id="{83F0A758-F887-4DF0-98F6-E86F581408FA}"/>
              </a:ext>
            </a:extLst>
          </p:cNvPr>
          <p:cNvSpPr/>
          <p:nvPr/>
        </p:nvSpPr>
        <p:spPr>
          <a:xfrm>
            <a:off x="526098" y="1044745"/>
            <a:ext cx="3174267" cy="609398"/>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4.1.3 </a:t>
            </a:r>
            <a:r>
              <a:rPr lang="zh-CN" altLang="en-US" sz="2400" b="1" dirty="0" smtClean="0">
                <a:latin typeface="微软雅黑" panose="020B0503020204020204" pitchFamily="34" charset="-122"/>
                <a:ea typeface="微软雅黑" panose="020B0503020204020204" pitchFamily="34" charset="-122"/>
              </a:rPr>
              <a:t>傅里叶变换特性</a:t>
            </a:r>
            <a:endParaRPr lang="zh-CN" altLang="en-US" sz="2400" dirty="0">
              <a:latin typeface="微软雅黑" panose="020B0503020204020204" pitchFamily="34" charset="-122"/>
              <a:ea typeface="微软雅黑" panose="020B0503020204020204" pitchFamily="34" charset="-122"/>
            </a:endParaRPr>
          </a:p>
        </p:txBody>
      </p:sp>
      <p:sp>
        <p:nvSpPr>
          <p:cNvPr id="10" name="iconfont-1069-818163">
            <a:extLst>
              <a:ext uri="{FF2B5EF4-FFF2-40B4-BE49-F238E27FC236}">
                <a16:creationId xmlns:a16="http://schemas.microsoft.com/office/drawing/2014/main" id="{A69541B2-4B69-4872-8772-1301306EF5B8}"/>
              </a:ext>
            </a:extLst>
          </p:cNvPr>
          <p:cNvSpPr>
            <a:spLocks noChangeAspect="1"/>
          </p:cNvSpPr>
          <p:nvPr/>
        </p:nvSpPr>
        <p:spPr bwMode="auto">
          <a:xfrm>
            <a:off x="1259588" y="1953323"/>
            <a:ext cx="360000" cy="360000"/>
          </a:xfrm>
          <a:custGeom>
            <a:avLst/>
            <a:gdLst>
              <a:gd name="T0" fmla="*/ 11200 w 12800"/>
              <a:gd name="T1" fmla="*/ 0 h 12800"/>
              <a:gd name="T2" fmla="*/ 1600 w 12800"/>
              <a:gd name="T3" fmla="*/ 0 h 12800"/>
              <a:gd name="T4" fmla="*/ 0 w 12800"/>
              <a:gd name="T5" fmla="*/ 1600 h 12800"/>
              <a:gd name="T6" fmla="*/ 0 w 12800"/>
              <a:gd name="T7" fmla="*/ 11200 h 12800"/>
              <a:gd name="T8" fmla="*/ 1600 w 12800"/>
              <a:gd name="T9" fmla="*/ 12800 h 12800"/>
              <a:gd name="T10" fmla="*/ 11200 w 12800"/>
              <a:gd name="T11" fmla="*/ 12800 h 12800"/>
              <a:gd name="T12" fmla="*/ 12800 w 12800"/>
              <a:gd name="T13" fmla="*/ 11200 h 12800"/>
              <a:gd name="T14" fmla="*/ 12800 w 12800"/>
              <a:gd name="T15" fmla="*/ 1600 h 12800"/>
              <a:gd name="T16" fmla="*/ 11200 w 12800"/>
              <a:gd name="T17" fmla="*/ 0 h 12800"/>
              <a:gd name="T18" fmla="*/ 11200 w 12800"/>
              <a:gd name="T19" fmla="*/ 10400 h 12800"/>
              <a:gd name="T20" fmla="*/ 10400 w 12800"/>
              <a:gd name="T21" fmla="*/ 11200 h 12800"/>
              <a:gd name="T22" fmla="*/ 2400 w 12800"/>
              <a:gd name="T23" fmla="*/ 11200 h 12800"/>
              <a:gd name="T24" fmla="*/ 1600 w 12800"/>
              <a:gd name="T25" fmla="*/ 10400 h 12800"/>
              <a:gd name="T26" fmla="*/ 1600 w 12800"/>
              <a:gd name="T27" fmla="*/ 2400 h 12800"/>
              <a:gd name="T28" fmla="*/ 2400 w 12800"/>
              <a:gd name="T29" fmla="*/ 1600 h 12800"/>
              <a:gd name="T30" fmla="*/ 10400 w 12800"/>
              <a:gd name="T31" fmla="*/ 1600 h 12800"/>
              <a:gd name="T32" fmla="*/ 11200 w 12800"/>
              <a:gd name="T33" fmla="*/ 2400 h 12800"/>
              <a:gd name="T34" fmla="*/ 11200 w 12800"/>
              <a:gd name="T35" fmla="*/ 10400 h 12800"/>
              <a:gd name="T36" fmla="*/ 4400 w 12800"/>
              <a:gd name="T37" fmla="*/ 5600 h 12800"/>
              <a:gd name="T38" fmla="*/ 5600 w 12800"/>
              <a:gd name="T39" fmla="*/ 4400 h 12800"/>
              <a:gd name="T40" fmla="*/ 4400 w 12800"/>
              <a:gd name="T41" fmla="*/ 3200 h 12800"/>
              <a:gd name="T42" fmla="*/ 3200 w 12800"/>
              <a:gd name="T43" fmla="*/ 4400 h 12800"/>
              <a:gd name="T44" fmla="*/ 4400 w 12800"/>
              <a:gd name="T45" fmla="*/ 5600 h 12800"/>
              <a:gd name="T46" fmla="*/ 5600 w 12800"/>
              <a:gd name="T47" fmla="*/ 8800 h 12800"/>
              <a:gd name="T48" fmla="*/ 4800 w 12800"/>
              <a:gd name="T49" fmla="*/ 7200 h 12800"/>
              <a:gd name="T50" fmla="*/ 3200 w 12800"/>
              <a:gd name="T51" fmla="*/ 9600 h 12800"/>
              <a:gd name="T52" fmla="*/ 9600 w 12800"/>
              <a:gd name="T53" fmla="*/ 9600 h 12800"/>
              <a:gd name="T54" fmla="*/ 8000 w 12800"/>
              <a:gd name="T55" fmla="*/ 4800 h 12800"/>
              <a:gd name="T56" fmla="*/ 5600 w 12800"/>
              <a:gd name="T57" fmla="*/ 880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2800">
                <a:moveTo>
                  <a:pt x="11200" y="0"/>
                </a:moveTo>
                <a:lnTo>
                  <a:pt x="1600" y="0"/>
                </a:lnTo>
                <a:cubicBezTo>
                  <a:pt x="716" y="0"/>
                  <a:pt x="0" y="716"/>
                  <a:pt x="0" y="1600"/>
                </a:cubicBezTo>
                <a:lnTo>
                  <a:pt x="0" y="11200"/>
                </a:lnTo>
                <a:cubicBezTo>
                  <a:pt x="0" y="12084"/>
                  <a:pt x="716" y="12800"/>
                  <a:pt x="1600" y="12800"/>
                </a:cubicBezTo>
                <a:lnTo>
                  <a:pt x="11200" y="12800"/>
                </a:lnTo>
                <a:cubicBezTo>
                  <a:pt x="12084" y="12800"/>
                  <a:pt x="12800" y="12084"/>
                  <a:pt x="12800" y="11200"/>
                </a:cubicBezTo>
                <a:lnTo>
                  <a:pt x="12800" y="1600"/>
                </a:lnTo>
                <a:cubicBezTo>
                  <a:pt x="12800" y="716"/>
                  <a:pt x="12084" y="0"/>
                  <a:pt x="11200" y="0"/>
                </a:cubicBezTo>
                <a:close/>
                <a:moveTo>
                  <a:pt x="11200" y="10400"/>
                </a:moveTo>
                <a:cubicBezTo>
                  <a:pt x="11200" y="10842"/>
                  <a:pt x="10842" y="11200"/>
                  <a:pt x="10400" y="11200"/>
                </a:cubicBezTo>
                <a:lnTo>
                  <a:pt x="2400" y="11200"/>
                </a:lnTo>
                <a:cubicBezTo>
                  <a:pt x="1958" y="11200"/>
                  <a:pt x="1600" y="10842"/>
                  <a:pt x="1600" y="10400"/>
                </a:cubicBezTo>
                <a:lnTo>
                  <a:pt x="1600" y="2400"/>
                </a:lnTo>
                <a:cubicBezTo>
                  <a:pt x="1600" y="1958"/>
                  <a:pt x="1958" y="1600"/>
                  <a:pt x="2400" y="1600"/>
                </a:cubicBezTo>
                <a:lnTo>
                  <a:pt x="10400" y="1600"/>
                </a:lnTo>
                <a:cubicBezTo>
                  <a:pt x="10842" y="1600"/>
                  <a:pt x="11200" y="1958"/>
                  <a:pt x="11200" y="2400"/>
                </a:cubicBezTo>
                <a:lnTo>
                  <a:pt x="11200" y="10400"/>
                </a:lnTo>
                <a:close/>
                <a:moveTo>
                  <a:pt x="4400" y="5600"/>
                </a:moveTo>
                <a:cubicBezTo>
                  <a:pt x="5062" y="5600"/>
                  <a:pt x="5600" y="5062"/>
                  <a:pt x="5600" y="4400"/>
                </a:cubicBezTo>
                <a:cubicBezTo>
                  <a:pt x="5600" y="3738"/>
                  <a:pt x="5062" y="3200"/>
                  <a:pt x="4400" y="3200"/>
                </a:cubicBezTo>
                <a:cubicBezTo>
                  <a:pt x="3738" y="3200"/>
                  <a:pt x="3200" y="3738"/>
                  <a:pt x="3200" y="4400"/>
                </a:cubicBezTo>
                <a:cubicBezTo>
                  <a:pt x="3200" y="5062"/>
                  <a:pt x="3738" y="5600"/>
                  <a:pt x="4400" y="5600"/>
                </a:cubicBezTo>
                <a:close/>
                <a:moveTo>
                  <a:pt x="5600" y="8800"/>
                </a:moveTo>
                <a:lnTo>
                  <a:pt x="4800" y="7200"/>
                </a:lnTo>
                <a:lnTo>
                  <a:pt x="3200" y="9600"/>
                </a:lnTo>
                <a:lnTo>
                  <a:pt x="9600" y="9600"/>
                </a:lnTo>
                <a:lnTo>
                  <a:pt x="8000" y="4800"/>
                </a:lnTo>
                <a:lnTo>
                  <a:pt x="5600" y="8800"/>
                </a:lnTo>
                <a:close/>
              </a:path>
            </a:pathLst>
          </a:custGeom>
          <a:solidFill>
            <a:srgbClr val="BC8268"/>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iconfont-1069-818163">
            <a:extLst>
              <a:ext uri="{FF2B5EF4-FFF2-40B4-BE49-F238E27FC236}">
                <a16:creationId xmlns:a16="http://schemas.microsoft.com/office/drawing/2014/main" id="{289999EC-DC48-43F9-B8A1-3A4077894B84}"/>
              </a:ext>
            </a:extLst>
          </p:cNvPr>
          <p:cNvSpPr>
            <a:spLocks noChangeAspect="1"/>
          </p:cNvSpPr>
          <p:nvPr/>
        </p:nvSpPr>
        <p:spPr bwMode="auto">
          <a:xfrm>
            <a:off x="1259588" y="3481577"/>
            <a:ext cx="360000" cy="360000"/>
          </a:xfrm>
          <a:custGeom>
            <a:avLst/>
            <a:gdLst>
              <a:gd name="T0" fmla="*/ 11200 w 12800"/>
              <a:gd name="T1" fmla="*/ 0 h 12800"/>
              <a:gd name="T2" fmla="*/ 1600 w 12800"/>
              <a:gd name="T3" fmla="*/ 0 h 12800"/>
              <a:gd name="T4" fmla="*/ 0 w 12800"/>
              <a:gd name="T5" fmla="*/ 1600 h 12800"/>
              <a:gd name="T6" fmla="*/ 0 w 12800"/>
              <a:gd name="T7" fmla="*/ 11200 h 12800"/>
              <a:gd name="T8" fmla="*/ 1600 w 12800"/>
              <a:gd name="T9" fmla="*/ 12800 h 12800"/>
              <a:gd name="T10" fmla="*/ 11200 w 12800"/>
              <a:gd name="T11" fmla="*/ 12800 h 12800"/>
              <a:gd name="T12" fmla="*/ 12800 w 12800"/>
              <a:gd name="T13" fmla="*/ 11200 h 12800"/>
              <a:gd name="T14" fmla="*/ 12800 w 12800"/>
              <a:gd name="T15" fmla="*/ 1600 h 12800"/>
              <a:gd name="T16" fmla="*/ 11200 w 12800"/>
              <a:gd name="T17" fmla="*/ 0 h 12800"/>
              <a:gd name="T18" fmla="*/ 11200 w 12800"/>
              <a:gd name="T19" fmla="*/ 10400 h 12800"/>
              <a:gd name="T20" fmla="*/ 10400 w 12800"/>
              <a:gd name="T21" fmla="*/ 11200 h 12800"/>
              <a:gd name="T22" fmla="*/ 2400 w 12800"/>
              <a:gd name="T23" fmla="*/ 11200 h 12800"/>
              <a:gd name="T24" fmla="*/ 1600 w 12800"/>
              <a:gd name="T25" fmla="*/ 10400 h 12800"/>
              <a:gd name="T26" fmla="*/ 1600 w 12800"/>
              <a:gd name="T27" fmla="*/ 2400 h 12800"/>
              <a:gd name="T28" fmla="*/ 2400 w 12800"/>
              <a:gd name="T29" fmla="*/ 1600 h 12800"/>
              <a:gd name="T30" fmla="*/ 10400 w 12800"/>
              <a:gd name="T31" fmla="*/ 1600 h 12800"/>
              <a:gd name="T32" fmla="*/ 11200 w 12800"/>
              <a:gd name="T33" fmla="*/ 2400 h 12800"/>
              <a:gd name="T34" fmla="*/ 11200 w 12800"/>
              <a:gd name="T35" fmla="*/ 10400 h 12800"/>
              <a:gd name="T36" fmla="*/ 4400 w 12800"/>
              <a:gd name="T37" fmla="*/ 5600 h 12800"/>
              <a:gd name="T38" fmla="*/ 5600 w 12800"/>
              <a:gd name="T39" fmla="*/ 4400 h 12800"/>
              <a:gd name="T40" fmla="*/ 4400 w 12800"/>
              <a:gd name="T41" fmla="*/ 3200 h 12800"/>
              <a:gd name="T42" fmla="*/ 3200 w 12800"/>
              <a:gd name="T43" fmla="*/ 4400 h 12800"/>
              <a:gd name="T44" fmla="*/ 4400 w 12800"/>
              <a:gd name="T45" fmla="*/ 5600 h 12800"/>
              <a:gd name="T46" fmla="*/ 5600 w 12800"/>
              <a:gd name="T47" fmla="*/ 8800 h 12800"/>
              <a:gd name="T48" fmla="*/ 4800 w 12800"/>
              <a:gd name="T49" fmla="*/ 7200 h 12800"/>
              <a:gd name="T50" fmla="*/ 3200 w 12800"/>
              <a:gd name="T51" fmla="*/ 9600 h 12800"/>
              <a:gd name="T52" fmla="*/ 9600 w 12800"/>
              <a:gd name="T53" fmla="*/ 9600 h 12800"/>
              <a:gd name="T54" fmla="*/ 8000 w 12800"/>
              <a:gd name="T55" fmla="*/ 4800 h 12800"/>
              <a:gd name="T56" fmla="*/ 5600 w 12800"/>
              <a:gd name="T57" fmla="*/ 880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2800">
                <a:moveTo>
                  <a:pt x="11200" y="0"/>
                </a:moveTo>
                <a:lnTo>
                  <a:pt x="1600" y="0"/>
                </a:lnTo>
                <a:cubicBezTo>
                  <a:pt x="716" y="0"/>
                  <a:pt x="0" y="716"/>
                  <a:pt x="0" y="1600"/>
                </a:cubicBezTo>
                <a:lnTo>
                  <a:pt x="0" y="11200"/>
                </a:lnTo>
                <a:cubicBezTo>
                  <a:pt x="0" y="12084"/>
                  <a:pt x="716" y="12800"/>
                  <a:pt x="1600" y="12800"/>
                </a:cubicBezTo>
                <a:lnTo>
                  <a:pt x="11200" y="12800"/>
                </a:lnTo>
                <a:cubicBezTo>
                  <a:pt x="12084" y="12800"/>
                  <a:pt x="12800" y="12084"/>
                  <a:pt x="12800" y="11200"/>
                </a:cubicBezTo>
                <a:lnTo>
                  <a:pt x="12800" y="1600"/>
                </a:lnTo>
                <a:cubicBezTo>
                  <a:pt x="12800" y="716"/>
                  <a:pt x="12084" y="0"/>
                  <a:pt x="11200" y="0"/>
                </a:cubicBezTo>
                <a:close/>
                <a:moveTo>
                  <a:pt x="11200" y="10400"/>
                </a:moveTo>
                <a:cubicBezTo>
                  <a:pt x="11200" y="10842"/>
                  <a:pt x="10842" y="11200"/>
                  <a:pt x="10400" y="11200"/>
                </a:cubicBezTo>
                <a:lnTo>
                  <a:pt x="2400" y="11200"/>
                </a:lnTo>
                <a:cubicBezTo>
                  <a:pt x="1958" y="11200"/>
                  <a:pt x="1600" y="10842"/>
                  <a:pt x="1600" y="10400"/>
                </a:cubicBezTo>
                <a:lnTo>
                  <a:pt x="1600" y="2400"/>
                </a:lnTo>
                <a:cubicBezTo>
                  <a:pt x="1600" y="1958"/>
                  <a:pt x="1958" y="1600"/>
                  <a:pt x="2400" y="1600"/>
                </a:cubicBezTo>
                <a:lnTo>
                  <a:pt x="10400" y="1600"/>
                </a:lnTo>
                <a:cubicBezTo>
                  <a:pt x="10842" y="1600"/>
                  <a:pt x="11200" y="1958"/>
                  <a:pt x="11200" y="2400"/>
                </a:cubicBezTo>
                <a:lnTo>
                  <a:pt x="11200" y="10400"/>
                </a:lnTo>
                <a:close/>
                <a:moveTo>
                  <a:pt x="4400" y="5600"/>
                </a:moveTo>
                <a:cubicBezTo>
                  <a:pt x="5062" y="5600"/>
                  <a:pt x="5600" y="5062"/>
                  <a:pt x="5600" y="4400"/>
                </a:cubicBezTo>
                <a:cubicBezTo>
                  <a:pt x="5600" y="3738"/>
                  <a:pt x="5062" y="3200"/>
                  <a:pt x="4400" y="3200"/>
                </a:cubicBezTo>
                <a:cubicBezTo>
                  <a:pt x="3738" y="3200"/>
                  <a:pt x="3200" y="3738"/>
                  <a:pt x="3200" y="4400"/>
                </a:cubicBezTo>
                <a:cubicBezTo>
                  <a:pt x="3200" y="5062"/>
                  <a:pt x="3738" y="5600"/>
                  <a:pt x="4400" y="5600"/>
                </a:cubicBezTo>
                <a:close/>
                <a:moveTo>
                  <a:pt x="5600" y="8800"/>
                </a:moveTo>
                <a:lnTo>
                  <a:pt x="4800" y="7200"/>
                </a:lnTo>
                <a:lnTo>
                  <a:pt x="3200" y="9600"/>
                </a:lnTo>
                <a:lnTo>
                  <a:pt x="9600" y="9600"/>
                </a:lnTo>
                <a:lnTo>
                  <a:pt x="8000" y="4800"/>
                </a:lnTo>
                <a:lnTo>
                  <a:pt x="5600" y="8800"/>
                </a:lnTo>
                <a:close/>
              </a:path>
            </a:pathLst>
          </a:custGeom>
          <a:solidFill>
            <a:srgbClr val="68746D"/>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4" name="图片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374739" y="2607655"/>
            <a:ext cx="6708302" cy="47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894942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4.2  </a:t>
            </a:r>
            <a:r>
              <a:rPr lang="zh-CN" altLang="en-US" sz="2800" b="1" dirty="0" smtClean="0">
                <a:latin typeface="微软雅黑" panose="020B0503020204020204" pitchFamily="34" charset="-122"/>
                <a:ea typeface="微软雅黑" panose="020B0503020204020204" pitchFamily="34" charset="-122"/>
              </a:rPr>
              <a:t>低通滤波器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8EF9C9-AE7E-487D-B725-4E8638D2DF2F}"/>
              </a:ext>
            </a:extLst>
          </p:cNvPr>
          <p:cNvSpPr/>
          <p:nvPr/>
        </p:nvSpPr>
        <p:spPr>
          <a:xfrm>
            <a:off x="539999" y="931355"/>
            <a:ext cx="11294950" cy="5539978"/>
          </a:xfrm>
          <a:prstGeom prst="rect">
            <a:avLst/>
          </a:prstGeom>
        </p:spPr>
        <p:txBody>
          <a:bodyPr wrap="square">
            <a:spAutoFit/>
          </a:bodyPr>
          <a:lstStyle/>
          <a:p>
            <a:pPr marL="342900" indent="-342900" algn="just">
              <a:lnSpc>
                <a:spcPct val="150000"/>
              </a:lnSpc>
              <a:spcBef>
                <a:spcPts val="600"/>
              </a:spcBef>
              <a:spcAft>
                <a:spcPts val="600"/>
              </a:spcAft>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低通滤波器是要通过滤波将</a:t>
            </a:r>
            <a:r>
              <a:rPr lang="zh-CN" altLang="en-US" sz="2400" dirty="0">
                <a:latin typeface="楷体_GB2312" panose="02010609030101010101" pitchFamily="49" charset="-122"/>
                <a:ea typeface="楷体_GB2312" panose="02010609030101010101" pitchFamily="49" charset="-122"/>
              </a:rPr>
              <a:t>图像中的高频部分滤</a:t>
            </a:r>
            <a:r>
              <a:rPr lang="zh-CN" altLang="en-US" sz="2400" dirty="0" smtClean="0">
                <a:latin typeface="楷体_GB2312" panose="02010609030101010101" pitchFamily="49" charset="-122"/>
                <a:ea typeface="楷体_GB2312" panose="02010609030101010101" pitchFamily="49" charset="-122"/>
              </a:rPr>
              <a:t>除，而让图像中的低频部分通过，即保留低频部分。</a:t>
            </a:r>
            <a:endParaRPr lang="en-US" altLang="zh-CN" sz="2400" dirty="0" smtClean="0">
              <a:latin typeface="楷体_GB2312" panose="02010609030101010101" pitchFamily="49" charset="-122"/>
              <a:ea typeface="楷体_GB2312" panose="02010609030101010101" pitchFamily="49" charset="-122"/>
            </a:endParaRPr>
          </a:p>
          <a:p>
            <a:pPr marL="342900" indent="-342900" algn="just">
              <a:lnSpc>
                <a:spcPct val="150000"/>
              </a:lnSpc>
              <a:spcBef>
                <a:spcPts val="600"/>
              </a:spcBef>
              <a:spcAft>
                <a:spcPts val="600"/>
              </a:spcAft>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图像中的边缘和噪声都对应图像傅里叶变换后频谱中的高频部分。若要在频域中减弱其影响，就需设法减弱这部分频率的分类。</a:t>
            </a:r>
            <a:endParaRPr lang="en-US" altLang="zh-CN" sz="2400" dirty="0" smtClean="0">
              <a:latin typeface="楷体_GB2312" panose="02010609030101010101" pitchFamily="49" charset="-122"/>
              <a:ea typeface="楷体_GB2312" panose="02010609030101010101" pitchFamily="49" charset="-122"/>
            </a:endParaRPr>
          </a:p>
          <a:p>
            <a:pPr marL="342900" indent="-342900" algn="just">
              <a:lnSpc>
                <a:spcPct val="150000"/>
              </a:lnSpc>
              <a:spcBef>
                <a:spcPts val="600"/>
              </a:spcBef>
              <a:spcAft>
                <a:spcPts val="600"/>
              </a:spcAft>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如果图像的傅里叶变换用</a:t>
            </a:r>
            <a:r>
              <a:rPr lang="en-US" altLang="zh-CN" sz="2400" i="1" dirty="0" smtClean="0">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err="1" smtClean="0">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smtClean="0">
                <a:latin typeface="楷体_GB2312" panose="02010609030101010101" pitchFamily="49" charset="-122"/>
                <a:ea typeface="楷体_GB2312" panose="02010609030101010101" pitchFamily="49" charset="-122"/>
              </a:rPr>
              <a:t>表示，滤波器的频域函数用</a:t>
            </a:r>
            <a:r>
              <a:rPr lang="en-US" altLang="zh-CN" sz="2400" i="1" dirty="0" smtClean="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err="1" smtClean="0">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smtClean="0">
                <a:latin typeface="楷体_GB2312" panose="02010609030101010101" pitchFamily="49" charset="-122"/>
                <a:ea typeface="楷体_GB2312" panose="02010609030101010101" pitchFamily="49" charset="-122"/>
              </a:rPr>
              <a:t>表示，增强后图像的傅里叶变换用</a:t>
            </a:r>
            <a:r>
              <a:rPr lang="en-US" altLang="zh-CN" sz="2400" i="1" dirty="0" smtClean="0">
                <a:latin typeface="Times New Roman" panose="02020603050405020304" pitchFamily="18" charset="0"/>
                <a:ea typeface="楷体_GB2312" panose="02010609030101010101" pitchFamily="49" charset="-122"/>
                <a:cs typeface="Times New Roman" panose="02020603050405020304" pitchFamily="18" charset="0"/>
              </a:rPr>
              <a:t>G</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err="1" smtClean="0">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表示，那么要实现低通滤波，需要选择一个合适的</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err="1">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以得到能减弱</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err="1">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高频分量的</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G</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err="1">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342900" indent="-342900" algn="just">
              <a:lnSpc>
                <a:spcPct val="150000"/>
              </a:lnSpc>
              <a:spcBef>
                <a:spcPts val="600"/>
              </a:spcBef>
              <a:spcAft>
                <a:spcPts val="600"/>
              </a:spcAft>
              <a:buFont typeface="Wingdings" panose="05000000000000000000"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为了讨论的简单，仅考虑对</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err="1">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400"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的实部和虚部影响完全相同的滤波转移函数。具有这种特性的滤波器称为</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零相移滤波器</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400" dirty="0" smtClean="0">
              <a:latin typeface="楷体_GB2312" panose="02010609030101010101" pitchFamily="49" charset="-122"/>
              <a:ea typeface="楷体_GB2312" panose="02010609030101010101" pitchFamily="49" charset="-122"/>
            </a:endParaRPr>
          </a:p>
        </p:txBody>
      </p:sp>
    </p:spTree>
    <p:custDataLst>
      <p:tags r:id="rId1"/>
    </p:custDataLst>
    <p:extLst>
      <p:ext uri="{BB962C8B-B14F-4D97-AF65-F5344CB8AC3E}">
        <p14:creationId xmlns:p14="http://schemas.microsoft.com/office/powerpoint/2010/main" val="743518839"/>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7740EFC3-E5D2-40ED-9D79-BF40991148DF}"/>
              </a:ext>
            </a:extLst>
          </p:cNvPr>
          <p:cNvSpPr txBox="1"/>
          <p:nvPr/>
        </p:nvSpPr>
        <p:spPr>
          <a:xfrm>
            <a:off x="1512000" y="324000"/>
            <a:ext cx="2592000" cy="430887"/>
          </a:xfrm>
          <a:prstGeom prst="rect">
            <a:avLst/>
          </a:prstGeom>
          <a:solidFill>
            <a:srgbClr val="EBEDEA"/>
          </a:solidFill>
        </p:spPr>
        <p:txBody>
          <a:bodyPr wrap="square" lIns="0" tIns="0" rIns="0" bIns="0" rtlCol="0">
            <a:spAutoFit/>
            <a:scene3d>
              <a:camera prst="orthographicFront"/>
              <a:lightRig rig="threePt" dir="t"/>
            </a:scene3d>
            <a:sp3d contourW="12700"/>
          </a:bodyPr>
          <a:lstStyle/>
          <a:p>
            <a:pPr lvl="0">
              <a:defRPr/>
            </a:pPr>
            <a:r>
              <a:rPr lang="en-US" altLang="zh-CN" sz="2800" b="1" dirty="0" smtClean="0">
                <a:effectLst>
                  <a:innerShdw blurRad="63500" dist="50800" dir="13500000">
                    <a:prstClr val="black">
                      <a:alpha val="50000"/>
                    </a:prstClr>
                  </a:innerShdw>
                </a:effectLst>
                <a:latin typeface="Arial" panose="020B0604020202020204" pitchFamily="34" charset="0"/>
                <a:ea typeface="微软雅黑" panose="020B0503020204020204" pitchFamily="34" charset="-122"/>
                <a:sym typeface="Arial" panose="020B0604020202020204" pitchFamily="34" charset="0"/>
              </a:rPr>
              <a:t>4.2  </a:t>
            </a:r>
            <a:r>
              <a:rPr lang="zh-CN" altLang="en-US" sz="2800" b="1" dirty="0" smtClean="0">
                <a:latin typeface="微软雅黑" panose="020B0503020204020204" pitchFamily="34" charset="-122"/>
                <a:ea typeface="微软雅黑" panose="020B0503020204020204" pitchFamily="34" charset="-122"/>
              </a:rPr>
              <a:t>低通滤波器</a:t>
            </a:r>
            <a:endParaRPr kumimoji="0" lang="zh-CN" altLang="en-US" sz="2800" b="1" i="0" u="none" strike="noStrike" kern="1200" cap="none" spc="0" normalizeH="0" baseline="0" noProof="0" dirty="0">
              <a:ln>
                <a:noFill/>
              </a:ln>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83F0A758-F887-4DF0-98F6-E86F581408FA}"/>
              </a:ext>
            </a:extLst>
          </p:cNvPr>
          <p:cNvSpPr/>
          <p:nvPr/>
        </p:nvSpPr>
        <p:spPr>
          <a:xfrm>
            <a:off x="245733" y="1075668"/>
            <a:ext cx="3174267" cy="609398"/>
          </a:xfrm>
          <a:prstGeom prst="rect">
            <a:avLst/>
          </a:prstGeom>
        </p:spPr>
        <p:txBody>
          <a:bodyPr wrap="none">
            <a:spAutoFit/>
          </a:bodyPr>
          <a:lstStyle/>
          <a:p>
            <a:pPr algn="ctr">
              <a:lnSpc>
                <a:spcPct val="140000"/>
              </a:lnSpc>
            </a:pPr>
            <a:r>
              <a:rPr lang="en-US" altLang="zh-CN" sz="2400" b="1" dirty="0" smtClean="0">
                <a:latin typeface="微软雅黑" panose="020B0503020204020204" pitchFamily="34" charset="-122"/>
                <a:ea typeface="微软雅黑" panose="020B0503020204020204" pitchFamily="34" charset="-122"/>
              </a:rPr>
              <a:t>4.2.1 </a:t>
            </a:r>
            <a:r>
              <a:rPr lang="zh-CN" altLang="en-US" sz="2400" b="1" dirty="0" smtClean="0">
                <a:latin typeface="微软雅黑" panose="020B0503020204020204" pitchFamily="34" charset="-122"/>
                <a:ea typeface="微软雅黑" panose="020B0503020204020204" pitchFamily="34" charset="-122"/>
              </a:rPr>
              <a:t>理想低通滤波器</a:t>
            </a:r>
            <a:endParaRPr lang="zh-CN" altLang="en-US" sz="2400" dirty="0">
              <a:latin typeface="微软雅黑" panose="020B0503020204020204" pitchFamily="34" charset="-122"/>
              <a:ea typeface="微软雅黑" panose="020B0503020204020204" pitchFamily="34" charset="-122"/>
            </a:endParaRPr>
          </a:p>
        </p:txBody>
      </p:sp>
      <p:pic>
        <p:nvPicPr>
          <p:cNvPr id="9" name="图片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5142994" y="1227486"/>
            <a:ext cx="6840000" cy="28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
          <p:cNvPicPr>
            <a:picLocks/>
          </p:cNvPicPr>
          <p:nvPr/>
        </p:nvPicPr>
        <p:blipFill>
          <a:blip r:embed="rId4">
            <a:extLst>
              <a:ext uri="{28A0092B-C50C-407E-A947-70E740481C1C}">
                <a14:useLocalDpi xmlns:a14="http://schemas.microsoft.com/office/drawing/2010/main" val="0"/>
              </a:ext>
            </a:extLst>
          </a:blip>
          <a:srcRect r="1624"/>
          <a:stretch>
            <a:fillRect/>
          </a:stretch>
        </p:blipFill>
        <p:spPr bwMode="auto">
          <a:xfrm>
            <a:off x="351565" y="3069105"/>
            <a:ext cx="4230583" cy="966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箭头: 五边形 14">
            <a:extLst>
              <a:ext uri="{FF2B5EF4-FFF2-40B4-BE49-F238E27FC236}">
                <a16:creationId xmlns:a16="http://schemas.microsoft.com/office/drawing/2014/main" id="{56077F25-DEFE-43DF-A6C8-B53C9940A5BC}"/>
              </a:ext>
            </a:extLst>
          </p:cNvPr>
          <p:cNvSpPr/>
          <p:nvPr/>
        </p:nvSpPr>
        <p:spPr>
          <a:xfrm>
            <a:off x="351565" y="2079489"/>
            <a:ext cx="1800000" cy="540000"/>
          </a:xfrm>
          <a:prstGeom prst="homePlate">
            <a:avLst/>
          </a:prstGeom>
          <a:solidFill>
            <a:srgbClr val="BC8268"/>
          </a:solidFill>
          <a:ln>
            <a:solidFill>
              <a:srgbClr val="BC82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转移函数 </a:t>
            </a:r>
            <a:endParaRPr lang="zh-CN" altLang="en-US" sz="20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0D8EF9C9-AE7E-487D-B725-4E8638D2DF2F}"/>
              </a:ext>
            </a:extLst>
          </p:cNvPr>
          <p:cNvSpPr/>
          <p:nvPr/>
        </p:nvSpPr>
        <p:spPr>
          <a:xfrm>
            <a:off x="351565" y="4394718"/>
            <a:ext cx="11631429" cy="1838132"/>
          </a:xfrm>
          <a:prstGeom prst="rect">
            <a:avLst/>
          </a:prstGeom>
        </p:spPr>
        <p:txBody>
          <a:bodyPr wrap="square">
            <a:spAutoFit/>
          </a:bodyPr>
          <a:lstStyle/>
          <a:p>
            <a:pPr marL="342900" indent="-342900" algn="just">
              <a:lnSpc>
                <a:spcPct val="150000"/>
              </a:lnSpc>
              <a:spcBef>
                <a:spcPts val="600"/>
              </a:spcBef>
              <a:spcAft>
                <a:spcPts val="600"/>
              </a:spcAft>
              <a:buFont typeface="Wingdings" panose="05000000000000000000" pitchFamily="2" charset="2"/>
              <a:buChar char="Ø"/>
            </a:pPr>
            <a:r>
              <a:rPr lang="zh-CN" altLang="en-US" sz="2400" dirty="0">
                <a:latin typeface="楷体_GB2312" panose="02010609030101010101" pitchFamily="49" charset="-122"/>
                <a:ea typeface="楷体_GB2312" panose="02010609030101010101" pitchFamily="49" charset="-122"/>
              </a:rPr>
              <a:t>上</a:t>
            </a:r>
            <a:r>
              <a:rPr lang="zh-CN" altLang="en-US" sz="2400" dirty="0" smtClean="0">
                <a:latin typeface="楷体_GB2312" panose="02010609030101010101" pitchFamily="49" charset="-122"/>
                <a:ea typeface="楷体_GB2312" panose="02010609030101010101" pitchFamily="49" charset="-122"/>
              </a:rPr>
              <a:t>式中</a:t>
            </a:r>
            <a:r>
              <a:rPr lang="en-US" altLang="zh-CN" sz="2400" i="1" dirty="0" smtClean="0">
                <a:latin typeface="Times New Roman" panose="02020603050405020304" pitchFamily="18" charset="0"/>
                <a:ea typeface="楷体_GB2312" panose="02010609030101010101" pitchFamily="49" charset="-122"/>
                <a:cs typeface="Times New Roman" panose="02020603050405020304" pitchFamily="18" charset="0"/>
              </a:rPr>
              <a:t>D</a:t>
            </a:r>
            <a:r>
              <a:rPr lang="en-US" altLang="zh-CN" sz="2400" i="1" baseline="-25000" dirty="0" smtClean="0">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sz="2400" dirty="0" smtClean="0">
                <a:latin typeface="楷体_GB2312" panose="02010609030101010101" pitchFamily="49" charset="-122"/>
                <a:ea typeface="楷体_GB2312" panose="02010609030101010101" pitchFamily="49" charset="-122"/>
              </a:rPr>
              <a:t>是一个非负整数。</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400" i="1" dirty="0" smtClean="0">
                <a:latin typeface="Times New Roman" panose="02020603050405020304" pitchFamily="18" charset="0"/>
                <a:ea typeface="楷体_GB2312" panose="02010609030101010101" pitchFamily="49" charset="-122"/>
                <a:cs typeface="Times New Roman" panose="02020603050405020304" pitchFamily="18" charset="0"/>
              </a:rPr>
              <a:t>D</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err="1" smtClean="0">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是从点</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i="1" dirty="0" err="1">
                <a:latin typeface="Times New Roman" panose="02020603050405020304" pitchFamily="18" charset="0"/>
                <a:ea typeface="楷体_GB2312" panose="02010609030101010101" pitchFamily="49" charset="-122"/>
                <a:cs typeface="Times New Roman" panose="02020603050405020304" pitchFamily="18" charset="0"/>
              </a:rPr>
              <a:t>u,v</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到频率平面原点的距离。</a:t>
            </a:r>
            <a:endParaRPr lang="en-US" altLang="zh-CN" sz="2400" dirty="0" smtClean="0">
              <a:latin typeface="楷体_GB2312" panose="02010609030101010101" pitchFamily="49" charset="-122"/>
              <a:ea typeface="楷体_GB2312" panose="02010609030101010101" pitchFamily="49" charset="-122"/>
            </a:endParaRPr>
          </a:p>
          <a:p>
            <a:pPr marL="342900" indent="-342900" algn="just">
              <a:lnSpc>
                <a:spcPct val="150000"/>
              </a:lnSpc>
              <a:spcBef>
                <a:spcPts val="600"/>
              </a:spcBef>
              <a:spcAft>
                <a:spcPts val="600"/>
              </a:spcAft>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这里的理想是指小于</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D</a:t>
            </a:r>
            <a:r>
              <a:rPr lang="en-US" altLang="zh-CN" sz="2400" i="1" baseline="-25000" dirty="0">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sz="2400" dirty="0" smtClean="0">
                <a:latin typeface="楷体_GB2312" panose="02010609030101010101" pitchFamily="49" charset="-122"/>
                <a:ea typeface="楷体_GB2312" panose="02010609030101010101" pitchFamily="49" charset="-122"/>
              </a:rPr>
              <a:t>的频率可以完全不受影响地通过滤波器，大于</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D</a:t>
            </a:r>
            <a:r>
              <a:rPr lang="en-US" altLang="zh-CN" sz="2400" i="1" baseline="-25000" dirty="0">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sz="2400" dirty="0" smtClean="0">
                <a:latin typeface="楷体_GB2312" panose="02010609030101010101" pitchFamily="49" charset="-122"/>
                <a:ea typeface="楷体_GB2312" panose="02010609030101010101" pitchFamily="49" charset="-122"/>
              </a:rPr>
              <a:t>的频率则完全通不过，因此也叫</a:t>
            </a:r>
            <a:r>
              <a:rPr lang="en-US" altLang="zh-CN" sz="2400" i="1" dirty="0">
                <a:latin typeface="Times New Roman" panose="02020603050405020304" pitchFamily="18" charset="0"/>
                <a:ea typeface="楷体_GB2312" panose="02010609030101010101" pitchFamily="49" charset="-122"/>
                <a:cs typeface="Times New Roman" panose="02020603050405020304" pitchFamily="18" charset="0"/>
              </a:rPr>
              <a:t>D</a:t>
            </a:r>
            <a:r>
              <a:rPr lang="en-US" altLang="zh-CN" sz="2400" i="1" baseline="-25000" dirty="0">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sz="2400" b="1" dirty="0" smtClean="0">
                <a:latin typeface="楷体_GB2312" panose="02010609030101010101" pitchFamily="49" charset="-122"/>
                <a:ea typeface="楷体_GB2312" panose="02010609030101010101" pitchFamily="49" charset="-122"/>
              </a:rPr>
              <a:t>截断频率</a:t>
            </a:r>
            <a:r>
              <a:rPr lang="zh-CN" altLang="en-US" sz="2400" dirty="0" smtClean="0">
                <a:latin typeface="楷体_GB2312" panose="02010609030101010101" pitchFamily="49" charset="-122"/>
                <a:ea typeface="楷体_GB2312" panose="02010609030101010101" pitchFamily="49" charset="-122"/>
              </a:rPr>
              <a:t>。</a:t>
            </a:r>
            <a:endParaRPr lang="en-US" altLang="zh-CN" sz="2400" dirty="0" smtClean="0">
              <a:latin typeface="楷体_GB2312" panose="02010609030101010101" pitchFamily="49" charset="-122"/>
              <a:ea typeface="楷体_GB2312" panose="02010609030101010101" pitchFamily="49" charset="-122"/>
            </a:endParaRPr>
          </a:p>
        </p:txBody>
      </p:sp>
    </p:spTree>
    <p:custDataLst>
      <p:tags r:id="rId1"/>
    </p:custDataLst>
    <p:extLst>
      <p:ext uri="{BB962C8B-B14F-4D97-AF65-F5344CB8AC3E}">
        <p14:creationId xmlns:p14="http://schemas.microsoft.com/office/powerpoint/2010/main" val="2542475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sld>
</file>

<file path=ppt/tags/tag1.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10.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11.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12.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13.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14.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15.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16.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17.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18.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19.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2.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20.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21.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22.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23.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24.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25.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3.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4.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5.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6.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7.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8.xml><?xml version="1.0" encoding="utf-8"?>
<p:tagLst xmlns:a="http://schemas.openxmlformats.org/drawingml/2006/main" xmlns:r="http://schemas.openxmlformats.org/officeDocument/2006/relationships" xmlns:p="http://schemas.openxmlformats.org/presentationml/2006/main">
  <p:tag name="ISLIDE.PICTURE" val="#209955;#209955;"/>
</p:tagLst>
</file>

<file path=ppt/tags/tag9.xml><?xml version="1.0" encoding="utf-8"?>
<p:tagLst xmlns:a="http://schemas.openxmlformats.org/drawingml/2006/main" xmlns:r="http://schemas.openxmlformats.org/officeDocument/2006/relationships" xmlns:p="http://schemas.openxmlformats.org/presentationml/2006/main">
  <p:tag name="ISLIDE.PICTURE" val="#209955;#20995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TotalTime>
  <Words>1728</Words>
  <Application>Microsoft Office PowerPoint</Application>
  <PresentationFormat>宽屏</PresentationFormat>
  <Paragraphs>144</Paragraphs>
  <Slides>27</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27</vt:i4>
      </vt:variant>
    </vt:vector>
  </HeadingPairs>
  <TitlesOfParts>
    <vt:vector size="43" baseType="lpstr">
      <vt:lpstr>华康黑体W3(P)</vt:lpstr>
      <vt:lpstr>华康黑体W5(P)</vt:lpstr>
      <vt:lpstr>华康黑体W7(P)</vt:lpstr>
      <vt:lpstr>楷体_GB2312</vt:lpstr>
      <vt:lpstr>宋体</vt:lpstr>
      <vt:lpstr>微软雅黑</vt:lpstr>
      <vt:lpstr>Arial</vt:lpstr>
      <vt:lpstr>Calibri</vt:lpstr>
      <vt:lpstr>Calibri Light</vt:lpstr>
      <vt:lpstr>Century Gothic</vt:lpstr>
      <vt:lpstr>Times New Roman</vt:lpstr>
      <vt:lpstr>Wingdings</vt:lpstr>
      <vt:lpstr>Office 主题</vt:lpstr>
      <vt:lpstr>Formula</vt:lpstr>
      <vt:lpstr>Microsoft Drawing</vt:lpstr>
      <vt:lpstr>图片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稻壳儿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RIVER</dc:creator>
  <cp:lastModifiedBy>Visper</cp:lastModifiedBy>
  <cp:revision>270</cp:revision>
  <dcterms:created xsi:type="dcterms:W3CDTF">2020-01-07T03:26:00Z</dcterms:created>
  <dcterms:modified xsi:type="dcterms:W3CDTF">2023-12-13T09:33:47Z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