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6" r:id="rId3"/>
    <p:sldId id="700" r:id="rId4"/>
    <p:sldId id="656" r:id="rId5"/>
    <p:sldId id="662" r:id="rId6"/>
    <p:sldId id="664" r:id="rId7"/>
    <p:sldId id="780" r:id="rId8"/>
    <p:sldId id="782" r:id="rId9"/>
    <p:sldId id="783" r:id="rId10"/>
    <p:sldId id="785" r:id="rId11"/>
    <p:sldId id="786" r:id="rId12"/>
    <p:sldId id="834" r:id="rId13"/>
    <p:sldId id="789" r:id="rId14"/>
    <p:sldId id="790" r:id="rId15"/>
    <p:sldId id="835" r:id="rId16"/>
    <p:sldId id="792" r:id="rId17"/>
    <p:sldId id="793" r:id="rId18"/>
    <p:sldId id="794" r:id="rId19"/>
    <p:sldId id="801" r:id="rId20"/>
    <p:sldId id="802" r:id="rId21"/>
    <p:sldId id="811" r:id="rId22"/>
    <p:sldId id="812" r:id="rId23"/>
    <p:sldId id="813" r:id="rId24"/>
    <p:sldId id="815" r:id="rId25"/>
    <p:sldId id="816" r:id="rId26"/>
    <p:sldId id="826" r:id="rId27"/>
    <p:sldId id="827" r:id="rId28"/>
    <p:sldId id="828" r:id="rId29"/>
    <p:sldId id="832" r:id="rId30"/>
    <p:sldId id="840" r:id="rId31"/>
    <p:sldId id="841" r:id="rId32"/>
    <p:sldId id="258" r:id="rId33"/>
    <p:sldId id="260" r:id="rId34"/>
    <p:sldId id="261" r:id="rId35"/>
    <p:sldId id="262" r:id="rId36"/>
    <p:sldId id="263" r:id="rId37"/>
    <p:sldId id="328" r:id="rId38"/>
    <p:sldId id="297" r:id="rId39"/>
    <p:sldId id="299" r:id="rId40"/>
    <p:sldId id="265" r:id="rId41"/>
    <p:sldId id="266" r:id="rId42"/>
    <p:sldId id="307" r:id="rId43"/>
    <p:sldId id="303" r:id="rId44"/>
    <p:sldId id="324" r:id="rId45"/>
    <p:sldId id="370"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42D60A-642B-46A0-85C2-E65CD306F6A6}" type="datetimeFigureOut">
              <a:rPr lang="zh-CN" altLang="en-US" smtClean="0"/>
              <a:t>2021/1/3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F04E3-18FC-48B5-B593-BDBF10A6CC62}" type="slidenum">
              <a:rPr lang="zh-CN" altLang="en-US" smtClean="0"/>
              <a:t>‹#›</a:t>
            </a:fld>
            <a:endParaRPr lang="zh-CN" altLang="en-US"/>
          </a:p>
        </p:txBody>
      </p:sp>
    </p:spTree>
    <p:extLst>
      <p:ext uri="{BB962C8B-B14F-4D97-AF65-F5344CB8AC3E}">
        <p14:creationId xmlns:p14="http://schemas.microsoft.com/office/powerpoint/2010/main" val="378415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B499D9D8-F9E7-4E43-A1B1-DFCC081CFB25}"/>
              </a:ext>
            </a:extLst>
          </p:cNvPr>
          <p:cNvSpPr>
            <a:spLocks noGrp="1" noRot="1" noChangeAspect="1" noChangeArrowheads="1" noTextEdit="1"/>
          </p:cNvSpPr>
          <p:nvPr>
            <p:ph type="sldImg" idx="4294967295"/>
          </p:nvPr>
        </p:nvSpPr>
        <p:spPr>
          <a:ln/>
        </p:spPr>
      </p:sp>
      <p:sp>
        <p:nvSpPr>
          <p:cNvPr id="54274" name="文本占位符 2">
            <a:extLst>
              <a:ext uri="{FF2B5EF4-FFF2-40B4-BE49-F238E27FC236}">
                <a16:creationId xmlns:a16="http://schemas.microsoft.com/office/drawing/2014/main" id="{D4489CEB-82CF-4DA4-8456-A3891EE3C8C3}"/>
              </a:ext>
            </a:extLst>
          </p:cNvPr>
          <p:cNvSpPr>
            <a:spLocks noGrp="1" noChangeArrowheads="1"/>
          </p:cNvSpPr>
          <p:nvPr>
            <p:ph type="body" idx="4294967295"/>
          </p:nvPr>
        </p:nvSpPr>
        <p:spPr/>
        <p:txBody>
          <a:bodyPr>
            <a:prstTxWarp prst="textNoShape">
              <a:avLst/>
            </a:prstTxWarp>
          </a:bodyPr>
          <a:lstStyle/>
          <a:p>
            <a:r>
              <a:rPr lang="zh-CN" altLang="en-US"/>
              <a:t>大型：多人合作，半年以上</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B1B0E546-8821-4AAA-960A-72C03878F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611C907-2BF7-4C7E-8E8E-D38AFBBF1840}" type="slidenum">
              <a:rPr lang="zh-CN" altLang="en-US">
                <a:latin typeface="Times New Roman" panose="02020603050405020304" pitchFamily="18" charset="0"/>
              </a:rPr>
              <a:pPr/>
              <a:t>6</a:t>
            </a:fld>
            <a:endParaRPr lang="zh-CN" altLang="en-US">
              <a:latin typeface="Times New Roman" panose="02020603050405020304" pitchFamily="18" charset="0"/>
            </a:endParaRPr>
          </a:p>
        </p:txBody>
      </p:sp>
      <p:sp>
        <p:nvSpPr>
          <p:cNvPr id="72706" name="Rectangle 7">
            <a:extLst>
              <a:ext uri="{FF2B5EF4-FFF2-40B4-BE49-F238E27FC236}">
                <a16:creationId xmlns:a16="http://schemas.microsoft.com/office/drawing/2014/main" id="{B68EFBA0-3162-472E-8EF3-C9F4730CA67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611F24ED-B407-4AA6-A8ED-690CD41B399C}" type="slidenum">
              <a:rPr lang="en-US" altLang="zh-CN" sz="1200"/>
              <a:pPr algn="r"/>
              <a:t>6</a:t>
            </a:fld>
            <a:endParaRPr lang="en-US" altLang="zh-CN" sz="1200"/>
          </a:p>
        </p:txBody>
      </p:sp>
      <p:sp>
        <p:nvSpPr>
          <p:cNvPr id="72707" name="Rectangle 2">
            <a:extLst>
              <a:ext uri="{FF2B5EF4-FFF2-40B4-BE49-F238E27FC236}">
                <a16:creationId xmlns:a16="http://schemas.microsoft.com/office/drawing/2014/main" id="{35F06A15-F105-4D1A-82EB-92B033EC16E7}"/>
              </a:ext>
            </a:extLst>
          </p:cNvPr>
          <p:cNvSpPr>
            <a:spLocks noGrp="1" noRot="1" noChangeAspect="1" noChangeArrowheads="1" noTextEdit="1"/>
          </p:cNvSpPr>
          <p:nvPr>
            <p:ph type="sldImg" idx="4294967295"/>
          </p:nvPr>
        </p:nvSpPr>
        <p:spPr>
          <a:ln/>
        </p:spPr>
      </p:sp>
      <p:sp>
        <p:nvSpPr>
          <p:cNvPr id="72708" name="Rectangle 3">
            <a:extLst>
              <a:ext uri="{FF2B5EF4-FFF2-40B4-BE49-F238E27FC236}">
                <a16:creationId xmlns:a16="http://schemas.microsoft.com/office/drawing/2014/main" id="{B63BFCBC-6BE2-4A81-B81F-26A1BB1A9EE4}"/>
              </a:ext>
            </a:extLst>
          </p:cNvPr>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520E9467-9C5E-4D67-8D1E-8A6356975D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2FB2B1E7-0B10-45C3-BD2D-3A862386AFA8}" type="slidenum">
              <a:rPr lang="zh-CN" altLang="en-US">
                <a:latin typeface="Times New Roman" panose="02020603050405020304" pitchFamily="18" charset="0"/>
              </a:rPr>
              <a:pPr/>
              <a:t>7</a:t>
            </a:fld>
            <a:endParaRPr lang="zh-CN" altLang="en-US">
              <a:latin typeface="Times New Roman" panose="02020603050405020304" pitchFamily="18" charset="0"/>
            </a:endParaRPr>
          </a:p>
        </p:txBody>
      </p:sp>
      <p:sp>
        <p:nvSpPr>
          <p:cNvPr id="75778" name="Rectangle 7">
            <a:extLst>
              <a:ext uri="{FF2B5EF4-FFF2-40B4-BE49-F238E27FC236}">
                <a16:creationId xmlns:a16="http://schemas.microsoft.com/office/drawing/2014/main" id="{C6EECFC6-4C0C-4FB0-9E52-5989AEED3F6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6C81E934-279B-4E2E-B37A-8B30EBB2F482}" type="slidenum">
              <a:rPr lang="en-US" altLang="zh-CN" sz="1200"/>
              <a:pPr algn="r"/>
              <a:t>7</a:t>
            </a:fld>
            <a:endParaRPr lang="en-US" altLang="zh-CN" sz="1200"/>
          </a:p>
        </p:txBody>
      </p:sp>
      <p:sp>
        <p:nvSpPr>
          <p:cNvPr id="75779" name="Rectangle 2">
            <a:extLst>
              <a:ext uri="{FF2B5EF4-FFF2-40B4-BE49-F238E27FC236}">
                <a16:creationId xmlns:a16="http://schemas.microsoft.com/office/drawing/2014/main" id="{E1407E67-38B0-4F97-9B6D-B3BB4243D5C9}"/>
              </a:ext>
            </a:extLst>
          </p:cNvPr>
          <p:cNvSpPr>
            <a:spLocks noGrp="1" noRot="1" noChangeAspect="1" noChangeArrowheads="1" noTextEdit="1"/>
          </p:cNvSpPr>
          <p:nvPr>
            <p:ph type="sldImg" idx="4294967295"/>
          </p:nvPr>
        </p:nvSpPr>
        <p:spPr>
          <a:ln/>
        </p:spPr>
      </p:sp>
      <p:sp>
        <p:nvSpPr>
          <p:cNvPr id="75780" name="Rectangle 3">
            <a:extLst>
              <a:ext uri="{FF2B5EF4-FFF2-40B4-BE49-F238E27FC236}">
                <a16:creationId xmlns:a16="http://schemas.microsoft.com/office/drawing/2014/main" id="{B3D919D7-B650-4FBF-9DE8-2352F3E8B841}"/>
              </a:ext>
            </a:extLst>
          </p:cNvPr>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r>
              <a:rPr lang="zh-CN" altLang="zh-CN"/>
              <a:t>在</a:t>
            </a:r>
            <a:r>
              <a:rPr lang="en-US" altLang="zh-CN"/>
              <a:t>20</a:t>
            </a:r>
            <a:r>
              <a:rPr lang="zh-CN" altLang="en-US"/>
              <a:t>世纪</a:t>
            </a:r>
            <a:r>
              <a:rPr lang="en-US" altLang="zh-CN"/>
              <a:t>80</a:t>
            </a:r>
            <a:r>
              <a:rPr lang="zh-CN" altLang="en-US"/>
              <a:t>年代以前，瀑布模型一直是唯一被广泛采用的生命周期模型，现在也是软件工程中应用的最广泛的过程模型。</a:t>
            </a:r>
          </a:p>
          <a:p>
            <a:pPr eaLnBrk="1" hangingPunct="1"/>
            <a:r>
              <a:rPr lang="zh-CN" altLang="en-US"/>
              <a:t>子瀑布是解决子系统进度不一致的问题。但是用户还是要等待。</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E26396B3-36E8-4307-8DCD-A06F68299F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E1FDABE-1974-47C8-B441-252571900C93}" type="slidenum">
              <a:rPr lang="zh-CN" altLang="en-US">
                <a:latin typeface="Times New Roman" panose="02020603050405020304" pitchFamily="18" charset="0"/>
              </a:rPr>
              <a:pPr/>
              <a:t>8</a:t>
            </a:fld>
            <a:endParaRPr lang="zh-CN" altLang="en-US">
              <a:latin typeface="Times New Roman" panose="02020603050405020304" pitchFamily="18" charset="0"/>
            </a:endParaRPr>
          </a:p>
        </p:txBody>
      </p:sp>
      <p:sp>
        <p:nvSpPr>
          <p:cNvPr id="77826" name="Rectangle 7">
            <a:extLst>
              <a:ext uri="{FF2B5EF4-FFF2-40B4-BE49-F238E27FC236}">
                <a16:creationId xmlns:a16="http://schemas.microsoft.com/office/drawing/2014/main" id="{D4CF0450-88DB-4802-AEB0-8E6D2A38CBF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82B7446D-CD06-4191-8214-DCDD8724A51C}" type="slidenum">
              <a:rPr lang="en-US" altLang="zh-CN" sz="1200"/>
              <a:pPr algn="r"/>
              <a:t>8</a:t>
            </a:fld>
            <a:endParaRPr lang="en-US" altLang="zh-CN" sz="1200"/>
          </a:p>
        </p:txBody>
      </p:sp>
      <p:sp>
        <p:nvSpPr>
          <p:cNvPr id="77827" name="Rectangle 2">
            <a:extLst>
              <a:ext uri="{FF2B5EF4-FFF2-40B4-BE49-F238E27FC236}">
                <a16:creationId xmlns:a16="http://schemas.microsoft.com/office/drawing/2014/main" id="{166E364C-9319-4885-ADDE-A534E16B0864}"/>
              </a:ext>
            </a:extLst>
          </p:cNvPr>
          <p:cNvSpPr>
            <a:spLocks noGrp="1" noRot="1" noChangeAspect="1" noChangeArrowheads="1" noTextEdit="1"/>
          </p:cNvSpPr>
          <p:nvPr>
            <p:ph type="sldImg" idx="4294967295"/>
          </p:nvPr>
        </p:nvSpPr>
        <p:spPr>
          <a:ln/>
        </p:spPr>
      </p:sp>
      <p:sp>
        <p:nvSpPr>
          <p:cNvPr id="77828" name="Rectangle 3">
            <a:extLst>
              <a:ext uri="{FF2B5EF4-FFF2-40B4-BE49-F238E27FC236}">
                <a16:creationId xmlns:a16="http://schemas.microsoft.com/office/drawing/2014/main" id="{B615AE38-FAD2-4DBD-B7DE-F512E1D34B20}"/>
              </a:ext>
            </a:extLst>
          </p:cNvPr>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r>
              <a:rPr lang="zh-CN" altLang="zh-CN"/>
              <a:t>安装倒车灯，导致车底拆开、安装线路和修改传动装置。</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86B9D5E3-98B1-4449-8652-4E8210CF58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5CF213B-CA29-4525-BDC4-5B6D396E7926}" type="slidenum">
              <a:rPr lang="zh-CN" altLang="en-US">
                <a:latin typeface="Times New Roman" panose="02020603050405020304" pitchFamily="18" charset="0"/>
              </a:rPr>
              <a:pPr/>
              <a:t>10</a:t>
            </a:fld>
            <a:endParaRPr lang="zh-CN" altLang="en-US">
              <a:latin typeface="Times New Roman" panose="02020603050405020304" pitchFamily="18" charset="0"/>
            </a:endParaRPr>
          </a:p>
        </p:txBody>
      </p:sp>
      <p:sp>
        <p:nvSpPr>
          <p:cNvPr id="82946" name="Rectangle 7">
            <a:extLst>
              <a:ext uri="{FF2B5EF4-FFF2-40B4-BE49-F238E27FC236}">
                <a16:creationId xmlns:a16="http://schemas.microsoft.com/office/drawing/2014/main" id="{D6CDDE9B-7FF1-4A31-A9BF-591F37B121B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E875CA97-923F-4265-BCED-A4BA8D6DC45E}" type="slidenum">
              <a:rPr lang="en-US" altLang="zh-CN" sz="1200"/>
              <a:pPr algn="r"/>
              <a:t>10</a:t>
            </a:fld>
            <a:endParaRPr lang="en-US" altLang="zh-CN" sz="1200"/>
          </a:p>
        </p:txBody>
      </p:sp>
      <p:sp>
        <p:nvSpPr>
          <p:cNvPr id="82947" name="Rectangle 2">
            <a:extLst>
              <a:ext uri="{FF2B5EF4-FFF2-40B4-BE49-F238E27FC236}">
                <a16:creationId xmlns:a16="http://schemas.microsoft.com/office/drawing/2014/main" id="{9E15FAE0-69E0-4D88-86EC-7DE13D065D74}"/>
              </a:ext>
            </a:extLst>
          </p:cNvPr>
          <p:cNvSpPr>
            <a:spLocks noGrp="1" noChangeArrowheads="1"/>
          </p:cNvSpPr>
          <p:nvPr>
            <p:ph type="body" idx="4294967295"/>
          </p:nvPr>
        </p:nvSpPr>
        <p:spPr>
          <a:xfrm>
            <a:off x="914400" y="4346575"/>
            <a:ext cx="5029200" cy="3852863"/>
          </a:xfrm>
        </p:spPr>
        <p:txBody>
          <a:bodyPr lIns="90487" tIns="44450" rIns="90487" bIns="44450">
            <a:prstTxWarp prst="textNoShape">
              <a:avLst/>
            </a:prstTxWarp>
          </a:bodyPr>
          <a:lstStyle/>
          <a:p>
            <a:pPr eaLnBrk="1" hangingPunct="1"/>
            <a:endParaRPr lang="en-US" altLang="zh-CN"/>
          </a:p>
        </p:txBody>
      </p:sp>
      <p:sp>
        <p:nvSpPr>
          <p:cNvPr id="82948" name="Rectangle 3">
            <a:extLst>
              <a:ext uri="{FF2B5EF4-FFF2-40B4-BE49-F238E27FC236}">
                <a16:creationId xmlns:a16="http://schemas.microsoft.com/office/drawing/2014/main" id="{5CD0461C-D62D-4FE7-9138-8876BCD9CBB6}"/>
              </a:ext>
            </a:extLst>
          </p:cNvPr>
          <p:cNvSpPr>
            <a:spLocks noGrp="1" noRot="1" noChangeAspect="1" noChangeArrowheads="1" noTextEdit="1"/>
          </p:cNvSpPr>
          <p:nvPr>
            <p:ph type="sldImg" idx="4294967295"/>
          </p:nvPr>
        </p:nvSpPr>
        <p:spPr>
          <a:xfrm>
            <a:off x="587375" y="800100"/>
            <a:ext cx="5684838" cy="3198813"/>
          </a:xfrm>
          <a:ln w="12700">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a:extLst>
              <a:ext uri="{FF2B5EF4-FFF2-40B4-BE49-F238E27FC236}">
                <a16:creationId xmlns:a16="http://schemas.microsoft.com/office/drawing/2014/main" id="{CBA4111C-E987-4ACF-BF38-07F5A914BE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142EDD9-DD17-40E1-8721-FF03F25F75E6}" type="slidenum">
              <a:rPr lang="zh-CN" altLang="en-US">
                <a:latin typeface="Times New Roman" panose="02020603050405020304" pitchFamily="18" charset="0"/>
              </a:rPr>
              <a:pPr/>
              <a:t>19</a:t>
            </a:fld>
            <a:endParaRPr lang="zh-CN" altLang="en-US">
              <a:latin typeface="Times New Roman" panose="02020603050405020304" pitchFamily="18" charset="0"/>
            </a:endParaRPr>
          </a:p>
        </p:txBody>
      </p:sp>
      <p:sp>
        <p:nvSpPr>
          <p:cNvPr id="102402" name="Rectangle 7">
            <a:extLst>
              <a:ext uri="{FF2B5EF4-FFF2-40B4-BE49-F238E27FC236}">
                <a16:creationId xmlns:a16="http://schemas.microsoft.com/office/drawing/2014/main" id="{23801E0E-9C06-467E-89C6-278BA7B5EB4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E3CCEB19-37CF-4948-B6F8-DB390ED5CE3D}" type="slidenum">
              <a:rPr lang="en-US" altLang="zh-CN" sz="1200"/>
              <a:pPr algn="r"/>
              <a:t>19</a:t>
            </a:fld>
            <a:endParaRPr lang="en-US" altLang="zh-CN" sz="1200"/>
          </a:p>
        </p:txBody>
      </p:sp>
      <p:sp>
        <p:nvSpPr>
          <p:cNvPr id="102403" name="Rectangle 2">
            <a:extLst>
              <a:ext uri="{FF2B5EF4-FFF2-40B4-BE49-F238E27FC236}">
                <a16:creationId xmlns:a16="http://schemas.microsoft.com/office/drawing/2014/main" id="{AB84B2CC-C4DC-4D18-8E2A-CF3ACFE8ACAE}"/>
              </a:ext>
            </a:extLst>
          </p:cNvPr>
          <p:cNvSpPr>
            <a:spLocks noGrp="1" noRot="1" noChangeAspect="1" noChangeArrowheads="1" noTextEdit="1"/>
          </p:cNvSpPr>
          <p:nvPr>
            <p:ph type="sldImg" idx="4294967295"/>
          </p:nvPr>
        </p:nvSpPr>
        <p:spPr>
          <a:ln/>
        </p:spPr>
      </p:sp>
      <p:sp>
        <p:nvSpPr>
          <p:cNvPr id="102404" name="Rectangle 3">
            <a:extLst>
              <a:ext uri="{FF2B5EF4-FFF2-40B4-BE49-F238E27FC236}">
                <a16:creationId xmlns:a16="http://schemas.microsoft.com/office/drawing/2014/main" id="{3FAB9AA9-98E2-48DF-B3A1-2C640168C5D2}"/>
              </a:ext>
            </a:extLst>
          </p:cNvPr>
          <p:cNvSpPr>
            <a:spLocks noGrp="1" noChangeArrowheads="1"/>
          </p:cNvSpPr>
          <p:nvPr>
            <p:ph type="body" idx="4294967295"/>
          </p:nvPr>
        </p:nvSpPr>
        <p:spPr>
          <a:xfrm>
            <a:off x="914400" y="4343400"/>
            <a:ext cx="5029200" cy="4114800"/>
          </a:xfrm>
        </p:spPr>
        <p:txBody>
          <a:bodyPr>
            <a:prstTxWarp prst="textNoShape">
              <a:avLst/>
            </a:prstTxWarp>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FB519508-1418-4483-B0D3-D2873E6DF9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CED7BE0-FC7D-45C5-BF25-2DAD9F06024D}" type="slidenum">
              <a:rPr lang="zh-CN" altLang="en-US">
                <a:latin typeface="Times New Roman" panose="02020603050405020304" pitchFamily="18" charset="0"/>
              </a:rPr>
              <a:pPr/>
              <a:t>21</a:t>
            </a:fld>
            <a:endParaRPr lang="zh-CN" altLang="en-US">
              <a:latin typeface="Times New Roman" panose="02020603050405020304" pitchFamily="18" charset="0"/>
            </a:endParaRPr>
          </a:p>
        </p:txBody>
      </p:sp>
      <p:sp>
        <p:nvSpPr>
          <p:cNvPr id="115714" name="Rectangle 7">
            <a:extLst>
              <a:ext uri="{FF2B5EF4-FFF2-40B4-BE49-F238E27FC236}">
                <a16:creationId xmlns:a16="http://schemas.microsoft.com/office/drawing/2014/main" id="{17FD0073-35F1-4D36-9FA6-FA4B0928405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E66FC70B-EE39-47AA-A4E5-79E8B8F3E00C}" type="slidenum">
              <a:rPr lang="en-US" altLang="zh-CN" sz="1200"/>
              <a:pPr algn="r"/>
              <a:t>21</a:t>
            </a:fld>
            <a:endParaRPr lang="en-US" altLang="zh-CN" sz="1200"/>
          </a:p>
        </p:txBody>
      </p:sp>
      <p:sp>
        <p:nvSpPr>
          <p:cNvPr id="115715" name="Rectangle 2">
            <a:extLst>
              <a:ext uri="{FF2B5EF4-FFF2-40B4-BE49-F238E27FC236}">
                <a16:creationId xmlns:a16="http://schemas.microsoft.com/office/drawing/2014/main" id="{C616EE1D-0F2A-41A3-A860-CFEDB858A2CE}"/>
              </a:ext>
            </a:extLst>
          </p:cNvPr>
          <p:cNvSpPr>
            <a:spLocks noGrp="1" noRot="1" noChangeAspect="1" noChangeArrowheads="1" noTextEdit="1"/>
          </p:cNvSpPr>
          <p:nvPr>
            <p:ph type="sldImg" idx="4294967295"/>
          </p:nvPr>
        </p:nvSpPr>
        <p:spPr>
          <a:ln/>
        </p:spPr>
      </p:sp>
      <p:sp>
        <p:nvSpPr>
          <p:cNvPr id="115716" name="Rectangle 3">
            <a:extLst>
              <a:ext uri="{FF2B5EF4-FFF2-40B4-BE49-F238E27FC236}">
                <a16:creationId xmlns:a16="http://schemas.microsoft.com/office/drawing/2014/main" id="{DAE64350-7578-4F37-8285-1D608BD5D3EA}"/>
              </a:ext>
            </a:extLst>
          </p:cNvPr>
          <p:cNvSpPr>
            <a:spLocks noGrp="1" noChangeArrowheads="1"/>
          </p:cNvSpPr>
          <p:nvPr>
            <p:ph type="body" idx="4294967295"/>
          </p:nvPr>
        </p:nvSpPr>
        <p:spPr/>
        <p:txBody>
          <a:bodyPr>
            <a:prstTxWarp prst="textNoShape">
              <a:avLst/>
            </a:prstTxWarp>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FC1CF3-1048-455A-9802-FB8622A3E8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78ECE5-76B8-4A03-AB7D-B368ADAD1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4A2D00-DE23-4A23-905C-1521A5B625FF}"/>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45B9336D-CC1C-45A0-8F72-7BB5C08D8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170BA6-F976-4D14-A050-1AB9B2618E5A}"/>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213650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79A1B-3EA9-4FC1-9808-0E072C398F7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AD589D-F008-4991-8DE3-4E1AD0FC194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0EBB32-DE82-4DF2-8419-CA56A79673AF}"/>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7E1C6F6B-FEB2-4CFA-914B-F468118D5D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1553DC-69C8-4C48-ADA7-912E347DC2DA}"/>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10477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96C51E-EB9E-450A-A60A-DD0838822BB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29E526-8946-4EEC-B99C-A250716ADF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2447E4-FB08-491F-93A1-218F9E74F38B}"/>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2407D5C7-24B7-4F73-BDD7-105B56C879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87764-8818-4009-A06C-05FC39B6AC2C}"/>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239343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57345"/>
          <p:cNvGrpSpPr/>
          <p:nvPr/>
        </p:nvGrpSpPr>
        <p:grpSpPr>
          <a:xfrm>
            <a:off x="0" y="0"/>
            <a:ext cx="12192000" cy="6858000"/>
            <a:chOff x="0" y="0"/>
            <a:chExt cx="5760" cy="4320"/>
          </a:xfrm>
        </p:grpSpPr>
        <p:sp>
          <p:nvSpPr>
            <p:cNvPr id="2051" name="矩形 57346"/>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lstStyle/>
            <a:p>
              <a:pPr lvl="0" indent="0" algn="ctr">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52" name="矩形 57347"/>
            <p:cNvSpPr/>
            <p:nvPr/>
          </p:nvSpPr>
          <p:spPr>
            <a:xfrm>
              <a:off x="1081" y="1065"/>
              <a:ext cx="4679" cy="1596"/>
            </a:xfrm>
            <a:prstGeom prst="rect">
              <a:avLst/>
            </a:prstGeom>
            <a:solidFill>
              <a:schemeClr val="bg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grpSp>
          <p:nvGrpSpPr>
            <p:cNvPr id="2053" name="组合 57348"/>
            <p:cNvGrpSpPr/>
            <p:nvPr/>
          </p:nvGrpSpPr>
          <p:grpSpPr>
            <a:xfrm>
              <a:off x="0" y="672"/>
              <a:ext cx="1806" cy="1989"/>
              <a:chOff x="0" y="672"/>
              <a:chExt cx="1806" cy="1989"/>
            </a:xfrm>
          </p:grpSpPr>
          <p:sp>
            <p:nvSpPr>
              <p:cNvPr id="2054" name="矩形 57349"/>
              <p:cNvSpPr/>
              <p:nvPr userDrawn="1"/>
            </p:nvSpPr>
            <p:spPr>
              <a:xfrm>
                <a:off x="361" y="2257"/>
                <a:ext cx="363" cy="404"/>
              </a:xfrm>
              <a:prstGeom prst="rect">
                <a:avLst/>
              </a:prstGeom>
              <a:solidFill>
                <a:schemeClr val="accent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55" name="矩形 57350"/>
              <p:cNvSpPr/>
              <p:nvPr userDrawn="1"/>
            </p:nvSpPr>
            <p:spPr>
              <a:xfrm>
                <a:off x="1081" y="1065"/>
                <a:ext cx="362" cy="405"/>
              </a:xfrm>
              <a:prstGeom prst="rect">
                <a:avLst/>
              </a:prstGeom>
              <a:solidFill>
                <a:schemeClr val="folHlink"/>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56" name="矩形 57351"/>
              <p:cNvSpPr/>
              <p:nvPr userDrawn="1"/>
            </p:nvSpPr>
            <p:spPr>
              <a:xfrm>
                <a:off x="1437" y="672"/>
                <a:ext cx="369" cy="400"/>
              </a:xfrm>
              <a:prstGeom prst="rect">
                <a:avLst/>
              </a:prstGeom>
              <a:solidFill>
                <a:schemeClr val="folHlink"/>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57" name="矩形 57352"/>
              <p:cNvSpPr/>
              <p:nvPr userDrawn="1"/>
            </p:nvSpPr>
            <p:spPr>
              <a:xfrm>
                <a:off x="719" y="2257"/>
                <a:ext cx="368" cy="404"/>
              </a:xfrm>
              <a:prstGeom prst="rect">
                <a:avLst/>
              </a:prstGeom>
              <a:solidFill>
                <a:schemeClr val="bg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58" name="矩形 57353"/>
              <p:cNvSpPr/>
              <p:nvPr userDrawn="1"/>
            </p:nvSpPr>
            <p:spPr>
              <a:xfrm>
                <a:off x="1437" y="1065"/>
                <a:ext cx="369" cy="405"/>
              </a:xfrm>
              <a:prstGeom prst="rect">
                <a:avLst/>
              </a:prstGeom>
              <a:solidFill>
                <a:schemeClr val="accent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59" name="矩形 57354"/>
              <p:cNvSpPr/>
              <p:nvPr userDrawn="1"/>
            </p:nvSpPr>
            <p:spPr>
              <a:xfrm>
                <a:off x="719" y="1464"/>
                <a:ext cx="368" cy="399"/>
              </a:xfrm>
              <a:prstGeom prst="rect">
                <a:avLst/>
              </a:prstGeom>
              <a:solidFill>
                <a:schemeClr val="folHlink"/>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60" name="矩形 57355"/>
              <p:cNvSpPr/>
              <p:nvPr userDrawn="1"/>
            </p:nvSpPr>
            <p:spPr>
              <a:xfrm>
                <a:off x="0" y="1464"/>
                <a:ext cx="367" cy="399"/>
              </a:xfrm>
              <a:prstGeom prst="rect">
                <a:avLst/>
              </a:prstGeom>
              <a:solidFill>
                <a:schemeClr val="bg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61" name="矩形 57356"/>
              <p:cNvSpPr/>
              <p:nvPr userDrawn="1"/>
            </p:nvSpPr>
            <p:spPr>
              <a:xfrm>
                <a:off x="1081" y="1464"/>
                <a:ext cx="362" cy="399"/>
              </a:xfrm>
              <a:prstGeom prst="rect">
                <a:avLst/>
              </a:prstGeom>
              <a:solidFill>
                <a:schemeClr val="accent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62" name="矩形 57357"/>
              <p:cNvSpPr/>
              <p:nvPr userDrawn="1"/>
            </p:nvSpPr>
            <p:spPr>
              <a:xfrm>
                <a:off x="361" y="1857"/>
                <a:ext cx="363" cy="406"/>
              </a:xfrm>
              <a:prstGeom prst="rect">
                <a:avLst/>
              </a:prstGeom>
              <a:solidFill>
                <a:schemeClr val="folHlink"/>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2063" name="矩形 57358"/>
              <p:cNvSpPr/>
              <p:nvPr userDrawn="1"/>
            </p:nvSpPr>
            <p:spPr>
              <a:xfrm>
                <a:off x="719" y="1857"/>
                <a:ext cx="368" cy="406"/>
              </a:xfrm>
              <a:prstGeom prst="rect">
                <a:avLst/>
              </a:prstGeom>
              <a:solidFill>
                <a:schemeClr val="accent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grpSp>
      </p:grpSp>
      <p:sp>
        <p:nvSpPr>
          <p:cNvPr id="57363" name="标题 57362"/>
          <p:cNvSpPr>
            <a:spLocks noGrp="1"/>
          </p:cNvSpPr>
          <p:nvPr>
            <p:ph type="ctrTitle"/>
          </p:nvPr>
        </p:nvSpPr>
        <p:spPr>
          <a:xfrm>
            <a:off x="3962400" y="1828800"/>
            <a:ext cx="8026400" cy="2209800"/>
          </a:xfrm>
          <a:prstGeom prst="rect">
            <a:avLst/>
          </a:prstGeom>
          <a:noFill/>
          <a:ln w="9525">
            <a:noFill/>
          </a:ln>
        </p:spPr>
        <p:txBody>
          <a:bodyPr anchor="ctr"/>
          <a:lstStyle>
            <a:lvl1pPr lvl="0">
              <a:defRPr sz="4600">
                <a:solidFill>
                  <a:srgbClr val="FFFFFF"/>
                </a:solidFill>
              </a:defRPr>
            </a:lvl1pPr>
          </a:lstStyle>
          <a:p>
            <a:pPr lvl="0" fontAlgn="base"/>
            <a:r>
              <a:rPr lang="zh-CN" altLang="en-US" strike="noStrike" noProof="1"/>
              <a:t>单击此处编辑母版标题样式</a:t>
            </a:r>
          </a:p>
        </p:txBody>
      </p:sp>
      <p:sp>
        <p:nvSpPr>
          <p:cNvPr id="57364" name="副标题 57363"/>
          <p:cNvSpPr>
            <a:spLocks noGrp="1"/>
          </p:cNvSpPr>
          <p:nvPr>
            <p:ph type="subTitle" idx="1"/>
          </p:nvPr>
        </p:nvSpPr>
        <p:spPr>
          <a:xfrm>
            <a:off x="3962400" y="4267200"/>
            <a:ext cx="80264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zh-CN" altLang="en-US" strike="noStrike" noProof="1"/>
              <a:t>单击此处编辑母版副标题样式</a:t>
            </a:r>
          </a:p>
        </p:txBody>
      </p:sp>
      <p:sp>
        <p:nvSpPr>
          <p:cNvPr id="57360" name="日期占位符 57359"/>
          <p:cNvSpPr>
            <a:spLocks noGrp="1"/>
          </p:cNvSpPr>
          <p:nvPr>
            <p:ph type="dt" sz="half" idx="2"/>
          </p:nvPr>
        </p:nvSpPr>
        <p:spPr>
          <a:xfrm>
            <a:off x="609600" y="6248400"/>
            <a:ext cx="2844800" cy="457200"/>
          </a:xfrm>
          <a:prstGeom prst="rect">
            <a:avLst/>
          </a:prstGeom>
          <a:noFill/>
          <a:ln w="9525">
            <a:noFill/>
          </a:ln>
        </p:spPr>
        <p:txBody>
          <a:bodyPr anchor="b"/>
          <a:lstStyle>
            <a:lvl1pPr>
              <a:defRPr sz="1200"/>
            </a:lvl1pPr>
          </a:lstStyle>
          <a:p>
            <a:pPr fontAlgn="base"/>
            <a:endParaRPr lang="zh-CN" altLang="en-US" strike="noStrike" noProof="1">
              <a:latin typeface="Arial" panose="020B0604020202020204" pitchFamily="34" charset="0"/>
            </a:endParaRPr>
          </a:p>
        </p:txBody>
      </p:sp>
      <p:sp>
        <p:nvSpPr>
          <p:cNvPr id="57361" name="页脚占位符 57360"/>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fontAlgn="base"/>
            <a:endParaRPr lang="zh-CN" altLang="en-US" strike="noStrike" noProof="1">
              <a:latin typeface="Arial" panose="020B0604020202020204" pitchFamily="34" charset="0"/>
            </a:endParaRPr>
          </a:p>
        </p:txBody>
      </p:sp>
      <p:sp>
        <p:nvSpPr>
          <p:cNvPr id="57362" name="灯片编号占位符 57361"/>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623976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213134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95481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700214"/>
            <a:ext cx="5376672" cy="44656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700214"/>
            <a:ext cx="5376672" cy="44656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151588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9" name="日期占位符 8"/>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767569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5" name="日期占位符 4"/>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492778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4" name="日期占位符 3"/>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90384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05071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7F718-B317-4EA7-93E0-F022F9995D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C584494-332D-4AE3-804A-BA1BCFDD09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7199C-1AAF-4E60-AC16-384FAD37AA5B}"/>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CA4368AF-2FB8-4551-9B62-7299D831F9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AB0F1E-9EA9-42CE-A424-3CE07734A8F7}"/>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591573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437203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119380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457200"/>
            <a:ext cx="2743200" cy="5708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457200"/>
            <a:ext cx="8070573" cy="5708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968135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287197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218102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800E1-2736-4C0E-BE1F-B1E0438E98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07F9F1-6A68-4985-9879-E57A14155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69D1520-42FD-4AAC-A9C7-8A339E79F431}"/>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AFDCF59B-E3AB-42FC-9E57-AE355C58A7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C600C4-2D19-49F5-A132-2204461420B3}"/>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2219486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77CA3A-48E5-4377-9FCC-B23B6D329F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40C753-DFE8-4C4C-A550-AC285B5C7AB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65B511A-D34E-4F2A-817A-743608D1170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2D4D153-768B-49D8-A360-BE005F0F4062}"/>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6" name="页脚占位符 5">
            <a:extLst>
              <a:ext uri="{FF2B5EF4-FFF2-40B4-BE49-F238E27FC236}">
                <a16:creationId xmlns:a16="http://schemas.microsoft.com/office/drawing/2014/main" id="{7E1B37B5-7A00-4D77-AA50-BA65FCBB13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38BDFB-860E-4919-BA9F-1A6B85FA3C9D}"/>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384293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6121E0-48D2-4601-8A8C-072ED0FC4A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E8BC0F1-BC31-4230-BFA5-13EB66D52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92CEB5-82D7-48C1-9675-6E79C58CF21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B7E5F3-2047-4D86-9980-F93725D20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C5F6A7-85E1-4CC1-8AED-6A559F26BC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7B267D6-6249-4446-9603-B14845ECD510}"/>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8" name="页脚占位符 7">
            <a:extLst>
              <a:ext uri="{FF2B5EF4-FFF2-40B4-BE49-F238E27FC236}">
                <a16:creationId xmlns:a16="http://schemas.microsoft.com/office/drawing/2014/main" id="{A3BB0B5F-21F2-411C-8741-14E5743072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49395F-213F-42BB-9555-0695979758DC}"/>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402643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914CD6-39D7-452F-9F89-B97EF4B3789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C85141-AF87-42D3-8E08-C0DC7E6AB058}"/>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4" name="页脚占位符 3">
            <a:extLst>
              <a:ext uri="{FF2B5EF4-FFF2-40B4-BE49-F238E27FC236}">
                <a16:creationId xmlns:a16="http://schemas.microsoft.com/office/drawing/2014/main" id="{9DCA7EF3-2CCA-4953-BC62-B26BFCE2D50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A560D9-5F6A-4DB9-9755-173BF940C416}"/>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189891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29A095-AC46-41F4-9081-99344438258F}"/>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3" name="页脚占位符 2">
            <a:extLst>
              <a:ext uri="{FF2B5EF4-FFF2-40B4-BE49-F238E27FC236}">
                <a16:creationId xmlns:a16="http://schemas.microsoft.com/office/drawing/2014/main" id="{5EE323B6-4ACB-4732-89E2-6ED303CDB87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C969D93-9590-4212-B0DE-4C12F0C07DF5}"/>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353166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8F440-F00C-4AB4-85C7-E4562F4326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D0B85A-8003-4366-A0BD-741FC6EBF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A3FE562-6458-42EE-8BD5-654290A62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623FB4-2401-4F3D-A968-499F7FCC0986}"/>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6" name="页脚占位符 5">
            <a:extLst>
              <a:ext uri="{FF2B5EF4-FFF2-40B4-BE49-F238E27FC236}">
                <a16:creationId xmlns:a16="http://schemas.microsoft.com/office/drawing/2014/main" id="{3BBCA0C1-D2D8-4C4A-8A14-22ABA1B3E5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D7F729-04F5-47A2-8809-33D0D8DA01BD}"/>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1803952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B5D34-6877-4FF2-A8CC-1A461004B4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FB082E-79F5-47DA-9641-9BCBC099F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93B387-1570-460E-839C-4475A2914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1063894-44A8-43EA-A389-F7EE4511FB5D}"/>
              </a:ext>
            </a:extLst>
          </p:cNvPr>
          <p:cNvSpPr>
            <a:spLocks noGrp="1"/>
          </p:cNvSpPr>
          <p:nvPr>
            <p:ph type="dt" sz="half" idx="10"/>
          </p:nvPr>
        </p:nvSpPr>
        <p:spPr/>
        <p:txBody>
          <a:bodyPr/>
          <a:lstStyle/>
          <a:p>
            <a:fld id="{8EB9A28C-8A5A-4F6E-BAA8-99BE7313752E}" type="datetimeFigureOut">
              <a:rPr lang="zh-CN" altLang="en-US" smtClean="0"/>
              <a:t>2021/1/3</a:t>
            </a:fld>
            <a:endParaRPr lang="zh-CN" altLang="en-US"/>
          </a:p>
        </p:txBody>
      </p:sp>
      <p:sp>
        <p:nvSpPr>
          <p:cNvPr id="6" name="页脚占位符 5">
            <a:extLst>
              <a:ext uri="{FF2B5EF4-FFF2-40B4-BE49-F238E27FC236}">
                <a16:creationId xmlns:a16="http://schemas.microsoft.com/office/drawing/2014/main" id="{29FBBF25-58D6-4128-818A-0034ED0048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9056AE-2DEE-482A-A069-9768938DFD31}"/>
              </a:ext>
            </a:extLst>
          </p:cNvPr>
          <p:cNvSpPr>
            <a:spLocks noGrp="1"/>
          </p:cNvSpPr>
          <p:nvPr>
            <p:ph type="sldNum" sz="quarter" idx="12"/>
          </p:nvPr>
        </p:nvSpPr>
        <p:spPr/>
        <p:txBody>
          <a:body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1512170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4783EC-7AE7-4511-B6B6-9827227F6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F4582C-DA24-4992-B094-53AD66613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348861-BDAF-4436-BBA7-938B37657A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9A28C-8A5A-4F6E-BAA8-99BE7313752E}" type="datetimeFigureOut">
              <a:rPr lang="zh-CN" altLang="en-US" smtClean="0"/>
              <a:t>2021/1/3</a:t>
            </a:fld>
            <a:endParaRPr lang="zh-CN" altLang="en-US"/>
          </a:p>
        </p:txBody>
      </p:sp>
      <p:sp>
        <p:nvSpPr>
          <p:cNvPr id="5" name="页脚占位符 4">
            <a:extLst>
              <a:ext uri="{FF2B5EF4-FFF2-40B4-BE49-F238E27FC236}">
                <a16:creationId xmlns:a16="http://schemas.microsoft.com/office/drawing/2014/main" id="{1DC59BFD-4871-42DF-9A6D-CE1FFC93EE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F5BA28-5FE6-4B23-8A70-8A273B8EC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AC093-F42F-410B-B2E3-57AEA87A3E05}" type="slidenum">
              <a:rPr lang="zh-CN" altLang="en-US" smtClean="0"/>
              <a:t>‹#›</a:t>
            </a:fld>
            <a:endParaRPr lang="zh-CN" altLang="en-US"/>
          </a:p>
        </p:txBody>
      </p:sp>
    </p:spTree>
    <p:extLst>
      <p:ext uri="{BB962C8B-B14F-4D97-AF65-F5344CB8AC3E}">
        <p14:creationId xmlns:p14="http://schemas.microsoft.com/office/powerpoint/2010/main" val="62533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页脚占位符 56321"/>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200"/>
            </a:lvl1pPr>
          </a:lstStyle>
          <a:p>
            <a:pPr lvl="0" fontAlgn="base"/>
            <a:endParaRPr lang="zh-CN" altLang="en-US" strike="noStrike" noProof="1">
              <a:latin typeface="Arial" panose="020B0604020202020204" pitchFamily="34" charset="0"/>
            </a:endParaRPr>
          </a:p>
        </p:txBody>
      </p:sp>
      <p:sp>
        <p:nvSpPr>
          <p:cNvPr id="56323" name="灯片编号占位符 56322"/>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grpSp>
        <p:nvGrpSpPr>
          <p:cNvPr id="1028" name="组合 56323"/>
          <p:cNvGrpSpPr/>
          <p:nvPr/>
        </p:nvGrpSpPr>
        <p:grpSpPr>
          <a:xfrm>
            <a:off x="0" y="0"/>
            <a:ext cx="12192000" cy="546100"/>
            <a:chOff x="0" y="0"/>
            <a:chExt cx="5760" cy="344"/>
          </a:xfrm>
        </p:grpSpPr>
        <p:sp>
          <p:nvSpPr>
            <p:cNvPr id="1029" name="矩形 56324"/>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lstStyle/>
            <a:p>
              <a:pPr lvl="0" indent="0" algn="ctr">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1030" name="矩形 56325"/>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1031" name="矩形 56326"/>
            <p:cNvSpPr/>
            <p:nvPr/>
          </p:nvSpPr>
          <p:spPr>
            <a:xfrm>
              <a:off x="258" y="85"/>
              <a:ext cx="87" cy="89"/>
            </a:xfrm>
            <a:prstGeom prst="rect">
              <a:avLst/>
            </a:prstGeom>
            <a:solidFill>
              <a:schemeClr val="folHlink"/>
            </a:solidFill>
            <a:ln w="9525">
              <a:noFill/>
            </a:ln>
          </p:spPr>
          <p:txBody>
            <a:bodyPr anchor="t"/>
            <a:lstStyle/>
            <a:p>
              <a:pPr lvl="0" indent="0"/>
              <a:endParaRPr lang="zh-CN" altLang="en-US" sz="1800" dirty="0">
                <a:solidFill>
                  <a:schemeClr val="hlink"/>
                </a:solidFill>
                <a:latin typeface="Arial" panose="020B0604020202020204" pitchFamily="34" charset="0"/>
                <a:ea typeface="宋体" panose="02010600030101010101" pitchFamily="2" charset="-122"/>
              </a:endParaRPr>
            </a:p>
          </p:txBody>
        </p:sp>
        <p:sp>
          <p:nvSpPr>
            <p:cNvPr id="1032" name="矩形 56327"/>
            <p:cNvSpPr/>
            <p:nvPr/>
          </p:nvSpPr>
          <p:spPr>
            <a:xfrm>
              <a:off x="345" y="0"/>
              <a:ext cx="88" cy="87"/>
            </a:xfrm>
            <a:prstGeom prst="rect">
              <a:avLst/>
            </a:prstGeom>
            <a:solidFill>
              <a:schemeClr val="folHlink"/>
            </a:solidFill>
            <a:ln w="9525">
              <a:noFill/>
            </a:ln>
          </p:spPr>
          <p:txBody>
            <a:bodyPr anchor="t"/>
            <a:lstStyle/>
            <a:p>
              <a:pPr lvl="0" indent="0"/>
              <a:endParaRPr lang="zh-CN" altLang="en-US" sz="1800" dirty="0">
                <a:solidFill>
                  <a:schemeClr val="hlink"/>
                </a:solidFill>
                <a:latin typeface="Arial" panose="020B0604020202020204" pitchFamily="34" charset="0"/>
                <a:ea typeface="宋体" panose="02010600030101010101" pitchFamily="2" charset="-122"/>
              </a:endParaRPr>
            </a:p>
          </p:txBody>
        </p:sp>
        <p:sp>
          <p:nvSpPr>
            <p:cNvPr id="1033" name="矩形 56328"/>
            <p:cNvSpPr/>
            <p:nvPr/>
          </p:nvSpPr>
          <p:spPr>
            <a:xfrm>
              <a:off x="345" y="85"/>
              <a:ext cx="88" cy="89"/>
            </a:xfrm>
            <a:prstGeom prst="rect">
              <a:avLst/>
            </a:prstGeom>
            <a:solidFill>
              <a:schemeClr val="accent2"/>
            </a:solidFill>
            <a:ln w="9525">
              <a:noFill/>
            </a:ln>
          </p:spPr>
          <p:txBody>
            <a:bodyPr anchor="t"/>
            <a:lstStyle/>
            <a:p>
              <a:pPr lvl="0" indent="0"/>
              <a:endParaRPr lang="zh-CN" altLang="en-US" sz="1800" dirty="0">
                <a:solidFill>
                  <a:schemeClr val="accent2"/>
                </a:solidFill>
                <a:latin typeface="Arial" panose="020B0604020202020204" pitchFamily="34" charset="0"/>
                <a:ea typeface="宋体" panose="02010600030101010101" pitchFamily="2" charset="-122"/>
              </a:endParaRPr>
            </a:p>
          </p:txBody>
        </p:sp>
        <p:sp>
          <p:nvSpPr>
            <p:cNvPr id="1034" name="矩形 56329"/>
            <p:cNvSpPr/>
            <p:nvPr/>
          </p:nvSpPr>
          <p:spPr>
            <a:xfrm>
              <a:off x="173" y="173"/>
              <a:ext cx="86" cy="87"/>
            </a:xfrm>
            <a:prstGeom prst="rect">
              <a:avLst/>
            </a:prstGeom>
            <a:solidFill>
              <a:schemeClr val="folHlink"/>
            </a:solidFill>
            <a:ln w="9525">
              <a:noFill/>
            </a:ln>
          </p:spPr>
          <p:txBody>
            <a:bodyPr anchor="t"/>
            <a:lstStyle/>
            <a:p>
              <a:pPr lvl="0" indent="0"/>
              <a:endParaRPr lang="zh-CN" altLang="en-US" sz="1800" dirty="0">
                <a:solidFill>
                  <a:schemeClr val="hlink"/>
                </a:solidFill>
                <a:latin typeface="Arial" panose="020B0604020202020204" pitchFamily="34" charset="0"/>
                <a:ea typeface="宋体" panose="02010600030101010101" pitchFamily="2" charset="-122"/>
              </a:endParaRPr>
            </a:p>
          </p:txBody>
        </p:sp>
        <p:sp>
          <p:nvSpPr>
            <p:cNvPr id="1035" name="矩形 56330"/>
            <p:cNvSpPr/>
            <p:nvPr/>
          </p:nvSpPr>
          <p:spPr>
            <a:xfrm>
              <a:off x="83" y="86"/>
              <a:ext cx="89" cy="87"/>
            </a:xfrm>
            <a:prstGeom prst="rect">
              <a:avLst/>
            </a:prstGeom>
            <a:solidFill>
              <a:schemeClr val="bg2"/>
            </a:solidFill>
            <a:ln w="9525">
              <a:noFill/>
            </a:ln>
          </p:spPr>
          <p:txBody>
            <a:bodyPr anchor="t"/>
            <a:lstStyle/>
            <a:p>
              <a:pPr lvl="0" indent="0">
                <a:buClr>
                  <a:schemeClr val="bg1"/>
                </a:buClr>
              </a:pPr>
              <a:endParaRPr lang="zh-CN" altLang="en-US" sz="2400" dirty="0">
                <a:latin typeface="Times New Roman" panose="02020603050405020304" pitchFamily="18" charset="0"/>
                <a:ea typeface="宋体" panose="02010600030101010101" pitchFamily="2" charset="-122"/>
              </a:endParaRPr>
            </a:p>
          </p:txBody>
        </p:sp>
        <p:sp>
          <p:nvSpPr>
            <p:cNvPr id="1036" name="矩形 56331"/>
            <p:cNvSpPr/>
            <p:nvPr/>
          </p:nvSpPr>
          <p:spPr>
            <a:xfrm>
              <a:off x="258" y="171"/>
              <a:ext cx="87" cy="87"/>
            </a:xfrm>
            <a:prstGeom prst="rect">
              <a:avLst/>
            </a:prstGeom>
            <a:solidFill>
              <a:schemeClr val="accent2"/>
            </a:solidFill>
            <a:ln w="9525">
              <a:noFill/>
            </a:ln>
          </p:spPr>
          <p:txBody>
            <a:bodyPr anchor="t"/>
            <a:lstStyle/>
            <a:p>
              <a:pPr lvl="0" indent="0"/>
              <a:endParaRPr lang="zh-CN" altLang="en-US" sz="1800" dirty="0">
                <a:solidFill>
                  <a:schemeClr val="accent2"/>
                </a:solidFill>
                <a:latin typeface="Arial" panose="020B0604020202020204" pitchFamily="34" charset="0"/>
                <a:ea typeface="宋体" panose="02010600030101010101" pitchFamily="2" charset="-122"/>
              </a:endParaRPr>
            </a:p>
          </p:txBody>
        </p:sp>
        <p:sp>
          <p:nvSpPr>
            <p:cNvPr id="1037" name="矩形 56332"/>
            <p:cNvSpPr/>
            <p:nvPr/>
          </p:nvSpPr>
          <p:spPr>
            <a:xfrm>
              <a:off x="173" y="258"/>
              <a:ext cx="86" cy="86"/>
            </a:xfrm>
            <a:prstGeom prst="rect">
              <a:avLst/>
            </a:prstGeom>
            <a:solidFill>
              <a:schemeClr val="accent2"/>
            </a:solidFill>
            <a:ln w="9525">
              <a:noFill/>
            </a:ln>
          </p:spPr>
          <p:txBody>
            <a:bodyPr anchor="t"/>
            <a:lstStyle/>
            <a:p>
              <a:pPr lvl="0" indent="0"/>
              <a:endParaRPr lang="zh-CN" altLang="en-US" sz="1800" dirty="0">
                <a:solidFill>
                  <a:schemeClr val="accent2"/>
                </a:solidFill>
                <a:latin typeface="Arial" panose="020B0604020202020204" pitchFamily="34" charset="0"/>
                <a:ea typeface="宋体" panose="02010600030101010101" pitchFamily="2" charset="-122"/>
              </a:endParaRPr>
            </a:p>
          </p:txBody>
        </p:sp>
      </p:grpSp>
      <p:sp>
        <p:nvSpPr>
          <p:cNvPr id="1038" name="标题 56333"/>
          <p:cNvSpPr>
            <a:spLocks noGrp="1"/>
          </p:cNvSpPr>
          <p:nvPr>
            <p:ph type="title"/>
          </p:nvPr>
        </p:nvSpPr>
        <p:spPr>
          <a:xfrm>
            <a:off x="609600" y="457201"/>
            <a:ext cx="10972800" cy="955675"/>
          </a:xfrm>
          <a:prstGeom prst="rect">
            <a:avLst/>
          </a:prstGeom>
          <a:noFill/>
          <a:ln w="9525">
            <a:noFill/>
          </a:ln>
        </p:spPr>
        <p:txBody>
          <a:bodyPr anchor="ctr"/>
          <a:lstStyle/>
          <a:p>
            <a:pPr lvl="0" indent="0"/>
            <a:r>
              <a:rPr lang="zh-CN" altLang="en-US" dirty="0"/>
              <a:t>单击此处编辑母版标题样式</a:t>
            </a:r>
          </a:p>
        </p:txBody>
      </p:sp>
      <p:sp>
        <p:nvSpPr>
          <p:cNvPr id="1039" name="文本占位符 56334"/>
          <p:cNvSpPr>
            <a:spLocks noGrp="1"/>
          </p:cNvSpPr>
          <p:nvPr>
            <p:ph type="body"/>
          </p:nvPr>
        </p:nvSpPr>
        <p:spPr>
          <a:xfrm>
            <a:off x="609600" y="1700214"/>
            <a:ext cx="10972800" cy="4465637"/>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56336" name="日期占位符 56335"/>
          <p:cNvSpPr>
            <a:spLocks noGrp="1"/>
          </p:cNvSpPr>
          <p:nvPr>
            <p:ph type="dt" sz="half" idx="2"/>
          </p:nvPr>
        </p:nvSpPr>
        <p:spPr>
          <a:xfrm>
            <a:off x="609600" y="6245225"/>
            <a:ext cx="2844800" cy="476250"/>
          </a:xfrm>
          <a:prstGeom prst="rect">
            <a:avLst/>
          </a:prstGeom>
          <a:noFill/>
          <a:ln w="9525">
            <a:noFill/>
          </a:ln>
        </p:spPr>
        <p:txBody>
          <a:bodyPr anchor="b"/>
          <a:lstStyle>
            <a:lvl1pPr>
              <a:defRPr sz="1200"/>
            </a:lvl1pPr>
          </a:lstStyle>
          <a:p>
            <a:pPr lvl="0" fontAlgn="base"/>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328980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8" Type="http://schemas.openxmlformats.org/officeDocument/2006/relationships/audio" Target="../media/audio7.wav"/><Relationship Id="rId13" Type="http://schemas.openxmlformats.org/officeDocument/2006/relationships/image" Target="../media/image14.wmf"/><Relationship Id="rId18" Type="http://schemas.openxmlformats.org/officeDocument/2006/relationships/image" Target="../media/image19.GIF"/><Relationship Id="rId26" Type="http://schemas.openxmlformats.org/officeDocument/2006/relationships/image" Target="../media/image25.GIF"/><Relationship Id="rId3" Type="http://schemas.openxmlformats.org/officeDocument/2006/relationships/slideLayout" Target="../slideLayouts/slideLayout18.xml"/><Relationship Id="rId21" Type="http://schemas.openxmlformats.org/officeDocument/2006/relationships/image" Target="../media/image10.wmf"/><Relationship Id="rId7" Type="http://schemas.openxmlformats.org/officeDocument/2006/relationships/audio" Target="../media/audio6.wav"/><Relationship Id="rId12" Type="http://schemas.openxmlformats.org/officeDocument/2006/relationships/image" Target="../media/image13.GIF"/><Relationship Id="rId17" Type="http://schemas.openxmlformats.org/officeDocument/2006/relationships/image" Target="../media/image18.GIF"/><Relationship Id="rId25" Type="http://schemas.openxmlformats.org/officeDocument/2006/relationships/image" Target="../media/image24.png"/><Relationship Id="rId2" Type="http://schemas.openxmlformats.org/officeDocument/2006/relationships/audio" Target="../media/audio2.wav"/><Relationship Id="rId16" Type="http://schemas.openxmlformats.org/officeDocument/2006/relationships/image" Target="../media/image17.wmf"/><Relationship Id="rId20"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audio" Target="../media/audio5.wav"/><Relationship Id="rId11" Type="http://schemas.openxmlformats.org/officeDocument/2006/relationships/image" Target="../media/image12.jpeg"/><Relationship Id="rId24" Type="http://schemas.openxmlformats.org/officeDocument/2006/relationships/image" Target="../media/image23.GIF"/><Relationship Id="rId5" Type="http://schemas.openxmlformats.org/officeDocument/2006/relationships/audio" Target="../media/audio4.wav"/><Relationship Id="rId15" Type="http://schemas.openxmlformats.org/officeDocument/2006/relationships/image" Target="../media/image16.GIF"/><Relationship Id="rId23" Type="http://schemas.openxmlformats.org/officeDocument/2006/relationships/image" Target="../media/image22.wmf"/><Relationship Id="rId10" Type="http://schemas.openxmlformats.org/officeDocument/2006/relationships/image" Target="../media/image11.jpeg"/><Relationship Id="rId19" Type="http://schemas.openxmlformats.org/officeDocument/2006/relationships/image" Target="../media/image20.GIF"/><Relationship Id="rId4" Type="http://schemas.openxmlformats.org/officeDocument/2006/relationships/audio" Target="../media/audio3.wav"/><Relationship Id="rId9" Type="http://schemas.openxmlformats.org/officeDocument/2006/relationships/audio" Target="../media/audio8.wav"/><Relationship Id="rId14" Type="http://schemas.openxmlformats.org/officeDocument/2006/relationships/image" Target="../media/image15.png"/><Relationship Id="rId22" Type="http://schemas.openxmlformats.org/officeDocument/2006/relationships/image" Target="../media/image21.jpe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844EC-11A4-401E-AFB8-B9F6F13B1EDD}"/>
              </a:ext>
            </a:extLst>
          </p:cNvPr>
          <p:cNvSpPr>
            <a:spLocks noGrp="1"/>
          </p:cNvSpPr>
          <p:nvPr>
            <p:ph type="ctrTitle"/>
          </p:nvPr>
        </p:nvSpPr>
        <p:spPr/>
        <p:txBody>
          <a:bodyPr/>
          <a:lstStyle/>
          <a:p>
            <a:r>
              <a:rPr lang="zh-CN" altLang="en-US" dirty="0"/>
              <a:t>第一章</a:t>
            </a:r>
          </a:p>
        </p:txBody>
      </p:sp>
      <p:sp>
        <p:nvSpPr>
          <p:cNvPr id="3" name="副标题 2">
            <a:extLst>
              <a:ext uri="{FF2B5EF4-FFF2-40B4-BE49-F238E27FC236}">
                <a16:creationId xmlns:a16="http://schemas.microsoft.com/office/drawing/2014/main" id="{D14DB1D0-1F47-4563-85F1-B9C50B97914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29434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3">
            <a:extLst>
              <a:ext uri="{FF2B5EF4-FFF2-40B4-BE49-F238E27FC236}">
                <a16:creationId xmlns:a16="http://schemas.microsoft.com/office/drawing/2014/main" id="{525C38C2-E692-499F-B039-7827EFD7FE51}"/>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F1437A37-A860-4C6C-A4F5-83BB6B6ADBD9}" type="slidenum">
              <a:rPr lang="en-US" altLang="zh-CN" sz="1200">
                <a:latin typeface="Arial Black" panose="020B0A04020102020204" pitchFamily="34" charset="0"/>
              </a:rPr>
              <a:pPr algn="r"/>
              <a:t>10</a:t>
            </a:fld>
            <a:endParaRPr lang="en-US" altLang="zh-CN" sz="1200">
              <a:latin typeface="Arial Black" panose="020B0A04020102020204" pitchFamily="34" charset="0"/>
            </a:endParaRPr>
          </a:p>
        </p:txBody>
      </p:sp>
      <p:sp>
        <p:nvSpPr>
          <p:cNvPr id="81922" name="Rectangle 2">
            <a:extLst>
              <a:ext uri="{FF2B5EF4-FFF2-40B4-BE49-F238E27FC236}">
                <a16:creationId xmlns:a16="http://schemas.microsoft.com/office/drawing/2014/main" id="{8F6CD4D6-5E94-4EF9-9718-7B32F7F62D07}"/>
              </a:ext>
            </a:extLst>
          </p:cNvPr>
          <p:cNvSpPr>
            <a:spLocks noGrp="1" noChangeArrowheads="1"/>
          </p:cNvSpPr>
          <p:nvPr>
            <p:ph type="title" idx="4294967295"/>
          </p:nvPr>
        </p:nvSpPr>
        <p:spPr/>
        <p:txBody>
          <a:bodyPr vert="horz" lIns="90840" tIns="44623" rIns="90840" bIns="44623" rtlCol="0" anchor="b">
            <a:normAutofit/>
          </a:bodyPr>
          <a:lstStyle/>
          <a:p>
            <a:pPr eaLnBrk="1" hangingPunct="1"/>
            <a:r>
              <a:rPr lang="zh-CN" altLang="en-GB">
                <a:solidFill>
                  <a:srgbClr val="7030A0"/>
                </a:solidFill>
                <a:latin typeface="华文彩云" panose="02010800040101010101" pitchFamily="2" charset="-122"/>
                <a:ea typeface="华文彩云" panose="02010800040101010101" pitchFamily="2" charset="-122"/>
              </a:rPr>
              <a:t>快速原型模型</a:t>
            </a:r>
          </a:p>
        </p:txBody>
      </p:sp>
      <p:sp>
        <p:nvSpPr>
          <p:cNvPr id="81923" name="Rectangle 3">
            <a:extLst>
              <a:ext uri="{FF2B5EF4-FFF2-40B4-BE49-F238E27FC236}">
                <a16:creationId xmlns:a16="http://schemas.microsoft.com/office/drawing/2014/main" id="{0F9C5D9E-A858-4E29-85E0-37CB5E86FC3C}"/>
              </a:ext>
            </a:extLst>
          </p:cNvPr>
          <p:cNvSpPr>
            <a:spLocks noGrp="1" noChangeArrowheads="1"/>
          </p:cNvSpPr>
          <p:nvPr>
            <p:ph type="body" idx="4294967295"/>
          </p:nvPr>
        </p:nvSpPr>
        <p:spPr/>
        <p:txBody>
          <a:bodyPr vert="horz" lIns="90840" tIns="44623" rIns="90840" bIns="44623" rtlCol="0">
            <a:normAutofit/>
          </a:bodyPr>
          <a:lstStyle/>
          <a:p>
            <a:pPr eaLnBrk="1" hangingPunct="1"/>
            <a:r>
              <a:rPr lang="zh-CN" altLang="en-GB"/>
              <a:t>基本思想：</a:t>
            </a:r>
          </a:p>
          <a:p>
            <a:pPr lvl="1" eaLnBrk="1" hangingPunct="1"/>
            <a:r>
              <a:rPr lang="zh-CN" altLang="en-GB" sz="3200">
                <a:ea typeface="华文细黑" panose="02010600040101010101" pitchFamily="2" charset="-122"/>
              </a:rPr>
              <a:t>通过开发系统原型和用户反复交互，以明确需求，使系统在不断调整与修改中得以进化成熟。</a:t>
            </a:r>
          </a:p>
          <a:p>
            <a:pPr eaLnBrk="1" hangingPunct="1"/>
            <a:endParaRPr lang="zh-CN" altLang="en-GB" sz="360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3">
            <a:extLst>
              <a:ext uri="{FF2B5EF4-FFF2-40B4-BE49-F238E27FC236}">
                <a16:creationId xmlns:a16="http://schemas.microsoft.com/office/drawing/2014/main" id="{FF9499CA-C70D-4857-801A-B520831BBD7B}"/>
              </a:ext>
            </a:extLst>
          </p:cNvPr>
          <p:cNvSpPr>
            <a:spLocks noGrp="1" noChangeArrowheads="1"/>
          </p:cNvSpPr>
          <p:nvPr>
            <p:ph idx="1"/>
          </p:nvPr>
        </p:nvSpPr>
        <p:spPr>
          <a:xfrm>
            <a:off x="1919288" y="1125538"/>
            <a:ext cx="2779712" cy="4608512"/>
          </a:xfrm>
        </p:spPr>
        <p:txBody>
          <a:bodyPr/>
          <a:lstStyle/>
          <a:p>
            <a:pPr eaLnBrk="1" hangingPunct="1"/>
            <a:r>
              <a:rPr lang="zh-CN" altLang="en-US">
                <a:ea typeface="仿宋_GB2312" pitchFamily="49" charset="-122"/>
              </a:rPr>
              <a:t>快速建立起来的可以在计算机上运行的程序</a:t>
            </a:r>
          </a:p>
          <a:p>
            <a:pPr eaLnBrk="1" hangingPunct="1"/>
            <a:r>
              <a:rPr lang="zh-CN" altLang="en-US">
                <a:ea typeface="仿宋_GB2312" pitchFamily="49" charset="-122"/>
              </a:rPr>
              <a:t>所能完成的功能往往是最终产品能完成的功能的一个子集。</a:t>
            </a:r>
          </a:p>
        </p:txBody>
      </p:sp>
      <p:pic>
        <p:nvPicPr>
          <p:cNvPr id="83970" name="Picture 4" descr="rj4">
            <a:extLst>
              <a:ext uri="{FF2B5EF4-FFF2-40B4-BE49-F238E27FC236}">
                <a16:creationId xmlns:a16="http://schemas.microsoft.com/office/drawing/2014/main" id="{07538156-F940-470F-B88A-67A7C832D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375" y="836614"/>
            <a:ext cx="5164138"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AutoShape 5">
            <a:extLst>
              <a:ext uri="{FF2B5EF4-FFF2-40B4-BE49-F238E27FC236}">
                <a16:creationId xmlns:a16="http://schemas.microsoft.com/office/drawing/2014/main" id="{AA05FBAE-90DC-40C0-990C-6F565039155E}"/>
              </a:ext>
            </a:extLst>
          </p:cNvPr>
          <p:cNvSpPr>
            <a:spLocks noChangeArrowheads="1"/>
          </p:cNvSpPr>
          <p:nvPr/>
        </p:nvSpPr>
        <p:spPr bwMode="auto">
          <a:xfrm>
            <a:off x="5448301" y="765175"/>
            <a:ext cx="1008063" cy="431800"/>
          </a:xfrm>
          <a:prstGeom prst="roundRect">
            <a:avLst>
              <a:gd name="adj" fmla="val 16667"/>
            </a:avLst>
          </a:prstGeom>
          <a:noFill/>
          <a:ln w="571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solidFill>
                <a:srgbClr val="FF3300"/>
              </a:solidFill>
            </a:endParaRPr>
          </a:p>
        </p:txBody>
      </p:sp>
      <p:sp>
        <p:nvSpPr>
          <p:cNvPr id="83972" name="Rectangle 6">
            <a:extLst>
              <a:ext uri="{FF2B5EF4-FFF2-40B4-BE49-F238E27FC236}">
                <a16:creationId xmlns:a16="http://schemas.microsoft.com/office/drawing/2014/main" id="{A6120D79-89BA-43A4-B7E8-FD390514ACFD}"/>
              </a:ext>
            </a:extLst>
          </p:cNvPr>
          <p:cNvSpPr>
            <a:spLocks noChangeArrowheads="1"/>
          </p:cNvSpPr>
          <p:nvPr/>
        </p:nvSpPr>
        <p:spPr bwMode="auto">
          <a:xfrm>
            <a:off x="5375275" y="5302251"/>
            <a:ext cx="2592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0000FF"/>
                </a:solidFill>
              </a:rPr>
              <a:t>特点：不带反馈环</a:t>
            </a:r>
          </a:p>
        </p:txBody>
      </p:sp>
      <p:sp>
        <p:nvSpPr>
          <p:cNvPr id="83973" name="Rectangle 7">
            <a:extLst>
              <a:ext uri="{FF2B5EF4-FFF2-40B4-BE49-F238E27FC236}">
                <a16:creationId xmlns:a16="http://schemas.microsoft.com/office/drawing/2014/main" id="{6856B79A-4764-43E9-A0B4-8177A5711D4C}"/>
              </a:ext>
            </a:extLst>
          </p:cNvPr>
          <p:cNvSpPr>
            <a:spLocks noChangeArrowheads="1"/>
          </p:cNvSpPr>
          <p:nvPr/>
        </p:nvSpPr>
        <p:spPr bwMode="auto">
          <a:xfrm>
            <a:off x="6527800" y="2613026"/>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FF3300"/>
                </a:solidFill>
              </a:rPr>
              <a:t>开发过程</a:t>
            </a:r>
          </a:p>
        </p:txBody>
      </p:sp>
      <p:sp>
        <p:nvSpPr>
          <p:cNvPr id="83974" name="Rectangle 8">
            <a:extLst>
              <a:ext uri="{FF2B5EF4-FFF2-40B4-BE49-F238E27FC236}">
                <a16:creationId xmlns:a16="http://schemas.microsoft.com/office/drawing/2014/main" id="{AD28BED6-8539-4CE9-AC3C-31C404B2EA9E}"/>
              </a:ext>
            </a:extLst>
          </p:cNvPr>
          <p:cNvSpPr>
            <a:spLocks noChangeArrowheads="1"/>
          </p:cNvSpPr>
          <p:nvPr/>
        </p:nvSpPr>
        <p:spPr bwMode="auto">
          <a:xfrm>
            <a:off x="9240838" y="4171951"/>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rgbClr val="FF3300"/>
                </a:solidFill>
              </a:rPr>
              <a:t>维护过程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3">
            <a:extLst>
              <a:ext uri="{FF2B5EF4-FFF2-40B4-BE49-F238E27FC236}">
                <a16:creationId xmlns:a16="http://schemas.microsoft.com/office/drawing/2014/main" id="{88354635-D9A3-4624-A8B4-E890F6719AC7}"/>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66EBEBF4-A4C3-4487-B533-248C6E716926}" type="slidenum">
              <a:rPr lang="en-US" altLang="zh-CN" sz="1200">
                <a:latin typeface="Arial Black" panose="020B0A04020102020204" pitchFamily="34" charset="0"/>
              </a:rPr>
              <a:pPr algn="r"/>
              <a:t>12</a:t>
            </a:fld>
            <a:endParaRPr lang="en-US" altLang="zh-CN" sz="1200">
              <a:latin typeface="Arial Black" panose="020B0A04020102020204" pitchFamily="34" charset="0"/>
            </a:endParaRPr>
          </a:p>
        </p:txBody>
      </p:sp>
      <p:sp>
        <p:nvSpPr>
          <p:cNvPr id="1333250" name="Rectangle 2">
            <a:extLst>
              <a:ext uri="{FF2B5EF4-FFF2-40B4-BE49-F238E27FC236}">
                <a16:creationId xmlns:a16="http://schemas.microsoft.com/office/drawing/2014/main" id="{65CB1DCA-2447-4F7E-86E2-94A96AF2D992}"/>
              </a:ext>
            </a:extLst>
          </p:cNvPr>
          <p:cNvSpPr>
            <a:spLocks noGrp="1" noChangeArrowheads="1"/>
          </p:cNvSpPr>
          <p:nvPr>
            <p:ph type="body" idx="4294967295"/>
          </p:nvPr>
        </p:nvSpPr>
        <p:spPr>
          <a:xfrm>
            <a:off x="1981200" y="684214"/>
            <a:ext cx="8229600" cy="5138737"/>
          </a:xfrm>
        </p:spPr>
        <p:txBody>
          <a:bodyPr vert="horz" lIns="90840" tIns="44623" rIns="90840" bIns="44623" rtlCol="0">
            <a:normAutofit/>
          </a:bodyPr>
          <a:lstStyle/>
          <a:p>
            <a:pPr eaLnBrk="1" hangingPunct="1">
              <a:lnSpc>
                <a:spcPct val="90000"/>
              </a:lnSpc>
            </a:pPr>
            <a:r>
              <a:rPr lang="zh-CN" altLang="en-GB">
                <a:solidFill>
                  <a:srgbClr val="7030A0"/>
                </a:solidFill>
                <a:latin typeface="华文彩云" panose="02010800040101010101" pitchFamily="2" charset="-122"/>
                <a:ea typeface="华文彩云" panose="02010800040101010101" pitchFamily="2" charset="-122"/>
              </a:rPr>
              <a:t>问题</a:t>
            </a:r>
          </a:p>
          <a:p>
            <a:pPr lvl="1" eaLnBrk="1" hangingPunct="1">
              <a:lnSpc>
                <a:spcPct val="90000"/>
              </a:lnSpc>
            </a:pPr>
            <a:r>
              <a:rPr lang="zh-CN" altLang="en-GB" sz="3200"/>
              <a:t>缺乏过程可见性</a:t>
            </a:r>
            <a:r>
              <a:rPr lang="en-GB" altLang="zh-CN" sz="3200"/>
              <a:t>;</a:t>
            </a:r>
          </a:p>
          <a:p>
            <a:pPr lvl="1" eaLnBrk="1" hangingPunct="1">
              <a:lnSpc>
                <a:spcPct val="90000"/>
              </a:lnSpc>
            </a:pPr>
            <a:r>
              <a:rPr lang="zh-CN" altLang="en-GB" sz="3200"/>
              <a:t>系统结构通常会很差</a:t>
            </a:r>
            <a:r>
              <a:rPr lang="en-GB" altLang="zh-CN" sz="3200"/>
              <a:t>;</a:t>
            </a:r>
          </a:p>
          <a:p>
            <a:pPr lvl="1" eaLnBrk="1" hangingPunct="1">
              <a:lnSpc>
                <a:spcPct val="90000"/>
              </a:lnSpc>
            </a:pPr>
            <a:r>
              <a:rPr lang="zh-CN" altLang="en-GB" sz="3200"/>
              <a:t>需要一些特别的技术（如原型快速开发技术），通常与主流技术不兼容</a:t>
            </a:r>
            <a:r>
              <a:rPr lang="en-GB" altLang="zh-CN" sz="3200"/>
              <a:t>.</a:t>
            </a:r>
          </a:p>
          <a:p>
            <a:pPr eaLnBrk="1" hangingPunct="1">
              <a:lnSpc>
                <a:spcPct val="110000"/>
              </a:lnSpc>
            </a:pPr>
            <a:r>
              <a:rPr lang="zh-CN" altLang="en-GB">
                <a:solidFill>
                  <a:srgbClr val="7030A0"/>
                </a:solidFill>
                <a:latin typeface="华文彩云" panose="02010800040101010101" pitchFamily="2" charset="-122"/>
                <a:ea typeface="华文彩云" panose="02010800040101010101" pitchFamily="2" charset="-122"/>
              </a:rPr>
              <a:t>适用情况</a:t>
            </a:r>
          </a:p>
          <a:p>
            <a:pPr lvl="1" eaLnBrk="1" hangingPunct="1">
              <a:lnSpc>
                <a:spcPct val="90000"/>
              </a:lnSpc>
            </a:pPr>
            <a:r>
              <a:rPr lang="zh-CN" altLang="en-GB" sz="3200"/>
              <a:t>适合中小规模的交互系统</a:t>
            </a:r>
            <a:r>
              <a:rPr lang="en-GB" altLang="zh-CN" sz="3200"/>
              <a:t>;</a:t>
            </a:r>
          </a:p>
          <a:p>
            <a:pPr lvl="1" eaLnBrk="1" hangingPunct="1">
              <a:lnSpc>
                <a:spcPct val="90000"/>
              </a:lnSpc>
            </a:pPr>
            <a:r>
              <a:rPr lang="zh-CN" altLang="en-GB" sz="3200"/>
              <a:t>可用于大型系统的局部开发（如系统界面），可以和瀑布模型混合使用；</a:t>
            </a:r>
            <a:endParaRPr lang="en-GB" altLang="zh-CN" sz="3200"/>
          </a:p>
          <a:p>
            <a:pPr lvl="1" eaLnBrk="1" hangingPunct="1">
              <a:lnSpc>
                <a:spcPct val="90000"/>
              </a:lnSpc>
            </a:pPr>
            <a:r>
              <a:rPr lang="zh-CN" altLang="en-GB" sz="3200"/>
              <a:t>生命周期较短的系统。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3250">
                                            <p:txEl>
                                              <p:pRg st="0" end="0"/>
                                            </p:txEl>
                                          </p:spTgt>
                                        </p:tgtEl>
                                        <p:attrNameLst>
                                          <p:attrName>style.visibility</p:attrName>
                                        </p:attrNameLst>
                                      </p:cBhvr>
                                      <p:to>
                                        <p:strVal val="visible"/>
                                      </p:to>
                                    </p:set>
                                    <p:animEffect transition="in" filter="blinds(horizontal)">
                                      <p:cBhvr>
                                        <p:cTn id="7" dur="500"/>
                                        <p:tgtEl>
                                          <p:spTgt spid="133325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3250">
                                            <p:txEl>
                                              <p:pRg st="1" end="1"/>
                                            </p:txEl>
                                          </p:spTgt>
                                        </p:tgtEl>
                                        <p:attrNameLst>
                                          <p:attrName>style.visibility</p:attrName>
                                        </p:attrNameLst>
                                      </p:cBhvr>
                                      <p:to>
                                        <p:strVal val="visible"/>
                                      </p:to>
                                    </p:set>
                                    <p:animEffect transition="in" filter="blinds(horizontal)">
                                      <p:cBhvr>
                                        <p:cTn id="10" dur="500"/>
                                        <p:tgtEl>
                                          <p:spTgt spid="1333250">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33250">
                                            <p:txEl>
                                              <p:pRg st="2" end="2"/>
                                            </p:txEl>
                                          </p:spTgt>
                                        </p:tgtEl>
                                        <p:attrNameLst>
                                          <p:attrName>style.visibility</p:attrName>
                                        </p:attrNameLst>
                                      </p:cBhvr>
                                      <p:to>
                                        <p:strVal val="visible"/>
                                      </p:to>
                                    </p:set>
                                    <p:animEffect transition="in" filter="blinds(horizontal)">
                                      <p:cBhvr>
                                        <p:cTn id="13" dur="500"/>
                                        <p:tgtEl>
                                          <p:spTgt spid="1333250">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333250">
                                            <p:txEl>
                                              <p:pRg st="3" end="3"/>
                                            </p:txEl>
                                          </p:spTgt>
                                        </p:tgtEl>
                                        <p:attrNameLst>
                                          <p:attrName>style.visibility</p:attrName>
                                        </p:attrNameLst>
                                      </p:cBhvr>
                                      <p:to>
                                        <p:strVal val="visible"/>
                                      </p:to>
                                    </p:set>
                                    <p:animEffect transition="in" filter="blinds(horizontal)">
                                      <p:cBhvr>
                                        <p:cTn id="16" dur="500"/>
                                        <p:tgtEl>
                                          <p:spTgt spid="133325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33250">
                                            <p:txEl>
                                              <p:pRg st="4" end="4"/>
                                            </p:txEl>
                                          </p:spTgt>
                                        </p:tgtEl>
                                        <p:attrNameLst>
                                          <p:attrName>style.visibility</p:attrName>
                                        </p:attrNameLst>
                                      </p:cBhvr>
                                      <p:to>
                                        <p:strVal val="visible"/>
                                      </p:to>
                                    </p:set>
                                    <p:animEffect transition="in" filter="blinds(horizontal)">
                                      <p:cBhvr>
                                        <p:cTn id="21" dur="500"/>
                                        <p:tgtEl>
                                          <p:spTgt spid="1333250">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33250">
                                            <p:txEl>
                                              <p:pRg st="5" end="5"/>
                                            </p:txEl>
                                          </p:spTgt>
                                        </p:tgtEl>
                                        <p:attrNameLst>
                                          <p:attrName>style.visibility</p:attrName>
                                        </p:attrNameLst>
                                      </p:cBhvr>
                                      <p:to>
                                        <p:strVal val="visible"/>
                                      </p:to>
                                    </p:set>
                                    <p:animEffect transition="in" filter="blinds(horizontal)">
                                      <p:cBhvr>
                                        <p:cTn id="24" dur="500"/>
                                        <p:tgtEl>
                                          <p:spTgt spid="1333250">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33250">
                                            <p:txEl>
                                              <p:pRg st="6" end="6"/>
                                            </p:txEl>
                                          </p:spTgt>
                                        </p:tgtEl>
                                        <p:attrNameLst>
                                          <p:attrName>style.visibility</p:attrName>
                                        </p:attrNameLst>
                                      </p:cBhvr>
                                      <p:to>
                                        <p:strVal val="visible"/>
                                      </p:to>
                                    </p:set>
                                    <p:animEffect transition="in" filter="blinds(horizontal)">
                                      <p:cBhvr>
                                        <p:cTn id="27" dur="500"/>
                                        <p:tgtEl>
                                          <p:spTgt spid="1333250">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33250">
                                            <p:txEl>
                                              <p:pRg st="7" end="7"/>
                                            </p:txEl>
                                          </p:spTgt>
                                        </p:tgtEl>
                                        <p:attrNameLst>
                                          <p:attrName>style.visibility</p:attrName>
                                        </p:attrNameLst>
                                      </p:cBhvr>
                                      <p:to>
                                        <p:strVal val="visible"/>
                                      </p:to>
                                    </p:set>
                                    <p:animEffect transition="in" filter="blinds(horizontal)">
                                      <p:cBhvr>
                                        <p:cTn id="30" dur="500"/>
                                        <p:tgtEl>
                                          <p:spTgt spid="13332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3">
            <a:extLst>
              <a:ext uri="{FF2B5EF4-FFF2-40B4-BE49-F238E27FC236}">
                <a16:creationId xmlns:a16="http://schemas.microsoft.com/office/drawing/2014/main" id="{A74250BB-D215-48D3-8DC0-EA810B115E2C}"/>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E8898C5D-F436-40C4-AD7D-2E25D54FB1BB}" type="slidenum">
              <a:rPr lang="en-US" altLang="zh-CN" sz="1200">
                <a:latin typeface="Arial Black" panose="020B0A04020102020204" pitchFamily="34" charset="0"/>
              </a:rPr>
              <a:pPr algn="r"/>
              <a:t>13</a:t>
            </a:fld>
            <a:endParaRPr lang="en-US" altLang="zh-CN" sz="1200">
              <a:latin typeface="Arial Black" panose="020B0A04020102020204" pitchFamily="34" charset="0"/>
            </a:endParaRPr>
          </a:p>
        </p:txBody>
      </p:sp>
      <p:sp>
        <p:nvSpPr>
          <p:cNvPr id="88066" name="Rectangle 2">
            <a:extLst>
              <a:ext uri="{FF2B5EF4-FFF2-40B4-BE49-F238E27FC236}">
                <a16:creationId xmlns:a16="http://schemas.microsoft.com/office/drawing/2014/main" id="{B5B1C7B8-9254-4282-B6F8-CA85F6E9F55C}"/>
              </a:ext>
            </a:extLst>
          </p:cNvPr>
          <p:cNvSpPr>
            <a:spLocks noGrp="1" noChangeArrowheads="1"/>
          </p:cNvSpPr>
          <p:nvPr>
            <p:ph type="title" idx="4294967295"/>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增量模型</a:t>
            </a:r>
          </a:p>
        </p:txBody>
      </p:sp>
      <p:sp>
        <p:nvSpPr>
          <p:cNvPr id="88067" name="Rectangle 3">
            <a:extLst>
              <a:ext uri="{FF2B5EF4-FFF2-40B4-BE49-F238E27FC236}">
                <a16:creationId xmlns:a16="http://schemas.microsoft.com/office/drawing/2014/main" id="{BF238473-56C3-405D-B767-7544201EAFE5}"/>
              </a:ext>
            </a:extLst>
          </p:cNvPr>
          <p:cNvSpPr>
            <a:spLocks noGrp="1" noChangeArrowheads="1"/>
          </p:cNvSpPr>
          <p:nvPr>
            <p:ph type="body" idx="4294967295"/>
          </p:nvPr>
        </p:nvSpPr>
        <p:spPr>
          <a:xfrm>
            <a:off x="1981200" y="1177925"/>
            <a:ext cx="8229600" cy="4502150"/>
          </a:xfrm>
        </p:spPr>
        <p:txBody>
          <a:bodyPr/>
          <a:lstStyle/>
          <a:p>
            <a:pPr eaLnBrk="1" hangingPunct="1"/>
            <a:r>
              <a:rPr lang="en-US" altLang="zh-CN">
                <a:latin typeface="华文细黑" panose="02010600040101010101" pitchFamily="2" charset="-122"/>
              </a:rPr>
              <a:t>MVP</a:t>
            </a:r>
            <a:r>
              <a:rPr lang="zh-CN" altLang="en-US">
                <a:latin typeface="华文细黑" panose="02010600040101010101" pitchFamily="2" charset="-122"/>
              </a:rPr>
              <a:t>（最小可行产品，</a:t>
            </a:r>
            <a:r>
              <a:rPr lang="en-US" altLang="zh-CN">
                <a:latin typeface="华文细黑" panose="02010600040101010101" pitchFamily="2" charset="-122"/>
              </a:rPr>
              <a:t>2009</a:t>
            </a:r>
            <a:r>
              <a:rPr lang="zh-CN" altLang="en-US">
                <a:latin typeface="华文细黑" panose="02010600040101010101" pitchFamily="2" charset="-122"/>
              </a:rPr>
              <a:t>年）；</a:t>
            </a:r>
            <a:r>
              <a:rPr lang="en-US" altLang="zh-CN">
                <a:latin typeface="华文细黑" panose="02010600040101010101" pitchFamily="2" charset="-122"/>
              </a:rPr>
              <a:t>MBP</a:t>
            </a:r>
            <a:r>
              <a:rPr lang="zh-CN" altLang="en-US">
                <a:latin typeface="华文细黑" panose="02010600040101010101" pitchFamily="2" charset="-122"/>
              </a:rPr>
              <a:t>（最强最美产品</a:t>
            </a:r>
            <a:r>
              <a:rPr lang="en-US" altLang="zh-CN">
                <a:latin typeface="华文细黑" panose="02010600040101010101" pitchFamily="2" charset="-122"/>
              </a:rPr>
              <a:t>iPhone2007</a:t>
            </a:r>
            <a:r>
              <a:rPr lang="zh-CN" altLang="en-US">
                <a:latin typeface="华文细黑" panose="02010600040101010101" pitchFamily="2" charset="-122"/>
              </a:rPr>
              <a:t>和</a:t>
            </a:r>
            <a:r>
              <a:rPr lang="en-US" altLang="zh-CN">
                <a:latin typeface="华文细黑" panose="02010600040101010101" pitchFamily="2" charset="-122"/>
              </a:rPr>
              <a:t>ipad2010</a:t>
            </a:r>
            <a:r>
              <a:rPr lang="zh-CN" altLang="en-US">
                <a:latin typeface="华文细黑" panose="02010600040101010101" pitchFamily="2" charset="-122"/>
              </a:rPr>
              <a:t>）</a:t>
            </a:r>
          </a:p>
          <a:p>
            <a:pPr eaLnBrk="1" hangingPunct="1"/>
            <a:r>
              <a:rPr lang="zh-CN" altLang="en-US">
                <a:latin typeface="华文细黑" panose="02010600040101010101" pitchFamily="2" charset="-122"/>
              </a:rPr>
              <a:t>增量模型也称为渐增模型，是</a:t>
            </a:r>
            <a:r>
              <a:rPr lang="en-US" altLang="zh-CN">
                <a:latin typeface="华文细黑" panose="02010600040101010101" pitchFamily="2" charset="-122"/>
              </a:rPr>
              <a:t>Mills</a:t>
            </a:r>
            <a:r>
              <a:rPr lang="zh-CN" altLang="en-US">
                <a:latin typeface="华文细黑" panose="02010600040101010101" pitchFamily="2" charset="-122"/>
              </a:rPr>
              <a:t>等人</a:t>
            </a:r>
            <a:r>
              <a:rPr lang="en-US" altLang="zh-CN">
                <a:latin typeface="华文细黑" panose="02010600040101010101" pitchFamily="2" charset="-122"/>
              </a:rPr>
              <a:t>1980</a:t>
            </a:r>
            <a:r>
              <a:rPr lang="zh-CN" altLang="en-US">
                <a:latin typeface="华文细黑" panose="02010600040101010101" pitchFamily="2" charset="-122"/>
              </a:rPr>
              <a:t>年提出来的。</a:t>
            </a:r>
          </a:p>
          <a:p>
            <a:pPr eaLnBrk="1" hangingPunct="1"/>
            <a:r>
              <a:rPr lang="zh-CN" altLang="en-US">
                <a:latin typeface="华文细黑" panose="02010600040101010101" pitchFamily="2" charset="-122"/>
              </a:rPr>
              <a:t>使用增量模型开发软件时，把软件产品作为一系列的增量构件来设计、编码、集成和测试</a:t>
            </a:r>
          </a:p>
          <a:p>
            <a:pPr eaLnBrk="1" hangingPunct="1"/>
            <a:r>
              <a:rPr lang="zh-CN" altLang="en-US">
                <a:latin typeface="华文细黑" panose="02010600040101010101" pitchFamily="2" charset="-122"/>
              </a:rPr>
              <a:t>每个构件由多个相互作用的模块构成，并且能够完成特定的功能。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89" name="Picture 2" descr="rj5">
            <a:extLst>
              <a:ext uri="{FF2B5EF4-FFF2-40B4-BE49-F238E27FC236}">
                <a16:creationId xmlns:a16="http://schemas.microsoft.com/office/drawing/2014/main" id="{50D4B0BA-AC76-4FDB-88E1-EAAA59A79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1468439"/>
            <a:ext cx="8064500" cy="426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0" name="Rectangle 3">
            <a:extLst>
              <a:ext uri="{FF2B5EF4-FFF2-40B4-BE49-F238E27FC236}">
                <a16:creationId xmlns:a16="http://schemas.microsoft.com/office/drawing/2014/main" id="{CDBE8781-670D-4C3E-A921-F58998671ADB}"/>
              </a:ext>
            </a:extLst>
          </p:cNvPr>
          <p:cNvSpPr>
            <a:spLocks noGrp="1" noChangeArrowheads="1"/>
          </p:cNvSpPr>
          <p:nvPr>
            <p:ph type="title"/>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增量模型</a:t>
            </a:r>
          </a:p>
        </p:txBody>
      </p:sp>
      <p:sp>
        <p:nvSpPr>
          <p:cNvPr id="89091" name="Rectangle 4">
            <a:extLst>
              <a:ext uri="{FF2B5EF4-FFF2-40B4-BE49-F238E27FC236}">
                <a16:creationId xmlns:a16="http://schemas.microsoft.com/office/drawing/2014/main" id="{AB1AE93B-0FD8-4098-BDB8-6C5B2DF95771}"/>
              </a:ext>
            </a:extLst>
          </p:cNvPr>
          <p:cNvSpPr>
            <a:spLocks noGrp="1" noChangeArrowheads="1"/>
          </p:cNvSpPr>
          <p:nvPr>
            <p:ph idx="1"/>
          </p:nvPr>
        </p:nvSpPr>
        <p:spPr>
          <a:xfrm>
            <a:off x="4943475" y="692150"/>
            <a:ext cx="5473700" cy="2592388"/>
          </a:xfrm>
        </p:spPr>
        <p:txBody>
          <a:bodyPr/>
          <a:lstStyle/>
          <a:p>
            <a:pPr eaLnBrk="1" hangingPunct="1"/>
            <a:r>
              <a:rPr lang="zh-CN" altLang="en-US" sz="2600">
                <a:solidFill>
                  <a:srgbClr val="FF3300"/>
                </a:solidFill>
              </a:rPr>
              <a:t>注意：</a:t>
            </a:r>
          </a:p>
          <a:p>
            <a:pPr lvl="1" eaLnBrk="1" hangingPunct="1"/>
            <a:r>
              <a:rPr lang="zh-CN" altLang="en-US" sz="2600">
                <a:solidFill>
                  <a:srgbClr val="000000"/>
                </a:solidFill>
              </a:rPr>
              <a:t>分解成增量构件时，应该使构件的规模适中</a:t>
            </a:r>
          </a:p>
          <a:p>
            <a:pPr lvl="1" eaLnBrk="1" hangingPunct="1"/>
            <a:r>
              <a:rPr lang="zh-CN" altLang="en-US" sz="2600">
                <a:solidFill>
                  <a:srgbClr val="000000"/>
                </a:solidFill>
              </a:rPr>
              <a:t>把新构件集成到现有软件中时，所形成的产品必须是可测试的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a:extLst>
              <a:ext uri="{FF2B5EF4-FFF2-40B4-BE49-F238E27FC236}">
                <a16:creationId xmlns:a16="http://schemas.microsoft.com/office/drawing/2014/main" id="{916F70C5-D9EF-4157-95E0-3AB7029D4AEE}"/>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97E9AFB7-8ACF-4164-8063-D720604CE391}" type="slidenum">
              <a:rPr lang="en-US" altLang="zh-CN" sz="1200">
                <a:latin typeface="Arial Black" panose="020B0A04020102020204" pitchFamily="34" charset="0"/>
              </a:rPr>
              <a:pPr algn="r"/>
              <a:t>15</a:t>
            </a:fld>
            <a:endParaRPr lang="en-US" altLang="zh-CN" sz="1200">
              <a:latin typeface="Arial Black" panose="020B0A04020102020204" pitchFamily="34" charset="0"/>
            </a:endParaRPr>
          </a:p>
        </p:txBody>
      </p:sp>
      <p:sp>
        <p:nvSpPr>
          <p:cNvPr id="90114" name="Rectangle 2">
            <a:extLst>
              <a:ext uri="{FF2B5EF4-FFF2-40B4-BE49-F238E27FC236}">
                <a16:creationId xmlns:a16="http://schemas.microsoft.com/office/drawing/2014/main" id="{9D798D63-B33A-418A-BF23-687528EBB26A}"/>
              </a:ext>
            </a:extLst>
          </p:cNvPr>
          <p:cNvSpPr>
            <a:spLocks noGrp="1" noChangeArrowheads="1"/>
          </p:cNvSpPr>
          <p:nvPr>
            <p:ph type="title" idx="4294967295"/>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优点</a:t>
            </a:r>
          </a:p>
        </p:txBody>
      </p:sp>
      <p:sp>
        <p:nvSpPr>
          <p:cNvPr id="90115" name="Rectangle 3">
            <a:extLst>
              <a:ext uri="{FF2B5EF4-FFF2-40B4-BE49-F238E27FC236}">
                <a16:creationId xmlns:a16="http://schemas.microsoft.com/office/drawing/2014/main" id="{0B04575B-4092-4F0C-AD51-CD89369379E0}"/>
              </a:ext>
            </a:extLst>
          </p:cNvPr>
          <p:cNvSpPr>
            <a:spLocks noGrp="1" noChangeArrowheads="1"/>
          </p:cNvSpPr>
          <p:nvPr>
            <p:ph type="body" idx="4294967295"/>
          </p:nvPr>
        </p:nvSpPr>
        <p:spPr/>
        <p:txBody>
          <a:bodyPr/>
          <a:lstStyle/>
          <a:p>
            <a:pPr eaLnBrk="1" hangingPunct="1"/>
            <a:r>
              <a:rPr lang="zh-CN" altLang="en-US">
                <a:latin typeface="楷体_GB2312" pitchFamily="49" charset="-122"/>
              </a:rPr>
              <a:t>能在较短时间内向用户提交可完成一些有用的工作产品</a:t>
            </a:r>
          </a:p>
          <a:p>
            <a:pPr eaLnBrk="1" hangingPunct="1"/>
            <a:r>
              <a:rPr lang="zh-CN" altLang="en-US">
                <a:latin typeface="楷体_GB2312" pitchFamily="49" charset="-122"/>
              </a:rPr>
              <a:t>用户有较充裕的时间学习和适应新产品</a:t>
            </a:r>
          </a:p>
          <a:p>
            <a:pPr eaLnBrk="1" hangingPunct="1"/>
            <a:r>
              <a:rPr lang="zh-CN" altLang="en-US">
                <a:latin typeface="楷体_GB2312" pitchFamily="49" charset="-122"/>
              </a:rPr>
              <a:t>项目失败的风险较低</a:t>
            </a:r>
          </a:p>
          <a:p>
            <a:pPr eaLnBrk="1" hangingPunct="1"/>
            <a:r>
              <a:rPr lang="zh-CN" altLang="en-US">
                <a:latin typeface="楷体_GB2312" pitchFamily="49" charset="-122"/>
              </a:rPr>
              <a:t>最重要的系统服务将接受最多的测试。</a:t>
            </a:r>
          </a:p>
          <a:p>
            <a:pPr lvl="1" eaLnBrk="1" hangingPunct="1"/>
            <a:r>
              <a:rPr lang="zh-CN" altLang="en-US" sz="3200">
                <a:latin typeface="楷体_GB2312" pitchFamily="49" charset="-122"/>
                <a:ea typeface="华文细黑" panose="02010600040101010101" pitchFamily="2" charset="-122"/>
              </a:rPr>
              <a:t>优先级最高的服务首先交付，然后再将其他增量构件逐次集成进来</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3">
            <a:extLst>
              <a:ext uri="{FF2B5EF4-FFF2-40B4-BE49-F238E27FC236}">
                <a16:creationId xmlns:a16="http://schemas.microsoft.com/office/drawing/2014/main" id="{1BA5EB77-E544-4112-90DC-C6C95673B97B}"/>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D70D5E9C-EC04-420D-9128-E273FA4B680F}" type="slidenum">
              <a:rPr lang="en-US" altLang="zh-CN" sz="1200">
                <a:latin typeface="Arial Black" panose="020B0A04020102020204" pitchFamily="34" charset="0"/>
              </a:rPr>
              <a:pPr algn="r"/>
              <a:t>16</a:t>
            </a:fld>
            <a:endParaRPr lang="en-US" altLang="zh-CN" sz="1200">
              <a:latin typeface="Arial Black" panose="020B0A04020102020204" pitchFamily="34" charset="0"/>
            </a:endParaRPr>
          </a:p>
        </p:txBody>
      </p:sp>
      <p:sp>
        <p:nvSpPr>
          <p:cNvPr id="91138" name="Rectangle 3">
            <a:extLst>
              <a:ext uri="{FF2B5EF4-FFF2-40B4-BE49-F238E27FC236}">
                <a16:creationId xmlns:a16="http://schemas.microsoft.com/office/drawing/2014/main" id="{1489114E-C605-4883-A25F-0969B66ABFCA}"/>
              </a:ext>
            </a:extLst>
          </p:cNvPr>
          <p:cNvSpPr>
            <a:spLocks noGrp="1" noChangeArrowheads="1"/>
          </p:cNvSpPr>
          <p:nvPr>
            <p:ph type="body" idx="4294967295"/>
          </p:nvPr>
        </p:nvSpPr>
        <p:spPr>
          <a:xfrm>
            <a:off x="2160588" y="863600"/>
            <a:ext cx="8507412" cy="4857750"/>
          </a:xfrm>
        </p:spPr>
        <p:txBody>
          <a:bodyPr/>
          <a:lstStyle/>
          <a:p>
            <a:pPr eaLnBrk="1" hangingPunct="1"/>
            <a:r>
              <a:rPr lang="zh-CN" altLang="en-US">
                <a:latin typeface="华文细黑" panose="02010600040101010101" pitchFamily="2" charset="-122"/>
              </a:rPr>
              <a:t>增量构件的开发可以采用瀑布模型的方式，如图所示。 </a:t>
            </a:r>
          </a:p>
        </p:txBody>
      </p:sp>
      <p:pic>
        <p:nvPicPr>
          <p:cNvPr id="91139" name="Picture 4" descr="未标题-1 拷贝">
            <a:extLst>
              <a:ext uri="{FF2B5EF4-FFF2-40B4-BE49-F238E27FC236}">
                <a16:creationId xmlns:a16="http://schemas.microsoft.com/office/drawing/2014/main" id="{0D757164-4BC3-4147-9541-8FB3FAC69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0975" y="1943101"/>
            <a:ext cx="6840538" cy="477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3">
            <a:extLst>
              <a:ext uri="{FF2B5EF4-FFF2-40B4-BE49-F238E27FC236}">
                <a16:creationId xmlns:a16="http://schemas.microsoft.com/office/drawing/2014/main" id="{830C32F3-CE30-49FA-AF69-83F75175DD7F}"/>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850009FB-2FFC-4D51-954A-3500A9BD725B}" type="slidenum">
              <a:rPr lang="en-US" altLang="zh-CN" sz="1200">
                <a:latin typeface="Arial Black" panose="020B0A04020102020204" pitchFamily="34" charset="0"/>
              </a:rPr>
              <a:pPr algn="r"/>
              <a:t>17</a:t>
            </a:fld>
            <a:endParaRPr lang="en-US" altLang="zh-CN" sz="1200">
              <a:latin typeface="Arial Black" panose="020B0A04020102020204" pitchFamily="34" charset="0"/>
            </a:endParaRPr>
          </a:p>
        </p:txBody>
      </p:sp>
      <p:sp>
        <p:nvSpPr>
          <p:cNvPr id="92162" name="Rectangle 2">
            <a:extLst>
              <a:ext uri="{FF2B5EF4-FFF2-40B4-BE49-F238E27FC236}">
                <a16:creationId xmlns:a16="http://schemas.microsoft.com/office/drawing/2014/main" id="{B2DE4ADC-0AF2-4651-B462-D59DA9278EA8}"/>
              </a:ext>
            </a:extLst>
          </p:cNvPr>
          <p:cNvSpPr>
            <a:spLocks noGrp="1" noChangeArrowheads="1"/>
          </p:cNvSpPr>
          <p:nvPr>
            <p:ph type="title" idx="4294967295"/>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问题</a:t>
            </a:r>
          </a:p>
        </p:txBody>
      </p:sp>
      <p:sp>
        <p:nvSpPr>
          <p:cNvPr id="92163" name="Rectangle 3">
            <a:extLst>
              <a:ext uri="{FF2B5EF4-FFF2-40B4-BE49-F238E27FC236}">
                <a16:creationId xmlns:a16="http://schemas.microsoft.com/office/drawing/2014/main" id="{981C8E38-E316-4ECF-8FCD-2FC40EFD89DF}"/>
              </a:ext>
            </a:extLst>
          </p:cNvPr>
          <p:cNvSpPr>
            <a:spLocks noGrp="1" noChangeArrowheads="1"/>
          </p:cNvSpPr>
          <p:nvPr>
            <p:ph type="body" idx="4294967295"/>
          </p:nvPr>
        </p:nvSpPr>
        <p:spPr/>
        <p:txBody>
          <a:bodyPr/>
          <a:lstStyle/>
          <a:p>
            <a:pPr eaLnBrk="1" hangingPunct="1"/>
            <a:r>
              <a:rPr lang="zh-CN" altLang="en-US" sz="3600">
                <a:latin typeface="华文细黑" panose="02010600040101010101" pitchFamily="2" charset="-122"/>
              </a:rPr>
              <a:t>在把每个新的增量构件集成到现有软件体系结构中时，必须不破坏原来已经开发出的产品。</a:t>
            </a:r>
          </a:p>
          <a:p>
            <a:pPr eaLnBrk="1" hangingPunct="1"/>
            <a:r>
              <a:rPr lang="zh-CN" altLang="en-US" sz="3600">
                <a:latin typeface="华文细黑" panose="02010600040101010101" pitchFamily="2" charset="-122"/>
              </a:rPr>
              <a:t>软件体系结构必须是开放的，即向现有产品中加入新构件的过程必须简单、方便。</a:t>
            </a:r>
          </a:p>
          <a:p>
            <a:pPr eaLnBrk="1" hangingPunct="1"/>
            <a:r>
              <a:rPr lang="zh-CN" altLang="en-US" sz="3600">
                <a:solidFill>
                  <a:srgbClr val="3D00EA"/>
                </a:solidFill>
                <a:latin typeface="华文细黑" panose="02010600040101010101" pitchFamily="2" charset="-122"/>
              </a:rPr>
              <a:t>因此，采用增量模型比采用瀑布模型和快速原型模型更需要精心的设计。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a:extLst>
              <a:ext uri="{FF2B5EF4-FFF2-40B4-BE49-F238E27FC236}">
                <a16:creationId xmlns:a16="http://schemas.microsoft.com/office/drawing/2014/main" id="{50820382-CE02-4AD8-849F-95C03E024C9A}"/>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C77BBFE5-CBFF-4929-BBFD-833E39110146}" type="slidenum">
              <a:rPr lang="en-US" altLang="zh-CN" sz="1200">
                <a:latin typeface="Arial Black" panose="020B0A04020102020204" pitchFamily="34" charset="0"/>
              </a:rPr>
              <a:pPr algn="r"/>
              <a:t>18</a:t>
            </a:fld>
            <a:endParaRPr lang="en-US" altLang="zh-CN" sz="1200">
              <a:latin typeface="Arial Black" panose="020B0A04020102020204" pitchFamily="34" charset="0"/>
            </a:endParaRPr>
          </a:p>
        </p:txBody>
      </p:sp>
      <p:sp>
        <p:nvSpPr>
          <p:cNvPr id="100354" name="Rectangle 2">
            <a:extLst>
              <a:ext uri="{FF2B5EF4-FFF2-40B4-BE49-F238E27FC236}">
                <a16:creationId xmlns:a16="http://schemas.microsoft.com/office/drawing/2014/main" id="{1A03DC9D-6E47-4233-BFE2-EB5C052F97C6}"/>
              </a:ext>
            </a:extLst>
          </p:cNvPr>
          <p:cNvSpPr>
            <a:spLocks noGrp="1" noChangeArrowheads="1"/>
          </p:cNvSpPr>
          <p:nvPr>
            <p:ph type="title" idx="4294967295"/>
          </p:nvPr>
        </p:nvSpPr>
        <p:spPr/>
        <p:txBody>
          <a:bodyPr/>
          <a:lstStyle/>
          <a:p>
            <a:pPr eaLnBrk="1" hangingPunct="1"/>
            <a:r>
              <a:rPr lang="zh-CN" altLang="en-US" sz="5400">
                <a:solidFill>
                  <a:srgbClr val="CC0000"/>
                </a:solidFill>
              </a:rPr>
              <a:t>喷泉模型</a:t>
            </a:r>
            <a:r>
              <a:rPr lang="zh-CN" altLang="en-US" sz="4800"/>
              <a:t> </a:t>
            </a:r>
          </a:p>
        </p:txBody>
      </p:sp>
      <p:sp>
        <p:nvSpPr>
          <p:cNvPr id="100355" name="Rectangle 3">
            <a:extLst>
              <a:ext uri="{FF2B5EF4-FFF2-40B4-BE49-F238E27FC236}">
                <a16:creationId xmlns:a16="http://schemas.microsoft.com/office/drawing/2014/main" id="{61FFCFF2-9C80-4A95-823C-987E772201CF}"/>
              </a:ext>
            </a:extLst>
          </p:cNvPr>
          <p:cNvSpPr>
            <a:spLocks noGrp="1" noChangeArrowheads="1"/>
          </p:cNvSpPr>
          <p:nvPr>
            <p:ph type="body" idx="4294967295"/>
          </p:nvPr>
        </p:nvSpPr>
        <p:spPr>
          <a:xfrm>
            <a:off x="1981201" y="1412875"/>
            <a:ext cx="4564063" cy="4406900"/>
          </a:xfrm>
        </p:spPr>
        <p:txBody>
          <a:bodyPr/>
          <a:lstStyle/>
          <a:p>
            <a:pPr eaLnBrk="1" hangingPunct="1">
              <a:lnSpc>
                <a:spcPct val="90000"/>
              </a:lnSpc>
            </a:pPr>
            <a:r>
              <a:rPr lang="zh-CN" altLang="en-US">
                <a:latin typeface="华文细黑" panose="02010600040101010101" pitchFamily="2" charset="-122"/>
              </a:rPr>
              <a:t>喷泉模型是典型的面向对象生命周期模型。</a:t>
            </a:r>
          </a:p>
          <a:p>
            <a:pPr eaLnBrk="1" hangingPunct="1">
              <a:lnSpc>
                <a:spcPct val="90000"/>
              </a:lnSpc>
            </a:pPr>
            <a:r>
              <a:rPr lang="zh-CN" altLang="en-US">
                <a:latin typeface="华文细黑" panose="02010600040101010101" pitchFamily="2" charset="-122"/>
              </a:rPr>
              <a:t>“喷泉”一词体现了迭代和无间隙特性。图中代表不同阶段的圆圈相互重叠，这明确表示两个活动之间存在重叠。 </a:t>
            </a:r>
          </a:p>
        </p:txBody>
      </p:sp>
      <p:pic>
        <p:nvPicPr>
          <p:cNvPr id="100356" name="Picture 4">
            <a:extLst>
              <a:ext uri="{FF2B5EF4-FFF2-40B4-BE49-F238E27FC236}">
                <a16:creationId xmlns:a16="http://schemas.microsoft.com/office/drawing/2014/main" id="{8A19CF32-2375-4A7B-BBB7-D4111C176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83" t="4852" r="6772" b="2519"/>
          <a:stretch>
            <a:fillRect/>
          </a:stretch>
        </p:blipFill>
        <p:spPr bwMode="auto">
          <a:xfrm>
            <a:off x="6140451" y="684213"/>
            <a:ext cx="39592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3">
            <a:extLst>
              <a:ext uri="{FF2B5EF4-FFF2-40B4-BE49-F238E27FC236}">
                <a16:creationId xmlns:a16="http://schemas.microsoft.com/office/drawing/2014/main" id="{03806D4A-C44D-4114-B7FC-5AF2B240883C}"/>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A35F07ED-831B-4526-A5F3-89E131D3B600}" type="slidenum">
              <a:rPr lang="en-US" altLang="zh-CN" sz="1200">
                <a:latin typeface="Arial Black" panose="020B0A04020102020204" pitchFamily="34" charset="0"/>
              </a:rPr>
              <a:pPr algn="r"/>
              <a:t>19</a:t>
            </a:fld>
            <a:endParaRPr lang="en-US" altLang="zh-CN" sz="1200">
              <a:latin typeface="Arial Black" panose="020B0A04020102020204" pitchFamily="34" charset="0"/>
            </a:endParaRPr>
          </a:p>
        </p:txBody>
      </p:sp>
      <p:sp>
        <p:nvSpPr>
          <p:cNvPr id="101378" name="Rectangle 5">
            <a:extLst>
              <a:ext uri="{FF2B5EF4-FFF2-40B4-BE49-F238E27FC236}">
                <a16:creationId xmlns:a16="http://schemas.microsoft.com/office/drawing/2014/main" id="{F6FDAF87-CCC8-4F14-9267-1D1352B9D487}"/>
              </a:ext>
            </a:extLst>
          </p:cNvPr>
          <p:cNvSpPr>
            <a:spLocks noGrp="1" noChangeArrowheads="1"/>
          </p:cNvSpPr>
          <p:nvPr>
            <p:ph type="title" idx="4294967295"/>
          </p:nvPr>
        </p:nvSpPr>
        <p:spPr/>
        <p:txBody>
          <a:bodyPr/>
          <a:lstStyle/>
          <a:p>
            <a:pPr eaLnBrk="1" hangingPunct="1"/>
            <a:endParaRPr lang="zh-CN" altLang="zh-CN"/>
          </a:p>
        </p:txBody>
      </p:sp>
      <p:sp>
        <p:nvSpPr>
          <p:cNvPr id="101379" name="Rectangle 2">
            <a:extLst>
              <a:ext uri="{FF2B5EF4-FFF2-40B4-BE49-F238E27FC236}">
                <a16:creationId xmlns:a16="http://schemas.microsoft.com/office/drawing/2014/main" id="{41EA390D-4412-4EC8-94B9-AEAD6AFFCA0C}"/>
              </a:ext>
            </a:extLst>
          </p:cNvPr>
          <p:cNvSpPr>
            <a:spLocks noGrp="1" noChangeArrowheads="1"/>
          </p:cNvSpPr>
          <p:nvPr>
            <p:ph type="body" idx="4294967295"/>
          </p:nvPr>
        </p:nvSpPr>
        <p:spPr/>
        <p:txBody>
          <a:bodyPr/>
          <a:lstStyle/>
          <a:p>
            <a:pPr marL="377825" indent="-377825">
              <a:buClr>
                <a:schemeClr val="tx1"/>
              </a:buClr>
            </a:pPr>
            <a:r>
              <a:rPr lang="zh-CN" altLang="en-US" sz="3600"/>
              <a:t>喷泉模型是一种支持</a:t>
            </a:r>
            <a:r>
              <a:rPr lang="zh-CN" altLang="en-US" sz="3600">
                <a:solidFill>
                  <a:srgbClr val="FF3300"/>
                </a:solidFill>
              </a:rPr>
              <a:t>面向对象</a:t>
            </a:r>
            <a:r>
              <a:rPr lang="zh-CN" altLang="en-US" sz="3600"/>
              <a:t>开发的模型</a:t>
            </a:r>
          </a:p>
          <a:p>
            <a:pPr marL="377825" indent="-377825">
              <a:buClr>
                <a:schemeClr val="tx1"/>
              </a:buClr>
            </a:pPr>
            <a:r>
              <a:rPr lang="zh-CN" altLang="en-US" sz="3600"/>
              <a:t>体现</a:t>
            </a:r>
            <a:r>
              <a:rPr lang="zh-CN" altLang="en-US" sz="3600">
                <a:solidFill>
                  <a:srgbClr val="FF3300"/>
                </a:solidFill>
              </a:rPr>
              <a:t>迭代</a:t>
            </a:r>
            <a:r>
              <a:rPr lang="zh-CN" altLang="en-US" sz="3600"/>
              <a:t>和</a:t>
            </a:r>
            <a:r>
              <a:rPr lang="zh-CN" altLang="en-US" sz="3600">
                <a:solidFill>
                  <a:srgbClr val="FF3300"/>
                </a:solidFill>
              </a:rPr>
              <a:t>无间隙</a:t>
            </a:r>
            <a:r>
              <a:rPr lang="zh-CN" altLang="en-US" sz="3600"/>
              <a:t>特征</a:t>
            </a:r>
          </a:p>
          <a:p>
            <a:pPr marL="1052513" lvl="1">
              <a:buClr>
                <a:schemeClr val="tx1"/>
              </a:buClr>
            </a:pPr>
            <a:r>
              <a:rPr lang="zh-CN" altLang="en-US" sz="3200">
                <a:solidFill>
                  <a:srgbClr val="FF3300"/>
                </a:solidFill>
              </a:rPr>
              <a:t>迭代</a:t>
            </a:r>
            <a:r>
              <a:rPr lang="zh-CN" altLang="en-US" sz="3200"/>
              <a:t>：各开发活动常常重复工作多次，相关的功能在每次迭代中随之加入演进的系统</a:t>
            </a:r>
          </a:p>
          <a:p>
            <a:pPr marL="1052513" lvl="1">
              <a:buClr>
                <a:schemeClr val="tx1"/>
              </a:buClr>
            </a:pPr>
            <a:r>
              <a:rPr lang="zh-CN" altLang="en-US" sz="3200">
                <a:solidFill>
                  <a:srgbClr val="FF3300"/>
                </a:solidFill>
              </a:rPr>
              <a:t>无间隙</a:t>
            </a:r>
            <a:r>
              <a:rPr lang="zh-CN" altLang="en-US" sz="3200"/>
              <a:t>：开发活动之间不存在明显的边界</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849F213F-70E5-4D9F-A5F3-F1A1593C30A9}"/>
              </a:ext>
            </a:extLst>
          </p:cNvPr>
          <p:cNvSpPr>
            <a:spLocks noGrp="1" noChangeArrowheads="1"/>
          </p:cNvSpPr>
          <p:nvPr>
            <p:ph type="title"/>
          </p:nvPr>
        </p:nvSpPr>
        <p:spPr/>
        <p:txBody>
          <a:bodyPr/>
          <a:lstStyle/>
          <a:p>
            <a:pPr eaLnBrk="1" hangingPunct="1"/>
            <a:r>
              <a:rPr lang="en-US" altLang="zh-CN" i="1"/>
              <a:t> </a:t>
            </a:r>
            <a:r>
              <a:rPr lang="zh-CN" altLang="en-US" i="1"/>
              <a:t>一、</a:t>
            </a:r>
            <a:r>
              <a:rPr lang="zh-CN" altLang="en-US">
                <a:solidFill>
                  <a:srgbClr val="7030A0"/>
                </a:solidFill>
                <a:latin typeface="华文彩云" panose="02010800040101010101" pitchFamily="2" charset="-122"/>
                <a:ea typeface="华文彩云" panose="02010800040101010101" pitchFamily="2" charset="-122"/>
              </a:rPr>
              <a:t>什么是软件工程</a:t>
            </a:r>
          </a:p>
        </p:txBody>
      </p:sp>
      <p:sp>
        <p:nvSpPr>
          <p:cNvPr id="52226" name="Rectangle 3">
            <a:extLst>
              <a:ext uri="{FF2B5EF4-FFF2-40B4-BE49-F238E27FC236}">
                <a16:creationId xmlns:a16="http://schemas.microsoft.com/office/drawing/2014/main" id="{6AE87562-F3C9-4574-8DB9-104780AE2D3F}"/>
              </a:ext>
            </a:extLst>
          </p:cNvPr>
          <p:cNvSpPr>
            <a:spLocks noGrp="1" noChangeArrowheads="1"/>
          </p:cNvSpPr>
          <p:nvPr>
            <p:ph idx="1"/>
          </p:nvPr>
        </p:nvSpPr>
        <p:spPr>
          <a:xfrm>
            <a:off x="1992313" y="1268413"/>
            <a:ext cx="8229600" cy="4608512"/>
          </a:xfrm>
        </p:spPr>
        <p:txBody>
          <a:bodyPr/>
          <a:lstStyle/>
          <a:p>
            <a:pPr eaLnBrk="1" hangingPunct="1"/>
            <a:r>
              <a:rPr lang="zh-CN" altLang="en-US" sz="3600">
                <a:solidFill>
                  <a:srgbClr val="000000"/>
                </a:solidFill>
                <a:latin typeface="楷体_GB2312" pitchFamily="49" charset="-122"/>
              </a:rPr>
              <a:t>软件工程定义</a:t>
            </a:r>
          </a:p>
          <a:p>
            <a:pPr lvl="1" eaLnBrk="1" hangingPunct="1"/>
            <a:r>
              <a:rPr lang="zh-CN" altLang="en-US">
                <a:latin typeface="楷体_GB2312" pitchFamily="49" charset="-122"/>
              </a:rPr>
              <a:t>是指导计算机软件开发和维护的</a:t>
            </a:r>
            <a:r>
              <a:rPr lang="zh-CN" altLang="en-US">
                <a:solidFill>
                  <a:srgbClr val="FF3300"/>
                </a:solidFill>
                <a:latin typeface="楷体_GB2312" pitchFamily="49" charset="-122"/>
              </a:rPr>
              <a:t>一门工程学科</a:t>
            </a:r>
          </a:p>
          <a:p>
            <a:pPr lvl="1" eaLnBrk="1" hangingPunct="1"/>
            <a:r>
              <a:rPr lang="zh-CN" altLang="en-US">
                <a:solidFill>
                  <a:srgbClr val="FF3300"/>
                </a:solidFill>
                <a:latin typeface="楷体_GB2312" pitchFamily="49" charset="-122"/>
              </a:rPr>
              <a:t>采用工程</a:t>
            </a:r>
            <a:r>
              <a:rPr lang="zh-CN" altLang="en-US">
                <a:latin typeface="楷体_GB2312" pitchFamily="49" charset="-122"/>
              </a:rPr>
              <a:t>的概念、原理、技术和方法来开发与维护软件</a:t>
            </a:r>
          </a:p>
          <a:p>
            <a:pPr lvl="1" eaLnBrk="1" hangingPunct="1"/>
            <a:r>
              <a:rPr lang="zh-CN" altLang="en-US">
                <a:latin typeface="楷体_GB2312" pitchFamily="49" charset="-122"/>
              </a:rPr>
              <a:t>把经过时间考验而证明</a:t>
            </a:r>
            <a:r>
              <a:rPr lang="zh-CN" altLang="en-US">
                <a:solidFill>
                  <a:srgbClr val="FF3300"/>
                </a:solidFill>
                <a:latin typeface="楷体_GB2312" pitchFamily="49" charset="-122"/>
              </a:rPr>
              <a:t>正确的管理技术</a:t>
            </a:r>
            <a:r>
              <a:rPr lang="zh-CN" altLang="en-US">
                <a:latin typeface="楷体_GB2312" pitchFamily="49" charset="-122"/>
              </a:rPr>
              <a:t>和当前能够得到的</a:t>
            </a:r>
            <a:r>
              <a:rPr lang="zh-CN" altLang="en-US">
                <a:solidFill>
                  <a:srgbClr val="FF3300"/>
                </a:solidFill>
                <a:latin typeface="楷体_GB2312" pitchFamily="49" charset="-122"/>
              </a:rPr>
              <a:t>最好的技术</a:t>
            </a:r>
            <a:r>
              <a:rPr lang="zh-CN" altLang="en-US">
                <a:latin typeface="楷体_GB2312" pitchFamily="49" charset="-122"/>
              </a:rPr>
              <a:t>方法结合起来</a:t>
            </a:r>
          </a:p>
          <a:p>
            <a:pPr lvl="1" eaLnBrk="1" hangingPunct="1"/>
            <a:r>
              <a:rPr lang="zh-CN" altLang="en-US">
                <a:latin typeface="楷体_GB2312" pitchFamily="49" charset="-122"/>
              </a:rPr>
              <a:t>以经济地开发出</a:t>
            </a:r>
            <a:r>
              <a:rPr lang="zh-CN" altLang="en-US">
                <a:solidFill>
                  <a:srgbClr val="FF3300"/>
                </a:solidFill>
                <a:latin typeface="楷体_GB2312" pitchFamily="49" charset="-122"/>
              </a:rPr>
              <a:t>高质量的软件</a:t>
            </a:r>
            <a:r>
              <a:rPr lang="zh-CN" altLang="en-US">
                <a:latin typeface="楷体_GB2312" pitchFamily="49" charset="-122"/>
              </a:rPr>
              <a:t>并有效地</a:t>
            </a:r>
            <a:r>
              <a:rPr lang="zh-CN" altLang="en-US">
                <a:solidFill>
                  <a:srgbClr val="FF3300"/>
                </a:solidFill>
                <a:latin typeface="楷体_GB2312" pitchFamily="49" charset="-122"/>
              </a:rPr>
              <a:t>维护它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灯片编号占位符 3">
            <a:extLst>
              <a:ext uri="{FF2B5EF4-FFF2-40B4-BE49-F238E27FC236}">
                <a16:creationId xmlns:a16="http://schemas.microsoft.com/office/drawing/2014/main" id="{9FAF553A-94C7-4679-9208-A8131E185EB0}"/>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22A50AF5-D23A-47C7-941F-9A52CFC9796F}" type="slidenum">
              <a:rPr lang="en-US" altLang="zh-CN" sz="1200">
                <a:latin typeface="Arial Black" panose="020B0A04020102020204" pitchFamily="34" charset="0"/>
              </a:rPr>
              <a:pPr algn="r"/>
              <a:t>20</a:t>
            </a:fld>
            <a:endParaRPr lang="en-US" altLang="zh-CN" sz="1200">
              <a:latin typeface="Arial Black" panose="020B0A04020102020204" pitchFamily="34" charset="0"/>
            </a:endParaRPr>
          </a:p>
        </p:txBody>
      </p:sp>
      <p:sp>
        <p:nvSpPr>
          <p:cNvPr id="113666" name="Rectangle 6">
            <a:extLst>
              <a:ext uri="{FF2B5EF4-FFF2-40B4-BE49-F238E27FC236}">
                <a16:creationId xmlns:a16="http://schemas.microsoft.com/office/drawing/2014/main" id="{28AA6497-24C3-4740-A545-13E43EFE4275}"/>
              </a:ext>
            </a:extLst>
          </p:cNvPr>
          <p:cNvSpPr>
            <a:spLocks noGrp="1" noChangeArrowheads="1"/>
          </p:cNvSpPr>
          <p:nvPr>
            <p:ph type="title" idx="4294967295"/>
          </p:nvPr>
        </p:nvSpPr>
        <p:spPr/>
        <p:txBody>
          <a:bodyPr/>
          <a:lstStyle/>
          <a:p>
            <a:pPr eaLnBrk="1" hangingPunct="1"/>
            <a:r>
              <a:rPr lang="zh-CN" altLang="en-US" sz="3600"/>
              <a:t>快速应用开发模型</a:t>
            </a:r>
          </a:p>
        </p:txBody>
      </p:sp>
      <p:sp>
        <p:nvSpPr>
          <p:cNvPr id="113667" name="Rectangle 7">
            <a:extLst>
              <a:ext uri="{FF2B5EF4-FFF2-40B4-BE49-F238E27FC236}">
                <a16:creationId xmlns:a16="http://schemas.microsoft.com/office/drawing/2014/main" id="{3599592C-BBBB-46F7-B3F0-1512E1BB4E14}"/>
              </a:ext>
            </a:extLst>
          </p:cNvPr>
          <p:cNvSpPr>
            <a:spLocks noGrp="1" noChangeArrowheads="1"/>
          </p:cNvSpPr>
          <p:nvPr>
            <p:ph type="body" idx="4294967295"/>
          </p:nvPr>
        </p:nvSpPr>
        <p:spPr/>
        <p:txBody>
          <a:bodyPr/>
          <a:lstStyle/>
          <a:p>
            <a:pPr eaLnBrk="1" hangingPunct="1">
              <a:lnSpc>
                <a:spcPct val="90000"/>
              </a:lnSpc>
            </a:pPr>
            <a:r>
              <a:rPr lang="zh-CN" altLang="en-US">
                <a:solidFill>
                  <a:srgbClr val="FF0000"/>
                </a:solidFill>
              </a:rPr>
              <a:t>业务建模：</a:t>
            </a:r>
            <a:r>
              <a:rPr lang="zh-CN" altLang="en-US"/>
              <a:t>业务活动中的信息流被模型化。此阶段说明什么信息驱动业务流程、生成什么信息、谁负责生成该信息、该信息流向何处、谁处理它等。</a:t>
            </a:r>
          </a:p>
          <a:p>
            <a:pPr eaLnBrk="1" hangingPunct="1">
              <a:lnSpc>
                <a:spcPct val="90000"/>
              </a:lnSpc>
            </a:pPr>
            <a:r>
              <a:rPr lang="zh-CN" altLang="en-US">
                <a:solidFill>
                  <a:srgbClr val="FF0000"/>
                </a:solidFill>
              </a:rPr>
              <a:t>数据建模：</a:t>
            </a:r>
            <a:r>
              <a:rPr lang="zh-CN" altLang="en-US"/>
              <a:t>业务建模阶段定义的一部分信息流被精化，形成一组支持该业务所需的数据对象。此阶段标识出每个数据对象的特征属性，定义这些对象之间的关系。</a:t>
            </a:r>
          </a:p>
          <a:p>
            <a:pPr eaLnBrk="1" hangingPunct="1">
              <a:lnSpc>
                <a:spcPct val="90000"/>
              </a:lnSpc>
            </a:pPr>
            <a:r>
              <a:rPr lang="zh-CN" altLang="en-US">
                <a:solidFill>
                  <a:srgbClr val="FF0000"/>
                </a:solidFill>
              </a:rPr>
              <a:t>流程建模</a:t>
            </a:r>
            <a:r>
              <a:rPr lang="zh-CN" altLang="en-US"/>
              <a:t>：数据建模阶段定义的信息流变换成为要完成一项业务功能所需的数据对象。此阶段创建处理描述以便增加、修改、删除或获取某个数据对象。</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3">
            <a:extLst>
              <a:ext uri="{FF2B5EF4-FFF2-40B4-BE49-F238E27FC236}">
                <a16:creationId xmlns:a16="http://schemas.microsoft.com/office/drawing/2014/main" id="{3088614C-71C8-4BB5-B668-428C9F868C8A}"/>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EF8DE9E6-E209-4EAE-B941-800C223E2073}" type="slidenum">
              <a:rPr lang="en-US" altLang="zh-CN" sz="1200">
                <a:latin typeface="Arial Black" panose="020B0A04020102020204" pitchFamily="34" charset="0"/>
              </a:rPr>
              <a:pPr algn="r"/>
              <a:t>21</a:t>
            </a:fld>
            <a:endParaRPr lang="en-US" altLang="zh-CN" sz="1200">
              <a:latin typeface="Arial Black" panose="020B0A04020102020204" pitchFamily="34" charset="0"/>
            </a:endParaRPr>
          </a:p>
        </p:txBody>
      </p:sp>
      <p:sp>
        <p:nvSpPr>
          <p:cNvPr id="114690" name="Rectangle 8">
            <a:extLst>
              <a:ext uri="{FF2B5EF4-FFF2-40B4-BE49-F238E27FC236}">
                <a16:creationId xmlns:a16="http://schemas.microsoft.com/office/drawing/2014/main" id="{2AE01F1B-89E4-4699-9CC4-CC6FAA5786AB}"/>
              </a:ext>
            </a:extLst>
          </p:cNvPr>
          <p:cNvSpPr>
            <a:spLocks noGrp="1" noChangeArrowheads="1"/>
          </p:cNvSpPr>
          <p:nvPr>
            <p:ph type="title"/>
          </p:nvPr>
        </p:nvSpPr>
        <p:spPr/>
        <p:txBody>
          <a:bodyPr/>
          <a:lstStyle/>
          <a:p>
            <a:pPr eaLnBrk="1" hangingPunct="1"/>
            <a:r>
              <a:rPr lang="zh-CN" altLang="en-US"/>
              <a:t>快速应用开发模型</a:t>
            </a:r>
          </a:p>
        </p:txBody>
      </p:sp>
      <p:sp>
        <p:nvSpPr>
          <p:cNvPr id="114691" name="Rectangle 7">
            <a:extLst>
              <a:ext uri="{FF2B5EF4-FFF2-40B4-BE49-F238E27FC236}">
                <a16:creationId xmlns:a16="http://schemas.microsoft.com/office/drawing/2014/main" id="{0E11B6CD-B53C-4B8F-A173-34EF3E0EF7A8}"/>
              </a:ext>
            </a:extLst>
          </p:cNvPr>
          <p:cNvSpPr>
            <a:spLocks noGrp="1" noChangeArrowheads="1"/>
          </p:cNvSpPr>
          <p:nvPr>
            <p:ph idx="1"/>
          </p:nvPr>
        </p:nvSpPr>
        <p:spPr/>
        <p:txBody>
          <a:bodyPr/>
          <a:lstStyle/>
          <a:p>
            <a:pPr eaLnBrk="1" hangingPunct="1">
              <a:lnSpc>
                <a:spcPct val="90000"/>
              </a:lnSpc>
            </a:pPr>
            <a:r>
              <a:rPr lang="zh-CN" altLang="en-US">
                <a:solidFill>
                  <a:srgbClr val="FF0000"/>
                </a:solidFill>
              </a:rPr>
              <a:t>优点：</a:t>
            </a:r>
          </a:p>
          <a:p>
            <a:pPr lvl="1" eaLnBrk="1" hangingPunct="1">
              <a:lnSpc>
                <a:spcPct val="90000"/>
              </a:lnSpc>
            </a:pPr>
            <a:r>
              <a:rPr lang="en-US" altLang="zh-CN"/>
              <a:t>RAD</a:t>
            </a:r>
            <a:r>
              <a:rPr lang="zh-CN" altLang="en-US"/>
              <a:t>模型强调可复用程序构件的开发，支持多小组并行工作以缩短整体工期。</a:t>
            </a:r>
          </a:p>
          <a:p>
            <a:pPr eaLnBrk="1" hangingPunct="1">
              <a:lnSpc>
                <a:spcPct val="90000"/>
              </a:lnSpc>
            </a:pPr>
            <a:r>
              <a:rPr lang="zh-CN" altLang="en-US">
                <a:solidFill>
                  <a:srgbClr val="FF0000"/>
                </a:solidFill>
                <a:latin typeface="华文细黑" panose="02010600040101010101" pitchFamily="2" charset="-122"/>
              </a:rPr>
              <a:t>缺点：</a:t>
            </a:r>
          </a:p>
          <a:p>
            <a:pPr lvl="1" eaLnBrk="1" hangingPunct="1">
              <a:lnSpc>
                <a:spcPct val="90000"/>
              </a:lnSpc>
            </a:pPr>
            <a:r>
              <a:rPr lang="zh-CN" altLang="en-US">
                <a:latin typeface="华文细黑" panose="02010600040101010101" pitchFamily="2" charset="-122"/>
                <a:ea typeface="华文细黑" panose="02010600040101010101" pitchFamily="2" charset="-122"/>
              </a:rPr>
              <a:t>需要大量的人力资源来创建多个相对独立的</a:t>
            </a:r>
            <a:r>
              <a:rPr lang="en-US" altLang="zh-CN">
                <a:latin typeface="华文细黑" panose="02010600040101010101" pitchFamily="2" charset="-122"/>
                <a:ea typeface="华文细黑" panose="02010600040101010101" pitchFamily="2" charset="-122"/>
              </a:rPr>
              <a:t>RAD</a:t>
            </a:r>
            <a:r>
              <a:rPr lang="zh-CN" altLang="en-US">
                <a:latin typeface="华文细黑" panose="02010600040101010101" pitchFamily="2" charset="-122"/>
                <a:ea typeface="华文细黑" panose="02010600040101010101" pitchFamily="2" charset="-122"/>
              </a:rPr>
              <a:t>团队；</a:t>
            </a:r>
          </a:p>
          <a:p>
            <a:pPr lvl="1" eaLnBrk="1" hangingPunct="1">
              <a:lnSpc>
                <a:spcPct val="90000"/>
              </a:lnSpc>
            </a:pPr>
            <a:r>
              <a:rPr lang="zh-CN" altLang="en-US">
                <a:latin typeface="华文细黑" panose="02010600040101010101" pitchFamily="2" charset="-122"/>
                <a:ea typeface="华文细黑" panose="02010600040101010101" pitchFamily="2" charset="-122"/>
              </a:rPr>
              <a:t>如果没有在短时间内为急速完成整个系统做好准备，</a:t>
            </a:r>
            <a:r>
              <a:rPr lang="en-US" altLang="zh-CN">
                <a:latin typeface="华文细黑" panose="02010600040101010101" pitchFamily="2" charset="-122"/>
                <a:ea typeface="华文细黑" panose="02010600040101010101" pitchFamily="2" charset="-122"/>
              </a:rPr>
              <a:t>RAD</a:t>
            </a:r>
            <a:r>
              <a:rPr lang="zh-CN" altLang="en-US">
                <a:latin typeface="华文细黑" panose="02010600040101010101" pitchFamily="2" charset="-122"/>
                <a:ea typeface="华文细黑" panose="02010600040101010101" pitchFamily="2" charset="-122"/>
              </a:rPr>
              <a:t>项目将会失败；</a:t>
            </a:r>
          </a:p>
          <a:p>
            <a:pPr lvl="1" eaLnBrk="1" hangingPunct="1">
              <a:lnSpc>
                <a:spcPct val="90000"/>
              </a:lnSpc>
            </a:pPr>
            <a:r>
              <a:rPr lang="zh-CN" altLang="en-US">
                <a:latin typeface="华文细黑" panose="02010600040101010101" pitchFamily="2" charset="-122"/>
                <a:ea typeface="华文细黑" panose="02010600040101010101" pitchFamily="2" charset="-122"/>
              </a:rPr>
              <a:t>如果系统不能被合理的模块化，</a:t>
            </a:r>
            <a:r>
              <a:rPr lang="en-US" altLang="zh-CN">
                <a:latin typeface="华文细黑" panose="02010600040101010101" pitchFamily="2" charset="-122"/>
                <a:ea typeface="华文细黑" panose="02010600040101010101" pitchFamily="2" charset="-122"/>
              </a:rPr>
              <a:t>RAD</a:t>
            </a:r>
            <a:r>
              <a:rPr lang="zh-CN" altLang="en-US">
                <a:latin typeface="华文细黑" panose="02010600040101010101" pitchFamily="2" charset="-122"/>
                <a:ea typeface="华文细黑" panose="02010600040101010101" pitchFamily="2" charset="-122"/>
              </a:rPr>
              <a:t>将会带来很多问题；</a:t>
            </a:r>
          </a:p>
          <a:p>
            <a:pPr lvl="1" eaLnBrk="1" hangingPunct="1">
              <a:lnSpc>
                <a:spcPct val="90000"/>
              </a:lnSpc>
            </a:pPr>
            <a:r>
              <a:rPr lang="zh-CN" altLang="en-US">
                <a:latin typeface="华文细黑" panose="02010600040101010101" pitchFamily="2" charset="-122"/>
                <a:ea typeface="华文细黑" panose="02010600040101010101" pitchFamily="2" charset="-122"/>
              </a:rPr>
              <a:t>技术风险很高的情况下，不宜采用</a:t>
            </a:r>
            <a:r>
              <a:rPr lang="en-US" altLang="zh-CN">
                <a:latin typeface="华文细黑" panose="02010600040101010101" pitchFamily="2" charset="-122"/>
                <a:ea typeface="华文细黑" panose="02010600040101010101" pitchFamily="2" charset="-122"/>
              </a:rPr>
              <a:t>RAD</a:t>
            </a:r>
            <a:r>
              <a:rPr lang="zh-CN" altLang="en-US">
                <a:latin typeface="华文细黑" panose="02010600040101010101" pitchFamily="2" charset="-122"/>
                <a:ea typeface="华文细黑" panose="02010600040101010101" pitchFamily="2" charset="-122"/>
              </a:rPr>
              <a:t>。 </a:t>
            </a:r>
          </a:p>
          <a:p>
            <a:pPr eaLnBrk="1" hangingPunct="1">
              <a:lnSpc>
                <a:spcPct val="90000"/>
              </a:lnSpc>
            </a:pPr>
            <a:endParaRPr lang="en-US" altLang="zh-CN" sz="2400">
              <a:latin typeface="华文细黑"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3">
            <a:extLst>
              <a:ext uri="{FF2B5EF4-FFF2-40B4-BE49-F238E27FC236}">
                <a16:creationId xmlns:a16="http://schemas.microsoft.com/office/drawing/2014/main" id="{CD1398F6-F5F6-49BD-93EF-45B433A2BFF8}"/>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89903535-930C-49A3-B09C-803295E7B16D}" type="slidenum">
              <a:rPr lang="en-US" altLang="zh-CN" sz="1200">
                <a:latin typeface="Arial Black" panose="020B0A04020102020204" pitchFamily="34" charset="0"/>
              </a:rPr>
              <a:pPr algn="r"/>
              <a:t>22</a:t>
            </a:fld>
            <a:endParaRPr lang="en-US" altLang="zh-CN" sz="1200">
              <a:latin typeface="Arial Black" panose="020B0A04020102020204" pitchFamily="34" charset="0"/>
            </a:endParaRPr>
          </a:p>
        </p:txBody>
      </p:sp>
      <p:sp>
        <p:nvSpPr>
          <p:cNvPr id="116738" name="Rectangle 2">
            <a:extLst>
              <a:ext uri="{FF2B5EF4-FFF2-40B4-BE49-F238E27FC236}">
                <a16:creationId xmlns:a16="http://schemas.microsoft.com/office/drawing/2014/main" id="{6DEDD1FD-FA02-4E91-B329-91B33EF2640D}"/>
              </a:ext>
            </a:extLst>
          </p:cNvPr>
          <p:cNvSpPr>
            <a:spLocks noGrp="1" noChangeArrowheads="1"/>
          </p:cNvSpPr>
          <p:nvPr>
            <p:ph type="title" idx="4294967295"/>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形式化方法模型</a:t>
            </a:r>
          </a:p>
        </p:txBody>
      </p:sp>
      <p:sp>
        <p:nvSpPr>
          <p:cNvPr id="116739" name="Rectangle 3">
            <a:extLst>
              <a:ext uri="{FF2B5EF4-FFF2-40B4-BE49-F238E27FC236}">
                <a16:creationId xmlns:a16="http://schemas.microsoft.com/office/drawing/2014/main" id="{F68F2404-F001-4D6C-81CD-B54ED1B7456C}"/>
              </a:ext>
            </a:extLst>
          </p:cNvPr>
          <p:cNvSpPr>
            <a:spLocks noGrp="1" noChangeArrowheads="1"/>
          </p:cNvSpPr>
          <p:nvPr>
            <p:ph type="body" idx="4294967295"/>
          </p:nvPr>
        </p:nvSpPr>
        <p:spPr>
          <a:xfrm>
            <a:off x="1981201" y="1314450"/>
            <a:ext cx="8435975" cy="3644900"/>
          </a:xfrm>
        </p:spPr>
        <p:txBody>
          <a:bodyPr/>
          <a:lstStyle/>
          <a:p>
            <a:pPr eaLnBrk="1" hangingPunct="1"/>
            <a:r>
              <a:rPr lang="zh-CN" altLang="en-US">
                <a:latin typeface="华文细黑" panose="02010600040101010101" pitchFamily="2" charset="-122"/>
              </a:rPr>
              <a:t>形式化系统开发模型是一种基于形式化数学变换的软件开发方法</a:t>
            </a:r>
          </a:p>
          <a:p>
            <a:pPr eaLnBrk="1" hangingPunct="1"/>
            <a:r>
              <a:rPr lang="zh-CN" altLang="en-US" sz="3500"/>
              <a:t>凡是采用严格的数学语言，具有精确的数学语义的方法，都称为形式化方法。</a:t>
            </a:r>
            <a:endParaRPr lang="zh-CN" altLang="en-US">
              <a:latin typeface="华文细黑" panose="02010600040101010101" pitchFamily="2" charset="-122"/>
            </a:endParaRPr>
          </a:p>
          <a:p>
            <a:pPr eaLnBrk="1" hangingPunct="1"/>
            <a:r>
              <a:rPr lang="zh-CN" altLang="en-US">
                <a:latin typeface="华文细黑" panose="02010600040101010101" pitchFamily="2" charset="-122"/>
              </a:rPr>
              <a:t>它可将系统规格说明转换为可执行的程序。 </a:t>
            </a:r>
          </a:p>
        </p:txBody>
      </p:sp>
      <p:sp>
        <p:nvSpPr>
          <p:cNvPr id="116740" name="Rectangle 4">
            <a:extLst>
              <a:ext uri="{FF2B5EF4-FFF2-40B4-BE49-F238E27FC236}">
                <a16:creationId xmlns:a16="http://schemas.microsoft.com/office/drawing/2014/main" id="{B4F59FAB-9170-4DE8-BF28-EC08A1B6BF97}"/>
              </a:ext>
            </a:extLst>
          </p:cNvPr>
          <p:cNvSpPr>
            <a:spLocks noChangeArrowheads="1"/>
          </p:cNvSpPr>
          <p:nvPr/>
        </p:nvSpPr>
        <p:spPr bwMode="auto">
          <a:xfrm>
            <a:off x="1524001" y="29871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16741" name="Picture 5">
            <a:extLst>
              <a:ext uri="{FF2B5EF4-FFF2-40B4-BE49-F238E27FC236}">
                <a16:creationId xmlns:a16="http://schemas.microsoft.com/office/drawing/2014/main" id="{8617162E-BAEC-4D4F-AC89-B683F5A93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4238626"/>
            <a:ext cx="88931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3">
            <a:extLst>
              <a:ext uri="{FF2B5EF4-FFF2-40B4-BE49-F238E27FC236}">
                <a16:creationId xmlns:a16="http://schemas.microsoft.com/office/drawing/2014/main" id="{BC89C8A4-3ABA-4003-A1A6-70528C515228}"/>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8999AFB1-BCEB-4EA2-8257-131076CB02F2}" type="slidenum">
              <a:rPr lang="en-US" altLang="zh-CN" sz="1200">
                <a:latin typeface="Arial Black" panose="020B0A04020102020204" pitchFamily="34" charset="0"/>
              </a:rPr>
              <a:pPr algn="r"/>
              <a:t>23</a:t>
            </a:fld>
            <a:endParaRPr lang="en-US" altLang="zh-CN" sz="1200">
              <a:latin typeface="Arial Black" panose="020B0A04020102020204" pitchFamily="34" charset="0"/>
            </a:endParaRPr>
          </a:p>
        </p:txBody>
      </p:sp>
      <p:sp>
        <p:nvSpPr>
          <p:cNvPr id="119810" name="Rectangle 6">
            <a:extLst>
              <a:ext uri="{FF2B5EF4-FFF2-40B4-BE49-F238E27FC236}">
                <a16:creationId xmlns:a16="http://schemas.microsoft.com/office/drawing/2014/main" id="{DD063473-F2EE-456C-AB7F-05074BBB2AC2}"/>
              </a:ext>
            </a:extLst>
          </p:cNvPr>
          <p:cNvSpPr>
            <a:spLocks noGrp="1" noChangeArrowheads="1"/>
          </p:cNvSpPr>
          <p:nvPr>
            <p:ph type="title" idx="4294967295"/>
          </p:nvPr>
        </p:nvSpPr>
        <p:spPr/>
        <p:txBody>
          <a:bodyPr/>
          <a:lstStyle/>
          <a:p>
            <a:pPr eaLnBrk="1" hangingPunct="1"/>
            <a:r>
              <a:rPr lang="zh-CN" altLang="en-US" sz="4800">
                <a:solidFill>
                  <a:srgbClr val="7030A0"/>
                </a:solidFill>
                <a:latin typeface="华文彩云" panose="02010800040101010101" pitchFamily="2" charset="-122"/>
                <a:ea typeface="华文彩云" panose="02010800040101010101" pitchFamily="2" charset="-122"/>
              </a:rPr>
              <a:t>形式化方法的主要特点</a:t>
            </a:r>
          </a:p>
        </p:txBody>
      </p:sp>
      <p:sp>
        <p:nvSpPr>
          <p:cNvPr id="119811" name="Rectangle 3">
            <a:extLst>
              <a:ext uri="{FF2B5EF4-FFF2-40B4-BE49-F238E27FC236}">
                <a16:creationId xmlns:a16="http://schemas.microsoft.com/office/drawing/2014/main" id="{A0366810-FF5C-418E-A665-4F9396BD1C49}"/>
              </a:ext>
            </a:extLst>
          </p:cNvPr>
          <p:cNvSpPr>
            <a:spLocks noGrp="1" noChangeArrowheads="1"/>
          </p:cNvSpPr>
          <p:nvPr>
            <p:ph type="body" idx="4294967295"/>
          </p:nvPr>
        </p:nvSpPr>
        <p:spPr/>
        <p:txBody>
          <a:bodyPr/>
          <a:lstStyle/>
          <a:p>
            <a:pPr eaLnBrk="1" hangingPunct="1">
              <a:buClr>
                <a:schemeClr val="accent2"/>
              </a:buClr>
              <a:buFont typeface="Wingdings" panose="05000000000000000000" pitchFamily="2" charset="2"/>
              <a:buChar char="Ø"/>
            </a:pPr>
            <a:r>
              <a:rPr lang="zh-CN" altLang="en-US">
                <a:latin typeface="华文细黑" panose="02010600040101010101" pitchFamily="2" charset="-122"/>
              </a:rPr>
              <a:t>用数学记号表达的详细的形式化规格说明。</a:t>
            </a:r>
          </a:p>
          <a:p>
            <a:pPr eaLnBrk="1" hangingPunct="1">
              <a:buClr>
                <a:schemeClr val="accent2"/>
              </a:buClr>
              <a:buFont typeface="Wingdings" panose="05000000000000000000" pitchFamily="2" charset="2"/>
              <a:buChar char="Ø"/>
            </a:pPr>
            <a:r>
              <a:rPr lang="zh-CN" altLang="en-US">
                <a:latin typeface="华文细黑" panose="02010600040101010101" pitchFamily="2" charset="-122"/>
              </a:rPr>
              <a:t>设计、实现和单元测试等开发过程由变换开发过程代替。</a:t>
            </a:r>
          </a:p>
          <a:p>
            <a:pPr eaLnBrk="1" hangingPunct="1">
              <a:buClr>
                <a:schemeClr val="accent2"/>
              </a:buClr>
              <a:buFont typeface="Wingdings" panose="05000000000000000000" pitchFamily="2" charset="2"/>
              <a:buChar char="Ø"/>
            </a:pPr>
            <a:r>
              <a:rPr lang="zh-CN" altLang="en-US">
                <a:latin typeface="华文细黑" panose="02010600040101010101" pitchFamily="2" charset="-122"/>
              </a:rPr>
              <a:t>通过一系列变换将形式化规格说明细化成为程序</a:t>
            </a:r>
            <a:r>
              <a:rPr lang="en-US" altLang="zh-CN">
                <a:latin typeface="华文细黑" panose="02010600040101010101" pitchFamily="2" charset="-122"/>
              </a:rPr>
              <a:t>(</a:t>
            </a:r>
            <a:r>
              <a:rPr lang="zh-CN" altLang="en-US">
                <a:latin typeface="华文细黑" panose="02010600040101010101" pitchFamily="2" charset="-122"/>
              </a:rPr>
              <a:t>形式化程序求精</a:t>
            </a:r>
            <a:r>
              <a:rPr lang="en-US" altLang="zh-CN">
                <a:latin typeface="华文细黑" panose="02010600040101010101" pitchFamily="2" charset="-122"/>
              </a:rPr>
              <a:t>)</a:t>
            </a:r>
            <a:r>
              <a:rPr lang="zh-CN" altLang="en-US">
                <a:latin typeface="华文细黑" panose="02010600040101010101" pitchFamily="2" charset="-122"/>
              </a:rPr>
              <a:t>。</a:t>
            </a:r>
          </a:p>
        </p:txBody>
      </p:sp>
      <p:sp>
        <p:nvSpPr>
          <p:cNvPr id="119812" name="Rectangle 4">
            <a:extLst>
              <a:ext uri="{FF2B5EF4-FFF2-40B4-BE49-F238E27FC236}">
                <a16:creationId xmlns:a16="http://schemas.microsoft.com/office/drawing/2014/main" id="{520B681A-01E3-443C-855E-E324D3C62486}"/>
              </a:ext>
            </a:extLst>
          </p:cNvPr>
          <p:cNvSpPr>
            <a:spLocks noChangeArrowheads="1"/>
          </p:cNvSpPr>
          <p:nvPr/>
        </p:nvSpPr>
        <p:spPr bwMode="auto">
          <a:xfrm>
            <a:off x="1524001" y="2772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119813" name="Picture 8">
            <a:extLst>
              <a:ext uri="{FF2B5EF4-FFF2-40B4-BE49-F238E27FC236}">
                <a16:creationId xmlns:a16="http://schemas.microsoft.com/office/drawing/2014/main" id="{BDB4B2D1-B2C5-429F-B911-FB3A1736B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33839"/>
            <a:ext cx="8802688"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3">
            <a:extLst>
              <a:ext uri="{FF2B5EF4-FFF2-40B4-BE49-F238E27FC236}">
                <a16:creationId xmlns:a16="http://schemas.microsoft.com/office/drawing/2014/main" id="{55506F4E-7E12-4DFA-8874-75F2337AC7FA}"/>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C9EEC8D5-90EE-4752-A5CC-1941F6416491}" type="slidenum">
              <a:rPr lang="en-US" altLang="zh-CN" sz="1200">
                <a:latin typeface="Arial Black" panose="020B0A04020102020204" pitchFamily="34" charset="0"/>
              </a:rPr>
              <a:pPr algn="r"/>
              <a:t>24</a:t>
            </a:fld>
            <a:endParaRPr lang="en-US" altLang="zh-CN" sz="1200">
              <a:latin typeface="Arial Black" panose="020B0A04020102020204" pitchFamily="34" charset="0"/>
            </a:endParaRPr>
          </a:p>
        </p:txBody>
      </p:sp>
      <p:sp>
        <p:nvSpPr>
          <p:cNvPr id="120834" name="Rectangle 2">
            <a:extLst>
              <a:ext uri="{FF2B5EF4-FFF2-40B4-BE49-F238E27FC236}">
                <a16:creationId xmlns:a16="http://schemas.microsoft.com/office/drawing/2014/main" id="{D2D78AAF-BA3A-4902-BA1C-A663B380D9D1}"/>
              </a:ext>
            </a:extLst>
          </p:cNvPr>
          <p:cNvSpPr>
            <a:spLocks noGrp="1" noChangeArrowheads="1"/>
          </p:cNvSpPr>
          <p:nvPr>
            <p:ph type="title" idx="4294967295"/>
          </p:nvPr>
        </p:nvSpPr>
        <p:spPr/>
        <p:txBody>
          <a:bodyPr/>
          <a:lstStyle/>
          <a:p>
            <a:pPr eaLnBrk="1" hangingPunct="1"/>
            <a:r>
              <a:rPr lang="zh-CN" altLang="en-US">
                <a:solidFill>
                  <a:srgbClr val="0000FF"/>
                </a:solidFill>
                <a:latin typeface="楷体_GB2312" pitchFamily="49" charset="-122"/>
              </a:rPr>
              <a:t>实例：净室软件工程</a:t>
            </a:r>
          </a:p>
        </p:txBody>
      </p:sp>
      <p:sp>
        <p:nvSpPr>
          <p:cNvPr id="120835" name="Rectangle 3">
            <a:extLst>
              <a:ext uri="{FF2B5EF4-FFF2-40B4-BE49-F238E27FC236}">
                <a16:creationId xmlns:a16="http://schemas.microsoft.com/office/drawing/2014/main" id="{06B58FD0-ACD1-482C-8BB0-E612DE242F15}"/>
              </a:ext>
            </a:extLst>
          </p:cNvPr>
          <p:cNvSpPr>
            <a:spLocks noGrp="1" noChangeArrowheads="1"/>
          </p:cNvSpPr>
          <p:nvPr>
            <p:ph type="body" idx="4294967295"/>
          </p:nvPr>
        </p:nvSpPr>
        <p:spPr/>
        <p:txBody>
          <a:bodyPr/>
          <a:lstStyle/>
          <a:p>
            <a:pPr eaLnBrk="1" hangingPunct="1"/>
            <a:r>
              <a:rPr lang="zh-CN" altLang="en-US" sz="3600">
                <a:solidFill>
                  <a:srgbClr val="0000FF"/>
                </a:solidFill>
                <a:latin typeface="华文细黑" panose="02010600040101010101" pitchFamily="2" charset="-122"/>
              </a:rPr>
              <a:t>净室软件工程</a:t>
            </a:r>
            <a:r>
              <a:rPr lang="en-US" altLang="zh-CN" sz="3600">
                <a:latin typeface="华文细黑" panose="02010600040101010101" pitchFamily="2" charset="-122"/>
              </a:rPr>
              <a:t>(Cleanroom software engineering)</a:t>
            </a:r>
            <a:r>
              <a:rPr lang="zh-CN" altLang="en-US" sz="3600">
                <a:latin typeface="华文细黑" panose="02010600040101010101" pitchFamily="2" charset="-122"/>
              </a:rPr>
              <a:t>是一种在软件开发过程中强调在软件中建立正确性要求的方法。</a:t>
            </a:r>
          </a:p>
          <a:p>
            <a:pPr eaLnBrk="1" hangingPunct="1"/>
            <a:r>
              <a:rPr lang="zh-CN" altLang="en-US" sz="3600">
                <a:latin typeface="华文细黑" panose="02010600040101010101" pitchFamily="2" charset="-122"/>
              </a:rPr>
              <a:t>与传统的分析、设计、编码、测试和调试的周期观点有所不同。</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灯片编号占位符 3">
            <a:extLst>
              <a:ext uri="{FF2B5EF4-FFF2-40B4-BE49-F238E27FC236}">
                <a16:creationId xmlns:a16="http://schemas.microsoft.com/office/drawing/2014/main" id="{63E30BE1-72A8-43E6-B8E2-F7BCD5B2F9C6}"/>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F664639F-969D-4783-8E60-7AA15A7EB447}" type="slidenum">
              <a:rPr lang="en-US" altLang="zh-CN" sz="1200">
                <a:latin typeface="Arial Black" panose="020B0A04020102020204" pitchFamily="34" charset="0"/>
              </a:rPr>
              <a:pPr algn="r"/>
              <a:t>25</a:t>
            </a:fld>
            <a:endParaRPr lang="en-US" altLang="zh-CN" sz="1200">
              <a:latin typeface="Arial Black" panose="020B0A04020102020204" pitchFamily="34" charset="0"/>
            </a:endParaRPr>
          </a:p>
        </p:txBody>
      </p:sp>
      <p:sp>
        <p:nvSpPr>
          <p:cNvPr id="131074" name="Rectangle 2">
            <a:extLst>
              <a:ext uri="{FF2B5EF4-FFF2-40B4-BE49-F238E27FC236}">
                <a16:creationId xmlns:a16="http://schemas.microsoft.com/office/drawing/2014/main" id="{51E94847-3DC7-4D00-8953-6D0BFD23EF97}"/>
              </a:ext>
            </a:extLst>
          </p:cNvPr>
          <p:cNvSpPr>
            <a:spLocks noGrp="1" noChangeArrowheads="1"/>
          </p:cNvSpPr>
          <p:nvPr>
            <p:ph type="title" idx="4294967295"/>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动态视角：</a:t>
            </a:r>
            <a:r>
              <a:rPr lang="en-US" altLang="zh-CN">
                <a:solidFill>
                  <a:srgbClr val="7030A0"/>
                </a:solidFill>
                <a:latin typeface="华文彩云" panose="02010800040101010101" pitchFamily="2" charset="-122"/>
                <a:ea typeface="华文彩云" panose="02010800040101010101" pitchFamily="2" charset="-122"/>
              </a:rPr>
              <a:t>RUP </a:t>
            </a:r>
            <a:r>
              <a:rPr lang="zh-CN" altLang="en-US">
                <a:solidFill>
                  <a:srgbClr val="7030A0"/>
                </a:solidFill>
                <a:latin typeface="华文彩云" panose="02010800040101010101" pitchFamily="2" charset="-122"/>
                <a:ea typeface="华文彩云" panose="02010800040101010101" pitchFamily="2" charset="-122"/>
              </a:rPr>
              <a:t>阶段模型</a:t>
            </a:r>
          </a:p>
        </p:txBody>
      </p:sp>
      <p:sp>
        <p:nvSpPr>
          <p:cNvPr id="131075" name="Rectangle 7">
            <a:extLst>
              <a:ext uri="{FF2B5EF4-FFF2-40B4-BE49-F238E27FC236}">
                <a16:creationId xmlns:a16="http://schemas.microsoft.com/office/drawing/2014/main" id="{B9362FE4-1B56-4D73-B5DE-90D88C7FF7E5}"/>
              </a:ext>
            </a:extLst>
          </p:cNvPr>
          <p:cNvSpPr>
            <a:spLocks noGrp="1" noChangeArrowheads="1"/>
          </p:cNvSpPr>
          <p:nvPr>
            <p:ph type="body" idx="4294967295"/>
          </p:nvPr>
        </p:nvSpPr>
        <p:spPr/>
        <p:txBody>
          <a:bodyPr/>
          <a:lstStyle/>
          <a:p>
            <a:pPr eaLnBrk="1" hangingPunct="1"/>
            <a:r>
              <a:rPr lang="zh-CN" altLang="en-US"/>
              <a:t>初始</a:t>
            </a:r>
            <a:r>
              <a:rPr lang="en-US" altLang="zh-CN"/>
              <a:t>Inception</a:t>
            </a:r>
          </a:p>
          <a:p>
            <a:pPr eaLnBrk="1" hangingPunct="1"/>
            <a:r>
              <a:rPr lang="zh-CN" altLang="en-US"/>
              <a:t>细化</a:t>
            </a:r>
            <a:r>
              <a:rPr lang="en-US" altLang="zh-CN"/>
              <a:t>Elaboration</a:t>
            </a:r>
          </a:p>
          <a:p>
            <a:pPr eaLnBrk="1" hangingPunct="1"/>
            <a:r>
              <a:rPr lang="zh-CN" altLang="en-US"/>
              <a:t>构造</a:t>
            </a:r>
            <a:r>
              <a:rPr lang="en-US" altLang="zh-CN"/>
              <a:t>Construction</a:t>
            </a:r>
          </a:p>
          <a:p>
            <a:pPr eaLnBrk="1" hangingPunct="1"/>
            <a:r>
              <a:rPr lang="zh-CN" altLang="en-US"/>
              <a:t>移交</a:t>
            </a:r>
            <a:r>
              <a:rPr lang="en-US" altLang="zh-CN"/>
              <a:t>Transition</a:t>
            </a:r>
          </a:p>
        </p:txBody>
      </p:sp>
      <p:pic>
        <p:nvPicPr>
          <p:cNvPr id="131076" name="Picture 3">
            <a:extLst>
              <a:ext uri="{FF2B5EF4-FFF2-40B4-BE49-F238E27FC236}">
                <a16:creationId xmlns:a16="http://schemas.microsoft.com/office/drawing/2014/main" id="{B6D3E4B4-6F48-41F0-BC05-D0F5CB56A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5" y="3743325"/>
            <a:ext cx="7812088"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灯片编号占位符 3">
            <a:extLst>
              <a:ext uri="{FF2B5EF4-FFF2-40B4-BE49-F238E27FC236}">
                <a16:creationId xmlns:a16="http://schemas.microsoft.com/office/drawing/2014/main" id="{50F3460B-0A98-445C-AA4C-315AA236FA5C}"/>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F33155C7-6E9E-4AD1-8BA5-824B17A7E860}" type="slidenum">
              <a:rPr lang="en-US" altLang="zh-CN" sz="1200">
                <a:latin typeface="Arial Black" panose="020B0A04020102020204" pitchFamily="34" charset="0"/>
              </a:rPr>
              <a:pPr algn="r"/>
              <a:t>26</a:t>
            </a:fld>
            <a:endParaRPr lang="en-US" altLang="zh-CN" sz="1200">
              <a:latin typeface="Arial Black" panose="020B0A04020102020204" pitchFamily="34" charset="0"/>
            </a:endParaRPr>
          </a:p>
        </p:txBody>
      </p:sp>
      <p:sp>
        <p:nvSpPr>
          <p:cNvPr id="132098" name="Rectangle 2">
            <a:extLst>
              <a:ext uri="{FF2B5EF4-FFF2-40B4-BE49-F238E27FC236}">
                <a16:creationId xmlns:a16="http://schemas.microsoft.com/office/drawing/2014/main" id="{0A05CD78-93E1-40E0-B3F5-2ABD7BC3CDDA}"/>
              </a:ext>
            </a:extLst>
          </p:cNvPr>
          <p:cNvSpPr>
            <a:spLocks noGrp="1" noChangeArrowheads="1"/>
          </p:cNvSpPr>
          <p:nvPr>
            <p:ph type="body" idx="4294967295"/>
          </p:nvPr>
        </p:nvSpPr>
        <p:spPr>
          <a:xfrm>
            <a:off x="1981201" y="1268414"/>
            <a:ext cx="8435975" cy="4752975"/>
          </a:xfrm>
        </p:spPr>
        <p:txBody>
          <a:bodyPr/>
          <a:lstStyle/>
          <a:p>
            <a:pPr eaLnBrk="1" hangingPunct="1"/>
            <a:r>
              <a:rPr lang="en-US" altLang="zh-CN">
                <a:latin typeface="华文细黑" panose="02010600040101010101" pitchFamily="2" charset="-122"/>
              </a:rPr>
              <a:t>① </a:t>
            </a:r>
            <a:r>
              <a:rPr lang="zh-CN" altLang="en-US">
                <a:solidFill>
                  <a:srgbClr val="CC0000"/>
                </a:solidFill>
                <a:latin typeface="华文细黑" panose="02010600040101010101" pitchFamily="2" charset="-122"/>
              </a:rPr>
              <a:t>初始阶段</a:t>
            </a:r>
            <a:endParaRPr lang="zh-CN" altLang="en-US">
              <a:latin typeface="华文细黑" panose="02010600040101010101" pitchFamily="2" charset="-122"/>
            </a:endParaRPr>
          </a:p>
          <a:p>
            <a:pPr lvl="1" eaLnBrk="1" hangingPunct="1"/>
            <a:r>
              <a:rPr lang="zh-CN" altLang="en-US">
                <a:latin typeface="华文细黑" panose="02010600040101010101" pitchFamily="2" charset="-122"/>
              </a:rPr>
              <a:t>主要关注项目计划和风险评估，其目的是确定是否值得开发目标信息系统。</a:t>
            </a:r>
          </a:p>
          <a:p>
            <a:pPr eaLnBrk="1" hangingPunct="1"/>
            <a:r>
              <a:rPr lang="zh-CN" altLang="en-US">
                <a:latin typeface="华文细黑" panose="02010600040101010101" pitchFamily="2" charset="-122"/>
              </a:rPr>
              <a:t>② </a:t>
            </a:r>
            <a:r>
              <a:rPr lang="zh-CN" altLang="en-US">
                <a:solidFill>
                  <a:srgbClr val="CC0000"/>
                </a:solidFill>
                <a:latin typeface="华文细黑" panose="02010600040101010101" pitchFamily="2" charset="-122"/>
              </a:rPr>
              <a:t>细化阶段</a:t>
            </a:r>
            <a:endParaRPr lang="zh-CN" altLang="en-US">
              <a:latin typeface="华文细黑" panose="02010600040101010101" pitchFamily="2" charset="-122"/>
            </a:endParaRPr>
          </a:p>
          <a:p>
            <a:pPr lvl="1" eaLnBrk="1" hangingPunct="1"/>
            <a:r>
              <a:rPr lang="zh-CN" altLang="en-US">
                <a:latin typeface="华文细黑" panose="02010600040101010101" pitchFamily="2" charset="-122"/>
              </a:rPr>
              <a:t>关心定义系统的总体框架，其目标是：细化初始需求（用况）、细化体系结构、监控风险并细化它们的优先级、细化业务案例以及制订项目管理计划。</a:t>
            </a:r>
          </a:p>
        </p:txBody>
      </p:sp>
      <p:sp>
        <p:nvSpPr>
          <p:cNvPr id="132099" name="Rectangle 3">
            <a:extLst>
              <a:ext uri="{FF2B5EF4-FFF2-40B4-BE49-F238E27FC236}">
                <a16:creationId xmlns:a16="http://schemas.microsoft.com/office/drawing/2014/main" id="{6B03B15B-64B9-473D-8610-E043C9B39722}"/>
              </a:ext>
            </a:extLst>
          </p:cNvPr>
          <p:cNvSpPr>
            <a:spLocks noGrp="1" noChangeArrowheads="1"/>
          </p:cNvSpPr>
          <p:nvPr>
            <p:ph type="title" idx="4294967295"/>
          </p:nvPr>
        </p:nvSpPr>
        <p:spPr/>
        <p:txBody>
          <a:bodyPr/>
          <a:lstStyle/>
          <a:p>
            <a:pPr eaLnBrk="1" hangingPunct="1"/>
            <a:r>
              <a:rPr lang="zh-CN" altLang="en-US">
                <a:solidFill>
                  <a:srgbClr val="CC0000"/>
                </a:solidFill>
              </a:rPr>
              <a:t>统一过程的阶段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灯片编号占位符 3">
            <a:extLst>
              <a:ext uri="{FF2B5EF4-FFF2-40B4-BE49-F238E27FC236}">
                <a16:creationId xmlns:a16="http://schemas.microsoft.com/office/drawing/2014/main" id="{60B0435B-49BD-432A-B71F-E77BB860823F}"/>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65A10681-2FCD-4613-8137-FB3BA3BF696E}" type="slidenum">
              <a:rPr lang="en-US" altLang="zh-CN" sz="1200">
                <a:latin typeface="Arial Black" panose="020B0A04020102020204" pitchFamily="34" charset="0"/>
              </a:rPr>
              <a:pPr algn="r"/>
              <a:t>27</a:t>
            </a:fld>
            <a:endParaRPr lang="en-US" altLang="zh-CN" sz="1200">
              <a:latin typeface="Arial Black" panose="020B0A04020102020204" pitchFamily="34" charset="0"/>
            </a:endParaRPr>
          </a:p>
        </p:txBody>
      </p:sp>
      <p:sp>
        <p:nvSpPr>
          <p:cNvPr id="133122" name="Rectangle 2">
            <a:extLst>
              <a:ext uri="{FF2B5EF4-FFF2-40B4-BE49-F238E27FC236}">
                <a16:creationId xmlns:a16="http://schemas.microsoft.com/office/drawing/2014/main" id="{7E7DEDFF-7E62-4D74-8A71-3C89C074139A}"/>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a:latin typeface="华文细黑" panose="02010600040101010101" pitchFamily="2" charset="-122"/>
              </a:rPr>
              <a:t>③ </a:t>
            </a:r>
            <a:r>
              <a:rPr lang="zh-CN" altLang="en-US">
                <a:solidFill>
                  <a:srgbClr val="CC0000"/>
                </a:solidFill>
                <a:latin typeface="华文细黑" panose="02010600040101010101" pitchFamily="2" charset="-122"/>
              </a:rPr>
              <a:t>构造阶段</a:t>
            </a:r>
            <a:endParaRPr lang="zh-CN" altLang="en-US">
              <a:latin typeface="华文细黑" panose="02010600040101010101" pitchFamily="2" charset="-122"/>
            </a:endParaRPr>
          </a:p>
          <a:p>
            <a:pPr lvl="1" eaLnBrk="1" hangingPunct="1"/>
            <a:r>
              <a:rPr lang="zh-CN" altLang="en-US">
                <a:latin typeface="华文细黑" panose="02010600040101010101" pitchFamily="2" charset="-122"/>
              </a:rPr>
              <a:t>建立系统，构造信息系统的第</a:t>
            </a:r>
            <a:r>
              <a:rPr lang="en-US" altLang="zh-CN">
                <a:latin typeface="华文细黑" panose="02010600040101010101" pitchFamily="2" charset="-122"/>
              </a:rPr>
              <a:t>1</a:t>
            </a:r>
            <a:r>
              <a:rPr lang="zh-CN" altLang="en-US">
                <a:latin typeface="华文细黑" panose="02010600040101010101" pitchFamily="2" charset="-122"/>
              </a:rPr>
              <a:t>个具有操作质量的版本，以能够交付给客户进行</a:t>
            </a:r>
            <a:r>
              <a:rPr lang="zh-CN" altLang="en-US">
                <a:latin typeface="华文细黑" panose="02010600040101010101" pitchFamily="2" charset="-122"/>
                <a:sym typeface="Symbol" panose="05050102010706020507" pitchFamily="18" charset="2"/>
              </a:rPr>
              <a:t></a:t>
            </a:r>
            <a:r>
              <a:rPr lang="zh-CN" altLang="en-US">
                <a:latin typeface="华文细黑" panose="02010600040101010101" pitchFamily="2" charset="-122"/>
              </a:rPr>
              <a:t>测试的版本结束，有时称为测试版本。</a:t>
            </a:r>
          </a:p>
          <a:p>
            <a:pPr eaLnBrk="1" hangingPunct="1">
              <a:buFont typeface="Wingdings" panose="05000000000000000000" pitchFamily="2" charset="2"/>
              <a:buNone/>
            </a:pPr>
            <a:r>
              <a:rPr lang="zh-CN" altLang="en-US">
                <a:latin typeface="华文细黑" panose="02010600040101010101" pitchFamily="2" charset="-122"/>
              </a:rPr>
              <a:t>④ </a:t>
            </a:r>
            <a:r>
              <a:rPr lang="zh-CN" altLang="en-US">
                <a:solidFill>
                  <a:srgbClr val="CC0000"/>
                </a:solidFill>
                <a:latin typeface="华文细黑" panose="02010600040101010101" pitchFamily="2" charset="-122"/>
              </a:rPr>
              <a:t>移交阶段</a:t>
            </a:r>
            <a:endParaRPr lang="zh-CN" altLang="en-US">
              <a:latin typeface="华文细黑" panose="02010600040101010101" pitchFamily="2" charset="-122"/>
            </a:endParaRPr>
          </a:p>
          <a:p>
            <a:pPr lvl="1" eaLnBrk="1" hangingPunct="1"/>
            <a:r>
              <a:rPr lang="zh-CN" altLang="en-US">
                <a:latin typeface="华文细黑" panose="02010600040101010101" pitchFamily="2" charset="-122"/>
              </a:rPr>
              <a:t>包含</a:t>
            </a:r>
            <a:r>
              <a:rPr lang="zh-CN" altLang="en-US">
                <a:latin typeface="华文细黑" panose="02010600040101010101" pitchFamily="2" charset="-122"/>
                <a:sym typeface="Symbol" panose="05050102010706020507" pitchFamily="18" charset="2"/>
              </a:rPr>
              <a:t></a:t>
            </a:r>
            <a:r>
              <a:rPr lang="zh-CN" altLang="en-US">
                <a:latin typeface="华文细黑" panose="02010600040101010101" pitchFamily="2" charset="-122"/>
              </a:rPr>
              <a:t>测试时期，以发布完整的系统而终止，其目标是确保信息系统真正满足客户的需求。</a:t>
            </a:r>
          </a:p>
        </p:txBody>
      </p:sp>
      <p:sp>
        <p:nvSpPr>
          <p:cNvPr id="133123" name="Rectangle 3">
            <a:extLst>
              <a:ext uri="{FF2B5EF4-FFF2-40B4-BE49-F238E27FC236}">
                <a16:creationId xmlns:a16="http://schemas.microsoft.com/office/drawing/2014/main" id="{069F7F91-064D-46A2-B625-4E7B589C749E}"/>
              </a:ext>
            </a:extLst>
          </p:cNvPr>
          <p:cNvSpPr>
            <a:spLocks noGrp="1" noChangeArrowheads="1"/>
          </p:cNvSpPr>
          <p:nvPr>
            <p:ph type="title" idx="4294967295"/>
          </p:nvPr>
        </p:nvSpPr>
        <p:spPr/>
        <p:txBody>
          <a:bodyPr/>
          <a:lstStyle/>
          <a:p>
            <a:pPr eaLnBrk="1" hangingPunct="1"/>
            <a:r>
              <a:rPr lang="zh-CN" altLang="en-US">
                <a:solidFill>
                  <a:srgbClr val="CC0000"/>
                </a:solidFill>
              </a:rPr>
              <a:t>统一过程的阶段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灯片编号占位符 3">
            <a:extLst>
              <a:ext uri="{FF2B5EF4-FFF2-40B4-BE49-F238E27FC236}">
                <a16:creationId xmlns:a16="http://schemas.microsoft.com/office/drawing/2014/main" id="{89853989-89B1-4235-8A1F-B35C0B206019}"/>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34670B0E-1850-4F47-B77B-4FD5DA263490}" type="slidenum">
              <a:rPr lang="en-US" altLang="zh-CN" sz="1200">
                <a:latin typeface="Arial Black" panose="020B0A04020102020204" pitchFamily="34" charset="0"/>
              </a:rPr>
              <a:pPr algn="r"/>
              <a:t>28</a:t>
            </a:fld>
            <a:endParaRPr lang="en-US" altLang="zh-CN" sz="1200">
              <a:latin typeface="Arial Black" panose="020B0A04020102020204" pitchFamily="34" charset="0"/>
            </a:endParaRPr>
          </a:p>
        </p:txBody>
      </p:sp>
      <p:sp>
        <p:nvSpPr>
          <p:cNvPr id="137218" name="Rectangle 2">
            <a:extLst>
              <a:ext uri="{FF2B5EF4-FFF2-40B4-BE49-F238E27FC236}">
                <a16:creationId xmlns:a16="http://schemas.microsoft.com/office/drawing/2014/main" id="{ED3FDFA6-2B45-462F-8D0B-1AF9F4BEA6CE}"/>
              </a:ext>
            </a:extLst>
          </p:cNvPr>
          <p:cNvSpPr>
            <a:spLocks noGrp="1" noChangeArrowheads="1"/>
          </p:cNvSpPr>
          <p:nvPr>
            <p:ph type="title" idx="4294967295"/>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实践观点：</a:t>
            </a:r>
            <a:r>
              <a:rPr lang="en-US" altLang="zh-CN">
                <a:solidFill>
                  <a:srgbClr val="7030A0"/>
                </a:solidFill>
                <a:latin typeface="华文彩云" panose="02010800040101010101" pitchFamily="2" charset="-122"/>
                <a:ea typeface="华文彩云" panose="02010800040101010101" pitchFamily="2" charset="-122"/>
              </a:rPr>
              <a:t>RUP</a:t>
            </a:r>
            <a:r>
              <a:rPr lang="zh-CN" altLang="en-US">
                <a:solidFill>
                  <a:srgbClr val="7030A0"/>
                </a:solidFill>
                <a:latin typeface="华文彩云" panose="02010800040101010101" pitchFamily="2" charset="-122"/>
                <a:ea typeface="华文彩云" panose="02010800040101010101" pitchFamily="2" charset="-122"/>
              </a:rPr>
              <a:t>的好的实践</a:t>
            </a:r>
          </a:p>
        </p:txBody>
      </p:sp>
      <p:sp>
        <p:nvSpPr>
          <p:cNvPr id="137219" name="Rectangle 3">
            <a:extLst>
              <a:ext uri="{FF2B5EF4-FFF2-40B4-BE49-F238E27FC236}">
                <a16:creationId xmlns:a16="http://schemas.microsoft.com/office/drawing/2014/main" id="{41559D7D-7A4C-4470-88C8-7C94073543D7}"/>
              </a:ext>
            </a:extLst>
          </p:cNvPr>
          <p:cNvSpPr>
            <a:spLocks noGrp="1" noChangeArrowheads="1"/>
          </p:cNvSpPr>
          <p:nvPr>
            <p:ph type="body" idx="4294967295"/>
          </p:nvPr>
        </p:nvSpPr>
        <p:spPr/>
        <p:txBody>
          <a:bodyPr/>
          <a:lstStyle/>
          <a:p>
            <a:pPr eaLnBrk="1" hangingPunct="1">
              <a:lnSpc>
                <a:spcPct val="110000"/>
              </a:lnSpc>
            </a:pPr>
            <a:r>
              <a:rPr lang="zh-CN" altLang="en-US"/>
              <a:t>迭代地开发软件</a:t>
            </a:r>
            <a:r>
              <a:rPr lang="en-US" altLang="zh-CN"/>
              <a:t>(</a:t>
            </a:r>
            <a:r>
              <a:rPr lang="zh-CN" altLang="en-US"/>
              <a:t>每个构件的开发迭代，每个阶段内的多次迭代</a:t>
            </a:r>
            <a:r>
              <a:rPr lang="en-US" altLang="zh-CN"/>
              <a:t>)</a:t>
            </a:r>
            <a:endParaRPr lang="zh-CN" altLang="en-US"/>
          </a:p>
          <a:p>
            <a:pPr eaLnBrk="1" hangingPunct="1">
              <a:lnSpc>
                <a:spcPct val="110000"/>
              </a:lnSpc>
            </a:pPr>
            <a:r>
              <a:rPr lang="zh-CN" altLang="en-US"/>
              <a:t>管理需求</a:t>
            </a:r>
          </a:p>
          <a:p>
            <a:pPr eaLnBrk="1" hangingPunct="1">
              <a:lnSpc>
                <a:spcPct val="110000"/>
              </a:lnSpc>
            </a:pPr>
            <a:r>
              <a:rPr lang="zh-CN" altLang="en-US"/>
              <a:t>使用基于构件的体系结构</a:t>
            </a:r>
          </a:p>
          <a:p>
            <a:pPr eaLnBrk="1" hangingPunct="1">
              <a:lnSpc>
                <a:spcPct val="110000"/>
              </a:lnSpc>
            </a:pPr>
            <a:r>
              <a:rPr lang="zh-CN" altLang="en-US"/>
              <a:t>建立可视化模型（</a:t>
            </a:r>
            <a:r>
              <a:rPr lang="en-US" altLang="zh-CN"/>
              <a:t>UML</a:t>
            </a:r>
            <a:r>
              <a:rPr lang="zh-CN" altLang="en-US"/>
              <a:t>）</a:t>
            </a:r>
          </a:p>
          <a:p>
            <a:pPr eaLnBrk="1" hangingPunct="1">
              <a:lnSpc>
                <a:spcPct val="110000"/>
              </a:lnSpc>
            </a:pPr>
            <a:r>
              <a:rPr lang="zh-CN" altLang="en-US"/>
              <a:t>不断地验证软件质量</a:t>
            </a:r>
            <a:r>
              <a:rPr lang="en-US" altLang="zh-CN"/>
              <a:t>(</a:t>
            </a:r>
            <a:r>
              <a:rPr lang="zh-CN" altLang="en-US"/>
              <a:t>贯穿整个开发</a:t>
            </a:r>
            <a:r>
              <a:rPr lang="en-US" altLang="zh-CN"/>
              <a:t>)</a:t>
            </a:r>
          </a:p>
          <a:p>
            <a:pPr eaLnBrk="1" hangingPunct="1">
              <a:lnSpc>
                <a:spcPct val="110000"/>
              </a:lnSpc>
            </a:pPr>
            <a:r>
              <a:rPr lang="zh-CN" altLang="en-US"/>
              <a:t>控制对软件的变更（使每个修改需求可接受和可跟踪）</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a:extLst>
              <a:ext uri="{FF2B5EF4-FFF2-40B4-BE49-F238E27FC236}">
                <a16:creationId xmlns:a16="http://schemas.microsoft.com/office/drawing/2014/main" id="{5D04DB33-EAFA-4CC3-B9B0-FE914F0EC00B}"/>
              </a:ext>
            </a:extLst>
          </p:cNvPr>
          <p:cNvSpPr>
            <a:spLocks noGrp="1" noChangeArrowheads="1"/>
          </p:cNvSpPr>
          <p:nvPr>
            <p:ph type="title"/>
          </p:nvPr>
        </p:nvSpPr>
        <p:spPr>
          <a:xfrm>
            <a:off x="1981200" y="457201"/>
            <a:ext cx="8451850" cy="811213"/>
          </a:xfrm>
        </p:spPr>
        <p:txBody>
          <a:bodyPr>
            <a:normAutofit fontScale="90000"/>
          </a:bodyPr>
          <a:lstStyle/>
          <a:p>
            <a:r>
              <a:rPr lang="zh-CN" altLang="en-US" sz="3200">
                <a:solidFill>
                  <a:srgbClr val="7030A0"/>
                </a:solidFill>
                <a:latin typeface="华文彩云" panose="02010800040101010101" pitchFamily="2" charset="-122"/>
                <a:ea typeface="华文彩云" panose="02010800040101010101" pitchFamily="2" charset="-122"/>
              </a:rPr>
              <a:t>极限编程</a:t>
            </a:r>
            <a:r>
              <a:rPr lang="en-US" altLang="zh-CN" sz="3200">
                <a:solidFill>
                  <a:srgbClr val="7030A0"/>
                </a:solidFill>
                <a:latin typeface="华文彩云" panose="02010800040101010101" pitchFamily="2" charset="-122"/>
                <a:ea typeface="华文彩云" panose="02010800040101010101" pitchFamily="2" charset="-122"/>
              </a:rPr>
              <a:t>—</a:t>
            </a:r>
            <a:r>
              <a:rPr lang="en-US" altLang="zh-CN" sz="3200"/>
              <a:t>—</a:t>
            </a:r>
            <a:r>
              <a:rPr lang="zh-CN" altLang="en-US" sz="3200"/>
              <a:t>敏捷过程中最重要的部分，广泛应用于需求模糊且经常改变的场合。</a:t>
            </a:r>
          </a:p>
        </p:txBody>
      </p:sp>
      <p:sp>
        <p:nvSpPr>
          <p:cNvPr id="139266" name="Rectangle 3">
            <a:extLst>
              <a:ext uri="{FF2B5EF4-FFF2-40B4-BE49-F238E27FC236}">
                <a16:creationId xmlns:a16="http://schemas.microsoft.com/office/drawing/2014/main" id="{1A1531E4-59FF-4BC5-B124-1B5A3F298BC1}"/>
              </a:ext>
            </a:extLst>
          </p:cNvPr>
          <p:cNvSpPr>
            <a:spLocks noGrp="1" noChangeArrowheads="1"/>
          </p:cNvSpPr>
          <p:nvPr>
            <p:ph idx="1"/>
          </p:nvPr>
        </p:nvSpPr>
        <p:spPr>
          <a:xfrm>
            <a:off x="1744664" y="1495425"/>
            <a:ext cx="8466137" cy="4610100"/>
          </a:xfrm>
        </p:spPr>
        <p:txBody>
          <a:bodyPr>
            <a:normAutofit lnSpcReduction="10000"/>
          </a:bodyPr>
          <a:lstStyle/>
          <a:p>
            <a:pPr>
              <a:lnSpc>
                <a:spcPct val="80000"/>
              </a:lnSpc>
            </a:pPr>
            <a:r>
              <a:rPr lang="zh-CN" altLang="en-US" sz="2400">
                <a:solidFill>
                  <a:srgbClr val="7030A0"/>
                </a:solidFill>
                <a:latin typeface="华文彩云" panose="02010800040101010101" pitchFamily="2" charset="-122"/>
                <a:ea typeface="华文彩云" panose="02010800040101010101" pitchFamily="2" charset="-122"/>
              </a:rPr>
              <a:t>有效实践</a:t>
            </a:r>
          </a:p>
          <a:p>
            <a:pPr lvl="1">
              <a:lnSpc>
                <a:spcPct val="80000"/>
              </a:lnSpc>
            </a:pPr>
            <a:r>
              <a:rPr lang="zh-CN" altLang="en-US"/>
              <a:t>客户是开发团队的成员</a:t>
            </a:r>
          </a:p>
          <a:p>
            <a:pPr lvl="1">
              <a:lnSpc>
                <a:spcPct val="80000"/>
              </a:lnSpc>
            </a:pPr>
            <a:r>
              <a:rPr lang="zh-CN" altLang="en-US"/>
              <a:t>短交付周期（每两周完成一次迭代，交付用户）</a:t>
            </a:r>
          </a:p>
          <a:p>
            <a:pPr lvl="1">
              <a:lnSpc>
                <a:spcPct val="80000"/>
              </a:lnSpc>
            </a:pPr>
            <a:r>
              <a:rPr lang="zh-CN" altLang="en-US"/>
              <a:t>验收测试</a:t>
            </a:r>
          </a:p>
          <a:p>
            <a:pPr lvl="1">
              <a:lnSpc>
                <a:spcPct val="80000"/>
              </a:lnSpc>
            </a:pPr>
            <a:r>
              <a:rPr lang="zh-CN" altLang="en-US"/>
              <a:t>结对编程</a:t>
            </a:r>
          </a:p>
          <a:p>
            <a:pPr lvl="1">
              <a:lnSpc>
                <a:spcPct val="80000"/>
              </a:lnSpc>
            </a:pPr>
            <a:r>
              <a:rPr lang="zh-CN" altLang="en-US"/>
              <a:t>测试驱动开发</a:t>
            </a:r>
          </a:p>
          <a:p>
            <a:pPr lvl="1">
              <a:lnSpc>
                <a:spcPct val="80000"/>
              </a:lnSpc>
            </a:pPr>
            <a:r>
              <a:rPr lang="zh-CN" altLang="en-US"/>
              <a:t>集体所有（小组每个成员都有更改代码的权利并负责）</a:t>
            </a:r>
          </a:p>
          <a:p>
            <a:pPr lvl="1">
              <a:lnSpc>
                <a:spcPct val="80000"/>
              </a:lnSpc>
            </a:pPr>
            <a:r>
              <a:rPr lang="zh-CN" altLang="en-US"/>
              <a:t>持续集成（一天之内多次集成系统）</a:t>
            </a:r>
          </a:p>
          <a:p>
            <a:pPr lvl="1">
              <a:lnSpc>
                <a:spcPct val="80000"/>
              </a:lnSpc>
            </a:pPr>
            <a:r>
              <a:rPr lang="zh-CN" altLang="en-US"/>
              <a:t>可持续的开发速度（每周</a:t>
            </a:r>
            <a:r>
              <a:rPr lang="en-US" altLang="zh-CN"/>
              <a:t>&lt;=40</a:t>
            </a:r>
            <a:r>
              <a:rPr lang="zh-CN" altLang="en-US"/>
              <a:t>小时，加班</a:t>
            </a:r>
            <a:r>
              <a:rPr lang="en-US" altLang="zh-CN"/>
              <a:t>&lt;=2</a:t>
            </a:r>
            <a:r>
              <a:rPr lang="zh-CN" altLang="en-US"/>
              <a:t>周）</a:t>
            </a:r>
          </a:p>
          <a:p>
            <a:pPr lvl="1">
              <a:lnSpc>
                <a:spcPct val="80000"/>
              </a:lnSpc>
            </a:pPr>
            <a:r>
              <a:rPr lang="zh-CN" altLang="en-US"/>
              <a:t>及时调整计划</a:t>
            </a:r>
          </a:p>
          <a:p>
            <a:pPr lvl="1">
              <a:lnSpc>
                <a:spcPct val="80000"/>
              </a:lnSpc>
            </a:pPr>
            <a:r>
              <a:rPr lang="zh-CN" altLang="en-US"/>
              <a:t>简单的设计（只考虑当前）</a:t>
            </a:r>
          </a:p>
          <a:p>
            <a:pPr lvl="1">
              <a:lnSpc>
                <a:spcPct val="80000"/>
              </a:lnSpc>
            </a:pPr>
            <a:r>
              <a:rPr lang="zh-CN" altLang="en-US"/>
              <a:t>重构（调整和优化系统的内部结构）</a:t>
            </a:r>
          </a:p>
          <a:p>
            <a:pPr lvl="1">
              <a:lnSpc>
                <a:spcPct val="80000"/>
              </a:lnSpc>
            </a:pPr>
            <a:r>
              <a:rPr lang="zh-CN" altLang="en-US"/>
              <a:t>使用隐喻（全局视图）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40E32F32-8DDA-4CB7-9C5E-745FCFE51E4D}"/>
              </a:ext>
            </a:extLst>
          </p:cNvPr>
          <p:cNvSpPr>
            <a:spLocks noGrp="1" noChangeArrowheads="1"/>
          </p:cNvSpPr>
          <p:nvPr>
            <p:ph type="title"/>
          </p:nvPr>
        </p:nvSpPr>
        <p:spPr>
          <a:xfrm>
            <a:off x="1981201" y="465139"/>
            <a:ext cx="8069263" cy="803275"/>
          </a:xfrm>
        </p:spPr>
        <p:txBody>
          <a:bodyPr/>
          <a:lstStyle/>
          <a:p>
            <a:pPr eaLnBrk="1" hangingPunct="1"/>
            <a:r>
              <a:rPr lang="en-US" altLang="zh-CN" i="1"/>
              <a:t> </a:t>
            </a:r>
            <a:r>
              <a:rPr lang="zh-CN" altLang="en-US" i="1"/>
              <a:t>一、什么是软件工程</a:t>
            </a:r>
          </a:p>
        </p:txBody>
      </p:sp>
      <p:sp>
        <p:nvSpPr>
          <p:cNvPr id="53250" name="Rectangle 3">
            <a:extLst>
              <a:ext uri="{FF2B5EF4-FFF2-40B4-BE49-F238E27FC236}">
                <a16:creationId xmlns:a16="http://schemas.microsoft.com/office/drawing/2014/main" id="{EF3122DD-3ECA-481C-B15A-5A001FEF1283}"/>
              </a:ext>
            </a:extLst>
          </p:cNvPr>
          <p:cNvSpPr>
            <a:spLocks noGrp="1" noChangeArrowheads="1"/>
          </p:cNvSpPr>
          <p:nvPr>
            <p:ph idx="1"/>
          </p:nvPr>
        </p:nvSpPr>
        <p:spPr>
          <a:xfrm>
            <a:off x="2143126" y="1412876"/>
            <a:ext cx="8067675" cy="4608513"/>
          </a:xfrm>
        </p:spPr>
        <p:txBody>
          <a:bodyPr/>
          <a:lstStyle/>
          <a:p>
            <a:pPr marL="533400" indent="-533400">
              <a:lnSpc>
                <a:spcPct val="105000"/>
              </a:lnSpc>
            </a:pPr>
            <a:r>
              <a:rPr lang="zh-CN" altLang="en-US" sz="3600">
                <a:solidFill>
                  <a:srgbClr val="7030A0"/>
                </a:solidFill>
                <a:latin typeface="华文彩云" panose="02010800040101010101" pitchFamily="2" charset="-122"/>
                <a:ea typeface="华文彩云" panose="02010800040101010101" pitchFamily="2" charset="-122"/>
              </a:rPr>
              <a:t>软件工程本质特性</a:t>
            </a:r>
          </a:p>
          <a:p>
            <a:pPr marL="914400" lvl="1" indent="-457200">
              <a:lnSpc>
                <a:spcPct val="105000"/>
              </a:lnSpc>
            </a:pPr>
            <a:r>
              <a:rPr lang="zh-CN" altLang="en-US"/>
              <a:t>关注于大型程序的构造</a:t>
            </a:r>
          </a:p>
          <a:p>
            <a:pPr marL="914400" lvl="1" indent="-457200"/>
            <a:r>
              <a:rPr lang="zh-CN" altLang="en-US"/>
              <a:t>中心课题是控制复杂性</a:t>
            </a:r>
          </a:p>
          <a:p>
            <a:pPr marL="914400" lvl="1" indent="-457200"/>
            <a:r>
              <a:rPr lang="zh-CN" altLang="en-US"/>
              <a:t>软件经常变化</a:t>
            </a:r>
          </a:p>
          <a:p>
            <a:pPr marL="914400" lvl="1" indent="-457200"/>
            <a:r>
              <a:rPr lang="zh-CN" altLang="en-US"/>
              <a:t>开发软件的效率非常重要</a:t>
            </a:r>
          </a:p>
          <a:p>
            <a:pPr marL="914400" lvl="1" indent="-457200"/>
            <a:r>
              <a:rPr lang="zh-CN" altLang="en-US"/>
              <a:t>和谐地合作是开发软件的关键</a:t>
            </a:r>
          </a:p>
          <a:p>
            <a:pPr marL="914400" lvl="1" indent="-457200"/>
            <a:r>
              <a:rPr lang="zh-CN" altLang="en-US"/>
              <a:t>软件必须有效地支持它的用户</a:t>
            </a:r>
          </a:p>
          <a:p>
            <a:pPr marL="914400" lvl="1" indent="-457200">
              <a:lnSpc>
                <a:spcPct val="105000"/>
              </a:lnSpc>
            </a:pPr>
            <a:r>
              <a:rPr lang="zh-CN" altLang="en-US"/>
              <a:t>软件工程领域中是由具有一种文化背景的人替具有另一种文化背景的人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1BA79-2AF1-4780-94AA-5B6D756D33FD}"/>
              </a:ext>
            </a:extLst>
          </p:cNvPr>
          <p:cNvSpPr>
            <a:spLocks noGrp="1"/>
          </p:cNvSpPr>
          <p:nvPr>
            <p:ph type="title"/>
          </p:nvPr>
        </p:nvSpPr>
        <p:spPr/>
        <p:txBody>
          <a:bodyPr/>
          <a:lstStyle/>
          <a:p>
            <a:r>
              <a:rPr lang="zh-CN" altLang="en-US" dirty="0"/>
              <a:t>第二章</a:t>
            </a:r>
          </a:p>
        </p:txBody>
      </p:sp>
      <p:sp>
        <p:nvSpPr>
          <p:cNvPr id="3" name="内容占位符 2">
            <a:extLst>
              <a:ext uri="{FF2B5EF4-FFF2-40B4-BE49-F238E27FC236}">
                <a16:creationId xmlns:a16="http://schemas.microsoft.com/office/drawing/2014/main" id="{E6045F03-6184-4284-B525-2CDFF992354E}"/>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38261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4097"/>
          <p:cNvSpPr>
            <a:spLocks noGrp="1"/>
          </p:cNvSpPr>
          <p:nvPr>
            <p:ph type="title"/>
          </p:nvPr>
        </p:nvSpPr>
        <p:spPr/>
        <p:txBody>
          <a:bodyPr vert="horz" wrap="square" lIns="91440" tIns="45720" rIns="91440" bIns="45720" anchor="ctr"/>
          <a:lstStyle/>
          <a:p>
            <a:pPr>
              <a:lnSpc>
                <a:spcPct val="150000"/>
              </a:lnSpc>
              <a:spcBef>
                <a:spcPct val="50000"/>
              </a:spcBef>
            </a:pPr>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2.1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可行性研究的任务</a:t>
            </a:r>
          </a:p>
        </p:txBody>
      </p:sp>
      <p:sp>
        <p:nvSpPr>
          <p:cNvPr id="5122" name="文本占位符 4098"/>
          <p:cNvSpPr>
            <a:spLocks noGrp="1"/>
          </p:cNvSpPr>
          <p:nvPr>
            <p:ph idx="1"/>
          </p:nvPr>
        </p:nvSpPr>
        <p:spPr/>
        <p:txBody>
          <a:bodyPr anchor="t"/>
          <a:lstStyle/>
          <a:p>
            <a:r>
              <a:rPr lang="zh-CN" altLang="en-US" sz="2800" dirty="0"/>
              <a:t>用最小的代价在尽可能短的时间内确定问题是否能够解决。</a:t>
            </a:r>
          </a:p>
        </p:txBody>
      </p:sp>
      <p:sp>
        <p:nvSpPr>
          <p:cNvPr id="5123" name="文本框 4099"/>
          <p:cNvSpPr txBox="1"/>
          <p:nvPr/>
        </p:nvSpPr>
        <p:spPr>
          <a:xfrm>
            <a:off x="2501900" y="2941639"/>
            <a:ext cx="685800" cy="650875"/>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问题定义</a:t>
            </a:r>
          </a:p>
        </p:txBody>
      </p:sp>
      <p:sp>
        <p:nvSpPr>
          <p:cNvPr id="5124" name="文本框 4100"/>
          <p:cNvSpPr txBox="1"/>
          <p:nvPr/>
        </p:nvSpPr>
        <p:spPr>
          <a:xfrm>
            <a:off x="3873500" y="3017838"/>
            <a:ext cx="762000" cy="457200"/>
          </a:xfrm>
          <a:prstGeom prst="rect">
            <a:avLst/>
          </a:prstGeom>
          <a:noFill/>
          <a:ln w="9525">
            <a:noFill/>
          </a:ln>
        </p:spPr>
        <p:txBody>
          <a:bodyPr anchor="t">
            <a:spAutoFit/>
          </a:bodyPr>
          <a:lstStyle/>
          <a:p>
            <a:pPr fontAlgn="base">
              <a:spcBef>
                <a:spcPct val="50000"/>
              </a:spcBef>
              <a:spcAft>
                <a:spcPct val="0"/>
              </a:spcAft>
              <a:buClr>
                <a:srgbClr val="FFFFFF"/>
              </a:buClr>
            </a:pP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5125" name="文本框 4101"/>
          <p:cNvSpPr txBox="1"/>
          <p:nvPr/>
        </p:nvSpPr>
        <p:spPr>
          <a:xfrm>
            <a:off x="5245100" y="2941639"/>
            <a:ext cx="9906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en-US" altLang="zh-CN" b="1" dirty="0">
                <a:solidFill>
                  <a:srgbClr val="000000"/>
                </a:solidFill>
                <a:latin typeface="Times New Roman" panose="02020603050405020304" pitchFamily="18" charset="0"/>
                <a:ea typeface="宋体" panose="02010600030101010101" pitchFamily="2" charset="-122"/>
              </a:rPr>
              <a:t>  </a:t>
            </a:r>
            <a:r>
              <a:rPr lang="zh-CN" altLang="en-US" b="1" dirty="0">
                <a:solidFill>
                  <a:srgbClr val="000000"/>
                </a:solidFill>
                <a:latin typeface="Times New Roman" panose="02020603050405020304" pitchFamily="18" charset="0"/>
                <a:ea typeface="宋体" panose="02010600030101010101" pitchFamily="2" charset="-122"/>
              </a:rPr>
              <a:t>可行性研究</a:t>
            </a:r>
          </a:p>
        </p:txBody>
      </p:sp>
      <p:sp>
        <p:nvSpPr>
          <p:cNvPr id="5126" name="文本框 4102"/>
          <p:cNvSpPr txBox="1"/>
          <p:nvPr/>
        </p:nvSpPr>
        <p:spPr>
          <a:xfrm>
            <a:off x="3568700" y="4008439"/>
            <a:ext cx="1143000" cy="646331"/>
          </a:xfrm>
          <a:prstGeom prst="rect">
            <a:avLst/>
          </a:prstGeom>
          <a:solidFill>
            <a:schemeClr val="folHlink"/>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问题定义    正    确 ？</a:t>
            </a:r>
          </a:p>
        </p:txBody>
      </p:sp>
      <p:sp>
        <p:nvSpPr>
          <p:cNvPr id="5127" name="直接连接符 4103"/>
          <p:cNvSpPr/>
          <p:nvPr/>
        </p:nvSpPr>
        <p:spPr>
          <a:xfrm flipH="1">
            <a:off x="2806700" y="4313238"/>
            <a:ext cx="762000" cy="0"/>
          </a:xfrm>
          <a:prstGeom prst="line">
            <a:avLst/>
          </a:prstGeom>
          <a:ln w="9525" cap="flat" cmpd="sng">
            <a:solidFill>
              <a:schemeClr val="tx1"/>
            </a:solidFill>
            <a:prstDash val="solid"/>
            <a:round/>
            <a:headEnd type="none" w="med" len="med"/>
            <a:tailEnd type="none" w="med" len="med"/>
          </a:ln>
        </p:spPr>
      </p:sp>
      <p:sp>
        <p:nvSpPr>
          <p:cNvPr id="5128" name="直接连接符 4104"/>
          <p:cNvSpPr/>
          <p:nvPr/>
        </p:nvSpPr>
        <p:spPr>
          <a:xfrm flipV="1">
            <a:off x="2806700" y="3551238"/>
            <a:ext cx="0" cy="762000"/>
          </a:xfrm>
          <a:prstGeom prst="line">
            <a:avLst/>
          </a:prstGeom>
          <a:ln w="9525" cap="flat" cmpd="sng">
            <a:solidFill>
              <a:schemeClr val="tx1"/>
            </a:solidFill>
            <a:prstDash val="solid"/>
            <a:round/>
            <a:headEnd type="none" w="med" len="med"/>
            <a:tailEnd type="triangle" w="lg" len="lg"/>
          </a:ln>
        </p:spPr>
      </p:sp>
      <p:sp>
        <p:nvSpPr>
          <p:cNvPr id="5129" name="直接连接符 4105"/>
          <p:cNvSpPr/>
          <p:nvPr/>
        </p:nvSpPr>
        <p:spPr>
          <a:xfrm>
            <a:off x="3187700" y="3246438"/>
            <a:ext cx="838200" cy="0"/>
          </a:xfrm>
          <a:prstGeom prst="line">
            <a:avLst/>
          </a:prstGeom>
          <a:ln w="9525" cap="flat" cmpd="sng">
            <a:solidFill>
              <a:schemeClr val="tx1"/>
            </a:solidFill>
            <a:prstDash val="solid"/>
            <a:round/>
            <a:headEnd type="none" w="med" len="med"/>
            <a:tailEnd type="none" w="med" len="med"/>
          </a:ln>
        </p:spPr>
      </p:sp>
      <p:sp>
        <p:nvSpPr>
          <p:cNvPr id="5130" name="直接连接符 4106"/>
          <p:cNvSpPr/>
          <p:nvPr/>
        </p:nvSpPr>
        <p:spPr>
          <a:xfrm>
            <a:off x="4025900" y="3246438"/>
            <a:ext cx="0" cy="762000"/>
          </a:xfrm>
          <a:prstGeom prst="line">
            <a:avLst/>
          </a:prstGeom>
          <a:ln w="9525" cap="flat" cmpd="sng">
            <a:solidFill>
              <a:schemeClr val="tx1"/>
            </a:solidFill>
            <a:prstDash val="solid"/>
            <a:round/>
            <a:headEnd type="none" w="med" len="med"/>
            <a:tailEnd type="triangle" w="lg" len="lg"/>
          </a:ln>
        </p:spPr>
      </p:sp>
      <p:sp>
        <p:nvSpPr>
          <p:cNvPr id="5131" name="直接连接符 4107"/>
          <p:cNvSpPr/>
          <p:nvPr/>
        </p:nvSpPr>
        <p:spPr>
          <a:xfrm>
            <a:off x="4711700" y="4237038"/>
            <a:ext cx="914400" cy="0"/>
          </a:xfrm>
          <a:prstGeom prst="line">
            <a:avLst/>
          </a:prstGeom>
          <a:ln w="9525" cap="flat" cmpd="sng">
            <a:solidFill>
              <a:schemeClr val="tx1"/>
            </a:solidFill>
            <a:prstDash val="solid"/>
            <a:round/>
            <a:headEnd type="none" w="med" len="med"/>
            <a:tailEnd type="none" w="med" len="med"/>
          </a:ln>
        </p:spPr>
      </p:sp>
      <p:sp>
        <p:nvSpPr>
          <p:cNvPr id="5132" name="直接连接符 4108"/>
          <p:cNvSpPr/>
          <p:nvPr/>
        </p:nvSpPr>
        <p:spPr>
          <a:xfrm flipV="1">
            <a:off x="5626100" y="3551238"/>
            <a:ext cx="0" cy="685800"/>
          </a:xfrm>
          <a:prstGeom prst="line">
            <a:avLst/>
          </a:prstGeom>
          <a:ln w="9525" cap="flat" cmpd="sng">
            <a:solidFill>
              <a:schemeClr val="tx1"/>
            </a:solidFill>
            <a:prstDash val="solid"/>
            <a:round/>
            <a:headEnd type="none" w="med" len="med"/>
            <a:tailEnd type="triangle" w="lg" len="lg"/>
          </a:ln>
        </p:spPr>
      </p:sp>
      <p:sp>
        <p:nvSpPr>
          <p:cNvPr id="5133" name="矩形 4109"/>
          <p:cNvSpPr/>
          <p:nvPr/>
        </p:nvSpPr>
        <p:spPr>
          <a:xfrm>
            <a:off x="4787900" y="2636838"/>
            <a:ext cx="152400" cy="2819400"/>
          </a:xfrm>
          <a:prstGeom prst="rect">
            <a:avLst/>
          </a:prstGeom>
          <a:solidFill>
            <a:srgbClr val="FF0066"/>
          </a:solidFill>
          <a:ln w="9525" cap="flat" cmpd="sng">
            <a:solidFill>
              <a:schemeClr val="tx1"/>
            </a:solidFill>
            <a:prstDash val="solid"/>
            <a:miter/>
            <a:headEnd type="none" w="med" len="med"/>
            <a:tailEnd type="none" w="med" len="med"/>
          </a:ln>
        </p:spPr>
        <p:txBody>
          <a:bodyPr anchor="t"/>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34" name="直接连接符 4110"/>
          <p:cNvSpPr/>
          <p:nvPr/>
        </p:nvSpPr>
        <p:spPr>
          <a:xfrm>
            <a:off x="2501900" y="4922838"/>
            <a:ext cx="2286000" cy="0"/>
          </a:xfrm>
          <a:prstGeom prst="line">
            <a:avLst/>
          </a:prstGeom>
          <a:ln w="31750" cap="flat" cmpd="sng">
            <a:solidFill>
              <a:srgbClr val="0000FF"/>
            </a:solidFill>
            <a:prstDash val="solid"/>
            <a:round/>
            <a:headEnd type="none" w="med" len="med"/>
            <a:tailEnd type="triangle" w="lg" len="lg"/>
          </a:ln>
        </p:spPr>
      </p:sp>
      <p:sp>
        <p:nvSpPr>
          <p:cNvPr id="5135" name="文本框 4111"/>
          <p:cNvSpPr txBox="1"/>
          <p:nvPr/>
        </p:nvSpPr>
        <p:spPr>
          <a:xfrm>
            <a:off x="2730500" y="4922838"/>
            <a:ext cx="1600200" cy="366712"/>
          </a:xfrm>
          <a:prstGeom prst="rect">
            <a:avLst/>
          </a:prstGeom>
          <a:noFill/>
          <a:ln w="9525">
            <a:noFill/>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问题定义阶段</a:t>
            </a:r>
          </a:p>
        </p:txBody>
      </p:sp>
      <p:sp>
        <p:nvSpPr>
          <p:cNvPr id="5136" name="文本框 4112"/>
          <p:cNvSpPr txBox="1"/>
          <p:nvPr/>
        </p:nvSpPr>
        <p:spPr>
          <a:xfrm>
            <a:off x="4864100" y="4922839"/>
            <a:ext cx="685800" cy="376237"/>
          </a:xfrm>
          <a:prstGeom prst="rect">
            <a:avLst/>
          </a:prstGeom>
          <a:solidFill>
            <a:srgbClr val="FF0066"/>
          </a:solidFill>
          <a:ln w="9525" cap="flat" cmpd="sng">
            <a:solidFill>
              <a:schemeClr val="bg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审查</a:t>
            </a:r>
          </a:p>
        </p:txBody>
      </p:sp>
      <p:sp>
        <p:nvSpPr>
          <p:cNvPr id="5137" name="右箭头 4113"/>
          <p:cNvSpPr/>
          <p:nvPr/>
        </p:nvSpPr>
        <p:spPr>
          <a:xfrm>
            <a:off x="6235700" y="3094038"/>
            <a:ext cx="533400" cy="304800"/>
          </a:xfrm>
          <a:prstGeom prst="rightArrow">
            <a:avLst>
              <a:gd name="adj1" fmla="val 50000"/>
              <a:gd name="adj2" fmla="val 43750"/>
            </a:avLst>
          </a:prstGeom>
          <a:solidFill>
            <a:srgbClr val="00FFFF"/>
          </a:solidFill>
          <a:ln w="9525" cap="flat" cmpd="sng">
            <a:solidFill>
              <a:schemeClr val="tx1"/>
            </a:solidFill>
            <a:prstDash val="solid"/>
            <a:miter/>
            <a:headEnd type="none" w="med" len="med"/>
            <a:tailEnd type="none" w="med" len="med"/>
          </a:ln>
        </p:spPr>
        <p:txBody>
          <a:bodyPr anchor="t"/>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38" name="文本框 4114"/>
          <p:cNvSpPr txBox="1"/>
          <p:nvPr/>
        </p:nvSpPr>
        <p:spPr>
          <a:xfrm>
            <a:off x="6769100" y="2941639"/>
            <a:ext cx="1143000" cy="650875"/>
          </a:xfrm>
          <a:prstGeom prst="rect">
            <a:avLst/>
          </a:prstGeom>
          <a:solidFill>
            <a:srgbClr val="FFFF00"/>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系  统  的逻辑模型</a:t>
            </a:r>
          </a:p>
        </p:txBody>
      </p:sp>
      <p:sp>
        <p:nvSpPr>
          <p:cNvPr id="5139" name="直接连接符 4115"/>
          <p:cNvSpPr/>
          <p:nvPr/>
        </p:nvSpPr>
        <p:spPr>
          <a:xfrm>
            <a:off x="6311900" y="2636838"/>
            <a:ext cx="0" cy="2667000"/>
          </a:xfrm>
          <a:prstGeom prst="line">
            <a:avLst/>
          </a:prstGeom>
          <a:ln w="9525" cap="flat" cmpd="sng">
            <a:solidFill>
              <a:schemeClr val="tx1"/>
            </a:solidFill>
            <a:prstDash val="sysDot"/>
            <a:round/>
            <a:headEnd type="none" w="med" len="med"/>
            <a:tailEnd type="none" w="med" len="med"/>
          </a:ln>
        </p:spPr>
      </p:sp>
      <p:sp>
        <p:nvSpPr>
          <p:cNvPr id="5140" name="直接连接符 4116"/>
          <p:cNvSpPr/>
          <p:nvPr/>
        </p:nvSpPr>
        <p:spPr>
          <a:xfrm>
            <a:off x="6311900" y="2636838"/>
            <a:ext cx="3810000" cy="0"/>
          </a:xfrm>
          <a:prstGeom prst="line">
            <a:avLst/>
          </a:prstGeom>
          <a:ln w="9525" cap="flat" cmpd="sng">
            <a:solidFill>
              <a:schemeClr val="tx1"/>
            </a:solidFill>
            <a:prstDash val="sysDot"/>
            <a:round/>
            <a:headEnd type="none" w="med" len="med"/>
            <a:tailEnd type="none" w="med" len="med"/>
          </a:ln>
        </p:spPr>
      </p:sp>
      <p:sp>
        <p:nvSpPr>
          <p:cNvPr id="5141" name="直接连接符 4117"/>
          <p:cNvSpPr/>
          <p:nvPr/>
        </p:nvSpPr>
        <p:spPr>
          <a:xfrm>
            <a:off x="10121900" y="2636838"/>
            <a:ext cx="0" cy="2667000"/>
          </a:xfrm>
          <a:prstGeom prst="line">
            <a:avLst/>
          </a:prstGeom>
          <a:ln w="9525" cap="flat" cmpd="sng">
            <a:solidFill>
              <a:schemeClr val="tx1"/>
            </a:solidFill>
            <a:prstDash val="sysDot"/>
            <a:round/>
            <a:headEnd type="none" w="med" len="med"/>
            <a:tailEnd type="none" w="med" len="med"/>
          </a:ln>
        </p:spPr>
      </p:sp>
      <p:sp>
        <p:nvSpPr>
          <p:cNvPr id="5142" name="直接连接符 4118"/>
          <p:cNvSpPr/>
          <p:nvPr/>
        </p:nvSpPr>
        <p:spPr>
          <a:xfrm>
            <a:off x="6311900" y="5303838"/>
            <a:ext cx="3810000" cy="0"/>
          </a:xfrm>
          <a:prstGeom prst="line">
            <a:avLst/>
          </a:prstGeom>
          <a:ln w="9525" cap="flat" cmpd="sng">
            <a:solidFill>
              <a:schemeClr val="tx1"/>
            </a:solidFill>
            <a:prstDash val="sysDot"/>
            <a:round/>
            <a:headEnd type="none" w="med" len="med"/>
            <a:tailEnd type="none" w="med" len="med"/>
          </a:ln>
        </p:spPr>
      </p:sp>
      <p:sp>
        <p:nvSpPr>
          <p:cNvPr id="5143" name="文本框 4119"/>
          <p:cNvSpPr txBox="1"/>
          <p:nvPr/>
        </p:nvSpPr>
        <p:spPr>
          <a:xfrm>
            <a:off x="8597900" y="3398839"/>
            <a:ext cx="1447800" cy="376237"/>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技术可行性</a:t>
            </a:r>
          </a:p>
        </p:txBody>
      </p:sp>
      <p:sp>
        <p:nvSpPr>
          <p:cNvPr id="5144" name="文本框 4120"/>
          <p:cNvSpPr txBox="1"/>
          <p:nvPr/>
        </p:nvSpPr>
        <p:spPr>
          <a:xfrm>
            <a:off x="8597900" y="4084639"/>
            <a:ext cx="1447800" cy="376237"/>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经济可行性</a:t>
            </a:r>
          </a:p>
        </p:txBody>
      </p:sp>
      <p:sp>
        <p:nvSpPr>
          <p:cNvPr id="5145" name="文本框 4121"/>
          <p:cNvSpPr txBox="1"/>
          <p:nvPr/>
        </p:nvSpPr>
        <p:spPr>
          <a:xfrm>
            <a:off x="8597900" y="4770439"/>
            <a:ext cx="1447800" cy="376237"/>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操作可行性</a:t>
            </a:r>
          </a:p>
        </p:txBody>
      </p:sp>
      <p:sp>
        <p:nvSpPr>
          <p:cNvPr id="5146" name="文本框 4122"/>
          <p:cNvSpPr txBox="1"/>
          <p:nvPr/>
        </p:nvSpPr>
        <p:spPr>
          <a:xfrm>
            <a:off x="5702300" y="4389439"/>
            <a:ext cx="1143000" cy="650875"/>
          </a:xfrm>
          <a:prstGeom prst="rect">
            <a:avLst/>
          </a:prstGeom>
          <a:solidFill>
            <a:srgbClr val="00FFFF"/>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实  际  的物理系统</a:t>
            </a:r>
          </a:p>
        </p:txBody>
      </p:sp>
      <p:sp>
        <p:nvSpPr>
          <p:cNvPr id="5147" name="上箭头 4123"/>
          <p:cNvSpPr/>
          <p:nvPr/>
        </p:nvSpPr>
        <p:spPr>
          <a:xfrm>
            <a:off x="6007100" y="3627438"/>
            <a:ext cx="228600" cy="762000"/>
          </a:xfrm>
          <a:prstGeom prst="upArrow">
            <a:avLst>
              <a:gd name="adj1" fmla="val 50000"/>
              <a:gd name="adj2" fmla="val 83317"/>
            </a:avLst>
          </a:prstGeom>
          <a:solidFill>
            <a:schemeClr val="accent1"/>
          </a:solidFill>
          <a:ln w="9525" cap="flat" cmpd="sng">
            <a:solidFill>
              <a:schemeClr val="tx1"/>
            </a:solidFill>
            <a:prstDash val="solid"/>
            <a:miter/>
            <a:headEnd type="none" w="med" len="med"/>
            <a:tailEnd type="none" w="med" len="med"/>
          </a:ln>
        </p:spPr>
        <p:txBody>
          <a:bodyPr anchor="t"/>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48" name="文本框 4124"/>
          <p:cNvSpPr txBox="1"/>
          <p:nvPr/>
        </p:nvSpPr>
        <p:spPr>
          <a:xfrm>
            <a:off x="3187700" y="4313238"/>
            <a:ext cx="381000" cy="366712"/>
          </a:xfrm>
          <a:prstGeom prst="rect">
            <a:avLst/>
          </a:prstGeom>
          <a:noFill/>
          <a:ln w="9525">
            <a:noFill/>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否</a:t>
            </a:r>
          </a:p>
        </p:txBody>
      </p:sp>
      <p:sp>
        <p:nvSpPr>
          <p:cNvPr id="5149" name="文本框 4125"/>
          <p:cNvSpPr txBox="1"/>
          <p:nvPr/>
        </p:nvSpPr>
        <p:spPr>
          <a:xfrm>
            <a:off x="4864100" y="3856038"/>
            <a:ext cx="381000" cy="366712"/>
          </a:xfrm>
          <a:prstGeom prst="rect">
            <a:avLst/>
          </a:prstGeom>
          <a:noFill/>
          <a:ln w="9525">
            <a:noFill/>
          </a:ln>
        </p:spPr>
        <p:txBody>
          <a:bodyPr anchor="t">
            <a:spAutoFit/>
          </a:bodyPr>
          <a:lstStyle/>
          <a:p>
            <a:pP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是</a:t>
            </a:r>
          </a:p>
        </p:txBody>
      </p:sp>
      <p:sp>
        <p:nvSpPr>
          <p:cNvPr id="5150" name="文本框 4126"/>
          <p:cNvSpPr txBox="1"/>
          <p:nvPr/>
        </p:nvSpPr>
        <p:spPr>
          <a:xfrm>
            <a:off x="6997700" y="4084638"/>
            <a:ext cx="1295400" cy="711200"/>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fontAlgn="base">
              <a:spcBef>
                <a:spcPct val="50000"/>
              </a:spcBef>
              <a:spcAft>
                <a:spcPct val="0"/>
              </a:spcAft>
              <a:buClr>
                <a:srgbClr val="FFFFFF"/>
              </a:buClr>
            </a:pPr>
            <a:r>
              <a:rPr lang="zh-CN" altLang="en-US" sz="2000" b="1" dirty="0">
                <a:solidFill>
                  <a:srgbClr val="000000"/>
                </a:solidFill>
                <a:latin typeface="Times New Roman" panose="02020603050405020304" pitchFamily="18" charset="0"/>
                <a:ea typeface="宋体" panose="02010600030101010101" pitchFamily="2" charset="-122"/>
              </a:rPr>
              <a:t>系统实现方案若干</a:t>
            </a:r>
          </a:p>
        </p:txBody>
      </p:sp>
      <p:sp>
        <p:nvSpPr>
          <p:cNvPr id="5151" name="下箭头 4127"/>
          <p:cNvSpPr/>
          <p:nvPr/>
        </p:nvSpPr>
        <p:spPr>
          <a:xfrm>
            <a:off x="7302500" y="3627438"/>
            <a:ext cx="228600" cy="457200"/>
          </a:xfrm>
          <a:prstGeom prst="downArrow">
            <a:avLst>
              <a:gd name="adj1" fmla="val 50000"/>
              <a:gd name="adj2" fmla="val 50000"/>
            </a:avLst>
          </a:prstGeom>
          <a:solidFill>
            <a:srgbClr val="FF0066"/>
          </a:solidFill>
          <a:ln w="9525" cap="flat" cmpd="sng">
            <a:solidFill>
              <a:schemeClr val="tx1"/>
            </a:solidFill>
            <a:prstDash val="solid"/>
            <a:miter/>
            <a:headEnd type="none" w="med" len="med"/>
            <a:tailEnd type="none" w="med" len="med"/>
          </a:ln>
        </p:spPr>
        <p:txBody>
          <a:bodyPr anchor="t"/>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52" name="直接连接符 4128"/>
          <p:cNvSpPr/>
          <p:nvPr/>
        </p:nvSpPr>
        <p:spPr>
          <a:xfrm flipV="1">
            <a:off x="8064500" y="3551238"/>
            <a:ext cx="0" cy="533400"/>
          </a:xfrm>
          <a:prstGeom prst="line">
            <a:avLst/>
          </a:prstGeom>
          <a:ln w="9525" cap="flat" cmpd="sng">
            <a:solidFill>
              <a:schemeClr val="tx1"/>
            </a:solidFill>
            <a:prstDash val="solid"/>
            <a:round/>
            <a:headEnd type="none" w="med" len="med"/>
            <a:tailEnd type="none" w="med" len="med"/>
          </a:ln>
        </p:spPr>
      </p:sp>
      <p:sp>
        <p:nvSpPr>
          <p:cNvPr id="5153" name="直接连接符 4129"/>
          <p:cNvSpPr/>
          <p:nvPr/>
        </p:nvSpPr>
        <p:spPr>
          <a:xfrm>
            <a:off x="8064500" y="3551238"/>
            <a:ext cx="533400" cy="0"/>
          </a:xfrm>
          <a:prstGeom prst="line">
            <a:avLst/>
          </a:prstGeom>
          <a:ln w="9525" cap="flat" cmpd="sng">
            <a:solidFill>
              <a:schemeClr val="tx1"/>
            </a:solidFill>
            <a:prstDash val="solid"/>
            <a:round/>
            <a:headEnd type="none" w="med" len="med"/>
            <a:tailEnd type="triangle" w="lg" len="lg"/>
          </a:ln>
        </p:spPr>
      </p:sp>
      <p:sp>
        <p:nvSpPr>
          <p:cNvPr id="5154" name="直接连接符 4130"/>
          <p:cNvSpPr/>
          <p:nvPr/>
        </p:nvSpPr>
        <p:spPr>
          <a:xfrm>
            <a:off x="8293100" y="4313238"/>
            <a:ext cx="304800" cy="0"/>
          </a:xfrm>
          <a:prstGeom prst="line">
            <a:avLst/>
          </a:prstGeom>
          <a:ln w="9525" cap="flat" cmpd="sng">
            <a:solidFill>
              <a:schemeClr val="tx1"/>
            </a:solidFill>
            <a:prstDash val="solid"/>
            <a:round/>
            <a:headEnd type="none" w="med" len="med"/>
            <a:tailEnd type="triangle" w="lg" len="lg"/>
          </a:ln>
        </p:spPr>
      </p:sp>
      <p:sp>
        <p:nvSpPr>
          <p:cNvPr id="5155" name="直接连接符 4131"/>
          <p:cNvSpPr/>
          <p:nvPr/>
        </p:nvSpPr>
        <p:spPr>
          <a:xfrm>
            <a:off x="8064500" y="4770438"/>
            <a:ext cx="0" cy="304800"/>
          </a:xfrm>
          <a:prstGeom prst="line">
            <a:avLst/>
          </a:prstGeom>
          <a:ln w="9525" cap="flat" cmpd="sng">
            <a:solidFill>
              <a:schemeClr val="tx1"/>
            </a:solidFill>
            <a:prstDash val="solid"/>
            <a:round/>
            <a:headEnd type="none" w="med" len="med"/>
            <a:tailEnd type="none" w="med" len="med"/>
          </a:ln>
        </p:spPr>
      </p:sp>
      <p:sp>
        <p:nvSpPr>
          <p:cNvPr id="5156" name="直接连接符 4132"/>
          <p:cNvSpPr/>
          <p:nvPr/>
        </p:nvSpPr>
        <p:spPr>
          <a:xfrm>
            <a:off x="8064500" y="5075238"/>
            <a:ext cx="533400" cy="0"/>
          </a:xfrm>
          <a:prstGeom prst="line">
            <a:avLst/>
          </a:prstGeom>
          <a:ln w="9525" cap="flat" cmpd="sng">
            <a:solidFill>
              <a:schemeClr val="tx1"/>
            </a:solidFill>
            <a:prstDash val="solid"/>
            <a:round/>
            <a:headEnd type="none" w="med" len="med"/>
            <a:tailEnd type="triangle" w="lg" len="lg"/>
          </a:ln>
        </p:spPr>
      </p:sp>
      <p:sp>
        <p:nvSpPr>
          <p:cNvPr id="5157" name="文本框 4133"/>
          <p:cNvSpPr txBox="1"/>
          <p:nvPr/>
        </p:nvSpPr>
        <p:spPr>
          <a:xfrm>
            <a:off x="8521700" y="5684839"/>
            <a:ext cx="13716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lgn="ctr" fontAlgn="base">
              <a:spcBef>
                <a:spcPct val="50000"/>
              </a:spcBef>
              <a:spcAft>
                <a:spcPct val="0"/>
              </a:spcAft>
              <a:buClr>
                <a:srgbClr val="FFFFFF"/>
              </a:buClr>
            </a:pPr>
            <a:r>
              <a:rPr lang="zh-CN" altLang="en-US" b="1" dirty="0">
                <a:solidFill>
                  <a:srgbClr val="000000"/>
                </a:solidFill>
                <a:latin typeface="Times New Roman" panose="02020603050405020304" pitchFamily="18" charset="0"/>
                <a:ea typeface="宋体" panose="02010600030101010101" pitchFamily="2" charset="-122"/>
              </a:rPr>
              <a:t>可行性研究的结论</a:t>
            </a:r>
          </a:p>
        </p:txBody>
      </p:sp>
      <p:sp>
        <p:nvSpPr>
          <p:cNvPr id="5158" name="矩形 4134"/>
          <p:cNvSpPr/>
          <p:nvPr/>
        </p:nvSpPr>
        <p:spPr>
          <a:xfrm>
            <a:off x="9283700" y="3779838"/>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59" name="矩形 4135"/>
          <p:cNvSpPr/>
          <p:nvPr/>
        </p:nvSpPr>
        <p:spPr>
          <a:xfrm>
            <a:off x="9283700" y="4465638"/>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60" name="下箭头 4136"/>
          <p:cNvSpPr/>
          <p:nvPr/>
        </p:nvSpPr>
        <p:spPr>
          <a:xfrm>
            <a:off x="9207500" y="5151438"/>
            <a:ext cx="304800" cy="533400"/>
          </a:xfrm>
          <a:prstGeom prst="downArrow">
            <a:avLst>
              <a:gd name="adj1" fmla="val 50000"/>
              <a:gd name="adj2" fmla="val 43750"/>
            </a:avLst>
          </a:prstGeom>
          <a:solidFill>
            <a:schemeClr val="accent1"/>
          </a:solidFill>
          <a:ln w="9525" cap="flat" cmpd="sng">
            <a:solidFill>
              <a:schemeClr val="tx1"/>
            </a:solidFill>
            <a:prstDash val="solid"/>
            <a:miter/>
            <a:headEnd type="none" w="med" len="med"/>
            <a:tailEnd type="none" w="med" len="med"/>
          </a:ln>
        </p:spPr>
        <p:txBody>
          <a:bodyPr anchor="t"/>
          <a:lstStyle/>
          <a:p>
            <a:pPr fontAlgn="base">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5161" name="文本框 4137"/>
          <p:cNvSpPr txBox="1"/>
          <p:nvPr/>
        </p:nvSpPr>
        <p:spPr>
          <a:xfrm>
            <a:off x="3797301" y="5761038"/>
            <a:ext cx="3063875" cy="366712"/>
          </a:xfrm>
          <a:prstGeom prst="rect">
            <a:avLst/>
          </a:prstGeom>
          <a:noFill/>
          <a:ln w="9525">
            <a:noFill/>
          </a:ln>
        </p:spPr>
        <p:txBody>
          <a:bodyPr wrap="none" anchor="t">
            <a:spAutoFit/>
          </a:bodyPr>
          <a:lstStyle/>
          <a:p>
            <a:pPr fontAlgn="base">
              <a:spcBef>
                <a:spcPct val="0"/>
              </a:spcBef>
              <a:spcAft>
                <a:spcPct val="0"/>
              </a:spcAft>
              <a:buClr>
                <a:srgbClr val="FFFFFF"/>
              </a:buClr>
            </a:pPr>
            <a:r>
              <a:rPr lang="zh-CN" altLang="en-US" b="1" dirty="0">
                <a:solidFill>
                  <a:srgbClr val="000000"/>
                </a:solidFill>
                <a:latin typeface="华文中宋" panose="02010600040101010101" pitchFamily="2" charset="-122"/>
                <a:ea typeface="华文中宋" panose="02010600040101010101" pitchFamily="2" charset="-122"/>
              </a:rPr>
              <a:t>可行性研究阶段任务</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示意图</a:t>
            </a:r>
            <a:r>
              <a:rPr lang="en-US" altLang="zh-CN" b="1">
                <a:solidFill>
                  <a:srgbClr val="000000"/>
                </a:solidFill>
                <a:latin typeface="华文中宋" panose="02010600040101010101" pitchFamily="2" charset="-122"/>
                <a:ea typeface="华文中宋" panose="02010600040101010101" pitchFamily="2" charset="-122"/>
              </a:rPr>
              <a:t>)</a:t>
            </a:r>
          </a:p>
        </p:txBody>
      </p:sp>
      <p:sp>
        <p:nvSpPr>
          <p:cNvPr id="5162" name="矩形 4138">
            <a:hlinkClick r:id="rId2" action="ppaction://hlinksldjump"/>
          </p:cNvPr>
          <p:cNvSpPr/>
          <p:nvPr/>
        </p:nvSpPr>
        <p:spPr>
          <a:xfrm>
            <a:off x="9551988" y="6353176"/>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fontAlgn="base" hangingPunct="0">
              <a:spcBef>
                <a:spcPct val="0"/>
              </a:spcBef>
              <a:spcAft>
                <a:spcPct val="0"/>
              </a:spcAft>
              <a:buClr>
                <a:srgbClr val="FFFFFF"/>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6181"/>
          <p:cNvSpPr>
            <a:spLocks noGrp="1"/>
          </p:cNvSpPr>
          <p:nvPr>
            <p:ph type="title"/>
          </p:nvPr>
        </p:nvSpPr>
        <p:spPr/>
        <p:txBody>
          <a:bodyPr anchor="ctr"/>
          <a:lstStyle/>
          <a:p>
            <a:r>
              <a:rPr lang="en-US" altLang="zh-CN" sz="4300" dirty="0"/>
              <a:t>2.3</a:t>
            </a:r>
            <a:r>
              <a:rPr lang="zh-CN" altLang="en-US" sz="4300" dirty="0">
                <a:solidFill>
                  <a:srgbClr val="7030A0"/>
                </a:solidFill>
                <a:latin typeface="华文彩云" panose="02010800040101010101" charset="-122"/>
                <a:ea typeface="华文彩云" panose="02010800040101010101" charset="-122"/>
              </a:rPr>
              <a:t>系统流程图</a:t>
            </a:r>
          </a:p>
        </p:txBody>
      </p:sp>
      <p:sp>
        <p:nvSpPr>
          <p:cNvPr id="7170" name="文本占位符 6146"/>
          <p:cNvSpPr>
            <a:spLocks noGrp="1"/>
          </p:cNvSpPr>
          <p:nvPr>
            <p:ph idx="1"/>
          </p:nvPr>
        </p:nvSpPr>
        <p:spPr/>
        <p:txBody>
          <a:bodyPr anchor="t"/>
          <a:lstStyle/>
          <a:p>
            <a:pPr>
              <a:spcBef>
                <a:spcPct val="0"/>
              </a:spcBef>
            </a:pPr>
            <a:r>
              <a:rPr lang="zh-CN" altLang="en-US" dirty="0">
                <a:latin typeface="楷体_GB2312" pitchFamily="49" charset="-122"/>
              </a:rPr>
              <a:t>描绘</a:t>
            </a:r>
            <a:r>
              <a:rPr lang="zh-CN" altLang="en-US" dirty="0">
                <a:solidFill>
                  <a:srgbClr val="FF0000"/>
                </a:solidFill>
                <a:latin typeface="楷体_GB2312" pitchFamily="49" charset="-122"/>
              </a:rPr>
              <a:t>物理系统</a:t>
            </a:r>
            <a:r>
              <a:rPr lang="zh-CN" altLang="en-US" dirty="0">
                <a:latin typeface="楷体_GB2312" pitchFamily="49" charset="-122"/>
              </a:rPr>
              <a:t>的工具，其基本思想是用图形符号以黑盒子形式描绘系统里面的每个部件</a:t>
            </a:r>
          </a:p>
          <a:p>
            <a:pPr>
              <a:spcBef>
                <a:spcPct val="0"/>
              </a:spcBef>
            </a:pPr>
            <a:r>
              <a:rPr lang="zh-CN" altLang="en-US" dirty="0">
                <a:latin typeface="楷体_GB2312" pitchFamily="49" charset="-122"/>
              </a:rPr>
              <a:t>反映信息在各部分间流动的情况  </a:t>
            </a:r>
            <a:r>
              <a:rPr lang="en-US" altLang="zh-CN" dirty="0">
                <a:latin typeface="楷体_GB2312" pitchFamily="49" charset="-122"/>
              </a:rPr>
              <a:t>≠</a:t>
            </a:r>
            <a:r>
              <a:rPr lang="zh-CN" altLang="en-US" dirty="0">
                <a:latin typeface="楷体_GB2312" pitchFamily="49" charset="-122"/>
              </a:rPr>
              <a:t>控制、处理信息（不同于程序流程图）</a:t>
            </a:r>
          </a:p>
          <a:p>
            <a:endParaRPr lang="zh-CN" altLang="en-US" dirty="0"/>
          </a:p>
        </p:txBody>
      </p:sp>
      <p:grpSp>
        <p:nvGrpSpPr>
          <p:cNvPr id="6148" name="组合 6147"/>
          <p:cNvGrpSpPr/>
          <p:nvPr/>
        </p:nvGrpSpPr>
        <p:grpSpPr>
          <a:xfrm>
            <a:off x="2495550" y="4014788"/>
            <a:ext cx="6934200" cy="2438400"/>
            <a:chOff x="624" y="2400"/>
            <a:chExt cx="4368" cy="1536"/>
          </a:xfrm>
        </p:grpSpPr>
        <p:sp>
          <p:nvSpPr>
            <p:cNvPr id="7172" name="等腰三角形 6148"/>
            <p:cNvSpPr/>
            <p:nvPr/>
          </p:nvSpPr>
          <p:spPr>
            <a:xfrm>
              <a:off x="624" y="2400"/>
              <a:ext cx="1152" cy="624"/>
            </a:xfrm>
            <a:prstGeom prst="triangle">
              <a:avLst>
                <a:gd name="adj" fmla="val 50000"/>
              </a:avLst>
            </a:prstGeom>
            <a:solidFill>
              <a:srgbClr val="FFFFFF"/>
            </a:soli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nvGrpSpPr>
            <p:cNvPr id="7173" name="组合 6149"/>
            <p:cNvGrpSpPr/>
            <p:nvPr/>
          </p:nvGrpSpPr>
          <p:grpSpPr>
            <a:xfrm>
              <a:off x="624" y="2400"/>
              <a:ext cx="4368" cy="1536"/>
              <a:chOff x="632" y="2246"/>
              <a:chExt cx="3648" cy="1248"/>
            </a:xfrm>
          </p:grpSpPr>
          <p:grpSp>
            <p:nvGrpSpPr>
              <p:cNvPr id="7174" name="组合 6150"/>
              <p:cNvGrpSpPr/>
              <p:nvPr/>
            </p:nvGrpSpPr>
            <p:grpSpPr>
              <a:xfrm>
                <a:off x="1562" y="2845"/>
                <a:ext cx="562" cy="205"/>
                <a:chOff x="4317" y="6545"/>
                <a:chExt cx="1080" cy="358"/>
              </a:xfrm>
            </p:grpSpPr>
            <p:sp>
              <p:nvSpPr>
                <p:cNvPr id="7175" name="文本框 6151"/>
                <p:cNvSpPr txBox="1"/>
                <p:nvPr/>
              </p:nvSpPr>
              <p:spPr>
                <a:xfrm>
                  <a:off x="4408" y="6545"/>
                  <a:ext cx="900" cy="312"/>
                </a:xfrm>
                <a:prstGeom prst="rect">
                  <a:avLst/>
                </a:prstGeom>
                <a:noFill/>
                <a:ln w="9525">
                  <a:noFill/>
                </a:ln>
              </p:spPr>
              <p:txBody>
                <a:bodyPr anchor="t"/>
                <a:lstStyle/>
                <a:p>
                  <a:pPr algn="just">
                    <a:lnSpc>
                      <a:spcPct val="80000"/>
                    </a:lnSpc>
                    <a:buClr>
                      <a:schemeClr val="bg1"/>
                    </a:buClr>
                  </a:pPr>
                  <a:r>
                    <a:rPr lang="zh-CN" altLang="en-US" sz="2000" b="1" dirty="0">
                      <a:latin typeface="Times New Roman" panose="02020603050405020304" pitchFamily="18" charset="0"/>
                      <a:ea typeface="楷体_GB2312" pitchFamily="49" charset="-122"/>
                    </a:rPr>
                    <a:t>变化</a:t>
                  </a:r>
                </a:p>
              </p:txBody>
            </p:sp>
            <p:sp>
              <p:nvSpPr>
                <p:cNvPr id="7176" name="直接连接符 6152"/>
                <p:cNvSpPr/>
                <p:nvPr/>
              </p:nvSpPr>
              <p:spPr>
                <a:xfrm>
                  <a:off x="4317" y="6903"/>
                  <a:ext cx="1080" cy="0"/>
                </a:xfrm>
                <a:prstGeom prst="line">
                  <a:avLst/>
                </a:prstGeom>
                <a:ln w="12700" cap="flat" cmpd="sng">
                  <a:solidFill>
                    <a:srgbClr val="000000"/>
                  </a:solidFill>
                  <a:prstDash val="solid"/>
                  <a:round/>
                  <a:headEnd type="none" w="med" len="med"/>
                  <a:tailEnd type="arrow" w="sm" len="med"/>
                </a:ln>
              </p:spPr>
            </p:sp>
          </p:grpSp>
          <p:sp>
            <p:nvSpPr>
              <p:cNvPr id="7177" name="流程图: 磁盘 6153"/>
              <p:cNvSpPr/>
              <p:nvPr/>
            </p:nvSpPr>
            <p:spPr>
              <a:xfrm>
                <a:off x="695" y="2655"/>
                <a:ext cx="811" cy="750"/>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78" name="任意多边形 6154"/>
              <p:cNvSpPr/>
              <p:nvPr/>
            </p:nvSpPr>
            <p:spPr>
              <a:xfrm>
                <a:off x="706" y="2591"/>
                <a:ext cx="794" cy="214"/>
              </a:xfrm>
              <a:custGeom>
                <a:avLst/>
                <a:gdLst/>
                <a:ahLst/>
                <a:cxnLst/>
                <a:rect l="0" t="0" r="0" b="0"/>
                <a:pathLst>
                  <a:path w="1440" h="400">
                    <a:moveTo>
                      <a:pt x="300" y="51"/>
                    </a:moveTo>
                    <a:cubicBezTo>
                      <a:pt x="454" y="0"/>
                      <a:pt x="328" y="28"/>
                      <a:pt x="525" y="36"/>
                    </a:cubicBezTo>
                    <a:cubicBezTo>
                      <a:pt x="720" y="44"/>
                      <a:pt x="915" y="46"/>
                      <a:pt x="1110" y="51"/>
                    </a:cubicBezTo>
                    <a:cubicBezTo>
                      <a:pt x="1142" y="62"/>
                      <a:pt x="1167" y="88"/>
                      <a:pt x="1200" y="96"/>
                    </a:cubicBezTo>
                    <a:cubicBezTo>
                      <a:pt x="1244" y="107"/>
                      <a:pt x="1290" y="106"/>
                      <a:pt x="1335" y="111"/>
                    </a:cubicBezTo>
                    <a:cubicBezTo>
                      <a:pt x="1355" y="172"/>
                      <a:pt x="1379" y="196"/>
                      <a:pt x="1440" y="216"/>
                    </a:cubicBezTo>
                    <a:cubicBezTo>
                      <a:pt x="1409" y="400"/>
                      <a:pt x="1358" y="335"/>
                      <a:pt x="1140" y="351"/>
                    </a:cubicBezTo>
                    <a:cubicBezTo>
                      <a:pt x="989" y="362"/>
                      <a:pt x="998" y="363"/>
                      <a:pt x="870" y="381"/>
                    </a:cubicBezTo>
                    <a:cubicBezTo>
                      <a:pt x="564" y="370"/>
                      <a:pt x="305" y="334"/>
                      <a:pt x="0" y="321"/>
                    </a:cubicBezTo>
                    <a:cubicBezTo>
                      <a:pt x="18" y="210"/>
                      <a:pt x="28" y="195"/>
                      <a:pt x="120" y="126"/>
                    </a:cubicBezTo>
                    <a:cubicBezTo>
                      <a:pt x="134" y="115"/>
                      <a:pt x="148" y="102"/>
                      <a:pt x="165" y="96"/>
                    </a:cubicBezTo>
                    <a:cubicBezTo>
                      <a:pt x="327" y="42"/>
                      <a:pt x="198" y="119"/>
                      <a:pt x="300" y="51"/>
                    </a:cubicBezTo>
                    <a:close/>
                  </a:path>
                </a:pathLst>
              </a:custGeom>
              <a:solidFill>
                <a:srgbClr val="FFFFFF"/>
              </a:solidFill>
              <a:ln w="9525">
                <a:noFill/>
              </a:ln>
            </p:spPr>
            <p:txBody>
              <a:bodyPr/>
              <a:lstStyle/>
              <a:p>
                <a:endParaRPr lang="zh-CN" altLang="en-US"/>
              </a:p>
            </p:txBody>
          </p:sp>
          <p:sp>
            <p:nvSpPr>
              <p:cNvPr id="7179" name="文本框 6155"/>
              <p:cNvSpPr txBox="1"/>
              <p:nvPr/>
            </p:nvSpPr>
            <p:spPr>
              <a:xfrm>
                <a:off x="882" y="2488"/>
                <a:ext cx="434" cy="251"/>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algn="just">
                  <a:buClr>
                    <a:schemeClr val="bg1"/>
                  </a:buClr>
                </a:pPr>
                <a:r>
                  <a:rPr lang="zh-CN" altLang="en-US" sz="2000" b="1" dirty="0">
                    <a:latin typeface="Times New Roman" panose="02020603050405020304" pitchFamily="18" charset="0"/>
                    <a:ea typeface="楷体_GB2312" pitchFamily="49" charset="-122"/>
                  </a:rPr>
                  <a:t>仓库</a:t>
                </a:r>
              </a:p>
            </p:txBody>
          </p:sp>
          <p:sp>
            <p:nvSpPr>
              <p:cNvPr id="7180" name="文本框 6156"/>
              <p:cNvSpPr txBox="1"/>
              <p:nvPr/>
            </p:nvSpPr>
            <p:spPr>
              <a:xfrm>
                <a:off x="731" y="2905"/>
                <a:ext cx="695" cy="416"/>
              </a:xfrm>
              <a:prstGeom prst="rect">
                <a:avLst/>
              </a:prstGeom>
              <a:solidFill>
                <a:srgbClr val="FFFFFF"/>
              </a:solidFill>
              <a:ln w="9525">
                <a:noFill/>
              </a:ln>
            </p:spPr>
            <p:txBody>
              <a:bodyPr anchor="t"/>
              <a:lstStyle/>
              <a:p>
                <a:pPr algn="just">
                  <a:buClr>
                    <a:schemeClr val="bg1"/>
                  </a:buClr>
                </a:pPr>
                <a:r>
                  <a:rPr lang="zh-CN" altLang="en-US" sz="1400" b="1" dirty="0">
                    <a:latin typeface="Times New Roman" panose="02020603050405020304" pitchFamily="18" charset="0"/>
                    <a:ea typeface="楷体_GB2312" pitchFamily="49" charset="-122"/>
                  </a:rPr>
                  <a:t>零</a:t>
                </a:r>
                <a:r>
                  <a:rPr lang="zh-CN" altLang="en-US" sz="1400" b="1" dirty="0">
                    <a:latin typeface="楷体_GB2312" pitchFamily="49" charset="-122"/>
                    <a:ea typeface="楷体_GB2312" pitchFamily="49" charset="-122"/>
                  </a:rPr>
                  <a:t>  </a:t>
                </a:r>
                <a:r>
                  <a:rPr lang="zh-CN" altLang="en-US" sz="1400" b="1" dirty="0">
                    <a:latin typeface="Times New Roman" panose="02020603050405020304" pitchFamily="18" charset="0"/>
                    <a:ea typeface="楷体_GB2312" pitchFamily="49" charset="-122"/>
                  </a:rPr>
                  <a:t>库存量</a:t>
                </a:r>
              </a:p>
              <a:p>
                <a:pPr algn="just">
                  <a:buClr>
                    <a:schemeClr val="bg1"/>
                  </a:buClr>
                </a:pPr>
                <a:r>
                  <a:rPr lang="zh-CN" altLang="en-US" sz="1400" b="1" dirty="0">
                    <a:latin typeface="Times New Roman" panose="02020603050405020304" pitchFamily="18" charset="0"/>
                    <a:ea typeface="楷体_GB2312" pitchFamily="49" charset="-122"/>
                  </a:rPr>
                  <a:t>件   临界值</a:t>
                </a:r>
              </a:p>
            </p:txBody>
          </p:sp>
          <p:sp>
            <p:nvSpPr>
              <p:cNvPr id="7181" name="左大括号 6157"/>
              <p:cNvSpPr/>
              <p:nvPr/>
            </p:nvSpPr>
            <p:spPr>
              <a:xfrm>
                <a:off x="864" y="2928"/>
                <a:ext cx="93" cy="211"/>
              </a:xfrm>
              <a:prstGeom prst="leftBrace">
                <a:avLst>
                  <a:gd name="adj1" fmla="val 18896"/>
                  <a:gd name="adj2" fmla="val 50000"/>
                </a:avLst>
              </a:prstGeom>
              <a:noFill/>
              <a:ln w="952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grpSp>
            <p:nvGrpSpPr>
              <p:cNvPr id="7182" name="组合 6158"/>
              <p:cNvGrpSpPr/>
              <p:nvPr/>
            </p:nvGrpSpPr>
            <p:grpSpPr>
              <a:xfrm>
                <a:off x="2152" y="2515"/>
                <a:ext cx="750" cy="979"/>
                <a:chOff x="5580" y="5967"/>
                <a:chExt cx="1440" cy="1713"/>
              </a:xfrm>
            </p:grpSpPr>
            <p:sp>
              <p:nvSpPr>
                <p:cNvPr id="7183" name="矩形 6159"/>
                <p:cNvSpPr/>
                <p:nvPr/>
              </p:nvSpPr>
              <p:spPr>
                <a:xfrm>
                  <a:off x="5940" y="5967"/>
                  <a:ext cx="1080" cy="1404"/>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84" name="矩形 6160"/>
                <p:cNvSpPr/>
                <p:nvPr/>
              </p:nvSpPr>
              <p:spPr>
                <a:xfrm>
                  <a:off x="5760" y="6120"/>
                  <a:ext cx="1080" cy="1404"/>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85" name="矩形 6161"/>
                <p:cNvSpPr/>
                <p:nvPr/>
              </p:nvSpPr>
              <p:spPr>
                <a:xfrm>
                  <a:off x="5580" y="6276"/>
                  <a:ext cx="1080" cy="1404"/>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86" name="文本框 6162"/>
                <p:cNvSpPr txBox="1"/>
                <p:nvPr/>
              </p:nvSpPr>
              <p:spPr>
                <a:xfrm>
                  <a:off x="5580" y="6432"/>
                  <a:ext cx="1049" cy="1092"/>
                </a:xfrm>
                <a:prstGeom prst="rect">
                  <a:avLst/>
                </a:prstGeom>
                <a:noFill/>
                <a:ln w="9525">
                  <a:noFill/>
                </a:ln>
              </p:spPr>
              <p:txBody>
                <a:bodyPr anchor="t"/>
                <a:lstStyle/>
                <a:p>
                  <a:pPr algn="just">
                    <a:lnSpc>
                      <a:spcPct val="96000"/>
                    </a:lnSpc>
                    <a:buClr>
                      <a:schemeClr val="bg1"/>
                    </a:buClr>
                  </a:pPr>
                  <a:r>
                    <a:rPr lang="zh-CN" altLang="en-US" sz="1600" b="1" dirty="0">
                      <a:latin typeface="Times New Roman" panose="02020603050405020304" pitchFamily="18" charset="0"/>
                      <a:ea typeface="楷体_GB2312" pitchFamily="49" charset="-122"/>
                    </a:rPr>
                    <a:t>库存清单</a:t>
                  </a:r>
                </a:p>
                <a:p>
                  <a:pPr algn="just">
                    <a:lnSpc>
                      <a:spcPct val="96000"/>
                    </a:lnSpc>
                    <a:buClr>
                      <a:schemeClr val="bg1"/>
                    </a:buClr>
                  </a:pPr>
                  <a:endParaRPr lang="zh-CN" altLang="en-US" sz="1000" b="1" dirty="0">
                    <a:latin typeface="Times New Roman" panose="02020603050405020304" pitchFamily="18" charset="0"/>
                    <a:ea typeface="楷体_GB2312" pitchFamily="49" charset="-122"/>
                  </a:endParaRPr>
                </a:p>
                <a:p>
                  <a:pPr algn="just">
                    <a:buClr>
                      <a:schemeClr val="bg1"/>
                    </a:buClr>
                  </a:pPr>
                  <a:r>
                    <a:rPr lang="en-US" altLang="zh-CN" sz="500" b="1">
                      <a:latin typeface="Times New Roman" panose="02020603050405020304" pitchFamily="18" charset="0"/>
                      <a:ea typeface="楷体_GB2312" pitchFamily="49" charset="-122"/>
                    </a:rPr>
                    <a:t>XX    </a:t>
                  </a:r>
                  <a:r>
                    <a:rPr lang="zh-CN" altLang="en-US" sz="500" b="1">
                      <a:latin typeface="Times New Roman" panose="02020603050405020304" pitchFamily="18" charset="0"/>
                      <a:ea typeface="楷体_GB2312" pitchFamily="49" charset="-122"/>
                    </a:rPr>
                    <a:t>：   </a:t>
                  </a:r>
                  <a:r>
                    <a:rPr lang="en-US" altLang="zh-CN" sz="500" b="1">
                      <a:latin typeface="Times New Roman" panose="02020603050405020304" pitchFamily="18" charset="0"/>
                      <a:ea typeface="楷体_GB2312" pitchFamily="49" charset="-122"/>
                    </a:rPr>
                    <a:t>————</a:t>
                  </a:r>
                </a:p>
                <a:p>
                  <a:pPr algn="just">
                    <a:buClr>
                      <a:schemeClr val="bg1"/>
                    </a:buClr>
                  </a:pPr>
                  <a:r>
                    <a:rPr lang="en-US" altLang="zh-CN" sz="500" b="1">
                      <a:latin typeface="Times New Roman" panose="02020603050405020304" pitchFamily="18" charset="0"/>
                      <a:ea typeface="楷体_GB2312" pitchFamily="49" charset="-122"/>
                    </a:rPr>
                    <a:t>                       ————</a:t>
                  </a:r>
                </a:p>
                <a:p>
                  <a:pPr algn="just">
                    <a:buClr>
                      <a:schemeClr val="bg1"/>
                    </a:buClr>
                  </a:pPr>
                  <a:r>
                    <a:rPr lang="en-US" altLang="zh-CN" sz="500" b="1">
                      <a:latin typeface="Times New Roman" panose="02020603050405020304" pitchFamily="18" charset="0"/>
                      <a:ea typeface="楷体_GB2312" pitchFamily="49" charset="-122"/>
                    </a:rPr>
                    <a:t>XX    </a:t>
                  </a:r>
                  <a:r>
                    <a:rPr lang="zh-CN" altLang="en-US" sz="500" b="1">
                      <a:latin typeface="Times New Roman" panose="02020603050405020304" pitchFamily="18" charset="0"/>
                      <a:ea typeface="楷体_GB2312" pitchFamily="49" charset="-122"/>
                    </a:rPr>
                    <a:t>：   </a:t>
                  </a:r>
                  <a:r>
                    <a:rPr lang="en-US" altLang="zh-CN" sz="500" b="1">
                      <a:latin typeface="Times New Roman" panose="02020603050405020304" pitchFamily="18" charset="0"/>
                      <a:ea typeface="楷体_GB2312" pitchFamily="49" charset="-122"/>
                    </a:rPr>
                    <a:t>————</a:t>
                  </a:r>
                </a:p>
                <a:p>
                  <a:pPr algn="just">
                    <a:buClr>
                      <a:schemeClr val="bg1"/>
                    </a:buClr>
                  </a:pPr>
                  <a:r>
                    <a:rPr lang="en-US" altLang="zh-CN" sz="500" b="1">
                      <a:latin typeface="Times New Roman" panose="02020603050405020304" pitchFamily="18" charset="0"/>
                      <a:ea typeface="楷体_GB2312" pitchFamily="49" charset="-122"/>
                    </a:rPr>
                    <a:t>                 …………</a:t>
                  </a:r>
                </a:p>
              </p:txBody>
            </p:sp>
          </p:grpSp>
          <p:grpSp>
            <p:nvGrpSpPr>
              <p:cNvPr id="7187" name="组合 6163"/>
              <p:cNvGrpSpPr/>
              <p:nvPr/>
            </p:nvGrpSpPr>
            <p:grpSpPr>
              <a:xfrm>
                <a:off x="2861" y="2813"/>
                <a:ext cx="880" cy="268"/>
                <a:chOff x="7016" y="6489"/>
                <a:chExt cx="1690" cy="468"/>
              </a:xfrm>
            </p:grpSpPr>
            <p:sp>
              <p:nvSpPr>
                <p:cNvPr id="7188" name="文本框 6164"/>
                <p:cNvSpPr txBox="1"/>
                <p:nvPr/>
              </p:nvSpPr>
              <p:spPr>
                <a:xfrm>
                  <a:off x="7016" y="6489"/>
                  <a:ext cx="1690" cy="468"/>
                </a:xfrm>
                <a:prstGeom prst="rect">
                  <a:avLst/>
                </a:prstGeom>
                <a:noFill/>
                <a:ln w="9525">
                  <a:noFill/>
                </a:ln>
              </p:spPr>
              <p:txBody>
                <a:bodyPr anchor="t"/>
                <a:lstStyle/>
                <a:p>
                  <a:pPr algn="just">
                    <a:buClr>
                      <a:schemeClr val="bg1"/>
                    </a:buClr>
                  </a:pPr>
                  <a:r>
                    <a:rPr lang="zh-CN" altLang="en-US" sz="1600" b="1" dirty="0">
                      <a:latin typeface="楷体_GB2312" pitchFamily="49" charset="-122"/>
                      <a:ea typeface="楷体_GB2312" pitchFamily="49" charset="-122"/>
                    </a:rPr>
                    <a:t>库存 </a:t>
                  </a:r>
                  <a:r>
                    <a:rPr lang="en-US" altLang="zh-CN" sz="1600" b="1">
                      <a:latin typeface="Times New Roman" panose="02020603050405020304" pitchFamily="18" charset="0"/>
                      <a:ea typeface="楷体_GB2312" pitchFamily="49" charset="-122"/>
                    </a:rPr>
                    <a:t>&lt;</a:t>
                  </a:r>
                  <a:r>
                    <a:rPr lang="en-US" altLang="zh-CN" sz="1600" b="1" dirty="0">
                      <a:latin typeface="楷体_GB2312" pitchFamily="49" charset="-122"/>
                      <a:ea typeface="楷体_GB2312" pitchFamily="49" charset="-122"/>
                    </a:rPr>
                    <a:t> </a:t>
                  </a:r>
                  <a:r>
                    <a:rPr lang="zh-CN" altLang="en-US" sz="1600" b="1" dirty="0">
                      <a:latin typeface="楷体_GB2312" pitchFamily="49" charset="-122"/>
                      <a:ea typeface="楷体_GB2312" pitchFamily="49" charset="-122"/>
                    </a:rPr>
                    <a:t>临</a:t>
                  </a:r>
                  <a:r>
                    <a:rPr lang="zh-CN" altLang="en-US" sz="1600" b="1" dirty="0">
                      <a:latin typeface="Times New Roman" panose="02020603050405020304" pitchFamily="18" charset="0"/>
                      <a:ea typeface="楷体_GB2312" pitchFamily="49" charset="-122"/>
                    </a:rPr>
                    <a:t>界值</a:t>
                  </a:r>
                </a:p>
              </p:txBody>
            </p:sp>
            <p:sp>
              <p:nvSpPr>
                <p:cNvPr id="7189" name="直接连接符 6165"/>
                <p:cNvSpPr/>
                <p:nvPr/>
              </p:nvSpPr>
              <p:spPr>
                <a:xfrm>
                  <a:off x="7200" y="6900"/>
                  <a:ext cx="1361" cy="0"/>
                </a:xfrm>
                <a:prstGeom prst="line">
                  <a:avLst/>
                </a:prstGeom>
                <a:ln w="12700" cap="flat" cmpd="sng">
                  <a:solidFill>
                    <a:srgbClr val="000000"/>
                  </a:solidFill>
                  <a:prstDash val="solid"/>
                  <a:round/>
                  <a:headEnd type="none" w="med" len="med"/>
                  <a:tailEnd type="arrow" w="sm" len="med"/>
                </a:ln>
              </p:spPr>
            </p:sp>
          </p:grpSp>
          <p:grpSp>
            <p:nvGrpSpPr>
              <p:cNvPr id="7190" name="组合 6166"/>
              <p:cNvGrpSpPr/>
              <p:nvPr/>
            </p:nvGrpSpPr>
            <p:grpSpPr>
              <a:xfrm>
                <a:off x="3717" y="2603"/>
                <a:ext cx="563" cy="822"/>
                <a:chOff x="8820" y="6120"/>
                <a:chExt cx="1080" cy="1440"/>
              </a:xfrm>
            </p:grpSpPr>
            <p:sp>
              <p:nvSpPr>
                <p:cNvPr id="7191" name="矩形 6167"/>
                <p:cNvSpPr/>
                <p:nvPr/>
              </p:nvSpPr>
              <p:spPr>
                <a:xfrm>
                  <a:off x="8820" y="6120"/>
                  <a:ext cx="1080" cy="144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92" name="文本框 6168"/>
                <p:cNvSpPr txBox="1"/>
                <p:nvPr/>
              </p:nvSpPr>
              <p:spPr>
                <a:xfrm>
                  <a:off x="8820" y="6276"/>
                  <a:ext cx="1026" cy="468"/>
                </a:xfrm>
                <a:prstGeom prst="rect">
                  <a:avLst/>
                </a:prstGeom>
                <a:noFill/>
                <a:ln w="9525">
                  <a:noFill/>
                </a:ln>
              </p:spPr>
              <p:txBody>
                <a:bodyPr anchor="t"/>
                <a:lstStyle/>
                <a:p>
                  <a:pPr algn="just">
                    <a:buClr>
                      <a:schemeClr val="bg1"/>
                    </a:buClr>
                  </a:pPr>
                  <a:r>
                    <a:rPr lang="zh-CN" altLang="en-US" sz="1600" b="1" dirty="0">
                      <a:latin typeface="Times New Roman" panose="02020603050405020304" pitchFamily="18" charset="0"/>
                      <a:ea typeface="楷体_GB2312" pitchFamily="49" charset="-122"/>
                    </a:rPr>
                    <a:t>定货报告</a:t>
                  </a:r>
                </a:p>
                <a:p>
                  <a:pPr algn="just">
                    <a:buClr>
                      <a:schemeClr val="bg1"/>
                    </a:buClr>
                  </a:pPr>
                  <a:endParaRPr lang="zh-CN" altLang="en-US" sz="1000" b="1" dirty="0">
                    <a:latin typeface="Times New Roman" panose="02020603050405020304" pitchFamily="18" charset="0"/>
                    <a:ea typeface="楷体_GB2312" pitchFamily="49" charset="-122"/>
                  </a:endParaRPr>
                </a:p>
              </p:txBody>
            </p:sp>
            <p:sp>
              <p:nvSpPr>
                <p:cNvPr id="7193" name="直接连接符 6169"/>
                <p:cNvSpPr/>
                <p:nvPr/>
              </p:nvSpPr>
              <p:spPr>
                <a:xfrm flipV="1">
                  <a:off x="9000" y="6900"/>
                  <a:ext cx="567" cy="0"/>
                </a:xfrm>
                <a:prstGeom prst="line">
                  <a:avLst/>
                </a:prstGeom>
                <a:ln w="9525" cap="flat" cmpd="sng">
                  <a:solidFill>
                    <a:srgbClr val="000000"/>
                  </a:solidFill>
                  <a:prstDash val="solid"/>
                  <a:round/>
                  <a:headEnd type="none" w="med" len="med"/>
                  <a:tailEnd type="none" w="med" len="med"/>
                </a:ln>
              </p:spPr>
            </p:sp>
            <p:sp>
              <p:nvSpPr>
                <p:cNvPr id="7194" name="直接连接符 6170"/>
                <p:cNvSpPr/>
                <p:nvPr/>
              </p:nvSpPr>
              <p:spPr>
                <a:xfrm>
                  <a:off x="9000" y="6744"/>
                  <a:ext cx="567" cy="0"/>
                </a:xfrm>
                <a:prstGeom prst="line">
                  <a:avLst/>
                </a:prstGeom>
                <a:ln w="9525" cap="flat" cmpd="sng">
                  <a:solidFill>
                    <a:srgbClr val="000000"/>
                  </a:solidFill>
                  <a:prstDash val="solid"/>
                  <a:round/>
                  <a:headEnd type="none" w="med" len="med"/>
                  <a:tailEnd type="none" w="med" len="med"/>
                </a:ln>
              </p:spPr>
            </p:sp>
            <p:sp>
              <p:nvSpPr>
                <p:cNvPr id="7195" name="直接连接符 6171"/>
                <p:cNvSpPr/>
                <p:nvPr/>
              </p:nvSpPr>
              <p:spPr>
                <a:xfrm>
                  <a:off x="9000" y="7056"/>
                  <a:ext cx="567" cy="0"/>
                </a:xfrm>
                <a:prstGeom prst="line">
                  <a:avLst/>
                </a:prstGeom>
                <a:ln w="9525" cap="flat" cmpd="sng">
                  <a:solidFill>
                    <a:srgbClr val="000000"/>
                  </a:solidFill>
                  <a:prstDash val="solid"/>
                  <a:round/>
                  <a:headEnd type="none" w="med" len="med"/>
                  <a:tailEnd type="none" w="med" len="med"/>
                </a:ln>
              </p:spPr>
            </p:sp>
            <p:sp>
              <p:nvSpPr>
                <p:cNvPr id="7196" name="直接连接符 6172"/>
                <p:cNvSpPr/>
                <p:nvPr/>
              </p:nvSpPr>
              <p:spPr>
                <a:xfrm>
                  <a:off x="9000" y="7368"/>
                  <a:ext cx="567" cy="0"/>
                </a:xfrm>
                <a:prstGeom prst="line">
                  <a:avLst/>
                </a:prstGeom>
                <a:ln w="9525" cap="rnd" cmpd="sng">
                  <a:solidFill>
                    <a:srgbClr val="000000"/>
                  </a:solidFill>
                  <a:prstDash val="sysDot"/>
                  <a:round/>
                  <a:headEnd type="none" w="med" len="med"/>
                  <a:tailEnd type="none" w="med" len="med"/>
                </a:ln>
              </p:spPr>
            </p:sp>
          </p:grpSp>
          <p:grpSp>
            <p:nvGrpSpPr>
              <p:cNvPr id="7197" name="组合 6173"/>
              <p:cNvGrpSpPr/>
              <p:nvPr/>
            </p:nvGrpSpPr>
            <p:grpSpPr>
              <a:xfrm>
                <a:off x="632" y="2246"/>
                <a:ext cx="938" cy="651"/>
                <a:chOff x="1800" y="5978"/>
                <a:chExt cx="1701" cy="1219"/>
              </a:xfrm>
            </p:grpSpPr>
            <p:grpSp>
              <p:nvGrpSpPr>
                <p:cNvPr id="7198" name="组合 6174"/>
                <p:cNvGrpSpPr/>
                <p:nvPr/>
              </p:nvGrpSpPr>
              <p:grpSpPr>
                <a:xfrm flipV="1">
                  <a:off x="1800" y="6885"/>
                  <a:ext cx="1701" cy="312"/>
                  <a:chOff x="1800" y="6885"/>
                  <a:chExt cx="1701" cy="312"/>
                </a:xfrm>
              </p:grpSpPr>
              <p:sp>
                <p:nvSpPr>
                  <p:cNvPr id="7199" name="任意多边形 6175"/>
                  <p:cNvSpPr/>
                  <p:nvPr/>
                </p:nvSpPr>
                <p:spPr>
                  <a:xfrm flipH="1">
                    <a:off x="1800" y="6885"/>
                    <a:ext cx="850" cy="312"/>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solidFill>
                    <a:srgbClr val="FFFFFF"/>
                  </a:solidFill>
                  <a:ln w="9525" cap="flat" cmpd="sng">
                    <a:solidFill>
                      <a:srgbClr val="000000"/>
                    </a:solidFill>
                    <a:prstDash val="solid"/>
                    <a:round/>
                    <a:headEnd type="none" w="med" len="med"/>
                    <a:tailEnd type="none" w="med" len="med"/>
                  </a:ln>
                </p:spPr>
                <p:txBody>
                  <a:bodyPr/>
                  <a:lstStyle/>
                  <a:p>
                    <a:endParaRPr lang="zh-CN" altLang="en-US"/>
                  </a:p>
                </p:txBody>
              </p:sp>
              <p:sp>
                <p:nvSpPr>
                  <p:cNvPr id="7200" name="任意多边形 6176"/>
                  <p:cNvSpPr/>
                  <p:nvPr/>
                </p:nvSpPr>
                <p:spPr>
                  <a:xfrm>
                    <a:off x="2651" y="6885"/>
                    <a:ext cx="850" cy="312"/>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solidFill>
                    <a:srgbClr val="FFFFFF"/>
                  </a:solidFill>
                  <a:ln w="9525" cap="flat" cmpd="sng">
                    <a:solidFill>
                      <a:srgbClr val="000000"/>
                    </a:solidFill>
                    <a:prstDash val="solid"/>
                    <a:round/>
                    <a:headEnd type="none" w="med" len="med"/>
                    <a:tailEnd type="none" w="med" len="med"/>
                  </a:ln>
                </p:spPr>
                <p:txBody>
                  <a:bodyPr/>
                  <a:lstStyle/>
                  <a:p>
                    <a:endParaRPr lang="zh-CN" altLang="en-US"/>
                  </a:p>
                </p:txBody>
              </p:sp>
            </p:grpSp>
            <p:sp>
              <p:nvSpPr>
                <p:cNvPr id="7201" name="直接连接符 6177"/>
                <p:cNvSpPr/>
                <p:nvPr/>
              </p:nvSpPr>
              <p:spPr>
                <a:xfrm flipV="1">
                  <a:off x="1800" y="5978"/>
                  <a:ext cx="850" cy="907"/>
                </a:xfrm>
                <a:prstGeom prst="line">
                  <a:avLst/>
                </a:prstGeom>
                <a:ln w="9525" cap="flat" cmpd="sng">
                  <a:solidFill>
                    <a:srgbClr val="000000"/>
                  </a:solidFill>
                  <a:prstDash val="solid"/>
                  <a:round/>
                  <a:headEnd type="none" w="med" len="med"/>
                  <a:tailEnd type="none" w="med" len="med"/>
                </a:ln>
              </p:spPr>
            </p:sp>
            <p:sp>
              <p:nvSpPr>
                <p:cNvPr id="7202" name="直接连接符 6178"/>
                <p:cNvSpPr/>
                <p:nvPr/>
              </p:nvSpPr>
              <p:spPr>
                <a:xfrm flipH="1" flipV="1">
                  <a:off x="2651" y="5978"/>
                  <a:ext cx="850" cy="907"/>
                </a:xfrm>
                <a:prstGeom prst="line">
                  <a:avLst/>
                </a:prstGeom>
                <a:ln w="9525" cap="flat" cmpd="sng">
                  <a:solidFill>
                    <a:srgbClr val="000000"/>
                  </a:solidFill>
                  <a:prstDash val="solid"/>
                  <a:round/>
                  <a:headEnd type="none" w="med" len="med"/>
                  <a:tailEnd type="none" w="med" len="med"/>
                </a:ln>
              </p:spPr>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left)">
                                      <p:cBhvr>
                                        <p:cTn id="7" dur="500"/>
                                        <p:tgtEl>
                                          <p:spTgt spid="614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7169"/>
          <p:cNvSpPr>
            <a:spLocks noGrp="1"/>
          </p:cNvSpPr>
          <p:nvPr>
            <p:ph type="title"/>
          </p:nvPr>
        </p:nvSpPr>
        <p:spPr>
          <a:xfrm>
            <a:off x="2441575" y="457201"/>
            <a:ext cx="7264400" cy="955675"/>
          </a:xfrm>
        </p:spPr>
        <p:txBody>
          <a:bodyPr anchor="ctr"/>
          <a:lstStyle/>
          <a:p>
            <a:r>
              <a:rPr lang="en-US" altLang="zh-CN" sz="4300" dirty="0"/>
              <a:t>2.3</a:t>
            </a:r>
            <a:r>
              <a:rPr lang="zh-CN" altLang="en-US" sz="4300" dirty="0"/>
              <a:t>系统流程图</a:t>
            </a:r>
            <a:endParaRPr lang="zh-CN" altLang="en-US" sz="3200" b="0" dirty="0"/>
          </a:p>
        </p:txBody>
      </p:sp>
      <p:sp>
        <p:nvSpPr>
          <p:cNvPr id="8194" name="文本占位符 7170"/>
          <p:cNvSpPr>
            <a:spLocks noGrp="1"/>
          </p:cNvSpPr>
          <p:nvPr>
            <p:ph idx="1"/>
          </p:nvPr>
        </p:nvSpPr>
        <p:spPr/>
        <p:txBody>
          <a:bodyPr anchor="t"/>
          <a:lstStyle/>
          <a:p>
            <a:r>
              <a:rPr lang="zh-CN" altLang="en-US" dirty="0"/>
              <a:t>常用的符号</a:t>
            </a:r>
            <a:endParaRPr lang="zh-CN" altLang="en-US"/>
          </a:p>
        </p:txBody>
      </p:sp>
      <p:sp>
        <p:nvSpPr>
          <p:cNvPr id="8195" name="矩形 7171"/>
          <p:cNvSpPr/>
          <p:nvPr/>
        </p:nvSpPr>
        <p:spPr>
          <a:xfrm>
            <a:off x="3886200" y="2343150"/>
            <a:ext cx="838200" cy="533400"/>
          </a:xfrm>
          <a:prstGeom prst="rect">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6" name="平行四边形 7172"/>
          <p:cNvSpPr/>
          <p:nvPr/>
        </p:nvSpPr>
        <p:spPr>
          <a:xfrm>
            <a:off x="4953000" y="2343150"/>
            <a:ext cx="1066800" cy="533400"/>
          </a:xfrm>
          <a:prstGeom prst="parallelogram">
            <a:avLst>
              <a:gd name="adj" fmla="val 50000"/>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7" name="椭圆 7173"/>
          <p:cNvSpPr/>
          <p:nvPr/>
        </p:nvSpPr>
        <p:spPr>
          <a:xfrm>
            <a:off x="6172200" y="2343150"/>
            <a:ext cx="533400" cy="533400"/>
          </a:xfrm>
          <a:prstGeom prst="ellipse">
            <a:avLst/>
          </a:prstGeom>
          <a:solidFill>
            <a:srgbClr val="D2D206"/>
          </a:solidFill>
          <a:ln w="9525" cap="flat" cmpd="sng">
            <a:solidFill>
              <a:schemeClr val="tx1"/>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8" name="流程图: 离页连接符 7174"/>
          <p:cNvSpPr/>
          <p:nvPr/>
        </p:nvSpPr>
        <p:spPr>
          <a:xfrm>
            <a:off x="7162800" y="2343150"/>
            <a:ext cx="533400" cy="533400"/>
          </a:xfrm>
          <a:prstGeom prst="flowChartOffpageConnector">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9" name="直接连接符 7175"/>
          <p:cNvSpPr/>
          <p:nvPr/>
        </p:nvSpPr>
        <p:spPr>
          <a:xfrm>
            <a:off x="3962400" y="3562350"/>
            <a:ext cx="762000" cy="0"/>
          </a:xfrm>
          <a:prstGeom prst="line">
            <a:avLst/>
          </a:prstGeom>
          <a:ln w="9525" cap="flat" cmpd="sng">
            <a:solidFill>
              <a:schemeClr val="accent1"/>
            </a:solidFill>
            <a:prstDash val="solid"/>
            <a:round/>
            <a:headEnd type="none" w="med" len="med"/>
            <a:tailEnd type="triangle" w="lg" len="lg"/>
          </a:ln>
        </p:spPr>
      </p:sp>
      <p:sp>
        <p:nvSpPr>
          <p:cNvPr id="8200" name="流程图: 文档 7176"/>
          <p:cNvSpPr/>
          <p:nvPr/>
        </p:nvSpPr>
        <p:spPr>
          <a:xfrm>
            <a:off x="5029200" y="3333750"/>
            <a:ext cx="685800" cy="533400"/>
          </a:xfrm>
          <a:prstGeom prst="flowChartDocument">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01" name="文本框 7177"/>
          <p:cNvSpPr txBox="1"/>
          <p:nvPr/>
        </p:nvSpPr>
        <p:spPr>
          <a:xfrm>
            <a:off x="4038601" y="2876551"/>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处理</a:t>
            </a:r>
          </a:p>
        </p:txBody>
      </p:sp>
      <p:sp>
        <p:nvSpPr>
          <p:cNvPr id="8202" name="文本框 7178"/>
          <p:cNvSpPr txBox="1"/>
          <p:nvPr/>
        </p:nvSpPr>
        <p:spPr>
          <a:xfrm>
            <a:off x="4800600" y="2876551"/>
            <a:ext cx="11684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输入</a:t>
            </a:r>
            <a:r>
              <a:rPr lang="en-US" altLang="zh-CN" b="1" dirty="0">
                <a:solidFill>
                  <a:srgbClr val="000000"/>
                </a:solidFill>
                <a:latin typeface="Times New Roman" panose="02020603050405020304" pitchFamily="18" charset="0"/>
                <a:ea typeface="宋体" panose="02010600030101010101" pitchFamily="2" charset="-122"/>
              </a:rPr>
              <a:t>/</a:t>
            </a:r>
            <a:r>
              <a:rPr lang="zh-CN" altLang="en-US" b="1" dirty="0">
                <a:solidFill>
                  <a:srgbClr val="000000"/>
                </a:solidFill>
                <a:latin typeface="Times New Roman" panose="02020603050405020304" pitchFamily="18" charset="0"/>
                <a:ea typeface="宋体" panose="02010600030101010101" pitchFamily="2" charset="-122"/>
              </a:rPr>
              <a:t>输出</a:t>
            </a:r>
          </a:p>
        </p:txBody>
      </p:sp>
      <p:sp>
        <p:nvSpPr>
          <p:cNvPr id="8203" name="文本框 7179"/>
          <p:cNvSpPr txBox="1"/>
          <p:nvPr/>
        </p:nvSpPr>
        <p:spPr>
          <a:xfrm>
            <a:off x="6096001" y="2876551"/>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连接</a:t>
            </a:r>
          </a:p>
        </p:txBody>
      </p:sp>
      <p:sp>
        <p:nvSpPr>
          <p:cNvPr id="8204" name="文本框 7180"/>
          <p:cNvSpPr txBox="1"/>
          <p:nvPr/>
        </p:nvSpPr>
        <p:spPr>
          <a:xfrm>
            <a:off x="6858000" y="2876551"/>
            <a:ext cx="11049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换页连接</a:t>
            </a:r>
          </a:p>
        </p:txBody>
      </p:sp>
      <p:sp>
        <p:nvSpPr>
          <p:cNvPr id="8205" name="文本框 7181"/>
          <p:cNvSpPr txBox="1"/>
          <p:nvPr/>
        </p:nvSpPr>
        <p:spPr>
          <a:xfrm>
            <a:off x="3962401" y="3867151"/>
            <a:ext cx="874713"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数据流</a:t>
            </a:r>
          </a:p>
        </p:txBody>
      </p:sp>
      <p:sp>
        <p:nvSpPr>
          <p:cNvPr id="8206" name="文本框 7182"/>
          <p:cNvSpPr txBox="1"/>
          <p:nvPr/>
        </p:nvSpPr>
        <p:spPr>
          <a:xfrm>
            <a:off x="5029201" y="3867151"/>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文档</a:t>
            </a:r>
          </a:p>
        </p:txBody>
      </p:sp>
      <p:sp>
        <p:nvSpPr>
          <p:cNvPr id="8207" name="流程图: 库存数据 7183"/>
          <p:cNvSpPr/>
          <p:nvPr/>
        </p:nvSpPr>
        <p:spPr>
          <a:xfrm>
            <a:off x="7086600" y="3333750"/>
            <a:ext cx="762000" cy="533400"/>
          </a:xfrm>
          <a:prstGeom prst="flowChartOnlineStorage">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08" name="流程图: 顺序访问存储器 7184"/>
          <p:cNvSpPr/>
          <p:nvPr/>
        </p:nvSpPr>
        <p:spPr>
          <a:xfrm>
            <a:off x="6096000" y="3333750"/>
            <a:ext cx="609600" cy="533400"/>
          </a:xfrm>
          <a:prstGeom prst="flowChartMagneticTape">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09" name="圆柱形 7185"/>
          <p:cNvSpPr/>
          <p:nvPr/>
        </p:nvSpPr>
        <p:spPr>
          <a:xfrm>
            <a:off x="4038600" y="4324350"/>
            <a:ext cx="609600" cy="609600"/>
          </a:xfrm>
          <a:prstGeom prst="can">
            <a:avLst>
              <a:gd name="adj" fmla="val 25000"/>
            </a:avLst>
          </a:prstGeom>
          <a:solidFill>
            <a:srgbClr val="D2D206"/>
          </a:solidFill>
          <a:ln w="9525" cap="flat" cmpd="sng">
            <a:solidFill>
              <a:schemeClr val="tx1"/>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0" name="流程图: 显示 7186"/>
          <p:cNvSpPr/>
          <p:nvPr/>
        </p:nvSpPr>
        <p:spPr>
          <a:xfrm>
            <a:off x="5029200" y="4324350"/>
            <a:ext cx="685800" cy="609600"/>
          </a:xfrm>
          <a:prstGeom prst="flowChartDisplay">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1" name="流程图: 手动输入 7187"/>
          <p:cNvSpPr/>
          <p:nvPr/>
        </p:nvSpPr>
        <p:spPr>
          <a:xfrm>
            <a:off x="6019800" y="4324350"/>
            <a:ext cx="838200" cy="533400"/>
          </a:xfrm>
          <a:prstGeom prst="flowChartManualInput">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2" name="流程图: 手动操作 7188"/>
          <p:cNvSpPr/>
          <p:nvPr/>
        </p:nvSpPr>
        <p:spPr>
          <a:xfrm>
            <a:off x="7162800" y="4324350"/>
            <a:ext cx="685800" cy="533400"/>
          </a:xfrm>
          <a:prstGeom prst="flowChartManualOperation">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3" name="文本框 7189"/>
          <p:cNvSpPr txBox="1"/>
          <p:nvPr/>
        </p:nvSpPr>
        <p:spPr>
          <a:xfrm>
            <a:off x="6096001" y="3867151"/>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磁带</a:t>
            </a:r>
          </a:p>
        </p:txBody>
      </p:sp>
      <p:sp>
        <p:nvSpPr>
          <p:cNvPr id="8214" name="文本框 7190"/>
          <p:cNvSpPr txBox="1"/>
          <p:nvPr/>
        </p:nvSpPr>
        <p:spPr>
          <a:xfrm>
            <a:off x="6934200" y="3867151"/>
            <a:ext cx="11049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联机存储</a:t>
            </a:r>
          </a:p>
        </p:txBody>
      </p:sp>
      <p:sp>
        <p:nvSpPr>
          <p:cNvPr id="8215" name="文本框 7191"/>
          <p:cNvSpPr txBox="1"/>
          <p:nvPr/>
        </p:nvSpPr>
        <p:spPr>
          <a:xfrm>
            <a:off x="4038601" y="4933951"/>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磁盘</a:t>
            </a:r>
          </a:p>
        </p:txBody>
      </p:sp>
      <p:sp>
        <p:nvSpPr>
          <p:cNvPr id="8216" name="文本框 7192"/>
          <p:cNvSpPr txBox="1"/>
          <p:nvPr/>
        </p:nvSpPr>
        <p:spPr>
          <a:xfrm>
            <a:off x="5029201" y="4933951"/>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显示</a:t>
            </a:r>
          </a:p>
        </p:txBody>
      </p:sp>
      <p:sp>
        <p:nvSpPr>
          <p:cNvPr id="8217" name="文本框 7193"/>
          <p:cNvSpPr txBox="1"/>
          <p:nvPr/>
        </p:nvSpPr>
        <p:spPr>
          <a:xfrm>
            <a:off x="5867400" y="4933951"/>
            <a:ext cx="1143000" cy="366713"/>
          </a:xfrm>
          <a:prstGeom prst="rect">
            <a:avLst/>
          </a:prstGeom>
          <a:noFill/>
          <a:ln w="9525">
            <a:noFill/>
          </a:ln>
        </p:spPr>
        <p:txBody>
          <a:bodyPr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人工输入</a:t>
            </a:r>
          </a:p>
        </p:txBody>
      </p:sp>
      <p:sp>
        <p:nvSpPr>
          <p:cNvPr id="8218" name="文本框 7194"/>
          <p:cNvSpPr txBox="1"/>
          <p:nvPr/>
        </p:nvSpPr>
        <p:spPr>
          <a:xfrm>
            <a:off x="6934200" y="4933951"/>
            <a:ext cx="11049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人工操作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8193"/>
          <p:cNvSpPr>
            <a:spLocks noGrp="1"/>
          </p:cNvSpPr>
          <p:nvPr>
            <p:ph type="title"/>
          </p:nvPr>
        </p:nvSpPr>
        <p:spPr>
          <a:xfrm>
            <a:off x="2100264" y="457201"/>
            <a:ext cx="8110537" cy="955675"/>
          </a:xfrm>
        </p:spPr>
        <p:txBody>
          <a:bodyPr anchor="ctr"/>
          <a:lstStyle/>
          <a:p>
            <a:r>
              <a:rPr lang="en-US" altLang="zh-CN" sz="4300" dirty="0"/>
              <a:t>2.3</a:t>
            </a:r>
            <a:r>
              <a:rPr lang="zh-CN" altLang="en-US" sz="4300" dirty="0"/>
              <a:t>系统流程图</a:t>
            </a:r>
            <a:endParaRPr lang="zh-CN" altLang="en-US" sz="3200" b="0" dirty="0"/>
          </a:p>
        </p:txBody>
      </p:sp>
      <p:sp>
        <p:nvSpPr>
          <p:cNvPr id="9218" name="文本占位符 8194"/>
          <p:cNvSpPr>
            <a:spLocks noGrp="1"/>
          </p:cNvSpPr>
          <p:nvPr>
            <p:ph idx="1"/>
          </p:nvPr>
        </p:nvSpPr>
        <p:spPr/>
        <p:txBody>
          <a:bodyPr anchor="t"/>
          <a:lstStyle/>
          <a:p>
            <a:r>
              <a:rPr lang="zh-CN" altLang="en-US" sz="2800" dirty="0">
                <a:latin typeface="华文中宋" panose="02010600040101010101" pitchFamily="2" charset="-122"/>
              </a:rPr>
              <a:t>该装配厂使用一台小型计算机处理更新库存清单主文件和产生定货报告的任务</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1</a:t>
            </a:r>
            <a:r>
              <a:rPr lang="zh-CN" altLang="en-US" sz="2800" dirty="0">
                <a:latin typeface="华文中宋" panose="02010600040101010101" pitchFamily="2" charset="-122"/>
              </a:rPr>
              <a:t>）零件库存量的每一次变化称为一个</a:t>
            </a:r>
            <a:r>
              <a:rPr lang="zh-CN" altLang="en-US" sz="2800" dirty="0">
                <a:solidFill>
                  <a:srgbClr val="0000FF"/>
                </a:solidFill>
                <a:latin typeface="华文中宋" panose="02010600040101010101" pitchFamily="2" charset="-122"/>
              </a:rPr>
              <a:t>事务</a:t>
            </a:r>
            <a:r>
              <a:rPr lang="zh-CN" altLang="en-US" sz="2800" dirty="0">
                <a:latin typeface="华文中宋" panose="02010600040101010101" pitchFamily="2" charset="-122"/>
              </a:rPr>
              <a:t>，由放在仓库中的</a:t>
            </a:r>
            <a:r>
              <a:rPr lang="en-US" altLang="zh-CN" sz="2800" dirty="0">
                <a:latin typeface="华文中宋" panose="02010600040101010101" pitchFamily="2" charset="-122"/>
              </a:rPr>
              <a:t>CRT</a:t>
            </a:r>
            <a:r>
              <a:rPr lang="zh-CN" altLang="en-US" sz="2800" dirty="0">
                <a:latin typeface="华文中宋" panose="02010600040101010101" pitchFamily="2" charset="-122"/>
              </a:rPr>
              <a:t>终端输入到计算机中；</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2</a:t>
            </a:r>
            <a:r>
              <a:rPr lang="zh-CN" altLang="en-US" sz="2800" dirty="0">
                <a:latin typeface="华文中宋" panose="02010600040101010101" pitchFamily="2" charset="-122"/>
              </a:rPr>
              <a:t>）系统中的</a:t>
            </a:r>
            <a:r>
              <a:rPr lang="zh-CN" altLang="en-US" sz="2800" dirty="0">
                <a:solidFill>
                  <a:srgbClr val="0000FF"/>
                </a:solidFill>
                <a:latin typeface="华文中宋" panose="02010600040101010101" pitchFamily="2" charset="-122"/>
              </a:rPr>
              <a:t>库存清单程序</a:t>
            </a:r>
            <a:r>
              <a:rPr lang="zh-CN" altLang="en-US" sz="2800" dirty="0">
                <a:latin typeface="华文中宋" panose="02010600040101010101" pitchFamily="2" charset="-122"/>
              </a:rPr>
              <a:t>对事务进行处理，更新存储在磁盘上的库存清单主文件， </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3</a:t>
            </a:r>
            <a:r>
              <a:rPr lang="zh-CN" altLang="en-US" sz="2800" dirty="0">
                <a:latin typeface="华文中宋" panose="02010600040101010101" pitchFamily="2" charset="-122"/>
              </a:rPr>
              <a:t>）并且把必要的</a:t>
            </a:r>
            <a:r>
              <a:rPr lang="zh-CN" altLang="en-US" sz="2800" dirty="0">
                <a:solidFill>
                  <a:srgbClr val="0000FF"/>
                </a:solidFill>
                <a:latin typeface="华文中宋" panose="02010600040101010101" pitchFamily="2" charset="-122"/>
              </a:rPr>
              <a:t>定货信息</a:t>
            </a:r>
            <a:r>
              <a:rPr lang="zh-CN" altLang="en-US" sz="2800" dirty="0">
                <a:latin typeface="华文中宋" panose="02010600040101010101" pitchFamily="2" charset="-122"/>
              </a:rPr>
              <a:t>写在磁带上。</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4</a:t>
            </a:r>
            <a:r>
              <a:rPr lang="zh-CN" altLang="en-US" sz="2800" dirty="0">
                <a:latin typeface="华文中宋" panose="02010600040101010101" pitchFamily="2" charset="-122"/>
              </a:rPr>
              <a:t>）最后，每天由</a:t>
            </a:r>
            <a:r>
              <a:rPr lang="zh-CN" altLang="en-US" sz="2800" dirty="0">
                <a:solidFill>
                  <a:srgbClr val="0000FF"/>
                </a:solidFill>
                <a:latin typeface="华文中宋" panose="02010600040101010101" pitchFamily="2" charset="-122"/>
              </a:rPr>
              <a:t>报告生成程序</a:t>
            </a:r>
            <a:r>
              <a:rPr lang="zh-CN" altLang="en-US" sz="2800" dirty="0">
                <a:latin typeface="华文中宋" panose="02010600040101010101" pitchFamily="2" charset="-122"/>
              </a:rPr>
              <a:t>读一次磁带，并且打印出定货报告。</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9217"/>
          <p:cNvSpPr>
            <a:spLocks noGrp="1"/>
          </p:cNvSpPr>
          <p:nvPr>
            <p:ph type="title"/>
          </p:nvPr>
        </p:nvSpPr>
        <p:spPr/>
        <p:txBody>
          <a:bodyPr anchor="ctr"/>
          <a:lstStyle/>
          <a:p>
            <a:r>
              <a:rPr lang="en-US" altLang="zh-CN" sz="4300" dirty="0"/>
              <a:t>2.3</a:t>
            </a:r>
            <a:r>
              <a:rPr lang="zh-CN" altLang="en-US" sz="4300" dirty="0"/>
              <a:t>系统流程图</a:t>
            </a:r>
          </a:p>
        </p:txBody>
      </p:sp>
      <p:grpSp>
        <p:nvGrpSpPr>
          <p:cNvPr id="9219" name="组合 9218"/>
          <p:cNvGrpSpPr/>
          <p:nvPr/>
        </p:nvGrpSpPr>
        <p:grpSpPr>
          <a:xfrm>
            <a:off x="3792538" y="1341438"/>
            <a:ext cx="5111750" cy="4895850"/>
            <a:chOff x="2424" y="2574"/>
            <a:chExt cx="3631" cy="5282"/>
          </a:xfrm>
        </p:grpSpPr>
        <p:grpSp>
          <p:nvGrpSpPr>
            <p:cNvPr id="10243" name="组合 9219"/>
            <p:cNvGrpSpPr/>
            <p:nvPr/>
          </p:nvGrpSpPr>
          <p:grpSpPr>
            <a:xfrm>
              <a:off x="2700" y="2574"/>
              <a:ext cx="1106" cy="738"/>
              <a:chOff x="2700" y="2574"/>
              <a:chExt cx="1106" cy="738"/>
            </a:xfrm>
          </p:grpSpPr>
          <p:grpSp>
            <p:nvGrpSpPr>
              <p:cNvPr id="10244" name="组合 9220"/>
              <p:cNvGrpSpPr/>
              <p:nvPr/>
            </p:nvGrpSpPr>
            <p:grpSpPr>
              <a:xfrm>
                <a:off x="2700" y="2574"/>
                <a:ext cx="1080" cy="738"/>
                <a:chOff x="2367" y="2574"/>
                <a:chExt cx="1928" cy="1134"/>
              </a:xfrm>
            </p:grpSpPr>
            <p:grpSp>
              <p:nvGrpSpPr>
                <p:cNvPr id="10245" name="组合 9221"/>
                <p:cNvGrpSpPr/>
                <p:nvPr/>
              </p:nvGrpSpPr>
              <p:grpSpPr>
                <a:xfrm>
                  <a:off x="2367" y="2574"/>
                  <a:ext cx="1928" cy="567"/>
                  <a:chOff x="2367" y="2574"/>
                  <a:chExt cx="1928" cy="567"/>
                </a:xfrm>
              </p:grpSpPr>
              <p:sp>
                <p:nvSpPr>
                  <p:cNvPr id="10246" name="任意多边形 9222"/>
                  <p:cNvSpPr/>
                  <p:nvPr/>
                </p:nvSpPr>
                <p:spPr>
                  <a:xfrm>
                    <a:off x="2367" y="2574"/>
                    <a:ext cx="1701" cy="567"/>
                  </a:xfrm>
                  <a:custGeom>
                    <a:avLst/>
                    <a:gdLst/>
                    <a:ahLst/>
                    <a:cxnLst/>
                    <a:rect l="0" t="0" r="0" b="0"/>
                    <a:pathLst>
                      <a:path w="1620" h="624">
                        <a:moveTo>
                          <a:pt x="0" y="624"/>
                        </a:moveTo>
                        <a:cubicBezTo>
                          <a:pt x="135" y="442"/>
                          <a:pt x="270" y="260"/>
                          <a:pt x="540" y="156"/>
                        </a:cubicBezTo>
                        <a:cubicBezTo>
                          <a:pt x="810" y="52"/>
                          <a:pt x="1440" y="26"/>
                          <a:pt x="1620" y="0"/>
                        </a:cubicBezTo>
                      </a:path>
                    </a:pathLst>
                  </a:custGeom>
                  <a:noFill/>
                  <a:ln w="15875" cap="flat" cmpd="sng">
                    <a:solidFill>
                      <a:srgbClr val="000000"/>
                    </a:solidFill>
                    <a:prstDash val="solid"/>
                    <a:round/>
                    <a:headEnd type="none" w="med" len="med"/>
                    <a:tailEnd type="none" w="med" len="med"/>
                  </a:ln>
                </p:spPr>
                <p:txBody>
                  <a:bodyPr/>
                  <a:lstStyle/>
                  <a:p>
                    <a:endParaRPr lang="zh-CN" altLang="en-US"/>
                  </a:p>
                </p:txBody>
              </p:sp>
              <p:sp>
                <p:nvSpPr>
                  <p:cNvPr id="10247" name="任意多边形 9223"/>
                  <p:cNvSpPr/>
                  <p:nvPr/>
                </p:nvSpPr>
                <p:spPr>
                  <a:xfrm>
                    <a:off x="4068" y="2574"/>
                    <a:ext cx="227" cy="567"/>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5875" cap="flat" cmpd="sng">
                    <a:solidFill>
                      <a:srgbClr val="000000"/>
                    </a:solidFill>
                    <a:prstDash val="solid"/>
                    <a:round/>
                    <a:headEnd type="none" w="med" len="med"/>
                    <a:tailEnd type="none" w="med" len="med"/>
                  </a:ln>
                </p:spPr>
                <p:txBody>
                  <a:bodyPr/>
                  <a:lstStyle/>
                  <a:p>
                    <a:endParaRPr lang="zh-CN" altLang="en-US"/>
                  </a:p>
                </p:txBody>
              </p:sp>
            </p:grpSp>
            <p:grpSp>
              <p:nvGrpSpPr>
                <p:cNvPr id="10248" name="组合 9224"/>
                <p:cNvGrpSpPr/>
                <p:nvPr/>
              </p:nvGrpSpPr>
              <p:grpSpPr>
                <a:xfrm flipV="1">
                  <a:off x="2367" y="3141"/>
                  <a:ext cx="1928" cy="567"/>
                  <a:chOff x="2367" y="2574"/>
                  <a:chExt cx="1928" cy="567"/>
                </a:xfrm>
              </p:grpSpPr>
              <p:sp>
                <p:nvSpPr>
                  <p:cNvPr id="10249" name="任意多边形 9225"/>
                  <p:cNvSpPr/>
                  <p:nvPr/>
                </p:nvSpPr>
                <p:spPr>
                  <a:xfrm>
                    <a:off x="2367" y="2574"/>
                    <a:ext cx="1701" cy="567"/>
                  </a:xfrm>
                  <a:custGeom>
                    <a:avLst/>
                    <a:gdLst/>
                    <a:ahLst/>
                    <a:cxnLst/>
                    <a:rect l="0" t="0" r="0" b="0"/>
                    <a:pathLst>
                      <a:path w="1620" h="624">
                        <a:moveTo>
                          <a:pt x="0" y="624"/>
                        </a:moveTo>
                        <a:cubicBezTo>
                          <a:pt x="135" y="442"/>
                          <a:pt x="270" y="260"/>
                          <a:pt x="540" y="156"/>
                        </a:cubicBezTo>
                        <a:cubicBezTo>
                          <a:pt x="810" y="52"/>
                          <a:pt x="1440" y="26"/>
                          <a:pt x="1620" y="0"/>
                        </a:cubicBezTo>
                      </a:path>
                    </a:pathLst>
                  </a:custGeom>
                  <a:noFill/>
                  <a:ln w="15875" cap="flat" cmpd="sng">
                    <a:solidFill>
                      <a:srgbClr val="000000"/>
                    </a:solidFill>
                    <a:prstDash val="solid"/>
                    <a:round/>
                    <a:headEnd type="none" w="med" len="med"/>
                    <a:tailEnd type="none" w="med" len="med"/>
                  </a:ln>
                </p:spPr>
                <p:txBody>
                  <a:bodyPr/>
                  <a:lstStyle/>
                  <a:p>
                    <a:endParaRPr lang="zh-CN" altLang="en-US"/>
                  </a:p>
                </p:txBody>
              </p:sp>
              <p:sp>
                <p:nvSpPr>
                  <p:cNvPr id="10250" name="任意多边形 9226"/>
                  <p:cNvSpPr/>
                  <p:nvPr/>
                </p:nvSpPr>
                <p:spPr>
                  <a:xfrm>
                    <a:off x="4068" y="2574"/>
                    <a:ext cx="227" cy="567"/>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5875" cap="flat" cmpd="sng">
                    <a:solidFill>
                      <a:srgbClr val="000000"/>
                    </a:solidFill>
                    <a:prstDash val="solid"/>
                    <a:round/>
                    <a:headEnd type="none" w="med" len="med"/>
                    <a:tailEnd type="none" w="med" len="med"/>
                  </a:ln>
                </p:spPr>
                <p:txBody>
                  <a:bodyPr/>
                  <a:lstStyle/>
                  <a:p>
                    <a:endParaRPr lang="zh-CN" altLang="en-US"/>
                  </a:p>
                </p:txBody>
              </p:sp>
            </p:grpSp>
          </p:grpSp>
          <p:sp>
            <p:nvSpPr>
              <p:cNvPr id="10251" name="文本框 9227"/>
              <p:cNvSpPr txBox="1"/>
              <p:nvPr/>
            </p:nvSpPr>
            <p:spPr>
              <a:xfrm>
                <a:off x="2906" y="2716"/>
                <a:ext cx="900" cy="468"/>
              </a:xfrm>
              <a:prstGeom prst="rect">
                <a:avLst/>
              </a:prstGeom>
              <a:noFill/>
              <a:ln w="15875">
                <a:noFill/>
              </a:ln>
            </p:spPr>
            <p:txBody>
              <a:bodyPr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事务</a:t>
                </a:r>
              </a:p>
            </p:txBody>
          </p:sp>
        </p:grpSp>
        <p:sp>
          <p:nvSpPr>
            <p:cNvPr id="10252" name="直接连接符 9228"/>
            <p:cNvSpPr/>
            <p:nvPr/>
          </p:nvSpPr>
          <p:spPr>
            <a:xfrm>
              <a:off x="3274" y="3283"/>
              <a:ext cx="0" cy="482"/>
            </a:xfrm>
            <a:prstGeom prst="line">
              <a:avLst/>
            </a:prstGeom>
            <a:ln w="15875" cap="flat" cmpd="sng">
              <a:solidFill>
                <a:srgbClr val="000000"/>
              </a:solidFill>
              <a:prstDash val="solid"/>
              <a:round/>
              <a:headEnd type="none" w="med" len="med"/>
              <a:tailEnd type="arrow" w="sm" len="med"/>
            </a:ln>
          </p:spPr>
        </p:sp>
        <p:sp>
          <p:nvSpPr>
            <p:cNvPr id="10253" name="文本框 9229"/>
            <p:cNvSpPr txBox="1"/>
            <p:nvPr/>
          </p:nvSpPr>
          <p:spPr>
            <a:xfrm>
              <a:off x="2424" y="3780"/>
              <a:ext cx="1800" cy="468"/>
            </a:xfrm>
            <a:prstGeom prst="rect">
              <a:avLst/>
            </a:prstGeom>
            <a:solidFill>
              <a:srgbClr val="FFFFFF"/>
            </a:solidFill>
            <a:ln w="15875" cap="flat" cmpd="sng">
              <a:solidFill>
                <a:srgbClr val="000000"/>
              </a:solidFill>
              <a:prstDash val="solid"/>
              <a:miter/>
              <a:headEnd type="none" w="med" len="med"/>
              <a:tailEnd type="none" w="med" len="med"/>
            </a:ln>
          </p:spPr>
          <p:txBody>
            <a:bodyPr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库存清单程序</a:t>
              </a:r>
            </a:p>
          </p:txBody>
        </p:sp>
        <p:sp>
          <p:nvSpPr>
            <p:cNvPr id="10254" name="直接连接符 9230"/>
            <p:cNvSpPr/>
            <p:nvPr/>
          </p:nvSpPr>
          <p:spPr>
            <a:xfrm>
              <a:off x="3274" y="4248"/>
              <a:ext cx="0" cy="468"/>
            </a:xfrm>
            <a:prstGeom prst="line">
              <a:avLst/>
            </a:prstGeom>
            <a:ln w="15875" cap="flat" cmpd="sng">
              <a:solidFill>
                <a:srgbClr val="000000"/>
              </a:solidFill>
              <a:prstDash val="solid"/>
              <a:round/>
              <a:headEnd type="none" w="med" len="med"/>
              <a:tailEnd type="arrow" w="sm" len="med"/>
            </a:ln>
          </p:spPr>
        </p:sp>
        <p:sp>
          <p:nvSpPr>
            <p:cNvPr id="10255" name="直接连接符 9231"/>
            <p:cNvSpPr/>
            <p:nvPr/>
          </p:nvSpPr>
          <p:spPr>
            <a:xfrm>
              <a:off x="4238" y="3992"/>
              <a:ext cx="720" cy="0"/>
            </a:xfrm>
            <a:prstGeom prst="line">
              <a:avLst/>
            </a:prstGeom>
            <a:ln w="15875" cap="flat" cmpd="sng">
              <a:solidFill>
                <a:srgbClr val="000000"/>
              </a:solidFill>
              <a:prstDash val="solid"/>
              <a:round/>
              <a:headEnd type="arrow" w="sm" len="med"/>
              <a:tailEnd type="arrow" w="sm" len="med"/>
            </a:ln>
          </p:spPr>
        </p:sp>
        <p:grpSp>
          <p:nvGrpSpPr>
            <p:cNvPr id="10256" name="组合 9232"/>
            <p:cNvGrpSpPr/>
            <p:nvPr/>
          </p:nvGrpSpPr>
          <p:grpSpPr>
            <a:xfrm>
              <a:off x="4975" y="3312"/>
              <a:ext cx="1080" cy="1404"/>
              <a:chOff x="5040" y="3780"/>
              <a:chExt cx="1080" cy="1404"/>
            </a:xfrm>
          </p:grpSpPr>
          <p:sp>
            <p:nvSpPr>
              <p:cNvPr id="10257" name="流程图: 磁盘 9233"/>
              <p:cNvSpPr/>
              <p:nvPr/>
            </p:nvSpPr>
            <p:spPr>
              <a:xfrm>
                <a:off x="5040" y="3780"/>
                <a:ext cx="1080" cy="1404"/>
              </a:xfrm>
              <a:prstGeom prst="flowChartMagneticDisk">
                <a:avLst/>
              </a:prstGeom>
              <a:noFill/>
              <a:ln w="1587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0258" name="文本框 9234"/>
              <p:cNvSpPr txBox="1"/>
              <p:nvPr/>
            </p:nvSpPr>
            <p:spPr>
              <a:xfrm>
                <a:off x="5040" y="4248"/>
                <a:ext cx="1080" cy="780"/>
              </a:xfrm>
              <a:prstGeom prst="rect">
                <a:avLst/>
              </a:prstGeom>
              <a:noFill/>
              <a:ln w="15875">
                <a:noFill/>
              </a:ln>
            </p:spPr>
            <p:txBody>
              <a:bodyPr lIns="36000" rIns="36000"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库存清单主文件</a:t>
                </a:r>
              </a:p>
            </p:txBody>
          </p:sp>
        </p:grpSp>
        <p:sp>
          <p:nvSpPr>
            <p:cNvPr id="10259" name="椭圆 9235"/>
            <p:cNvSpPr/>
            <p:nvPr/>
          </p:nvSpPr>
          <p:spPr>
            <a:xfrm>
              <a:off x="2821" y="4716"/>
              <a:ext cx="907" cy="907"/>
            </a:xfrm>
            <a:prstGeom prst="ellipse">
              <a:avLst/>
            </a:prstGeom>
            <a:noFill/>
            <a:ln w="1587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0260" name="文本框 9236"/>
            <p:cNvSpPr txBox="1"/>
            <p:nvPr/>
          </p:nvSpPr>
          <p:spPr>
            <a:xfrm>
              <a:off x="2821" y="4785"/>
              <a:ext cx="900" cy="780"/>
            </a:xfrm>
            <a:prstGeom prst="rect">
              <a:avLst/>
            </a:prstGeom>
            <a:noFill/>
            <a:ln w="15875">
              <a:noFill/>
            </a:ln>
          </p:spPr>
          <p:txBody>
            <a:bodyPr bIns="64800" anchor="t"/>
            <a:lstStyle/>
            <a:p>
              <a:pPr algn="ctr">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定货</a:t>
              </a:r>
            </a:p>
            <a:p>
              <a:pPr algn="ctr">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信息</a:t>
              </a:r>
            </a:p>
          </p:txBody>
        </p:sp>
        <p:sp>
          <p:nvSpPr>
            <p:cNvPr id="10261" name="直接连接符 9237"/>
            <p:cNvSpPr/>
            <p:nvPr/>
          </p:nvSpPr>
          <p:spPr>
            <a:xfrm>
              <a:off x="3274" y="5624"/>
              <a:ext cx="540" cy="0"/>
            </a:xfrm>
            <a:prstGeom prst="line">
              <a:avLst/>
            </a:prstGeom>
            <a:ln w="15875" cap="flat" cmpd="sng">
              <a:solidFill>
                <a:srgbClr val="000000"/>
              </a:solidFill>
              <a:prstDash val="solid"/>
              <a:round/>
              <a:headEnd type="none" w="med" len="med"/>
              <a:tailEnd type="none" w="med" len="med"/>
            </a:ln>
          </p:spPr>
        </p:sp>
        <p:sp>
          <p:nvSpPr>
            <p:cNvPr id="10262" name="直接连接符 9238"/>
            <p:cNvSpPr/>
            <p:nvPr/>
          </p:nvSpPr>
          <p:spPr>
            <a:xfrm>
              <a:off x="3274" y="5624"/>
              <a:ext cx="0" cy="468"/>
            </a:xfrm>
            <a:prstGeom prst="line">
              <a:avLst/>
            </a:prstGeom>
            <a:ln w="15875" cap="flat" cmpd="sng">
              <a:solidFill>
                <a:srgbClr val="000000"/>
              </a:solidFill>
              <a:prstDash val="solid"/>
              <a:round/>
              <a:headEnd type="none" w="med" len="med"/>
              <a:tailEnd type="arrow" w="sm" len="med"/>
            </a:ln>
          </p:spPr>
        </p:sp>
        <p:sp>
          <p:nvSpPr>
            <p:cNvPr id="10263" name="文本框 9239"/>
            <p:cNvSpPr txBox="1"/>
            <p:nvPr/>
          </p:nvSpPr>
          <p:spPr>
            <a:xfrm>
              <a:off x="2424" y="6112"/>
              <a:ext cx="1800" cy="468"/>
            </a:xfrm>
            <a:prstGeom prst="rect">
              <a:avLst/>
            </a:prstGeom>
            <a:solidFill>
              <a:srgbClr val="FFFFFF"/>
            </a:solidFill>
            <a:ln w="15875" cap="flat" cmpd="sng">
              <a:solidFill>
                <a:srgbClr val="000000"/>
              </a:solidFill>
              <a:prstDash val="solid"/>
              <a:miter/>
              <a:headEnd type="none" w="med" len="med"/>
              <a:tailEnd type="none" w="med" len="med"/>
            </a:ln>
          </p:spPr>
          <p:txBody>
            <a:bodyPr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报告生成程序</a:t>
              </a:r>
            </a:p>
          </p:txBody>
        </p:sp>
        <p:sp>
          <p:nvSpPr>
            <p:cNvPr id="10264" name="直接连接符 9240"/>
            <p:cNvSpPr/>
            <p:nvPr/>
          </p:nvSpPr>
          <p:spPr>
            <a:xfrm>
              <a:off x="3274" y="6588"/>
              <a:ext cx="0" cy="468"/>
            </a:xfrm>
            <a:prstGeom prst="line">
              <a:avLst/>
            </a:prstGeom>
            <a:ln w="15875" cap="flat" cmpd="sng">
              <a:solidFill>
                <a:srgbClr val="000000"/>
              </a:solidFill>
              <a:prstDash val="solid"/>
              <a:round/>
              <a:headEnd type="none" w="med" len="med"/>
              <a:tailEnd type="arrow" w="sm" len="med"/>
            </a:ln>
          </p:spPr>
        </p:sp>
        <p:sp>
          <p:nvSpPr>
            <p:cNvPr id="10265" name="流程图: 文档 9241"/>
            <p:cNvSpPr/>
            <p:nvPr/>
          </p:nvSpPr>
          <p:spPr>
            <a:xfrm>
              <a:off x="2651" y="7076"/>
              <a:ext cx="1247" cy="780"/>
            </a:xfrm>
            <a:prstGeom prst="flowChartDocument">
              <a:avLst/>
            </a:prstGeom>
            <a:noFill/>
            <a:ln w="1587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0266" name="文本框 9242"/>
            <p:cNvSpPr txBox="1"/>
            <p:nvPr/>
          </p:nvSpPr>
          <p:spPr>
            <a:xfrm>
              <a:off x="2764" y="7110"/>
              <a:ext cx="1080" cy="468"/>
            </a:xfrm>
            <a:prstGeom prst="rect">
              <a:avLst/>
            </a:prstGeom>
            <a:noFill/>
            <a:ln w="15875">
              <a:noFill/>
            </a:ln>
          </p:spPr>
          <p:txBody>
            <a:bodyPr lIns="18000" rIns="18000"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定货报告</a:t>
              </a:r>
            </a:p>
          </p:txBody>
        </p:sp>
        <p:sp>
          <p:nvSpPr>
            <p:cNvPr id="10267" name="文本框 9243"/>
            <p:cNvSpPr txBox="1"/>
            <p:nvPr/>
          </p:nvSpPr>
          <p:spPr>
            <a:xfrm>
              <a:off x="3960" y="2688"/>
              <a:ext cx="1800" cy="468"/>
            </a:xfrm>
            <a:prstGeom prst="rect">
              <a:avLst/>
            </a:prstGeom>
            <a:noFill/>
            <a:ln w="15875">
              <a:noFill/>
            </a:ln>
          </p:spPr>
          <p:txBody>
            <a:bodyPr bIns="64800" anchor="t"/>
            <a:lstStyle/>
            <a:p>
              <a:pPr algn="just">
                <a:buClr>
                  <a:schemeClr val="bg1"/>
                </a:buClr>
              </a:pPr>
              <a:r>
                <a:rPr lang="zh-CN" altLang="en-US" sz="2400" b="1" dirty="0">
                  <a:solidFill>
                    <a:srgbClr val="000000"/>
                  </a:solidFill>
                  <a:latin typeface="Times New Roman" panose="02020603050405020304" pitchFamily="18" charset="0"/>
                  <a:ea typeface="楷体_GB2312" pitchFamily="49" charset="-122"/>
                </a:rPr>
                <a:t>即库存量变化</a:t>
              </a:r>
            </a:p>
          </p:txBody>
        </p:sp>
      </p:grpSp>
      <p:sp>
        <p:nvSpPr>
          <p:cNvPr id="10268" name="矩形 9244">
            <a:hlinkClick r:id="rId3" action="ppaction://hlinksldjump"/>
          </p:cNvPr>
          <p:cNvSpPr/>
          <p:nvPr/>
        </p:nvSpPr>
        <p:spPr>
          <a:xfrm>
            <a:off x="8545513" y="6308726"/>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vertical)">
                                      <p:cBhvr>
                                        <p:cTn id="7" dur="500"/>
                                        <p:tgtEl>
                                          <p:spTgt spid="921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56673"/>
          <p:cNvSpPr>
            <a:spLocks noGrp="1"/>
          </p:cNvSpPr>
          <p:nvPr>
            <p:ph type="title"/>
          </p:nvPr>
        </p:nvSpPr>
        <p:spPr/>
        <p:txBody>
          <a:bodyPr anchor="ctr"/>
          <a:lstStyle/>
          <a:p>
            <a:r>
              <a:rPr lang="en-US" altLang="zh-CN" sz="4300" dirty="0"/>
              <a:t>2.4  </a:t>
            </a:r>
            <a:r>
              <a:rPr lang="zh-CN" altLang="en-US" sz="4300" dirty="0">
                <a:solidFill>
                  <a:srgbClr val="7030A0"/>
                </a:solidFill>
                <a:latin typeface="华文彩云" panose="02010800040101010101" charset="-122"/>
                <a:ea typeface="华文彩云" panose="02010800040101010101" charset="-122"/>
              </a:rPr>
              <a:t>数据流图</a:t>
            </a:r>
          </a:p>
        </p:txBody>
      </p:sp>
      <p:sp>
        <p:nvSpPr>
          <p:cNvPr id="11266" name="文本占位符 156674"/>
          <p:cNvSpPr>
            <a:spLocks noGrp="1"/>
          </p:cNvSpPr>
          <p:nvPr>
            <p:ph idx="1"/>
          </p:nvPr>
        </p:nvSpPr>
        <p:spPr>
          <a:xfrm>
            <a:off x="1981200" y="1700214"/>
            <a:ext cx="8362950" cy="4681537"/>
          </a:xfrm>
        </p:spPr>
        <p:txBody>
          <a:bodyPr anchor="t"/>
          <a:lstStyle/>
          <a:p>
            <a:pPr>
              <a:lnSpc>
                <a:spcPct val="95000"/>
              </a:lnSpc>
            </a:pPr>
            <a:r>
              <a:rPr lang="zh-CN" altLang="en-US" dirty="0">
                <a:solidFill>
                  <a:srgbClr val="FF3300"/>
                </a:solidFill>
              </a:rPr>
              <a:t>数据流图</a:t>
            </a:r>
          </a:p>
          <a:p>
            <a:pPr lvl="1">
              <a:lnSpc>
                <a:spcPct val="95000"/>
              </a:lnSpc>
            </a:pPr>
            <a:r>
              <a:rPr lang="zh-CN" altLang="en-US" dirty="0">
                <a:solidFill>
                  <a:srgbClr val="000000"/>
                </a:solidFill>
              </a:rPr>
              <a:t>描绘系统的逻辑模型，图中没有具体的物理元素，只是描绘信息在系统中流动和处理的情况</a:t>
            </a:r>
          </a:p>
          <a:p>
            <a:pPr>
              <a:lnSpc>
                <a:spcPct val="95000"/>
              </a:lnSpc>
            </a:pPr>
            <a:r>
              <a:rPr lang="zh-CN" altLang="en-US" sz="3600" dirty="0">
                <a:solidFill>
                  <a:srgbClr val="FF3300"/>
                </a:solidFill>
              </a:rPr>
              <a:t>数据流图用途</a:t>
            </a:r>
          </a:p>
          <a:p>
            <a:pPr lvl="1"/>
            <a:r>
              <a:rPr lang="zh-CN" altLang="en-US" sz="3200" dirty="0"/>
              <a:t>基本目的是利用它作为交流信息的工具</a:t>
            </a:r>
          </a:p>
          <a:p>
            <a:pPr lvl="1"/>
            <a:r>
              <a:rPr lang="zh-CN" altLang="en-US" sz="3200" dirty="0"/>
              <a:t>作为分析和设计的工具</a:t>
            </a:r>
          </a:p>
          <a:p>
            <a:pPr lvl="1"/>
            <a:r>
              <a:rPr lang="zh-CN" altLang="en-US" sz="3200" dirty="0"/>
              <a:t>可以逻辑模型考虑系统的物理实现</a:t>
            </a:r>
          </a:p>
          <a:p>
            <a:endParaRPr lang="zh-CN" altLang="en-US"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76802"/>
          <p:cNvGrpSpPr/>
          <p:nvPr/>
        </p:nvGrpSpPr>
        <p:grpSpPr>
          <a:xfrm>
            <a:off x="3071813" y="2133601"/>
            <a:ext cx="5473700" cy="2771775"/>
            <a:chOff x="1056" y="988"/>
            <a:chExt cx="3644" cy="1930"/>
          </a:xfrm>
        </p:grpSpPr>
        <p:sp>
          <p:nvSpPr>
            <p:cNvPr id="12290" name="椭圆 76803"/>
            <p:cNvSpPr/>
            <p:nvPr/>
          </p:nvSpPr>
          <p:spPr>
            <a:xfrm>
              <a:off x="1106" y="988"/>
              <a:ext cx="441" cy="440"/>
            </a:xfrm>
            <a:prstGeom prst="ellipse">
              <a:avLst/>
            </a:prstGeom>
            <a:noFill/>
            <a:ln w="28575" cap="flat" cmpd="sng">
              <a:solidFill>
                <a:schemeClr val="tx2"/>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2291" name="文本框 76804"/>
            <p:cNvSpPr txBox="1"/>
            <p:nvPr/>
          </p:nvSpPr>
          <p:spPr>
            <a:xfrm>
              <a:off x="2466" y="1033"/>
              <a:ext cx="2234" cy="362"/>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数据加工 </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数据变换</a:t>
              </a:r>
              <a:r>
                <a:rPr lang="en-US" altLang="zh-CN" sz="2800" b="1">
                  <a:latin typeface="Times New Roman" panose="02020603050405020304" pitchFamily="18" charset="0"/>
                  <a:ea typeface="仿宋_GB2312" pitchFamily="49" charset="-122"/>
                </a:rPr>
                <a:t>)</a:t>
              </a:r>
              <a:endParaRPr lang="en-US" altLang="zh-CN" sz="2800">
                <a:latin typeface="Times New Roman" panose="02020603050405020304" pitchFamily="18" charset="0"/>
                <a:ea typeface="宋体" panose="02010600030101010101" pitchFamily="2" charset="-122"/>
              </a:endParaRPr>
            </a:p>
          </p:txBody>
        </p:sp>
        <p:sp>
          <p:nvSpPr>
            <p:cNvPr id="12292" name="矩形 76805"/>
            <p:cNvSpPr/>
            <p:nvPr/>
          </p:nvSpPr>
          <p:spPr>
            <a:xfrm>
              <a:off x="1065" y="1595"/>
              <a:ext cx="491" cy="299"/>
            </a:xfrm>
            <a:prstGeom prst="rect">
              <a:avLst/>
            </a:prstGeom>
            <a:noFill/>
            <a:ln w="28575" cap="flat" cmpd="sng">
              <a:solidFill>
                <a:schemeClr val="tx2"/>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2293" name="文本框 76806"/>
            <p:cNvSpPr txBox="1"/>
            <p:nvPr/>
          </p:nvSpPr>
          <p:spPr>
            <a:xfrm>
              <a:off x="1718" y="1571"/>
              <a:ext cx="2944" cy="361"/>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数据源或数据潭 </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外部实体</a:t>
              </a:r>
              <a:r>
                <a:rPr lang="en-US" altLang="zh-CN" sz="2800" b="1">
                  <a:latin typeface="Times New Roman" panose="02020603050405020304" pitchFamily="18" charset="0"/>
                  <a:ea typeface="仿宋_GB2312" pitchFamily="49" charset="-122"/>
                </a:rPr>
                <a:t>)</a:t>
              </a:r>
              <a:endParaRPr lang="en-US" altLang="zh-CN" sz="2800">
                <a:latin typeface="Times New Roman" panose="02020603050405020304" pitchFamily="18" charset="0"/>
                <a:ea typeface="宋体" panose="02010600030101010101" pitchFamily="2" charset="-122"/>
              </a:endParaRPr>
            </a:p>
          </p:txBody>
        </p:sp>
        <p:sp>
          <p:nvSpPr>
            <p:cNvPr id="12294" name="直接连接符 76807"/>
            <p:cNvSpPr/>
            <p:nvPr/>
          </p:nvSpPr>
          <p:spPr>
            <a:xfrm>
              <a:off x="1081" y="2242"/>
              <a:ext cx="576" cy="0"/>
            </a:xfrm>
            <a:prstGeom prst="line">
              <a:avLst/>
            </a:prstGeom>
            <a:ln w="28575" cap="flat" cmpd="sng">
              <a:solidFill>
                <a:schemeClr val="tx2"/>
              </a:solidFill>
              <a:prstDash val="solid"/>
              <a:round/>
              <a:headEnd type="none" w="med" len="med"/>
              <a:tailEnd type="triangle" w="sm" len="lg"/>
            </a:ln>
          </p:spPr>
        </p:sp>
        <p:sp>
          <p:nvSpPr>
            <p:cNvPr id="12295" name="文本框 76808"/>
            <p:cNvSpPr txBox="1"/>
            <p:nvPr/>
          </p:nvSpPr>
          <p:spPr>
            <a:xfrm>
              <a:off x="1833" y="2060"/>
              <a:ext cx="833" cy="362"/>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数据流</a:t>
              </a:r>
              <a:endParaRPr lang="zh-CN" altLang="en-US" sz="2800">
                <a:latin typeface="Times New Roman" panose="02020603050405020304" pitchFamily="18" charset="0"/>
                <a:ea typeface="宋体" panose="02010600030101010101" pitchFamily="2" charset="-122"/>
              </a:endParaRPr>
            </a:p>
          </p:txBody>
        </p:sp>
        <p:sp>
          <p:nvSpPr>
            <p:cNvPr id="12296" name="直接连接符 76809"/>
            <p:cNvSpPr/>
            <p:nvPr/>
          </p:nvSpPr>
          <p:spPr>
            <a:xfrm>
              <a:off x="1056" y="2760"/>
              <a:ext cx="458" cy="0"/>
            </a:xfrm>
            <a:prstGeom prst="line">
              <a:avLst/>
            </a:prstGeom>
            <a:ln w="28575" cap="flat" cmpd="sng">
              <a:solidFill>
                <a:srgbClr val="CC0000"/>
              </a:solidFill>
              <a:prstDash val="solid"/>
              <a:round/>
              <a:headEnd type="none" w="med" len="med"/>
              <a:tailEnd type="none" w="med" len="med"/>
            </a:ln>
          </p:spPr>
        </p:sp>
        <p:sp>
          <p:nvSpPr>
            <p:cNvPr id="12297" name="直接连接符 76810"/>
            <p:cNvSpPr/>
            <p:nvPr/>
          </p:nvSpPr>
          <p:spPr>
            <a:xfrm flipV="1">
              <a:off x="1056" y="2799"/>
              <a:ext cx="457" cy="9"/>
            </a:xfrm>
            <a:prstGeom prst="line">
              <a:avLst/>
            </a:prstGeom>
            <a:ln w="28575" cap="flat" cmpd="sng">
              <a:solidFill>
                <a:srgbClr val="CC0000"/>
              </a:solidFill>
              <a:prstDash val="solid"/>
              <a:round/>
              <a:headEnd type="none" w="med" len="med"/>
              <a:tailEnd type="none" w="med" len="med"/>
            </a:ln>
          </p:spPr>
        </p:sp>
        <p:sp>
          <p:nvSpPr>
            <p:cNvPr id="12298" name="文本框 76811"/>
            <p:cNvSpPr txBox="1"/>
            <p:nvPr/>
          </p:nvSpPr>
          <p:spPr>
            <a:xfrm>
              <a:off x="2502" y="2556"/>
              <a:ext cx="1543" cy="362"/>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数据存储文件</a:t>
              </a:r>
              <a:endParaRPr lang="zh-CN" altLang="en-US" sz="2800">
                <a:latin typeface="Times New Roman" panose="02020603050405020304" pitchFamily="18" charset="0"/>
                <a:ea typeface="宋体" panose="02010600030101010101" pitchFamily="2" charset="-122"/>
              </a:endParaRPr>
            </a:p>
          </p:txBody>
        </p:sp>
        <p:sp>
          <p:nvSpPr>
            <p:cNvPr id="12299" name="流程图: 可选过程 76812"/>
            <p:cNvSpPr/>
            <p:nvPr/>
          </p:nvSpPr>
          <p:spPr>
            <a:xfrm>
              <a:off x="1955" y="1036"/>
              <a:ext cx="538" cy="360"/>
            </a:xfrm>
            <a:prstGeom prst="flowChartAlternateProcess">
              <a:avLst/>
            </a:prstGeom>
            <a:solidFill>
              <a:srgbClr val="FFFFFF"/>
            </a:solidFill>
            <a:ln w="22225" cap="flat" cmpd="sng">
              <a:solidFill>
                <a:schemeClr val="tx2"/>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2300" name="文本框 76813"/>
            <p:cNvSpPr txBox="1"/>
            <p:nvPr/>
          </p:nvSpPr>
          <p:spPr>
            <a:xfrm>
              <a:off x="1568" y="1016"/>
              <a:ext cx="359" cy="361"/>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或</a:t>
              </a:r>
              <a:endParaRPr lang="zh-CN" altLang="en-US" sz="2800" dirty="0">
                <a:latin typeface="Times New Roman" panose="02020603050405020304" pitchFamily="18" charset="0"/>
                <a:ea typeface="宋体" panose="02010600030101010101" pitchFamily="2" charset="-122"/>
              </a:endParaRPr>
            </a:p>
          </p:txBody>
        </p:sp>
        <p:sp>
          <p:nvSpPr>
            <p:cNvPr id="12301" name="文本框 76814"/>
            <p:cNvSpPr txBox="1"/>
            <p:nvPr/>
          </p:nvSpPr>
          <p:spPr>
            <a:xfrm>
              <a:off x="1544" y="2539"/>
              <a:ext cx="360" cy="361"/>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或</a:t>
              </a:r>
              <a:endParaRPr lang="zh-CN" altLang="en-US" sz="2800" dirty="0">
                <a:latin typeface="Times New Roman" panose="02020603050405020304" pitchFamily="18" charset="0"/>
                <a:ea typeface="宋体" panose="02010600030101010101" pitchFamily="2" charset="-122"/>
              </a:endParaRPr>
            </a:p>
          </p:txBody>
        </p:sp>
        <p:grpSp>
          <p:nvGrpSpPr>
            <p:cNvPr id="12302" name="组合 76815"/>
            <p:cNvGrpSpPr/>
            <p:nvPr/>
          </p:nvGrpSpPr>
          <p:grpSpPr>
            <a:xfrm>
              <a:off x="1949" y="2603"/>
              <a:ext cx="536" cy="285"/>
              <a:chOff x="4153" y="13296"/>
              <a:chExt cx="1094" cy="397"/>
            </a:xfrm>
          </p:grpSpPr>
          <p:sp>
            <p:nvSpPr>
              <p:cNvPr id="12303" name="直接连接符 76816"/>
              <p:cNvSpPr/>
              <p:nvPr/>
            </p:nvSpPr>
            <p:spPr>
              <a:xfrm>
                <a:off x="4153" y="13689"/>
                <a:ext cx="1094" cy="0"/>
              </a:xfrm>
              <a:prstGeom prst="line">
                <a:avLst/>
              </a:prstGeom>
              <a:ln w="22225" cap="flat" cmpd="sng">
                <a:solidFill>
                  <a:schemeClr val="tx2"/>
                </a:solidFill>
                <a:prstDash val="solid"/>
                <a:round/>
                <a:headEnd type="none" w="med" len="med"/>
                <a:tailEnd type="none" w="med" len="med"/>
              </a:ln>
            </p:spPr>
          </p:sp>
          <p:sp>
            <p:nvSpPr>
              <p:cNvPr id="12304" name="直接连接符 76817"/>
              <p:cNvSpPr/>
              <p:nvPr/>
            </p:nvSpPr>
            <p:spPr>
              <a:xfrm>
                <a:off x="4153" y="13296"/>
                <a:ext cx="1094" cy="0"/>
              </a:xfrm>
              <a:prstGeom prst="line">
                <a:avLst/>
              </a:prstGeom>
              <a:ln w="22225" cap="flat" cmpd="sng">
                <a:solidFill>
                  <a:schemeClr val="tx2"/>
                </a:solidFill>
                <a:prstDash val="solid"/>
                <a:round/>
                <a:headEnd type="none" w="med" len="med"/>
                <a:tailEnd type="none" w="med" len="med"/>
              </a:ln>
            </p:spPr>
          </p:sp>
          <p:sp>
            <p:nvSpPr>
              <p:cNvPr id="12305" name="直接连接符 76818"/>
              <p:cNvSpPr/>
              <p:nvPr/>
            </p:nvSpPr>
            <p:spPr>
              <a:xfrm>
                <a:off x="4153" y="13296"/>
                <a:ext cx="0" cy="397"/>
              </a:xfrm>
              <a:prstGeom prst="line">
                <a:avLst/>
              </a:prstGeom>
              <a:ln w="22225" cap="flat" cmpd="sng">
                <a:solidFill>
                  <a:schemeClr val="tx2"/>
                </a:solidFill>
                <a:prstDash val="solid"/>
                <a:round/>
                <a:headEnd type="none" w="med" len="med"/>
                <a:tailEnd type="none" w="med" len="med"/>
              </a:ln>
            </p:spPr>
          </p:sp>
        </p:grpSp>
      </p:grpSp>
      <p:sp>
        <p:nvSpPr>
          <p:cNvPr id="12306" name="标题 76820"/>
          <p:cNvSpPr>
            <a:spLocks noGrp="1"/>
          </p:cNvSpPr>
          <p:nvPr>
            <p:ph type="title"/>
          </p:nvPr>
        </p:nvSpPr>
        <p:spPr/>
        <p:txBody>
          <a:bodyPr anchor="ctr"/>
          <a:lstStyle/>
          <a:p>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2. 4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 </a:t>
            </a:r>
            <a:r>
              <a:rPr lang="en-US" altLang="zh-CN" sz="3900">
                <a:solidFill>
                  <a:srgbClr val="7030A0"/>
                </a:solidFill>
                <a:latin typeface="华文彩云" panose="02010800040101010101" charset="-122"/>
                <a:ea typeface="华文彩云" panose="02010800040101010101" charset="-122"/>
                <a:cs typeface="华文彩云" panose="02010800040101010101" charset="-122"/>
              </a:rPr>
              <a:t>(Data Flow Diagram)</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80897"/>
          <p:cNvSpPr>
            <a:spLocks noGrp="1"/>
          </p:cNvSpPr>
          <p:nvPr>
            <p:ph type="title"/>
          </p:nvPr>
        </p:nvSpPr>
        <p:spPr/>
        <p:txBody>
          <a:bodyPr anchor="ctr"/>
          <a:lstStyle/>
          <a:p>
            <a:pPr algn="ctr"/>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2. 4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 </a:t>
            </a:r>
            <a:r>
              <a:rPr lang="en-US" altLang="zh-CN" sz="3900">
                <a:solidFill>
                  <a:srgbClr val="7030A0"/>
                </a:solidFill>
                <a:latin typeface="华文彩云" panose="02010800040101010101" charset="-122"/>
                <a:ea typeface="华文彩云" panose="02010800040101010101" charset="-122"/>
                <a:cs typeface="华文彩云" panose="02010800040101010101" charset="-122"/>
              </a:rPr>
              <a:t>(Data Flow Diagram)</a:t>
            </a:r>
          </a:p>
        </p:txBody>
      </p:sp>
      <p:sp>
        <p:nvSpPr>
          <p:cNvPr id="13314" name="文本占位符 80918"/>
          <p:cNvSpPr>
            <a:spLocks noGrp="1"/>
          </p:cNvSpPr>
          <p:nvPr>
            <p:ph idx="1"/>
          </p:nvPr>
        </p:nvSpPr>
        <p:spPr/>
        <p:txBody>
          <a:bodyPr anchor="t"/>
          <a:lstStyle/>
          <a:p>
            <a:pPr>
              <a:lnSpc>
                <a:spcPct val="105000"/>
              </a:lnSpc>
              <a:buClr>
                <a:srgbClr val="800080"/>
              </a:buClr>
            </a:pPr>
            <a:r>
              <a:rPr lang="zh-CN" altLang="en-US" sz="2800" dirty="0"/>
              <a:t>数据流图体现系统的功能</a:t>
            </a:r>
          </a:p>
          <a:p>
            <a:endParaRPr lang="zh-CN" altLang="en-US" sz="2800" dirty="0"/>
          </a:p>
        </p:txBody>
      </p:sp>
      <p:grpSp>
        <p:nvGrpSpPr>
          <p:cNvPr id="13315" name="组合 80899"/>
          <p:cNvGrpSpPr/>
          <p:nvPr/>
        </p:nvGrpSpPr>
        <p:grpSpPr>
          <a:xfrm>
            <a:off x="2424114" y="2708275"/>
            <a:ext cx="7723187" cy="2171700"/>
            <a:chOff x="509" y="1842"/>
            <a:chExt cx="4865" cy="1368"/>
          </a:xfrm>
        </p:grpSpPr>
        <p:sp>
          <p:nvSpPr>
            <p:cNvPr id="13316" name="矩形 80900"/>
            <p:cNvSpPr/>
            <p:nvPr/>
          </p:nvSpPr>
          <p:spPr>
            <a:xfrm>
              <a:off x="509" y="1842"/>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altLang="en-US" sz="1000" dirty="0">
                <a:latin typeface="Times New Roman" panose="02020603050405020304" pitchFamily="18" charset="0"/>
                <a:ea typeface="宋体" panose="02010600030101010101" pitchFamily="2" charset="-122"/>
              </a:endParaRPr>
            </a:p>
          </p:txBody>
        </p:sp>
        <p:sp>
          <p:nvSpPr>
            <p:cNvPr id="13317" name="文本框 80901"/>
            <p:cNvSpPr txBox="1"/>
            <p:nvPr/>
          </p:nvSpPr>
          <p:spPr>
            <a:xfrm>
              <a:off x="540" y="1944"/>
              <a:ext cx="925"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endParaRPr lang="zh-CN" altLang="en-US" sz="2400" dirty="0">
                <a:latin typeface="Times New Roman" panose="02020603050405020304" pitchFamily="18" charset="0"/>
                <a:ea typeface="宋体" panose="02010600030101010101" pitchFamily="2" charset="-122"/>
              </a:endParaRPr>
            </a:p>
          </p:txBody>
        </p:sp>
        <p:sp>
          <p:nvSpPr>
            <p:cNvPr id="13318" name="矩形 80902"/>
            <p:cNvSpPr/>
            <p:nvPr/>
          </p:nvSpPr>
          <p:spPr>
            <a:xfrm>
              <a:off x="509" y="2648"/>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altLang="en-US" sz="1000" dirty="0">
                <a:latin typeface="Times New Roman" panose="02020603050405020304" pitchFamily="18" charset="0"/>
                <a:ea typeface="宋体" panose="02010600030101010101" pitchFamily="2" charset="-122"/>
              </a:endParaRPr>
            </a:p>
          </p:txBody>
        </p:sp>
        <p:sp>
          <p:nvSpPr>
            <p:cNvPr id="13319" name="矩形 80903"/>
            <p:cNvSpPr/>
            <p:nvPr/>
          </p:nvSpPr>
          <p:spPr>
            <a:xfrm>
              <a:off x="4394" y="1842"/>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altLang="en-US" sz="1000" dirty="0">
                <a:latin typeface="Times New Roman" panose="02020603050405020304" pitchFamily="18" charset="0"/>
                <a:ea typeface="宋体" panose="02010600030101010101" pitchFamily="2" charset="-122"/>
              </a:endParaRPr>
            </a:p>
          </p:txBody>
        </p:sp>
        <p:sp>
          <p:nvSpPr>
            <p:cNvPr id="13320" name="矩形 80904"/>
            <p:cNvSpPr/>
            <p:nvPr/>
          </p:nvSpPr>
          <p:spPr>
            <a:xfrm>
              <a:off x="4394" y="2648"/>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altLang="en-US" sz="1000" dirty="0">
                <a:latin typeface="Times New Roman" panose="02020603050405020304" pitchFamily="18" charset="0"/>
                <a:ea typeface="宋体" panose="02010600030101010101" pitchFamily="2" charset="-122"/>
              </a:endParaRPr>
            </a:p>
          </p:txBody>
        </p:sp>
        <p:sp>
          <p:nvSpPr>
            <p:cNvPr id="13321" name="文本框 80905"/>
            <p:cNvSpPr txBox="1"/>
            <p:nvPr/>
          </p:nvSpPr>
          <p:spPr>
            <a:xfrm>
              <a:off x="552" y="2738"/>
              <a:ext cx="925"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p>
          </p:txBody>
        </p:sp>
        <p:sp>
          <p:nvSpPr>
            <p:cNvPr id="13322" name="文本框 80906"/>
            <p:cNvSpPr txBox="1"/>
            <p:nvPr/>
          </p:nvSpPr>
          <p:spPr>
            <a:xfrm>
              <a:off x="4413" y="1956"/>
              <a:ext cx="949"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p>
          </p:txBody>
        </p:sp>
        <p:sp>
          <p:nvSpPr>
            <p:cNvPr id="13323" name="文本框 80907"/>
            <p:cNvSpPr txBox="1"/>
            <p:nvPr/>
          </p:nvSpPr>
          <p:spPr>
            <a:xfrm>
              <a:off x="4425" y="2738"/>
              <a:ext cx="949"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p>
          </p:txBody>
        </p:sp>
        <p:sp>
          <p:nvSpPr>
            <p:cNvPr id="13324" name="椭圆 80908"/>
            <p:cNvSpPr/>
            <p:nvPr/>
          </p:nvSpPr>
          <p:spPr>
            <a:xfrm>
              <a:off x="2601" y="2111"/>
              <a:ext cx="726" cy="717"/>
            </a:xfrm>
            <a:prstGeom prst="ellipse">
              <a:avLst/>
            </a:prstGeom>
            <a:solidFill>
              <a:srgbClr val="FFFF66"/>
            </a:solidFill>
            <a:ln w="9525" cap="flat" cmpd="sng">
              <a:solidFill>
                <a:srgbClr val="000000"/>
              </a:solidFill>
              <a:prstDash val="solid"/>
              <a:round/>
              <a:headEnd type="none" w="med" len="med"/>
              <a:tailEnd type="none" w="med" len="med"/>
            </a:ln>
            <a:effectLst>
              <a:outerShdw dist="107763" dir="2699999" algn="ctr" rotWithShape="0">
                <a:srgbClr val="808080"/>
              </a:outerShdw>
            </a:effectLst>
          </p:spPr>
          <p:txBody>
            <a:bodyPr anchor="t"/>
            <a:lstStyle/>
            <a:p>
              <a:pPr algn="just" eaLnBrk="0" hangingPunct="0">
                <a:lnSpc>
                  <a:spcPct val="85000"/>
                </a:lnSpc>
                <a:buClr>
                  <a:schemeClr val="bg1"/>
                </a:buClr>
              </a:pPr>
              <a:r>
                <a:rPr lang="zh-CN" altLang="en-US" sz="2400" b="1" dirty="0">
                  <a:latin typeface="Times New Roman" panose="02020603050405020304" pitchFamily="18" charset="0"/>
                  <a:ea typeface="仿宋_GB2312" pitchFamily="49" charset="-122"/>
                </a:rPr>
                <a:t>目标</a:t>
              </a:r>
            </a:p>
            <a:p>
              <a:pPr algn="just" eaLnBrk="0" hangingPunct="0">
                <a:lnSpc>
                  <a:spcPct val="85000"/>
                </a:lnSpc>
                <a:buClr>
                  <a:schemeClr val="bg1"/>
                </a:buClr>
              </a:pPr>
              <a:r>
                <a:rPr lang="zh-CN" altLang="en-US" sz="2400" b="1" dirty="0">
                  <a:latin typeface="Times New Roman" panose="02020603050405020304" pitchFamily="18" charset="0"/>
                  <a:ea typeface="仿宋_GB2312" pitchFamily="49" charset="-122"/>
                </a:rPr>
                <a:t>系统</a:t>
              </a:r>
            </a:p>
          </p:txBody>
        </p:sp>
        <p:sp>
          <p:nvSpPr>
            <p:cNvPr id="13325" name="文本框 80909"/>
            <p:cNvSpPr txBox="1"/>
            <p:nvPr/>
          </p:nvSpPr>
          <p:spPr>
            <a:xfrm>
              <a:off x="1656" y="2852"/>
              <a:ext cx="962"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输入信息</a:t>
              </a:r>
            </a:p>
          </p:txBody>
        </p:sp>
        <p:sp>
          <p:nvSpPr>
            <p:cNvPr id="13326" name="文本框 80910"/>
            <p:cNvSpPr txBox="1"/>
            <p:nvPr/>
          </p:nvSpPr>
          <p:spPr>
            <a:xfrm>
              <a:off x="1668" y="1860"/>
              <a:ext cx="950"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输入信息</a:t>
              </a:r>
            </a:p>
          </p:txBody>
        </p:sp>
        <p:sp>
          <p:nvSpPr>
            <p:cNvPr id="13327" name="直接连接符 80911"/>
            <p:cNvSpPr/>
            <p:nvPr/>
          </p:nvSpPr>
          <p:spPr>
            <a:xfrm>
              <a:off x="1491" y="2111"/>
              <a:ext cx="1122" cy="269"/>
            </a:xfrm>
            <a:prstGeom prst="line">
              <a:avLst/>
            </a:prstGeom>
            <a:ln w="31750" cap="flat" cmpd="sng">
              <a:solidFill>
                <a:srgbClr val="FF0000"/>
              </a:solidFill>
              <a:prstDash val="solid"/>
              <a:round/>
              <a:headEnd type="none" w="med" len="med"/>
              <a:tailEnd type="triangle" w="sm" len="lg"/>
            </a:ln>
          </p:spPr>
        </p:sp>
        <p:sp>
          <p:nvSpPr>
            <p:cNvPr id="13328" name="直接连接符 80912"/>
            <p:cNvSpPr/>
            <p:nvPr/>
          </p:nvSpPr>
          <p:spPr>
            <a:xfrm flipV="1">
              <a:off x="1491" y="2588"/>
              <a:ext cx="1146" cy="329"/>
            </a:xfrm>
            <a:prstGeom prst="line">
              <a:avLst/>
            </a:prstGeom>
            <a:ln w="31750" cap="flat" cmpd="sng">
              <a:solidFill>
                <a:srgbClr val="FF0000"/>
              </a:solidFill>
              <a:prstDash val="solid"/>
              <a:round/>
              <a:headEnd type="none" w="med" len="med"/>
              <a:tailEnd type="triangle" w="sm" len="lg"/>
            </a:ln>
          </p:spPr>
        </p:sp>
        <p:sp>
          <p:nvSpPr>
            <p:cNvPr id="13329" name="文本框 80913"/>
            <p:cNvSpPr txBox="1"/>
            <p:nvPr/>
          </p:nvSpPr>
          <p:spPr>
            <a:xfrm>
              <a:off x="3296" y="1860"/>
              <a:ext cx="986"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输出信息</a:t>
              </a:r>
              <a:endParaRPr lang="zh-CN" altLang="en-US" sz="2400" b="1" dirty="0">
                <a:solidFill>
                  <a:srgbClr val="FF0000"/>
                </a:solidFill>
                <a:latin typeface="Times New Roman" panose="02020603050405020304" pitchFamily="18" charset="0"/>
                <a:ea typeface="宋体" panose="02010600030101010101" pitchFamily="2" charset="-122"/>
              </a:endParaRPr>
            </a:p>
          </p:txBody>
        </p:sp>
        <p:sp>
          <p:nvSpPr>
            <p:cNvPr id="13330" name="直接连接符 80914"/>
            <p:cNvSpPr/>
            <p:nvPr/>
          </p:nvSpPr>
          <p:spPr>
            <a:xfrm flipV="1">
              <a:off x="3327" y="2111"/>
              <a:ext cx="1067" cy="269"/>
            </a:xfrm>
            <a:prstGeom prst="line">
              <a:avLst/>
            </a:prstGeom>
            <a:ln w="31750" cap="flat" cmpd="sng">
              <a:solidFill>
                <a:srgbClr val="FF0000"/>
              </a:solidFill>
              <a:prstDash val="solid"/>
              <a:round/>
              <a:headEnd type="none" w="med" len="med"/>
              <a:tailEnd type="triangle" w="sm" len="lg"/>
            </a:ln>
          </p:spPr>
        </p:sp>
        <p:sp>
          <p:nvSpPr>
            <p:cNvPr id="13331" name="文本框 80915"/>
            <p:cNvSpPr txBox="1"/>
            <p:nvPr/>
          </p:nvSpPr>
          <p:spPr>
            <a:xfrm>
              <a:off x="3315" y="2852"/>
              <a:ext cx="937"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输出信息</a:t>
              </a:r>
            </a:p>
          </p:txBody>
        </p:sp>
        <p:sp>
          <p:nvSpPr>
            <p:cNvPr id="13332" name="直接连接符 80916"/>
            <p:cNvSpPr/>
            <p:nvPr/>
          </p:nvSpPr>
          <p:spPr>
            <a:xfrm>
              <a:off x="3279" y="2648"/>
              <a:ext cx="1115" cy="269"/>
            </a:xfrm>
            <a:prstGeom prst="line">
              <a:avLst/>
            </a:prstGeom>
            <a:ln w="31750" cap="flat" cmpd="sng">
              <a:solidFill>
                <a:srgbClr val="FF0000"/>
              </a:solidFill>
              <a:prstDash val="solid"/>
              <a:round/>
              <a:headEnd type="none" w="med" len="med"/>
              <a:tailEnd type="triangle" w="sm" len="lg"/>
            </a:ln>
          </p:spPr>
        </p:sp>
      </p:grpSp>
      <p:sp>
        <p:nvSpPr>
          <p:cNvPr id="13333" name="文本框 80917"/>
          <p:cNvSpPr txBox="1"/>
          <p:nvPr/>
        </p:nvSpPr>
        <p:spPr>
          <a:xfrm>
            <a:off x="3143250" y="5229225"/>
            <a:ext cx="5873750" cy="579438"/>
          </a:xfrm>
          <a:prstGeom prst="rect">
            <a:avLst/>
          </a:prstGeom>
          <a:noFill/>
          <a:ln w="9525">
            <a:noFill/>
          </a:ln>
        </p:spPr>
        <p:txBody>
          <a:bodyPr wrap="none" anchor="t">
            <a:spAutoFit/>
          </a:bodyPr>
          <a:lstStyle/>
          <a:p>
            <a:pPr>
              <a:buClr>
                <a:schemeClr val="bg1"/>
              </a:buClr>
            </a:pPr>
            <a:r>
              <a:rPr lang="zh-CN" altLang="en-US" sz="3200" b="1" dirty="0">
                <a:latin typeface="Times New Roman" panose="02020603050405020304" pitchFamily="18" charset="0"/>
                <a:ea typeface="华文新魏" panose="02010800040101010101" pitchFamily="2" charset="-122"/>
              </a:rPr>
              <a:t>顶层数据流图（上下文环境图）</a:t>
            </a:r>
            <a:endParaRPr lang="zh-CN" altLang="en-US" sz="3200" b="1">
              <a:latin typeface="Times New Roman" panose="02020603050405020304" pitchFamily="18" charset="0"/>
              <a:ea typeface="华文新魏" panose="0201080004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1265"/>
          <p:cNvSpPr>
            <a:spLocks noGrp="1"/>
          </p:cNvSpPr>
          <p:nvPr>
            <p:ph type="title"/>
          </p:nvPr>
        </p:nvSpPr>
        <p:spPr/>
        <p:txBody>
          <a:bodyPr vert="horz" wrap="square" lIns="91440" tIns="45720" rIns="91440" bIns="45720" anchor="ctr"/>
          <a:lstStyle/>
          <a:p>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a:t>
            </a:r>
          </a:p>
        </p:txBody>
      </p:sp>
      <p:sp>
        <p:nvSpPr>
          <p:cNvPr id="15362" name="文本框 11277"/>
          <p:cNvSpPr txBox="1"/>
          <p:nvPr/>
        </p:nvSpPr>
        <p:spPr>
          <a:xfrm>
            <a:off x="2784475" y="2660651"/>
            <a:ext cx="1600200" cy="366713"/>
          </a:xfrm>
          <a:prstGeom prst="rect">
            <a:avLst/>
          </a:prstGeom>
          <a:noFill/>
          <a:ln w="9525">
            <a:noFill/>
          </a:ln>
        </p:spPr>
        <p:txBody>
          <a:bodyPr anchor="t">
            <a:spAutoFit/>
          </a:bodyPr>
          <a:lstStyle/>
          <a:p>
            <a:pPr>
              <a:spcBef>
                <a:spcPct val="50000"/>
              </a:spcBef>
              <a:buClr>
                <a:schemeClr val="bg1"/>
              </a:buClr>
            </a:pPr>
            <a:r>
              <a:rPr lang="zh-CN" altLang="en-US" b="1" dirty="0">
                <a:latin typeface="Times New Roman" panose="02020603050405020304" pitchFamily="18" charset="0"/>
                <a:ea typeface="宋体" panose="02010600030101010101" pitchFamily="2" charset="-122"/>
              </a:rPr>
              <a:t>基本系统模型</a:t>
            </a:r>
          </a:p>
        </p:txBody>
      </p:sp>
      <p:sp>
        <p:nvSpPr>
          <p:cNvPr id="15363" name="文本框 11278"/>
          <p:cNvSpPr txBox="1"/>
          <p:nvPr/>
        </p:nvSpPr>
        <p:spPr>
          <a:xfrm>
            <a:off x="2640013" y="5757863"/>
            <a:ext cx="1905000" cy="366712"/>
          </a:xfrm>
          <a:prstGeom prst="rect">
            <a:avLst/>
          </a:prstGeom>
          <a:noFill/>
          <a:ln w="9525">
            <a:noFill/>
          </a:ln>
        </p:spPr>
        <p:txBody>
          <a:bodyPr anchor="t">
            <a:spAutoFit/>
          </a:bodyPr>
          <a:lstStyle/>
          <a:p>
            <a:pPr>
              <a:spcBef>
                <a:spcPct val="50000"/>
              </a:spcBef>
              <a:buClr>
                <a:schemeClr val="bg1"/>
              </a:buClr>
            </a:pPr>
            <a:r>
              <a:rPr lang="zh-CN" altLang="en-US" b="1" dirty="0">
                <a:latin typeface="Times New Roman" panose="02020603050405020304" pitchFamily="18" charset="0"/>
                <a:ea typeface="宋体" panose="02010600030101010101" pitchFamily="2" charset="-122"/>
              </a:rPr>
              <a:t>功能级数据流图</a:t>
            </a:r>
          </a:p>
        </p:txBody>
      </p:sp>
      <p:grpSp>
        <p:nvGrpSpPr>
          <p:cNvPr id="15364" name="组合 11280"/>
          <p:cNvGrpSpPr/>
          <p:nvPr/>
        </p:nvGrpSpPr>
        <p:grpSpPr>
          <a:xfrm>
            <a:off x="3670300" y="1441450"/>
            <a:ext cx="4114800" cy="1219200"/>
            <a:chOff x="2304" y="1008"/>
            <a:chExt cx="2592" cy="768"/>
          </a:xfrm>
        </p:grpSpPr>
        <p:sp>
          <p:nvSpPr>
            <p:cNvPr id="15365" name="矩形 11281"/>
            <p:cNvSpPr/>
            <p:nvPr/>
          </p:nvSpPr>
          <p:spPr>
            <a:xfrm>
              <a:off x="2304" y="1248"/>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仓  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管理员</a:t>
              </a:r>
            </a:p>
          </p:txBody>
        </p:sp>
        <p:sp>
          <p:nvSpPr>
            <p:cNvPr id="15366" name="圆角矩形 11282"/>
            <p:cNvSpPr/>
            <p:nvPr/>
          </p:nvSpPr>
          <p:spPr>
            <a:xfrm>
              <a:off x="3264" y="1104"/>
              <a:ext cx="67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系统</a:t>
              </a:r>
            </a:p>
          </p:txBody>
        </p:sp>
        <p:sp>
          <p:nvSpPr>
            <p:cNvPr id="15367" name="矩形 11283"/>
            <p:cNvSpPr/>
            <p:nvPr/>
          </p:nvSpPr>
          <p:spPr>
            <a:xfrm>
              <a:off x="4416" y="1248"/>
              <a:ext cx="480"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采购员</a:t>
              </a:r>
            </a:p>
          </p:txBody>
        </p:sp>
        <p:sp>
          <p:nvSpPr>
            <p:cNvPr id="15368" name="直接连接符 11284"/>
            <p:cNvSpPr/>
            <p:nvPr/>
          </p:nvSpPr>
          <p:spPr>
            <a:xfrm>
              <a:off x="2832" y="1440"/>
              <a:ext cx="432" cy="0"/>
            </a:xfrm>
            <a:prstGeom prst="line">
              <a:avLst/>
            </a:prstGeom>
            <a:ln w="9525" cap="flat" cmpd="sng">
              <a:solidFill>
                <a:schemeClr val="tx1"/>
              </a:solidFill>
              <a:prstDash val="solid"/>
              <a:round/>
              <a:headEnd type="none" w="med" len="med"/>
              <a:tailEnd type="triangle" w="lg" len="lg"/>
            </a:ln>
          </p:spPr>
        </p:sp>
        <p:sp>
          <p:nvSpPr>
            <p:cNvPr id="15369" name="直接连接符 11285"/>
            <p:cNvSpPr/>
            <p:nvPr/>
          </p:nvSpPr>
          <p:spPr>
            <a:xfrm>
              <a:off x="3936" y="1440"/>
              <a:ext cx="480" cy="0"/>
            </a:xfrm>
            <a:prstGeom prst="line">
              <a:avLst/>
            </a:prstGeom>
            <a:ln w="9525" cap="flat" cmpd="sng">
              <a:solidFill>
                <a:schemeClr val="tx1"/>
              </a:solidFill>
              <a:prstDash val="solid"/>
              <a:round/>
              <a:headEnd type="none" w="med" len="med"/>
              <a:tailEnd type="triangle" w="lg" len="lg"/>
            </a:ln>
          </p:spPr>
        </p:sp>
        <p:sp>
          <p:nvSpPr>
            <p:cNvPr id="15370" name="文本框 11286"/>
            <p:cNvSpPr txBox="1"/>
            <p:nvPr/>
          </p:nvSpPr>
          <p:spPr>
            <a:xfrm>
              <a:off x="2832" y="1200"/>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5371" name="文本框 11287"/>
            <p:cNvSpPr txBox="1"/>
            <p:nvPr/>
          </p:nvSpPr>
          <p:spPr>
            <a:xfrm>
              <a:off x="3984" y="1008"/>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定货报表</a:t>
              </a:r>
            </a:p>
          </p:txBody>
        </p:sp>
      </p:grpSp>
      <p:grpSp>
        <p:nvGrpSpPr>
          <p:cNvPr id="15372" name="组合 11288"/>
          <p:cNvGrpSpPr/>
          <p:nvPr/>
        </p:nvGrpSpPr>
        <p:grpSpPr>
          <a:xfrm>
            <a:off x="3365500" y="3346450"/>
            <a:ext cx="4648200" cy="2819400"/>
            <a:chOff x="2112" y="2208"/>
            <a:chExt cx="2928" cy="1776"/>
          </a:xfrm>
        </p:grpSpPr>
        <p:sp>
          <p:nvSpPr>
            <p:cNvPr id="15373" name="直接连接符 11289"/>
            <p:cNvSpPr/>
            <p:nvPr/>
          </p:nvSpPr>
          <p:spPr>
            <a:xfrm>
              <a:off x="2736" y="2208"/>
              <a:ext cx="1008" cy="0"/>
            </a:xfrm>
            <a:prstGeom prst="line">
              <a:avLst/>
            </a:prstGeom>
            <a:ln w="25400" cap="flat" cmpd="sng">
              <a:solidFill>
                <a:schemeClr val="accent1"/>
              </a:solidFill>
              <a:prstDash val="solid"/>
              <a:round/>
              <a:headEnd type="none" w="med" len="med"/>
              <a:tailEnd type="none" w="med" len="med"/>
            </a:ln>
          </p:spPr>
        </p:sp>
        <p:sp>
          <p:nvSpPr>
            <p:cNvPr id="15374" name="直接连接符 11290"/>
            <p:cNvSpPr/>
            <p:nvPr/>
          </p:nvSpPr>
          <p:spPr>
            <a:xfrm>
              <a:off x="2736" y="2208"/>
              <a:ext cx="0" cy="240"/>
            </a:xfrm>
            <a:prstGeom prst="line">
              <a:avLst/>
            </a:prstGeom>
            <a:ln w="25400" cap="flat" cmpd="sng">
              <a:solidFill>
                <a:schemeClr val="accent1"/>
              </a:solidFill>
              <a:prstDash val="solid"/>
              <a:round/>
              <a:headEnd type="none" w="med" len="med"/>
              <a:tailEnd type="none" w="med" len="med"/>
            </a:ln>
          </p:spPr>
        </p:sp>
        <p:sp>
          <p:nvSpPr>
            <p:cNvPr id="15375" name="直接连接符 11291"/>
            <p:cNvSpPr/>
            <p:nvPr/>
          </p:nvSpPr>
          <p:spPr>
            <a:xfrm>
              <a:off x="2736" y="2448"/>
              <a:ext cx="1008" cy="0"/>
            </a:xfrm>
            <a:prstGeom prst="line">
              <a:avLst/>
            </a:prstGeom>
            <a:ln w="25400" cap="flat" cmpd="sng">
              <a:solidFill>
                <a:schemeClr val="accent1"/>
              </a:solidFill>
              <a:prstDash val="solid"/>
              <a:round/>
              <a:headEnd type="none" w="med" len="med"/>
              <a:tailEnd type="none" w="med" len="med"/>
            </a:ln>
          </p:spPr>
        </p:sp>
        <p:sp>
          <p:nvSpPr>
            <p:cNvPr id="15376" name="文本框 11292"/>
            <p:cNvSpPr txBox="1"/>
            <p:nvPr/>
          </p:nvSpPr>
          <p:spPr>
            <a:xfrm>
              <a:off x="2736" y="2208"/>
              <a:ext cx="1104"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CC"/>
                  </a:solidFill>
                  <a:latin typeface="华文中宋" panose="02010600040101010101" pitchFamily="2" charset="-122"/>
                  <a:ea typeface="华文中宋" panose="02010600040101010101" pitchFamily="2" charset="-122"/>
                </a:rPr>
                <a:t>D1: </a:t>
              </a:r>
              <a:r>
                <a:rPr lang="zh-CN" altLang="en-US" b="1" dirty="0">
                  <a:solidFill>
                    <a:srgbClr val="0000CC"/>
                  </a:solidFill>
                  <a:latin typeface="华文中宋" panose="02010600040101010101" pitchFamily="2" charset="-122"/>
                  <a:ea typeface="华文中宋" panose="02010600040101010101" pitchFamily="2" charset="-122"/>
                </a:rPr>
                <a:t>库存清单</a:t>
              </a:r>
            </a:p>
          </p:txBody>
        </p:sp>
        <p:sp>
          <p:nvSpPr>
            <p:cNvPr id="15377" name="矩形 11293"/>
            <p:cNvSpPr/>
            <p:nvPr/>
          </p:nvSpPr>
          <p:spPr>
            <a:xfrm>
              <a:off x="2112" y="2880"/>
              <a:ext cx="480"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仓  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管理员</a:t>
              </a:r>
            </a:p>
          </p:txBody>
        </p:sp>
        <p:sp>
          <p:nvSpPr>
            <p:cNvPr id="15378" name="圆角矩形 11294"/>
            <p:cNvSpPr/>
            <p:nvPr/>
          </p:nvSpPr>
          <p:spPr>
            <a:xfrm>
              <a:off x="3072" y="2736"/>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处理</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5379" name="圆角矩形 11295"/>
            <p:cNvSpPr/>
            <p:nvPr/>
          </p:nvSpPr>
          <p:spPr>
            <a:xfrm>
              <a:off x="3696" y="2736"/>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2</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产生</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报表</a:t>
              </a:r>
            </a:p>
          </p:txBody>
        </p:sp>
        <p:sp>
          <p:nvSpPr>
            <p:cNvPr id="15380" name="直接连接符 11296"/>
            <p:cNvSpPr/>
            <p:nvPr/>
          </p:nvSpPr>
          <p:spPr>
            <a:xfrm>
              <a:off x="3264" y="2448"/>
              <a:ext cx="0" cy="288"/>
            </a:xfrm>
            <a:prstGeom prst="line">
              <a:avLst/>
            </a:prstGeom>
            <a:ln w="9525" cap="flat" cmpd="sng">
              <a:solidFill>
                <a:schemeClr val="tx1"/>
              </a:solidFill>
              <a:prstDash val="solid"/>
              <a:round/>
              <a:headEnd type="triangle" w="lg" len="lg"/>
              <a:tailEnd type="triangle" w="lg" len="lg"/>
            </a:ln>
          </p:spPr>
        </p:sp>
        <p:sp>
          <p:nvSpPr>
            <p:cNvPr id="15381" name="直接连接符 11297"/>
            <p:cNvSpPr/>
            <p:nvPr/>
          </p:nvSpPr>
          <p:spPr>
            <a:xfrm>
              <a:off x="2592" y="3072"/>
              <a:ext cx="480" cy="0"/>
            </a:xfrm>
            <a:prstGeom prst="line">
              <a:avLst/>
            </a:prstGeom>
            <a:ln w="9525" cap="flat" cmpd="sng">
              <a:solidFill>
                <a:schemeClr val="tx1"/>
              </a:solidFill>
              <a:prstDash val="solid"/>
              <a:round/>
              <a:headEnd type="none" w="med" len="med"/>
              <a:tailEnd type="triangle" w="lg" len="lg"/>
            </a:ln>
          </p:spPr>
        </p:sp>
        <p:sp>
          <p:nvSpPr>
            <p:cNvPr id="15382" name="矩形 11298"/>
            <p:cNvSpPr/>
            <p:nvPr/>
          </p:nvSpPr>
          <p:spPr>
            <a:xfrm>
              <a:off x="4512" y="2832"/>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采购员</a:t>
              </a:r>
            </a:p>
          </p:txBody>
        </p:sp>
        <p:sp>
          <p:nvSpPr>
            <p:cNvPr id="15383" name="直接连接符 11299"/>
            <p:cNvSpPr/>
            <p:nvPr/>
          </p:nvSpPr>
          <p:spPr>
            <a:xfrm>
              <a:off x="4128" y="3072"/>
              <a:ext cx="384" cy="0"/>
            </a:xfrm>
            <a:prstGeom prst="line">
              <a:avLst/>
            </a:prstGeom>
            <a:ln w="9525" cap="flat" cmpd="sng">
              <a:solidFill>
                <a:schemeClr val="tx1"/>
              </a:solidFill>
              <a:prstDash val="solid"/>
              <a:round/>
              <a:headEnd type="none" w="med" len="med"/>
              <a:tailEnd type="triangle" w="lg" len="lg"/>
            </a:ln>
          </p:spPr>
        </p:sp>
        <p:sp>
          <p:nvSpPr>
            <p:cNvPr id="15384" name="直接连接符 11300"/>
            <p:cNvSpPr/>
            <p:nvPr/>
          </p:nvSpPr>
          <p:spPr>
            <a:xfrm>
              <a:off x="3264" y="3744"/>
              <a:ext cx="1008" cy="0"/>
            </a:xfrm>
            <a:prstGeom prst="line">
              <a:avLst/>
            </a:prstGeom>
            <a:ln w="25400" cap="flat" cmpd="sng">
              <a:solidFill>
                <a:schemeClr val="accent1"/>
              </a:solidFill>
              <a:prstDash val="solid"/>
              <a:round/>
              <a:headEnd type="none" w="med" len="med"/>
              <a:tailEnd type="none" w="med" len="med"/>
            </a:ln>
          </p:spPr>
        </p:sp>
        <p:sp>
          <p:nvSpPr>
            <p:cNvPr id="15385" name="直接连接符 11301"/>
            <p:cNvSpPr/>
            <p:nvPr/>
          </p:nvSpPr>
          <p:spPr>
            <a:xfrm>
              <a:off x="3264" y="3744"/>
              <a:ext cx="0" cy="240"/>
            </a:xfrm>
            <a:prstGeom prst="line">
              <a:avLst/>
            </a:prstGeom>
            <a:ln w="25400" cap="flat" cmpd="sng">
              <a:solidFill>
                <a:schemeClr val="accent1"/>
              </a:solidFill>
              <a:prstDash val="solid"/>
              <a:round/>
              <a:headEnd type="none" w="med" len="med"/>
              <a:tailEnd type="none" w="med" len="med"/>
            </a:ln>
          </p:spPr>
        </p:sp>
        <p:sp>
          <p:nvSpPr>
            <p:cNvPr id="15386" name="直接连接符 11302"/>
            <p:cNvSpPr/>
            <p:nvPr/>
          </p:nvSpPr>
          <p:spPr>
            <a:xfrm>
              <a:off x="3264" y="3984"/>
              <a:ext cx="1008" cy="0"/>
            </a:xfrm>
            <a:prstGeom prst="line">
              <a:avLst/>
            </a:prstGeom>
            <a:ln w="25400" cap="flat" cmpd="sng">
              <a:solidFill>
                <a:schemeClr val="accent1"/>
              </a:solidFill>
              <a:prstDash val="solid"/>
              <a:round/>
              <a:headEnd type="none" w="med" len="med"/>
              <a:tailEnd type="none" w="med" len="med"/>
            </a:ln>
          </p:spPr>
        </p:sp>
        <p:sp>
          <p:nvSpPr>
            <p:cNvPr id="15387" name="文本框 11303"/>
            <p:cNvSpPr txBox="1"/>
            <p:nvPr/>
          </p:nvSpPr>
          <p:spPr>
            <a:xfrm>
              <a:off x="3312" y="3744"/>
              <a:ext cx="1152"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CC"/>
                  </a:solidFill>
                  <a:latin typeface="华文中宋" panose="02010600040101010101" pitchFamily="2" charset="-122"/>
                  <a:ea typeface="华文中宋" panose="02010600040101010101" pitchFamily="2" charset="-122"/>
                </a:rPr>
                <a:t>D2: </a:t>
              </a:r>
              <a:r>
                <a:rPr lang="zh-CN" altLang="en-US" b="1" dirty="0">
                  <a:solidFill>
                    <a:srgbClr val="0000CC"/>
                  </a:solidFill>
                  <a:latin typeface="华文中宋" panose="02010600040101010101" pitchFamily="2" charset="-122"/>
                  <a:ea typeface="华文中宋" panose="02010600040101010101" pitchFamily="2" charset="-122"/>
                </a:rPr>
                <a:t>定货信息</a:t>
              </a:r>
            </a:p>
          </p:txBody>
        </p:sp>
        <p:sp>
          <p:nvSpPr>
            <p:cNvPr id="15388" name="直接连接符 11304"/>
            <p:cNvSpPr/>
            <p:nvPr/>
          </p:nvSpPr>
          <p:spPr>
            <a:xfrm>
              <a:off x="3264" y="3408"/>
              <a:ext cx="240" cy="336"/>
            </a:xfrm>
            <a:prstGeom prst="line">
              <a:avLst/>
            </a:prstGeom>
            <a:ln w="9525" cap="flat" cmpd="sng">
              <a:solidFill>
                <a:schemeClr val="tx1"/>
              </a:solidFill>
              <a:prstDash val="solid"/>
              <a:round/>
              <a:headEnd type="none" w="med" len="med"/>
              <a:tailEnd type="triangle" w="lg" len="lg"/>
            </a:ln>
          </p:spPr>
        </p:sp>
        <p:sp>
          <p:nvSpPr>
            <p:cNvPr id="15389" name="直接连接符 11305"/>
            <p:cNvSpPr/>
            <p:nvPr/>
          </p:nvSpPr>
          <p:spPr>
            <a:xfrm flipV="1">
              <a:off x="3792" y="3408"/>
              <a:ext cx="240" cy="336"/>
            </a:xfrm>
            <a:prstGeom prst="line">
              <a:avLst/>
            </a:prstGeom>
            <a:ln w="9525" cap="flat" cmpd="sng">
              <a:solidFill>
                <a:schemeClr val="tx1"/>
              </a:solidFill>
              <a:prstDash val="solid"/>
              <a:round/>
              <a:headEnd type="none" w="med" len="med"/>
              <a:tailEnd type="triangle" w="lg" len="lg"/>
            </a:ln>
          </p:spPr>
        </p:sp>
        <p:sp>
          <p:nvSpPr>
            <p:cNvPr id="15390" name="文本框 11306"/>
            <p:cNvSpPr txBox="1"/>
            <p:nvPr/>
          </p:nvSpPr>
          <p:spPr>
            <a:xfrm>
              <a:off x="2640" y="2832"/>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5391" name="文本框 11307"/>
            <p:cNvSpPr txBox="1"/>
            <p:nvPr/>
          </p:nvSpPr>
          <p:spPr>
            <a:xfrm>
              <a:off x="4128" y="2688"/>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定货报表</a:t>
              </a:r>
            </a:p>
          </p:txBody>
        </p:sp>
        <p:sp>
          <p:nvSpPr>
            <p:cNvPr id="15392" name="文本框 11308"/>
            <p:cNvSpPr txBox="1"/>
            <p:nvPr/>
          </p:nvSpPr>
          <p:spPr>
            <a:xfrm>
              <a:off x="2688" y="3408"/>
              <a:ext cx="816"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5393" name="文本框 11309"/>
            <p:cNvSpPr txBox="1"/>
            <p:nvPr/>
          </p:nvSpPr>
          <p:spPr>
            <a:xfrm>
              <a:off x="3936" y="3456"/>
              <a:ext cx="720"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5394" name="矩形 11310"/>
            <p:cNvSpPr/>
            <p:nvPr/>
          </p:nvSpPr>
          <p:spPr>
            <a:xfrm>
              <a:off x="3264" y="2458"/>
              <a:ext cx="692" cy="231"/>
            </a:xfrm>
            <a:prstGeom prst="rect">
              <a:avLst/>
            </a:prstGeom>
            <a:noFill/>
            <a:ln w="9525">
              <a:noFill/>
            </a:ln>
          </p:spPr>
          <p:txBody>
            <a:bodyPr wrap="none"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库存清单</a:t>
              </a:r>
            </a:p>
          </p:txBody>
        </p:sp>
      </p:grpSp>
      <p:sp>
        <p:nvSpPr>
          <p:cNvPr id="15395" name="下箭头 11311"/>
          <p:cNvSpPr/>
          <p:nvPr/>
        </p:nvSpPr>
        <p:spPr>
          <a:xfrm>
            <a:off x="8472488" y="2660650"/>
            <a:ext cx="381000" cy="762000"/>
          </a:xfrm>
          <a:prstGeom prst="down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5396" name="直接连接符 11312"/>
          <p:cNvSpPr/>
          <p:nvPr/>
        </p:nvSpPr>
        <p:spPr>
          <a:xfrm>
            <a:off x="3000375" y="3092450"/>
            <a:ext cx="5257800" cy="0"/>
          </a:xfrm>
          <a:prstGeom prst="line">
            <a:avLst/>
          </a:prstGeom>
          <a:ln w="9525" cap="flat" cmpd="sng">
            <a:solidFill>
              <a:srgbClr val="000000"/>
            </a:solidFill>
            <a:prstDash val="dash"/>
            <a:round/>
            <a:headEnd type="none" w="med" len="med"/>
            <a:tailEnd type="none" w="med" len="med"/>
          </a:ln>
        </p:spPr>
      </p:sp>
      <p:sp>
        <p:nvSpPr>
          <p:cNvPr id="15397" name="下箭头 11313"/>
          <p:cNvSpPr/>
          <p:nvPr/>
        </p:nvSpPr>
        <p:spPr>
          <a:xfrm>
            <a:off x="8401050" y="4892675"/>
            <a:ext cx="381000" cy="838200"/>
          </a:xfrm>
          <a:prstGeom prst="downArrow">
            <a:avLst>
              <a:gd name="adj1" fmla="val 50000"/>
              <a:gd name="adj2" fmla="val 5500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B7D9FDFA-11B2-4EF1-8447-815551F351B7}"/>
              </a:ext>
            </a:extLst>
          </p:cNvPr>
          <p:cNvSpPr>
            <a:spLocks noGrp="1" noChangeArrowheads="1"/>
          </p:cNvSpPr>
          <p:nvPr>
            <p:ph type="title"/>
          </p:nvPr>
        </p:nvSpPr>
        <p:spPr/>
        <p:txBody>
          <a:bodyPr/>
          <a:lstStyle/>
          <a:p>
            <a:pPr eaLnBrk="1" hangingPunct="1"/>
            <a:r>
              <a:rPr lang="zh-CN" altLang="en-US"/>
              <a:t>二、 </a:t>
            </a:r>
            <a:r>
              <a:rPr lang="zh-CN" altLang="en-US">
                <a:solidFill>
                  <a:srgbClr val="7030A0"/>
                </a:solidFill>
                <a:latin typeface="华文彩云" panose="02010800040101010101" pitchFamily="2" charset="-122"/>
                <a:ea typeface="华文彩云" panose="02010800040101010101" pitchFamily="2" charset="-122"/>
              </a:rPr>
              <a:t>软件工程的基本原理</a:t>
            </a:r>
          </a:p>
        </p:txBody>
      </p:sp>
      <p:sp>
        <p:nvSpPr>
          <p:cNvPr id="56322" name="Rectangle 3">
            <a:extLst>
              <a:ext uri="{FF2B5EF4-FFF2-40B4-BE49-F238E27FC236}">
                <a16:creationId xmlns:a16="http://schemas.microsoft.com/office/drawing/2014/main" id="{E56FD402-35EE-4A64-93D9-A6DA3DDDE6BB}"/>
              </a:ext>
            </a:extLst>
          </p:cNvPr>
          <p:cNvSpPr>
            <a:spLocks noGrp="1" noChangeArrowheads="1"/>
          </p:cNvSpPr>
          <p:nvPr>
            <p:ph idx="1"/>
          </p:nvPr>
        </p:nvSpPr>
        <p:spPr>
          <a:xfrm>
            <a:off x="1825626" y="1412876"/>
            <a:ext cx="8842375" cy="4968875"/>
          </a:xfrm>
        </p:spPr>
        <p:txBody>
          <a:bodyPr/>
          <a:lstStyle/>
          <a:p>
            <a:pPr eaLnBrk="1" hangingPunct="1"/>
            <a:r>
              <a:rPr lang="en-US" altLang="zh-CN"/>
              <a:t>B.W.Boehm</a:t>
            </a:r>
            <a:r>
              <a:rPr lang="zh-CN" altLang="en-US"/>
              <a:t>于</a:t>
            </a:r>
            <a:r>
              <a:rPr lang="en-US" altLang="zh-CN"/>
              <a:t>1983</a:t>
            </a:r>
            <a:r>
              <a:rPr lang="zh-CN" altLang="en-US"/>
              <a:t>年提出软件工程的</a:t>
            </a:r>
            <a:r>
              <a:rPr lang="en-US" altLang="zh-CN"/>
              <a:t>7</a:t>
            </a:r>
            <a:r>
              <a:rPr lang="zh-CN" altLang="en-US"/>
              <a:t>条基本原理</a:t>
            </a:r>
            <a:endParaRPr lang="en-US" altLang="zh-CN"/>
          </a:p>
          <a:p>
            <a:pPr lvl="1" eaLnBrk="1" hangingPunct="1"/>
            <a:r>
              <a:rPr lang="zh-CN" altLang="en-US" i="1"/>
              <a:t>是确保软件产品质量和开发效率的原理的最小集合</a:t>
            </a:r>
            <a:endParaRPr lang="zh-CN" altLang="en-US">
              <a:solidFill>
                <a:srgbClr val="800000"/>
              </a:solidFill>
            </a:endParaRPr>
          </a:p>
          <a:p>
            <a:pPr eaLnBrk="1" hangingPunct="1"/>
            <a:r>
              <a:rPr lang="zh-CN" altLang="en-US">
                <a:solidFill>
                  <a:srgbClr val="800000"/>
                </a:solidFill>
              </a:rPr>
              <a:t>用分阶段的生命周期计划严格管理</a:t>
            </a:r>
          </a:p>
          <a:p>
            <a:pPr eaLnBrk="1" hangingPunct="1"/>
            <a:r>
              <a:rPr lang="zh-CN" altLang="en-US">
                <a:solidFill>
                  <a:srgbClr val="800000"/>
                </a:solidFill>
              </a:rPr>
              <a:t>坚持进行阶段评审</a:t>
            </a:r>
          </a:p>
          <a:p>
            <a:pPr lvl="1" eaLnBrk="1" hangingPunct="1"/>
            <a:r>
              <a:rPr lang="zh-CN" altLang="en-US"/>
              <a:t>尽早发现在软件开发过程中所犯的错误</a:t>
            </a:r>
          </a:p>
          <a:p>
            <a:pPr eaLnBrk="1" hangingPunct="1"/>
            <a:r>
              <a:rPr lang="zh-CN" altLang="en-US">
                <a:solidFill>
                  <a:srgbClr val="800000"/>
                </a:solidFill>
              </a:rPr>
              <a:t>实行严格的产品控制</a:t>
            </a:r>
            <a:r>
              <a:rPr lang="en-US" altLang="zh-CN">
                <a:solidFill>
                  <a:srgbClr val="800000"/>
                </a:solidFill>
              </a:rPr>
              <a:t>--</a:t>
            </a:r>
            <a:r>
              <a:rPr lang="zh-CN" altLang="en-US"/>
              <a:t>基准配置管理</a:t>
            </a:r>
            <a:endParaRPr lang="zh-CN" altLang="en-US">
              <a:solidFill>
                <a:srgbClr val="800000"/>
              </a:solidFill>
            </a:endParaRPr>
          </a:p>
          <a:p>
            <a:pPr lvl="1" eaLnBrk="1" hangingPunct="1"/>
            <a:r>
              <a:rPr lang="zh-CN" altLang="en-US"/>
              <a:t>一切有关修改软件的建议，都必须按照严格的规程进行评审，获得批准以后才能实施修改</a:t>
            </a:r>
          </a:p>
        </p:txBody>
      </p:sp>
      <p:pic>
        <p:nvPicPr>
          <p:cNvPr id="56323" name="Picture 5" descr="%E5%B7%B4%E5%88%A9%C2%B7%E7%8E%BB%E5%A7%86">
            <a:extLst>
              <a:ext uri="{FF2B5EF4-FFF2-40B4-BE49-F238E27FC236}">
                <a16:creationId xmlns:a16="http://schemas.microsoft.com/office/drawing/2014/main" id="{C83AD00A-06B7-4235-8AC1-7F5EB29A2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814" y="1"/>
            <a:ext cx="12080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2289"/>
          <p:cNvSpPr>
            <a:spLocks noGrp="1"/>
          </p:cNvSpPr>
          <p:nvPr>
            <p:ph type="title"/>
          </p:nvPr>
        </p:nvSpPr>
        <p:spPr/>
        <p:txBody>
          <a:bodyPr vert="horz" wrap="square" lIns="91440" tIns="45720" rIns="91440" bIns="45720" anchor="ctr"/>
          <a:lstStyle/>
          <a:p>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a:t>
            </a:r>
          </a:p>
        </p:txBody>
      </p:sp>
      <p:sp>
        <p:nvSpPr>
          <p:cNvPr id="16386" name="下箭头 12291"/>
          <p:cNvSpPr/>
          <p:nvPr/>
        </p:nvSpPr>
        <p:spPr>
          <a:xfrm>
            <a:off x="7751763" y="1844675"/>
            <a:ext cx="457200" cy="1066800"/>
          </a:xfrm>
          <a:prstGeom prst="downArrow">
            <a:avLst>
              <a:gd name="adj1" fmla="val 50000"/>
              <a:gd name="adj2" fmla="val 58322"/>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grpSp>
        <p:nvGrpSpPr>
          <p:cNvPr id="16387" name="组合 12292"/>
          <p:cNvGrpSpPr/>
          <p:nvPr/>
        </p:nvGrpSpPr>
        <p:grpSpPr>
          <a:xfrm>
            <a:off x="2208213" y="2205038"/>
            <a:ext cx="7543800" cy="3124200"/>
            <a:chOff x="432" y="384"/>
            <a:chExt cx="4752" cy="1968"/>
          </a:xfrm>
        </p:grpSpPr>
        <p:sp>
          <p:nvSpPr>
            <p:cNvPr id="16388" name="矩形 12293"/>
            <p:cNvSpPr/>
            <p:nvPr/>
          </p:nvSpPr>
          <p:spPr>
            <a:xfrm>
              <a:off x="432" y="1152"/>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仓  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管理员</a:t>
              </a:r>
            </a:p>
          </p:txBody>
        </p:sp>
        <p:sp>
          <p:nvSpPr>
            <p:cNvPr id="16389" name="圆角矩形 12294"/>
            <p:cNvSpPr/>
            <p:nvPr/>
          </p:nvSpPr>
          <p:spPr>
            <a:xfrm>
              <a:off x="1344" y="1008"/>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1.1</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接收</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6390" name="圆角矩形 12295"/>
            <p:cNvSpPr/>
            <p:nvPr/>
          </p:nvSpPr>
          <p:spPr>
            <a:xfrm>
              <a:off x="2160" y="1008"/>
              <a:ext cx="528"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1.2</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更新库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存清单</a:t>
              </a:r>
            </a:p>
          </p:txBody>
        </p:sp>
        <p:sp>
          <p:nvSpPr>
            <p:cNvPr id="16391" name="直接连接符 12296"/>
            <p:cNvSpPr/>
            <p:nvPr/>
          </p:nvSpPr>
          <p:spPr>
            <a:xfrm>
              <a:off x="960" y="1344"/>
              <a:ext cx="384" cy="0"/>
            </a:xfrm>
            <a:prstGeom prst="line">
              <a:avLst/>
            </a:prstGeom>
            <a:ln w="9525" cap="flat" cmpd="sng">
              <a:solidFill>
                <a:schemeClr val="tx1"/>
              </a:solidFill>
              <a:prstDash val="solid"/>
              <a:round/>
              <a:headEnd type="none" w="med" len="med"/>
              <a:tailEnd type="triangle" w="med" len="med"/>
            </a:ln>
          </p:spPr>
        </p:sp>
        <p:sp>
          <p:nvSpPr>
            <p:cNvPr id="16392" name="直接连接符 12297"/>
            <p:cNvSpPr/>
            <p:nvPr/>
          </p:nvSpPr>
          <p:spPr>
            <a:xfrm>
              <a:off x="1776" y="1344"/>
              <a:ext cx="384" cy="0"/>
            </a:xfrm>
            <a:prstGeom prst="line">
              <a:avLst/>
            </a:prstGeom>
            <a:ln w="9525" cap="flat" cmpd="sng">
              <a:solidFill>
                <a:schemeClr val="tx1"/>
              </a:solidFill>
              <a:prstDash val="solid"/>
              <a:round/>
              <a:headEnd type="none" w="med" len="med"/>
              <a:tailEnd type="triangle" w="med" len="med"/>
            </a:ln>
          </p:spPr>
        </p:sp>
        <p:sp>
          <p:nvSpPr>
            <p:cNvPr id="16393" name="圆角矩形 12298"/>
            <p:cNvSpPr/>
            <p:nvPr/>
          </p:nvSpPr>
          <p:spPr>
            <a:xfrm>
              <a:off x="3120" y="1008"/>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1.3</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处理</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a:t>
              </a:r>
            </a:p>
          </p:txBody>
        </p:sp>
        <p:sp>
          <p:nvSpPr>
            <p:cNvPr id="16394" name="直接连接符 12299"/>
            <p:cNvSpPr/>
            <p:nvPr/>
          </p:nvSpPr>
          <p:spPr>
            <a:xfrm>
              <a:off x="2688" y="1344"/>
              <a:ext cx="432" cy="0"/>
            </a:xfrm>
            <a:prstGeom prst="line">
              <a:avLst/>
            </a:prstGeom>
            <a:ln w="9525" cap="flat" cmpd="sng">
              <a:solidFill>
                <a:schemeClr val="tx1"/>
              </a:solidFill>
              <a:prstDash val="solid"/>
              <a:round/>
              <a:headEnd type="none" w="med" len="med"/>
              <a:tailEnd type="triangle" w="med" len="med"/>
            </a:ln>
          </p:spPr>
        </p:sp>
        <p:sp>
          <p:nvSpPr>
            <p:cNvPr id="16395" name="圆角矩形 12300"/>
            <p:cNvSpPr/>
            <p:nvPr/>
          </p:nvSpPr>
          <p:spPr>
            <a:xfrm>
              <a:off x="3792" y="1008"/>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2</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产生</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报表</a:t>
              </a:r>
            </a:p>
          </p:txBody>
        </p:sp>
        <p:sp>
          <p:nvSpPr>
            <p:cNvPr id="16396" name="矩形 12301"/>
            <p:cNvSpPr/>
            <p:nvPr/>
          </p:nvSpPr>
          <p:spPr>
            <a:xfrm>
              <a:off x="4656" y="1152"/>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采购员</a:t>
              </a:r>
            </a:p>
          </p:txBody>
        </p:sp>
        <p:sp>
          <p:nvSpPr>
            <p:cNvPr id="16397" name="直接连接符 12302"/>
            <p:cNvSpPr/>
            <p:nvPr/>
          </p:nvSpPr>
          <p:spPr>
            <a:xfrm>
              <a:off x="2112" y="384"/>
              <a:ext cx="1008" cy="0"/>
            </a:xfrm>
            <a:prstGeom prst="line">
              <a:avLst/>
            </a:prstGeom>
            <a:ln w="25400" cap="flat" cmpd="sng">
              <a:solidFill>
                <a:schemeClr val="accent1"/>
              </a:solidFill>
              <a:prstDash val="solid"/>
              <a:round/>
              <a:headEnd type="none" w="med" len="med"/>
              <a:tailEnd type="none" w="med" len="med"/>
            </a:ln>
          </p:spPr>
        </p:sp>
        <p:sp>
          <p:nvSpPr>
            <p:cNvPr id="16398" name="直接连接符 12303"/>
            <p:cNvSpPr/>
            <p:nvPr/>
          </p:nvSpPr>
          <p:spPr>
            <a:xfrm>
              <a:off x="2112" y="384"/>
              <a:ext cx="0" cy="240"/>
            </a:xfrm>
            <a:prstGeom prst="line">
              <a:avLst/>
            </a:prstGeom>
            <a:ln w="25400" cap="flat" cmpd="sng">
              <a:solidFill>
                <a:schemeClr val="accent1"/>
              </a:solidFill>
              <a:prstDash val="solid"/>
              <a:round/>
              <a:headEnd type="none" w="med" len="med"/>
              <a:tailEnd type="none" w="med" len="med"/>
            </a:ln>
          </p:spPr>
        </p:sp>
        <p:sp>
          <p:nvSpPr>
            <p:cNvPr id="16399" name="直接连接符 12304"/>
            <p:cNvSpPr/>
            <p:nvPr/>
          </p:nvSpPr>
          <p:spPr>
            <a:xfrm>
              <a:off x="2112" y="624"/>
              <a:ext cx="1008" cy="0"/>
            </a:xfrm>
            <a:prstGeom prst="line">
              <a:avLst/>
            </a:prstGeom>
            <a:ln w="25400" cap="flat" cmpd="sng">
              <a:solidFill>
                <a:schemeClr val="accent1"/>
              </a:solidFill>
              <a:prstDash val="solid"/>
              <a:round/>
              <a:headEnd type="none" w="med" len="med"/>
              <a:tailEnd type="none" w="med" len="med"/>
            </a:ln>
          </p:spPr>
        </p:sp>
        <p:sp>
          <p:nvSpPr>
            <p:cNvPr id="16400" name="文本框 12305"/>
            <p:cNvSpPr txBox="1"/>
            <p:nvPr/>
          </p:nvSpPr>
          <p:spPr>
            <a:xfrm>
              <a:off x="2112" y="384"/>
              <a:ext cx="1200"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华文中宋" panose="02010600040101010101" pitchFamily="2" charset="-122"/>
                  <a:ea typeface="华文中宋" panose="02010600040101010101" pitchFamily="2" charset="-122"/>
                </a:rPr>
                <a:t>D1: </a:t>
              </a:r>
              <a:r>
                <a:rPr lang="zh-CN" altLang="en-US" b="1" dirty="0">
                  <a:solidFill>
                    <a:srgbClr val="000000"/>
                  </a:solidFill>
                  <a:latin typeface="华文中宋" panose="02010600040101010101" pitchFamily="2" charset="-122"/>
                  <a:ea typeface="华文中宋" panose="02010600040101010101" pitchFamily="2" charset="-122"/>
                </a:rPr>
                <a:t>库存清单</a:t>
              </a:r>
            </a:p>
          </p:txBody>
        </p:sp>
        <p:sp>
          <p:nvSpPr>
            <p:cNvPr id="16401" name="直接连接符 12306"/>
            <p:cNvSpPr/>
            <p:nvPr/>
          </p:nvSpPr>
          <p:spPr>
            <a:xfrm>
              <a:off x="2352" y="624"/>
              <a:ext cx="0" cy="384"/>
            </a:xfrm>
            <a:prstGeom prst="line">
              <a:avLst/>
            </a:prstGeom>
            <a:ln w="9525" cap="flat" cmpd="sng">
              <a:solidFill>
                <a:schemeClr val="tx1"/>
              </a:solidFill>
              <a:prstDash val="solid"/>
              <a:round/>
              <a:headEnd type="triangle" w="lg" len="lg"/>
              <a:tailEnd type="triangle" w="lg" len="lg"/>
            </a:ln>
          </p:spPr>
        </p:sp>
        <p:sp>
          <p:nvSpPr>
            <p:cNvPr id="16402" name="直接连接符 12307"/>
            <p:cNvSpPr/>
            <p:nvPr/>
          </p:nvSpPr>
          <p:spPr>
            <a:xfrm>
              <a:off x="3312" y="2112"/>
              <a:ext cx="1008" cy="0"/>
            </a:xfrm>
            <a:prstGeom prst="line">
              <a:avLst/>
            </a:prstGeom>
            <a:ln w="25400" cap="flat" cmpd="sng">
              <a:solidFill>
                <a:schemeClr val="accent1"/>
              </a:solidFill>
              <a:prstDash val="solid"/>
              <a:round/>
              <a:headEnd type="none" w="med" len="med"/>
              <a:tailEnd type="none" w="med" len="med"/>
            </a:ln>
          </p:spPr>
        </p:sp>
        <p:sp>
          <p:nvSpPr>
            <p:cNvPr id="16403" name="直接连接符 12308"/>
            <p:cNvSpPr/>
            <p:nvPr/>
          </p:nvSpPr>
          <p:spPr>
            <a:xfrm>
              <a:off x="3312" y="2112"/>
              <a:ext cx="0" cy="240"/>
            </a:xfrm>
            <a:prstGeom prst="line">
              <a:avLst/>
            </a:prstGeom>
            <a:ln w="25400" cap="flat" cmpd="sng">
              <a:solidFill>
                <a:schemeClr val="accent1"/>
              </a:solidFill>
              <a:prstDash val="solid"/>
              <a:round/>
              <a:headEnd type="none" w="med" len="med"/>
              <a:tailEnd type="none" w="med" len="med"/>
            </a:ln>
          </p:spPr>
        </p:sp>
        <p:sp>
          <p:nvSpPr>
            <p:cNvPr id="16404" name="直接连接符 12309"/>
            <p:cNvSpPr/>
            <p:nvPr/>
          </p:nvSpPr>
          <p:spPr>
            <a:xfrm>
              <a:off x="3312" y="2352"/>
              <a:ext cx="1008" cy="0"/>
            </a:xfrm>
            <a:prstGeom prst="line">
              <a:avLst/>
            </a:prstGeom>
            <a:ln w="25400" cap="flat" cmpd="sng">
              <a:solidFill>
                <a:schemeClr val="accent1"/>
              </a:solidFill>
              <a:prstDash val="solid"/>
              <a:round/>
              <a:headEnd type="none" w="med" len="med"/>
              <a:tailEnd type="none" w="med" len="med"/>
            </a:ln>
          </p:spPr>
        </p:sp>
        <p:sp>
          <p:nvSpPr>
            <p:cNvPr id="16405" name="文本框 12310"/>
            <p:cNvSpPr txBox="1"/>
            <p:nvPr/>
          </p:nvSpPr>
          <p:spPr>
            <a:xfrm>
              <a:off x="3360" y="2112"/>
              <a:ext cx="1248"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华文中宋" panose="02010600040101010101" pitchFamily="2" charset="-122"/>
                  <a:ea typeface="华文中宋" panose="02010600040101010101" pitchFamily="2" charset="-122"/>
                </a:rPr>
                <a:t>D2: </a:t>
              </a: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6406" name="直接连接符 12311"/>
            <p:cNvSpPr/>
            <p:nvPr/>
          </p:nvSpPr>
          <p:spPr>
            <a:xfrm>
              <a:off x="3264" y="1680"/>
              <a:ext cx="240" cy="432"/>
            </a:xfrm>
            <a:prstGeom prst="line">
              <a:avLst/>
            </a:prstGeom>
            <a:ln w="9525" cap="flat" cmpd="sng">
              <a:solidFill>
                <a:schemeClr val="tx1"/>
              </a:solidFill>
              <a:prstDash val="solid"/>
              <a:round/>
              <a:headEnd type="none" w="med" len="med"/>
              <a:tailEnd type="triangle" w="med" len="med"/>
            </a:ln>
          </p:spPr>
        </p:sp>
        <p:sp>
          <p:nvSpPr>
            <p:cNvPr id="16407" name="直接连接符 12312"/>
            <p:cNvSpPr/>
            <p:nvPr/>
          </p:nvSpPr>
          <p:spPr>
            <a:xfrm flipV="1">
              <a:off x="3840" y="1680"/>
              <a:ext cx="144" cy="432"/>
            </a:xfrm>
            <a:prstGeom prst="line">
              <a:avLst/>
            </a:prstGeom>
            <a:ln w="9525" cap="flat" cmpd="sng">
              <a:solidFill>
                <a:schemeClr val="tx1"/>
              </a:solidFill>
              <a:prstDash val="solid"/>
              <a:round/>
              <a:headEnd type="none" w="med" len="med"/>
              <a:tailEnd type="triangle" w="med" len="med"/>
            </a:ln>
          </p:spPr>
        </p:sp>
        <p:sp>
          <p:nvSpPr>
            <p:cNvPr id="16408" name="直接连接符 12313"/>
            <p:cNvSpPr/>
            <p:nvPr/>
          </p:nvSpPr>
          <p:spPr>
            <a:xfrm>
              <a:off x="4224" y="1344"/>
              <a:ext cx="432" cy="0"/>
            </a:xfrm>
            <a:prstGeom prst="line">
              <a:avLst/>
            </a:prstGeom>
            <a:ln w="9525" cap="flat" cmpd="sng">
              <a:solidFill>
                <a:schemeClr val="tx1"/>
              </a:solidFill>
              <a:prstDash val="solid"/>
              <a:round/>
              <a:headEnd type="none" w="med" len="med"/>
              <a:tailEnd type="triangle" w="med" len="med"/>
            </a:ln>
          </p:spPr>
        </p:sp>
        <p:sp>
          <p:nvSpPr>
            <p:cNvPr id="16409" name="文本框 12314"/>
            <p:cNvSpPr txBox="1"/>
            <p:nvPr/>
          </p:nvSpPr>
          <p:spPr>
            <a:xfrm>
              <a:off x="960" y="1104"/>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6410" name="文本框 12315"/>
            <p:cNvSpPr txBox="1"/>
            <p:nvPr/>
          </p:nvSpPr>
          <p:spPr>
            <a:xfrm>
              <a:off x="1776" y="1104"/>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6411" name="文本框 12316"/>
            <p:cNvSpPr txBox="1"/>
            <p:nvPr/>
          </p:nvSpPr>
          <p:spPr>
            <a:xfrm>
              <a:off x="2688" y="912"/>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库存信息</a:t>
              </a:r>
            </a:p>
          </p:txBody>
        </p:sp>
        <p:sp>
          <p:nvSpPr>
            <p:cNvPr id="16412" name="文本框 12317"/>
            <p:cNvSpPr txBox="1"/>
            <p:nvPr/>
          </p:nvSpPr>
          <p:spPr>
            <a:xfrm>
              <a:off x="2976" y="1728"/>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6413" name="文本框 12318"/>
            <p:cNvSpPr txBox="1"/>
            <p:nvPr/>
          </p:nvSpPr>
          <p:spPr>
            <a:xfrm>
              <a:off x="3936" y="1680"/>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6414" name="文本框 12319"/>
            <p:cNvSpPr txBox="1"/>
            <p:nvPr/>
          </p:nvSpPr>
          <p:spPr>
            <a:xfrm>
              <a:off x="4224" y="960"/>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定货报表</a:t>
              </a:r>
            </a:p>
          </p:txBody>
        </p:sp>
        <p:sp>
          <p:nvSpPr>
            <p:cNvPr id="16415" name="文本框 12320"/>
            <p:cNvSpPr txBox="1"/>
            <p:nvPr/>
          </p:nvSpPr>
          <p:spPr>
            <a:xfrm>
              <a:off x="2352" y="624"/>
              <a:ext cx="816"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库存清单</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93185"/>
          <p:cNvSpPr>
            <a:spLocks noGrp="1"/>
          </p:cNvSpPr>
          <p:nvPr>
            <p:ph type="title"/>
          </p:nvPr>
        </p:nvSpPr>
        <p:spPr/>
        <p:txBody>
          <a:bodyPr anchor="ctr"/>
          <a:lstStyle/>
          <a:p>
            <a:r>
              <a:rPr lang="zh-CN" altLang="en-US" dirty="0">
                <a:solidFill>
                  <a:srgbClr val="CC0000"/>
                </a:solidFill>
              </a:rPr>
              <a:t>第</a:t>
            </a:r>
            <a:r>
              <a:rPr lang="en-US" altLang="zh-CN" dirty="0">
                <a:solidFill>
                  <a:srgbClr val="CC0000"/>
                </a:solidFill>
              </a:rPr>
              <a:t>0</a:t>
            </a:r>
            <a:r>
              <a:rPr lang="zh-CN" altLang="en-US" dirty="0">
                <a:solidFill>
                  <a:srgbClr val="CC0000"/>
                </a:solidFill>
              </a:rPr>
              <a:t>层数据流图</a:t>
            </a:r>
          </a:p>
        </p:txBody>
      </p:sp>
      <p:sp>
        <p:nvSpPr>
          <p:cNvPr id="21506" name="文本占位符 93186"/>
          <p:cNvSpPr>
            <a:spLocks noGrp="1"/>
          </p:cNvSpPr>
          <p:nvPr>
            <p:ph idx="1"/>
          </p:nvPr>
        </p:nvSpPr>
        <p:spPr/>
        <p:txBody>
          <a:bodyPr anchor="t"/>
          <a:lstStyle/>
          <a:p>
            <a:r>
              <a:rPr lang="zh-CN" altLang="en-US" dirty="0"/>
              <a:t>考务业务处理</a:t>
            </a:r>
          </a:p>
          <a:p>
            <a:pPr lvl="1"/>
            <a:r>
              <a:rPr lang="zh-CN" altLang="en-US" sz="3200" dirty="0">
                <a:solidFill>
                  <a:srgbClr val="3333FF"/>
                </a:solidFill>
              </a:rPr>
              <a:t>主要处理</a:t>
            </a:r>
          </a:p>
          <a:p>
            <a:pPr lvl="2"/>
            <a:r>
              <a:rPr lang="zh-CN" altLang="en-US" sz="3200" dirty="0">
                <a:solidFill>
                  <a:schemeClr val="tx2"/>
                </a:solidFill>
              </a:rPr>
              <a:t>登记报名表</a:t>
            </a:r>
            <a:endParaRPr lang="zh-CN" altLang="en-US" sz="3200" dirty="0"/>
          </a:p>
          <a:p>
            <a:pPr lvl="2"/>
            <a:r>
              <a:rPr lang="zh-CN" altLang="en-US" sz="3200" dirty="0">
                <a:solidFill>
                  <a:schemeClr val="tx2"/>
                </a:solidFill>
              </a:rPr>
              <a:t>统计成绩</a:t>
            </a:r>
            <a:endParaRPr lang="zh-CN" altLang="en-US" sz="3200" dirty="0"/>
          </a:p>
          <a:p>
            <a:pPr lvl="1"/>
            <a:r>
              <a:rPr lang="zh-CN" altLang="en-US" sz="3200" dirty="0">
                <a:solidFill>
                  <a:srgbClr val="3333FF"/>
                </a:solidFill>
              </a:rPr>
              <a:t>输入的源点和输出终点</a:t>
            </a:r>
          </a:p>
          <a:p>
            <a:pPr lvl="2"/>
            <a:r>
              <a:rPr lang="zh-CN" altLang="en-US" sz="3200" dirty="0"/>
              <a:t>考生、考试中心和阅卷站</a:t>
            </a:r>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89123"/>
          <p:cNvGrpSpPr/>
          <p:nvPr/>
        </p:nvGrpSpPr>
        <p:grpSpPr>
          <a:xfrm>
            <a:off x="2711451" y="1937076"/>
            <a:ext cx="7129463" cy="3727734"/>
            <a:chOff x="431" y="954"/>
            <a:chExt cx="5196" cy="2617"/>
          </a:xfrm>
        </p:grpSpPr>
        <p:sp>
          <p:nvSpPr>
            <p:cNvPr id="22530" name="直接连接符 89090"/>
            <p:cNvSpPr/>
            <p:nvPr/>
          </p:nvSpPr>
          <p:spPr>
            <a:xfrm>
              <a:off x="530" y="997"/>
              <a:ext cx="1158" cy="614"/>
            </a:xfrm>
            <a:prstGeom prst="line">
              <a:avLst/>
            </a:prstGeom>
            <a:ln w="31750" cap="flat" cmpd="sng">
              <a:solidFill>
                <a:srgbClr val="0000FF"/>
              </a:solidFill>
              <a:prstDash val="solid"/>
              <a:round/>
              <a:headEnd type="none" w="sm" len="sm"/>
              <a:tailEnd type="stealth" w="med" len="lg"/>
            </a:ln>
          </p:spPr>
        </p:sp>
        <p:sp>
          <p:nvSpPr>
            <p:cNvPr id="22531" name="直接连接符 89091"/>
            <p:cNvSpPr/>
            <p:nvPr/>
          </p:nvSpPr>
          <p:spPr>
            <a:xfrm flipV="1">
              <a:off x="560" y="2099"/>
              <a:ext cx="1113" cy="755"/>
            </a:xfrm>
            <a:prstGeom prst="line">
              <a:avLst/>
            </a:prstGeom>
            <a:ln w="31750" cap="flat" cmpd="sng">
              <a:solidFill>
                <a:srgbClr val="0000FF"/>
              </a:solidFill>
              <a:prstDash val="solid"/>
              <a:round/>
              <a:headEnd type="stealth" w="med" len="lg"/>
              <a:tailEnd type="none" w="med" len="lg"/>
            </a:ln>
          </p:spPr>
        </p:sp>
        <p:sp>
          <p:nvSpPr>
            <p:cNvPr id="22532" name="矩形 89092"/>
            <p:cNvSpPr/>
            <p:nvPr/>
          </p:nvSpPr>
          <p:spPr>
            <a:xfrm rot="1531870">
              <a:off x="800" y="954"/>
              <a:ext cx="824" cy="325"/>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报名表</a:t>
              </a:r>
            </a:p>
          </p:txBody>
        </p:sp>
        <p:sp>
          <p:nvSpPr>
            <p:cNvPr id="22533" name="矩形 89093"/>
            <p:cNvSpPr/>
            <p:nvPr/>
          </p:nvSpPr>
          <p:spPr>
            <a:xfrm rot="19503883">
              <a:off x="546" y="2189"/>
              <a:ext cx="875" cy="325"/>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准考证</a:t>
              </a:r>
            </a:p>
          </p:txBody>
        </p:sp>
        <p:sp>
          <p:nvSpPr>
            <p:cNvPr id="22534" name="直接连接符 89094"/>
            <p:cNvSpPr/>
            <p:nvPr/>
          </p:nvSpPr>
          <p:spPr>
            <a:xfrm flipH="1">
              <a:off x="1093" y="2269"/>
              <a:ext cx="755" cy="1098"/>
            </a:xfrm>
            <a:prstGeom prst="line">
              <a:avLst/>
            </a:prstGeom>
            <a:ln w="31750" cap="flat" cmpd="sng">
              <a:solidFill>
                <a:srgbClr val="0000FF"/>
              </a:solidFill>
              <a:prstDash val="solid"/>
              <a:round/>
              <a:headEnd type="none" w="sm" len="sm"/>
              <a:tailEnd type="stealth" w="med" len="lg"/>
            </a:ln>
          </p:spPr>
        </p:sp>
        <p:grpSp>
          <p:nvGrpSpPr>
            <p:cNvPr id="22535" name="组合 89095"/>
            <p:cNvGrpSpPr/>
            <p:nvPr/>
          </p:nvGrpSpPr>
          <p:grpSpPr>
            <a:xfrm>
              <a:off x="1609" y="1393"/>
              <a:ext cx="972" cy="951"/>
              <a:chOff x="1290" y="1296"/>
              <a:chExt cx="1006" cy="967"/>
            </a:xfrm>
          </p:grpSpPr>
          <p:sp>
            <p:nvSpPr>
              <p:cNvPr id="22536" name="椭圆 89096"/>
              <p:cNvSpPr/>
              <p:nvPr/>
            </p:nvSpPr>
            <p:spPr>
              <a:xfrm>
                <a:off x="1290" y="1296"/>
                <a:ext cx="1006" cy="967"/>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2537" name="矩形 89097"/>
              <p:cNvSpPr/>
              <p:nvPr/>
            </p:nvSpPr>
            <p:spPr>
              <a:xfrm>
                <a:off x="1325" y="1341"/>
                <a:ext cx="963" cy="778"/>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rgbClr val="CC0000"/>
                    </a:solidFill>
                    <a:latin typeface="仿宋_GB2312" pitchFamily="49" charset="-122"/>
                    <a:ea typeface="仿宋_GB2312" pitchFamily="49" charset="-122"/>
                  </a:rPr>
                  <a:t>1</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登记</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报名表</a:t>
                </a:r>
              </a:p>
            </p:txBody>
          </p:sp>
        </p:grpSp>
        <p:grpSp>
          <p:nvGrpSpPr>
            <p:cNvPr id="22538" name="组合 89098"/>
            <p:cNvGrpSpPr/>
            <p:nvPr/>
          </p:nvGrpSpPr>
          <p:grpSpPr>
            <a:xfrm>
              <a:off x="2906" y="1396"/>
              <a:ext cx="934" cy="956"/>
              <a:chOff x="2880" y="1299"/>
              <a:chExt cx="967" cy="972"/>
            </a:xfrm>
          </p:grpSpPr>
          <p:sp>
            <p:nvSpPr>
              <p:cNvPr id="22539" name="椭圆 89099"/>
              <p:cNvSpPr/>
              <p:nvPr/>
            </p:nvSpPr>
            <p:spPr>
              <a:xfrm>
                <a:off x="2880" y="1299"/>
                <a:ext cx="967" cy="972"/>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2540" name="矩形 89100"/>
              <p:cNvSpPr/>
              <p:nvPr/>
            </p:nvSpPr>
            <p:spPr>
              <a:xfrm>
                <a:off x="3024" y="1362"/>
                <a:ext cx="714" cy="778"/>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rgbClr val="CC0000"/>
                    </a:solidFill>
                    <a:latin typeface="Times New Roman" panose="02020603050405020304" pitchFamily="18" charset="0"/>
                    <a:ea typeface="仿宋_GB2312" pitchFamily="49" charset="-122"/>
                  </a:rPr>
                  <a:t>2</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统计</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成绩</a:t>
                </a:r>
              </a:p>
            </p:txBody>
          </p:sp>
        </p:grpSp>
        <p:sp>
          <p:nvSpPr>
            <p:cNvPr id="22541" name="直接连接符 89101"/>
            <p:cNvSpPr/>
            <p:nvPr/>
          </p:nvSpPr>
          <p:spPr>
            <a:xfrm>
              <a:off x="2241" y="2340"/>
              <a:ext cx="348" cy="843"/>
            </a:xfrm>
            <a:prstGeom prst="line">
              <a:avLst/>
            </a:prstGeom>
            <a:ln w="31750" cap="flat" cmpd="sng">
              <a:solidFill>
                <a:srgbClr val="0000FF"/>
              </a:solidFill>
              <a:prstDash val="solid"/>
              <a:round/>
              <a:headEnd type="none" w="sm" len="sm"/>
              <a:tailEnd type="stealth" w="med" len="lg"/>
            </a:ln>
          </p:spPr>
        </p:sp>
        <p:sp>
          <p:nvSpPr>
            <p:cNvPr id="22542" name="直接连接符 89102"/>
            <p:cNvSpPr/>
            <p:nvPr/>
          </p:nvSpPr>
          <p:spPr>
            <a:xfrm flipV="1">
              <a:off x="2881" y="2317"/>
              <a:ext cx="371" cy="844"/>
            </a:xfrm>
            <a:prstGeom prst="line">
              <a:avLst/>
            </a:prstGeom>
            <a:ln w="31750" cap="flat" cmpd="sng">
              <a:solidFill>
                <a:srgbClr val="0000FF"/>
              </a:solidFill>
              <a:prstDash val="solid"/>
              <a:round/>
              <a:headEnd type="none" w="sm" len="sm"/>
              <a:tailEnd type="stealth" w="med" len="lg"/>
            </a:ln>
          </p:spPr>
        </p:sp>
        <p:sp>
          <p:nvSpPr>
            <p:cNvPr id="22543" name="矩形 89103"/>
            <p:cNvSpPr/>
            <p:nvPr/>
          </p:nvSpPr>
          <p:spPr>
            <a:xfrm rot="21123675">
              <a:off x="443" y="1437"/>
              <a:ext cx="837" cy="532"/>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不合格</a:t>
              </a:r>
            </a:p>
            <a:p>
              <a:pPr eaLnBrk="0" hangingPunct="0">
                <a:lnSpc>
                  <a:spcPct val="90000"/>
                </a:lnSpc>
                <a:buClr>
                  <a:schemeClr val="bg1"/>
                </a:buClr>
              </a:pPr>
              <a:r>
                <a:rPr lang="zh-CN" altLang="en-US" sz="2400" b="1" dirty="0">
                  <a:latin typeface="仿宋_GB2312" pitchFamily="49" charset="-122"/>
                  <a:ea typeface="仿宋_GB2312" pitchFamily="49" charset="-122"/>
                </a:rPr>
                <a:t>报名表</a:t>
              </a:r>
            </a:p>
          </p:txBody>
        </p:sp>
        <p:sp>
          <p:nvSpPr>
            <p:cNvPr id="22544" name="直接连接符 89104"/>
            <p:cNvSpPr/>
            <p:nvPr/>
          </p:nvSpPr>
          <p:spPr>
            <a:xfrm flipV="1">
              <a:off x="3797" y="1063"/>
              <a:ext cx="1251" cy="614"/>
            </a:xfrm>
            <a:prstGeom prst="line">
              <a:avLst/>
            </a:prstGeom>
            <a:ln w="31750" cap="flat" cmpd="sng">
              <a:solidFill>
                <a:srgbClr val="0000FF"/>
              </a:solidFill>
              <a:prstDash val="solid"/>
              <a:round/>
              <a:headEnd type="none" w="sm" len="sm"/>
              <a:tailEnd type="stealth" w="med" len="lg"/>
            </a:ln>
          </p:spPr>
        </p:sp>
        <p:sp>
          <p:nvSpPr>
            <p:cNvPr id="22545" name="矩形 89105"/>
            <p:cNvSpPr/>
            <p:nvPr/>
          </p:nvSpPr>
          <p:spPr>
            <a:xfrm rot="20091836">
              <a:off x="3718" y="1035"/>
              <a:ext cx="1261" cy="325"/>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考生通知单</a:t>
              </a:r>
            </a:p>
          </p:txBody>
        </p:sp>
        <p:sp>
          <p:nvSpPr>
            <p:cNvPr id="22546" name="直接连接符 89106"/>
            <p:cNvSpPr/>
            <p:nvPr/>
          </p:nvSpPr>
          <p:spPr>
            <a:xfrm flipH="1" flipV="1">
              <a:off x="3491" y="2330"/>
              <a:ext cx="136" cy="1227"/>
            </a:xfrm>
            <a:prstGeom prst="line">
              <a:avLst/>
            </a:prstGeom>
            <a:ln w="31750" cap="flat" cmpd="sng">
              <a:solidFill>
                <a:srgbClr val="0000FF"/>
              </a:solidFill>
              <a:prstDash val="solid"/>
              <a:round/>
              <a:headEnd type="none" w="sm" len="sm"/>
              <a:tailEnd type="stealth" w="med" len="lg"/>
            </a:ln>
          </p:spPr>
        </p:sp>
        <p:sp>
          <p:nvSpPr>
            <p:cNvPr id="22547" name="直接连接符 89107"/>
            <p:cNvSpPr/>
            <p:nvPr/>
          </p:nvSpPr>
          <p:spPr>
            <a:xfrm>
              <a:off x="3804" y="2111"/>
              <a:ext cx="1128" cy="1222"/>
            </a:xfrm>
            <a:prstGeom prst="line">
              <a:avLst/>
            </a:prstGeom>
            <a:ln w="31750" cap="flat" cmpd="sng">
              <a:solidFill>
                <a:srgbClr val="0000FF"/>
              </a:solidFill>
              <a:prstDash val="solid"/>
              <a:round/>
              <a:headEnd type="none" w="sm" len="sm"/>
              <a:tailEnd type="stealth" w="med" len="lg"/>
            </a:ln>
          </p:spPr>
        </p:sp>
        <p:sp>
          <p:nvSpPr>
            <p:cNvPr id="22548" name="直接连接符 89108"/>
            <p:cNvSpPr/>
            <p:nvPr/>
          </p:nvSpPr>
          <p:spPr>
            <a:xfrm flipV="1">
              <a:off x="3856" y="1916"/>
              <a:ext cx="1458" cy="0"/>
            </a:xfrm>
            <a:prstGeom prst="line">
              <a:avLst/>
            </a:prstGeom>
            <a:ln w="31750" cap="flat" cmpd="sng">
              <a:solidFill>
                <a:srgbClr val="0000FF"/>
              </a:solidFill>
              <a:prstDash val="solid"/>
              <a:round/>
              <a:headEnd type="none" w="sm" len="sm"/>
              <a:tailEnd type="stealth" w="med" len="lg"/>
            </a:ln>
          </p:spPr>
        </p:sp>
        <p:sp>
          <p:nvSpPr>
            <p:cNvPr id="22549" name="矩形 89109"/>
            <p:cNvSpPr/>
            <p:nvPr/>
          </p:nvSpPr>
          <p:spPr>
            <a:xfrm rot="19870634">
              <a:off x="4125" y="2613"/>
              <a:ext cx="354" cy="765"/>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成绩单</a:t>
              </a:r>
              <a:endParaRPr lang="zh-CN" altLang="en-US" sz="2400" b="1">
                <a:latin typeface="仿宋_GB2312" pitchFamily="49" charset="-122"/>
                <a:ea typeface="仿宋_GB2312" pitchFamily="49" charset="-122"/>
              </a:endParaRPr>
            </a:p>
          </p:txBody>
        </p:sp>
        <p:sp>
          <p:nvSpPr>
            <p:cNvPr id="22550" name="矩形 89110"/>
            <p:cNvSpPr/>
            <p:nvPr/>
          </p:nvSpPr>
          <p:spPr>
            <a:xfrm>
              <a:off x="4050" y="1567"/>
              <a:ext cx="1577" cy="325"/>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统计分析表</a:t>
              </a:r>
              <a:endParaRPr lang="zh-CN" altLang="en-US" sz="2400" b="1">
                <a:latin typeface="仿宋_GB2312" pitchFamily="49" charset="-122"/>
                <a:ea typeface="仿宋_GB2312" pitchFamily="49" charset="-122"/>
              </a:endParaRPr>
            </a:p>
          </p:txBody>
        </p:sp>
        <p:sp>
          <p:nvSpPr>
            <p:cNvPr id="22551" name="矩形 89112"/>
            <p:cNvSpPr/>
            <p:nvPr/>
          </p:nvSpPr>
          <p:spPr>
            <a:xfrm>
              <a:off x="2224" y="3162"/>
              <a:ext cx="1033" cy="299"/>
            </a:xfrm>
            <a:prstGeom prst="rect">
              <a:avLst/>
            </a:prstGeom>
            <a:noFill/>
            <a:ln w="9525">
              <a:noFill/>
            </a:ln>
          </p:spPr>
          <p:txBody>
            <a:bodyPr wrap="none"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考生名册</a:t>
              </a:r>
            </a:p>
          </p:txBody>
        </p:sp>
        <p:grpSp>
          <p:nvGrpSpPr>
            <p:cNvPr id="22552" name="组合 89113"/>
            <p:cNvGrpSpPr/>
            <p:nvPr/>
          </p:nvGrpSpPr>
          <p:grpSpPr>
            <a:xfrm>
              <a:off x="2227" y="3498"/>
              <a:ext cx="999" cy="63"/>
              <a:chOff x="2099" y="3696"/>
              <a:chExt cx="1034" cy="64"/>
            </a:xfrm>
          </p:grpSpPr>
          <p:sp>
            <p:nvSpPr>
              <p:cNvPr id="22553" name="直接连接符 89114"/>
              <p:cNvSpPr/>
              <p:nvPr/>
            </p:nvSpPr>
            <p:spPr>
              <a:xfrm>
                <a:off x="2103" y="3696"/>
                <a:ext cx="1030" cy="0"/>
              </a:xfrm>
              <a:prstGeom prst="line">
                <a:avLst/>
              </a:prstGeom>
              <a:ln w="38100" cap="flat" cmpd="sng">
                <a:solidFill>
                  <a:srgbClr val="008000"/>
                </a:solidFill>
                <a:prstDash val="solid"/>
                <a:round/>
                <a:headEnd type="none" w="sm" len="sm"/>
                <a:tailEnd type="none" w="sm" len="sm"/>
              </a:ln>
            </p:spPr>
          </p:sp>
          <p:sp>
            <p:nvSpPr>
              <p:cNvPr id="22554" name="直接连接符 89115"/>
              <p:cNvSpPr/>
              <p:nvPr/>
            </p:nvSpPr>
            <p:spPr>
              <a:xfrm>
                <a:off x="2099" y="3760"/>
                <a:ext cx="1033" cy="0"/>
              </a:xfrm>
              <a:prstGeom prst="line">
                <a:avLst/>
              </a:prstGeom>
              <a:ln w="38100" cap="flat" cmpd="sng">
                <a:solidFill>
                  <a:srgbClr val="008000"/>
                </a:solidFill>
                <a:prstDash val="solid"/>
                <a:round/>
                <a:headEnd type="none" w="sm" len="sm"/>
                <a:tailEnd type="none" w="sm" len="sm"/>
              </a:ln>
            </p:spPr>
          </p:sp>
        </p:grpSp>
        <p:sp>
          <p:nvSpPr>
            <p:cNvPr id="22555" name="直接连接符 89116"/>
            <p:cNvSpPr/>
            <p:nvPr/>
          </p:nvSpPr>
          <p:spPr>
            <a:xfrm flipH="1" flipV="1">
              <a:off x="3645" y="2243"/>
              <a:ext cx="775" cy="1296"/>
            </a:xfrm>
            <a:prstGeom prst="line">
              <a:avLst/>
            </a:prstGeom>
            <a:ln w="31750" cap="flat" cmpd="sng">
              <a:solidFill>
                <a:srgbClr val="0000FF"/>
              </a:solidFill>
              <a:prstDash val="solid"/>
              <a:round/>
              <a:headEnd type="none" w="sm" len="sm"/>
              <a:tailEnd type="stealth" w="med" len="lg"/>
            </a:ln>
          </p:spPr>
        </p:sp>
        <p:sp>
          <p:nvSpPr>
            <p:cNvPr id="22556" name="矩形 89117"/>
            <p:cNvSpPr/>
            <p:nvPr/>
          </p:nvSpPr>
          <p:spPr>
            <a:xfrm rot="21249153">
              <a:off x="3588" y="2572"/>
              <a:ext cx="417" cy="999"/>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合</a:t>
              </a:r>
            </a:p>
            <a:p>
              <a:pPr eaLnBrk="0" hangingPunct="0">
                <a:lnSpc>
                  <a:spcPct val="90000"/>
                </a:lnSpc>
                <a:buClr>
                  <a:schemeClr val="bg1"/>
                </a:buClr>
              </a:pPr>
              <a:r>
                <a:rPr lang="zh-CN" altLang="en-US" sz="2400" b="1" dirty="0">
                  <a:latin typeface="仿宋_GB2312" pitchFamily="49" charset="-122"/>
                  <a:ea typeface="仿宋_GB2312" pitchFamily="49" charset="-122"/>
                </a:rPr>
                <a:t>格</a:t>
              </a:r>
            </a:p>
            <a:p>
              <a:pPr eaLnBrk="0" hangingPunct="0">
                <a:lnSpc>
                  <a:spcPct val="90000"/>
                </a:lnSpc>
                <a:buClr>
                  <a:schemeClr val="bg1"/>
                </a:buClr>
              </a:pPr>
              <a:r>
                <a:rPr lang="zh-CN" altLang="en-US" sz="2400" b="1" dirty="0">
                  <a:latin typeface="仿宋_GB2312" pitchFamily="49" charset="-122"/>
                  <a:ea typeface="仿宋_GB2312" pitchFamily="49" charset="-122"/>
                </a:rPr>
                <a:t>标</a:t>
              </a:r>
            </a:p>
            <a:p>
              <a:pPr eaLnBrk="0" hangingPunct="0">
                <a:lnSpc>
                  <a:spcPct val="90000"/>
                </a:lnSpc>
                <a:buClr>
                  <a:schemeClr val="bg1"/>
                </a:buClr>
              </a:pPr>
              <a:r>
                <a:rPr lang="zh-CN" altLang="en-US" sz="2400" b="1" dirty="0">
                  <a:latin typeface="仿宋_GB2312" pitchFamily="49" charset="-122"/>
                  <a:ea typeface="仿宋_GB2312" pitchFamily="49" charset="-122"/>
                </a:rPr>
                <a:t>准</a:t>
              </a:r>
            </a:p>
          </p:txBody>
        </p:sp>
        <p:sp>
          <p:nvSpPr>
            <p:cNvPr id="22557" name="矩形 89118"/>
            <p:cNvSpPr/>
            <p:nvPr/>
          </p:nvSpPr>
          <p:spPr>
            <a:xfrm rot="2044263">
              <a:off x="1466" y="2378"/>
              <a:ext cx="355" cy="999"/>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考生名</a:t>
              </a:r>
            </a:p>
            <a:p>
              <a:pPr eaLnBrk="0" hangingPunct="0">
                <a:lnSpc>
                  <a:spcPct val="90000"/>
                </a:lnSpc>
                <a:buClr>
                  <a:schemeClr val="bg1"/>
                </a:buClr>
              </a:pPr>
              <a:r>
                <a:rPr lang="zh-CN" altLang="en-US" sz="2400" b="1" dirty="0">
                  <a:latin typeface="仿宋_GB2312" pitchFamily="49" charset="-122"/>
                  <a:ea typeface="仿宋_GB2312" pitchFamily="49" charset="-122"/>
                </a:rPr>
                <a:t>单</a:t>
              </a:r>
            </a:p>
          </p:txBody>
        </p:sp>
        <p:sp>
          <p:nvSpPr>
            <p:cNvPr id="22558" name="直接连接符 89119"/>
            <p:cNvSpPr/>
            <p:nvPr/>
          </p:nvSpPr>
          <p:spPr>
            <a:xfrm flipV="1">
              <a:off x="431" y="1884"/>
              <a:ext cx="1183" cy="202"/>
            </a:xfrm>
            <a:prstGeom prst="line">
              <a:avLst/>
            </a:prstGeom>
            <a:ln w="31750" cap="flat" cmpd="sng">
              <a:solidFill>
                <a:srgbClr val="0000FF"/>
              </a:solidFill>
              <a:prstDash val="solid"/>
              <a:round/>
              <a:headEnd type="stealth" w="med" len="lg"/>
              <a:tailEnd type="none" w="med" len="lg"/>
            </a:ln>
          </p:spPr>
        </p:sp>
        <p:sp>
          <p:nvSpPr>
            <p:cNvPr id="22559" name="矩形 89120"/>
            <p:cNvSpPr/>
            <p:nvPr/>
          </p:nvSpPr>
          <p:spPr>
            <a:xfrm rot="19000724">
              <a:off x="4426" y="2051"/>
              <a:ext cx="353" cy="1232"/>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错误成绩单</a:t>
              </a:r>
            </a:p>
          </p:txBody>
        </p:sp>
      </p:grpSp>
      <p:sp>
        <p:nvSpPr>
          <p:cNvPr id="22560" name="标题 89121"/>
          <p:cNvSpPr>
            <a:spLocks noGrp="1"/>
          </p:cNvSpPr>
          <p:nvPr>
            <p:ph type="title"/>
          </p:nvPr>
        </p:nvSpPr>
        <p:spPr/>
        <p:txBody>
          <a:bodyPr anchor="ctr"/>
          <a:lstStyle/>
          <a:p>
            <a:r>
              <a:rPr lang="zh-CN" altLang="en-US" dirty="0">
                <a:solidFill>
                  <a:srgbClr val="CC0000"/>
                </a:solidFill>
              </a:rPr>
              <a:t>第</a:t>
            </a:r>
            <a:r>
              <a:rPr lang="en-US" altLang="zh-CN" dirty="0">
                <a:solidFill>
                  <a:srgbClr val="CC0000"/>
                </a:solidFill>
              </a:rPr>
              <a:t>0</a:t>
            </a:r>
            <a:r>
              <a:rPr lang="zh-CN" altLang="en-US" dirty="0">
                <a:solidFill>
                  <a:srgbClr val="CC0000"/>
                </a:solidFill>
              </a:rPr>
              <a:t>层数据流图</a:t>
            </a:r>
            <a:endParaRPr lang="zh-CN" altLang="en-US"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p:nvPr/>
        </p:nvSpPr>
        <p:spPr>
          <a:xfrm>
            <a:off x="1790700" y="4819650"/>
            <a:ext cx="5391150" cy="1754188"/>
          </a:xfrm>
          <a:prstGeom prst="rect">
            <a:avLst/>
          </a:prstGeom>
          <a:noFill/>
          <a:ln w="9525">
            <a:noFill/>
          </a:ln>
        </p:spPr>
        <p:txBody>
          <a:bodyPr anchor="t">
            <a:spAutoFit/>
          </a:bodyPr>
          <a:lstStyle/>
          <a:p>
            <a:pPr algn="just">
              <a:spcBef>
                <a:spcPct val="10000"/>
              </a:spcBef>
            </a:pPr>
            <a:r>
              <a:rPr lang="zh-CN" altLang="en-US" sz="2000" b="1" dirty="0">
                <a:latin typeface="宋体" panose="02010600030101010101" pitchFamily="2" charset="-122"/>
                <a:ea typeface="宋体" panose="02010600030101010101" pitchFamily="2" charset="-122"/>
              </a:rPr>
              <a:t>经过初步的需求分析，得到系统功能要求：</a:t>
            </a:r>
          </a:p>
          <a:p>
            <a:pPr algn="just">
              <a:spcBef>
                <a:spcPct val="10000"/>
              </a:spcBef>
            </a:pP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、监视病员的病症（血压、体温、脉搏等）。</a:t>
            </a:r>
          </a:p>
          <a:p>
            <a:pPr algn="just">
              <a:spcBef>
                <a:spcPct val="10000"/>
              </a:spcBef>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、定时更新病历。</a:t>
            </a:r>
          </a:p>
          <a:p>
            <a:pPr algn="just">
              <a:spcBef>
                <a:spcPct val="10000"/>
              </a:spcBef>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、病员出现异常情况时报警。</a:t>
            </a:r>
          </a:p>
          <a:p>
            <a:pPr algn="just">
              <a:spcBef>
                <a:spcPct val="10000"/>
              </a:spcBef>
            </a:pP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、随机地产生某一病员的病情报告。</a:t>
            </a:r>
          </a:p>
        </p:txBody>
      </p:sp>
      <p:sp>
        <p:nvSpPr>
          <p:cNvPr id="25628" name="Rectangle 28"/>
          <p:cNvSpPr>
            <a:spLocks noGrp="1"/>
          </p:cNvSpPr>
          <p:nvPr>
            <p:ph type="title"/>
          </p:nvPr>
        </p:nvSpPr>
        <p:spPr>
          <a:xfrm>
            <a:off x="1847851" y="476250"/>
            <a:ext cx="5040313" cy="457200"/>
          </a:xfrm>
        </p:spPr>
        <p:txBody>
          <a:bodyPr vert="horz" wrap="square" lIns="91440" tIns="45720" rIns="91440" bIns="45720" anchor="ctr"/>
          <a:lstStyle/>
          <a:p>
            <a:r>
              <a:rPr lang="zh-CN" altLang="en-US" sz="3200" b="0" dirty="0">
                <a:solidFill>
                  <a:srgbClr val="7030A0"/>
                </a:solidFill>
                <a:latin typeface="华文彩云" panose="02010800040101010101" charset="-122"/>
                <a:ea typeface="华文彩云" panose="02010800040101010101" charset="-122"/>
              </a:rPr>
              <a:t>实例：医院病房监护系统</a:t>
            </a:r>
          </a:p>
        </p:txBody>
      </p:sp>
      <p:sp>
        <p:nvSpPr>
          <p:cNvPr id="32771" name="Oval 35"/>
          <p:cNvSpPr/>
          <p:nvPr/>
        </p:nvSpPr>
        <p:spPr>
          <a:xfrm>
            <a:off x="1905000" y="933450"/>
            <a:ext cx="2438400" cy="1905000"/>
          </a:xfrm>
          <a:prstGeom prst="ellipse">
            <a:avLst/>
          </a:prstGeom>
          <a:solidFill>
            <a:schemeClr val="tx1"/>
          </a:solidFill>
          <a:ln w="38100" cap="flat" cmpd="sng">
            <a:solidFill>
              <a:srgbClr val="FFCC00"/>
            </a:solidFill>
            <a:prstDash val="solid"/>
            <a:round/>
            <a:headEnd type="none" w="med" len="med"/>
            <a:tailEnd type="none" w="med" len="med"/>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pic>
        <p:nvPicPr>
          <p:cNvPr id="32772" name="Picture 36" descr="病房"/>
          <p:cNvPicPr>
            <a:picLocks noChangeAspect="1"/>
          </p:cNvPicPr>
          <p:nvPr/>
        </p:nvPicPr>
        <p:blipFill>
          <a:blip r:embed="rId10"/>
          <a:stretch>
            <a:fillRect/>
          </a:stretch>
        </p:blipFill>
        <p:spPr>
          <a:xfrm>
            <a:off x="2209800" y="1589088"/>
            <a:ext cx="1849438" cy="944562"/>
          </a:xfrm>
          <a:prstGeom prst="rect">
            <a:avLst/>
          </a:prstGeom>
          <a:noFill/>
          <a:ln w="9525">
            <a:noFill/>
          </a:ln>
        </p:spPr>
      </p:pic>
      <p:grpSp>
        <p:nvGrpSpPr>
          <p:cNvPr id="32773" name="Group 95"/>
          <p:cNvGrpSpPr/>
          <p:nvPr/>
        </p:nvGrpSpPr>
        <p:grpSpPr>
          <a:xfrm>
            <a:off x="6477000" y="601663"/>
            <a:ext cx="3810000" cy="2514600"/>
            <a:chOff x="2256" y="576"/>
            <a:chExt cx="2400" cy="1584"/>
          </a:xfrm>
        </p:grpSpPr>
        <p:pic>
          <p:nvPicPr>
            <p:cNvPr id="32774" name="Picture 81" descr="中央监视"/>
            <p:cNvPicPr>
              <a:picLocks noChangeAspect="1"/>
            </p:cNvPicPr>
            <p:nvPr/>
          </p:nvPicPr>
          <p:blipFill>
            <a:blip r:embed="rId11"/>
            <a:stretch>
              <a:fillRect/>
            </a:stretch>
          </p:blipFill>
          <p:spPr>
            <a:xfrm>
              <a:off x="2256" y="576"/>
              <a:ext cx="2304" cy="1584"/>
            </a:xfrm>
            <a:prstGeom prst="rect">
              <a:avLst/>
            </a:prstGeom>
            <a:noFill/>
            <a:ln w="9525">
              <a:noFill/>
            </a:ln>
          </p:spPr>
        </p:pic>
        <p:sp>
          <p:nvSpPr>
            <p:cNvPr id="32775" name="Rectangle 93"/>
            <p:cNvSpPr/>
            <p:nvPr/>
          </p:nvSpPr>
          <p:spPr>
            <a:xfrm>
              <a:off x="4416" y="576"/>
              <a:ext cx="240" cy="96"/>
            </a:xfrm>
            <a:prstGeom prst="rect">
              <a:avLst/>
            </a:prstGeom>
            <a:solidFill>
              <a:srgbClr val="333333"/>
            </a:solidFill>
            <a:ln w="9525">
              <a:noFill/>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776" name="Line 94"/>
            <p:cNvSpPr/>
            <p:nvPr/>
          </p:nvSpPr>
          <p:spPr>
            <a:xfrm flipV="1">
              <a:off x="4224" y="624"/>
              <a:ext cx="288" cy="144"/>
            </a:xfrm>
            <a:prstGeom prst="line">
              <a:avLst/>
            </a:prstGeom>
            <a:ln w="76200" cap="flat" cmpd="sng">
              <a:solidFill>
                <a:srgbClr val="333333"/>
              </a:solidFill>
              <a:prstDash val="solid"/>
              <a:round/>
              <a:headEnd type="none" w="med" len="med"/>
              <a:tailEnd type="none" w="med" len="med"/>
            </a:ln>
          </p:spPr>
        </p:sp>
      </p:grpSp>
      <p:pic>
        <p:nvPicPr>
          <p:cNvPr id="32777" name="Picture 96" descr="蓝灯"/>
          <p:cNvPicPr>
            <a:picLocks noChangeAspect="1"/>
          </p:cNvPicPr>
          <p:nvPr/>
        </p:nvPicPr>
        <p:blipFill>
          <a:blip r:embed="rId12"/>
          <a:stretch>
            <a:fillRect/>
          </a:stretch>
        </p:blipFill>
        <p:spPr>
          <a:xfrm>
            <a:off x="10058400" y="754064"/>
            <a:ext cx="190500" cy="217487"/>
          </a:xfrm>
          <a:prstGeom prst="rect">
            <a:avLst/>
          </a:prstGeom>
          <a:noFill/>
          <a:ln w="9525">
            <a:noFill/>
          </a:ln>
        </p:spPr>
      </p:pic>
      <p:pic>
        <p:nvPicPr>
          <p:cNvPr id="32778" name="Picture 97" descr="蓝灯"/>
          <p:cNvPicPr>
            <a:picLocks noChangeAspect="1"/>
          </p:cNvPicPr>
          <p:nvPr/>
        </p:nvPicPr>
        <p:blipFill>
          <a:blip r:embed="rId12"/>
          <a:stretch>
            <a:fillRect/>
          </a:stretch>
        </p:blipFill>
        <p:spPr>
          <a:xfrm>
            <a:off x="10058400" y="963614"/>
            <a:ext cx="190500" cy="217487"/>
          </a:xfrm>
          <a:prstGeom prst="rect">
            <a:avLst/>
          </a:prstGeom>
          <a:noFill/>
          <a:ln w="9525">
            <a:noFill/>
          </a:ln>
        </p:spPr>
      </p:pic>
      <p:pic>
        <p:nvPicPr>
          <p:cNvPr id="32779" name="Picture 98" descr="蓝灯"/>
          <p:cNvPicPr>
            <a:picLocks noChangeAspect="1"/>
          </p:cNvPicPr>
          <p:nvPr/>
        </p:nvPicPr>
        <p:blipFill>
          <a:blip r:embed="rId12"/>
          <a:stretch>
            <a:fillRect/>
          </a:stretch>
        </p:blipFill>
        <p:spPr>
          <a:xfrm>
            <a:off x="10058400" y="1173164"/>
            <a:ext cx="190500" cy="217487"/>
          </a:xfrm>
          <a:prstGeom prst="rect">
            <a:avLst/>
          </a:prstGeom>
          <a:noFill/>
          <a:ln w="9525">
            <a:noFill/>
          </a:ln>
        </p:spPr>
      </p:pic>
      <p:pic>
        <p:nvPicPr>
          <p:cNvPr id="32780" name="Picture 99" descr="蓝灯"/>
          <p:cNvPicPr>
            <a:picLocks noChangeAspect="1"/>
          </p:cNvPicPr>
          <p:nvPr/>
        </p:nvPicPr>
        <p:blipFill>
          <a:blip r:embed="rId12"/>
          <a:stretch>
            <a:fillRect/>
          </a:stretch>
        </p:blipFill>
        <p:spPr>
          <a:xfrm>
            <a:off x="10058400" y="1382714"/>
            <a:ext cx="190500" cy="217487"/>
          </a:xfrm>
          <a:prstGeom prst="rect">
            <a:avLst/>
          </a:prstGeom>
          <a:noFill/>
          <a:ln w="9525">
            <a:noFill/>
          </a:ln>
        </p:spPr>
      </p:pic>
      <p:pic>
        <p:nvPicPr>
          <p:cNvPr id="32781" name="Picture 100" descr="蓝灯"/>
          <p:cNvPicPr>
            <a:picLocks noChangeAspect="1"/>
          </p:cNvPicPr>
          <p:nvPr/>
        </p:nvPicPr>
        <p:blipFill>
          <a:blip r:embed="rId12"/>
          <a:stretch>
            <a:fillRect/>
          </a:stretch>
        </p:blipFill>
        <p:spPr>
          <a:xfrm>
            <a:off x="10058400" y="1584325"/>
            <a:ext cx="190500" cy="217488"/>
          </a:xfrm>
          <a:prstGeom prst="rect">
            <a:avLst/>
          </a:prstGeom>
          <a:noFill/>
          <a:ln w="9525">
            <a:noFill/>
          </a:ln>
        </p:spPr>
      </p:pic>
      <p:pic>
        <p:nvPicPr>
          <p:cNvPr id="32782" name="Picture 101" descr="蓝灯"/>
          <p:cNvPicPr>
            <a:picLocks noChangeAspect="1"/>
          </p:cNvPicPr>
          <p:nvPr/>
        </p:nvPicPr>
        <p:blipFill>
          <a:blip r:embed="rId12"/>
          <a:stretch>
            <a:fillRect/>
          </a:stretch>
        </p:blipFill>
        <p:spPr>
          <a:xfrm>
            <a:off x="10058400" y="1801814"/>
            <a:ext cx="190500" cy="217487"/>
          </a:xfrm>
          <a:prstGeom prst="rect">
            <a:avLst/>
          </a:prstGeom>
          <a:noFill/>
          <a:ln w="9525">
            <a:noFill/>
          </a:ln>
        </p:spPr>
      </p:pic>
      <p:pic>
        <p:nvPicPr>
          <p:cNvPr id="32783" name="Picture 102" descr="蓝灯"/>
          <p:cNvPicPr>
            <a:picLocks noChangeAspect="1"/>
          </p:cNvPicPr>
          <p:nvPr/>
        </p:nvPicPr>
        <p:blipFill>
          <a:blip r:embed="rId12"/>
          <a:stretch>
            <a:fillRect/>
          </a:stretch>
        </p:blipFill>
        <p:spPr>
          <a:xfrm>
            <a:off x="10058400" y="1992314"/>
            <a:ext cx="190500" cy="217487"/>
          </a:xfrm>
          <a:prstGeom prst="rect">
            <a:avLst/>
          </a:prstGeom>
          <a:noFill/>
          <a:ln w="9525">
            <a:noFill/>
          </a:ln>
        </p:spPr>
      </p:pic>
      <p:pic>
        <p:nvPicPr>
          <p:cNvPr id="32784" name="Picture 103" descr="蓝灯"/>
          <p:cNvPicPr>
            <a:picLocks noChangeAspect="1"/>
          </p:cNvPicPr>
          <p:nvPr/>
        </p:nvPicPr>
        <p:blipFill>
          <a:blip r:embed="rId12"/>
          <a:stretch>
            <a:fillRect/>
          </a:stretch>
        </p:blipFill>
        <p:spPr>
          <a:xfrm>
            <a:off x="10058400" y="2209800"/>
            <a:ext cx="190500" cy="217488"/>
          </a:xfrm>
          <a:prstGeom prst="rect">
            <a:avLst/>
          </a:prstGeom>
          <a:noFill/>
          <a:ln w="9525">
            <a:noFill/>
          </a:ln>
        </p:spPr>
      </p:pic>
      <p:pic>
        <p:nvPicPr>
          <p:cNvPr id="32785" name="Picture 104" descr="蓝灯"/>
          <p:cNvPicPr>
            <a:picLocks noChangeAspect="1"/>
          </p:cNvPicPr>
          <p:nvPr/>
        </p:nvPicPr>
        <p:blipFill>
          <a:blip r:embed="rId12"/>
          <a:stretch>
            <a:fillRect/>
          </a:stretch>
        </p:blipFill>
        <p:spPr>
          <a:xfrm>
            <a:off x="10058400" y="2419350"/>
            <a:ext cx="190500" cy="217488"/>
          </a:xfrm>
          <a:prstGeom prst="rect">
            <a:avLst/>
          </a:prstGeom>
          <a:noFill/>
          <a:ln w="9525">
            <a:noFill/>
          </a:ln>
        </p:spPr>
      </p:pic>
      <p:pic>
        <p:nvPicPr>
          <p:cNvPr id="32786" name="Picture 105" descr="蓝灯"/>
          <p:cNvPicPr>
            <a:picLocks noChangeAspect="1"/>
          </p:cNvPicPr>
          <p:nvPr/>
        </p:nvPicPr>
        <p:blipFill>
          <a:blip r:embed="rId12"/>
          <a:stretch>
            <a:fillRect/>
          </a:stretch>
        </p:blipFill>
        <p:spPr>
          <a:xfrm>
            <a:off x="10058400" y="2628900"/>
            <a:ext cx="190500" cy="217488"/>
          </a:xfrm>
          <a:prstGeom prst="rect">
            <a:avLst/>
          </a:prstGeom>
          <a:noFill/>
          <a:ln w="9525">
            <a:noFill/>
          </a:ln>
        </p:spPr>
      </p:pic>
      <p:pic>
        <p:nvPicPr>
          <p:cNvPr id="32787" name="Picture 106" descr="蓝灯"/>
          <p:cNvPicPr>
            <a:picLocks noChangeAspect="1"/>
          </p:cNvPicPr>
          <p:nvPr/>
        </p:nvPicPr>
        <p:blipFill>
          <a:blip r:embed="rId12"/>
          <a:stretch>
            <a:fillRect/>
          </a:stretch>
        </p:blipFill>
        <p:spPr>
          <a:xfrm>
            <a:off x="10058400" y="2822575"/>
            <a:ext cx="190500" cy="217488"/>
          </a:xfrm>
          <a:prstGeom prst="rect">
            <a:avLst/>
          </a:prstGeom>
          <a:noFill/>
          <a:ln w="9525">
            <a:noFill/>
          </a:ln>
        </p:spPr>
      </p:pic>
      <p:pic>
        <p:nvPicPr>
          <p:cNvPr id="25718" name="Picture 118" descr="BD05030_"/>
          <p:cNvPicPr>
            <a:picLocks noChangeAspect="1"/>
          </p:cNvPicPr>
          <p:nvPr/>
        </p:nvPicPr>
        <p:blipFill>
          <a:blip r:embed="rId13"/>
          <a:stretch>
            <a:fillRect/>
          </a:stretch>
        </p:blipFill>
        <p:spPr>
          <a:xfrm>
            <a:off x="7162800" y="677863"/>
            <a:ext cx="457200" cy="457200"/>
          </a:xfrm>
          <a:prstGeom prst="rect">
            <a:avLst/>
          </a:prstGeom>
          <a:noFill/>
          <a:ln w="9525">
            <a:noFill/>
          </a:ln>
        </p:spPr>
      </p:pic>
      <p:pic>
        <p:nvPicPr>
          <p:cNvPr id="25719" name="Picture 119" descr="未命名"/>
          <p:cNvPicPr>
            <a:picLocks noChangeAspect="1"/>
          </p:cNvPicPr>
          <p:nvPr/>
        </p:nvPicPr>
        <p:blipFill>
          <a:blip r:embed="rId14"/>
          <a:stretch>
            <a:fillRect/>
          </a:stretch>
        </p:blipFill>
        <p:spPr>
          <a:xfrm>
            <a:off x="6477000" y="658813"/>
            <a:ext cx="1143000" cy="876300"/>
          </a:xfrm>
          <a:prstGeom prst="rect">
            <a:avLst/>
          </a:prstGeom>
          <a:noFill/>
          <a:ln w="9525">
            <a:noFill/>
          </a:ln>
        </p:spPr>
      </p:pic>
      <p:pic>
        <p:nvPicPr>
          <p:cNvPr id="25720" name="Picture 120" descr="红灯"/>
          <p:cNvPicPr>
            <a:picLocks noChangeAspect="1"/>
          </p:cNvPicPr>
          <p:nvPr/>
        </p:nvPicPr>
        <p:blipFill>
          <a:blip r:embed="rId15"/>
          <a:stretch>
            <a:fillRect/>
          </a:stretch>
        </p:blipFill>
        <p:spPr>
          <a:xfrm flipV="1">
            <a:off x="10067925" y="1992313"/>
            <a:ext cx="152400" cy="228600"/>
          </a:xfrm>
          <a:prstGeom prst="rect">
            <a:avLst/>
          </a:prstGeom>
          <a:noFill/>
          <a:ln w="9525">
            <a:noFill/>
          </a:ln>
        </p:spPr>
      </p:pic>
      <p:sp>
        <p:nvSpPr>
          <p:cNvPr id="32791" name="Rectangle 121"/>
          <p:cNvSpPr/>
          <p:nvPr/>
        </p:nvSpPr>
        <p:spPr>
          <a:xfrm>
            <a:off x="5029200" y="4419600"/>
            <a:ext cx="914400" cy="914400"/>
          </a:xfrm>
          <a:prstGeom prst="rect">
            <a:avLst/>
          </a:prstGeom>
          <a:noFill/>
          <a:ln w="9525">
            <a:noFill/>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792" name="Rectangle 122"/>
          <p:cNvSpPr/>
          <p:nvPr/>
        </p:nvSpPr>
        <p:spPr>
          <a:xfrm>
            <a:off x="6477000" y="601663"/>
            <a:ext cx="3810000" cy="2514600"/>
          </a:xfrm>
          <a:prstGeom prst="rect">
            <a:avLst/>
          </a:prstGeom>
          <a:noFill/>
          <a:ln w="38100" cap="flat" cmpd="sng">
            <a:solidFill>
              <a:srgbClr val="333333"/>
            </a:solidFill>
            <a:prstDash val="solid"/>
            <a:miter/>
            <a:headEnd type="none" w="med" len="med"/>
            <a:tailEnd type="none" w="med" len="med"/>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25726" name="Line 126"/>
          <p:cNvSpPr/>
          <p:nvPr/>
        </p:nvSpPr>
        <p:spPr>
          <a:xfrm>
            <a:off x="4267200" y="1828800"/>
            <a:ext cx="2209800" cy="0"/>
          </a:xfrm>
          <a:prstGeom prst="line">
            <a:avLst/>
          </a:prstGeom>
          <a:ln w="38100" cap="flat" cmpd="sng">
            <a:solidFill>
              <a:srgbClr val="FFFFCC"/>
            </a:solidFill>
            <a:prstDash val="solid"/>
            <a:round/>
            <a:headEnd type="none" w="med" len="med"/>
            <a:tailEnd type="triangle" w="med" len="med"/>
          </a:ln>
        </p:spPr>
      </p:sp>
      <p:grpSp>
        <p:nvGrpSpPr>
          <p:cNvPr id="3" name="Group 133"/>
          <p:cNvGrpSpPr/>
          <p:nvPr/>
        </p:nvGrpSpPr>
        <p:grpSpPr>
          <a:xfrm>
            <a:off x="8077200" y="3617914"/>
            <a:ext cx="2057400" cy="2173287"/>
            <a:chOff x="720" y="1872"/>
            <a:chExt cx="1296" cy="1369"/>
          </a:xfrm>
        </p:grpSpPr>
        <p:pic>
          <p:nvPicPr>
            <p:cNvPr id="32795" name="Picture 134" descr="BS00570_"/>
            <p:cNvPicPr>
              <a:picLocks noChangeAspect="1"/>
            </p:cNvPicPr>
            <p:nvPr/>
          </p:nvPicPr>
          <p:blipFill>
            <a:blip r:embed="rId16"/>
            <a:stretch>
              <a:fillRect/>
            </a:stretch>
          </p:blipFill>
          <p:spPr>
            <a:xfrm>
              <a:off x="1200" y="2016"/>
              <a:ext cx="816" cy="1225"/>
            </a:xfrm>
            <a:prstGeom prst="rect">
              <a:avLst/>
            </a:prstGeom>
            <a:noFill/>
            <a:ln w="9525">
              <a:noFill/>
            </a:ln>
          </p:spPr>
        </p:pic>
        <p:pic>
          <p:nvPicPr>
            <p:cNvPr id="32796" name="Picture 135" descr="AG00029_"/>
            <p:cNvPicPr>
              <a:picLocks noChangeAspect="1"/>
            </p:cNvPicPr>
            <p:nvPr/>
          </p:nvPicPr>
          <p:blipFill>
            <a:blip r:embed="rId17"/>
            <a:stretch>
              <a:fillRect/>
            </a:stretch>
          </p:blipFill>
          <p:spPr>
            <a:xfrm>
              <a:off x="720" y="1872"/>
              <a:ext cx="1080" cy="857"/>
            </a:xfrm>
            <a:prstGeom prst="rect">
              <a:avLst/>
            </a:prstGeom>
            <a:noFill/>
            <a:ln w="9525">
              <a:noFill/>
            </a:ln>
          </p:spPr>
        </p:pic>
      </p:grpSp>
      <p:pic>
        <p:nvPicPr>
          <p:cNvPr id="25742" name="Picture 142" descr="AG00564_"/>
          <p:cNvPicPr>
            <a:picLocks noChangeAspect="1"/>
          </p:cNvPicPr>
          <p:nvPr/>
        </p:nvPicPr>
        <p:blipFill>
          <a:blip r:embed="rId18"/>
          <a:stretch>
            <a:fillRect/>
          </a:stretch>
        </p:blipFill>
        <p:spPr>
          <a:xfrm>
            <a:off x="6477001" y="658813"/>
            <a:ext cx="1089025" cy="754062"/>
          </a:xfrm>
          <a:prstGeom prst="rect">
            <a:avLst/>
          </a:prstGeom>
          <a:noFill/>
          <a:ln w="9525">
            <a:noFill/>
          </a:ln>
        </p:spPr>
      </p:pic>
      <p:sp>
        <p:nvSpPr>
          <p:cNvPr id="25747" name="Line 147"/>
          <p:cNvSpPr/>
          <p:nvPr/>
        </p:nvSpPr>
        <p:spPr>
          <a:xfrm>
            <a:off x="8610600" y="2895600"/>
            <a:ext cx="0" cy="533400"/>
          </a:xfrm>
          <a:prstGeom prst="line">
            <a:avLst/>
          </a:prstGeom>
          <a:ln w="38100" cap="flat" cmpd="sng">
            <a:solidFill>
              <a:srgbClr val="FFFFCC"/>
            </a:solidFill>
            <a:prstDash val="solid"/>
            <a:round/>
            <a:headEnd type="none" w="med" len="med"/>
            <a:tailEnd type="triangle" w="med" len="med"/>
          </a:ln>
        </p:spPr>
      </p:sp>
      <p:sp>
        <p:nvSpPr>
          <p:cNvPr id="25751" name="Line 151"/>
          <p:cNvSpPr/>
          <p:nvPr/>
        </p:nvSpPr>
        <p:spPr>
          <a:xfrm>
            <a:off x="4343400" y="1828800"/>
            <a:ext cx="2133600" cy="0"/>
          </a:xfrm>
          <a:prstGeom prst="line">
            <a:avLst/>
          </a:prstGeom>
          <a:ln w="38100" cap="flat" cmpd="sng">
            <a:solidFill>
              <a:srgbClr val="FF0066"/>
            </a:solidFill>
            <a:prstDash val="solid"/>
            <a:round/>
            <a:headEnd type="none" w="med" len="med"/>
            <a:tailEnd type="triangle" w="med" len="med"/>
          </a:ln>
        </p:spPr>
      </p:sp>
      <p:sp>
        <p:nvSpPr>
          <p:cNvPr id="25752" name="Line 152"/>
          <p:cNvSpPr/>
          <p:nvPr/>
        </p:nvSpPr>
        <p:spPr>
          <a:xfrm>
            <a:off x="8904288" y="3111500"/>
            <a:ext cx="0" cy="533400"/>
          </a:xfrm>
          <a:prstGeom prst="line">
            <a:avLst/>
          </a:prstGeom>
          <a:ln w="38100" cap="flat" cmpd="sng">
            <a:solidFill>
              <a:srgbClr val="FF0066"/>
            </a:solidFill>
            <a:prstDash val="solid"/>
            <a:round/>
            <a:headEnd type="none" w="med" len="med"/>
            <a:tailEnd type="triangle" w="med" len="med"/>
          </a:ln>
        </p:spPr>
      </p:sp>
      <p:pic>
        <p:nvPicPr>
          <p:cNvPr id="25753" name="Picture 153" descr="BD05030_"/>
          <p:cNvPicPr>
            <a:picLocks noChangeAspect="1"/>
          </p:cNvPicPr>
          <p:nvPr/>
        </p:nvPicPr>
        <p:blipFill>
          <a:blip r:embed="rId13"/>
          <a:stretch>
            <a:fillRect/>
          </a:stretch>
        </p:blipFill>
        <p:spPr>
          <a:xfrm>
            <a:off x="7162800" y="754063"/>
            <a:ext cx="457200" cy="457200"/>
          </a:xfrm>
          <a:prstGeom prst="rect">
            <a:avLst/>
          </a:prstGeom>
          <a:noFill/>
          <a:ln w="9525">
            <a:noFill/>
          </a:ln>
        </p:spPr>
      </p:pic>
      <p:pic>
        <p:nvPicPr>
          <p:cNvPr id="32802" name="Picture 155" descr="AG00154_"/>
          <p:cNvPicPr>
            <a:picLocks noChangeAspect="1"/>
          </p:cNvPicPr>
          <p:nvPr/>
        </p:nvPicPr>
        <p:blipFill>
          <a:blip r:embed="rId19"/>
          <a:stretch>
            <a:fillRect/>
          </a:stretch>
        </p:blipFill>
        <p:spPr>
          <a:xfrm>
            <a:off x="2971800" y="1085850"/>
            <a:ext cx="914400" cy="838200"/>
          </a:xfrm>
          <a:prstGeom prst="rect">
            <a:avLst/>
          </a:prstGeom>
          <a:noFill/>
          <a:ln w="9525">
            <a:noFill/>
          </a:ln>
        </p:spPr>
      </p:pic>
      <p:sp>
        <p:nvSpPr>
          <p:cNvPr id="25758" name="Line 158"/>
          <p:cNvSpPr/>
          <p:nvPr/>
        </p:nvSpPr>
        <p:spPr>
          <a:xfrm flipH="1">
            <a:off x="6400800" y="3040063"/>
            <a:ext cx="1219200" cy="533400"/>
          </a:xfrm>
          <a:prstGeom prst="line">
            <a:avLst/>
          </a:prstGeom>
          <a:ln w="38100" cap="flat" cmpd="sng">
            <a:solidFill>
              <a:srgbClr val="FF0066"/>
            </a:solidFill>
            <a:prstDash val="solid"/>
            <a:round/>
            <a:headEnd type="none" w="med" len="med"/>
            <a:tailEnd type="triangle" w="med" len="med"/>
          </a:ln>
        </p:spPr>
      </p:sp>
      <p:grpSp>
        <p:nvGrpSpPr>
          <p:cNvPr id="4" name="Group 166"/>
          <p:cNvGrpSpPr/>
          <p:nvPr/>
        </p:nvGrpSpPr>
        <p:grpSpPr>
          <a:xfrm>
            <a:off x="2057400" y="2819400"/>
            <a:ext cx="4419600" cy="1600200"/>
            <a:chOff x="336" y="1776"/>
            <a:chExt cx="2784" cy="1008"/>
          </a:xfrm>
        </p:grpSpPr>
        <p:sp>
          <p:nvSpPr>
            <p:cNvPr id="32805" name="Oval 154"/>
            <p:cNvSpPr/>
            <p:nvPr/>
          </p:nvSpPr>
          <p:spPr>
            <a:xfrm>
              <a:off x="1248" y="1776"/>
              <a:ext cx="1872" cy="1008"/>
            </a:xfrm>
            <a:prstGeom prst="ellipse">
              <a:avLst/>
            </a:prstGeom>
            <a:noFill/>
            <a:ln w="57150" cap="flat" cmpd="sng">
              <a:solidFill>
                <a:srgbClr val="FFCC00"/>
              </a:solidFill>
              <a:prstDash val="solid"/>
              <a:round/>
              <a:headEnd type="none" w="med" len="med"/>
              <a:tailEnd type="none" w="med" len="med"/>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806" name="Text Box 160"/>
            <p:cNvSpPr txBox="1"/>
            <p:nvPr/>
          </p:nvSpPr>
          <p:spPr>
            <a:xfrm>
              <a:off x="336" y="2208"/>
              <a:ext cx="1104" cy="405"/>
            </a:xfrm>
            <a:prstGeom prst="rect">
              <a:avLst/>
            </a:prstGeom>
            <a:noFill/>
            <a:ln w="9525">
              <a:noFill/>
            </a:ln>
          </p:spPr>
          <p:txBody>
            <a:bodyPr anchor="t">
              <a:spAutoFit/>
            </a:bodyPr>
            <a:lstStyle/>
            <a:p>
              <a:pPr algn="ctr" eaLnBrk="0" hangingPunct="0">
                <a:lnSpc>
                  <a:spcPct val="90000"/>
                </a:lnSpc>
                <a:spcBef>
                  <a:spcPct val="20000"/>
                </a:spcBef>
              </a:pPr>
              <a:r>
                <a:rPr lang="zh-CN" altLang="en-US" b="1" dirty="0">
                  <a:latin typeface="Times New Roman" panose="02020603050405020304" pitchFamily="18" charset="0"/>
                  <a:ea typeface="宋体" panose="02010600030101010101" pitchFamily="2" charset="-122"/>
                </a:rPr>
                <a:t>产生</a:t>
              </a:r>
            </a:p>
            <a:p>
              <a:pPr algn="ctr" eaLnBrk="0" hangingPunct="0">
                <a:lnSpc>
                  <a:spcPct val="90000"/>
                </a:lnSpc>
                <a:spcBef>
                  <a:spcPct val="20000"/>
                </a:spcBef>
              </a:pPr>
              <a:r>
                <a:rPr lang="zh-CN" altLang="en-US" b="1" dirty="0">
                  <a:latin typeface="Times New Roman" panose="02020603050405020304" pitchFamily="18" charset="0"/>
                  <a:ea typeface="宋体" panose="02010600030101010101" pitchFamily="2" charset="-122"/>
                </a:rPr>
                <a:t>病情报告</a:t>
              </a:r>
            </a:p>
          </p:txBody>
        </p:sp>
      </p:grpSp>
      <p:sp>
        <p:nvSpPr>
          <p:cNvPr id="32807" name="Oval 161"/>
          <p:cNvSpPr/>
          <p:nvPr/>
        </p:nvSpPr>
        <p:spPr>
          <a:xfrm>
            <a:off x="3505200" y="1828800"/>
            <a:ext cx="133350" cy="76200"/>
          </a:xfrm>
          <a:prstGeom prst="ellipse">
            <a:avLst/>
          </a:prstGeom>
          <a:solidFill>
            <a:schemeClr val="bg1"/>
          </a:solidFill>
          <a:ln w="9525">
            <a:noFill/>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808" name="Text Box 162"/>
          <p:cNvSpPr txBox="1"/>
          <p:nvPr/>
        </p:nvSpPr>
        <p:spPr>
          <a:xfrm>
            <a:off x="4151313" y="981076"/>
            <a:ext cx="1143000" cy="413703"/>
          </a:xfrm>
          <a:prstGeom prst="rect">
            <a:avLst/>
          </a:prstGeom>
          <a:noFill/>
          <a:ln w="9525">
            <a:noFill/>
          </a:ln>
        </p:spPr>
        <p:txBody>
          <a:bodyPr anchor="t">
            <a:spAutoFit/>
          </a:bodyPr>
          <a:lstStyle/>
          <a:p>
            <a:pPr algn="ctr" eaLnBrk="0" hangingPunct="0">
              <a:lnSpc>
                <a:spcPct val="130000"/>
              </a:lnSpc>
              <a:spcBef>
                <a:spcPct val="50000"/>
              </a:spcBef>
            </a:pPr>
            <a:r>
              <a:rPr lang="zh-CN" altLang="en-US" b="1" dirty="0">
                <a:latin typeface="Times New Roman" panose="02020603050405020304" pitchFamily="18" charset="0"/>
                <a:ea typeface="宋体" panose="02010600030101010101" pitchFamily="2" charset="-122"/>
              </a:rPr>
              <a:t>监视病情</a:t>
            </a:r>
          </a:p>
        </p:txBody>
      </p:sp>
      <p:sp>
        <p:nvSpPr>
          <p:cNvPr id="25763" name="Text Box 163"/>
          <p:cNvSpPr txBox="1"/>
          <p:nvPr/>
        </p:nvSpPr>
        <p:spPr>
          <a:xfrm>
            <a:off x="8153400" y="5867401"/>
            <a:ext cx="1600200" cy="366713"/>
          </a:xfrm>
          <a:prstGeom prst="rect">
            <a:avLst/>
          </a:prstGeom>
          <a:noFill/>
          <a:ln w="9525">
            <a:noFill/>
          </a:ln>
        </p:spPr>
        <p:txBody>
          <a:bodyPr anchor="t">
            <a:spAutoFit/>
          </a:bodyPr>
          <a:lstStyle/>
          <a:p>
            <a:pPr algn="ctr" eaLnBrk="0" hangingPunct="0">
              <a:spcBef>
                <a:spcPct val="10000"/>
              </a:spcBef>
            </a:pPr>
            <a:r>
              <a:rPr lang="zh-CN" altLang="en-US" b="1" dirty="0">
                <a:latin typeface="Times New Roman" panose="02020603050405020304" pitchFamily="18" charset="0"/>
                <a:ea typeface="宋体" panose="02010600030101010101" pitchFamily="2" charset="-122"/>
              </a:rPr>
              <a:t>更新病历</a:t>
            </a:r>
          </a:p>
        </p:txBody>
      </p:sp>
      <p:graphicFrame>
        <p:nvGraphicFramePr>
          <p:cNvPr id="142379" name="Object 167"/>
          <p:cNvGraphicFramePr/>
          <p:nvPr/>
        </p:nvGraphicFramePr>
        <p:xfrm>
          <a:off x="4953000" y="2819400"/>
          <a:ext cx="1143000" cy="1066800"/>
        </p:xfrm>
        <a:graphic>
          <a:graphicData uri="http://schemas.openxmlformats.org/presentationml/2006/ole">
            <mc:AlternateContent xmlns:mc="http://schemas.openxmlformats.org/markup-compatibility/2006">
              <mc:Choice xmlns:v="urn:schemas-microsoft-com:vml" Requires="v">
                <p:oleObj spid="_x0000_s1026" r:id="rId20" imgW="1259840" imgH="1137285" progId="MS_ClipArt_Gallery.5">
                  <p:embed/>
                </p:oleObj>
              </mc:Choice>
              <mc:Fallback>
                <p:oleObj r:id="rId20" imgW="1259840" imgH="1137285" progId="MS_ClipArt_Gallery.5">
                  <p:embed/>
                  <p:pic>
                    <p:nvPicPr>
                      <p:cNvPr id="142379" name="Object 167"/>
                      <p:cNvPicPr/>
                      <p:nvPr/>
                    </p:nvPicPr>
                    <p:blipFill>
                      <a:blip r:embed="rId21"/>
                      <a:stretch>
                        <a:fillRect/>
                      </a:stretch>
                    </p:blipFill>
                    <p:spPr>
                      <a:xfrm>
                        <a:off x="4953000" y="2819400"/>
                        <a:ext cx="1143000" cy="1066800"/>
                      </a:xfrm>
                      <a:prstGeom prst="rect">
                        <a:avLst/>
                      </a:prstGeom>
                      <a:noFill/>
                      <a:ln w="38100">
                        <a:noFill/>
                        <a:miter/>
                      </a:ln>
                    </p:spPr>
                  </p:pic>
                </p:oleObj>
              </mc:Fallback>
            </mc:AlternateContent>
          </a:graphicData>
        </a:graphic>
      </p:graphicFrame>
      <p:pic>
        <p:nvPicPr>
          <p:cNvPr id="25771" name="Picture 171" descr="红灯"/>
          <p:cNvPicPr>
            <a:picLocks noChangeAspect="1"/>
          </p:cNvPicPr>
          <p:nvPr/>
        </p:nvPicPr>
        <p:blipFill>
          <a:blip r:embed="rId15"/>
          <a:stretch>
            <a:fillRect/>
          </a:stretch>
        </p:blipFill>
        <p:spPr>
          <a:xfrm flipV="1">
            <a:off x="10026650" y="1973263"/>
            <a:ext cx="203200" cy="304800"/>
          </a:xfrm>
          <a:prstGeom prst="rect">
            <a:avLst/>
          </a:prstGeom>
          <a:noFill/>
          <a:ln w="9525">
            <a:noFill/>
          </a:ln>
        </p:spPr>
      </p:pic>
      <p:grpSp>
        <p:nvGrpSpPr>
          <p:cNvPr id="5" name="Group 173"/>
          <p:cNvGrpSpPr/>
          <p:nvPr/>
        </p:nvGrpSpPr>
        <p:grpSpPr>
          <a:xfrm>
            <a:off x="7467600" y="3465513"/>
            <a:ext cx="2647950" cy="2286000"/>
            <a:chOff x="3888" y="2160"/>
            <a:chExt cx="1644" cy="1440"/>
          </a:xfrm>
        </p:grpSpPr>
        <p:grpSp>
          <p:nvGrpSpPr>
            <p:cNvPr id="32813" name="Group 144"/>
            <p:cNvGrpSpPr/>
            <p:nvPr/>
          </p:nvGrpSpPr>
          <p:grpSpPr>
            <a:xfrm>
              <a:off x="3936" y="2832"/>
              <a:ext cx="588" cy="768"/>
              <a:chOff x="2196" y="2196"/>
              <a:chExt cx="588" cy="732"/>
            </a:xfrm>
          </p:grpSpPr>
          <p:sp>
            <p:nvSpPr>
              <p:cNvPr id="32814" name="AutoShape 129"/>
              <p:cNvSpPr/>
              <p:nvPr/>
            </p:nvSpPr>
            <p:spPr>
              <a:xfrm>
                <a:off x="2196" y="2196"/>
                <a:ext cx="588" cy="732"/>
              </a:xfrm>
              <a:prstGeom prst="flowChartMagneticDisk">
                <a:avLst/>
              </a:prstGeom>
              <a:gradFill rotWithShape="0">
                <a:gsLst>
                  <a:gs pos="0">
                    <a:srgbClr val="767676"/>
                  </a:gs>
                  <a:gs pos="50000">
                    <a:srgbClr val="FFFFFF"/>
                  </a:gs>
                  <a:gs pos="100000">
                    <a:srgbClr val="767676"/>
                  </a:gs>
                </a:gsLst>
                <a:lin ang="0" scaled="1"/>
                <a:tileRect/>
              </a:gradFill>
              <a:ln w="9525" cap="flat" cmpd="sng">
                <a:solidFill>
                  <a:schemeClr val="bg2"/>
                </a:solidFill>
                <a:prstDash val="solid"/>
                <a:round/>
                <a:headEnd type="none" w="med" len="med"/>
                <a:tailEnd type="none" w="med" len="med"/>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815" name="Oval 130"/>
              <p:cNvSpPr/>
              <p:nvPr/>
            </p:nvSpPr>
            <p:spPr>
              <a:xfrm>
                <a:off x="2208" y="2212"/>
                <a:ext cx="576" cy="188"/>
              </a:xfrm>
              <a:prstGeom prst="ellipse">
                <a:avLst/>
              </a:prstGeom>
              <a:solidFill>
                <a:srgbClr val="DDDDDD"/>
              </a:solidFill>
              <a:ln w="19050">
                <a:noFill/>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grpSp>
        <p:sp>
          <p:nvSpPr>
            <p:cNvPr id="32816" name="AutoShape 136" descr="栎木"/>
            <p:cNvSpPr/>
            <p:nvPr/>
          </p:nvSpPr>
          <p:spPr>
            <a:xfrm>
              <a:off x="4284" y="2964"/>
              <a:ext cx="1164" cy="636"/>
            </a:xfrm>
            <a:prstGeom prst="cube">
              <a:avLst>
                <a:gd name="adj" fmla="val 21153"/>
              </a:avLst>
            </a:prstGeom>
            <a:blipFill rotWithShape="0">
              <a:blip r:embed="rId22"/>
            </a:blipFill>
            <a:ln w="9525" cap="flat" cmpd="sng">
              <a:solidFill>
                <a:srgbClr val="663300"/>
              </a:solidFill>
              <a:prstDash val="solid"/>
              <a:miter/>
              <a:headEnd type="none" w="med" len="med"/>
              <a:tailEnd type="none" w="med" len="med"/>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817" name="Rectangle 145"/>
            <p:cNvSpPr/>
            <p:nvPr/>
          </p:nvSpPr>
          <p:spPr>
            <a:xfrm>
              <a:off x="3900" y="2160"/>
              <a:ext cx="1632" cy="1440"/>
            </a:xfrm>
            <a:prstGeom prst="rect">
              <a:avLst/>
            </a:prstGeom>
            <a:noFill/>
            <a:ln w="38100" cap="flat" cmpd="sng">
              <a:solidFill>
                <a:srgbClr val="FFCC00"/>
              </a:solidFill>
              <a:prstDash val="solid"/>
              <a:miter/>
              <a:headEnd type="none" w="med" len="med"/>
              <a:tailEnd type="none" w="med" len="med"/>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pic>
          <p:nvPicPr>
            <p:cNvPr id="32818" name="Picture 172" descr="BS00359_"/>
            <p:cNvPicPr>
              <a:picLocks noChangeAspect="1"/>
            </p:cNvPicPr>
            <p:nvPr/>
          </p:nvPicPr>
          <p:blipFill>
            <a:blip r:embed="rId23"/>
            <a:stretch>
              <a:fillRect/>
            </a:stretch>
          </p:blipFill>
          <p:spPr>
            <a:xfrm>
              <a:off x="3888" y="2448"/>
              <a:ext cx="593" cy="556"/>
            </a:xfrm>
            <a:prstGeom prst="rect">
              <a:avLst/>
            </a:prstGeom>
            <a:noFill/>
            <a:ln w="9525">
              <a:noFill/>
            </a:ln>
          </p:spPr>
        </p:pic>
      </p:grpSp>
      <p:pic>
        <p:nvPicPr>
          <p:cNvPr id="25774" name="Picture 174" descr="AG00333_"/>
          <p:cNvPicPr>
            <a:picLocks noChangeAspect="1"/>
          </p:cNvPicPr>
          <p:nvPr/>
        </p:nvPicPr>
        <p:blipFill>
          <a:blip r:embed="rId24"/>
          <a:stretch>
            <a:fillRect/>
          </a:stretch>
        </p:blipFill>
        <p:spPr>
          <a:xfrm>
            <a:off x="9372600" y="4133850"/>
            <a:ext cx="381000" cy="742950"/>
          </a:xfrm>
          <a:prstGeom prst="rect">
            <a:avLst/>
          </a:prstGeom>
          <a:noFill/>
          <a:ln w="9525">
            <a:noFill/>
          </a:ln>
        </p:spPr>
      </p:pic>
      <p:pic>
        <p:nvPicPr>
          <p:cNvPr id="25778" name="Picture 178">
            <a:hlinkClick r:id="" action="ppaction://media"/>
          </p:cNvPr>
          <p:cNvPicPr>
            <a:picLocks noRot="1" noChangeAspect="1"/>
          </p:cNvPicPr>
          <p:nvPr>
            <a:wavAudioFile r:embed="rId2" name="charog02.WAV"/>
          </p:nvPr>
        </p:nvPicPr>
        <p:blipFill>
          <a:blip r:embed="rId25"/>
          <a:stretch>
            <a:fillRect/>
          </a:stretch>
        </p:blipFill>
        <p:spPr>
          <a:xfrm>
            <a:off x="6477000" y="2659063"/>
            <a:ext cx="304800" cy="304800"/>
          </a:xfrm>
          <a:prstGeom prst="rect">
            <a:avLst/>
          </a:prstGeom>
          <a:noFill/>
          <a:ln w="9525">
            <a:noFill/>
          </a:ln>
        </p:spPr>
      </p:pic>
      <p:pic>
        <p:nvPicPr>
          <p:cNvPr id="25779" name="Picture 179" descr="BD05030_"/>
          <p:cNvPicPr>
            <a:picLocks noChangeAspect="1"/>
          </p:cNvPicPr>
          <p:nvPr/>
        </p:nvPicPr>
        <p:blipFill>
          <a:blip r:embed="rId13"/>
          <a:stretch>
            <a:fillRect/>
          </a:stretch>
        </p:blipFill>
        <p:spPr>
          <a:xfrm>
            <a:off x="6400800" y="2659063"/>
            <a:ext cx="457200" cy="431800"/>
          </a:xfrm>
          <a:prstGeom prst="rect">
            <a:avLst/>
          </a:prstGeom>
          <a:noFill/>
          <a:ln w="9525">
            <a:noFill/>
          </a:ln>
        </p:spPr>
      </p:pic>
      <p:sp>
        <p:nvSpPr>
          <p:cNvPr id="32822" name="Oval 190">
            <a:hlinkClick r:id="" action="ppaction://hlinkshowjump?jump=previousslide"/>
          </p:cNvPr>
          <p:cNvSpPr/>
          <p:nvPr/>
        </p:nvSpPr>
        <p:spPr>
          <a:xfrm>
            <a:off x="7894638" y="6383338"/>
            <a:ext cx="754062" cy="334962"/>
          </a:xfrm>
          <a:prstGeom prst="ellipse">
            <a:avLst/>
          </a:prstGeom>
          <a:noFill/>
          <a:ln w="19050">
            <a:noFill/>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823" name="Oval 191">
            <a:hlinkClick r:id="" action="ppaction://hlinkshowjump?jump=nextslide"/>
          </p:cNvPr>
          <p:cNvSpPr/>
          <p:nvPr/>
        </p:nvSpPr>
        <p:spPr>
          <a:xfrm>
            <a:off x="8761413" y="6388101"/>
            <a:ext cx="754062" cy="334963"/>
          </a:xfrm>
          <a:prstGeom prst="ellipse">
            <a:avLst/>
          </a:prstGeom>
          <a:noFill/>
          <a:ln w="19050">
            <a:noFill/>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824" name="Oval 192"/>
          <p:cNvSpPr/>
          <p:nvPr/>
        </p:nvSpPr>
        <p:spPr>
          <a:xfrm>
            <a:off x="9671051" y="6413501"/>
            <a:ext cx="754063" cy="334963"/>
          </a:xfrm>
          <a:prstGeom prst="ellipse">
            <a:avLst/>
          </a:prstGeom>
          <a:noFill/>
          <a:ln w="19050">
            <a:noFill/>
          </a:ln>
        </p:spPr>
        <p:txBody>
          <a:bodyPr wrap="none" anchor="ctr"/>
          <a:lstStyle/>
          <a:p>
            <a:pPr algn="ctr" eaLnBrk="0" hangingPunct="0">
              <a:lnSpc>
                <a:spcPct val="130000"/>
              </a:lnSpc>
              <a:spcBef>
                <a:spcPct val="20000"/>
              </a:spcBef>
            </a:pPr>
            <a:endParaRPr lang="zh-CN" altLang="en-US" b="1" dirty="0">
              <a:latin typeface="Times New Roman" panose="02020603050405020304" pitchFamily="18" charset="0"/>
              <a:ea typeface="宋体" panose="02010600030101010101" pitchFamily="2" charset="-122"/>
            </a:endParaRPr>
          </a:p>
        </p:txBody>
      </p:sp>
      <p:sp>
        <p:nvSpPr>
          <p:cNvPr id="32825" name="Text Box 193"/>
          <p:cNvSpPr txBox="1"/>
          <p:nvPr/>
        </p:nvSpPr>
        <p:spPr>
          <a:xfrm>
            <a:off x="6819900" y="6038850"/>
            <a:ext cx="952500" cy="416524"/>
          </a:xfrm>
          <a:prstGeom prst="rect">
            <a:avLst/>
          </a:prstGeom>
          <a:noFill/>
          <a:ln w="57150">
            <a:noFill/>
          </a:ln>
        </p:spPr>
        <p:txBody>
          <a:bodyPr anchor="t">
            <a:spAutoFit/>
          </a:bodyPr>
          <a:lstStyle/>
          <a:p>
            <a:pPr algn="ctr" eaLnBrk="0" hangingPunct="0">
              <a:lnSpc>
                <a:spcPct val="130000"/>
              </a:lnSpc>
              <a:spcBef>
                <a:spcPct val="50000"/>
              </a:spcBef>
            </a:pPr>
            <a:endParaRPr lang="zh-CN" altLang="zh-CN" b="1" dirty="0">
              <a:latin typeface="Times New Roman" panose="02020603050405020304" pitchFamily="18" charset="0"/>
              <a:ea typeface="宋体" panose="02010600030101010101" pitchFamily="2" charset="-122"/>
            </a:endParaRPr>
          </a:p>
        </p:txBody>
      </p:sp>
      <p:pic>
        <p:nvPicPr>
          <p:cNvPr id="25759" name="Picture 159" descr="AG00169_"/>
          <p:cNvPicPr>
            <a:picLocks noChangeAspect="1"/>
          </p:cNvPicPr>
          <p:nvPr/>
        </p:nvPicPr>
        <p:blipFill>
          <a:blip r:embed="rId26"/>
          <a:stretch>
            <a:fillRect/>
          </a:stretch>
        </p:blipFill>
        <p:spPr>
          <a:xfrm>
            <a:off x="3429000" y="3124200"/>
            <a:ext cx="1676400" cy="1219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2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9000"/>
                                  </p:stCondLst>
                                  <p:childTnLst>
                                    <p:set>
                                      <p:cBhvr>
                                        <p:cTn id="9" dur="1" fill="hold">
                                          <p:stCondLst>
                                            <p:cond delay="0"/>
                                          </p:stCondLst>
                                        </p:cTn>
                                        <p:tgtEl>
                                          <p:spTgt spid="25726"/>
                                        </p:tgtEl>
                                        <p:attrNameLst>
                                          <p:attrName>style.visibility</p:attrName>
                                        </p:attrNameLst>
                                      </p:cBhvr>
                                      <p:to>
                                        <p:strVal val="visible"/>
                                      </p:to>
                                    </p:set>
                                    <p:animEffect transition="in" filter="wipe(left)">
                                      <p:cBhvr>
                                        <p:cTn id="10" dur="500"/>
                                        <p:tgtEl>
                                          <p:spTgt spid="25726"/>
                                        </p:tgtEl>
                                      </p:cBhvr>
                                    </p:animEffect>
                                  </p:childTnLst>
                                </p:cTn>
                              </p:par>
                            </p:childTnLst>
                          </p:cTn>
                        </p:par>
                        <p:par>
                          <p:cTn id="11" fill="hold">
                            <p:stCondLst>
                              <p:cond delay="10000"/>
                            </p:stCondLst>
                            <p:childTnLst>
                              <p:par>
                                <p:cTn id="12" presetID="22" presetClass="entr" presetSubtype="8" fill="hold" nodeType="afterEffect">
                                  <p:stCondLst>
                                    <p:cond delay="0"/>
                                  </p:stCondLst>
                                  <p:childTnLst>
                                    <p:set>
                                      <p:cBhvr>
                                        <p:cTn id="13" dur="1" fill="hold">
                                          <p:stCondLst>
                                            <p:cond delay="0"/>
                                          </p:stCondLst>
                                        </p:cTn>
                                        <p:tgtEl>
                                          <p:spTgt spid="25751"/>
                                        </p:tgtEl>
                                        <p:attrNameLst>
                                          <p:attrName>style.visibility</p:attrName>
                                        </p:attrNameLst>
                                      </p:cBhvr>
                                      <p:to>
                                        <p:strVal val="visible"/>
                                      </p:to>
                                    </p:set>
                                    <p:animEffect transition="in" filter="wipe(left)">
                                      <p:cBhvr>
                                        <p:cTn id="14" dur="500"/>
                                        <p:tgtEl>
                                          <p:spTgt spid="25751"/>
                                        </p:tgtEl>
                                      </p:cBhvr>
                                    </p:animEffect>
                                  </p:childTnLst>
                                </p:cTn>
                              </p:par>
                            </p:childTnLst>
                          </p:cTn>
                        </p:par>
                        <p:par>
                          <p:cTn id="15" fill="hold">
                            <p:stCondLst>
                              <p:cond delay="10500"/>
                            </p:stCondLst>
                            <p:childTnLst>
                              <p:par>
                                <p:cTn id="16" presetID="22" presetClass="entr" presetSubtype="2" fill="hold" nodeType="afterEffect">
                                  <p:stCondLst>
                                    <p:cond delay="6000"/>
                                  </p:stCondLst>
                                  <p:childTnLst>
                                    <p:set>
                                      <p:cBhvr>
                                        <p:cTn id="17" dur="1" fill="hold">
                                          <p:stCondLst>
                                            <p:cond delay="0"/>
                                          </p:stCondLst>
                                        </p:cTn>
                                        <p:tgtEl>
                                          <p:spTgt spid="25758"/>
                                        </p:tgtEl>
                                        <p:attrNameLst>
                                          <p:attrName>style.visibility</p:attrName>
                                        </p:attrNameLst>
                                      </p:cBhvr>
                                      <p:to>
                                        <p:strVal val="visible"/>
                                      </p:to>
                                    </p:set>
                                    <p:animEffect transition="in" filter="wipe(right)">
                                      <p:cBhvr>
                                        <p:cTn id="18" dur="500"/>
                                        <p:tgtEl>
                                          <p:spTgt spid="25758"/>
                                        </p:tgtEl>
                                      </p:cBhvr>
                                    </p:animEffect>
                                  </p:childTnLst>
                                  <p:subTnLst>
                                    <p:audio>
                                      <p:cMediaNode>
                                        <p:cTn display="0" masterRel="sameClick">
                                          <p:stCondLst>
                                            <p:cond evt="begin" delay="0">
                                              <p:tn val="16"/>
                                            </p:cond>
                                          </p:stCondLst>
                                          <p:endCondLst>
                                            <p:cond evt="onStopAudio" delay="0">
                                              <p:tgtEl>
                                                <p:sldTgt/>
                                              </p:tgtEl>
                                            </p:cond>
                                          </p:endCondLst>
                                        </p:cTn>
                                        <p:tgtEl>
                                          <p:sndTgt r:embed="rId4" name="s2.2.2-6.wav"/>
                                        </p:tgtEl>
                                      </p:cMediaNode>
                                    </p:audio>
                                  </p:subTnLst>
                                </p:cTn>
                              </p:par>
                            </p:childTnLst>
                          </p:cTn>
                        </p:par>
                        <p:par>
                          <p:cTn id="19" fill="hold">
                            <p:stCondLst>
                              <p:cond delay="17000"/>
                            </p:stCondLst>
                            <p:childTnLst>
                              <p:par>
                                <p:cTn id="20" presetID="1" presetClass="entr" presetSubtype="0" fill="hold" nodeType="afterEffect">
                                  <p:stCondLst>
                                    <p:cond delay="0"/>
                                  </p:stCondLst>
                                  <p:childTnLst>
                                    <p:set>
                                      <p:cBhvr>
                                        <p:cTn id="21" dur="1" fill="hold">
                                          <p:stCondLst>
                                            <p:cond delay="499"/>
                                          </p:stCondLst>
                                        </p:cTn>
                                        <p:tgtEl>
                                          <p:spTgt spid="142379"/>
                                        </p:tgtEl>
                                        <p:attrNameLst>
                                          <p:attrName>style.visibility</p:attrName>
                                        </p:attrNameLst>
                                      </p:cBhvr>
                                      <p:to>
                                        <p:strVal val="visible"/>
                                      </p:to>
                                    </p:set>
                                  </p:childTnLst>
                                </p:cTn>
                              </p:par>
                            </p:childTnLst>
                          </p:cTn>
                        </p:par>
                        <p:par>
                          <p:cTn id="22" fill="hold">
                            <p:stCondLst>
                              <p:cond delay="17500"/>
                            </p:stCondLst>
                            <p:childTnLst>
                              <p:par>
                                <p:cTn id="23" presetID="9"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par>
                          <p:cTn id="26" fill="hold">
                            <p:stCondLst>
                              <p:cond delay="18000"/>
                            </p:stCondLst>
                            <p:childTnLst>
                              <p:par>
                                <p:cTn id="27" presetID="1" presetClass="entr" presetSubtype="0" fill="hold" nodeType="afterEffect">
                                  <p:stCondLst>
                                    <p:cond delay="0"/>
                                  </p:stCondLst>
                                  <p:childTnLst>
                                    <p:set>
                                      <p:cBhvr>
                                        <p:cTn id="28" dur="1" fill="hold">
                                          <p:stCondLst>
                                            <p:cond delay="499"/>
                                          </p:stCondLst>
                                        </p:cTn>
                                        <p:tgtEl>
                                          <p:spTgt spid="25759"/>
                                        </p:tgtEl>
                                        <p:attrNameLst>
                                          <p:attrName>style.visibility</p:attrName>
                                        </p:attrNameLst>
                                      </p:cBhvr>
                                      <p:to>
                                        <p:strVal val="visible"/>
                                      </p:to>
                                    </p:set>
                                  </p:childTnLst>
                                </p:cTn>
                              </p:par>
                            </p:childTnLst>
                          </p:cTn>
                        </p:par>
                        <p:par>
                          <p:cTn id="29" fill="hold">
                            <p:stCondLst>
                              <p:cond delay="18500"/>
                            </p:stCondLst>
                            <p:childTnLst>
                              <p:par>
                                <p:cTn id="30" presetID="22" presetClass="entr" presetSubtype="1" fill="hold" nodeType="afterEffect">
                                  <p:stCondLst>
                                    <p:cond delay="9000"/>
                                  </p:stCondLst>
                                  <p:childTnLst>
                                    <p:set>
                                      <p:cBhvr>
                                        <p:cTn id="31" dur="1" fill="hold">
                                          <p:stCondLst>
                                            <p:cond delay="0"/>
                                          </p:stCondLst>
                                        </p:cTn>
                                        <p:tgtEl>
                                          <p:spTgt spid="25747"/>
                                        </p:tgtEl>
                                        <p:attrNameLst>
                                          <p:attrName>style.visibility</p:attrName>
                                        </p:attrNameLst>
                                      </p:cBhvr>
                                      <p:to>
                                        <p:strVal val="visible"/>
                                      </p:to>
                                    </p:set>
                                    <p:animEffect transition="in" filter="wipe(up)">
                                      <p:cBhvr>
                                        <p:cTn id="32" dur="500"/>
                                        <p:tgtEl>
                                          <p:spTgt spid="25747"/>
                                        </p:tgtEl>
                                      </p:cBhvr>
                                    </p:animEffect>
                                  </p:childTnLst>
                                </p:cTn>
                              </p:par>
                            </p:childTnLst>
                          </p:cTn>
                        </p:par>
                        <p:par>
                          <p:cTn id="33" fill="hold">
                            <p:stCondLst>
                              <p:cond delay="28000"/>
                            </p:stCondLst>
                            <p:childTnLst>
                              <p:par>
                                <p:cTn id="34" presetID="22" presetClass="entr" presetSubtype="1" fill="hold" nodeType="afterEffect">
                                  <p:stCondLst>
                                    <p:cond delay="0"/>
                                  </p:stCondLst>
                                  <p:childTnLst>
                                    <p:set>
                                      <p:cBhvr>
                                        <p:cTn id="35" dur="1" fill="hold">
                                          <p:stCondLst>
                                            <p:cond delay="0"/>
                                          </p:stCondLst>
                                        </p:cTn>
                                        <p:tgtEl>
                                          <p:spTgt spid="25752"/>
                                        </p:tgtEl>
                                        <p:attrNameLst>
                                          <p:attrName>style.visibility</p:attrName>
                                        </p:attrNameLst>
                                      </p:cBhvr>
                                      <p:to>
                                        <p:strVal val="visible"/>
                                      </p:to>
                                    </p:set>
                                    <p:animEffect transition="in" filter="wipe(up)">
                                      <p:cBhvr>
                                        <p:cTn id="36" dur="500"/>
                                        <p:tgtEl>
                                          <p:spTgt spid="25752"/>
                                        </p:tgtEl>
                                      </p:cBhvr>
                                    </p:animEffect>
                                  </p:childTnLst>
                                  <p:subTnLst>
                                    <p:audio>
                                      <p:cMediaNode>
                                        <p:cTn display="0" masterRel="sameClick">
                                          <p:stCondLst>
                                            <p:cond evt="begin" delay="0">
                                              <p:tn val="34"/>
                                            </p:cond>
                                          </p:stCondLst>
                                          <p:endCondLst>
                                            <p:cond evt="onStopAudio" delay="0">
                                              <p:tgtEl>
                                                <p:sldTgt/>
                                              </p:tgtEl>
                                            </p:cond>
                                          </p:endCondLst>
                                        </p:cTn>
                                        <p:tgtEl>
                                          <p:sndTgt r:embed="rId5" name="s2.2.2-7.wav"/>
                                        </p:tgtEl>
                                      </p:cMediaNode>
                                    </p:audio>
                                  </p:subTnLst>
                                </p:cTn>
                              </p:par>
                            </p:childTnLst>
                          </p:cTn>
                        </p:par>
                        <p:par>
                          <p:cTn id="37" fill="hold">
                            <p:stCondLst>
                              <p:cond delay="28500"/>
                            </p:stCondLst>
                            <p:childTnLst>
                              <p:par>
                                <p:cTn id="38" presetID="1" presetClass="entr" presetSubtype="0" fill="hold" nodeType="afterEffect">
                                  <p:stCondLst>
                                    <p:cond delay="0"/>
                                  </p:stCondLst>
                                  <p:childTnLst>
                                    <p:set>
                                      <p:cBhvr>
                                        <p:cTn id="39" dur="1" fill="hold">
                                          <p:stCondLst>
                                            <p:cond delay="499"/>
                                          </p:stCondLst>
                                        </p:cTn>
                                        <p:tgtEl>
                                          <p:spTgt spid="3"/>
                                        </p:tgtEl>
                                        <p:attrNameLst>
                                          <p:attrName>style.visibility</p:attrName>
                                        </p:attrNameLst>
                                      </p:cBhvr>
                                      <p:to>
                                        <p:strVal val="visible"/>
                                      </p:to>
                                    </p:set>
                                  </p:childTnLst>
                                </p:cTn>
                              </p:par>
                            </p:childTnLst>
                          </p:cTn>
                        </p:par>
                        <p:par>
                          <p:cTn id="40" fill="hold">
                            <p:stCondLst>
                              <p:cond delay="29000"/>
                            </p:stCondLst>
                            <p:childTnLst>
                              <p:par>
                                <p:cTn id="41" presetID="1" presetClass="entr" presetSubtype="0" fill="hold" nodeType="after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par>
                          <p:cTn id="43" fill="hold">
                            <p:stCondLst>
                              <p:cond delay="29500"/>
                            </p:stCondLst>
                            <p:childTnLst>
                              <p:par>
                                <p:cTn id="44" presetID="1" presetClass="entr" presetSubtype="0" fill="hold" grpId="0" nodeType="afterEffect">
                                  <p:stCondLst>
                                    <p:cond delay="0"/>
                                  </p:stCondLst>
                                  <p:childTnLst>
                                    <p:set>
                                      <p:cBhvr>
                                        <p:cTn id="45" dur="1" fill="hold">
                                          <p:stCondLst>
                                            <p:cond delay="499"/>
                                          </p:stCondLst>
                                        </p:cTn>
                                        <p:tgtEl>
                                          <p:spTgt spid="25763"/>
                                        </p:tgtEl>
                                        <p:attrNameLst>
                                          <p:attrName>style.visibility</p:attrName>
                                        </p:attrNameLst>
                                      </p:cBhvr>
                                      <p:to>
                                        <p:strVal val="visible"/>
                                      </p:to>
                                    </p:set>
                                  </p:childTnLst>
                                </p:cTn>
                              </p:par>
                            </p:childTnLst>
                          </p:cTn>
                        </p:par>
                        <p:par>
                          <p:cTn id="46" fill="hold">
                            <p:stCondLst>
                              <p:cond delay="30000"/>
                            </p:stCondLst>
                            <p:childTnLst>
                              <p:par>
                                <p:cTn id="47" presetID="1" presetClass="entr" presetSubtype="0" fill="hold" nodeType="afterEffect">
                                  <p:stCondLst>
                                    <p:cond delay="0"/>
                                  </p:stCondLst>
                                  <p:childTnLst>
                                    <p:set>
                                      <p:cBhvr>
                                        <p:cTn id="48" dur="1" fill="hold">
                                          <p:stCondLst>
                                            <p:cond delay="499"/>
                                          </p:stCondLst>
                                        </p:cTn>
                                        <p:tgtEl>
                                          <p:spTgt spid="25774"/>
                                        </p:tgtEl>
                                        <p:attrNameLst>
                                          <p:attrName>style.visibility</p:attrName>
                                        </p:attrNameLst>
                                      </p:cBhvr>
                                      <p:to>
                                        <p:strVal val="visible"/>
                                      </p:to>
                                    </p:set>
                                  </p:childTnLst>
                                </p:cTn>
                              </p:par>
                            </p:childTnLst>
                          </p:cTn>
                        </p:par>
                        <p:par>
                          <p:cTn id="49" fill="hold">
                            <p:stCondLst>
                              <p:cond delay="30500"/>
                            </p:stCondLst>
                            <p:childTnLst>
                              <p:par>
                                <p:cTn id="50" presetID="9" presetClass="entr" presetSubtype="0" fill="hold" nodeType="afterEffect">
                                  <p:stCondLst>
                                    <p:cond delay="4000"/>
                                  </p:stCondLst>
                                  <p:childTnLst>
                                    <p:set>
                                      <p:cBhvr>
                                        <p:cTn id="51" dur="1" fill="hold">
                                          <p:stCondLst>
                                            <p:cond delay="0"/>
                                          </p:stCondLst>
                                        </p:cTn>
                                        <p:tgtEl>
                                          <p:spTgt spid="25720"/>
                                        </p:tgtEl>
                                        <p:attrNameLst>
                                          <p:attrName>style.visibility</p:attrName>
                                        </p:attrNameLst>
                                      </p:cBhvr>
                                      <p:to>
                                        <p:strVal val="visible"/>
                                      </p:to>
                                    </p:set>
                                    <p:animEffect transition="in" filter="dissolve">
                                      <p:cBhvr>
                                        <p:cTn id="52" dur="500"/>
                                        <p:tgtEl>
                                          <p:spTgt spid="25720"/>
                                        </p:tgtEl>
                                      </p:cBhvr>
                                    </p:animEffect>
                                  </p:childTnLst>
                                  <p:subTnLst>
                                    <p:audio>
                                      <p:cMediaNode>
                                        <p:cTn display="0" masterRel="sameClick">
                                          <p:stCondLst>
                                            <p:cond evt="begin" delay="0">
                                              <p:tn val="50"/>
                                            </p:cond>
                                          </p:stCondLst>
                                          <p:endCondLst>
                                            <p:cond evt="onStopAudio" delay="0">
                                              <p:tgtEl>
                                                <p:sldTgt/>
                                              </p:tgtEl>
                                            </p:cond>
                                          </p:endCondLst>
                                        </p:cTn>
                                        <p:tgtEl>
                                          <p:sndTgt r:embed="rId6" name="LASER.WAV"/>
                                        </p:tgtEl>
                                      </p:cMediaNode>
                                    </p:audio>
                                  </p:subTnLst>
                                </p:cTn>
                              </p:par>
                            </p:childTnLst>
                          </p:cTn>
                        </p:par>
                        <p:par>
                          <p:cTn id="53" fill="hold">
                            <p:stCondLst>
                              <p:cond delay="35000"/>
                            </p:stCondLst>
                            <p:childTnLst>
                              <p:par>
                                <p:cTn id="54" presetID="11" presetClass="entr" presetSubtype="0" fill="hold" nodeType="afterEffect">
                                  <p:stCondLst>
                                    <p:cond delay="0"/>
                                  </p:stCondLst>
                                  <p:childTnLst>
                                    <p:set>
                                      <p:cBhvr>
                                        <p:cTn id="55" dur="1000">
                                          <p:stCondLst>
                                            <p:cond delay="0"/>
                                          </p:stCondLst>
                                        </p:cTn>
                                        <p:tgtEl>
                                          <p:spTgt spid="25771"/>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6" name="LASER.WAV"/>
                                        </p:tgtEl>
                                      </p:cMediaNode>
                                    </p:audio>
                                  </p:subTnLst>
                                </p:cTn>
                              </p:par>
                            </p:childTnLst>
                          </p:cTn>
                        </p:par>
                        <p:par>
                          <p:cTn id="56" fill="hold">
                            <p:stCondLst>
                              <p:cond delay="36000"/>
                            </p:stCondLst>
                            <p:childTnLst>
                              <p:par>
                                <p:cTn id="57" presetID="1" presetClass="entr" presetSubtype="0" fill="hold" nodeType="afterEffect">
                                  <p:stCondLst>
                                    <p:cond delay="0"/>
                                  </p:stCondLst>
                                  <p:childTnLst>
                                    <p:set>
                                      <p:cBhvr>
                                        <p:cTn id="58" dur="1" fill="hold">
                                          <p:stCondLst>
                                            <p:cond delay="499"/>
                                          </p:stCondLst>
                                        </p:cTn>
                                        <p:tgtEl>
                                          <p:spTgt spid="25779"/>
                                        </p:tgtEl>
                                        <p:attrNameLst>
                                          <p:attrName>style.visibility</p:attrName>
                                        </p:attrNameLst>
                                      </p:cBhvr>
                                      <p:to>
                                        <p:strVal val="visible"/>
                                      </p:to>
                                    </p:set>
                                  </p:childTnLst>
                                </p:cTn>
                              </p:par>
                            </p:childTnLst>
                          </p:cTn>
                        </p:par>
                        <p:par>
                          <p:cTn id="59" fill="hold">
                            <p:stCondLst>
                              <p:cond delay="36500"/>
                            </p:stCondLst>
                            <p:childTnLst>
                              <p:par>
                                <p:cTn id="60" presetID="1" presetClass="entr" presetSubtype="0" fill="hold" nodeType="afterEffect">
                                  <p:stCondLst>
                                    <p:cond delay="0"/>
                                  </p:stCondLst>
                                  <p:childTnLst>
                                    <p:set>
                                      <p:cBhvr>
                                        <p:cTn id="61" dur="1" fill="hold">
                                          <p:stCondLst>
                                            <p:cond delay="499"/>
                                          </p:stCondLst>
                                        </p:cTn>
                                        <p:tgtEl>
                                          <p:spTgt spid="25778"/>
                                        </p:tgtEl>
                                        <p:attrNameLst>
                                          <p:attrName>style.visibility</p:attrName>
                                        </p:attrNameLst>
                                      </p:cBhvr>
                                      <p:to>
                                        <p:strVal val="visible"/>
                                      </p:to>
                                    </p:set>
                                  </p:childTnLst>
                                </p:cTn>
                              </p:par>
                            </p:childTnLst>
                          </p:cTn>
                        </p:par>
                        <p:par>
                          <p:cTn id="62" fill="hold">
                            <p:stCondLst>
                              <p:cond delay="37000"/>
                            </p:stCondLst>
                            <p:childTnLst>
                              <p:par>
                                <p:cTn id="63" presetID="1" presetClass="mediacall" presetSubtype="0" fill="hold" nodeType="afterEffect">
                                  <p:stCondLst>
                                    <p:cond delay="0"/>
                                  </p:stCondLst>
                                  <p:childTnLst>
                                    <p:cmd type="call" cmd="playFrom(0.0)">
                                      <p:cBhvr>
                                        <p:cTn id="64" dur="1860" fill="hold"/>
                                        <p:tgtEl>
                                          <p:spTgt spid="25778"/>
                                        </p:tgtEl>
                                      </p:cBhvr>
                                    </p:cmd>
                                  </p:childTnLst>
                                </p:cTn>
                              </p:par>
                            </p:childTnLst>
                          </p:cTn>
                        </p:par>
                        <p:par>
                          <p:cTn id="65" fill="hold">
                            <p:stCondLst>
                              <p:cond delay="39000"/>
                            </p:stCondLst>
                            <p:childTnLst>
                              <p:par>
                                <p:cTn id="66" presetID="11" presetClass="entr" presetSubtype="0" fill="hold" nodeType="afterEffect">
                                  <p:stCondLst>
                                    <p:cond delay="0"/>
                                  </p:stCondLst>
                                  <p:childTnLst>
                                    <p:set>
                                      <p:cBhvr>
                                        <p:cTn id="67" dur="1000">
                                          <p:stCondLst>
                                            <p:cond delay="0"/>
                                          </p:stCondLst>
                                        </p:cTn>
                                        <p:tgtEl>
                                          <p:spTgt spid="25718"/>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7" name="j0074717.wav"/>
                                        </p:tgtEl>
                                      </p:cMediaNode>
                                    </p:audio>
                                  </p:subTnLst>
                                </p:cTn>
                              </p:par>
                            </p:childTnLst>
                          </p:cTn>
                        </p:par>
                        <p:par>
                          <p:cTn id="68" fill="hold">
                            <p:stCondLst>
                              <p:cond delay="40000"/>
                            </p:stCondLst>
                            <p:childTnLst>
                              <p:par>
                                <p:cTn id="69" presetID="11" presetClass="entr" presetSubtype="0" fill="hold" nodeType="afterEffect">
                                  <p:stCondLst>
                                    <p:cond delay="0"/>
                                  </p:stCondLst>
                                  <p:childTnLst>
                                    <p:set>
                                      <p:cBhvr>
                                        <p:cTn id="70" dur="1000">
                                          <p:stCondLst>
                                            <p:cond delay="0"/>
                                          </p:stCondLst>
                                        </p:cTn>
                                        <p:tgtEl>
                                          <p:spTgt spid="25753"/>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7" name="j0074717.wav"/>
                                        </p:tgtEl>
                                      </p:cMediaNode>
                                    </p:audio>
                                  </p:subTnLst>
                                </p:cTn>
                              </p:par>
                            </p:childTnLst>
                          </p:cTn>
                        </p:par>
                        <p:par>
                          <p:cTn id="71" fill="hold">
                            <p:stCondLst>
                              <p:cond delay="41000"/>
                            </p:stCondLst>
                            <p:childTnLst>
                              <p:par>
                                <p:cTn id="72" presetID="1" presetClass="entr" presetSubtype="0" fill="hold" nodeType="afterEffect">
                                  <p:stCondLst>
                                    <p:cond delay="1000"/>
                                  </p:stCondLst>
                                  <p:childTnLst>
                                    <p:set>
                                      <p:cBhvr>
                                        <p:cTn id="73" dur="1" fill="hold">
                                          <p:stCondLst>
                                            <p:cond delay="499"/>
                                          </p:stCondLst>
                                        </p:cTn>
                                        <p:tgtEl>
                                          <p:spTgt spid="25742"/>
                                        </p:tgtEl>
                                        <p:attrNameLst>
                                          <p:attrName>style.visibility</p:attrName>
                                        </p:attrNameLst>
                                      </p:cBhvr>
                                      <p:to>
                                        <p:strVal val="visible"/>
                                      </p:to>
                                    </p:set>
                                  </p:childTnLst>
                                  <p:subTnLst>
                                    <p:set>
                                      <p:cBhvr override="childStyle">
                                        <p:cTn dur="1" fill="hold" display="0" masterRel="sameClick" afterEffect="1">
                                          <p:stCondLst>
                                            <p:cond evt="end" delay="0">
                                              <p:tn val="72"/>
                                            </p:cond>
                                          </p:stCondLst>
                                        </p:cTn>
                                        <p:tgtEl>
                                          <p:spTgt spid="25742"/>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8" name="s2.2.2-8.wav"/>
                                        </p:tgtEl>
                                      </p:cMediaNode>
                                    </p:audio>
                                  </p:subTnLst>
                                </p:cTn>
                              </p:par>
                            </p:childTnLst>
                          </p:cTn>
                        </p:par>
                        <p:par>
                          <p:cTn id="74" fill="hold">
                            <p:stCondLst>
                              <p:cond delay="42500"/>
                            </p:stCondLst>
                            <p:childTnLst>
                              <p:par>
                                <p:cTn id="75" presetID="9" presetClass="entr" presetSubtype="0" fill="hold" nodeType="afterEffect">
                                  <p:stCondLst>
                                    <p:cond delay="0"/>
                                  </p:stCondLst>
                                  <p:childTnLst>
                                    <p:set>
                                      <p:cBhvr>
                                        <p:cTn id="76" dur="1" fill="hold">
                                          <p:stCondLst>
                                            <p:cond delay="0"/>
                                          </p:stCondLst>
                                        </p:cTn>
                                        <p:tgtEl>
                                          <p:spTgt spid="25719"/>
                                        </p:tgtEl>
                                        <p:attrNameLst>
                                          <p:attrName>style.visibility</p:attrName>
                                        </p:attrNameLst>
                                      </p:cBhvr>
                                      <p:to>
                                        <p:strVal val="visible"/>
                                      </p:to>
                                    </p:set>
                                    <p:animEffect transition="in" filter="dissolve">
                                      <p:cBhvr>
                                        <p:cTn id="77" dur="500"/>
                                        <p:tgtEl>
                                          <p:spTgt spid="25719"/>
                                        </p:tgtEl>
                                      </p:cBhvr>
                                    </p:animEffect>
                                  </p:childTnLst>
                                </p:cTn>
                              </p:par>
                            </p:childTnLst>
                          </p:cTn>
                        </p:par>
                        <p:par>
                          <p:cTn id="78" fill="hold">
                            <p:stCondLst>
                              <p:cond delay="43000"/>
                            </p:stCondLst>
                            <p:childTnLst>
                              <p:par>
                                <p:cTn id="79" presetID="22" presetClass="entr" presetSubtype="1" fill="hold" grpId="0" nodeType="afterEffect">
                                  <p:stCondLst>
                                    <p:cond delay="6000"/>
                                  </p:stCondLst>
                                  <p:childTnLst>
                                    <p:set>
                                      <p:cBhvr>
                                        <p:cTn id="80" dur="1" fill="hold">
                                          <p:stCondLst>
                                            <p:cond delay="0"/>
                                          </p:stCondLst>
                                        </p:cTn>
                                        <p:tgtEl>
                                          <p:spTgt spid="25602"/>
                                        </p:tgtEl>
                                        <p:attrNameLst>
                                          <p:attrName>style.visibility</p:attrName>
                                        </p:attrNameLst>
                                      </p:cBhvr>
                                      <p:to>
                                        <p:strVal val="visible"/>
                                      </p:to>
                                    </p:set>
                                    <p:animEffect transition="in" filter="wipe(up)">
                                      <p:cBhvr>
                                        <p:cTn id="81" dur="500"/>
                                        <p:tgtEl>
                                          <p:spTgt spid="25602"/>
                                        </p:tgtEl>
                                      </p:cBhvr>
                                    </p:animEffect>
                                  </p:childTnLst>
                                  <p:subTnLst>
                                    <p:audio>
                                      <p:cMediaNode>
                                        <p:cTn display="0" masterRel="sameClick">
                                          <p:stCondLst>
                                            <p:cond evt="begin" delay="0">
                                              <p:tn val="79"/>
                                            </p:cond>
                                          </p:stCondLst>
                                          <p:endCondLst>
                                            <p:cond evt="onStopAudio" delay="0">
                                              <p:tgtEl>
                                                <p:sldTgt/>
                                              </p:tgtEl>
                                            </p:cond>
                                          </p:endCondLst>
                                        </p:cTn>
                                        <p:tgtEl>
                                          <p:sndTgt r:embed="rId9" name="s2.2.2-9.wav"/>
                                        </p:tgtEl>
                                      </p:cMediaNode>
                                    </p:audio>
                                  </p:subTnLst>
                                </p:cTn>
                              </p:par>
                            </p:childTnLst>
                          </p:cTn>
                        </p:par>
                      </p:childTnLst>
                    </p:cTn>
                  </p:par>
                </p:childTnLst>
              </p:cTn>
              <p:prevCondLst>
                <p:cond evt="onPrev" delay="0">
                  <p:tgtEl>
                    <p:sldTgt/>
                  </p:tgtEl>
                </p:cond>
              </p:prevCondLst>
              <p:nextCondLst>
                <p:cond evt="onNext" delay="0">
                  <p:tgtEl>
                    <p:sldTgt/>
                  </p:tgtEl>
                </p:cond>
              </p:nextCondLst>
            </p:seq>
            <p:audio>
              <p:cMediaNode>
                <p:cTn id="82" fill="hold" display="0">
                  <p:stCondLst>
                    <p:cond delay="indefinite"/>
                  </p:stCondLst>
                  <p:endCondLst>
                    <p:cond evt="onNext" delay="0">
                      <p:tgtEl>
                        <p:sldTgt/>
                      </p:tgtEl>
                    </p:cond>
                    <p:cond evt="onPrev" delay="0">
                      <p:tgtEl>
                        <p:sldTgt/>
                      </p:tgtEl>
                    </p:cond>
                    <p:cond evt="onStopAudio" delay="0">
                      <p:tgtEl>
                        <p:sldTgt/>
                      </p:tgtEl>
                    </p:cond>
                  </p:endCondLst>
                </p:cTn>
                <p:tgtEl>
                  <p:spTgt spid="25778"/>
                </p:tgtEl>
              </p:cMediaNode>
            </p:audio>
          </p:childTnLst>
        </p:cTn>
      </p:par>
    </p:tnLst>
    <p:bldLst>
      <p:bldP spid="25602" grpId="0"/>
      <p:bldP spid="25628" grpId="0"/>
      <p:bldP spid="2576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4097"/>
          <p:cNvSpPr>
            <a:spLocks noGrp="1"/>
          </p:cNvSpPr>
          <p:nvPr>
            <p:ph type="title"/>
          </p:nvPr>
        </p:nvSpPr>
        <p:spPr/>
        <p:txBody>
          <a:bodyPr anchor="ctr"/>
          <a:lstStyle/>
          <a:p>
            <a:endParaRPr lang="zh-CN" dirty="0"/>
          </a:p>
        </p:txBody>
      </p:sp>
      <p:graphicFrame>
        <p:nvGraphicFramePr>
          <p:cNvPr id="34818" name="内容占位符 4098"/>
          <p:cNvGraphicFramePr>
            <a:graphicFrameLocks noGrp="1" noChangeAspect="1"/>
          </p:cNvGraphicFramePr>
          <p:nvPr>
            <p:ph idx="1"/>
          </p:nvPr>
        </p:nvGraphicFramePr>
        <p:xfrm>
          <a:off x="1992313" y="1662114"/>
          <a:ext cx="7993062" cy="2744787"/>
        </p:xfrm>
        <a:graphic>
          <a:graphicData uri="http://schemas.openxmlformats.org/presentationml/2006/ole">
            <mc:AlternateContent xmlns:mc="http://schemas.openxmlformats.org/markup-compatibility/2006">
              <mc:Choice xmlns:v="urn:schemas-microsoft-com:vml" Requires="v">
                <p:oleObj spid="_x0000_s2050" r:id="rId3" imgW="4100830" imgH="1383665" progId="Visio.Drawing.11">
                  <p:embed/>
                </p:oleObj>
              </mc:Choice>
              <mc:Fallback>
                <p:oleObj r:id="rId3" imgW="4100830" imgH="1383665" progId="Visio.Drawing.11">
                  <p:embed/>
                  <p:pic>
                    <p:nvPicPr>
                      <p:cNvPr id="34818" name="内容占位符 4098"/>
                      <p:cNvPicPr/>
                      <p:nvPr/>
                    </p:nvPicPr>
                    <p:blipFill>
                      <a:blip r:embed="rId4"/>
                      <a:stretch>
                        <a:fillRect/>
                      </a:stretch>
                    </p:blipFill>
                    <p:spPr>
                      <a:xfrm>
                        <a:off x="1992313" y="1662114"/>
                        <a:ext cx="7993062" cy="2744787"/>
                      </a:xfrm>
                      <a:prstGeom prst="rect">
                        <a:avLst/>
                      </a:prstGeom>
                      <a:noFill/>
                      <a:ln w="38100">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a:extLst>
              <a:ext uri="{FF2B5EF4-FFF2-40B4-BE49-F238E27FC236}">
                <a16:creationId xmlns:a16="http://schemas.microsoft.com/office/drawing/2014/main" id="{A759F90D-B8F4-4F1A-B391-218D678B5C43}"/>
              </a:ext>
            </a:extLst>
          </p:cNvPr>
          <p:cNvSpPr>
            <a:spLocks noGrp="1" noChangeArrowheads="1"/>
          </p:cNvSpPr>
          <p:nvPr>
            <p:ph idx="1"/>
          </p:nvPr>
        </p:nvSpPr>
        <p:spPr>
          <a:xfrm>
            <a:off x="2208213" y="714375"/>
            <a:ext cx="7929562" cy="5175250"/>
          </a:xfrm>
        </p:spPr>
        <p:txBody>
          <a:bodyPr/>
          <a:lstStyle/>
          <a:p>
            <a:pPr eaLnBrk="1" hangingPunct="1"/>
            <a:r>
              <a:rPr lang="zh-CN" altLang="en-US" sz="2400">
                <a:solidFill>
                  <a:srgbClr val="800000"/>
                </a:solidFill>
              </a:rPr>
              <a:t>采用现代程序设计技术</a:t>
            </a:r>
          </a:p>
          <a:p>
            <a:pPr lvl="1" eaLnBrk="1" hangingPunct="1"/>
            <a:r>
              <a:rPr lang="zh-CN" altLang="en-US"/>
              <a:t>提高软件开发和维护的效率，提高软件产品的质量</a:t>
            </a:r>
          </a:p>
          <a:p>
            <a:pPr eaLnBrk="1" hangingPunct="1"/>
            <a:r>
              <a:rPr lang="zh-CN" altLang="en-US" sz="2400">
                <a:solidFill>
                  <a:srgbClr val="800000"/>
                </a:solidFill>
              </a:rPr>
              <a:t>结果应能清楚地审查</a:t>
            </a:r>
          </a:p>
          <a:p>
            <a:pPr lvl="1" eaLnBrk="1" hangingPunct="1"/>
            <a:r>
              <a:rPr lang="zh-CN" altLang="en-US"/>
              <a:t>根据总目标及完成期限，规定开发组织的责任和产品标准</a:t>
            </a:r>
          </a:p>
          <a:p>
            <a:pPr eaLnBrk="1" hangingPunct="1"/>
            <a:r>
              <a:rPr lang="zh-CN" altLang="en-US" sz="2400">
                <a:solidFill>
                  <a:srgbClr val="800000"/>
                </a:solidFill>
              </a:rPr>
              <a:t>开发小组的人员应该少而精</a:t>
            </a:r>
          </a:p>
          <a:p>
            <a:pPr lvl="1" eaLnBrk="1" hangingPunct="1"/>
            <a:r>
              <a:rPr lang="zh-CN" altLang="en-US">
                <a:latin typeface="华文中宋" panose="02010600040101010101" pitchFamily="2" charset="-122"/>
              </a:rPr>
              <a:t>当开发小组人员数为</a:t>
            </a:r>
            <a:r>
              <a:rPr lang="en-US" altLang="zh-CN">
                <a:latin typeface="华文中宋" panose="02010600040101010101" pitchFamily="2" charset="-122"/>
              </a:rPr>
              <a:t>N</a:t>
            </a:r>
            <a:r>
              <a:rPr lang="zh-CN" altLang="en-US">
                <a:latin typeface="华文中宋" panose="02010600040101010101" pitchFamily="2" charset="-122"/>
              </a:rPr>
              <a:t>时，可能的通信路径有</a:t>
            </a:r>
            <a:r>
              <a:rPr lang="en-US" altLang="zh-CN">
                <a:latin typeface="华文中宋" panose="02010600040101010101" pitchFamily="2" charset="-122"/>
              </a:rPr>
              <a:t>N(N-1)/2</a:t>
            </a:r>
            <a:r>
              <a:rPr lang="zh-CN" altLang="en-US">
                <a:latin typeface="华文中宋" panose="02010600040101010101" pitchFamily="2" charset="-122"/>
              </a:rPr>
              <a:t>条，可见随着人数</a:t>
            </a:r>
            <a:r>
              <a:rPr lang="en-US" altLang="zh-CN">
                <a:latin typeface="华文中宋" panose="02010600040101010101" pitchFamily="2" charset="-122"/>
              </a:rPr>
              <a:t>N</a:t>
            </a:r>
            <a:r>
              <a:rPr lang="zh-CN" altLang="en-US">
                <a:latin typeface="华文中宋" panose="02010600040101010101" pitchFamily="2" charset="-122"/>
              </a:rPr>
              <a:t>的增大，通信开销将急剧增加</a:t>
            </a:r>
          </a:p>
          <a:p>
            <a:pPr eaLnBrk="1" hangingPunct="1"/>
            <a:r>
              <a:rPr lang="zh-CN" altLang="en-US" sz="2400">
                <a:solidFill>
                  <a:srgbClr val="800000"/>
                </a:solidFill>
              </a:rPr>
              <a:t>承认不断改进软件工程实践的必要性</a:t>
            </a:r>
          </a:p>
          <a:p>
            <a:pPr lvl="1" eaLnBrk="1" hangingPunct="1"/>
            <a:r>
              <a:rPr lang="zh-CN" altLang="en-US"/>
              <a:t>不仅要积极主动地采纳新的软件技术，而且要注意不断总结经验。</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3">
            <a:extLst>
              <a:ext uri="{FF2B5EF4-FFF2-40B4-BE49-F238E27FC236}">
                <a16:creationId xmlns:a16="http://schemas.microsoft.com/office/drawing/2014/main" id="{A7BE021C-FC02-49C2-B661-6D5BBB7EFC30}"/>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713A4833-EEF0-4481-B84D-0E0E27BDEF57}" type="slidenum">
              <a:rPr lang="en-US" altLang="zh-CN" sz="1200">
                <a:latin typeface="Arial Black" panose="020B0A04020102020204" pitchFamily="34" charset="0"/>
              </a:rPr>
              <a:pPr algn="r"/>
              <a:t>6</a:t>
            </a:fld>
            <a:endParaRPr lang="en-US" altLang="zh-CN" sz="1200">
              <a:latin typeface="Arial Black" panose="020B0A04020102020204" pitchFamily="34" charset="0"/>
            </a:endParaRPr>
          </a:p>
        </p:txBody>
      </p:sp>
      <p:sp>
        <p:nvSpPr>
          <p:cNvPr id="71682" name="Rectangle 2">
            <a:extLst>
              <a:ext uri="{FF2B5EF4-FFF2-40B4-BE49-F238E27FC236}">
                <a16:creationId xmlns:a16="http://schemas.microsoft.com/office/drawing/2014/main" id="{A069C729-60E1-4397-838D-E8BAE9A791D0}"/>
              </a:ext>
            </a:extLst>
          </p:cNvPr>
          <p:cNvSpPr>
            <a:spLocks noGrp="1" noChangeArrowheads="1"/>
          </p:cNvSpPr>
          <p:nvPr>
            <p:ph type="title" idx="4294967295"/>
          </p:nvPr>
        </p:nvSpPr>
        <p:spPr/>
        <p:txBody>
          <a:bodyPr/>
          <a:lstStyle/>
          <a:p>
            <a:pPr eaLnBrk="1" hangingPunct="1"/>
            <a:r>
              <a:rPr lang="zh-CN" altLang="en-US"/>
              <a:t>软件过程模型</a:t>
            </a:r>
          </a:p>
        </p:txBody>
      </p:sp>
      <p:sp>
        <p:nvSpPr>
          <p:cNvPr id="71683" name="Rectangle 3">
            <a:extLst>
              <a:ext uri="{FF2B5EF4-FFF2-40B4-BE49-F238E27FC236}">
                <a16:creationId xmlns:a16="http://schemas.microsoft.com/office/drawing/2014/main" id="{9E68B741-BBB6-4BC8-A3AF-E06C81B81B08}"/>
              </a:ext>
            </a:extLst>
          </p:cNvPr>
          <p:cNvSpPr>
            <a:spLocks noGrp="1" noChangeArrowheads="1"/>
          </p:cNvSpPr>
          <p:nvPr>
            <p:ph type="body" idx="4294967295"/>
          </p:nvPr>
        </p:nvSpPr>
        <p:spPr/>
        <p:txBody>
          <a:bodyPr/>
          <a:lstStyle/>
          <a:p>
            <a:pPr marL="377825" indent="-377825">
              <a:buClr>
                <a:schemeClr val="tx1"/>
              </a:buClr>
            </a:pPr>
            <a:r>
              <a:rPr lang="zh-CN" altLang="en-US" sz="3600"/>
              <a:t>软件过程模型是软件开发全部过程、活动和任务的结构框架</a:t>
            </a:r>
          </a:p>
          <a:p>
            <a:pPr marL="377825" indent="-377825">
              <a:buClr>
                <a:schemeClr val="tx1"/>
              </a:buClr>
            </a:pPr>
            <a:r>
              <a:rPr lang="zh-CN" altLang="en-US" sz="3600"/>
              <a:t>也称</a:t>
            </a:r>
            <a:r>
              <a:rPr lang="zh-CN" altLang="en-US" sz="3600">
                <a:solidFill>
                  <a:srgbClr val="FF3300"/>
                </a:solidFill>
              </a:rPr>
              <a:t>软件开发模型</a:t>
            </a:r>
            <a:r>
              <a:rPr lang="zh-CN" altLang="en-US" sz="3600"/>
              <a:t>或</a:t>
            </a:r>
            <a:r>
              <a:rPr lang="zh-CN" altLang="en-US" sz="3600">
                <a:solidFill>
                  <a:srgbClr val="FF3300"/>
                </a:solidFill>
              </a:rPr>
              <a:t>软件生存周期模型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灯片编号占位符 2">
            <a:extLst>
              <a:ext uri="{FF2B5EF4-FFF2-40B4-BE49-F238E27FC236}">
                <a16:creationId xmlns:a16="http://schemas.microsoft.com/office/drawing/2014/main" id="{E8F35595-71BF-4587-9059-E8CFE5023746}"/>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8B4068C3-670A-4780-B570-C700E7955D03}" type="slidenum">
              <a:rPr lang="en-US" altLang="zh-CN" sz="1200">
                <a:latin typeface="Arial Black" panose="020B0A04020102020204" pitchFamily="34" charset="0"/>
              </a:rPr>
              <a:pPr algn="r"/>
              <a:t>7</a:t>
            </a:fld>
            <a:endParaRPr lang="en-US" altLang="zh-CN" sz="1200">
              <a:latin typeface="Arial Black" panose="020B0A04020102020204" pitchFamily="34" charset="0"/>
            </a:endParaRPr>
          </a:p>
        </p:txBody>
      </p:sp>
      <p:sp>
        <p:nvSpPr>
          <p:cNvPr id="74754" name="Rectangle 3">
            <a:extLst>
              <a:ext uri="{FF2B5EF4-FFF2-40B4-BE49-F238E27FC236}">
                <a16:creationId xmlns:a16="http://schemas.microsoft.com/office/drawing/2014/main" id="{C79469C6-5831-42F1-9429-D684F47DF24F}"/>
              </a:ext>
            </a:extLst>
          </p:cNvPr>
          <p:cNvSpPr>
            <a:spLocks noGrp="1" noChangeArrowheads="1"/>
          </p:cNvSpPr>
          <p:nvPr>
            <p:ph type="title" idx="4294967295"/>
          </p:nvPr>
        </p:nvSpPr>
        <p:spPr/>
        <p:txBody>
          <a:bodyPr/>
          <a:lstStyle/>
          <a:p>
            <a:pPr eaLnBrk="1" hangingPunct="1"/>
            <a:r>
              <a:rPr lang="zh-CN" altLang="en-US">
                <a:solidFill>
                  <a:srgbClr val="7030A0"/>
                </a:solidFill>
                <a:latin typeface="华文彩云" panose="02010800040101010101" pitchFamily="2" charset="-122"/>
                <a:ea typeface="华文彩云" panose="02010800040101010101" pitchFamily="2" charset="-122"/>
              </a:rPr>
              <a:t>瀑布模型</a:t>
            </a:r>
            <a:r>
              <a:rPr lang="zh-CN" altLang="en-US">
                <a:solidFill>
                  <a:srgbClr val="FF0000"/>
                </a:solidFill>
                <a:ea typeface="华文细黑" panose="02010600040101010101" pitchFamily="2" charset="-122"/>
              </a:rPr>
              <a:t>： </a:t>
            </a:r>
            <a:r>
              <a:rPr lang="en-US" altLang="zh-CN" sz="3600">
                <a:latin typeface="华文细黑" panose="02010600040101010101" pitchFamily="2" charset="-122"/>
              </a:rPr>
              <a:t>1970</a:t>
            </a:r>
            <a:r>
              <a:rPr lang="zh-CN" altLang="en-US" sz="3600">
                <a:latin typeface="华文细黑" panose="02010600040101010101" pitchFamily="2" charset="-122"/>
              </a:rPr>
              <a:t>年</a:t>
            </a:r>
            <a:r>
              <a:rPr lang="en-US" altLang="zh-CN" sz="3600">
                <a:latin typeface="华文细黑" panose="02010600040101010101" pitchFamily="2" charset="-122"/>
              </a:rPr>
              <a:t>W.Royce</a:t>
            </a:r>
            <a:r>
              <a:rPr lang="zh-CN" altLang="en-US" sz="3600">
                <a:latin typeface="华文细黑" panose="02010600040101010101" pitchFamily="2" charset="-122"/>
              </a:rPr>
              <a:t>提出</a:t>
            </a:r>
          </a:p>
        </p:txBody>
      </p:sp>
      <p:grpSp>
        <p:nvGrpSpPr>
          <p:cNvPr id="74755" name="Group 22">
            <a:extLst>
              <a:ext uri="{FF2B5EF4-FFF2-40B4-BE49-F238E27FC236}">
                <a16:creationId xmlns:a16="http://schemas.microsoft.com/office/drawing/2014/main" id="{59D1963E-5926-4DA6-9545-FBF2775FFEC9}"/>
              </a:ext>
            </a:extLst>
          </p:cNvPr>
          <p:cNvGrpSpPr>
            <a:grpSpLocks/>
          </p:cNvGrpSpPr>
          <p:nvPr/>
        </p:nvGrpSpPr>
        <p:grpSpPr bwMode="auto">
          <a:xfrm>
            <a:off x="2990850" y="1449388"/>
            <a:ext cx="7143750" cy="4989512"/>
            <a:chOff x="1503" y="1074"/>
            <a:chExt cx="3921" cy="2982"/>
          </a:xfrm>
        </p:grpSpPr>
        <p:sp>
          <p:nvSpPr>
            <p:cNvPr id="74756" name="Rectangle 6">
              <a:extLst>
                <a:ext uri="{FF2B5EF4-FFF2-40B4-BE49-F238E27FC236}">
                  <a16:creationId xmlns:a16="http://schemas.microsoft.com/office/drawing/2014/main" id="{8D86D6EC-0807-44C6-A0DF-FFA2FBFB4E7F}"/>
                </a:ext>
              </a:extLst>
            </p:cNvPr>
            <p:cNvSpPr>
              <a:spLocks noChangeArrowheads="1"/>
            </p:cNvSpPr>
            <p:nvPr/>
          </p:nvSpPr>
          <p:spPr bwMode="auto">
            <a:xfrm>
              <a:off x="1503" y="1074"/>
              <a:ext cx="749" cy="497"/>
            </a:xfrm>
            <a:prstGeom prst="rect">
              <a:avLst/>
            </a:prstGeom>
            <a:solidFill>
              <a:srgbClr val="FFFFFF"/>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需求分析</a:t>
              </a:r>
            </a:p>
            <a:p>
              <a:pPr algn="ctr"/>
              <a:r>
                <a:rPr lang="zh-CN" altLang="en-US" sz="2400" b="1">
                  <a:latin typeface="Times New Roman" panose="02020603050405020304" pitchFamily="18" charset="0"/>
                </a:rPr>
                <a:t>与规约</a:t>
              </a:r>
            </a:p>
          </p:txBody>
        </p:sp>
        <p:sp>
          <p:nvSpPr>
            <p:cNvPr id="74757" name="Rectangle 7">
              <a:extLst>
                <a:ext uri="{FF2B5EF4-FFF2-40B4-BE49-F238E27FC236}">
                  <a16:creationId xmlns:a16="http://schemas.microsoft.com/office/drawing/2014/main" id="{E255D96E-6EAB-4A3C-870E-E3ECD84EB5A6}"/>
                </a:ext>
              </a:extLst>
            </p:cNvPr>
            <p:cNvSpPr>
              <a:spLocks noChangeArrowheads="1"/>
            </p:cNvSpPr>
            <p:nvPr/>
          </p:nvSpPr>
          <p:spPr bwMode="auto">
            <a:xfrm>
              <a:off x="2296" y="1662"/>
              <a:ext cx="749" cy="497"/>
            </a:xfrm>
            <a:prstGeom prst="rect">
              <a:avLst/>
            </a:prstGeom>
            <a:solidFill>
              <a:srgbClr val="FFFFFF"/>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设计与</a:t>
              </a:r>
            </a:p>
            <a:p>
              <a:pPr algn="ctr"/>
              <a:r>
                <a:rPr lang="zh-CN" altLang="en-US" sz="2400" b="1">
                  <a:latin typeface="Times New Roman" panose="02020603050405020304" pitchFamily="18" charset="0"/>
                </a:rPr>
                <a:t>规约</a:t>
              </a:r>
            </a:p>
          </p:txBody>
        </p:sp>
        <p:sp>
          <p:nvSpPr>
            <p:cNvPr id="74758" name="Rectangle 8">
              <a:extLst>
                <a:ext uri="{FF2B5EF4-FFF2-40B4-BE49-F238E27FC236}">
                  <a16:creationId xmlns:a16="http://schemas.microsoft.com/office/drawing/2014/main" id="{3483742F-7C81-4166-AAA1-252C073141BC}"/>
                </a:ext>
              </a:extLst>
            </p:cNvPr>
            <p:cNvSpPr>
              <a:spLocks noChangeArrowheads="1"/>
            </p:cNvSpPr>
            <p:nvPr/>
          </p:nvSpPr>
          <p:spPr bwMode="auto">
            <a:xfrm>
              <a:off x="3045" y="2339"/>
              <a:ext cx="749" cy="497"/>
            </a:xfrm>
            <a:prstGeom prst="rect">
              <a:avLst/>
            </a:prstGeom>
            <a:solidFill>
              <a:srgbClr val="FFFFFF"/>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编码与</a:t>
              </a:r>
            </a:p>
            <a:p>
              <a:pPr algn="ctr"/>
              <a:r>
                <a:rPr lang="zh-CN" altLang="en-US" sz="2400" b="1">
                  <a:latin typeface="Times New Roman" panose="02020603050405020304" pitchFamily="18" charset="0"/>
                </a:rPr>
                <a:t>单元测试</a:t>
              </a:r>
            </a:p>
          </p:txBody>
        </p:sp>
        <p:sp>
          <p:nvSpPr>
            <p:cNvPr id="74759" name="Rectangle 9">
              <a:extLst>
                <a:ext uri="{FF2B5EF4-FFF2-40B4-BE49-F238E27FC236}">
                  <a16:creationId xmlns:a16="http://schemas.microsoft.com/office/drawing/2014/main" id="{42561E15-FB67-45F6-9D2B-FFF2B68EEBE7}"/>
                </a:ext>
              </a:extLst>
            </p:cNvPr>
            <p:cNvSpPr>
              <a:spLocks noChangeArrowheads="1"/>
            </p:cNvSpPr>
            <p:nvPr/>
          </p:nvSpPr>
          <p:spPr bwMode="auto">
            <a:xfrm>
              <a:off x="3882" y="2927"/>
              <a:ext cx="749" cy="497"/>
            </a:xfrm>
            <a:prstGeom prst="rect">
              <a:avLst/>
            </a:prstGeom>
            <a:solidFill>
              <a:srgbClr val="FFFFFF"/>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集成测试</a:t>
              </a:r>
            </a:p>
            <a:p>
              <a:pPr algn="ctr"/>
              <a:r>
                <a:rPr lang="zh-CN" altLang="en-US" sz="2400" b="1">
                  <a:latin typeface="Times New Roman" panose="02020603050405020304" pitchFamily="18" charset="0"/>
                </a:rPr>
                <a:t>系统测试</a:t>
              </a:r>
            </a:p>
          </p:txBody>
        </p:sp>
        <p:sp>
          <p:nvSpPr>
            <p:cNvPr id="74760" name="Rectangle 10">
              <a:extLst>
                <a:ext uri="{FF2B5EF4-FFF2-40B4-BE49-F238E27FC236}">
                  <a16:creationId xmlns:a16="http://schemas.microsoft.com/office/drawing/2014/main" id="{8279CCE5-123A-4EAF-B7B3-FFB487B8E1FE}"/>
                </a:ext>
              </a:extLst>
            </p:cNvPr>
            <p:cNvSpPr>
              <a:spLocks noChangeArrowheads="1"/>
            </p:cNvSpPr>
            <p:nvPr/>
          </p:nvSpPr>
          <p:spPr bwMode="auto">
            <a:xfrm>
              <a:off x="4675" y="3559"/>
              <a:ext cx="749" cy="497"/>
            </a:xfrm>
            <a:prstGeom prst="rect">
              <a:avLst/>
            </a:prstGeom>
            <a:solidFill>
              <a:srgbClr val="FFFFFF"/>
            </a:solidFill>
            <a:ln w="25400">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运行与</a:t>
              </a:r>
            </a:p>
            <a:p>
              <a:pPr algn="ctr"/>
              <a:r>
                <a:rPr lang="zh-CN" altLang="en-US" sz="2400" b="1">
                  <a:latin typeface="Times New Roman" panose="02020603050405020304" pitchFamily="18" charset="0"/>
                </a:rPr>
                <a:t>维护</a:t>
              </a:r>
            </a:p>
          </p:txBody>
        </p:sp>
        <p:sp>
          <p:nvSpPr>
            <p:cNvPr id="74761" name="Arc 12">
              <a:extLst>
                <a:ext uri="{FF2B5EF4-FFF2-40B4-BE49-F238E27FC236}">
                  <a16:creationId xmlns:a16="http://schemas.microsoft.com/office/drawing/2014/main" id="{9C6011DC-FBA1-4BEB-AA05-1D6057D279EB}"/>
                </a:ext>
              </a:extLst>
            </p:cNvPr>
            <p:cNvSpPr>
              <a:spLocks noChangeArrowheads="1"/>
            </p:cNvSpPr>
            <p:nvPr/>
          </p:nvSpPr>
          <p:spPr bwMode="auto">
            <a:xfrm>
              <a:off x="2252" y="1300"/>
              <a:ext cx="308" cy="36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2" name="Arc 13">
              <a:extLst>
                <a:ext uri="{FF2B5EF4-FFF2-40B4-BE49-F238E27FC236}">
                  <a16:creationId xmlns:a16="http://schemas.microsoft.com/office/drawing/2014/main" id="{8C2B7122-F066-4017-8444-2846B3357B12}"/>
                </a:ext>
              </a:extLst>
            </p:cNvPr>
            <p:cNvSpPr>
              <a:spLocks noChangeArrowheads="1"/>
            </p:cNvSpPr>
            <p:nvPr/>
          </p:nvSpPr>
          <p:spPr bwMode="auto">
            <a:xfrm>
              <a:off x="3067" y="1978"/>
              <a:ext cx="308" cy="361"/>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3" name="Arc 14">
              <a:extLst>
                <a:ext uri="{FF2B5EF4-FFF2-40B4-BE49-F238E27FC236}">
                  <a16:creationId xmlns:a16="http://schemas.microsoft.com/office/drawing/2014/main" id="{B2AD8C8D-C0E5-4F5B-9E58-41C0D13FE69C}"/>
                </a:ext>
              </a:extLst>
            </p:cNvPr>
            <p:cNvSpPr>
              <a:spLocks noChangeArrowheads="1"/>
            </p:cNvSpPr>
            <p:nvPr/>
          </p:nvSpPr>
          <p:spPr bwMode="auto">
            <a:xfrm>
              <a:off x="3794" y="2565"/>
              <a:ext cx="308" cy="36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4" name="Arc 15">
              <a:extLst>
                <a:ext uri="{FF2B5EF4-FFF2-40B4-BE49-F238E27FC236}">
                  <a16:creationId xmlns:a16="http://schemas.microsoft.com/office/drawing/2014/main" id="{CE2C30F2-0237-4100-91DD-2018C8EA380F}"/>
                </a:ext>
              </a:extLst>
            </p:cNvPr>
            <p:cNvSpPr>
              <a:spLocks noChangeArrowheads="1"/>
            </p:cNvSpPr>
            <p:nvPr/>
          </p:nvSpPr>
          <p:spPr bwMode="auto">
            <a:xfrm>
              <a:off x="4631" y="3198"/>
              <a:ext cx="308" cy="361"/>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5" name="Arc 17">
              <a:extLst>
                <a:ext uri="{FF2B5EF4-FFF2-40B4-BE49-F238E27FC236}">
                  <a16:creationId xmlns:a16="http://schemas.microsoft.com/office/drawing/2014/main" id="{989DD325-B5E8-4D81-A25F-3E939ABBEAEC}"/>
                </a:ext>
              </a:extLst>
            </p:cNvPr>
            <p:cNvSpPr>
              <a:spLocks noChangeArrowheads="1"/>
            </p:cNvSpPr>
            <p:nvPr/>
          </p:nvSpPr>
          <p:spPr bwMode="auto">
            <a:xfrm rot="10800000">
              <a:off x="1988" y="1571"/>
              <a:ext cx="308" cy="36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6" name="Arc 18">
              <a:extLst>
                <a:ext uri="{FF2B5EF4-FFF2-40B4-BE49-F238E27FC236}">
                  <a16:creationId xmlns:a16="http://schemas.microsoft.com/office/drawing/2014/main" id="{6F82DAD8-D651-4928-AA1B-0C05D8771E03}"/>
                </a:ext>
              </a:extLst>
            </p:cNvPr>
            <p:cNvSpPr>
              <a:spLocks noChangeArrowheads="1"/>
            </p:cNvSpPr>
            <p:nvPr/>
          </p:nvSpPr>
          <p:spPr bwMode="auto">
            <a:xfrm rot="10800000">
              <a:off x="2737" y="2159"/>
              <a:ext cx="308" cy="361"/>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7" name="Arc 19">
              <a:extLst>
                <a:ext uri="{FF2B5EF4-FFF2-40B4-BE49-F238E27FC236}">
                  <a16:creationId xmlns:a16="http://schemas.microsoft.com/office/drawing/2014/main" id="{9C265D20-19C3-4E03-BDE4-605E42EC769A}"/>
                </a:ext>
              </a:extLst>
            </p:cNvPr>
            <p:cNvSpPr>
              <a:spLocks noChangeArrowheads="1"/>
            </p:cNvSpPr>
            <p:nvPr/>
          </p:nvSpPr>
          <p:spPr bwMode="auto">
            <a:xfrm rot="10800000">
              <a:off x="3574" y="2836"/>
              <a:ext cx="308" cy="36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4768" name="Arc 20">
              <a:extLst>
                <a:ext uri="{FF2B5EF4-FFF2-40B4-BE49-F238E27FC236}">
                  <a16:creationId xmlns:a16="http://schemas.microsoft.com/office/drawing/2014/main" id="{5743180A-5B5D-4375-9939-FC6A4F154026}"/>
                </a:ext>
              </a:extLst>
            </p:cNvPr>
            <p:cNvSpPr>
              <a:spLocks noChangeArrowheads="1"/>
            </p:cNvSpPr>
            <p:nvPr/>
          </p:nvSpPr>
          <p:spPr bwMode="auto">
            <a:xfrm rot="10800000">
              <a:off x="4367" y="3424"/>
              <a:ext cx="308" cy="361"/>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254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pic>
        <p:nvPicPr>
          <p:cNvPr id="74769" name="Picture 23">
            <a:extLst>
              <a:ext uri="{FF2B5EF4-FFF2-40B4-BE49-F238E27FC236}">
                <a16:creationId xmlns:a16="http://schemas.microsoft.com/office/drawing/2014/main" id="{7AA70BB9-6E23-4801-A88E-385F7C1F1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384550"/>
            <a:ext cx="2636838" cy="347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70" name="圆角矩形 1">
            <a:extLst>
              <a:ext uri="{FF2B5EF4-FFF2-40B4-BE49-F238E27FC236}">
                <a16:creationId xmlns:a16="http://schemas.microsoft.com/office/drawing/2014/main" id="{FBA2098C-5F8A-4AB9-AE0C-E8920ED2ED60}"/>
              </a:ext>
            </a:extLst>
          </p:cNvPr>
          <p:cNvSpPr>
            <a:spLocks noChangeArrowheads="1"/>
          </p:cNvSpPr>
          <p:nvPr/>
        </p:nvSpPr>
        <p:spPr bwMode="auto">
          <a:xfrm>
            <a:off x="5087939" y="5661025"/>
            <a:ext cx="1474787" cy="647700"/>
          </a:xfrm>
          <a:prstGeom prst="roundRect">
            <a:avLst>
              <a:gd name="adj" fmla="val 16667"/>
            </a:avLst>
          </a:prstGeom>
          <a:solidFill>
            <a:schemeClr val="accent1"/>
          </a:solidFill>
          <a:ln w="12700">
            <a:solidFill>
              <a:schemeClr val="tx1"/>
            </a:solidFill>
            <a:miter lim="800000"/>
            <a:headEnd type="none" w="sm" len="sm"/>
            <a:tailEnd type="none" w="sm" len="sm"/>
          </a:ln>
        </p:spPr>
        <p:txBody>
          <a:bodyPr wrap="none"/>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t>子瀑布</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灯片编号占位符 3">
            <a:extLst>
              <a:ext uri="{FF2B5EF4-FFF2-40B4-BE49-F238E27FC236}">
                <a16:creationId xmlns:a16="http://schemas.microsoft.com/office/drawing/2014/main" id="{EBBBE65D-881C-4244-B855-5B4D99F40BCA}"/>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69D22ED3-2DA9-4D5B-99B2-198ADD870A40}" type="slidenum">
              <a:rPr lang="en-US" altLang="zh-CN" sz="1200">
                <a:latin typeface="Arial Black" panose="020B0A04020102020204" pitchFamily="34" charset="0"/>
              </a:rPr>
              <a:pPr algn="r"/>
              <a:t>8</a:t>
            </a:fld>
            <a:endParaRPr lang="en-US" altLang="zh-CN" sz="1200">
              <a:latin typeface="Arial Black" panose="020B0A04020102020204" pitchFamily="34" charset="0"/>
            </a:endParaRPr>
          </a:p>
        </p:txBody>
      </p:sp>
      <p:sp>
        <p:nvSpPr>
          <p:cNvPr id="76802" name="Rectangle 2">
            <a:extLst>
              <a:ext uri="{FF2B5EF4-FFF2-40B4-BE49-F238E27FC236}">
                <a16:creationId xmlns:a16="http://schemas.microsoft.com/office/drawing/2014/main" id="{ACC31B58-0211-442D-AAA6-4FC2B8513722}"/>
              </a:ext>
            </a:extLst>
          </p:cNvPr>
          <p:cNvSpPr>
            <a:spLocks noGrp="1" noChangeArrowheads="1"/>
          </p:cNvSpPr>
          <p:nvPr>
            <p:ph type="body" idx="4294967295"/>
          </p:nvPr>
        </p:nvSpPr>
        <p:spPr>
          <a:xfrm>
            <a:off x="1955800" y="684214"/>
            <a:ext cx="8389938" cy="4598987"/>
          </a:xfrm>
        </p:spPr>
        <p:txBody>
          <a:bodyPr/>
          <a:lstStyle/>
          <a:p>
            <a:pPr marL="377825" indent="-377825">
              <a:buClr>
                <a:schemeClr val="tx1"/>
              </a:buClr>
            </a:pPr>
            <a:r>
              <a:rPr lang="zh-CN" altLang="en-US">
                <a:solidFill>
                  <a:srgbClr val="7030A0"/>
                </a:solidFill>
                <a:latin typeface="华文彩云" panose="02010800040101010101" pitchFamily="2" charset="-122"/>
                <a:ea typeface="华文彩云" panose="02010800040101010101" pitchFamily="2" charset="-122"/>
              </a:rPr>
              <a:t>特征</a:t>
            </a:r>
            <a:endParaRPr lang="zh-CN" altLang="en-US">
              <a:solidFill>
                <a:srgbClr val="FF3300"/>
              </a:solidFill>
              <a:latin typeface="华文细黑" panose="02010600040101010101" pitchFamily="2" charset="-122"/>
            </a:endParaRPr>
          </a:p>
          <a:p>
            <a:pPr marL="1052513" lvl="1">
              <a:buClr>
                <a:schemeClr val="tx1"/>
              </a:buClr>
              <a:buSzPct val="50000"/>
              <a:buFont typeface="Wingdings" panose="05000000000000000000" pitchFamily="2" charset="2"/>
              <a:buChar char="Ø"/>
            </a:pPr>
            <a:r>
              <a:rPr lang="zh-CN" altLang="en-US">
                <a:latin typeface="华文细黑" panose="02010600040101010101" pitchFamily="2" charset="-122"/>
                <a:ea typeface="华文细黑" panose="02010600040101010101" pitchFamily="2" charset="-122"/>
              </a:rPr>
              <a:t>接受上一阶段的结果作为本阶段的输入</a:t>
            </a:r>
          </a:p>
          <a:p>
            <a:pPr marL="1052513" lvl="1">
              <a:buClr>
                <a:schemeClr val="tx1"/>
              </a:buClr>
              <a:buSzPct val="50000"/>
              <a:buFont typeface="Wingdings" panose="05000000000000000000" pitchFamily="2" charset="2"/>
              <a:buChar char="Ø"/>
            </a:pPr>
            <a:r>
              <a:rPr lang="zh-CN" altLang="en-US">
                <a:latin typeface="华文细黑" panose="02010600040101010101" pitchFamily="2" charset="-122"/>
                <a:ea typeface="华文细黑" panose="02010600040101010101" pitchFamily="2" charset="-122"/>
              </a:rPr>
              <a:t>利用这一输入实施本阶段应完成的活动</a:t>
            </a:r>
          </a:p>
          <a:p>
            <a:pPr marL="1052513" lvl="1">
              <a:buClr>
                <a:schemeClr val="tx1"/>
              </a:buClr>
              <a:buSzPct val="50000"/>
              <a:buFont typeface="Wingdings" panose="05000000000000000000" pitchFamily="2" charset="2"/>
              <a:buChar char="Ø"/>
            </a:pPr>
            <a:r>
              <a:rPr lang="zh-CN" altLang="en-US">
                <a:latin typeface="华文细黑" panose="02010600040101010101" pitchFamily="2" charset="-122"/>
                <a:ea typeface="华文细黑" panose="02010600040101010101" pitchFamily="2" charset="-122"/>
              </a:rPr>
              <a:t>对本阶段的工作进行评审</a:t>
            </a:r>
          </a:p>
          <a:p>
            <a:pPr marL="1052513" lvl="1">
              <a:buClr>
                <a:schemeClr val="tx1"/>
              </a:buClr>
              <a:buSzPct val="50000"/>
              <a:buFont typeface="Wingdings" panose="05000000000000000000" pitchFamily="2" charset="2"/>
              <a:buChar char="Ø"/>
            </a:pPr>
            <a:r>
              <a:rPr lang="zh-CN" altLang="en-US">
                <a:latin typeface="华文细黑" panose="02010600040101010101" pitchFamily="2" charset="-122"/>
                <a:ea typeface="华文细黑" panose="02010600040101010101" pitchFamily="2" charset="-122"/>
              </a:rPr>
              <a:t>将本阶段的结果作为输出，传递给下一阶段</a:t>
            </a:r>
          </a:p>
          <a:p>
            <a:pPr marL="377825" indent="-377825">
              <a:buClr>
                <a:schemeClr val="tx1"/>
              </a:buClr>
            </a:pPr>
            <a:r>
              <a:rPr lang="zh-CN" altLang="en-US">
                <a:latin typeface="华文细黑" panose="02010600040101010101" pitchFamily="2" charset="-122"/>
              </a:rPr>
              <a:t> </a:t>
            </a:r>
            <a:r>
              <a:rPr lang="zh-CN" altLang="en-US">
                <a:solidFill>
                  <a:srgbClr val="7030A0"/>
                </a:solidFill>
                <a:latin typeface="华文彩云" panose="02010800040101010101" pitchFamily="2" charset="-122"/>
                <a:ea typeface="华文彩云" panose="02010800040101010101" pitchFamily="2" charset="-122"/>
              </a:rPr>
              <a:t>缺点</a:t>
            </a:r>
          </a:p>
          <a:p>
            <a:pPr marL="1052513" lvl="1">
              <a:buClr>
                <a:schemeClr val="tx1"/>
              </a:buClr>
              <a:buSzPct val="50000"/>
              <a:buFont typeface="Wingdings" panose="05000000000000000000" pitchFamily="2" charset="2"/>
              <a:buChar char="Ø"/>
            </a:pPr>
            <a:r>
              <a:rPr lang="zh-CN" altLang="en-US">
                <a:latin typeface="华文细黑" panose="02010600040101010101" pitchFamily="2" charset="-122"/>
                <a:ea typeface="华文细黑" panose="02010600040101010101" pitchFamily="2" charset="-122"/>
              </a:rPr>
              <a:t>缺乏灵活性，难以适应需求不明确或需求经常变化的软件开发</a:t>
            </a:r>
          </a:p>
          <a:p>
            <a:pPr marL="1052513" lvl="1">
              <a:buClr>
                <a:schemeClr val="tx1"/>
              </a:buClr>
              <a:buSzPct val="50000"/>
              <a:buFont typeface="Wingdings" panose="05000000000000000000" pitchFamily="2" charset="2"/>
              <a:buChar char="Ø"/>
            </a:pPr>
            <a:r>
              <a:rPr lang="zh-CN" altLang="en-US">
                <a:latin typeface="华文细黑" panose="02010600040101010101" pitchFamily="2" charset="-122"/>
                <a:ea typeface="华文细黑" panose="02010600040101010101" pitchFamily="2" charset="-122"/>
              </a:rPr>
              <a:t>线性开发，开发过程末期见到成果，风险大</a:t>
            </a:r>
          </a:p>
          <a:p>
            <a:pPr marL="1052513" lvl="1">
              <a:buClr>
                <a:schemeClr val="tx1"/>
              </a:buClr>
              <a:buSzPct val="50000"/>
              <a:buFont typeface="Wingdings" panose="05000000000000000000" pitchFamily="2" charset="2"/>
              <a:buChar char="Ø"/>
            </a:pPr>
            <a:r>
              <a:rPr lang="zh-CN" altLang="en-US">
                <a:latin typeface="华文细黑" panose="02010600040101010101" pitchFamily="2" charset="-122"/>
                <a:ea typeface="华文细黑" panose="02010600040101010101" pitchFamily="2" charset="-122"/>
              </a:rPr>
              <a:t>开发早期存在的问题往往要到交付使用时才发现，维护代价大（一个制造汽车的故事）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3">
            <a:extLst>
              <a:ext uri="{FF2B5EF4-FFF2-40B4-BE49-F238E27FC236}">
                <a16:creationId xmlns:a16="http://schemas.microsoft.com/office/drawing/2014/main" id="{F1D8BC92-BF6A-4272-B5C3-E0DC96DD02BC}"/>
              </a:ext>
            </a:extLst>
          </p:cNvPr>
          <p:cNvSpPr txBox="1">
            <a:spLocks noGrp="1" noChangeArrowheads="1"/>
          </p:cNvSpPr>
          <p:nvPr/>
        </p:nvSpPr>
        <p:spPr bwMode="auto">
          <a:xfrm>
            <a:off x="807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fld id="{417122FA-61FD-4143-A469-B967AD3ECE50}" type="slidenum">
              <a:rPr lang="en-US" altLang="zh-CN" sz="1200">
                <a:latin typeface="Arial Black" panose="020B0A04020102020204" pitchFamily="34" charset="0"/>
              </a:rPr>
              <a:pPr algn="r"/>
              <a:t>9</a:t>
            </a:fld>
            <a:endParaRPr lang="en-US" altLang="zh-CN" sz="1200">
              <a:latin typeface="Arial Black" panose="020B0A04020102020204" pitchFamily="34" charset="0"/>
            </a:endParaRPr>
          </a:p>
        </p:txBody>
      </p:sp>
      <p:sp>
        <p:nvSpPr>
          <p:cNvPr id="80898" name="Rectangle 2">
            <a:extLst>
              <a:ext uri="{FF2B5EF4-FFF2-40B4-BE49-F238E27FC236}">
                <a16:creationId xmlns:a16="http://schemas.microsoft.com/office/drawing/2014/main" id="{EC374878-0073-47EE-A9A8-FC9C5B3465DA}"/>
              </a:ext>
            </a:extLst>
          </p:cNvPr>
          <p:cNvSpPr>
            <a:spLocks noGrp="1" noChangeArrowheads="1"/>
          </p:cNvSpPr>
          <p:nvPr>
            <p:ph type="title" idx="4294967295"/>
          </p:nvPr>
        </p:nvSpPr>
        <p:spPr/>
        <p:txBody>
          <a:bodyPr/>
          <a:lstStyle/>
          <a:p>
            <a:pPr eaLnBrk="1" hangingPunct="1"/>
            <a:r>
              <a:rPr lang="zh-CN" altLang="en-US" sz="3600"/>
              <a:t>适用场合</a:t>
            </a:r>
          </a:p>
        </p:txBody>
      </p:sp>
      <p:sp>
        <p:nvSpPr>
          <p:cNvPr id="80899" name="Rectangle 3">
            <a:extLst>
              <a:ext uri="{FF2B5EF4-FFF2-40B4-BE49-F238E27FC236}">
                <a16:creationId xmlns:a16="http://schemas.microsoft.com/office/drawing/2014/main" id="{E64E1B2D-5E33-48B1-A545-EB7435999625}"/>
              </a:ext>
            </a:extLst>
          </p:cNvPr>
          <p:cNvSpPr>
            <a:spLocks noGrp="1" noChangeArrowheads="1"/>
          </p:cNvSpPr>
          <p:nvPr>
            <p:ph type="body" idx="4294967295"/>
          </p:nvPr>
        </p:nvSpPr>
        <p:spPr/>
        <p:txBody>
          <a:bodyPr/>
          <a:lstStyle/>
          <a:p>
            <a:pPr eaLnBrk="1" hangingPunct="1"/>
            <a:r>
              <a:rPr lang="en-US" altLang="zh-CN">
                <a:latin typeface="华文细黑" panose="02010600040101010101" pitchFamily="2" charset="-122"/>
              </a:rPr>
              <a:t>–</a:t>
            </a:r>
            <a:r>
              <a:rPr lang="en-US" altLang="zh-CN"/>
              <a:t> </a:t>
            </a:r>
            <a:r>
              <a:rPr lang="zh-CN" altLang="en-US"/>
              <a:t>软件项目较小；</a:t>
            </a:r>
          </a:p>
          <a:p>
            <a:pPr eaLnBrk="1" hangingPunct="1"/>
            <a:r>
              <a:rPr lang="en-US" altLang="zh-CN">
                <a:latin typeface="华文细黑" panose="02010600040101010101" pitchFamily="2" charset="-122"/>
              </a:rPr>
              <a:t>–</a:t>
            </a:r>
            <a:r>
              <a:rPr lang="en-US" altLang="zh-CN"/>
              <a:t> </a:t>
            </a:r>
            <a:r>
              <a:rPr lang="zh-CN" altLang="en-US"/>
              <a:t>需求在项目开始之前已经被全面的了解；</a:t>
            </a:r>
          </a:p>
          <a:p>
            <a:pPr eaLnBrk="1" hangingPunct="1"/>
            <a:r>
              <a:rPr lang="en-US" altLang="zh-CN">
                <a:latin typeface="华文细黑" panose="02010600040101010101" pitchFamily="2" charset="-122"/>
              </a:rPr>
              <a:t>–</a:t>
            </a:r>
            <a:r>
              <a:rPr lang="en-US" altLang="zh-CN"/>
              <a:t> </a:t>
            </a:r>
            <a:r>
              <a:rPr lang="zh-CN" altLang="en-US"/>
              <a:t>需求在开发中不太可能发生重大改变；</a:t>
            </a:r>
          </a:p>
          <a:p>
            <a:pPr eaLnBrk="1" hangingPunct="1"/>
            <a:r>
              <a:rPr lang="en-US" altLang="zh-CN">
                <a:latin typeface="华文细黑" panose="02010600040101010101" pitchFamily="2" charset="-122"/>
              </a:rPr>
              <a:t>–</a:t>
            </a:r>
            <a:r>
              <a:rPr lang="en-US" altLang="zh-CN"/>
              <a:t> </a:t>
            </a:r>
            <a:r>
              <a:rPr lang="zh-CN" altLang="en-US"/>
              <a:t>外部环境的不可控因素很少。</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000000"/>
      </a:hlink>
      <a:folHlink>
        <a:srgbClr val="9999FF"/>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000000"/>
        </a:hlink>
        <a:folHlink>
          <a:srgbClr val="3366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000000"/>
        </a:hlink>
        <a:folHlink>
          <a:srgbClr val="99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2357</Words>
  <Application>Microsoft Office PowerPoint</Application>
  <PresentationFormat>宽屏</PresentationFormat>
  <Paragraphs>381</Paragraphs>
  <Slides>44</Slides>
  <Notes>7</Notes>
  <HiddenSlides>0</HiddenSlides>
  <MMClips>1</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44</vt:i4>
      </vt:variant>
    </vt:vector>
  </HeadingPairs>
  <TitlesOfParts>
    <vt:vector size="60" baseType="lpstr">
      <vt:lpstr>等线</vt:lpstr>
      <vt:lpstr>等线 Light</vt:lpstr>
      <vt:lpstr>仿宋_GB2312</vt:lpstr>
      <vt:lpstr>华文彩云</vt:lpstr>
      <vt:lpstr>华文细黑</vt:lpstr>
      <vt:lpstr>华文中宋</vt:lpstr>
      <vt:lpstr>楷体_GB2312</vt:lpstr>
      <vt:lpstr>宋体</vt:lpstr>
      <vt:lpstr>Arial</vt:lpstr>
      <vt:lpstr>Arial Black</vt:lpstr>
      <vt:lpstr>Times New Roman</vt:lpstr>
      <vt:lpstr>Wingdings</vt:lpstr>
      <vt:lpstr>Office 主题​​</vt:lpstr>
      <vt:lpstr>Pixel</vt:lpstr>
      <vt:lpstr>MS_ClipArt_Gallery.5</vt:lpstr>
      <vt:lpstr>Visio.Drawing.11</vt:lpstr>
      <vt:lpstr>第一章</vt:lpstr>
      <vt:lpstr> 一、什么是软件工程</vt:lpstr>
      <vt:lpstr> 一、什么是软件工程</vt:lpstr>
      <vt:lpstr>二、 软件工程的基本原理</vt:lpstr>
      <vt:lpstr>PowerPoint 演示文稿</vt:lpstr>
      <vt:lpstr>软件过程模型</vt:lpstr>
      <vt:lpstr>瀑布模型： 1970年W.Royce提出</vt:lpstr>
      <vt:lpstr>PowerPoint 演示文稿</vt:lpstr>
      <vt:lpstr>适用场合</vt:lpstr>
      <vt:lpstr>快速原型模型</vt:lpstr>
      <vt:lpstr>PowerPoint 演示文稿</vt:lpstr>
      <vt:lpstr>PowerPoint 演示文稿</vt:lpstr>
      <vt:lpstr>增量模型</vt:lpstr>
      <vt:lpstr>增量模型</vt:lpstr>
      <vt:lpstr>优点</vt:lpstr>
      <vt:lpstr>PowerPoint 演示文稿</vt:lpstr>
      <vt:lpstr>问题</vt:lpstr>
      <vt:lpstr>喷泉模型 </vt:lpstr>
      <vt:lpstr>PowerPoint 演示文稿</vt:lpstr>
      <vt:lpstr>快速应用开发模型</vt:lpstr>
      <vt:lpstr>快速应用开发模型</vt:lpstr>
      <vt:lpstr>形式化方法模型</vt:lpstr>
      <vt:lpstr>形式化方法的主要特点</vt:lpstr>
      <vt:lpstr>实例：净室软件工程</vt:lpstr>
      <vt:lpstr>动态视角：RUP 阶段模型</vt:lpstr>
      <vt:lpstr>统一过程的阶段</vt:lpstr>
      <vt:lpstr>统一过程的阶段</vt:lpstr>
      <vt:lpstr>实践观点：RUP的好的实践</vt:lpstr>
      <vt:lpstr>极限编程——敏捷过程中最重要的部分，广泛应用于需求模糊且经常改变的场合。</vt:lpstr>
      <vt:lpstr>第二章</vt:lpstr>
      <vt:lpstr>2.1 可行性研究的任务</vt:lpstr>
      <vt:lpstr>2.3系统流程图</vt:lpstr>
      <vt:lpstr>2.3系统流程图</vt:lpstr>
      <vt:lpstr>2.3系统流程图</vt:lpstr>
      <vt:lpstr>2.3系统流程图</vt:lpstr>
      <vt:lpstr>2.4  数据流图</vt:lpstr>
      <vt:lpstr>2. 4 数据流图 (Data Flow Diagram)</vt:lpstr>
      <vt:lpstr>2. 4 数据流图 (Data Flow Diagram)</vt:lpstr>
      <vt:lpstr>2.4  数据流图</vt:lpstr>
      <vt:lpstr>2.4  数据流图</vt:lpstr>
      <vt:lpstr>第0层数据流图</vt:lpstr>
      <vt:lpstr>第0层数据流图</vt:lpstr>
      <vt:lpstr>实例：医院病房监护系统</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苏 睿哲</dc:creator>
  <cp:lastModifiedBy>苏 睿哲</cp:lastModifiedBy>
  <cp:revision>5</cp:revision>
  <dcterms:created xsi:type="dcterms:W3CDTF">2020-12-22T08:47:11Z</dcterms:created>
  <dcterms:modified xsi:type="dcterms:W3CDTF">2021-01-03T11:51:32Z</dcterms:modified>
</cp:coreProperties>
</file>