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9"/>
  </p:notesMasterIdLst>
  <p:sldIdLst>
    <p:sldId id="573" r:id="rId4"/>
    <p:sldId id="743" r:id="rId5"/>
    <p:sldId id="744" r:id="rId6"/>
    <p:sldId id="658" r:id="rId7"/>
    <p:sldId id="745" r:id="rId8"/>
    <p:sldId id="606" r:id="rId9"/>
    <p:sldId id="576" r:id="rId10"/>
    <p:sldId id="577" r:id="rId11"/>
    <p:sldId id="607" r:id="rId12"/>
    <p:sldId id="580" r:id="rId13"/>
    <p:sldId id="759" r:id="rId14"/>
    <p:sldId id="760" r:id="rId15"/>
    <p:sldId id="755" r:id="rId16"/>
    <p:sldId id="764" r:id="rId17"/>
    <p:sldId id="756" r:id="rId18"/>
    <p:sldId id="757" r:id="rId19"/>
    <p:sldId id="758" r:id="rId20"/>
    <p:sldId id="754" r:id="rId21"/>
    <p:sldId id="766" r:id="rId22"/>
    <p:sldId id="767" r:id="rId23"/>
    <p:sldId id="661" r:id="rId24"/>
    <p:sldId id="664" r:id="rId25"/>
    <p:sldId id="671" r:id="rId26"/>
    <p:sldId id="702" r:id="rId27"/>
    <p:sldId id="742" r:id="rId2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174"/>
    <p:restoredTop sz="97623"/>
  </p:normalViewPr>
  <p:slideViewPr>
    <p:cSldViewPr showGuides="1">
      <p:cViewPr varScale="1">
        <p:scale>
          <a:sx n="114" d="100"/>
          <a:sy n="114" d="100"/>
        </p:scale>
        <p:origin x="-1554" y="-108"/>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i="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i="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270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i="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zh-CN" altLang="en-US" sz="1200" i="0" dirty="0"/>
            </a:fld>
            <a:endParaRPr lang="zh-CN" altLang="en-US" sz="1200" i="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a:lvl1pPr>
          </a:lstStyle>
          <a:p>
            <a:pPr lvl="0"/>
            <a:r>
              <a:rPr lang="zh-CN" altLang="en-US" noProof="0" smtClean="0"/>
              <a:t>单击此处编辑母版标题样式</a:t>
            </a:r>
            <a:endParaRPr lang="zh-CN" altLang="en-US" noProof="0" smtClean="0"/>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87655" indent="-287655">
              <a:defRPr/>
            </a:lvl1pPr>
          </a:lstStyle>
          <a:p>
            <a:pPr lvl="0"/>
            <a:r>
              <a:rPr lang="zh-CN" altLang="en-US" noProof="0" smtClean="0"/>
              <a:t>单击此处编辑母版副标题样式</a:t>
            </a:r>
            <a:endParaRPr lang="zh-CN"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7"/>
          <p:cNvSpPr/>
          <p:nvPr/>
        </p:nvSpPr>
        <p:spPr>
          <a:xfrm>
            <a:off x="609600" y="1219200"/>
            <a:ext cx="7924800" cy="9144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3075"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722946"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zh-CN" noProof="0" smtClean="0"/>
              <a:t>单击此处编辑母版标题样式</a:t>
            </a:r>
            <a:endParaRPr lang="en-US" altLang="zh-CN" noProof="0" smtClean="0"/>
          </a:p>
        </p:txBody>
      </p:sp>
      <p:sp>
        <p:nvSpPr>
          <p:cNvPr id="72294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pPr lvl="0"/>
            <a:r>
              <a:rPr lang="en-US" altLang="zh-CN" noProof="0" smtClean="0"/>
              <a:t>单击此处编辑母版副标题样式</a:t>
            </a:r>
            <a:endParaRPr lang="en-US" altLang="zh-CN" noProof="0" smtClean="0"/>
          </a:p>
        </p:txBody>
      </p:sp>
      <p:sp>
        <p:nvSpPr>
          <p:cNvPr id="11" name="Rectangle 4"/>
          <p:cNvSpPr>
            <a:spLocks noGrp="1" noChangeArrowheads="1"/>
          </p:cNvSpPr>
          <p:nvPr>
            <p:ph type="dt" sz="half" idx="2"/>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700213"/>
            <a:ext cx="7772400" cy="4465637"/>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9" name="Rectangle 11"/>
          <p:cNvSpPr>
            <a:spLocks noGrp="1" noChangeArrowheads="1"/>
          </p:cNvSpPr>
          <p:nvPr>
            <p:ph type="dt" sz="half" idx="2"/>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 name="Rectangle 12"/>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 name="Rectangle 16"/>
          <p:cNvSpPr>
            <a:spLocks noGrp="1" noChangeArrowheads="1"/>
          </p:cNvSpPr>
          <p:nvPr>
            <p:ph type="sldNum" sz="quarter" idx="4"/>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a:r>
              <a:rPr lang="en-US" altLang="zh-CN" dirty="0">
                <a:latin typeface="Garamond" panose="02020404030301010803" pitchFamily="18" charset="0"/>
              </a:rPr>
              <a:t>-</a:t>
            </a:r>
            <a:fld id="{9A0DB2DC-4C9A-4742-B13C-FB6460FD3503}" type="slidenum">
              <a:rPr lang="en-US" altLang="zh-CN" dirty="0">
                <a:latin typeface="Garamond" panose="02020404030301010803" pitchFamily="18" charset="0"/>
              </a:rPr>
            </a:fld>
            <a:r>
              <a:rPr lang="en-US" altLang="zh-CN" dirty="0">
                <a:latin typeface="Garamond" panose="02020404030301010803" pitchFamily="18" charset="0"/>
              </a:rPr>
              <a:t>-</a:t>
            </a:r>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
          <p:cNvSpPr/>
          <p:nvPr userDrawn="1"/>
        </p:nvSpPr>
        <p:spPr>
          <a:xfrm>
            <a:off x="533400" y="762000"/>
            <a:ext cx="7772400" cy="1143000"/>
          </a:xfrm>
          <a:prstGeom prst="rect">
            <a:avLst/>
          </a:prstGeom>
          <a:noFill/>
          <a:ln w="9525">
            <a:noFill/>
          </a:ln>
        </p:spPr>
        <p:txBody>
          <a:bodyPr anchor="ctr"/>
          <a:p>
            <a:pPr lvl="0" eaLnBrk="1" hangingPunct="1"/>
            <a:r>
              <a:rPr lang="zh-CN" altLang="en-US" sz="3200" b="1" i="0" dirty="0">
                <a:solidFill>
                  <a:srgbClr val="800000"/>
                </a:solidFill>
                <a:latin typeface="Times New Roman" panose="02020603050405020304" pitchFamily="18" charset="0"/>
              </a:rPr>
              <a:t>单击此处编辑母版标题样式</a:t>
            </a:r>
            <a:endParaRPr lang="zh-CN" altLang="en-US" sz="3200" b="1" i="0" dirty="0">
              <a:solidFill>
                <a:srgbClr val="800000"/>
              </a:solidFill>
              <a:latin typeface="Times New Roman" panose="02020603050405020304" pitchFamily="18" charset="0"/>
            </a:endParaRPr>
          </a:p>
        </p:txBody>
      </p:sp>
      <p:sp>
        <p:nvSpPr>
          <p:cNvPr id="1027" name="Rectangle 3"/>
          <p:cNvSpPr/>
          <p:nvPr userDrawn="1"/>
        </p:nvSpPr>
        <p:spPr>
          <a:xfrm>
            <a:off x="457200" y="2514600"/>
            <a:ext cx="8229600" cy="1752600"/>
          </a:xfrm>
          <a:prstGeom prst="rect">
            <a:avLst/>
          </a:prstGeom>
          <a:noFill/>
          <a:ln w="9525">
            <a:noFill/>
          </a:ln>
        </p:spPr>
        <p:txBody>
          <a:bodyPr/>
          <a:p>
            <a:pPr marL="287655" lvl="0" indent="-287655" eaLnBrk="1" hangingPunct="1">
              <a:spcBef>
                <a:spcPct val="20000"/>
              </a:spcBef>
              <a:buChar char="•"/>
            </a:pPr>
            <a:r>
              <a:rPr lang="zh-CN" altLang="en-US" b="1" i="0" dirty="0">
                <a:latin typeface="Times New Roman" panose="02020603050405020304" pitchFamily="18" charset="0"/>
              </a:rPr>
              <a:t>单击此处编辑母版副标题样式</a:t>
            </a:r>
            <a:endParaRPr lang="zh-CN" altLang="en-US" b="1" i="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7813"/>
            <a:ext cx="8229600" cy="1139825"/>
          </a:xfrm>
          <a:prstGeom prst="rect">
            <a:avLst/>
          </a:prstGeom>
          <a:noFill/>
          <a:ln w="9525">
            <a:noFill/>
          </a:ln>
        </p:spPr>
        <p:txBody>
          <a:bodyPr/>
          <a:p>
            <a:pPr lvl="0"/>
            <a:r>
              <a:rPr lang="en-US" altLang="zh-CN" dirty="0"/>
              <a:t>单击此处编辑母版标题样式</a:t>
            </a:r>
            <a:endParaRPr lang="en-US" altLang="zh-CN" dirty="0"/>
          </a:p>
        </p:txBody>
      </p:sp>
      <p:sp>
        <p:nvSpPr>
          <p:cNvPr id="2051" name="Rectangle 3"/>
          <p:cNvSpPr>
            <a:spLocks noGrp="1"/>
          </p:cNvSpPr>
          <p:nvPr>
            <p:ph type="body" idx="1"/>
          </p:nvPr>
        </p:nvSpPr>
        <p:spPr>
          <a:xfrm>
            <a:off x="457200" y="1600200"/>
            <a:ext cx="8229600" cy="4530725"/>
          </a:xfrm>
          <a:prstGeom prst="rect">
            <a:avLst/>
          </a:prstGeom>
          <a:noFill/>
          <a:ln w="9525">
            <a:noFill/>
          </a:ln>
        </p:spPr>
        <p:txBody>
          <a:bodyPr/>
          <a:p>
            <a:pPr lvl="0"/>
            <a:r>
              <a:rPr lang="en-US" altLang="zh-CN" dirty="0"/>
              <a:t>单击此处编辑母版文本样式</a:t>
            </a:r>
            <a:endParaRPr lang="en-US" altLang="zh-CN" dirty="0"/>
          </a:p>
          <a:p>
            <a:pPr lvl="1"/>
            <a:r>
              <a:rPr lang="en-US" altLang="zh-CN" dirty="0"/>
              <a:t>第二级</a:t>
            </a:r>
            <a:endParaRPr lang="en-US" altLang="zh-CN" dirty="0"/>
          </a:p>
          <a:p>
            <a:pPr lvl="2"/>
            <a:r>
              <a:rPr lang="en-US" altLang="zh-CN" dirty="0"/>
              <a:t>第三级</a:t>
            </a:r>
            <a:endParaRPr lang="en-US" altLang="zh-CN" dirty="0"/>
          </a:p>
          <a:p>
            <a:pPr lvl="3"/>
            <a:r>
              <a:rPr lang="en-US" altLang="zh-CN" dirty="0"/>
              <a:t>第四级</a:t>
            </a:r>
            <a:endParaRPr lang="en-US" altLang="zh-CN" dirty="0"/>
          </a:p>
          <a:p>
            <a:pPr lvl="4"/>
            <a:r>
              <a:rPr lang="en-US" altLang="zh-CN" dirty="0"/>
              <a:t>第五级</a:t>
            </a:r>
            <a:endParaRPr lang="en-US" altLang="zh-CN" dirty="0"/>
          </a:p>
        </p:txBody>
      </p:sp>
      <p:sp>
        <p:nvSpPr>
          <p:cNvPr id="72192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i="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2192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i="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2192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i="0">
                <a:latin typeface="Garamond" panose="02020404030301010803" pitchFamily="18" charset="0"/>
              </a:defRPr>
            </a:lvl1pPr>
          </a:lstStyle>
          <a:p>
            <a:pPr lvl="0" eaLnBrk="1" hangingPunct="1"/>
            <a:fld id="{9A0DB2DC-4C9A-4742-B13C-FB6460FD3503}" type="slidenum">
              <a:rPr lang="en-US" altLang="zh-CN" dirty="0"/>
            </a:fld>
            <a:endParaRPr lang="en-US" altLang="zh-CN" dirty="0"/>
          </a:p>
        </p:txBody>
      </p:sp>
      <p:sp>
        <p:nvSpPr>
          <p:cNvPr id="2055" name="Freeform 7"/>
          <p:cNvSpPr/>
          <p:nvPr/>
        </p:nvSpPr>
        <p:spPr>
          <a:xfrm>
            <a:off x="381000" y="228600"/>
            <a:ext cx="8229600" cy="6096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6"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312420" y="2291398"/>
            <a:ext cx="8229600" cy="1139825"/>
          </a:xfrm>
        </p:spPr>
        <p:txBody>
          <a:bodyPr vert="horz" wrap="square" lIns="91440" tIns="45720" rIns="91440" bIns="45720" anchor="t"/>
          <a:p>
            <a:pPr algn="ctr" eaLnBrk="1" hangingPunct="1"/>
            <a:r>
              <a:rPr lang="zh-CN" altLang="en-US" sz="4500" b="1" dirty="0"/>
              <a:t>第</a:t>
            </a:r>
            <a:r>
              <a:rPr lang="en-US" altLang="zh-CN" sz="4500" b="1" dirty="0"/>
              <a:t>11</a:t>
            </a:r>
            <a:r>
              <a:rPr lang="zh-CN" altLang="en-US" sz="4500" b="1" dirty="0"/>
              <a:t>章  面向对象设计</a:t>
            </a:r>
            <a:endParaRPr lang="zh-CN" altLang="en-US" sz="45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idx="1"/>
          </p:nvPr>
        </p:nvSpPr>
        <p:spPr>
          <a:xfrm>
            <a:off x="457200" y="549275"/>
            <a:ext cx="8229600" cy="55816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1" i="0" u="none" strike="noStrike" kern="0" cap="none" spc="0" normalizeH="0" baseline="0" noProof="0" dirty="0" smtClean="0">
                <a:ln>
                  <a:noFill/>
                </a:ln>
                <a:solidFill>
                  <a:schemeClr val="tx1"/>
                </a:solidFill>
                <a:effectLst/>
                <a:uLnTx/>
                <a:uFillTx/>
                <a:latin typeface="+mn-lt"/>
                <a:ea typeface="+mn-ea"/>
                <a:cs typeface="+mn-cs"/>
              </a:rPr>
              <a:t>4. </a:t>
            </a: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使用简单的协议</a:t>
            </a:r>
            <a:endParaRPr kumimoji="0" lang="zh-CN" altLang="en-US" sz="3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一般说来，消息中的参数不要超过</a:t>
            </a:r>
            <a:r>
              <a:rPr kumimoji="0" lang="en-US" altLang="zh-CN" sz="30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个。</a:t>
            </a:r>
            <a:endParaRPr kumimoji="0" lang="en-US" altLang="zh-CN" sz="3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altLang="zh-CN" sz="30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1" i="0" u="none" strike="noStrike" kern="0" cap="none" spc="0" normalizeH="0" baseline="0" noProof="0" dirty="0" smtClean="0">
                <a:ln>
                  <a:noFill/>
                </a:ln>
                <a:solidFill>
                  <a:schemeClr val="tx1"/>
                </a:solidFill>
                <a:effectLst/>
                <a:uLnTx/>
                <a:uFillTx/>
                <a:latin typeface="+mn-lt"/>
                <a:ea typeface="+mn-ea"/>
                <a:cs typeface="+mn-cs"/>
              </a:rPr>
              <a:t>5. </a:t>
            </a:r>
            <a:r>
              <a:rPr kumimoji="0" lang="zh-CN" altLang="en-US" sz="3000" b="1" i="0" u="none" strike="noStrike" kern="0" cap="none" spc="0" normalizeH="0" baseline="0" noProof="0" dirty="0" smtClean="0">
                <a:ln>
                  <a:noFill/>
                </a:ln>
                <a:solidFill>
                  <a:schemeClr val="tx1"/>
                </a:solidFill>
                <a:effectLst/>
                <a:uLnTx/>
                <a:uFillTx/>
                <a:latin typeface="+mn-lt"/>
                <a:ea typeface="+mn-ea"/>
                <a:cs typeface="+mn-cs"/>
              </a:rPr>
              <a:t>使用简单的服务</a:t>
            </a:r>
            <a:endParaRPr kumimoji="0" lang="zh-CN" altLang="en-US" sz="3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2600" b="1" i="0" u="none" strike="noStrike" kern="0" cap="none" spc="0" normalizeH="0" baseline="0" noProof="0" dirty="0" smtClean="0">
              <a:ln>
                <a:noFill/>
              </a:ln>
              <a:solidFill>
                <a:schemeClr val="tx1"/>
              </a:solidFill>
              <a:effectLst/>
              <a:uLnTx/>
              <a:uFillTx/>
              <a:latin typeface="+mn-lt"/>
              <a:ea typeface="+mn-ea"/>
            </a:endParaRPr>
          </a:p>
          <a:p>
            <a:pPr marL="0" marR="0" lvl="0" indent="0"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None/>
              <a:defRPr/>
            </a:pPr>
            <a:r>
              <a:rPr lang="en-US" altLang="zh-CN" b="1" dirty="0">
                <a:sym typeface="+mn-ea"/>
              </a:rPr>
              <a:t>6. </a:t>
            </a:r>
            <a:r>
              <a:rPr lang="zh-CN" altLang="en-US" b="1" dirty="0">
                <a:sym typeface="+mn-ea"/>
              </a:rPr>
              <a:t>把设计变动减至最小</a:t>
            </a:r>
            <a:endParaRPr kumimoji="0" lang="zh-CN" altLang="en-US" sz="3000" b="1"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9810" name="标题 759809"/>
          <p:cNvSpPr>
            <a:spLocks noGrp="1"/>
          </p:cNvSpPr>
          <p:nvPr>
            <p:ph type="title"/>
          </p:nvPr>
        </p:nvSpPr>
        <p:spPr/>
        <p:txBody>
          <a:bodyPr/>
          <a:p>
            <a:r>
              <a:rPr lang="en-US" altLang="zh-CN" b="1">
                <a:solidFill>
                  <a:srgbClr val="7030A0"/>
                </a:solidFill>
                <a:latin typeface="华文彩云" panose="02010800040101010101" charset="-122"/>
                <a:ea typeface="华文彩云" panose="02010800040101010101" charset="-122"/>
                <a:cs typeface="华文彩云" panose="02010800040101010101" charset="-122"/>
              </a:rPr>
              <a:t>11.4  </a:t>
            </a:r>
            <a:r>
              <a:rPr lang="zh-CN" altLang="en-US" b="1" dirty="0">
                <a:solidFill>
                  <a:srgbClr val="7030A0"/>
                </a:solidFill>
                <a:latin typeface="华文彩云" panose="02010800040101010101" charset="-122"/>
                <a:ea typeface="华文彩云" panose="02010800040101010101" charset="-122"/>
                <a:cs typeface="华文彩云" panose="02010800040101010101" charset="-122"/>
              </a:rPr>
              <a:t>类构件</a:t>
            </a:r>
            <a:endParaRPr lang="zh-CN" altLang="en-US"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759811" name="文本占位符 759810"/>
          <p:cNvSpPr>
            <a:spLocks noGrp="1"/>
          </p:cNvSpPr>
          <p:nvPr>
            <p:ph type="body" idx="1"/>
          </p:nvPr>
        </p:nvSpPr>
        <p:spPr>
          <a:xfrm>
            <a:off x="457200" y="1417955"/>
            <a:ext cx="8229600" cy="4530725"/>
          </a:xfrm>
        </p:spPr>
        <p:txBody>
          <a:bodyPr/>
          <a:p>
            <a:r>
              <a:rPr lang="zh-CN" altLang="en-US" b="1" dirty="0">
                <a:solidFill>
                  <a:srgbClr val="FF0000"/>
                </a:solidFill>
                <a:latin typeface="Times New Roman" panose="02020603050405020304" pitchFamily="18" charset="0"/>
              </a:rPr>
              <a:t>面向对象技术中的“类”，是比较理想的可重用软构件，称之为类构件。</a:t>
            </a:r>
            <a:endParaRPr lang="zh-CN" altLang="en-US" b="1" dirty="0">
              <a:latin typeface="Times New Roman" panose="02020603050405020304" pitchFamily="18" charset="0"/>
            </a:endParaRPr>
          </a:p>
          <a:p>
            <a:pPr>
              <a:buNone/>
            </a:pPr>
            <a:r>
              <a:rPr lang="en-US" altLang="zh-CN" b="1">
                <a:latin typeface="Times New Roman" panose="02020603050405020304" pitchFamily="18" charset="0"/>
              </a:rPr>
              <a:t>1. </a:t>
            </a:r>
            <a:r>
              <a:rPr lang="zh-CN" altLang="en-US" b="1" dirty="0">
                <a:latin typeface="Times New Roman" panose="02020603050405020304" pitchFamily="18" charset="0"/>
              </a:rPr>
              <a:t>可重用软构件应具备的特点</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模块独立性强 </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具有高度可塑性</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接口清晰、简明、可靠</a:t>
            </a:r>
            <a:endParaRPr lang="zh-CN" altLang="en-US" b="1" dirty="0">
              <a:latin typeface="Times New Roman" panose="02020603050405020304" pitchFamily="18" charset="0"/>
            </a:endParaRPr>
          </a:p>
          <a:p>
            <a:r>
              <a:rPr lang="zh-CN" altLang="en-US" b="1" dirty="0">
                <a:latin typeface="Times New Roman" panose="02020603050405020304" pitchFamily="18" charset="0"/>
              </a:rPr>
              <a:t>精心设计的“类”基本上能满足上述要求，可以认为它是可重用软构件的雏形。 </a:t>
            </a:r>
            <a:endParaRPr lang="zh-CN" altLang="en-US" b="1"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4210" name="文本占位符 734209"/>
          <p:cNvSpPr>
            <a:spLocks noGrp="1"/>
          </p:cNvSpPr>
          <p:nvPr>
            <p:ph type="body" idx="1"/>
          </p:nvPr>
        </p:nvSpPr>
        <p:spPr>
          <a:xfrm>
            <a:off x="457200" y="549275"/>
            <a:ext cx="8229600" cy="5581650"/>
          </a:xfrm>
        </p:spPr>
        <p:txBody>
          <a:bodyPr/>
          <a:p>
            <a:pPr>
              <a:lnSpc>
                <a:spcPct val="90000"/>
              </a:lnSpc>
              <a:buNone/>
            </a:pPr>
            <a:r>
              <a:rPr lang="en-US" altLang="zh-CN" b="1">
                <a:latin typeface="Times New Roman" panose="02020603050405020304" pitchFamily="18" charset="0"/>
              </a:rPr>
              <a:t>2. </a:t>
            </a:r>
            <a:r>
              <a:rPr lang="zh-CN" altLang="en-US" b="1" dirty="0">
                <a:latin typeface="Times New Roman" panose="02020603050405020304" pitchFamily="18" charset="0"/>
              </a:rPr>
              <a:t>类构件的重用方式</a:t>
            </a:r>
            <a:endParaRPr lang="zh-CN" altLang="en-US" b="1" dirty="0">
              <a:latin typeface="Times New Roman" panose="02020603050405020304" pitchFamily="18" charset="0"/>
            </a:endParaRPr>
          </a:p>
          <a:p>
            <a:pPr>
              <a:lnSpc>
                <a:spcPct val="90000"/>
              </a:lnSpc>
            </a:pPr>
            <a:r>
              <a:rPr lang="zh-CN" altLang="en-US" b="1" dirty="0">
                <a:latin typeface="Times New Roman" panose="02020603050405020304" pitchFamily="18" charset="0"/>
              </a:rPr>
              <a:t>实例重用</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由于类的封装性，使用者无须了解实现细节就可以使用适当的构造函数，按照需要创建类的实例。这是最基本的重用方式。</a:t>
            </a:r>
            <a:endParaRPr lang="zh-CN" altLang="en-US" b="1" dirty="0">
              <a:latin typeface="Times New Roman" panose="02020603050405020304" pitchFamily="18" charset="0"/>
            </a:endParaRPr>
          </a:p>
          <a:p>
            <a:pPr>
              <a:lnSpc>
                <a:spcPct val="90000"/>
              </a:lnSpc>
            </a:pPr>
            <a:r>
              <a:rPr lang="zh-CN" altLang="en-US" b="1" dirty="0">
                <a:latin typeface="Times New Roman" panose="02020603050405020304" pitchFamily="18" charset="0"/>
              </a:rPr>
              <a:t>继承重用</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继承重用提供了一种安全地修改已有类构件，以便在当前系统中重用的手段。</a:t>
            </a:r>
            <a:endParaRPr lang="zh-CN" altLang="en-US" b="1" dirty="0">
              <a:latin typeface="Times New Roman" panose="02020603050405020304" pitchFamily="18" charset="0"/>
            </a:endParaRPr>
          </a:p>
          <a:p>
            <a:pPr>
              <a:lnSpc>
                <a:spcPct val="90000"/>
              </a:lnSpc>
            </a:pPr>
            <a:r>
              <a:rPr lang="zh-CN" altLang="en-US" b="1" dirty="0">
                <a:latin typeface="Times New Roman" panose="02020603050405020304" pitchFamily="18" charset="0"/>
              </a:rPr>
              <a:t>多态重用</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利用多态性不仅可以使对象的对外接口更加一般化，从而降低了消息连接的复杂程度。</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t"/>
          <a:p>
            <a:pPr eaLnBrk="1" hangingPunct="1"/>
            <a:r>
              <a:rPr lang="en-US" altLang="zh-CN" b="1" dirty="0">
                <a:solidFill>
                  <a:srgbClr val="7030A0"/>
                </a:solidFill>
                <a:latin typeface="华文彩云" panose="02010800040101010101" charset="-122"/>
                <a:ea typeface="华文彩云" panose="02010800040101010101" charset="-122"/>
                <a:cs typeface="华文彩云" panose="02010800040101010101" charset="-122"/>
              </a:rPr>
              <a:t>11.5  </a:t>
            </a:r>
            <a:r>
              <a:rPr lang="zh-CN" altLang="en-US" b="1" dirty="0">
                <a:solidFill>
                  <a:srgbClr val="7030A0"/>
                </a:solidFill>
                <a:latin typeface="华文彩云" panose="02010800040101010101" charset="-122"/>
                <a:ea typeface="华文彩云" panose="02010800040101010101" charset="-122"/>
                <a:cs typeface="华文彩云" panose="02010800040101010101" charset="-122"/>
              </a:rPr>
              <a:t>设计问题域子系统</a:t>
            </a:r>
            <a:endParaRPr lang="zh-CN" altLang="en-US"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52227" name="Rectangle 3"/>
          <p:cNvSpPr>
            <a:spLocks noGrp="1"/>
          </p:cNvSpPr>
          <p:nvPr>
            <p:ph idx="1"/>
          </p:nvPr>
        </p:nvSpPr>
        <p:spPr/>
        <p:txBody>
          <a:bodyPr vert="horz" wrap="square" lIns="91440" tIns="45720" rIns="91440" bIns="45720" anchor="t"/>
          <a:p>
            <a:pPr eaLnBrk="1" hangingPunct="1"/>
            <a:r>
              <a:rPr lang="zh-CN" altLang="en-US" b="1" dirty="0"/>
              <a:t>面向对象设计</a:t>
            </a:r>
            <a:endParaRPr lang="en-US" altLang="zh-CN" b="1" dirty="0"/>
          </a:p>
          <a:p>
            <a:pPr lvl="1" eaLnBrk="1" hangingPunct="1"/>
            <a:r>
              <a:rPr lang="zh-CN" altLang="en-US" b="1" dirty="0">
                <a:solidFill>
                  <a:srgbClr val="FF0000"/>
                </a:solidFill>
              </a:rPr>
              <a:t>仅需从实现角度对问题域模型做一些补充或修改，</a:t>
            </a:r>
            <a:r>
              <a:rPr lang="zh-CN" altLang="en-US" b="1" dirty="0"/>
              <a:t>主要是增添、合并或分解类与对象、属性及服务，调整继承关系等等。</a:t>
            </a:r>
            <a:endParaRPr lang="zh-CN" altLang="en-US" b="1" dirty="0"/>
          </a:p>
          <a:p>
            <a:pPr eaLnBrk="1" hangingPunct="1"/>
            <a:r>
              <a:rPr lang="zh-CN" altLang="en-US" b="1" dirty="0"/>
              <a:t>当问题域子系统过分复杂庞大时，应该把它进一步分解成若干个更小的子系统。 </a:t>
            </a:r>
            <a:endParaRPr lang="zh-CN" alt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3427" name="图片 743426" descr="rj123"/>
          <p:cNvPicPr>
            <a:picLocks noChangeAspect="1"/>
          </p:cNvPicPr>
          <p:nvPr/>
        </p:nvPicPr>
        <p:blipFill>
          <a:blip r:embed="rId1"/>
          <a:stretch>
            <a:fillRect/>
          </a:stretch>
        </p:blipFill>
        <p:spPr>
          <a:xfrm>
            <a:off x="539750" y="1196975"/>
            <a:ext cx="8209280" cy="4302125"/>
          </a:xfrm>
          <a:prstGeom prst="rect">
            <a:avLst/>
          </a:prstGeom>
          <a:noFill/>
          <a:ln w="9525">
            <a:noFill/>
          </a:ln>
        </p:spPr>
      </p:pic>
      <p:sp>
        <p:nvSpPr>
          <p:cNvPr id="743428" name="矩形 743427"/>
          <p:cNvSpPr/>
          <p:nvPr/>
        </p:nvSpPr>
        <p:spPr>
          <a:xfrm>
            <a:off x="539433" y="472758"/>
            <a:ext cx="5591810" cy="583565"/>
          </a:xfrm>
          <a:prstGeom prst="rect">
            <a:avLst/>
          </a:prstGeom>
          <a:noFill/>
          <a:ln w="9525">
            <a:noFill/>
          </a:ln>
        </p:spPr>
        <p:txBody>
          <a:bodyPr wrap="none" anchor="t">
            <a:spAutoFit/>
          </a:bodyPr>
          <a:p>
            <a:r>
              <a:rPr lang="en-US" altLang="zh-CN" sz="3200" b="1" i="0">
                <a:solidFill>
                  <a:srgbClr val="FF0000"/>
                </a:solidFill>
                <a:latin typeface="Times New Roman" panose="02020603050405020304" pitchFamily="18" charset="0"/>
              </a:rPr>
              <a:t>ATM</a:t>
            </a:r>
            <a:r>
              <a:rPr lang="zh-CN" altLang="en-US" sz="3200" b="1" i="0" dirty="0">
                <a:solidFill>
                  <a:srgbClr val="FF0000"/>
                </a:solidFill>
                <a:latin typeface="Times New Roman" panose="02020603050405020304" pitchFamily="18" charset="0"/>
              </a:rPr>
              <a:t>系统问题域子系统的结构</a:t>
            </a:r>
            <a:endParaRPr lang="zh-CN" altLang="en-US" sz="3200" b="1" i="0" dirty="0">
              <a:solidFill>
                <a:srgbClr val="FF0000"/>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457200" y="319723"/>
            <a:ext cx="8229600" cy="1139825"/>
          </a:xfrm>
        </p:spPr>
        <p:txBody>
          <a:bodyPr vert="horz" wrap="square" lIns="91440" tIns="45720" rIns="91440" bIns="45720" anchor="t"/>
          <a:p>
            <a:pPr eaLnBrk="1" hangingPunct="1"/>
            <a:r>
              <a:rPr lang="en-US" altLang="zh-CN" b="1" dirty="0">
                <a:solidFill>
                  <a:srgbClr val="7030A0"/>
                </a:solidFill>
                <a:latin typeface="华文彩云" panose="02010800040101010101" charset="-122"/>
                <a:ea typeface="华文彩云" panose="02010800040101010101" charset="-122"/>
                <a:cs typeface="华文彩云" panose="02010800040101010101" charset="-122"/>
              </a:rPr>
              <a:t>11.6  </a:t>
            </a:r>
            <a:r>
              <a:rPr lang="zh-CN" altLang="en-US" b="1" dirty="0">
                <a:solidFill>
                  <a:srgbClr val="7030A0"/>
                </a:solidFill>
                <a:latin typeface="华文彩云" panose="02010800040101010101" charset="-122"/>
                <a:ea typeface="华文彩云" panose="02010800040101010101" charset="-122"/>
                <a:cs typeface="华文彩云" panose="02010800040101010101" charset="-122"/>
              </a:rPr>
              <a:t>设计人机交互子系统</a:t>
            </a:r>
            <a:endParaRPr lang="zh-CN" altLang="en-US"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53251" name="Rectangle 3"/>
          <p:cNvSpPr>
            <a:spLocks noGrp="1"/>
          </p:cNvSpPr>
          <p:nvPr>
            <p:ph idx="1"/>
          </p:nvPr>
        </p:nvSpPr>
        <p:spPr/>
        <p:txBody>
          <a:bodyPr vert="horz" wrap="square" lIns="91440" tIns="45720" rIns="91440" bIns="45720" anchor="t"/>
          <a:p>
            <a:pPr eaLnBrk="1" hangingPunct="1"/>
            <a:r>
              <a:rPr lang="zh-CN" altLang="en-US" b="1" dirty="0"/>
              <a:t>在面向对象设计过程中，则</a:t>
            </a:r>
            <a:endParaRPr lang="en-US" altLang="zh-CN" b="1" dirty="0"/>
          </a:p>
          <a:p>
            <a:pPr lvl="1" eaLnBrk="1" hangingPunct="1"/>
            <a:r>
              <a:rPr lang="zh-CN" altLang="en-US" b="1" dirty="0">
                <a:solidFill>
                  <a:srgbClr val="FF0000"/>
                </a:solidFill>
              </a:rPr>
              <a:t>应该对系统的人机交互子系统进行详细设计，</a:t>
            </a:r>
            <a:r>
              <a:rPr lang="zh-CN" altLang="en-US" b="1" dirty="0"/>
              <a:t>以确定人机交互的细节。</a:t>
            </a:r>
            <a:endParaRPr lang="zh-CN" altLang="en-US" b="1" dirty="0"/>
          </a:p>
          <a:p>
            <a:pPr eaLnBrk="1" hangingPunct="1"/>
            <a:r>
              <a:rPr lang="zh-CN" altLang="en-US" b="1" dirty="0"/>
              <a:t>使用由原型支持的系统化的设计策略，是成功地设计人机交互子系统的关键。 </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t"/>
          <a:p>
            <a:pPr eaLnBrk="1" hangingPunct="1"/>
            <a:r>
              <a:rPr lang="en-US" altLang="zh-CN" b="1" dirty="0">
                <a:solidFill>
                  <a:srgbClr val="7030A0"/>
                </a:solidFill>
                <a:latin typeface="华文彩云" panose="02010800040101010101" charset="-122"/>
                <a:ea typeface="华文彩云" panose="02010800040101010101" charset="-122"/>
                <a:cs typeface="华文彩云" panose="02010800040101010101" charset="-122"/>
              </a:rPr>
              <a:t>11.7  </a:t>
            </a:r>
            <a:r>
              <a:rPr lang="zh-CN" altLang="en-US" b="1" dirty="0">
                <a:solidFill>
                  <a:srgbClr val="7030A0"/>
                </a:solidFill>
                <a:latin typeface="华文彩云" panose="02010800040101010101" charset="-122"/>
                <a:ea typeface="华文彩云" panose="02010800040101010101" charset="-122"/>
                <a:cs typeface="华文彩云" panose="02010800040101010101" charset="-122"/>
              </a:rPr>
              <a:t>设计任务管理子系统</a:t>
            </a:r>
            <a:endParaRPr lang="zh-CN" altLang="en-US"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54275" name="Rectangle 3"/>
          <p:cNvSpPr>
            <a:spLocks noGrp="1"/>
          </p:cNvSpPr>
          <p:nvPr>
            <p:ph idx="1"/>
          </p:nvPr>
        </p:nvSpPr>
        <p:spPr/>
        <p:txBody>
          <a:bodyPr vert="horz" wrap="square" lIns="91440" tIns="45720" rIns="91440" bIns="45720" anchor="t"/>
          <a:p>
            <a:pPr eaLnBrk="1" hangingPunct="1">
              <a:buNone/>
            </a:pPr>
            <a:r>
              <a:rPr lang="en-US" altLang="zh-CN" b="1" dirty="0"/>
              <a:t>1. </a:t>
            </a:r>
            <a:r>
              <a:rPr lang="zh-CN" altLang="en-US" b="1" dirty="0"/>
              <a:t>分析并发性</a:t>
            </a:r>
            <a:endParaRPr lang="zh-CN" altLang="en-US" b="1" dirty="0"/>
          </a:p>
          <a:p>
            <a:pPr eaLnBrk="1" hangingPunct="1"/>
            <a:r>
              <a:rPr lang="zh-CN" altLang="en-US" b="1" dirty="0"/>
              <a:t>通过面向对象分析建立起来的</a:t>
            </a:r>
            <a:r>
              <a:rPr lang="zh-CN" altLang="en-US" b="1" dirty="0">
                <a:solidFill>
                  <a:srgbClr val="FF0000"/>
                </a:solidFill>
              </a:rPr>
              <a:t>动态模型，是分析并发性的主要依据。</a:t>
            </a:r>
            <a:endParaRPr lang="en-US" altLang="zh-CN" b="1" dirty="0">
              <a:solidFill>
                <a:srgbClr val="FF0000"/>
              </a:solidFill>
            </a:endParaRPr>
          </a:p>
          <a:p>
            <a:pPr lvl="1" eaLnBrk="1" hangingPunct="1"/>
            <a:r>
              <a:rPr lang="zh-CN" altLang="en-US" b="1" dirty="0"/>
              <a:t>如果两个对象彼此间不存在交互，或者它们同时接受事件，则这两个对象在本质上是并发的。</a:t>
            </a:r>
            <a:endParaRPr lang="zh-CN" altLang="en-US" b="1" dirty="0"/>
          </a:p>
          <a:p>
            <a:pPr lvl="1" eaLnBrk="1" hangingPunct="1"/>
            <a:r>
              <a:rPr lang="zh-CN" altLang="en-US" b="1" dirty="0"/>
              <a:t>并发事件处理：多处理器或单处理器采用时间分片策略仿真多处理器环境。</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idx="1"/>
          </p:nvPr>
        </p:nvSpPr>
        <p:spPr>
          <a:xfrm>
            <a:off x="220980" y="341630"/>
            <a:ext cx="8632190" cy="5789295"/>
          </a:xfrm>
        </p:spPr>
        <p:txBody>
          <a:bodyPr vert="horz" wrap="square" lIns="91440" tIns="45720" rIns="91440" bIns="45720" anchor="t"/>
          <a:p>
            <a:pPr eaLnBrk="1" hangingPunct="1">
              <a:buNone/>
            </a:pPr>
            <a:r>
              <a:rPr lang="en-US" altLang="zh-CN" b="1" dirty="0"/>
              <a:t>2. </a:t>
            </a:r>
            <a:r>
              <a:rPr lang="zh-CN" altLang="en-US" b="1" dirty="0"/>
              <a:t>设计任务管理子系统</a:t>
            </a:r>
            <a:endParaRPr lang="zh-CN" altLang="en-US" b="1" dirty="0"/>
          </a:p>
          <a:p>
            <a:pPr lvl="1" eaLnBrk="1" hangingPunct="1"/>
            <a:r>
              <a:rPr lang="zh-CN" altLang="en-US" b="1" dirty="0">
                <a:solidFill>
                  <a:srgbClr val="002060"/>
                </a:solidFill>
              </a:rPr>
              <a:t>确定事件驱动型任务</a:t>
            </a:r>
            <a:endParaRPr lang="zh-CN" altLang="en-US" b="1" dirty="0">
              <a:solidFill>
                <a:srgbClr val="002060"/>
              </a:solidFill>
            </a:endParaRPr>
          </a:p>
          <a:p>
            <a:pPr lvl="2" eaLnBrk="1" hangingPunct="1"/>
            <a:r>
              <a:rPr lang="zh-CN" altLang="en-US" b="1" dirty="0">
                <a:solidFill>
                  <a:srgbClr val="002060"/>
                </a:solidFill>
              </a:rPr>
              <a:t>这类任务可能主要完成通信工作。事件到达之前处于睡眠状态（不消耗处理器时间）</a:t>
            </a:r>
            <a:endParaRPr lang="zh-CN" altLang="en-US" b="1" dirty="0">
              <a:solidFill>
                <a:srgbClr val="002060"/>
              </a:solidFill>
            </a:endParaRPr>
          </a:p>
          <a:p>
            <a:pPr lvl="1" eaLnBrk="1" hangingPunct="1"/>
            <a:r>
              <a:rPr lang="zh-CN" altLang="en-US" b="1" dirty="0">
                <a:solidFill>
                  <a:srgbClr val="002060"/>
                </a:solidFill>
              </a:rPr>
              <a:t>确定时钟驱动型任务</a:t>
            </a:r>
            <a:endParaRPr lang="zh-CN" altLang="en-US" b="1" dirty="0">
              <a:solidFill>
                <a:srgbClr val="002060"/>
              </a:solidFill>
            </a:endParaRPr>
          </a:p>
          <a:p>
            <a:pPr lvl="2" eaLnBrk="1" hangingPunct="1"/>
            <a:r>
              <a:rPr lang="zh-CN" altLang="en-US" b="1" dirty="0">
                <a:solidFill>
                  <a:srgbClr val="002060"/>
                </a:solidFill>
              </a:rPr>
              <a:t>每隔一定时间间隔就被触发以执行某些处理。触发之前处于睡眠状态。</a:t>
            </a:r>
            <a:endParaRPr lang="en-US" altLang="zh-CN" b="1" dirty="0">
              <a:solidFill>
                <a:srgbClr val="002060"/>
              </a:solidFill>
            </a:endParaRPr>
          </a:p>
          <a:p>
            <a:pPr lvl="1" eaLnBrk="1" hangingPunct="1"/>
            <a:r>
              <a:rPr lang="zh-CN" altLang="en-US" b="1" dirty="0">
                <a:solidFill>
                  <a:srgbClr val="002060"/>
                </a:solidFill>
              </a:rPr>
              <a:t>确定优先任务</a:t>
            </a:r>
            <a:endParaRPr lang="zh-CN" altLang="en-US" b="1" dirty="0">
              <a:solidFill>
                <a:srgbClr val="002060"/>
              </a:solidFill>
            </a:endParaRPr>
          </a:p>
          <a:p>
            <a:pPr lvl="2" eaLnBrk="1" hangingPunct="1"/>
            <a:r>
              <a:rPr lang="zh-CN" altLang="en-US" b="1" dirty="0">
                <a:solidFill>
                  <a:srgbClr val="002060"/>
                </a:solidFill>
              </a:rPr>
              <a:t>高优先级，低优先级</a:t>
            </a:r>
            <a:endParaRPr lang="en-US" altLang="zh-CN" b="1" dirty="0">
              <a:solidFill>
                <a:srgbClr val="002060"/>
              </a:solidFill>
            </a:endParaRPr>
          </a:p>
          <a:p>
            <a:pPr lvl="1" eaLnBrk="1" hangingPunct="1"/>
            <a:r>
              <a:rPr lang="zh-CN" altLang="en-US" b="1" dirty="0">
                <a:solidFill>
                  <a:srgbClr val="002060"/>
                </a:solidFill>
              </a:rPr>
              <a:t>确定关键任务</a:t>
            </a:r>
            <a:endParaRPr lang="en-US" altLang="zh-CN" b="1" dirty="0">
              <a:solidFill>
                <a:srgbClr val="002060"/>
              </a:solidFill>
            </a:endParaRPr>
          </a:p>
          <a:p>
            <a:pPr lvl="1" eaLnBrk="1" hangingPunct="1"/>
            <a:r>
              <a:rPr lang="zh-CN" altLang="en-US" b="1" dirty="0">
                <a:solidFill>
                  <a:srgbClr val="002060"/>
                </a:solidFill>
              </a:rPr>
              <a:t>确定协调任务：</a:t>
            </a:r>
            <a:r>
              <a:rPr lang="en-US" altLang="zh-CN" b="1" dirty="0">
                <a:solidFill>
                  <a:srgbClr val="002060"/>
                </a:solidFill>
              </a:rPr>
              <a:t>3</a:t>
            </a:r>
            <a:r>
              <a:rPr lang="zh-CN" altLang="en-US" b="1" dirty="0">
                <a:solidFill>
                  <a:srgbClr val="002060"/>
                </a:solidFill>
              </a:rPr>
              <a:t>个以上任务，应增加一个协调任务</a:t>
            </a:r>
            <a:endParaRPr lang="zh-CN" altLang="en-US" b="1" dirty="0">
              <a:solidFill>
                <a:srgbClr val="002060"/>
              </a:solidFill>
            </a:endParaRPr>
          </a:p>
          <a:p>
            <a:pPr lvl="1" eaLnBrk="1" hangingPunct="1"/>
            <a:r>
              <a:rPr lang="zh-CN" altLang="en-US" b="1" dirty="0">
                <a:solidFill>
                  <a:srgbClr val="002060"/>
                </a:solidFill>
              </a:rPr>
              <a:t>尽量减少任务数</a:t>
            </a:r>
            <a:endParaRPr lang="zh-CN" altLang="en-US" b="1" dirty="0">
              <a:solidFill>
                <a:srgbClr val="002060"/>
              </a:solidFill>
            </a:endParaRPr>
          </a:p>
          <a:p>
            <a:pPr lvl="1" eaLnBrk="1" hangingPunct="1"/>
            <a:r>
              <a:rPr lang="zh-CN" altLang="en-US" b="1" dirty="0">
                <a:solidFill>
                  <a:srgbClr val="002060"/>
                </a:solidFill>
              </a:rPr>
              <a:t>确定资源需求：软硬件需求</a:t>
            </a:r>
            <a:endParaRPr lang="zh-CN" altLang="en-US" b="1" dirty="0">
              <a:solidFill>
                <a:srgbClr val="002060"/>
              </a:solidFill>
            </a:endParaRPr>
          </a:p>
          <a:p>
            <a:pPr lvl="1" eaLnBrk="1" hangingPunct="1"/>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t"/>
          <a:p>
            <a:pPr eaLnBrk="1" hangingPunct="1"/>
            <a:r>
              <a:rPr lang="en-US" altLang="zh-CN" sz="3800" b="1" dirty="0">
                <a:solidFill>
                  <a:srgbClr val="7030A0"/>
                </a:solidFill>
                <a:latin typeface="华文彩云" panose="02010800040101010101" charset="-122"/>
                <a:ea typeface="华文彩云" panose="02010800040101010101" charset="-122"/>
                <a:cs typeface="华文彩云" panose="02010800040101010101" charset="-122"/>
              </a:rPr>
              <a:t>11.8  </a:t>
            </a:r>
            <a:r>
              <a:rPr lang="zh-CN" altLang="en-US" sz="3800" b="1" dirty="0">
                <a:solidFill>
                  <a:srgbClr val="7030A0"/>
                </a:solidFill>
                <a:latin typeface="华文彩云" panose="02010800040101010101" charset="-122"/>
                <a:ea typeface="华文彩云" panose="02010800040101010101" charset="-122"/>
                <a:cs typeface="华文彩云" panose="02010800040101010101" charset="-122"/>
              </a:rPr>
              <a:t>设计数据管理子系统</a:t>
            </a:r>
            <a:br>
              <a:rPr lang="zh-CN" altLang="en-US" sz="3800" b="1" dirty="0">
                <a:solidFill>
                  <a:srgbClr val="7030A0"/>
                </a:solidFill>
                <a:latin typeface="华文彩云" panose="02010800040101010101" charset="-122"/>
                <a:ea typeface="华文彩云" panose="02010800040101010101" charset="-122"/>
                <a:cs typeface="华文彩云" panose="02010800040101010101" charset="-122"/>
              </a:rPr>
            </a:br>
            <a:r>
              <a:rPr lang="en-US" altLang="zh-CN" sz="3800" b="1" dirty="0"/>
              <a:t>11.8.1  </a:t>
            </a:r>
            <a:r>
              <a:rPr lang="zh-CN" altLang="en-US" sz="3800" b="1" dirty="0"/>
              <a:t>选择数据存储管理模式</a:t>
            </a:r>
            <a:endParaRPr lang="zh-CN" altLang="en-US" sz="3800" b="1" dirty="0"/>
          </a:p>
        </p:txBody>
      </p:sp>
      <p:sp>
        <p:nvSpPr>
          <p:cNvPr id="56323" name="Rectangle 3"/>
          <p:cNvSpPr>
            <a:spLocks noGrp="1"/>
          </p:cNvSpPr>
          <p:nvPr>
            <p:ph idx="1"/>
          </p:nvPr>
        </p:nvSpPr>
        <p:spPr>
          <a:xfrm>
            <a:off x="457200" y="1572260"/>
            <a:ext cx="8229600" cy="4530725"/>
          </a:xfrm>
        </p:spPr>
        <p:txBody>
          <a:bodyPr vert="horz" wrap="square" lIns="91440" tIns="45720" rIns="91440" bIns="45720" anchor="t"/>
          <a:p>
            <a:pPr eaLnBrk="1" hangingPunct="1">
              <a:buFont typeface="Wingdings" panose="05000000000000000000" charset="0"/>
              <a:buChar char="n"/>
            </a:pPr>
            <a:r>
              <a:rPr lang="zh-CN" altLang="en-US" sz="3000" dirty="0">
                <a:sym typeface="+mn-ea"/>
              </a:rPr>
              <a:t>选择数据存储管理模式</a:t>
            </a:r>
            <a:endParaRPr lang="en-US" altLang="zh-CN" sz="3000" dirty="0"/>
          </a:p>
          <a:p>
            <a:pPr lvl="1"/>
            <a:r>
              <a:rPr lang="zh-CN" altLang="en-US" sz="3000" dirty="0">
                <a:sym typeface="+mn-ea"/>
              </a:rPr>
              <a:t>文件管理系统</a:t>
            </a:r>
            <a:endParaRPr lang="en-US" altLang="zh-CN" sz="3000" dirty="0"/>
          </a:p>
          <a:p>
            <a:pPr lvl="1"/>
            <a:r>
              <a:rPr lang="zh-CN" altLang="en-US" sz="3000" dirty="0">
                <a:sym typeface="+mn-ea"/>
              </a:rPr>
              <a:t>关系数据库管理系统</a:t>
            </a:r>
            <a:endParaRPr lang="en-US" altLang="zh-CN" sz="3000" dirty="0"/>
          </a:p>
          <a:p>
            <a:pPr lvl="1"/>
            <a:r>
              <a:rPr lang="zh-CN" altLang="en-US" sz="3000" dirty="0">
                <a:sym typeface="+mn-ea"/>
              </a:rPr>
              <a:t>面向对象数据库管理系统</a:t>
            </a:r>
            <a:endParaRPr lang="en-US" altLang="zh-CN" sz="3000" dirty="0"/>
          </a:p>
          <a:p>
            <a:pPr eaLnBrk="1" hangingPunct="1">
              <a:buNone/>
            </a:pPr>
            <a:endParaRPr lang="zh-CN" altLang="en-US" b="1" dirty="0"/>
          </a:p>
          <a:p>
            <a:pPr eaLnBrk="1" hangingPunct="1">
              <a:buNone/>
            </a:pP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3122" name="标题 773121"/>
          <p:cNvSpPr>
            <a:spLocks noGrp="1"/>
          </p:cNvSpPr>
          <p:nvPr>
            <p:ph type="title"/>
          </p:nvPr>
        </p:nvSpPr>
        <p:spPr/>
        <p:txBody>
          <a:bodyPr/>
          <a:p>
            <a:r>
              <a:rPr lang="en-US" altLang="zh-CN" b="1">
                <a:latin typeface="Times New Roman" panose="02020603050405020304" pitchFamily="18" charset="0"/>
              </a:rPr>
              <a:t>11.8.2  </a:t>
            </a:r>
            <a:r>
              <a:rPr lang="zh-CN" altLang="en-US" b="1" dirty="0">
                <a:latin typeface="Times New Roman" panose="02020603050405020304" pitchFamily="18" charset="0"/>
              </a:rPr>
              <a:t>设计数据管理子系统</a:t>
            </a:r>
            <a:endParaRPr lang="zh-CN" altLang="en-US" dirty="0">
              <a:latin typeface="Times New Roman" panose="02020603050405020304" pitchFamily="18" charset="0"/>
            </a:endParaRPr>
          </a:p>
        </p:txBody>
      </p:sp>
      <p:sp>
        <p:nvSpPr>
          <p:cNvPr id="773123" name="文本占位符 773122"/>
          <p:cNvSpPr>
            <a:spLocks noGrp="1"/>
          </p:cNvSpPr>
          <p:nvPr>
            <p:ph type="body" idx="1"/>
          </p:nvPr>
        </p:nvSpPr>
        <p:spPr>
          <a:xfrm>
            <a:off x="457200" y="1163320"/>
            <a:ext cx="8229600" cy="4530725"/>
          </a:xfrm>
        </p:spPr>
        <p:txBody>
          <a:bodyPr/>
          <a:p>
            <a:pPr eaLnBrk="1" hangingPunct="1">
              <a:buFont typeface="Wingdings" panose="05000000000000000000" charset="0"/>
              <a:buChar char="n"/>
            </a:pPr>
            <a:r>
              <a:rPr lang="en-US" altLang="zh-CN" b="1">
                <a:latin typeface="Times New Roman" panose="02020603050405020304" pitchFamily="18" charset="0"/>
              </a:rPr>
              <a:t>1. </a:t>
            </a:r>
            <a:r>
              <a:rPr lang="zh-CN" altLang="en-US" b="1" dirty="0">
                <a:latin typeface="Times New Roman" panose="02020603050405020304" pitchFamily="18" charset="0"/>
              </a:rPr>
              <a:t>设计数据格式</a:t>
            </a:r>
            <a:r>
              <a:rPr lang="zh-CN" altLang="en-US" sz="3000" b="1" dirty="0">
                <a:sym typeface="+mn-ea"/>
              </a:rPr>
              <a:t>：</a:t>
            </a:r>
            <a:r>
              <a:rPr lang="zh-CN" altLang="en-US" sz="3000" dirty="0">
                <a:sym typeface="+mn-ea"/>
              </a:rPr>
              <a:t>与数据存储管理模式有关</a:t>
            </a:r>
            <a:endParaRPr lang="en-US" altLang="zh-CN" sz="3000" dirty="0"/>
          </a:p>
          <a:p>
            <a:r>
              <a:rPr lang="zh-CN" altLang="en-US" b="1" dirty="0">
                <a:latin typeface="Times New Roman" panose="02020603050405020304" pitchFamily="18" charset="0"/>
              </a:rPr>
              <a:t>关系数据库管理系统（基于第三范式）：列出每一类的属性表。</a:t>
            </a:r>
            <a:endParaRPr lang="zh-CN" altLang="en-US" b="1" dirty="0">
              <a:latin typeface="Times New Roman" panose="02020603050405020304" pitchFamily="18" charset="0"/>
            </a:endParaRPr>
          </a:p>
          <a:p>
            <a:r>
              <a:rPr lang="zh-CN" altLang="en-US" b="1" dirty="0">
                <a:latin typeface="Times New Roman" panose="02020603050405020304" pitchFamily="18" charset="0"/>
              </a:rPr>
              <a:t>面向对象数据库管理系统</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扩展的关系数据库途径：使用与关系数据库管理系统相同的方法。</a:t>
            </a:r>
            <a:endParaRPr lang="zh-CN" altLang="en-US" b="1" dirty="0">
              <a:latin typeface="Times New Roman" panose="02020603050405020304" pitchFamily="18" charset="0"/>
            </a:endParaRPr>
          </a:p>
          <a:p>
            <a:pPr lvl="1"/>
            <a:r>
              <a:rPr lang="zh-CN" altLang="en-US" b="1" dirty="0">
                <a:latin typeface="Times New Roman" panose="02020603050405020304" pitchFamily="18" charset="0"/>
              </a:rPr>
              <a:t>扩展的面向对象程序设计语言途径：不需要规范化属性的步骤，因为数据库管理系统本身具有把对象值映射成存储值的功能。</a:t>
            </a:r>
            <a:endParaRPr lang="zh-CN" altLang="en-US" b="1"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xfrm>
            <a:off x="457200" y="235903"/>
            <a:ext cx="8229600" cy="1139825"/>
          </a:xfrm>
        </p:spPr>
        <p:txBody>
          <a:bodyPr vert="horz" wrap="square" lIns="91440" tIns="45720" rIns="91440" bIns="45720" anchor="t"/>
          <a:p>
            <a:r>
              <a:rPr lang="en-US" altLang="zh-CN" b="1" dirty="0">
                <a:solidFill>
                  <a:srgbClr val="7030A0"/>
                </a:solidFill>
                <a:latin typeface="华文彩云" panose="02010800040101010101" charset="-122"/>
                <a:ea typeface="华文彩云" panose="02010800040101010101" charset="-122"/>
                <a:cs typeface="华文彩云" panose="02010800040101010101" charset="-122"/>
              </a:rPr>
              <a:t>1</a:t>
            </a:r>
            <a:r>
              <a:rPr lang="en-US" altLang="zh-CN" b="1" dirty="0">
                <a:solidFill>
                  <a:srgbClr val="7030A0"/>
                </a:solidFill>
                <a:latin typeface="华文彩云" panose="02010800040101010101" charset="-122"/>
                <a:ea typeface="华文彩云" panose="02010800040101010101" charset="-122"/>
                <a:cs typeface="华文彩云" panose="02010800040101010101" charset="-122"/>
              </a:rPr>
              <a:t>1.1 </a:t>
            </a:r>
            <a:r>
              <a:rPr lang="zh-CN" altLang="en-US" sz="4000" b="1" dirty="0">
                <a:solidFill>
                  <a:srgbClr val="7030A0"/>
                </a:solidFill>
                <a:latin typeface="华文彩云" panose="02010800040101010101" charset="-122"/>
                <a:ea typeface="华文彩云" panose="02010800040101010101" charset="-122"/>
                <a:cs typeface="华文彩云" panose="02010800040101010101" charset="-122"/>
              </a:rPr>
              <a:t>面向对象设计模型</a:t>
            </a:r>
            <a:endParaRPr lang="zh-CN" altLang="en-US" sz="4000" b="1"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6147" name="内容占位符 2"/>
          <p:cNvSpPr>
            <a:spLocks noGrp="1"/>
          </p:cNvSpPr>
          <p:nvPr>
            <p:ph idx="1"/>
          </p:nvPr>
        </p:nvSpPr>
        <p:spPr/>
        <p:txBody>
          <a:bodyPr vert="horz" wrap="square" lIns="91440" tIns="45720" rIns="91440" bIns="45720" anchor="t"/>
          <a:p>
            <a:pPr eaLnBrk="1" hangingPunct="1"/>
            <a:r>
              <a:rPr lang="zh-CN" altLang="en-US" b="1" dirty="0"/>
              <a:t>从面向对象分析到面向对象设计</a:t>
            </a:r>
            <a:r>
              <a:rPr lang="en-US" altLang="zh-CN" b="1" dirty="0"/>
              <a:t>(OOD)</a:t>
            </a:r>
            <a:r>
              <a:rPr lang="zh-CN" altLang="en-US" b="1" dirty="0"/>
              <a:t>，是一个逐渐扩充模型的过程</a:t>
            </a:r>
            <a:endParaRPr lang="zh-CN" altLang="en-US" b="1" dirty="0"/>
          </a:p>
          <a:p>
            <a:pPr lvl="1" eaLnBrk="1" hangingPunct="1"/>
            <a:r>
              <a:rPr lang="zh-CN" altLang="en-US" b="1" dirty="0">
                <a:solidFill>
                  <a:srgbClr val="FF0000"/>
                </a:solidFill>
              </a:rPr>
              <a:t>分析</a:t>
            </a:r>
            <a:r>
              <a:rPr lang="zh-CN" altLang="en-US" b="1" dirty="0"/>
              <a:t>是提取和整理用户需求，并建立问题域精确模型的过程</a:t>
            </a:r>
            <a:endParaRPr lang="zh-CN" altLang="en-US" b="1" dirty="0"/>
          </a:p>
          <a:p>
            <a:pPr lvl="1" eaLnBrk="1" hangingPunct="1"/>
            <a:r>
              <a:rPr lang="zh-CN" altLang="en-US" b="1" dirty="0">
                <a:solidFill>
                  <a:srgbClr val="FF0000"/>
                </a:solidFill>
              </a:rPr>
              <a:t>设计</a:t>
            </a:r>
            <a:r>
              <a:rPr lang="zh-CN" altLang="en-US" b="1" dirty="0"/>
              <a:t>则是把分析阶段得到的需求转变成符合成本和质量要求的、抽象的系统实现方案的过程。</a:t>
            </a:r>
            <a:endParaRPr lang="zh-CN" altLang="en-US" b="1" dirty="0"/>
          </a:p>
          <a:p>
            <a:pPr eaLnBrk="1" hangingPunct="1"/>
            <a:r>
              <a:rPr lang="zh-CN" altLang="en-US" b="1" dirty="0"/>
              <a:t>在</a:t>
            </a:r>
            <a:r>
              <a:rPr lang="zh-CN" altLang="en-US" b="1" dirty="0">
                <a:solidFill>
                  <a:srgbClr val="FF0000"/>
                </a:solidFill>
              </a:rPr>
              <a:t>实际的</a:t>
            </a:r>
            <a:r>
              <a:rPr lang="zh-CN" altLang="en-US" b="1" dirty="0"/>
              <a:t>软件开发过程中分析和设计的</a:t>
            </a:r>
            <a:r>
              <a:rPr lang="zh-CN" altLang="en-US" b="1" dirty="0">
                <a:solidFill>
                  <a:srgbClr val="FF0000"/>
                </a:solidFill>
              </a:rPr>
              <a:t>界限是模糊的</a:t>
            </a:r>
            <a:endParaRPr lang="en-US" altLang="zh-CN" b="1" dirty="0"/>
          </a:p>
          <a:p>
            <a:pPr lvl="1" eaLnBrk="1" hangingPunct="1"/>
            <a:r>
              <a:rPr lang="zh-CN" altLang="en-US" b="1" dirty="0"/>
              <a:t>分析和设计活动是一个多次反复迭代的过程</a:t>
            </a:r>
            <a:endParaRPr lang="zh-CN" altLang="en-US" b="1"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2642" name="文本占位符 752641"/>
          <p:cNvSpPr>
            <a:spLocks noGrp="1"/>
          </p:cNvSpPr>
          <p:nvPr>
            <p:ph type="body" idx="1"/>
          </p:nvPr>
        </p:nvSpPr>
        <p:spPr>
          <a:xfrm>
            <a:off x="457200" y="452120"/>
            <a:ext cx="8229600" cy="5616575"/>
          </a:xfrm>
        </p:spPr>
        <p:txBody>
          <a:bodyPr/>
          <a:p>
            <a:pPr>
              <a:lnSpc>
                <a:spcPct val="90000"/>
              </a:lnSpc>
              <a:buNone/>
            </a:pPr>
            <a:r>
              <a:rPr lang="en-US" altLang="zh-CN" b="1">
                <a:latin typeface="Times New Roman" panose="02020603050405020304" pitchFamily="18" charset="0"/>
              </a:rPr>
              <a:t>2. </a:t>
            </a:r>
            <a:r>
              <a:rPr lang="zh-CN" altLang="en-US" b="1" dirty="0">
                <a:latin typeface="Times New Roman" panose="02020603050405020304" pitchFamily="18" charset="0"/>
              </a:rPr>
              <a:t>设计相应的服务</a:t>
            </a:r>
            <a:r>
              <a:rPr lang="zh-CN" altLang="en-US" b="1" dirty="0">
                <a:sym typeface="+mn-ea"/>
              </a:rPr>
              <a:t>设计相应的服务：</a:t>
            </a:r>
            <a:endParaRPr lang="zh-CN" altLang="en-US" b="1" dirty="0">
              <a:sym typeface="+mn-ea"/>
            </a:endParaRPr>
          </a:p>
          <a:p>
            <a:pPr>
              <a:lnSpc>
                <a:spcPct val="90000"/>
              </a:lnSpc>
            </a:pPr>
            <a:r>
              <a:rPr lang="zh-CN" altLang="en-US" b="1" dirty="0">
                <a:latin typeface="Times New Roman" panose="02020603050405020304" pitchFamily="18" charset="0"/>
              </a:rPr>
              <a:t>关系数据库管理系统</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定义一个</a:t>
            </a:r>
            <a:r>
              <a:rPr lang="en-US" altLang="zh-CN" b="1" dirty="0">
                <a:latin typeface="Times New Roman" panose="02020603050405020304" pitchFamily="18" charset="0"/>
              </a:rPr>
              <a:t>objectServer</a:t>
            </a:r>
            <a:r>
              <a:rPr lang="zh-CN" altLang="en-US" b="1" dirty="0">
                <a:latin typeface="Times New Roman" panose="02020603050405020304" pitchFamily="18" charset="0"/>
              </a:rPr>
              <a:t>类，它提供下列服务：通知对象保存自身，检索已存储的对象（查找、读值、创建并初始化对象）。</a:t>
            </a:r>
            <a:endParaRPr lang="zh-CN" altLang="en-US" b="1" dirty="0">
              <a:latin typeface="Times New Roman" panose="02020603050405020304" pitchFamily="18" charset="0"/>
            </a:endParaRPr>
          </a:p>
          <a:p>
            <a:pPr>
              <a:lnSpc>
                <a:spcPct val="90000"/>
              </a:lnSpc>
            </a:pPr>
            <a:r>
              <a:rPr lang="zh-CN" altLang="en-US" b="1" dirty="0">
                <a:latin typeface="Times New Roman" panose="02020603050405020304" pitchFamily="18" charset="0"/>
              </a:rPr>
              <a:t>面向对象数据库管理系统</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扩展的关系数据库途径：与关系数据库管理系统方法相同。</a:t>
            </a:r>
            <a:r>
              <a:rPr lang="zh-CN" altLang="en-US" dirty="0">
                <a:solidFill>
                  <a:srgbClr val="FF0000"/>
                </a:solidFill>
                <a:sym typeface="+mn-ea"/>
              </a:rPr>
              <a:t>如果某个类的对象需要存储起来，则在这个类中增加一个属性和服务，用于完成存储对象自身的工作</a:t>
            </a:r>
            <a:endParaRPr lang="zh-CN" altLang="en-US" b="1" dirty="0">
              <a:latin typeface="Times New Roman" panose="02020603050405020304" pitchFamily="18" charset="0"/>
            </a:endParaRPr>
          </a:p>
          <a:p>
            <a:pPr lvl="1">
              <a:lnSpc>
                <a:spcPct val="90000"/>
              </a:lnSpc>
            </a:pPr>
            <a:r>
              <a:rPr lang="zh-CN" altLang="en-US" b="1" dirty="0">
                <a:latin typeface="Times New Roman" panose="02020603050405020304" pitchFamily="18" charset="0"/>
              </a:rPr>
              <a:t>扩展的面向对象程序设计语言途径：无须增加服务，已经给每个对象提供了“存储自己”的行为。</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noChangeArrowheads="1"/>
          </p:cNvSpPr>
          <p:nvPr>
            <p:ph type="ctrTitle"/>
          </p:nvPr>
        </p:nvSpPr>
        <p:spPr>
          <a:xfrm>
            <a:off x="611188" y="2205038"/>
            <a:ext cx="8064500" cy="18002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0" i="0" u="sng"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面向对象的设计模式</a:t>
            </a:r>
            <a:br>
              <a:rPr kumimoji="0" lang="zh-CN" altLang="en-US" sz="4800" b="0" i="0" u="sng"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br>
            <a:r>
              <a:rPr kumimoji="0" lang="en-US" altLang="zh-CN" sz="5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Object-Oriented Design Patterns</a:t>
            </a:r>
            <a:endParaRPr kumimoji="0" lang="en-US" altLang="zh-CN" sz="50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endParaRPr>
          </a:p>
        </p:txBody>
      </p:sp>
    </p:spTree>
  </p:cSld>
  <p:clrMapOvr>
    <a:masterClrMapping/>
  </p:clrMapOvr>
  <p:transition>
    <p:newsfla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r>
              <a:rPr lang="en-US" altLang="zh-CN" sz="1400" i="0" dirty="0">
                <a:solidFill>
                  <a:schemeClr val="accent2"/>
                </a:solidFill>
                <a:latin typeface="Tahoma" panose="020B0604030504040204" pitchFamily="34" charset="0"/>
              </a:rPr>
              <a:t>-</a:t>
            </a:r>
            <a:fld id="{9A0DB2DC-4C9A-4742-B13C-FB6460FD3503}" type="slidenum">
              <a:rPr lang="en-US" altLang="zh-CN" sz="1400" i="0" dirty="0">
                <a:solidFill>
                  <a:schemeClr val="accent2"/>
                </a:solidFill>
                <a:latin typeface="Tahoma" panose="020B0604030504040204" pitchFamily="34" charset="0"/>
              </a:rPr>
            </a:fld>
            <a:r>
              <a:rPr lang="en-US" altLang="zh-CN" sz="1400" i="0" dirty="0">
                <a:solidFill>
                  <a:schemeClr val="accent2"/>
                </a:solidFill>
                <a:latin typeface="Tahoma" panose="020B0604030504040204" pitchFamily="34" charset="0"/>
              </a:rPr>
              <a:t>-</a:t>
            </a:r>
            <a:endParaRPr lang="en-US" altLang="zh-CN" sz="1400" i="0" dirty="0">
              <a:solidFill>
                <a:schemeClr val="accent2"/>
              </a:solidFill>
              <a:latin typeface="Tahoma" panose="020B0604030504040204" pitchFamily="34" charset="0"/>
            </a:endParaRPr>
          </a:p>
        </p:txBody>
      </p:sp>
      <p:sp>
        <p:nvSpPr>
          <p:cNvPr id="27651" name="Rectangle 2"/>
          <p:cNvSpPr>
            <a:spLocks noGrp="1"/>
          </p:cNvSpPr>
          <p:nvPr>
            <p:ph type="title"/>
          </p:nvPr>
        </p:nvSpPr>
        <p:spPr>
          <a:xfrm>
            <a:off x="457200" y="278130"/>
            <a:ext cx="8229600" cy="666115"/>
          </a:xfrm>
          <a:solidFill>
            <a:srgbClr val="92D050"/>
          </a:solidFill>
        </p:spPr>
        <p:txBody>
          <a:bodyPr vert="horz" wrap="square" lIns="91440" tIns="45720" rIns="91440" bIns="45720" anchor="t"/>
          <a:p>
            <a:pPr eaLnBrk="1" hangingPunct="1"/>
            <a:r>
              <a:rPr lang="zh-CN" altLang="en-US" dirty="0"/>
              <a:t>设计模式</a:t>
            </a:r>
            <a:endParaRPr lang="en-US" altLang="zh-CN" dirty="0"/>
          </a:p>
        </p:txBody>
      </p:sp>
      <p:sp>
        <p:nvSpPr>
          <p:cNvPr id="6666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什么是设计模式？</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3200" b="0" i="0" u="none" strike="noStrike" kern="0" cap="none" spc="0" normalizeH="0" baseline="0" noProof="0" smtClean="0">
                <a:ln>
                  <a:noFill/>
                </a:ln>
                <a:solidFill>
                  <a:schemeClr val="tx1"/>
                </a:solidFill>
                <a:effectLst/>
                <a:uLnTx/>
                <a:uFillTx/>
                <a:latin typeface="+mn-lt"/>
                <a:ea typeface="+mn-ea"/>
              </a:rPr>
              <a:t>如果某个解决方案对</a:t>
            </a:r>
            <a:r>
              <a:rPr kumimoji="0" lang="zh-CN" altLang="en-US" sz="3200" b="0"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rPr>
              <a:t>某类问题</a:t>
            </a:r>
            <a:r>
              <a:rPr kumimoji="0" lang="zh-CN" altLang="en-US" sz="3200" b="0" i="0" u="none" strike="noStrike" kern="0" cap="none" spc="0" normalizeH="0" baseline="0" noProof="0" smtClean="0">
                <a:ln>
                  <a:noFill/>
                </a:ln>
                <a:solidFill>
                  <a:schemeClr val="tx1"/>
                </a:solidFill>
                <a:effectLst/>
                <a:uLnTx/>
                <a:uFillTx/>
                <a:latin typeface="+mn-lt"/>
                <a:ea typeface="+mn-ea"/>
              </a:rPr>
              <a:t>都很有用</a:t>
            </a:r>
            <a:endParaRPr kumimoji="0" lang="zh-CN" altLang="en-US" sz="3200" b="0" i="0" u="none" strike="noStrike" kern="0" cap="none" spc="0" normalizeH="0" baseline="0" noProof="0" smtClean="0">
              <a:ln>
                <a:noFill/>
              </a:ln>
              <a:solidFill>
                <a:schemeClr val="tx1"/>
              </a:solidFill>
              <a:effectLst/>
              <a:uLnTx/>
              <a:uFillTx/>
              <a:latin typeface="+mn-lt"/>
              <a:ea typeface="+mn-ea"/>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3200" b="0" i="0" u="none" strike="noStrike" kern="0" cap="none" spc="0" normalizeH="0" baseline="0" noProof="0" smtClean="0">
                <a:ln>
                  <a:noFill/>
                </a:ln>
                <a:solidFill>
                  <a:schemeClr val="tx1"/>
                </a:solidFill>
                <a:effectLst/>
                <a:uLnTx/>
                <a:uFillTx/>
                <a:latin typeface="+mn-lt"/>
                <a:ea typeface="+mn-ea"/>
              </a:rPr>
              <a:t>这时就把它总结出来</a:t>
            </a:r>
            <a:endParaRPr kumimoji="0" lang="zh-CN" altLang="en-US" sz="3200" b="0" i="0" u="none" strike="noStrike" kern="0" cap="none" spc="0" normalizeH="0" baseline="0" noProof="0" smtClean="0">
              <a:ln>
                <a:noFill/>
              </a:ln>
              <a:solidFill>
                <a:schemeClr val="tx1"/>
              </a:solidFill>
              <a:effectLst/>
              <a:uLnTx/>
              <a:uFillTx/>
              <a:latin typeface="+mn-lt"/>
              <a:ea typeface="+mn-ea"/>
            </a:endParaRPr>
          </a:p>
          <a:p>
            <a:pPr marL="669925" marR="0" lvl="1" indent="-325755" algn="l" defTabSz="914400" rtl="0" eaLnBrk="1" fontAlgn="base" latinLnBrk="0" hangingPunct="1">
              <a:lnSpc>
                <a:spcPct val="100000"/>
              </a:lnSpc>
              <a:spcBef>
                <a:spcPct val="20000"/>
              </a:spcBef>
              <a:spcAft>
                <a:spcPct val="0"/>
              </a:spcAft>
              <a:buClr>
                <a:schemeClr val="accent2"/>
              </a:buClr>
              <a:buSzPct val="60000"/>
              <a:buFont typeface="Wingdings" panose="05000000000000000000" pitchFamily="2" charset="2"/>
              <a:buChar char="q"/>
              <a:defRPr/>
            </a:pPr>
            <a:r>
              <a:rPr kumimoji="0" lang="zh-CN" altLang="en-US" sz="3200" b="0" i="0" u="none" strike="noStrike" kern="0" cap="none" spc="0" normalizeH="0" baseline="0" noProof="0" smtClean="0">
                <a:ln>
                  <a:noFill/>
                </a:ln>
                <a:solidFill>
                  <a:schemeClr val="tx1"/>
                </a:solidFill>
                <a:effectLst/>
                <a:uLnTx/>
                <a:uFillTx/>
                <a:latin typeface="+mn-lt"/>
                <a:ea typeface="+mn-ea"/>
              </a:rPr>
              <a:t>这就产生了设计模式</a:t>
            </a:r>
            <a:endParaRPr kumimoji="0" lang="zh-CN" altLang="en-US" sz="32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r>
              <a:rPr lang="en-US" altLang="zh-CN" sz="1400" i="0" dirty="0">
                <a:solidFill>
                  <a:schemeClr val="accent2"/>
                </a:solidFill>
                <a:latin typeface="Tahoma" panose="020B0604030504040204" pitchFamily="34" charset="0"/>
              </a:rPr>
              <a:t>-</a:t>
            </a:r>
            <a:fld id="{9A0DB2DC-4C9A-4742-B13C-FB6460FD3503}" type="slidenum">
              <a:rPr lang="en-US" altLang="zh-CN" sz="1400" i="0" dirty="0">
                <a:solidFill>
                  <a:schemeClr val="accent2"/>
                </a:solidFill>
                <a:latin typeface="Tahoma" panose="020B0604030504040204" pitchFamily="34" charset="0"/>
              </a:rPr>
            </a:fld>
            <a:r>
              <a:rPr lang="en-US" altLang="zh-CN" sz="1400" i="0" dirty="0">
                <a:solidFill>
                  <a:schemeClr val="accent2"/>
                </a:solidFill>
                <a:latin typeface="Tahoma" panose="020B0604030504040204" pitchFamily="34" charset="0"/>
              </a:rPr>
              <a:t>-</a:t>
            </a:r>
            <a:endParaRPr lang="en-US" altLang="zh-CN" sz="1400" i="0" dirty="0">
              <a:solidFill>
                <a:schemeClr val="accent2"/>
              </a:solidFill>
              <a:latin typeface="Tahoma" panose="020B0604030504040204" pitchFamily="34" charset="0"/>
            </a:endParaRPr>
          </a:p>
        </p:txBody>
      </p:sp>
      <p:sp>
        <p:nvSpPr>
          <p:cNvPr id="33795" name="Rectangle 2"/>
          <p:cNvSpPr>
            <a:spLocks noGrp="1"/>
          </p:cNvSpPr>
          <p:nvPr>
            <p:ph type="title"/>
          </p:nvPr>
        </p:nvSpPr>
        <p:spPr>
          <a:xfrm>
            <a:off x="577215" y="653733"/>
            <a:ext cx="8229600" cy="1139825"/>
          </a:xfrm>
        </p:spPr>
        <p:txBody>
          <a:bodyPr vert="horz" wrap="square" lIns="91440" tIns="45720" rIns="91440" bIns="45720" anchor="t"/>
          <a:p>
            <a:pPr eaLnBrk="1" hangingPunct="1"/>
            <a:r>
              <a:rPr lang="en-US" altLang="zh-CN" dirty="0">
                <a:solidFill>
                  <a:srgbClr val="7030A0"/>
                </a:solidFill>
                <a:latin typeface="华文彩云" panose="02010800040101010101" charset="-122"/>
                <a:ea typeface="华文彩云" panose="02010800040101010101" charset="-122"/>
                <a:cs typeface="华文彩云" panose="02010800040101010101" charset="-122"/>
              </a:rPr>
              <a:t>State</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模式</a:t>
            </a:r>
            <a:endParaRPr lang="zh-CN" altLang="en-US"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33796" name="Rectangle 3"/>
          <p:cNvSpPr>
            <a:spLocks noGrp="1"/>
          </p:cNvSpPr>
          <p:nvPr>
            <p:ph idx="1"/>
          </p:nvPr>
        </p:nvSpPr>
        <p:spPr>
          <a:xfrm>
            <a:off x="577215" y="2012315"/>
            <a:ext cx="8229600" cy="1280160"/>
          </a:xfrm>
        </p:spPr>
        <p:txBody>
          <a:bodyPr vert="horz" wrap="square" lIns="91440" tIns="45720" rIns="91440" bIns="45720" anchor="t"/>
          <a:p>
            <a:pPr eaLnBrk="1" hangingPunct="1"/>
            <a:r>
              <a:rPr lang="zh-CN" altLang="en-US" dirty="0"/>
              <a:t>目的：允许一个对象在其内部状态改变时改变其行为</a:t>
            </a:r>
            <a:endParaRPr lang="zh-CN" altLang="en-US" dirty="0"/>
          </a:p>
          <a:p>
            <a:pPr eaLnBrk="1" hangingPunct="1"/>
            <a:endParaRPr lang="zh-CN" altLang="en-US" dirty="0"/>
          </a:p>
          <a:p>
            <a:pPr eaLnBrk="1" hangingPunct="1"/>
            <a:endParaRPr lang="zh-CN" altLang="en-US" dirty="0"/>
          </a:p>
          <a:p>
            <a:pPr eaLnBrk="1" hangingPunct="1"/>
            <a:endParaRPr lang="zh-CN" altLang="en-US" dirty="0"/>
          </a:p>
        </p:txBody>
      </p:sp>
      <p:sp>
        <p:nvSpPr>
          <p:cNvPr id="37891" name="Rectangle 2"/>
          <p:cNvSpPr>
            <a:spLocks noGrp="1"/>
          </p:cNvSpPr>
          <p:nvPr/>
        </p:nvSpPr>
        <p:spPr>
          <a:xfrm>
            <a:off x="457200" y="3402965"/>
            <a:ext cx="8229600" cy="665480"/>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eaLnBrk="1" hangingPunct="1"/>
            <a:r>
              <a:rPr lang="zh-CN" altLang="en-US" dirty="0"/>
              <a:t> </a:t>
            </a:r>
            <a:r>
              <a:rPr lang="en-US" altLang="zh-CN" i="0" dirty="0">
                <a:solidFill>
                  <a:srgbClr val="7030A0"/>
                </a:solidFill>
                <a:latin typeface="华文彩云" panose="02010800040101010101" charset="-122"/>
                <a:ea typeface="华文彩云" panose="02010800040101010101" charset="-122"/>
                <a:cs typeface="华文彩云" panose="02010800040101010101" charset="-122"/>
              </a:rPr>
              <a:t>Decorator</a:t>
            </a:r>
            <a:r>
              <a:rPr lang="zh-CN" altLang="en-US" i="0" dirty="0">
                <a:solidFill>
                  <a:srgbClr val="7030A0"/>
                </a:solidFill>
                <a:latin typeface="华文彩云" panose="02010800040101010101" charset="-122"/>
                <a:ea typeface="华文彩云" panose="02010800040101010101" charset="-122"/>
                <a:cs typeface="华文彩云" panose="02010800040101010101" charset="-122"/>
              </a:rPr>
              <a:t>模式</a:t>
            </a:r>
            <a:endParaRPr lang="zh-CN" altLang="en-US" i="0"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37892" name="Rectangle 3"/>
          <p:cNvSpPr>
            <a:spLocks noGrp="1"/>
          </p:cNvSpPr>
          <p:nvPr/>
        </p:nvSpPr>
        <p:spPr>
          <a:xfrm>
            <a:off x="577215" y="4337685"/>
            <a:ext cx="8229600" cy="118808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lnSpc>
                <a:spcPct val="100000"/>
              </a:lnSpc>
            </a:pPr>
            <a:r>
              <a:rPr lang="zh-CN" altLang="en-US" sz="2800" i="0" dirty="0"/>
              <a:t>目的：动态地给一个对象添加一些额外的职责（就增加功能来说，</a:t>
            </a:r>
            <a:r>
              <a:rPr lang="en-US" altLang="zh-CN" sz="2800" i="0" dirty="0"/>
              <a:t>Decorator </a:t>
            </a:r>
            <a:r>
              <a:rPr lang="zh-CN" altLang="en-US" sz="2800" i="0" dirty="0"/>
              <a:t>模式相比生成子类更为灵活）</a:t>
            </a:r>
            <a:endParaRPr lang="zh-CN" altLang="en-US" sz="2800" dirty="0"/>
          </a:p>
          <a:p>
            <a:pPr eaLnBrk="1" hangingPunct="1">
              <a:lnSpc>
                <a:spcPct val="80000"/>
              </a:lnSpc>
            </a:pP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1"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r>
              <a:rPr lang="en-US" altLang="zh-CN" sz="1400" i="0" dirty="0">
                <a:solidFill>
                  <a:schemeClr val="accent2"/>
                </a:solidFill>
                <a:latin typeface="Tahoma" panose="020B0604030504040204" pitchFamily="34" charset="0"/>
              </a:rPr>
              <a:t>-</a:t>
            </a:r>
            <a:fld id="{9A0DB2DC-4C9A-4742-B13C-FB6460FD3503}" type="slidenum">
              <a:rPr lang="en-US" altLang="zh-CN" sz="1400" i="0" dirty="0">
                <a:solidFill>
                  <a:schemeClr val="accent2"/>
                </a:solidFill>
                <a:latin typeface="Tahoma" panose="020B0604030504040204" pitchFamily="34" charset="0"/>
              </a:rPr>
            </a:fld>
            <a:r>
              <a:rPr lang="en-US" altLang="zh-CN" sz="1400" i="0" dirty="0">
                <a:solidFill>
                  <a:schemeClr val="accent2"/>
                </a:solidFill>
                <a:latin typeface="Tahoma" panose="020B0604030504040204" pitchFamily="34" charset="0"/>
              </a:rPr>
              <a:t>-</a:t>
            </a:r>
            <a:endParaRPr lang="en-US" altLang="zh-CN" sz="1400" i="0" dirty="0">
              <a:solidFill>
                <a:schemeClr val="accent2"/>
              </a:solidFill>
              <a:latin typeface="Tahoma" panose="020B0604030504040204" pitchFamily="34" charset="0"/>
            </a:endParaRPr>
          </a:p>
        </p:txBody>
      </p:sp>
      <p:sp>
        <p:nvSpPr>
          <p:cNvPr id="44035" name="Rectangle 2"/>
          <p:cNvSpPr>
            <a:spLocks noGrp="1"/>
          </p:cNvSpPr>
          <p:nvPr>
            <p:ph type="title"/>
          </p:nvPr>
        </p:nvSpPr>
        <p:spPr>
          <a:xfrm>
            <a:off x="457200" y="389890"/>
            <a:ext cx="8229600" cy="902970"/>
          </a:xfrm>
        </p:spPr>
        <p:txBody>
          <a:bodyPr vert="horz" wrap="square" lIns="91440" tIns="45720" rIns="91440" bIns="45720" anchor="t"/>
          <a:p>
            <a:pPr eaLnBrk="1" hangingPunct="1"/>
            <a:r>
              <a:rPr lang="en-US" altLang="zh-CN" dirty="0">
                <a:solidFill>
                  <a:srgbClr val="7030A0"/>
                </a:solidFill>
                <a:latin typeface="华文彩云" panose="02010800040101010101" charset="-122"/>
                <a:ea typeface="华文彩云" panose="02010800040101010101" charset="-122"/>
                <a:cs typeface="华文彩云" panose="02010800040101010101" charset="-122"/>
              </a:rPr>
              <a:t>Adapter</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模式</a:t>
            </a:r>
            <a:endParaRPr lang="zh-CN" altLang="en-US"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44036" name="Rectangle 3"/>
          <p:cNvSpPr>
            <a:spLocks noGrp="1"/>
          </p:cNvSpPr>
          <p:nvPr>
            <p:ph idx="1"/>
          </p:nvPr>
        </p:nvSpPr>
        <p:spPr>
          <a:xfrm>
            <a:off x="457200" y="1489075"/>
            <a:ext cx="8229600" cy="4530725"/>
          </a:xfrm>
        </p:spPr>
        <p:txBody>
          <a:bodyPr vert="horz" wrap="square" lIns="91440" tIns="45720" rIns="91440" bIns="45720" anchor="t"/>
          <a:p>
            <a:pPr eaLnBrk="1" hangingPunct="1">
              <a:lnSpc>
                <a:spcPct val="90000"/>
              </a:lnSpc>
            </a:pPr>
            <a:r>
              <a:rPr lang="zh-CN" altLang="en-US" sz="2800" dirty="0"/>
              <a:t>目的：将一个类的接口转换成客户希望的另外一个接口；</a:t>
            </a:r>
            <a:r>
              <a:rPr lang="en-US" altLang="zh-CN" sz="2800" dirty="0"/>
              <a:t>Adapter </a:t>
            </a:r>
            <a:r>
              <a:rPr lang="zh-CN" altLang="en-US" sz="2800" dirty="0"/>
              <a:t>模式使得原本由于接口不兼容而不能一起工作的那些类可以一起工作 </a:t>
            </a:r>
            <a:endParaRPr lang="zh-CN" altLang="en-US" sz="2800" dirty="0"/>
          </a:p>
          <a:p>
            <a:pPr eaLnBrk="1" hangingPunct="1">
              <a:lnSpc>
                <a:spcPct val="90000"/>
              </a:lnSpc>
            </a:pPr>
            <a:endParaRPr lang="zh-CN" altLang="en-US" sz="2400" dirty="0"/>
          </a:p>
        </p:txBody>
      </p:sp>
      <p:sp>
        <p:nvSpPr>
          <p:cNvPr id="46082" name="Rectangle 2"/>
          <p:cNvSpPr>
            <a:spLocks noGrp="1"/>
          </p:cNvSpPr>
          <p:nvPr/>
        </p:nvSpPr>
        <p:spPr>
          <a:xfrm>
            <a:off x="457200" y="3062605"/>
            <a:ext cx="8229600" cy="732155"/>
          </a:xfrm>
          <a:prstGeom prst="rect">
            <a:avLst/>
          </a:prstGeom>
          <a:noFill/>
          <a:ln w="9525">
            <a:noFill/>
          </a:ln>
        </p:spPr>
        <p:txBody>
          <a:bodyPr vert="horz" wrap="square" lIns="91440" tIns="45720" rIns="91440" bIns="45720" anchor="t"/>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r>
              <a:rPr lang="en-US" altLang="zh-CN" sz="4000" i="0" dirty="0">
                <a:solidFill>
                  <a:srgbClr val="7030A0"/>
                </a:solidFill>
                <a:latin typeface="华文彩云" panose="02010800040101010101" charset="-122"/>
                <a:ea typeface="华文彩云" panose="02010800040101010101" charset="-122"/>
                <a:cs typeface="华文彩云" panose="02010800040101010101" charset="-122"/>
              </a:rPr>
              <a:t>Observer</a:t>
            </a:r>
            <a:r>
              <a:rPr lang="zh-CN" altLang="en-US" sz="4000" i="0" dirty="0">
                <a:solidFill>
                  <a:srgbClr val="7030A0"/>
                </a:solidFill>
                <a:latin typeface="华文彩云" panose="02010800040101010101" charset="-122"/>
                <a:ea typeface="华文彩云" panose="02010800040101010101" charset="-122"/>
                <a:cs typeface="华文彩云" panose="02010800040101010101" charset="-122"/>
              </a:rPr>
              <a:t>模式</a:t>
            </a:r>
            <a:endParaRPr lang="zh-CN" altLang="en-US" sz="4000" i="0" dirty="0">
              <a:solidFill>
                <a:srgbClr val="7030A0"/>
              </a:solidFill>
              <a:latin typeface="华文彩云" panose="02010800040101010101" charset="-122"/>
              <a:ea typeface="华文彩云" panose="02010800040101010101" charset="-122"/>
              <a:cs typeface="华文彩云" panose="02010800040101010101" charset="-122"/>
            </a:endParaRPr>
          </a:p>
        </p:txBody>
      </p:sp>
      <p:sp>
        <p:nvSpPr>
          <p:cNvPr id="46085" name="Text Box 6"/>
          <p:cNvSpPr txBox="1"/>
          <p:nvPr/>
        </p:nvSpPr>
        <p:spPr>
          <a:xfrm>
            <a:off x="556260" y="3963670"/>
            <a:ext cx="7775575" cy="2167255"/>
          </a:xfrm>
          <a:prstGeom prst="rect">
            <a:avLst/>
          </a:prstGeom>
          <a:solidFill>
            <a:srgbClr val="CCFFFF"/>
          </a:solidFill>
          <a:ln w="9525" cap="flat" cmpd="sng">
            <a:solidFill>
              <a:srgbClr val="000000"/>
            </a:solidFill>
            <a:prstDash val="solid"/>
            <a:miter/>
            <a:headEnd type="none" w="med" len="med"/>
            <a:tailEnd type="none" w="med" len="med"/>
          </a:ln>
        </p:spPr>
        <p:txBody>
          <a:bodyPr/>
          <a:p>
            <a:pPr marL="457200" indent="-457200" algn="just" eaLnBrk="0" hangingPunct="0">
              <a:buClr>
                <a:srgbClr val="997300"/>
              </a:buClr>
              <a:buFont typeface="Wingdings" panose="05000000000000000000" charset="0"/>
              <a:buChar char="n"/>
            </a:pPr>
            <a:r>
              <a:rPr lang="zh-CN" altLang="en-US" b="1" i="0" dirty="0">
                <a:latin typeface="Times New Roman" panose="02020603050405020304" pitchFamily="18" charset="0"/>
              </a:rPr>
              <a:t>观察者模式（别名：依赖，发布</a:t>
            </a:r>
            <a:r>
              <a:rPr lang="en-US" altLang="zh-CN" b="1" i="0" dirty="0">
                <a:latin typeface="Times New Roman" panose="02020603050405020304" pitchFamily="18" charset="0"/>
              </a:rPr>
              <a:t>-</a:t>
            </a:r>
            <a:r>
              <a:rPr lang="zh-CN" altLang="en-US" b="1" i="0" dirty="0">
                <a:latin typeface="Times New Roman" panose="02020603050405020304" pitchFamily="18" charset="0"/>
              </a:rPr>
              <a:t>订阅）</a:t>
            </a:r>
            <a:endParaRPr lang="zh-CN" altLang="en-US" b="1" i="0" dirty="0">
              <a:latin typeface="Times New Roman" panose="02020603050405020304" pitchFamily="18" charset="0"/>
            </a:endParaRPr>
          </a:p>
          <a:p>
            <a:pPr algn="just" eaLnBrk="0" hangingPunct="0"/>
            <a:r>
              <a:rPr lang="zh-CN" altLang="en-US" b="1" i="0" dirty="0">
                <a:latin typeface="Times New Roman" panose="02020603050405020304" pitchFamily="18" charset="0"/>
                <a:ea typeface="楷体_GB2312" pitchFamily="49" charset="-122"/>
              </a:rPr>
              <a:t>     定义对象间的一种一对多的依赖关系，当一个对象的状态发生变化时，所有依赖于它的对象都得到通知并被自动更新。</a:t>
            </a:r>
            <a:endParaRPr lang="zh-CN" altLang="en-US" b="1" i="0" dirty="0">
              <a:latin typeface="Times New Roman" panose="02020603050405020304" pitchFamily="18" charset="0"/>
            </a:endParaRPr>
          </a:p>
          <a:p>
            <a:pPr eaLnBrk="0" hangingPunct="0"/>
            <a:endParaRPr lang="zh-CN" altLang="en-US" sz="2400" b="1" dirty="0">
              <a:latin typeface="Times New Roman" panose="02020603050405020304" pitchFamily="18" charset="0"/>
            </a:endParaRPr>
          </a:p>
          <a:p>
            <a:pPr eaLnBrk="0" hangingPunct="0"/>
            <a:endParaRPr lang="en-US" altLang="zh-CN" sz="2400" b="1"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57580" y="2433320"/>
            <a:ext cx="6663055" cy="3334385"/>
          </a:xfrm>
        </p:spPr>
        <p:txBody>
          <a:bodyPr/>
          <a:p>
            <a:pPr marL="0" indent="0" algn="ctr">
              <a:buNone/>
            </a:pPr>
            <a:r>
              <a:rPr lang="en-US" altLang="zh-CN" sz="6000" b="1">
                <a:solidFill>
                  <a:srgbClr val="FF0000"/>
                </a:solidFill>
                <a:latin typeface="Kristen ITC" panose="03050502040202030202" charset="0"/>
                <a:ea typeface="华文行楷" panose="02010800040101010101" charset="-122"/>
                <a:cs typeface="Kristen ITC" panose="03050502040202030202" charset="0"/>
              </a:rPr>
              <a:t>End</a:t>
            </a:r>
            <a:r>
              <a:rPr lang="zh-CN" altLang="en-US" sz="6000" b="1">
                <a:solidFill>
                  <a:srgbClr val="FF0000"/>
                </a:solidFill>
                <a:latin typeface="Kristen ITC" panose="03050502040202030202" charset="0"/>
                <a:ea typeface="华文行楷" panose="02010800040101010101" charset="-122"/>
                <a:cs typeface="Kristen ITC" panose="03050502040202030202" charset="0"/>
              </a:rPr>
              <a:t>！</a:t>
            </a:r>
            <a:endParaRPr lang="zh-CN" altLang="en-US" sz="6000" b="1">
              <a:solidFill>
                <a:srgbClr val="FF0000"/>
              </a:solidFill>
              <a:latin typeface="Kristen ITC" panose="03050502040202030202" charset="0"/>
              <a:ea typeface="华文行楷" panose="02010800040101010101" charset="-122"/>
              <a:cs typeface="Kristen ITC" panose="0305050204020203020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内容占位符 2"/>
          <p:cNvSpPr>
            <a:spLocks noGrp="1"/>
          </p:cNvSpPr>
          <p:nvPr>
            <p:ph idx="1"/>
          </p:nvPr>
        </p:nvSpPr>
        <p:spPr>
          <a:xfrm>
            <a:off x="539750" y="1341438"/>
            <a:ext cx="8229600" cy="4530725"/>
          </a:xfrm>
        </p:spPr>
        <p:txBody>
          <a:bodyPr vert="horz" wrap="square" lIns="91440" tIns="45720" rIns="91440" bIns="45720" anchor="t"/>
          <a:p>
            <a:pPr eaLnBrk="1" hangingPunct="1"/>
            <a:r>
              <a:rPr lang="zh-CN" altLang="en-US" sz="2800" b="1" dirty="0"/>
              <a:t>与面向对象分析模型一样，也由主题、类与对象、结构、属性、服务等</a:t>
            </a:r>
            <a:r>
              <a:rPr lang="en-US" altLang="zh-CN" sz="2800" b="1" dirty="0"/>
              <a:t>5</a:t>
            </a:r>
            <a:r>
              <a:rPr lang="zh-CN" altLang="en-US" sz="2800" b="1" dirty="0"/>
              <a:t>个层次组成。</a:t>
            </a:r>
            <a:endParaRPr lang="zh-CN" altLang="en-US" sz="2800" b="1" dirty="0"/>
          </a:p>
          <a:p>
            <a:pPr eaLnBrk="1" hangingPunct="1"/>
            <a:r>
              <a:rPr lang="zh-CN" altLang="en-US" sz="2800" b="1" dirty="0"/>
              <a:t>大多数系统的</a:t>
            </a:r>
            <a:r>
              <a:rPr lang="zh-CN" altLang="en-US" sz="2800" b="1" dirty="0">
                <a:solidFill>
                  <a:srgbClr val="FF0000"/>
                </a:solidFill>
              </a:rPr>
              <a:t>面向对象设计模型，</a:t>
            </a:r>
            <a:r>
              <a:rPr lang="zh-CN" altLang="en-US" sz="2800" b="1" dirty="0"/>
              <a:t>在逻辑上都由</a:t>
            </a:r>
            <a:r>
              <a:rPr lang="en-US" altLang="zh-CN" sz="2800" b="1" dirty="0"/>
              <a:t>4</a:t>
            </a:r>
            <a:r>
              <a:rPr lang="zh-CN" altLang="en-US" sz="2800" b="1" dirty="0"/>
              <a:t>大部分组成。</a:t>
            </a:r>
            <a:endParaRPr lang="zh-CN" altLang="en-US" sz="2800" b="1" dirty="0"/>
          </a:p>
          <a:p>
            <a:pPr lvl="1" eaLnBrk="1" hangingPunct="1"/>
            <a:r>
              <a:rPr lang="zh-CN" altLang="en-US" sz="2800" b="1" dirty="0">
                <a:solidFill>
                  <a:srgbClr val="FF0000"/>
                </a:solidFill>
              </a:rPr>
              <a:t>问题域子系统</a:t>
            </a:r>
            <a:endParaRPr lang="zh-CN" altLang="en-US" sz="2800" b="1" dirty="0">
              <a:solidFill>
                <a:srgbClr val="FF0000"/>
              </a:solidFill>
            </a:endParaRPr>
          </a:p>
          <a:p>
            <a:pPr lvl="1" eaLnBrk="1" hangingPunct="1"/>
            <a:r>
              <a:rPr lang="zh-CN" altLang="en-US" sz="2800" b="1" dirty="0">
                <a:solidFill>
                  <a:srgbClr val="FF0000"/>
                </a:solidFill>
              </a:rPr>
              <a:t>人机交互子系统</a:t>
            </a:r>
            <a:endParaRPr lang="zh-CN" altLang="en-US" sz="2800" b="1" dirty="0">
              <a:solidFill>
                <a:srgbClr val="FF0000"/>
              </a:solidFill>
            </a:endParaRPr>
          </a:p>
          <a:p>
            <a:pPr lvl="1" eaLnBrk="1" hangingPunct="1"/>
            <a:r>
              <a:rPr lang="zh-CN" altLang="en-US" sz="2800" b="1" dirty="0">
                <a:solidFill>
                  <a:srgbClr val="FF0000"/>
                </a:solidFill>
              </a:rPr>
              <a:t>任务管理子系统</a:t>
            </a:r>
            <a:endParaRPr lang="zh-CN" altLang="en-US" sz="2800" b="1" dirty="0">
              <a:solidFill>
                <a:srgbClr val="FF0000"/>
              </a:solidFill>
            </a:endParaRPr>
          </a:p>
          <a:p>
            <a:pPr lvl="1" eaLnBrk="1" hangingPunct="1"/>
            <a:r>
              <a:rPr lang="zh-CN" altLang="en-US" sz="2800" b="1" dirty="0">
                <a:solidFill>
                  <a:srgbClr val="FF0000"/>
                </a:solidFill>
              </a:rPr>
              <a:t>数据管理子系统</a:t>
            </a:r>
            <a:endParaRPr lang="zh-CN" altLang="en-US" sz="2800" b="1" dirty="0">
              <a:solidFill>
                <a:srgbClr val="FF0000"/>
              </a:solidFill>
            </a:endParaRPr>
          </a:p>
          <a:p>
            <a:endParaRPr lang="zh-CN"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70" name="Object 4"/>
          <p:cNvGraphicFramePr>
            <a:graphicFrameLocks noChangeAspect="1"/>
          </p:cNvGraphicFramePr>
          <p:nvPr/>
        </p:nvGraphicFramePr>
        <p:xfrm>
          <a:off x="2195513" y="908050"/>
          <a:ext cx="5040312" cy="5040313"/>
        </p:xfrm>
        <a:graphic>
          <a:graphicData uri="http://schemas.openxmlformats.org/presentationml/2006/ole">
            <mc:AlternateContent xmlns:mc="http://schemas.openxmlformats.org/markup-compatibility/2006">
              <mc:Choice xmlns:v="urn:schemas-microsoft-com:vml" Requires="v">
                <p:oleObj spid="_x0000_s3076" name="" r:id="rId1" imgW="1133475" imgH="1133475" progId="Visio.Drawing.11">
                  <p:embed/>
                </p:oleObj>
              </mc:Choice>
              <mc:Fallback>
                <p:oleObj name="" r:id="rId1" imgW="1133475" imgH="1133475" progId="Visio.Drawing.11">
                  <p:embed/>
                  <p:pic>
                    <p:nvPicPr>
                      <p:cNvPr id="0" name="图片 3075"/>
                      <p:cNvPicPr/>
                      <p:nvPr/>
                    </p:nvPicPr>
                    <p:blipFill>
                      <a:blip r:embed="rId2"/>
                      <a:stretch>
                        <a:fillRect/>
                      </a:stretch>
                    </p:blipFill>
                    <p:spPr>
                      <a:xfrm>
                        <a:off x="2195513" y="908050"/>
                        <a:ext cx="5040312" cy="5040313"/>
                      </a:xfrm>
                      <a:prstGeom prst="rect">
                        <a:avLst/>
                      </a:prstGeom>
                      <a:noFill/>
                      <a:ln w="38100">
                        <a:noFill/>
                        <a:miter/>
                      </a:ln>
                    </p:spPr>
                  </p:pic>
                </p:oleObj>
              </mc:Fallback>
            </mc:AlternateContent>
          </a:graphicData>
        </a:graphic>
      </p:graphicFrame>
      <p:sp>
        <p:nvSpPr>
          <p:cNvPr id="7171" name="Rectangle 7"/>
          <p:cNvSpPr>
            <a:spLocks noGrp="1"/>
          </p:cNvSpPr>
          <p:nvPr>
            <p:ph idx="1"/>
          </p:nvPr>
        </p:nvSpPr>
        <p:spPr>
          <a:xfrm>
            <a:off x="457200" y="404813"/>
            <a:ext cx="8229600" cy="647700"/>
          </a:xfrm>
        </p:spPr>
        <p:txBody>
          <a:bodyPr vert="horz" wrap="square" lIns="91440" tIns="45720" rIns="91440" bIns="45720" anchor="t"/>
          <a:p>
            <a:pPr eaLnBrk="1" hangingPunct="1"/>
            <a:r>
              <a:rPr lang="en-US" altLang="zh-CN" b="1" dirty="0"/>
              <a:t>OOD</a:t>
            </a:r>
            <a:r>
              <a:rPr lang="zh-CN" altLang="en-US" b="1" dirty="0"/>
              <a:t>模型</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4" descr="rj119"/>
          <p:cNvPicPr>
            <a:picLocks noChangeAspect="1"/>
          </p:cNvPicPr>
          <p:nvPr/>
        </p:nvPicPr>
        <p:blipFill>
          <a:blip r:embed="rId1"/>
          <a:stretch>
            <a:fillRect/>
          </a:stretch>
        </p:blipFill>
        <p:spPr>
          <a:xfrm>
            <a:off x="395288" y="2281238"/>
            <a:ext cx="8351837" cy="2295525"/>
          </a:xfrm>
          <a:prstGeom prst="rect">
            <a:avLst/>
          </a:prstGeom>
          <a:noFill/>
          <a:ln w="9525">
            <a:noFill/>
          </a:ln>
        </p:spPr>
      </p:pic>
      <p:sp>
        <p:nvSpPr>
          <p:cNvPr id="8195" name="Rectangle 5"/>
          <p:cNvSpPr/>
          <p:nvPr/>
        </p:nvSpPr>
        <p:spPr>
          <a:xfrm>
            <a:off x="2820353" y="5250498"/>
            <a:ext cx="35544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i="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1" dirty="0">
                <a:latin typeface="Times New Roman" panose="02020603050405020304" pitchFamily="18" charset="0"/>
              </a:rPr>
              <a:t>典型的面向对象设计模型</a:t>
            </a:r>
            <a:endParaRPr lang="zh-CN" altLang="en-US" sz="2400" b="1" dirty="0">
              <a:latin typeface="Times New Roman" panose="02020603050405020304" pitchFamily="18" charset="0"/>
            </a:endParaRPr>
          </a:p>
        </p:txBody>
      </p:sp>
      <p:sp>
        <p:nvSpPr>
          <p:cNvPr id="2" name="文本框 1"/>
          <p:cNvSpPr txBox="1"/>
          <p:nvPr/>
        </p:nvSpPr>
        <p:spPr>
          <a:xfrm>
            <a:off x="396240" y="955675"/>
            <a:ext cx="8403590" cy="521970"/>
          </a:xfrm>
          <a:prstGeom prst="rect">
            <a:avLst/>
          </a:prstGeom>
          <a:noFill/>
        </p:spPr>
        <p:txBody>
          <a:bodyPr wrap="none" rtlCol="0" anchor="t">
            <a:spAutoFit/>
          </a:bodyPr>
          <a:p>
            <a:pPr eaLnBrk="1" hangingPunct="1"/>
            <a:r>
              <a:rPr lang="zh-CN" altLang="en-US" b="1" i="0" dirty="0">
                <a:solidFill>
                  <a:srgbClr val="FF0000"/>
                </a:solidFill>
                <a:sym typeface="+mn-ea"/>
              </a:rPr>
              <a:t>可以把</a:t>
            </a:r>
            <a:r>
              <a:rPr lang="en-US" altLang="zh-CN" b="1" i="0" dirty="0">
                <a:solidFill>
                  <a:srgbClr val="FF0000"/>
                </a:solidFill>
                <a:sym typeface="+mn-ea"/>
              </a:rPr>
              <a:t>4</a:t>
            </a:r>
            <a:r>
              <a:rPr lang="zh-CN" altLang="en-US" b="1" i="0" dirty="0">
                <a:solidFill>
                  <a:srgbClr val="FF0000"/>
                </a:solidFill>
                <a:sym typeface="+mn-ea"/>
              </a:rPr>
              <a:t>大组成部分想象成整个模型的</a:t>
            </a:r>
            <a:r>
              <a:rPr lang="en-US" altLang="zh-CN" b="1" i="0" dirty="0">
                <a:solidFill>
                  <a:srgbClr val="FF0000"/>
                </a:solidFill>
                <a:sym typeface="+mn-ea"/>
              </a:rPr>
              <a:t>4</a:t>
            </a:r>
            <a:r>
              <a:rPr lang="zh-CN" altLang="en-US" b="1" i="0" dirty="0">
                <a:solidFill>
                  <a:srgbClr val="FF0000"/>
                </a:solidFill>
                <a:sym typeface="+mn-ea"/>
              </a:rPr>
              <a:t>个垂直切片。</a:t>
            </a:r>
            <a:endParaRPr lang="zh-CN" altLang="en-US" b="1" i="0" dirty="0">
              <a:solidFill>
                <a:srgbClr val="FF000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t"/>
          <a:p>
            <a:pPr eaLnBrk="1" hangingPunct="1"/>
            <a:r>
              <a:rPr lang="en-US" altLang="zh-CN" b="1" dirty="0"/>
              <a:t>11.2  </a:t>
            </a:r>
            <a:r>
              <a:rPr lang="zh-CN" altLang="en-US" b="1" dirty="0"/>
              <a:t>面向对象设计的准则</a:t>
            </a:r>
            <a:endParaRPr lang="zh-CN" altLang="en-US" b="1" dirty="0"/>
          </a:p>
        </p:txBody>
      </p:sp>
      <p:sp>
        <p:nvSpPr>
          <p:cNvPr id="8195" name="Rectangle 3"/>
          <p:cNvSpPr>
            <a:spLocks noGrp="1"/>
          </p:cNvSpPr>
          <p:nvPr>
            <p:ph idx="1"/>
          </p:nvPr>
        </p:nvSpPr>
        <p:spPr>
          <a:xfrm>
            <a:off x="457200" y="1417955"/>
            <a:ext cx="8229600" cy="4530725"/>
          </a:xfrm>
        </p:spPr>
        <p:txBody>
          <a:bodyPr vert="horz" wrap="square" lIns="91440" tIns="45720" rIns="91440" bIns="45720" anchor="t"/>
          <a:p>
            <a:pPr eaLnBrk="1" hangingPunct="1"/>
            <a:r>
              <a:rPr lang="zh-CN" altLang="en-US" b="1" dirty="0"/>
              <a:t>对大多数软件系统而言，</a:t>
            </a:r>
            <a:r>
              <a:rPr lang="en-US" altLang="zh-CN" b="1" dirty="0"/>
              <a:t>60%</a:t>
            </a:r>
            <a:r>
              <a:rPr lang="zh-CN" altLang="en-US" b="1" dirty="0"/>
              <a:t>以上的软件费用都用于软件维护，因此，</a:t>
            </a:r>
            <a:r>
              <a:rPr lang="zh-CN" altLang="en-US" b="1" dirty="0">
                <a:solidFill>
                  <a:srgbClr val="FF0000"/>
                </a:solidFill>
              </a:rPr>
              <a:t>优秀软件设计的一个主要特点就是容易维护。 </a:t>
            </a:r>
            <a:endParaRPr lang="zh-CN" altLang="en-US" b="1" dirty="0">
              <a:solidFill>
                <a:srgbClr val="FF0000"/>
              </a:solidFill>
            </a:endParaRPr>
          </a:p>
          <a:p>
            <a:pPr eaLnBrk="1" hangingPunct="1"/>
            <a:r>
              <a:rPr lang="zh-CN" altLang="en-US" b="1" dirty="0"/>
              <a:t>设计准则有</a:t>
            </a:r>
            <a:r>
              <a:rPr lang="en-US" altLang="zh-CN" b="1" dirty="0"/>
              <a:t>6</a:t>
            </a:r>
            <a:r>
              <a:rPr lang="zh-CN" altLang="en-US" b="1" dirty="0"/>
              <a:t>条。</a:t>
            </a:r>
            <a:endParaRPr lang="zh-CN" altLang="en-US" b="1" dirty="0"/>
          </a:p>
        </p:txBody>
      </p:sp>
      <p:sp>
        <p:nvSpPr>
          <p:cNvPr id="9218" name="Rectangle 3"/>
          <p:cNvSpPr>
            <a:spLocks noGrp="1"/>
          </p:cNvSpPr>
          <p:nvPr/>
        </p:nvSpPr>
        <p:spPr>
          <a:xfrm>
            <a:off x="641985" y="3721735"/>
            <a:ext cx="8229600" cy="176403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a:lstStyle>
          <a:p>
            <a:pPr eaLnBrk="1" hangingPunct="1">
              <a:buNone/>
            </a:pPr>
            <a:r>
              <a:rPr lang="en-US" altLang="zh-CN" b="1" dirty="0"/>
              <a:t>1. </a:t>
            </a:r>
            <a:r>
              <a:rPr lang="zh-CN" altLang="en-US" b="1" dirty="0"/>
              <a:t>模块化</a:t>
            </a:r>
            <a:endParaRPr lang="zh-CN" altLang="en-US" b="1" dirty="0"/>
          </a:p>
          <a:p>
            <a:pPr eaLnBrk="1" hangingPunct="1">
              <a:buNone/>
            </a:pPr>
            <a:r>
              <a:rPr lang="en-US" altLang="zh-CN" b="1" dirty="0"/>
              <a:t>2. </a:t>
            </a:r>
            <a:r>
              <a:rPr lang="zh-CN" altLang="en-US" b="1" dirty="0"/>
              <a:t>抽象</a:t>
            </a:r>
            <a:endParaRPr lang="zh-CN" altLang="en-US" b="1" dirty="0"/>
          </a:p>
          <a:p>
            <a:pPr eaLnBrk="1" hangingPunct="1">
              <a:buNone/>
            </a:pPr>
            <a:r>
              <a:rPr lang="en-US" altLang="zh-CN" b="1" dirty="0"/>
              <a:t>3. </a:t>
            </a:r>
            <a:r>
              <a:rPr lang="zh-CN" altLang="en-US" b="1" dirty="0"/>
              <a:t>信息隐藏</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idx="1"/>
          </p:nvPr>
        </p:nvSpPr>
        <p:spPr>
          <a:xfrm>
            <a:off x="457200" y="404813"/>
            <a:ext cx="8229600" cy="5832475"/>
          </a:xfrm>
        </p:spPr>
        <p:txBody>
          <a:bodyPr vert="horz" wrap="square" lIns="91440" tIns="45720" rIns="91440" bIns="45720" anchor="t"/>
          <a:p>
            <a:pPr eaLnBrk="1" hangingPunct="1">
              <a:buNone/>
            </a:pPr>
            <a:r>
              <a:rPr lang="en-US" altLang="zh-CN" b="1" dirty="0">
                <a:ln w="22225">
                  <a:solidFill>
                    <a:schemeClr val="accent2"/>
                  </a:solidFill>
                  <a:prstDash val="solid"/>
                </a:ln>
                <a:solidFill>
                  <a:srgbClr val="00B050"/>
                </a:solidFill>
                <a:effectLst/>
              </a:rPr>
              <a:t>4. </a:t>
            </a:r>
            <a:r>
              <a:rPr lang="zh-CN" altLang="en-US" b="1" dirty="0">
                <a:ln w="22225">
                  <a:solidFill>
                    <a:schemeClr val="accent2"/>
                  </a:solidFill>
                  <a:prstDash val="solid"/>
                </a:ln>
                <a:solidFill>
                  <a:srgbClr val="00B050"/>
                </a:solidFill>
                <a:effectLst/>
              </a:rPr>
              <a:t>弱耦合</a:t>
            </a:r>
            <a:endParaRPr lang="zh-CN" altLang="en-US" b="1" dirty="0">
              <a:ln w="22225">
                <a:solidFill>
                  <a:schemeClr val="accent2"/>
                </a:solidFill>
                <a:prstDash val="solid"/>
              </a:ln>
              <a:solidFill>
                <a:srgbClr val="00B050"/>
              </a:solidFill>
              <a:effectLst/>
            </a:endParaRPr>
          </a:p>
          <a:p>
            <a:pPr eaLnBrk="1" hangingPunct="1"/>
            <a:r>
              <a:rPr lang="zh-CN" altLang="en-US" b="1" dirty="0"/>
              <a:t>耦合指不同对象之间相互关联的紧密程度。</a:t>
            </a:r>
            <a:endParaRPr lang="zh-CN" altLang="en-US" b="1" dirty="0"/>
          </a:p>
          <a:p>
            <a:pPr eaLnBrk="1" hangingPunct="1"/>
            <a:r>
              <a:rPr lang="zh-CN" altLang="en-US" b="1" dirty="0"/>
              <a:t>一般说来，对象之间的耦合可分为两大类：</a:t>
            </a:r>
            <a:endParaRPr lang="zh-CN" altLang="en-US" b="1" dirty="0"/>
          </a:p>
          <a:p>
            <a:pPr lvl="1" eaLnBrk="1" hangingPunct="1"/>
            <a:r>
              <a:rPr lang="zh-CN" altLang="en-US" b="1" dirty="0">
                <a:solidFill>
                  <a:srgbClr val="FF0000"/>
                </a:solidFill>
              </a:rPr>
              <a:t>交互耦合</a:t>
            </a:r>
            <a:endParaRPr lang="zh-CN" altLang="en-US" b="1" dirty="0">
              <a:solidFill>
                <a:srgbClr val="FF0000"/>
              </a:solidFill>
            </a:endParaRPr>
          </a:p>
          <a:p>
            <a:pPr lvl="2" eaLnBrk="1" hangingPunct="1"/>
            <a:r>
              <a:rPr lang="zh-CN" altLang="en-US" b="1" dirty="0"/>
              <a:t>如果对象之间的耦合通过消息连接来实现，则这种耦合就是交互耦合。</a:t>
            </a:r>
            <a:endParaRPr lang="zh-CN" altLang="en-US" b="1" dirty="0"/>
          </a:p>
          <a:p>
            <a:pPr lvl="2" eaLnBrk="1" hangingPunct="1"/>
            <a:r>
              <a:rPr lang="zh-CN" altLang="en-US" b="1" dirty="0"/>
              <a:t>交互耦合应尽可能松散</a:t>
            </a:r>
            <a:r>
              <a:rPr lang="zh-CN" altLang="en-US" dirty="0"/>
              <a:t> 。</a:t>
            </a:r>
            <a:endParaRPr lang="zh-CN" altLang="en-US" b="1" dirty="0"/>
          </a:p>
          <a:p>
            <a:pPr lvl="1" eaLnBrk="1" hangingPunct="1"/>
            <a:r>
              <a:rPr lang="zh-CN" altLang="en-US" b="1" dirty="0">
                <a:solidFill>
                  <a:srgbClr val="FF0000"/>
                </a:solidFill>
              </a:rPr>
              <a:t>继承耦合</a:t>
            </a:r>
            <a:endParaRPr lang="zh-CN" altLang="en-US" b="1" dirty="0">
              <a:solidFill>
                <a:srgbClr val="FF0000"/>
              </a:solidFill>
            </a:endParaRPr>
          </a:p>
          <a:p>
            <a:pPr lvl="2" eaLnBrk="1" hangingPunct="1"/>
            <a:r>
              <a:rPr lang="zh-CN" altLang="en-US" b="1" dirty="0"/>
              <a:t>与交互耦合相反，应该提高继承耦合程度。</a:t>
            </a:r>
            <a:endParaRPr lang="zh-CN" altLang="en-US" b="1" dirty="0"/>
          </a:p>
          <a:p>
            <a:pPr lvl="1" eaLnBrk="1" hangingPunct="1"/>
            <a:r>
              <a:rPr lang="zh-CN" altLang="en-US" b="1" dirty="0"/>
              <a:t>继承是一般化类与特殊类之间耦合的一种形式。通过继承关系结合起来的基类和派生类，构成了系统中粒度更大的模块。彼此之间应该越紧密越好。</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idx="1"/>
          </p:nvPr>
        </p:nvSpPr>
        <p:spPr>
          <a:xfrm>
            <a:off x="536575" y="1470660"/>
            <a:ext cx="8229600" cy="4423410"/>
          </a:xfrm>
        </p:spPr>
        <p:txBody>
          <a:bodyPr vert="horz" wrap="square" lIns="91440" tIns="45720" rIns="91440" bIns="45720" anchor="t"/>
          <a:p>
            <a:pPr eaLnBrk="1" hangingPunct="1">
              <a:buNone/>
            </a:pPr>
            <a:r>
              <a:rPr lang="en-US" altLang="zh-CN" sz="2600" b="1" dirty="0"/>
              <a:t>5. </a:t>
            </a:r>
            <a:r>
              <a:rPr lang="zh-CN" altLang="en-US" sz="2600" b="1" dirty="0"/>
              <a:t>强内聚</a:t>
            </a:r>
            <a:endParaRPr lang="zh-CN" altLang="en-US" sz="2600" b="1" dirty="0"/>
          </a:p>
          <a:p>
            <a:pPr eaLnBrk="1" hangingPunct="1"/>
            <a:endParaRPr lang="zh-CN" altLang="en-US" sz="2200" dirty="0"/>
          </a:p>
        </p:txBody>
      </p:sp>
      <p:sp>
        <p:nvSpPr>
          <p:cNvPr id="2" name="文本框 1"/>
          <p:cNvSpPr txBox="1"/>
          <p:nvPr/>
        </p:nvSpPr>
        <p:spPr>
          <a:xfrm>
            <a:off x="680720" y="2391410"/>
            <a:ext cx="6616065" cy="521970"/>
          </a:xfrm>
          <a:prstGeom prst="rect">
            <a:avLst/>
          </a:prstGeom>
          <a:solidFill>
            <a:srgbClr val="92D050"/>
          </a:solidFill>
        </p:spPr>
        <p:txBody>
          <a:bodyPr wrap="none" rtlCol="0" anchor="t">
            <a:spAutoFit/>
          </a:bodyPr>
          <a:p>
            <a:pPr algn="l"/>
            <a:r>
              <a:rPr lang="en-US" altLang="zh-CN" b="1" dirty="0">
                <a:sym typeface="+mn-ea"/>
              </a:rPr>
              <a:t>6. </a:t>
            </a:r>
            <a:r>
              <a:rPr lang="zh-CN" altLang="en-US" b="1" dirty="0">
                <a:sym typeface="+mn-ea"/>
              </a:rPr>
              <a:t>可重用：</a:t>
            </a:r>
            <a:r>
              <a:rPr lang="zh-CN" altLang="en-US" b="1" dirty="0">
                <a:solidFill>
                  <a:srgbClr val="FF0000"/>
                </a:solidFill>
                <a:sym typeface="+mn-ea"/>
              </a:rPr>
              <a:t>重用基本上从设计阶段开始。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457200" y="460058"/>
            <a:ext cx="8229600" cy="1139825"/>
          </a:xfrm>
        </p:spPr>
        <p:txBody>
          <a:bodyPr vert="horz" wrap="square" lIns="91440" tIns="45720" rIns="91440" bIns="45720" anchor="t"/>
          <a:p>
            <a:pPr eaLnBrk="1" hangingPunct="1"/>
            <a:r>
              <a:rPr lang="en-US" altLang="zh-CN" b="1" dirty="0"/>
              <a:t>11.3  </a:t>
            </a:r>
            <a:r>
              <a:rPr lang="zh-CN" altLang="en-US" b="1" dirty="0"/>
              <a:t>启发规则</a:t>
            </a:r>
            <a:endParaRPr lang="zh-CN" altLang="en-US" b="1" dirty="0"/>
          </a:p>
        </p:txBody>
      </p:sp>
      <p:sp>
        <p:nvSpPr>
          <p:cNvPr id="13315" name="Rectangle 3"/>
          <p:cNvSpPr>
            <a:spLocks noGrp="1"/>
          </p:cNvSpPr>
          <p:nvPr>
            <p:ph idx="1"/>
          </p:nvPr>
        </p:nvSpPr>
        <p:spPr/>
        <p:txBody>
          <a:bodyPr vert="horz" wrap="square" lIns="91440" tIns="45720" rIns="91440" bIns="45720" anchor="t"/>
          <a:p>
            <a:pPr eaLnBrk="1" hangingPunct="1">
              <a:lnSpc>
                <a:spcPct val="90000"/>
              </a:lnSpc>
              <a:buNone/>
            </a:pPr>
            <a:r>
              <a:rPr lang="en-US" altLang="zh-CN" b="1" dirty="0"/>
              <a:t>1. </a:t>
            </a:r>
            <a:r>
              <a:rPr lang="zh-CN" altLang="en-US" b="1" dirty="0"/>
              <a:t>设计结果应该清晰易懂</a:t>
            </a:r>
            <a:endParaRPr lang="zh-CN" altLang="en-US" b="1" dirty="0"/>
          </a:p>
          <a:p>
            <a:pPr eaLnBrk="1" hangingPunct="1">
              <a:lnSpc>
                <a:spcPct val="90000"/>
              </a:lnSpc>
              <a:buNone/>
            </a:pPr>
            <a:r>
              <a:rPr lang="en-US" altLang="zh-CN" b="1" dirty="0"/>
              <a:t>2. </a:t>
            </a:r>
            <a:r>
              <a:rPr lang="zh-CN" altLang="en-US" b="1" dirty="0"/>
              <a:t>一般</a:t>
            </a:r>
            <a:r>
              <a:rPr lang="en-US" altLang="zh-CN" b="1" dirty="0"/>
              <a:t>-</a:t>
            </a:r>
            <a:r>
              <a:rPr lang="zh-CN" altLang="en-US" b="1" dirty="0"/>
              <a:t>特殊结构的深度应适当</a:t>
            </a:r>
            <a:endParaRPr lang="zh-CN" altLang="en-US" b="1" dirty="0"/>
          </a:p>
          <a:p>
            <a:pPr eaLnBrk="1" hangingPunct="1">
              <a:lnSpc>
                <a:spcPct val="90000"/>
              </a:lnSpc>
            </a:pPr>
            <a:r>
              <a:rPr lang="zh-CN" altLang="en-US" b="1" dirty="0"/>
              <a:t>应该使类等级中包含的层次数适当。一般说来，在一个中等规模</a:t>
            </a:r>
            <a:r>
              <a:rPr lang="en-US" altLang="zh-CN" b="1" dirty="0"/>
              <a:t>(</a:t>
            </a:r>
            <a:r>
              <a:rPr lang="zh-CN" altLang="en-US" b="1" dirty="0"/>
              <a:t>大约包含</a:t>
            </a:r>
            <a:r>
              <a:rPr lang="en-US" altLang="zh-CN" b="1" dirty="0"/>
              <a:t>100</a:t>
            </a:r>
            <a:r>
              <a:rPr lang="zh-CN" altLang="en-US" b="1" dirty="0"/>
              <a:t>个类</a:t>
            </a:r>
            <a:r>
              <a:rPr lang="en-US" altLang="zh-CN" b="1" dirty="0"/>
              <a:t>)</a:t>
            </a:r>
            <a:r>
              <a:rPr lang="zh-CN" altLang="en-US" b="1" dirty="0"/>
              <a:t>的系统中，类等级层次数应保持为</a:t>
            </a:r>
            <a:r>
              <a:rPr lang="en-US" altLang="zh-CN" b="1" dirty="0"/>
              <a:t>7±2</a:t>
            </a:r>
            <a:r>
              <a:rPr lang="zh-CN" altLang="en-US" b="1" dirty="0"/>
              <a:t>。</a:t>
            </a:r>
            <a:endParaRPr lang="zh-CN" altLang="en-US" dirty="0"/>
          </a:p>
        </p:txBody>
      </p:sp>
      <p:sp>
        <p:nvSpPr>
          <p:cNvPr id="2" name="文本框 1"/>
          <p:cNvSpPr txBox="1"/>
          <p:nvPr/>
        </p:nvSpPr>
        <p:spPr>
          <a:xfrm>
            <a:off x="457200" y="3969385"/>
            <a:ext cx="8094980" cy="953135"/>
          </a:xfrm>
          <a:prstGeom prst="rect">
            <a:avLst/>
          </a:prstGeom>
          <a:noFill/>
        </p:spPr>
        <p:txBody>
          <a:bodyPr wrap="square" rtlCol="0" anchor="t">
            <a:spAutoFit/>
          </a:bodyPr>
          <a:p>
            <a:pPr eaLnBrk="1" hangingPunct="1">
              <a:buNone/>
            </a:pPr>
            <a:r>
              <a:rPr lang="en-US" altLang="zh-CN" b="1" dirty="0">
                <a:sym typeface="+mn-ea"/>
              </a:rPr>
              <a:t>3. </a:t>
            </a:r>
            <a:r>
              <a:rPr lang="zh-CN" altLang="en-US" b="1" i="0" dirty="0">
                <a:sym typeface="+mn-ea"/>
              </a:rPr>
              <a:t>设计简单的类</a:t>
            </a:r>
            <a:endParaRPr lang="zh-CN" altLang="en-US" b="1" i="0" dirty="0"/>
          </a:p>
          <a:p>
            <a:pPr eaLnBrk="1" hangingPunct="1"/>
            <a:r>
              <a:rPr lang="zh-CN" altLang="en-US" b="1" i="0" dirty="0">
                <a:sym typeface="+mn-ea"/>
              </a:rPr>
              <a:t>   应该尽量设计小而简单的类</a:t>
            </a:r>
            <a:endParaRPr lang="zh-CN" altLang="en-US" i="0"/>
          </a:p>
        </p:txBody>
      </p:sp>
    </p:spTree>
  </p:cSld>
  <p:clrMapOvr>
    <a:masterClrMapping/>
  </p:clrMapOvr>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2335</Words>
  <Application>WPS 演示</Application>
  <PresentationFormat>全屏显示(4:3)</PresentationFormat>
  <Paragraphs>181</Paragraphs>
  <Slides>25</Slides>
  <Notes>13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43" baseType="lpstr">
      <vt:lpstr>Arial</vt:lpstr>
      <vt:lpstr>宋体</vt:lpstr>
      <vt:lpstr>Wingdings</vt:lpstr>
      <vt:lpstr>Times New Roman</vt:lpstr>
      <vt:lpstr>Garamond</vt:lpstr>
      <vt:lpstr>微软雅黑</vt:lpstr>
      <vt:lpstr>Arial Unicode MS</vt:lpstr>
      <vt:lpstr>Wingdings</vt:lpstr>
      <vt:lpstr>Tahoma</vt:lpstr>
      <vt:lpstr>楷体_GB2312</vt:lpstr>
      <vt:lpstr>Kristen ITC</vt:lpstr>
      <vt:lpstr>华文行楷</vt:lpstr>
      <vt:lpstr>新宋体</vt:lpstr>
      <vt:lpstr>华文彩云</vt:lpstr>
      <vt:lpstr>华文楷体</vt:lpstr>
      <vt:lpstr>教材母版</vt:lpstr>
      <vt:lpstr>Edge</vt:lpstr>
      <vt:lpstr>Visio.Drawing.11</vt:lpstr>
      <vt:lpstr>第11章  面向对象设计</vt:lpstr>
      <vt:lpstr>11.1 面向对象设计模型</vt:lpstr>
      <vt:lpstr>PowerPoint 演示文稿</vt:lpstr>
      <vt:lpstr>PowerPoint 演示文稿</vt:lpstr>
      <vt:lpstr>PowerPoint 演示文稿</vt:lpstr>
      <vt:lpstr>11.2  面向对象设计的准则</vt:lpstr>
      <vt:lpstr>PowerPoint 演示文稿</vt:lpstr>
      <vt:lpstr>PowerPoint 演示文稿</vt:lpstr>
      <vt:lpstr>11.3  启发规则</vt:lpstr>
      <vt:lpstr>PowerPoint 演示文稿</vt:lpstr>
      <vt:lpstr>11.4  类构件</vt:lpstr>
      <vt:lpstr>PowerPoint 演示文稿</vt:lpstr>
      <vt:lpstr>11.5  设计问题域子系统</vt:lpstr>
      <vt:lpstr>PowerPoint 演示文稿</vt:lpstr>
      <vt:lpstr>11.6  设计人机交互子系统</vt:lpstr>
      <vt:lpstr>11.7  设计任务管理子系统</vt:lpstr>
      <vt:lpstr>PowerPoint 演示文稿</vt:lpstr>
      <vt:lpstr>11.8  设计数据管理子系统 11.8.1  选择数据存储管理模式</vt:lpstr>
      <vt:lpstr>11.8.2  设计数据管理子系统</vt:lpstr>
      <vt:lpstr>PowerPoint 演示文稿</vt:lpstr>
      <vt:lpstr>面向对象的设计模式 Object-Oriented Design Patterns</vt:lpstr>
      <vt:lpstr>设计模式</vt:lpstr>
      <vt:lpstr>State模式</vt:lpstr>
      <vt:lpstr>Adapter模式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lenovo</cp:lastModifiedBy>
  <cp:revision>390</cp:revision>
  <dcterms:created xsi:type="dcterms:W3CDTF">2019-12-13T03:34:00Z</dcterms:created>
  <dcterms:modified xsi:type="dcterms:W3CDTF">2020-12-21T09:24:48Z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