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387" r:id="rId3"/>
    <p:sldId id="291" r:id="rId4"/>
    <p:sldId id="401" r:id="rId5"/>
    <p:sldId id="290" r:id="rId6"/>
    <p:sldId id="292" r:id="rId7"/>
    <p:sldId id="305" r:id="rId8"/>
    <p:sldId id="257" r:id="rId9"/>
    <p:sldId id="258" r:id="rId10"/>
    <p:sldId id="402" r:id="rId11"/>
    <p:sldId id="403" r:id="rId12"/>
    <p:sldId id="404" r:id="rId13"/>
    <p:sldId id="259" r:id="rId14"/>
    <p:sldId id="299" r:id="rId15"/>
    <p:sldId id="397" r:id="rId16"/>
    <p:sldId id="398" r:id="rId17"/>
    <p:sldId id="399" r:id="rId18"/>
    <p:sldId id="405" r:id="rId19"/>
    <p:sldId id="260" r:id="rId20"/>
    <p:sldId id="392" r:id="rId21"/>
    <p:sldId id="409" r:id="rId22"/>
    <p:sldId id="410" r:id="rId23"/>
    <p:sldId id="263" r:id="rId24"/>
    <p:sldId id="393" r:id="rId25"/>
    <p:sldId id="264" r:id="rId26"/>
    <p:sldId id="382" r:id="rId27"/>
    <p:sldId id="265" r:id="rId28"/>
    <p:sldId id="266" r:id="rId29"/>
    <p:sldId id="267" r:id="rId30"/>
    <p:sldId id="385" r:id="rId31"/>
    <p:sldId id="268" r:id="rId32"/>
    <p:sldId id="411" r:id="rId33"/>
    <p:sldId id="383" r:id="rId34"/>
    <p:sldId id="269" r:id="rId35"/>
    <p:sldId id="390" r:id="rId36"/>
    <p:sldId id="412" r:id="rId37"/>
    <p:sldId id="389" r:id="rId38"/>
    <p:sldId id="270" r:id="rId39"/>
    <p:sldId id="388" r:id="rId40"/>
    <p:sldId id="271" r:id="rId41"/>
    <p:sldId id="391" r:id="rId42"/>
    <p:sldId id="384" r:id="rId43"/>
    <p:sldId id="365" r:id="rId44"/>
    <p:sldId id="366" r:id="rId45"/>
    <p:sldId id="272" r:id="rId46"/>
    <p:sldId id="303" r:id="rId47"/>
    <p:sldId id="273" r:id="rId48"/>
    <p:sldId id="304" r:id="rId49"/>
    <p:sldId id="274" r:id="rId50"/>
    <p:sldId id="386" r:id="rId51"/>
    <p:sldId id="275" r:id="rId52"/>
    <p:sldId id="279" r:id="rId53"/>
    <p:sldId id="280" r:id="rId54"/>
    <p:sldId id="281" r:id="rId55"/>
    <p:sldId id="282" r:id="rId56"/>
    <p:sldId id="283" r:id="rId57"/>
    <p:sldId id="284" r:id="rId58"/>
    <p:sldId id="285" r:id="rId59"/>
    <p:sldId id="286" r:id="rId60"/>
    <p:sldId id="379" r:id="rId61"/>
    <p:sldId id="287" r:id="rId62"/>
    <p:sldId id="288" r:id="rId63"/>
    <p:sldId id="380" r:id="rId64"/>
    <p:sldId id="381" r:id="rId65"/>
    <p:sldId id="307" r:id="rId66"/>
    <p:sldId id="308" r:id="rId67"/>
    <p:sldId id="309" r:id="rId68"/>
    <p:sldId id="413" r:id="rId69"/>
    <p:sldId id="368" r:id="rId70"/>
    <p:sldId id="395" r:id="rId71"/>
    <p:sldId id="367" r:id="rId72"/>
    <p:sldId id="394" r:id="rId7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FFFFFF"/>
    <a:srgbClr val="FF9933"/>
    <a:srgbClr val="006600"/>
    <a:srgbClr val="3333FF"/>
    <a:srgbClr val="CC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6"/>
    <p:restoredTop sz="94660"/>
  </p:normalViewPr>
  <p:slideViewPr>
    <p:cSldViewPr showGuides="1">
      <p:cViewPr varScale="1">
        <p:scale>
          <a:sx n="67" d="100"/>
          <a:sy n="67" d="100"/>
        </p:scale>
        <p:origin x="1260" y="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9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443411"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fontAlgn="base"/>
            <a:r>
              <a:rPr lang="zh-CN" altLang="en-US" strike="noStrike" noProof="1"/>
              <a:t>单击此处编辑母版标题样式</a:t>
            </a:r>
          </a:p>
        </p:txBody>
      </p:sp>
      <p:sp>
        <p:nvSpPr>
          <p:cNvPr id="44341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p>
        </p:txBody>
      </p:sp>
      <p:sp>
        <p:nvSpPr>
          <p:cNvPr id="31" name="Rectangle 16"/>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CE21AFF-A7B4-4D0A-BA86-6879B3D2D63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p>
            <a:pPr algn="r" fontAlgn="base"/>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04813"/>
            <a:ext cx="2057400" cy="604837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404813"/>
            <a:ext cx="6019800" cy="604837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813"/>
            <a:ext cx="8229600" cy="811212"/>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412875"/>
            <a:ext cx="4032250" cy="50403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1850" y="1412875"/>
            <a:ext cx="4033838" cy="504031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6" name="日期占位符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412875"/>
            <a:ext cx="403225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1850" y="1412875"/>
            <a:ext cx="4033838"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9" name="日期占位符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5" name="日期占位符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4" name="日期占位符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sp>
        <p:nvSpPr>
          <p:cNvPr id="7" name="日期占位符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2370"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237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t>‹#›</a:t>
            </a:fld>
            <a:endParaRPr lang="en-US" altLang="zh-CN" strike="noStrike" noProof="1"/>
          </a:p>
        </p:txBody>
      </p:sp>
      <p:grpSp>
        <p:nvGrpSpPr>
          <p:cNvPr id="1028" name="Group 4"/>
          <p:cNvGrpSpPr/>
          <p:nvPr/>
        </p:nvGrpSpPr>
        <p:grpSpPr>
          <a:xfrm>
            <a:off x="0" y="0"/>
            <a:ext cx="9144000" cy="546100"/>
            <a:chOff x="0" y="0"/>
            <a:chExt cx="5760" cy="344"/>
          </a:xfrm>
        </p:grpSpPr>
        <p:sp>
          <p:nvSpPr>
            <p:cNvPr id="44237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237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2375"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42376"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42377"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442378"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42379"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2380"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442381"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38" name="Rectangle 14"/>
          <p:cNvSpPr>
            <a:spLocks noGrp="1"/>
          </p:cNvSpPr>
          <p:nvPr>
            <p:ph type="title"/>
          </p:nvPr>
        </p:nvSpPr>
        <p:spPr>
          <a:xfrm>
            <a:off x="457200" y="404813"/>
            <a:ext cx="8229600" cy="811212"/>
          </a:xfrm>
          <a:prstGeom prst="rect">
            <a:avLst/>
          </a:prstGeom>
          <a:noFill/>
          <a:ln w="9525">
            <a:noFill/>
          </a:ln>
        </p:spPr>
        <p:txBody>
          <a:bodyPr anchor="ctr"/>
          <a:lstStyle/>
          <a:p>
            <a:pPr lvl="0"/>
            <a:r>
              <a:rPr lang="zh-CN" altLang="en-US" dirty="0"/>
              <a:t>单击此处编辑母版标题样式</a:t>
            </a:r>
          </a:p>
        </p:txBody>
      </p:sp>
      <p:sp>
        <p:nvSpPr>
          <p:cNvPr id="1039" name="Rectangle 15"/>
          <p:cNvSpPr>
            <a:spLocks noGrp="1"/>
          </p:cNvSpPr>
          <p:nvPr>
            <p:ph type="body"/>
          </p:nvPr>
        </p:nvSpPr>
        <p:spPr>
          <a:xfrm>
            <a:off x="457200" y="1412875"/>
            <a:ext cx="8218488" cy="504031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42384"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fld id="{3125559D-6A74-459A-B660-2587F4E9DE47}"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2020/12/22</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rtl="0" fontAlgn="base">
        <a:spcBef>
          <a:spcPct val="0"/>
        </a:spcBef>
        <a:spcAft>
          <a:spcPct val="0"/>
        </a:spcAft>
        <a:defRPr sz="4000" b="1">
          <a:solidFill>
            <a:schemeClr val="tx1"/>
          </a:solidFill>
          <a:latin typeface="+mj-lt"/>
          <a:ea typeface="+mj-ea"/>
          <a:cs typeface="+mj-cs"/>
        </a:defRPr>
      </a:lvl1pPr>
      <a:lvl2pPr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2pPr>
      <a:lvl3pPr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3pPr>
      <a:lvl4pPr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4pPr>
      <a:lvl5pPr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5pPr>
      <a:lvl6pPr marL="457200"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6pPr>
      <a:lvl7pPr marL="914400"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7pPr>
      <a:lvl8pPr marL="1371600"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8pPr>
      <a:lvl9pPr marL="1828800" algn="l" rtl="0" fontAlgn="base">
        <a:spcBef>
          <a:spcPct val="0"/>
        </a:spcBef>
        <a:spcAft>
          <a:spcPct val="0"/>
        </a:spcAft>
        <a:defRPr sz="4000" b="1">
          <a:solidFill>
            <a:schemeClr val="tx1"/>
          </a:solidFill>
          <a:latin typeface="Times New Roman" panose="02020603050405020304" pitchFamily="18" charset="0"/>
          <a:ea typeface="楷体_GB2312" pitchFamily="49"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7.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0.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a:t>
            </a:fld>
            <a:endParaRPr lang="en-US" altLang="zh-CN" sz="1200" dirty="0">
              <a:latin typeface="Arial Black" panose="020B0A04020102020204" pitchFamily="34" charset="0"/>
            </a:endParaRPr>
          </a:p>
        </p:txBody>
      </p:sp>
      <p:sp>
        <p:nvSpPr>
          <p:cNvPr id="512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123" name="Rectangle 2"/>
          <p:cNvSpPr>
            <a:spLocks noGrp="1"/>
          </p:cNvSpPr>
          <p:nvPr>
            <p:ph type="title"/>
          </p:nvPr>
        </p:nvSpPr>
        <p:spPr/>
        <p:txBody>
          <a:bodyPr vert="horz" wrap="square" lIns="91440" tIns="45720" rIns="91440" bIns="45720" anchor="ctr"/>
          <a:lstStyle/>
          <a:p>
            <a:pPr eaLnBrk="1" hangingPunct="1"/>
            <a:r>
              <a:rPr lang="zh-CN" altLang="en-US" dirty="0"/>
              <a:t>第</a:t>
            </a:r>
            <a:r>
              <a:rPr lang="en-US" altLang="zh-CN" dirty="0"/>
              <a:t>5</a:t>
            </a:r>
            <a:r>
              <a:rPr lang="zh-CN" altLang="en-US" dirty="0"/>
              <a:t>章 总体设计</a:t>
            </a:r>
          </a:p>
        </p:txBody>
      </p:sp>
      <p:sp>
        <p:nvSpPr>
          <p:cNvPr id="5124" name="Rectangle 7"/>
          <p:cNvSpPr>
            <a:spLocks noGrp="1"/>
          </p:cNvSpPr>
          <p:nvPr>
            <p:ph idx="1"/>
          </p:nvPr>
        </p:nvSpPr>
        <p:spPr>
          <a:xfrm>
            <a:off x="457200" y="3716338"/>
            <a:ext cx="8218488" cy="2736850"/>
          </a:xfrm>
        </p:spPr>
        <p:txBody>
          <a:bodyPr vert="horz" wrap="square" lIns="91440" tIns="45720" rIns="91440" bIns="45720" anchor="t"/>
          <a:lstStyle/>
          <a:p>
            <a:pPr eaLnBrk="1" hangingPunct="1"/>
            <a:r>
              <a:rPr lang="zh-CN" altLang="en-US" dirty="0"/>
              <a:t>奥巴马对</a:t>
            </a:r>
            <a:r>
              <a:rPr lang="en-US" altLang="zh-CN" dirty="0"/>
              <a:t>5</a:t>
            </a:r>
            <a:r>
              <a:rPr lang="zh-CN" altLang="en-US" dirty="0"/>
              <a:t>年级到</a:t>
            </a:r>
            <a:r>
              <a:rPr lang="en-US" altLang="zh-CN" dirty="0"/>
              <a:t>12</a:t>
            </a:r>
            <a:r>
              <a:rPr lang="zh-CN" altLang="en-US" dirty="0"/>
              <a:t>年级的学生说：“没有人能决定你们的命运，你们的未来掌握在自己手中。你们要将“优秀”贯穿在做每一件事情的始终，努力工作，严守纪律都是成功的要素。”</a:t>
            </a:r>
          </a:p>
          <a:p>
            <a:pPr eaLnBrk="1" hangingPunct="1"/>
            <a:endParaRPr lang="en-US" altLang="zh-CN" dirty="0"/>
          </a:p>
        </p:txBody>
      </p:sp>
      <p:pic>
        <p:nvPicPr>
          <p:cNvPr id="5125" name="Picture 6" descr="PE01460_"/>
          <p:cNvPicPr>
            <a:picLocks noChangeAspect="1"/>
          </p:cNvPicPr>
          <p:nvPr/>
        </p:nvPicPr>
        <p:blipFill>
          <a:blip r:embed="rId2"/>
          <a:stretch>
            <a:fillRect/>
          </a:stretch>
        </p:blipFill>
        <p:spPr>
          <a:xfrm>
            <a:off x="5219700" y="260350"/>
            <a:ext cx="2790825" cy="3468688"/>
          </a:xfrm>
          <a:prstGeom prst="rect">
            <a:avLst/>
          </a:prstGeom>
          <a:noFill/>
          <a:ln w="9525">
            <a:noFill/>
          </a:ln>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10</a:t>
            </a:fld>
            <a:endParaRPr lang="en-US" altLang="zh-CN" sz="1200" dirty="0">
              <a:latin typeface="Arial Black" panose="020B0A04020102020204" pitchFamily="34" charset="0"/>
            </a:endParaRPr>
          </a:p>
        </p:txBody>
      </p:sp>
      <p:sp>
        <p:nvSpPr>
          <p:cNvPr id="15362"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5363" name="Rectangle 2"/>
          <p:cNvSpPr>
            <a:spLocks noGrp="1"/>
          </p:cNvSpPr>
          <p:nvPr>
            <p:ph type="title"/>
          </p:nvPr>
        </p:nvSpPr>
        <p:spPr>
          <a:xfrm>
            <a:off x="457200" y="277813"/>
            <a:ext cx="8229600" cy="1350962"/>
          </a:xfrm>
          <a:solidFill>
            <a:srgbClr val="CFE09A"/>
          </a:solidFill>
        </p:spPr>
        <p:txBody>
          <a:bodyPr vert="horz" wrap="square" lIns="91440" tIns="45720" rIns="91440" bIns="45720" anchor="t"/>
          <a:lstStyle/>
          <a:p>
            <a:pPr eaLnBrk="1" hangingPunct="1"/>
            <a:r>
              <a:rPr lang="en-US" altLang="zh-CN" sz="3600" dirty="0">
                <a:solidFill>
                  <a:srgbClr val="7030A0"/>
                </a:solidFill>
                <a:latin typeface="华文彩云" panose="02010800040101010101" charset="-122"/>
                <a:ea typeface="华文彩云" panose="02010800040101010101" charset="-122"/>
                <a:cs typeface="华文彩云" panose="02010800040101010101" charset="-122"/>
              </a:rPr>
              <a:t>5.3  </a:t>
            </a:r>
            <a:r>
              <a:rPr lang="zh-CN" altLang="en-US" sz="3600" dirty="0">
                <a:solidFill>
                  <a:srgbClr val="7030A0"/>
                </a:solidFill>
                <a:latin typeface="华文彩云" panose="02010800040101010101" charset="-122"/>
                <a:ea typeface="华文彩云" panose="02010800040101010101" charset="-122"/>
                <a:cs typeface="华文彩云" panose="02010800040101010101" charset="-122"/>
              </a:rPr>
              <a:t>设计原理</a:t>
            </a:r>
            <a:br>
              <a:rPr lang="zh-CN" altLang="en-US" sz="3600" dirty="0">
                <a:solidFill>
                  <a:srgbClr val="7030A0"/>
                </a:solidFill>
                <a:latin typeface="华文彩云" panose="02010800040101010101" charset="-122"/>
                <a:ea typeface="华文彩云" panose="02010800040101010101" charset="-122"/>
                <a:cs typeface="华文彩云" panose="02010800040101010101" charset="-122"/>
              </a:rPr>
            </a:br>
            <a:r>
              <a:rPr lang="zh-CN" altLang="en-US" sz="3600" dirty="0">
                <a:solidFill>
                  <a:srgbClr val="7030A0"/>
                </a:solidFill>
                <a:latin typeface="华文彩云" panose="02010800040101010101" charset="-122"/>
                <a:ea typeface="华文彩云" panose="02010800040101010101" charset="-122"/>
              </a:rPr>
              <a:t>一、模块化</a:t>
            </a:r>
          </a:p>
        </p:txBody>
      </p:sp>
      <p:sp>
        <p:nvSpPr>
          <p:cNvPr id="15364" name="Rectangle 3"/>
          <p:cNvSpPr>
            <a:spLocks noGrp="1"/>
          </p:cNvSpPr>
          <p:nvPr>
            <p:ph type="body"/>
          </p:nvPr>
        </p:nvSpPr>
        <p:spPr>
          <a:xfrm>
            <a:off x="457200" y="1524000"/>
            <a:ext cx="8218488" cy="4929188"/>
          </a:xfrm>
        </p:spPr>
        <p:txBody>
          <a:bodyPr vert="horz" wrap="square" lIns="91440" tIns="45720" rIns="91440" bIns="45720" anchor="t"/>
          <a:lstStyle/>
          <a:p>
            <a:pPr eaLnBrk="1" hangingPunct="1">
              <a:lnSpc>
                <a:spcPct val="120000"/>
              </a:lnSpc>
            </a:pPr>
            <a:r>
              <a:rPr lang="zh-CN" altLang="en-US" dirty="0">
                <a:solidFill>
                  <a:schemeClr val="tx2"/>
                </a:solidFill>
              </a:rPr>
              <a:t>模块</a:t>
            </a:r>
          </a:p>
          <a:p>
            <a:pPr lvl="1" eaLnBrk="1" hangingPunct="1">
              <a:lnSpc>
                <a:spcPct val="120000"/>
              </a:lnSpc>
            </a:pPr>
            <a:r>
              <a:rPr lang="zh-CN" altLang="en-US" dirty="0"/>
              <a:t>是由边界元素限定的相邻程序元素的序列，而且有一个总体标识符代表它。</a:t>
            </a:r>
          </a:p>
          <a:p>
            <a:pPr eaLnBrk="1" hangingPunct="1">
              <a:lnSpc>
                <a:spcPct val="120000"/>
              </a:lnSpc>
            </a:pPr>
            <a:r>
              <a:rPr lang="zh-CN" altLang="en-US" dirty="0">
                <a:solidFill>
                  <a:schemeClr val="tx2"/>
                </a:solidFill>
              </a:rPr>
              <a:t>模块化</a:t>
            </a:r>
          </a:p>
          <a:p>
            <a:pPr lvl="1" eaLnBrk="1" hangingPunct="1">
              <a:lnSpc>
                <a:spcPct val="120000"/>
              </a:lnSpc>
            </a:pPr>
            <a:r>
              <a:rPr lang="zh-CN" altLang="en-US" dirty="0"/>
              <a:t>就是把程序划分成独立命名且可独立访问的模块，每个模块完成一个子功能，把这些模块集成起来构成一个整体，可以完成指定的功能满足用户的需求。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11</a:t>
            </a:fld>
            <a:endParaRPr lang="en-US" altLang="zh-CN" sz="1200" dirty="0">
              <a:latin typeface="Arial Black" panose="020B0A04020102020204" pitchFamily="34" charset="0"/>
            </a:endParaRPr>
          </a:p>
        </p:txBody>
      </p:sp>
      <p:sp>
        <p:nvSpPr>
          <p:cNvPr id="16386"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6387" name="Rectangle 3"/>
          <p:cNvSpPr>
            <a:spLocks noGrp="1"/>
          </p:cNvSpPr>
          <p:nvPr>
            <p:ph type="body"/>
          </p:nvPr>
        </p:nvSpPr>
        <p:spPr>
          <a:xfrm>
            <a:off x="457200" y="765175"/>
            <a:ext cx="8229600" cy="5365750"/>
          </a:xfrm>
        </p:spPr>
        <p:txBody>
          <a:bodyPr vert="horz" wrap="square" lIns="91440" tIns="45720" rIns="91440" bIns="45720" anchor="t"/>
          <a:lstStyle/>
          <a:p>
            <a:pPr eaLnBrk="1" hangingPunct="1">
              <a:lnSpc>
                <a:spcPct val="130000"/>
              </a:lnSpc>
              <a:buNone/>
            </a:pPr>
            <a:r>
              <a:rPr lang="zh-CN" altLang="en-US" b="0" dirty="0">
                <a:solidFill>
                  <a:schemeClr val="tx2"/>
                </a:solidFill>
              </a:rPr>
              <a:t>为什么要</a:t>
            </a:r>
            <a:r>
              <a:rPr lang="zh-CN" altLang="en-US" sz="4000" dirty="0"/>
              <a:t>模块化</a:t>
            </a:r>
            <a:r>
              <a:rPr lang="zh-CN" altLang="en-US" b="0" dirty="0">
                <a:solidFill>
                  <a:schemeClr val="tx2"/>
                </a:solidFill>
              </a:rPr>
              <a:t>？</a:t>
            </a:r>
          </a:p>
          <a:p>
            <a:pPr eaLnBrk="1" hangingPunct="1">
              <a:lnSpc>
                <a:spcPct val="130000"/>
              </a:lnSpc>
            </a:pPr>
            <a:r>
              <a:rPr lang="zh-CN" altLang="en-US" dirty="0"/>
              <a:t>模块化是为了使一个复杂的大型程序能被人的智力所管理，软件应该具备的惟一属性。</a:t>
            </a:r>
          </a:p>
          <a:p>
            <a:pPr eaLnBrk="1" hangingPunct="1">
              <a:lnSpc>
                <a:spcPct val="130000"/>
              </a:lnSpc>
            </a:pPr>
            <a:r>
              <a:rPr lang="zh-CN" altLang="en-US" dirty="0"/>
              <a:t>如果一个大型程序仅由一个模块组成，它将很难被人所理解。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12</a:t>
            </a:fld>
            <a:endParaRPr lang="en-US" altLang="zh-CN" sz="1200" dirty="0">
              <a:latin typeface="Arial Black" panose="020B0A04020102020204" pitchFamily="34" charset="0"/>
            </a:endParaRPr>
          </a:p>
        </p:txBody>
      </p:sp>
      <p:sp>
        <p:nvSpPr>
          <p:cNvPr id="17410"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7411" name="Rectangle 3"/>
          <p:cNvSpPr>
            <a:spLocks noGrp="1"/>
          </p:cNvSpPr>
          <p:nvPr>
            <p:ph type="body"/>
          </p:nvPr>
        </p:nvSpPr>
        <p:spPr>
          <a:xfrm>
            <a:off x="457200" y="476250"/>
            <a:ext cx="8229600" cy="5654675"/>
          </a:xfrm>
        </p:spPr>
        <p:txBody>
          <a:bodyPr vert="horz" wrap="square" lIns="91440" tIns="45720" rIns="91440" bIns="45720" anchor="t"/>
          <a:lstStyle/>
          <a:p>
            <a:pPr eaLnBrk="1" hangingPunct="1">
              <a:lnSpc>
                <a:spcPct val="120000"/>
              </a:lnSpc>
              <a:buNone/>
            </a:pPr>
            <a:r>
              <a:rPr lang="zh-CN" altLang="en-US" dirty="0">
                <a:solidFill>
                  <a:schemeClr val="tx2"/>
                </a:solidFill>
              </a:rPr>
              <a:t>模块化的根据：</a:t>
            </a:r>
            <a:r>
              <a:rPr lang="zh-CN" altLang="en-US" dirty="0"/>
              <a:t> </a:t>
            </a:r>
          </a:p>
          <a:p>
            <a:pPr eaLnBrk="1" hangingPunct="1">
              <a:lnSpc>
                <a:spcPct val="120000"/>
              </a:lnSpc>
            </a:pPr>
            <a:r>
              <a:rPr lang="zh-CN" altLang="en-US" dirty="0"/>
              <a:t>如果</a:t>
            </a:r>
            <a:r>
              <a:rPr lang="en-US" altLang="zh-CN" dirty="0"/>
              <a:t>C(</a:t>
            </a:r>
            <a:r>
              <a:rPr lang="en-US" altLang="zh-CN" i="1" dirty="0"/>
              <a:t>P</a:t>
            </a:r>
            <a:r>
              <a:rPr lang="en-US" altLang="zh-CN" dirty="0"/>
              <a:t>1)&gt;C(</a:t>
            </a:r>
            <a:r>
              <a:rPr lang="en-US" altLang="zh-CN" i="1" dirty="0"/>
              <a:t>P</a:t>
            </a:r>
            <a:r>
              <a:rPr lang="en-US" altLang="zh-CN" dirty="0"/>
              <a:t>2)</a:t>
            </a:r>
            <a:r>
              <a:rPr lang="zh-CN" altLang="en-US" dirty="0"/>
              <a:t>，显然</a:t>
            </a:r>
            <a:r>
              <a:rPr lang="en-US" altLang="zh-CN" dirty="0"/>
              <a:t>E(P1)&gt;E(P2)</a:t>
            </a:r>
          </a:p>
          <a:p>
            <a:pPr eaLnBrk="1" hangingPunct="1">
              <a:lnSpc>
                <a:spcPct val="120000"/>
              </a:lnSpc>
            </a:pPr>
            <a:r>
              <a:rPr lang="zh-CN" altLang="en-US" dirty="0"/>
              <a:t>根据人类解决一般问题的经验，</a:t>
            </a:r>
          </a:p>
          <a:p>
            <a:pPr algn="ctr" eaLnBrk="1" hangingPunct="1">
              <a:lnSpc>
                <a:spcPct val="120000"/>
              </a:lnSpc>
              <a:buNone/>
            </a:pPr>
            <a:r>
              <a:rPr lang="en-US" altLang="zh-CN" dirty="0">
                <a:solidFill>
                  <a:schemeClr val="hlink"/>
                </a:solidFill>
              </a:rPr>
              <a:t>C(</a:t>
            </a:r>
            <a:r>
              <a:rPr lang="en-US" altLang="zh-CN" i="1" dirty="0">
                <a:solidFill>
                  <a:schemeClr val="hlink"/>
                </a:solidFill>
              </a:rPr>
              <a:t>P</a:t>
            </a:r>
            <a:r>
              <a:rPr lang="en-US" altLang="zh-CN" dirty="0">
                <a:solidFill>
                  <a:schemeClr val="hlink"/>
                </a:solidFill>
              </a:rPr>
              <a:t>1+</a:t>
            </a:r>
            <a:r>
              <a:rPr lang="en-US" altLang="zh-CN" i="1" dirty="0">
                <a:solidFill>
                  <a:schemeClr val="hlink"/>
                </a:solidFill>
              </a:rPr>
              <a:t>P</a:t>
            </a:r>
            <a:r>
              <a:rPr lang="en-US" altLang="zh-CN" dirty="0">
                <a:solidFill>
                  <a:schemeClr val="hlink"/>
                </a:solidFill>
              </a:rPr>
              <a:t>2)&gt;C(</a:t>
            </a:r>
            <a:r>
              <a:rPr lang="en-US" altLang="zh-CN" i="1" dirty="0">
                <a:solidFill>
                  <a:schemeClr val="hlink"/>
                </a:solidFill>
              </a:rPr>
              <a:t>P</a:t>
            </a:r>
            <a:r>
              <a:rPr lang="en-US" altLang="zh-CN" dirty="0">
                <a:solidFill>
                  <a:schemeClr val="hlink"/>
                </a:solidFill>
              </a:rPr>
              <a:t>1)+C(</a:t>
            </a:r>
            <a:r>
              <a:rPr lang="en-US" altLang="zh-CN" i="1" dirty="0">
                <a:solidFill>
                  <a:schemeClr val="hlink"/>
                </a:solidFill>
              </a:rPr>
              <a:t>P</a:t>
            </a:r>
            <a:r>
              <a:rPr lang="en-US" altLang="zh-CN" dirty="0">
                <a:solidFill>
                  <a:schemeClr val="hlink"/>
                </a:solidFill>
              </a:rPr>
              <a:t>2)</a:t>
            </a:r>
          </a:p>
          <a:p>
            <a:pPr eaLnBrk="1" hangingPunct="1">
              <a:lnSpc>
                <a:spcPct val="120000"/>
              </a:lnSpc>
            </a:pPr>
            <a:r>
              <a:rPr lang="zh-CN" altLang="en-US" dirty="0"/>
              <a:t>综上所述，得到下面的不等式</a:t>
            </a:r>
          </a:p>
          <a:p>
            <a:pPr algn="ctr" eaLnBrk="1" hangingPunct="1">
              <a:lnSpc>
                <a:spcPct val="120000"/>
              </a:lnSpc>
              <a:buNone/>
            </a:pPr>
            <a:r>
              <a:rPr lang="en-US" altLang="zh-CN" dirty="0">
                <a:solidFill>
                  <a:schemeClr val="hlink"/>
                </a:solidFill>
              </a:rPr>
              <a:t>E(</a:t>
            </a:r>
            <a:r>
              <a:rPr lang="en-US" altLang="zh-CN" i="1" dirty="0">
                <a:solidFill>
                  <a:schemeClr val="hlink"/>
                </a:solidFill>
              </a:rPr>
              <a:t>P</a:t>
            </a:r>
            <a:r>
              <a:rPr lang="en-US" altLang="zh-CN" dirty="0">
                <a:solidFill>
                  <a:schemeClr val="hlink"/>
                </a:solidFill>
              </a:rPr>
              <a:t>1+</a:t>
            </a:r>
            <a:r>
              <a:rPr lang="en-US" altLang="zh-CN" i="1" dirty="0">
                <a:solidFill>
                  <a:schemeClr val="hlink"/>
                </a:solidFill>
              </a:rPr>
              <a:t>P</a:t>
            </a:r>
            <a:r>
              <a:rPr lang="en-US" altLang="zh-CN" dirty="0">
                <a:solidFill>
                  <a:schemeClr val="hlink"/>
                </a:solidFill>
              </a:rPr>
              <a:t>2)&gt;E(</a:t>
            </a:r>
            <a:r>
              <a:rPr lang="en-US" altLang="zh-CN" i="1" dirty="0">
                <a:solidFill>
                  <a:schemeClr val="hlink"/>
                </a:solidFill>
              </a:rPr>
              <a:t>P</a:t>
            </a:r>
            <a:r>
              <a:rPr lang="en-US" altLang="zh-CN" dirty="0">
                <a:solidFill>
                  <a:schemeClr val="hlink"/>
                </a:solidFill>
              </a:rPr>
              <a:t>1)+E(</a:t>
            </a:r>
            <a:r>
              <a:rPr lang="en-US" altLang="zh-CN" i="1" dirty="0">
                <a:solidFill>
                  <a:schemeClr val="hlink"/>
                </a:solidFill>
              </a:rPr>
              <a:t>P</a:t>
            </a:r>
            <a:r>
              <a:rPr lang="en-US" altLang="zh-CN" dirty="0">
                <a:solidFill>
                  <a:schemeClr val="hlink"/>
                </a:solidFill>
              </a:rPr>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13</a:t>
            </a:fld>
            <a:endParaRPr lang="en-US" altLang="zh-CN" sz="1200" dirty="0">
              <a:latin typeface="Arial Black" panose="020B0A04020102020204" pitchFamily="34" charset="0"/>
            </a:endParaRPr>
          </a:p>
        </p:txBody>
      </p:sp>
      <p:sp>
        <p:nvSpPr>
          <p:cNvPr id="1843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42691" name="Rectangle 3"/>
          <p:cNvSpPr>
            <a:spLocks noGrp="1"/>
          </p:cNvSpPr>
          <p:nvPr>
            <p:ph idx="1"/>
          </p:nvPr>
        </p:nvSpPr>
        <p:spPr/>
        <p:txBody>
          <a:bodyPr vert="horz" wrap="square" lIns="91440" tIns="45720" rIns="91440" bIns="45720" anchor="t"/>
          <a:lstStyle/>
          <a:p>
            <a:pPr eaLnBrk="1" hangingPunct="1">
              <a:buNone/>
            </a:pPr>
            <a:r>
              <a:rPr lang="zh-CN" altLang="en-US" sz="2800" dirty="0"/>
              <a:t>经验</a:t>
            </a:r>
            <a:r>
              <a:rPr lang="en-US" altLang="zh-CN" sz="2800" dirty="0"/>
              <a:t>2</a:t>
            </a:r>
            <a:r>
              <a:rPr lang="zh-CN" altLang="en-US" sz="2800" dirty="0"/>
              <a:t>：</a:t>
            </a:r>
          </a:p>
        </p:txBody>
      </p:sp>
      <p:grpSp>
        <p:nvGrpSpPr>
          <p:cNvPr id="2" name="Group 4"/>
          <p:cNvGrpSpPr/>
          <p:nvPr/>
        </p:nvGrpSpPr>
        <p:grpSpPr>
          <a:xfrm>
            <a:off x="2339975" y="1773238"/>
            <a:ext cx="5934075" cy="3925887"/>
            <a:chOff x="2289" y="975"/>
            <a:chExt cx="5191" cy="3434"/>
          </a:xfrm>
        </p:grpSpPr>
        <p:sp>
          <p:nvSpPr>
            <p:cNvPr id="18437" name="Line 5"/>
            <p:cNvSpPr/>
            <p:nvPr/>
          </p:nvSpPr>
          <p:spPr>
            <a:xfrm flipV="1">
              <a:off x="2835" y="1134"/>
              <a:ext cx="0" cy="2835"/>
            </a:xfrm>
            <a:prstGeom prst="line">
              <a:avLst/>
            </a:prstGeom>
            <a:ln w="15875" cap="flat" cmpd="sng">
              <a:solidFill>
                <a:srgbClr val="000000"/>
              </a:solidFill>
              <a:prstDash val="solid"/>
              <a:round/>
              <a:headEnd type="none" w="med" len="med"/>
              <a:tailEnd type="arrow" w="sm" len="lg"/>
            </a:ln>
          </p:spPr>
        </p:sp>
        <p:sp>
          <p:nvSpPr>
            <p:cNvPr id="18438" name="Text Box 6"/>
            <p:cNvSpPr txBox="1"/>
            <p:nvPr/>
          </p:nvSpPr>
          <p:spPr>
            <a:xfrm>
              <a:off x="2289" y="2070"/>
              <a:ext cx="567" cy="780"/>
            </a:xfrm>
            <a:prstGeom prst="rect">
              <a:avLst/>
            </a:prstGeom>
            <a:noFill/>
            <a:ln w="9525">
              <a:noFill/>
            </a:ln>
          </p:spPr>
          <p:txBody>
            <a:bodyPr vert="eaVert" lIns="54000" rIns="54000" anchor="t"/>
            <a:lstStyle/>
            <a:p>
              <a:pPr algn="ctr"/>
              <a:r>
                <a:rPr lang="zh-CN" altLang="en-US" sz="2000" b="1" dirty="0">
                  <a:latin typeface="Times New Roman" panose="02020603050405020304" pitchFamily="18" charset="0"/>
                  <a:ea typeface="楷体_GB2312" pitchFamily="49" charset="-122"/>
                </a:rPr>
                <a:t>成本</a:t>
              </a:r>
            </a:p>
          </p:txBody>
        </p:sp>
        <p:sp>
          <p:nvSpPr>
            <p:cNvPr id="18439" name="Line 7"/>
            <p:cNvSpPr/>
            <p:nvPr/>
          </p:nvSpPr>
          <p:spPr>
            <a:xfrm>
              <a:off x="2835" y="3969"/>
              <a:ext cx="4535" cy="0"/>
            </a:xfrm>
            <a:prstGeom prst="line">
              <a:avLst/>
            </a:prstGeom>
            <a:ln w="15875" cap="flat" cmpd="sng">
              <a:solidFill>
                <a:srgbClr val="000000"/>
              </a:solidFill>
              <a:prstDash val="solid"/>
              <a:round/>
              <a:headEnd type="none" w="med" len="med"/>
              <a:tailEnd type="arrow" w="sm" len="lg"/>
            </a:ln>
          </p:spPr>
        </p:sp>
        <p:sp>
          <p:nvSpPr>
            <p:cNvPr id="18440" name="Arc 8"/>
            <p:cNvSpPr/>
            <p:nvPr/>
          </p:nvSpPr>
          <p:spPr>
            <a:xfrm flipV="1">
              <a:off x="3234" y="1446"/>
              <a:ext cx="2835" cy="2028"/>
            </a:xfrm>
            <a:custGeom>
              <a:avLst/>
              <a:gdLst/>
              <a:ahLst/>
              <a:cxnLst>
                <a:cxn ang="0">
                  <a:pos x="0" y="0"/>
                </a:cxn>
                <a:cxn ang="0">
                  <a:pos x="2835" y="2028"/>
                </a:cxn>
                <a:cxn ang="0">
                  <a:pos x="0" y="2028"/>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sp>
          <p:nvSpPr>
            <p:cNvPr id="18441" name="Arc 9"/>
            <p:cNvSpPr/>
            <p:nvPr/>
          </p:nvSpPr>
          <p:spPr>
            <a:xfrm flipH="1" flipV="1">
              <a:off x="3234" y="1503"/>
              <a:ext cx="2835" cy="2028"/>
            </a:xfrm>
            <a:custGeom>
              <a:avLst/>
              <a:gdLst/>
              <a:ahLst/>
              <a:cxnLst>
                <a:cxn ang="0">
                  <a:pos x="0" y="0"/>
                </a:cxn>
                <a:cxn ang="0">
                  <a:pos x="2835" y="2028"/>
                </a:cxn>
                <a:cxn ang="0">
                  <a:pos x="0" y="2028"/>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grpSp>
          <p:nvGrpSpPr>
            <p:cNvPr id="18442" name="Group 10"/>
            <p:cNvGrpSpPr/>
            <p:nvPr/>
          </p:nvGrpSpPr>
          <p:grpSpPr>
            <a:xfrm flipV="1">
              <a:off x="3402" y="1293"/>
              <a:ext cx="2415" cy="780"/>
              <a:chOff x="7938" y="1446"/>
              <a:chExt cx="1472" cy="625"/>
            </a:xfrm>
          </p:grpSpPr>
          <p:sp>
            <p:nvSpPr>
              <p:cNvPr id="18443" name="Arc 11"/>
              <p:cNvSpPr/>
              <p:nvPr/>
            </p:nvSpPr>
            <p:spPr>
              <a:xfrm>
                <a:off x="8675" y="1447"/>
                <a:ext cx="735" cy="624"/>
              </a:xfrm>
              <a:custGeom>
                <a:avLst/>
                <a:gdLst/>
                <a:ahLst/>
                <a:cxnLst>
                  <a:cxn ang="0">
                    <a:pos x="0" y="0"/>
                  </a:cxn>
                  <a:cxn ang="0">
                    <a:pos x="735" y="624"/>
                  </a:cxn>
                  <a:cxn ang="0">
                    <a:pos x="0" y="624"/>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5875" cap="flat" cmpd="sng">
                <a:solidFill>
                  <a:srgbClr val="000000"/>
                </a:solidFill>
                <a:prstDash val="dash"/>
                <a:round/>
                <a:headEnd type="none" w="med" len="med"/>
                <a:tailEnd type="none" w="med" len="med"/>
              </a:ln>
            </p:spPr>
            <p:txBody>
              <a:bodyPr/>
              <a:lstStyle/>
              <a:p>
                <a:endParaRPr lang="zh-CN" altLang="en-US"/>
              </a:p>
            </p:txBody>
          </p:sp>
          <p:sp>
            <p:nvSpPr>
              <p:cNvPr id="18444" name="Arc 12"/>
              <p:cNvSpPr/>
              <p:nvPr/>
            </p:nvSpPr>
            <p:spPr>
              <a:xfrm flipH="1">
                <a:off x="7938" y="1446"/>
                <a:ext cx="735" cy="624"/>
              </a:xfrm>
              <a:custGeom>
                <a:avLst/>
                <a:gdLst/>
                <a:ahLst/>
                <a:cxnLst>
                  <a:cxn ang="0">
                    <a:pos x="0" y="0"/>
                  </a:cxn>
                  <a:cxn ang="0">
                    <a:pos x="735" y="624"/>
                  </a:cxn>
                  <a:cxn ang="0">
                    <a:pos x="0" y="624"/>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5875" cap="flat" cmpd="sng">
                <a:solidFill>
                  <a:srgbClr val="000000"/>
                </a:solidFill>
                <a:prstDash val="dash"/>
                <a:round/>
                <a:headEnd type="none" w="med" len="med"/>
                <a:tailEnd type="none" w="med" len="med"/>
              </a:ln>
            </p:spPr>
            <p:txBody>
              <a:bodyPr/>
              <a:lstStyle/>
              <a:p>
                <a:endParaRPr lang="zh-CN" altLang="en-US"/>
              </a:p>
            </p:txBody>
          </p:sp>
        </p:grpSp>
        <p:sp>
          <p:nvSpPr>
            <p:cNvPr id="18445" name="Line 13"/>
            <p:cNvSpPr/>
            <p:nvPr/>
          </p:nvSpPr>
          <p:spPr>
            <a:xfrm>
              <a:off x="4179" y="2070"/>
              <a:ext cx="0" cy="1872"/>
            </a:xfrm>
            <a:prstGeom prst="line">
              <a:avLst/>
            </a:prstGeom>
            <a:ln w="15875" cap="flat" cmpd="sng">
              <a:solidFill>
                <a:srgbClr val="000000"/>
              </a:solidFill>
              <a:prstDash val="dash"/>
              <a:round/>
              <a:headEnd type="none" w="med" len="med"/>
              <a:tailEnd type="none" w="med" len="med"/>
            </a:ln>
          </p:spPr>
        </p:sp>
        <p:sp>
          <p:nvSpPr>
            <p:cNvPr id="18446" name="Line 14"/>
            <p:cNvSpPr/>
            <p:nvPr/>
          </p:nvSpPr>
          <p:spPr>
            <a:xfrm>
              <a:off x="4990" y="2070"/>
              <a:ext cx="0" cy="1872"/>
            </a:xfrm>
            <a:prstGeom prst="line">
              <a:avLst/>
            </a:prstGeom>
            <a:ln w="15875" cap="flat" cmpd="sng">
              <a:solidFill>
                <a:srgbClr val="000000"/>
              </a:solidFill>
              <a:prstDash val="dash"/>
              <a:round/>
              <a:headEnd type="none" w="med" len="med"/>
              <a:tailEnd type="none" w="med" len="med"/>
            </a:ln>
          </p:spPr>
        </p:sp>
        <p:sp>
          <p:nvSpPr>
            <p:cNvPr id="18447" name="AutoShape 15"/>
            <p:cNvSpPr/>
            <p:nvPr/>
          </p:nvSpPr>
          <p:spPr>
            <a:xfrm rot="5400000" flipV="1">
              <a:off x="4484" y="1297"/>
              <a:ext cx="170" cy="780"/>
            </a:xfrm>
            <a:prstGeom prst="leftBrace">
              <a:avLst>
                <a:gd name="adj1" fmla="val 38171"/>
                <a:gd name="adj2" fmla="val 50000"/>
              </a:avLst>
            </a:prstGeom>
            <a:noFill/>
            <a:ln w="1587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8448" name="Text Box 16"/>
            <p:cNvSpPr txBox="1"/>
            <p:nvPr/>
          </p:nvSpPr>
          <p:spPr>
            <a:xfrm>
              <a:off x="6010" y="3318"/>
              <a:ext cx="1470" cy="468"/>
            </a:xfrm>
            <a:prstGeom prst="rect">
              <a:avLst/>
            </a:prstGeom>
            <a:noFill/>
            <a:ln w="9525">
              <a:noFill/>
            </a:ln>
          </p:spPr>
          <p:txBody>
            <a:bodyPr anchor="t"/>
            <a:lstStyle/>
            <a:p>
              <a:pPr algn="just"/>
              <a:r>
                <a:rPr lang="zh-CN" altLang="en-US" sz="2000" b="1" dirty="0">
                  <a:latin typeface="楷体_GB2312" pitchFamily="49" charset="-122"/>
                  <a:ea typeface="楷体_GB2312" pitchFamily="49" charset="-122"/>
                </a:rPr>
                <a:t>成本 </a:t>
              </a: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模块</a:t>
              </a:r>
            </a:p>
          </p:txBody>
        </p:sp>
        <p:sp>
          <p:nvSpPr>
            <p:cNvPr id="18449" name="Text Box 17"/>
            <p:cNvSpPr txBox="1"/>
            <p:nvPr/>
          </p:nvSpPr>
          <p:spPr>
            <a:xfrm>
              <a:off x="3912" y="1247"/>
              <a:ext cx="1365" cy="468"/>
            </a:xfrm>
            <a:prstGeom prst="rect">
              <a:avLst/>
            </a:prstGeom>
            <a:noFill/>
            <a:ln w="9525">
              <a:noFill/>
            </a:ln>
          </p:spPr>
          <p:txBody>
            <a:bodyPr anchor="t"/>
            <a:lstStyle/>
            <a:p>
              <a:pPr algn="ctr">
                <a:lnSpc>
                  <a:spcPct val="120000"/>
                </a:lnSpc>
              </a:pPr>
              <a:r>
                <a:rPr lang="zh-CN" altLang="en-US" sz="2000" b="1" dirty="0">
                  <a:latin typeface="Times New Roman" panose="02020603050405020304" pitchFamily="18" charset="0"/>
                  <a:ea typeface="楷体_GB2312" pitchFamily="49" charset="-122"/>
                </a:rPr>
                <a:t>最小成本区</a:t>
              </a:r>
            </a:p>
          </p:txBody>
        </p:sp>
        <p:sp>
          <p:nvSpPr>
            <p:cNvPr id="18450" name="Text Box 18"/>
            <p:cNvSpPr txBox="1"/>
            <p:nvPr/>
          </p:nvSpPr>
          <p:spPr>
            <a:xfrm>
              <a:off x="6010" y="1605"/>
              <a:ext cx="1155" cy="468"/>
            </a:xfrm>
            <a:prstGeom prst="rect">
              <a:avLst/>
            </a:prstGeom>
            <a:noFill/>
            <a:ln w="9525">
              <a:noFill/>
            </a:ln>
          </p:spPr>
          <p:txBody>
            <a:bodyPr anchor="t"/>
            <a:lstStyle/>
            <a:p>
              <a:pPr algn="just"/>
              <a:r>
                <a:rPr lang="zh-CN" altLang="en-US" sz="2000" b="1" dirty="0">
                  <a:latin typeface="Times New Roman" panose="02020603050405020304" pitchFamily="18" charset="0"/>
                  <a:ea typeface="楷体_GB2312" pitchFamily="49" charset="-122"/>
                </a:rPr>
                <a:t>接口成本</a:t>
              </a:r>
            </a:p>
          </p:txBody>
        </p:sp>
        <p:sp>
          <p:nvSpPr>
            <p:cNvPr id="18451" name="Text Box 19"/>
            <p:cNvSpPr txBox="1"/>
            <p:nvPr/>
          </p:nvSpPr>
          <p:spPr>
            <a:xfrm>
              <a:off x="5670" y="975"/>
              <a:ext cx="1365" cy="468"/>
            </a:xfrm>
            <a:prstGeom prst="rect">
              <a:avLst/>
            </a:prstGeom>
            <a:noFill/>
            <a:ln w="9525">
              <a:noFill/>
            </a:ln>
          </p:spPr>
          <p:txBody>
            <a:bodyPr anchor="t"/>
            <a:lstStyle/>
            <a:p>
              <a:pPr algn="just">
                <a:lnSpc>
                  <a:spcPct val="120000"/>
                </a:lnSpc>
              </a:pPr>
              <a:r>
                <a:rPr lang="zh-CN" altLang="en-US" sz="2000" b="1" dirty="0">
                  <a:latin typeface="Times New Roman" panose="02020603050405020304" pitchFamily="18" charset="0"/>
                  <a:ea typeface="楷体_GB2312" pitchFamily="49" charset="-122"/>
                </a:rPr>
                <a:t>软件总成本</a:t>
              </a:r>
            </a:p>
          </p:txBody>
        </p:sp>
        <p:sp>
          <p:nvSpPr>
            <p:cNvPr id="18452" name="Text Box 20"/>
            <p:cNvSpPr txBox="1"/>
            <p:nvPr/>
          </p:nvSpPr>
          <p:spPr>
            <a:xfrm>
              <a:off x="6237" y="3941"/>
              <a:ext cx="1155" cy="468"/>
            </a:xfrm>
            <a:prstGeom prst="rect">
              <a:avLst/>
            </a:prstGeom>
            <a:noFill/>
            <a:ln w="9525">
              <a:noFill/>
            </a:ln>
          </p:spPr>
          <p:txBody>
            <a:bodyPr anchor="t"/>
            <a:lstStyle/>
            <a:p>
              <a:pPr algn="just"/>
              <a:r>
                <a:rPr lang="zh-CN" altLang="en-US" sz="2000" b="1" dirty="0">
                  <a:latin typeface="Times New Roman" panose="02020603050405020304" pitchFamily="18" charset="0"/>
                  <a:ea typeface="楷体_GB2312" pitchFamily="49" charset="-122"/>
                </a:rPr>
                <a:t>模块数目</a:t>
              </a: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checkerboard(across)">
                                      <p:cBhvr>
                                        <p:cTn id="7" dur="500"/>
                                        <p:tgtEl>
                                          <p:spTgt spid="2426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14</a:t>
            </a:fld>
            <a:endParaRPr lang="en-US" altLang="zh-CN" sz="1200" dirty="0">
              <a:latin typeface="Arial Black" panose="020B0A04020102020204" pitchFamily="34" charset="0"/>
            </a:endParaRPr>
          </a:p>
        </p:txBody>
      </p:sp>
      <p:sp>
        <p:nvSpPr>
          <p:cNvPr id="1945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9459" name="Rectangle 2"/>
          <p:cNvSpPr>
            <a:spLocks noGrp="1"/>
          </p:cNvSpPr>
          <p:nvPr>
            <p:ph type="title"/>
          </p:nvPr>
        </p:nvSpPr>
        <p:spPr/>
        <p:txBody>
          <a:bodyPr vert="horz" wrap="square" lIns="91440" tIns="45720" rIns="91440" bIns="45720" anchor="ctr"/>
          <a:lstStyle/>
          <a:p>
            <a:pPr eaLnBrk="1" hangingPunct="1"/>
            <a:r>
              <a:rPr lang="zh-CN" altLang="en-US" sz="4400" dirty="0"/>
              <a:t>一、模块化</a:t>
            </a:r>
          </a:p>
        </p:txBody>
      </p:sp>
      <p:sp>
        <p:nvSpPr>
          <p:cNvPr id="2856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a:ln>
                  <a:noFill/>
                </a:ln>
                <a:solidFill>
                  <a:schemeClr val="tx1"/>
                </a:solidFill>
                <a:effectLst/>
                <a:uLnTx/>
                <a:uFillTx/>
                <a:latin typeface="楷体_GB2312" pitchFamily="49" charset="-122"/>
                <a:ea typeface="+mn-ea"/>
                <a:cs typeface="+mn-cs"/>
              </a:rPr>
              <a:t>模块结构</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1" i="0" u="none" strike="noStrike" kern="0" cap="none" spc="0" normalizeH="0" baseline="0" noProof="0">
                <a:ln>
                  <a:noFill/>
                </a:ln>
                <a:solidFill>
                  <a:schemeClr val="tx1"/>
                </a:solidFill>
                <a:effectLst/>
                <a:uLnTx/>
                <a:uFillTx/>
                <a:latin typeface="楷体_GB2312" pitchFamily="49" charset="-122"/>
                <a:ea typeface="+mn-ea"/>
              </a:rPr>
              <a:t>模块结构最普通的形式就是</a:t>
            </a:r>
            <a:r>
              <a:rPr kumimoji="0" lang="zh-CN" altLang="en-US" sz="2800" b="1" i="0" u="none" strike="noStrike" kern="0" cap="none" spc="0" normalizeH="0" baseline="0" noProof="0">
                <a:ln>
                  <a:noFill/>
                </a:ln>
                <a:solidFill>
                  <a:srgbClr val="CC3300"/>
                </a:solidFill>
                <a:effectLst/>
                <a:uLnTx/>
                <a:uFillTx/>
                <a:latin typeface="楷体_GB2312" pitchFamily="49" charset="-122"/>
                <a:ea typeface="+mn-ea"/>
              </a:rPr>
              <a:t>树状结构</a:t>
            </a:r>
            <a:r>
              <a:rPr kumimoji="0" lang="zh-CN" altLang="en-US" sz="2800" b="1" i="0" u="none" strike="noStrike" kern="0" cap="none" spc="0" normalizeH="0" baseline="0" noProof="0">
                <a:ln>
                  <a:noFill/>
                </a:ln>
                <a:solidFill>
                  <a:schemeClr val="tx1"/>
                </a:solidFill>
                <a:effectLst/>
                <a:uLnTx/>
                <a:uFillTx/>
                <a:latin typeface="楷体_GB2312" pitchFamily="49" charset="-122"/>
                <a:ea typeface="+mn-ea"/>
              </a:rPr>
              <a:t>和</a:t>
            </a:r>
            <a:r>
              <a:rPr kumimoji="0" lang="zh-CN" altLang="en-US" sz="2800" b="1" i="0" u="none" strike="noStrike" kern="0" cap="none" spc="0" normalizeH="0" baseline="0" noProof="0">
                <a:ln>
                  <a:noFill/>
                </a:ln>
                <a:solidFill>
                  <a:srgbClr val="CC3300"/>
                </a:solidFill>
                <a:effectLst/>
                <a:uLnTx/>
                <a:uFillTx/>
                <a:latin typeface="楷体_GB2312" pitchFamily="49" charset="-122"/>
                <a:ea typeface="+mn-ea"/>
              </a:rPr>
              <a:t>网状结构</a:t>
            </a:r>
            <a:endParaRPr kumimoji="0" lang="zh-CN" altLang="en-US" sz="2800" b="1" i="0" u="none" strike="noStrike" kern="0" cap="none" spc="0" normalizeH="0" baseline="0" noProof="0">
              <a:ln>
                <a:noFill/>
              </a:ln>
              <a:solidFill>
                <a:schemeClr val="tx1"/>
              </a:solidFill>
              <a:effectLst/>
              <a:uLnTx/>
              <a:uFillTx/>
              <a:latin typeface="楷体_GB2312" pitchFamily="49" charset="-122"/>
              <a:ea typeface="+mn-ea"/>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endParaRPr kumimoji="0" lang="en-US" altLang="zh-CN" sz="2800" b="1" i="0" u="sng" strike="noStrike" kern="0" cap="none" spc="0" normalizeH="0" baseline="0" noProof="0">
              <a:ln>
                <a:noFill/>
              </a:ln>
              <a:solidFill>
                <a:srgbClr val="CC6600"/>
              </a:solidFill>
              <a:effectLst>
                <a:outerShdw blurRad="38100" dist="38100" dir="2700000" algn="tl">
                  <a:srgbClr val="C0C0C0"/>
                </a:outerShdw>
              </a:effectLst>
              <a:uLnTx/>
              <a:uFillTx/>
              <a:latin typeface="楷体_GB2312" pitchFamily="49" charset="-122"/>
              <a:ea typeface="+mn-ea"/>
              <a:cs typeface="+mn-cs"/>
            </a:endParaRPr>
          </a:p>
        </p:txBody>
      </p:sp>
      <p:pic>
        <p:nvPicPr>
          <p:cNvPr id="19461" name="Picture 4"/>
          <p:cNvPicPr>
            <a:picLocks noChangeAspect="1"/>
          </p:cNvPicPr>
          <p:nvPr/>
        </p:nvPicPr>
        <p:blipFill>
          <a:blip r:embed="rId2"/>
          <a:stretch>
            <a:fillRect/>
          </a:stretch>
        </p:blipFill>
        <p:spPr>
          <a:xfrm>
            <a:off x="1187450" y="2997200"/>
            <a:ext cx="6985000" cy="2851150"/>
          </a:xfrm>
          <a:prstGeom prst="rect">
            <a:avLst/>
          </a:prstGeom>
          <a:noFill/>
          <a:ln w="9525">
            <a:noFill/>
          </a:ln>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15</a:t>
            </a:fld>
            <a:endParaRPr lang="en-US" altLang="zh-CN" sz="1200" dirty="0">
              <a:latin typeface="Arial Black" panose="020B0A04020102020204" pitchFamily="34" charset="0"/>
            </a:endParaRPr>
          </a:p>
        </p:txBody>
      </p:sp>
      <p:sp>
        <p:nvSpPr>
          <p:cNvPr id="2048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0483" name="Rectangle 3"/>
          <p:cNvSpPr>
            <a:spLocks noGrp="1"/>
          </p:cNvSpPr>
          <p:nvPr>
            <p:ph idx="1"/>
          </p:nvPr>
        </p:nvSpPr>
        <p:spPr>
          <a:xfrm>
            <a:off x="457200" y="908050"/>
            <a:ext cx="8218488" cy="5545138"/>
          </a:xfrm>
        </p:spPr>
        <p:txBody>
          <a:bodyPr vert="horz" wrap="square" lIns="91440" tIns="45720" rIns="91440" bIns="45720" anchor="t"/>
          <a:lstStyle/>
          <a:p>
            <a:pPr eaLnBrk="1" hangingPunct="1"/>
            <a:r>
              <a:rPr lang="zh-CN" altLang="en-US" sz="2800" dirty="0">
                <a:latin typeface="楷体_GB2312" pitchFamily="49" charset="-122"/>
              </a:rPr>
              <a:t>结构图</a:t>
            </a:r>
            <a:endParaRPr lang="zh-CN" altLang="en-US" sz="2800" dirty="0">
              <a:solidFill>
                <a:schemeClr val="accent2"/>
              </a:solidFill>
              <a:ea typeface="宋体" panose="02010600030101010101" pitchFamily="2" charset="-122"/>
            </a:endParaRPr>
          </a:p>
          <a:p>
            <a:pPr eaLnBrk="1" hangingPunct="1">
              <a:buClr>
                <a:schemeClr val="accent2"/>
              </a:buClr>
              <a:buChar char="Ø"/>
            </a:pPr>
            <a:r>
              <a:rPr lang="zh-CN" altLang="en-US" sz="2800" dirty="0">
                <a:latin typeface="楷体_GB2312" pitchFamily="49" charset="-122"/>
              </a:rPr>
              <a:t>（</a:t>
            </a:r>
            <a:r>
              <a:rPr lang="en-US" altLang="zh-CN" sz="2800" dirty="0">
                <a:latin typeface="楷体_GB2312" pitchFamily="49" charset="-122"/>
              </a:rPr>
              <a:t>structure chart</a:t>
            </a:r>
            <a:r>
              <a:rPr lang="zh-CN" altLang="en-US" sz="2800" dirty="0">
                <a:latin typeface="楷体_GB2312" pitchFamily="49" charset="-122"/>
              </a:rPr>
              <a:t>，</a:t>
            </a:r>
            <a:r>
              <a:rPr lang="en-US" altLang="zh-CN" sz="2800" dirty="0">
                <a:latin typeface="楷体_GB2312" pitchFamily="49" charset="-122"/>
              </a:rPr>
              <a:t>SC</a:t>
            </a:r>
            <a:r>
              <a:rPr lang="zh-CN" altLang="en-US" sz="2800" dirty="0">
                <a:latin typeface="楷体_GB2312" pitchFamily="49" charset="-122"/>
              </a:rPr>
              <a:t>）是精确表达模块结构的图形表示工具。</a:t>
            </a:r>
            <a:r>
              <a:rPr lang="zh-CN" altLang="en-US" sz="2800" dirty="0">
                <a:ea typeface="宋体" panose="02010600030101010101" pitchFamily="2" charset="-122"/>
              </a:rPr>
              <a:t> </a:t>
            </a:r>
          </a:p>
          <a:p>
            <a:pPr eaLnBrk="1" hangingPunct="1">
              <a:buClr>
                <a:schemeClr val="accent2"/>
              </a:buClr>
              <a:buNone/>
            </a:pPr>
            <a:r>
              <a:rPr lang="en-US" altLang="zh-CN" sz="2800" dirty="0">
                <a:latin typeface="楷体_GB2312" pitchFamily="49" charset="-122"/>
              </a:rPr>
              <a:t>(1) </a:t>
            </a:r>
            <a:r>
              <a:rPr lang="zh-CN" altLang="en-US" sz="2800" dirty="0">
                <a:latin typeface="楷体_GB2312" pitchFamily="49" charset="-122"/>
              </a:rPr>
              <a:t>模块的</a:t>
            </a:r>
            <a:r>
              <a:rPr lang="zh-CN" altLang="en-US" sz="2800" dirty="0">
                <a:solidFill>
                  <a:srgbClr val="CC3300"/>
                </a:solidFill>
                <a:latin typeface="楷体_GB2312" pitchFamily="49" charset="-122"/>
              </a:rPr>
              <a:t>调用关系和接口</a:t>
            </a:r>
            <a:r>
              <a:rPr lang="zh-CN" altLang="en-US" sz="2800" dirty="0">
                <a:latin typeface="楷体_GB2312" pitchFamily="49" charset="-122"/>
              </a:rPr>
              <a:t>：在结构图中，两个模块之间用单向箭头连接。</a:t>
            </a:r>
          </a:p>
          <a:p>
            <a:pPr eaLnBrk="1" hangingPunct="1">
              <a:buClr>
                <a:schemeClr val="accent2"/>
              </a:buClr>
              <a:buNone/>
            </a:pPr>
            <a:r>
              <a:rPr lang="en-US" altLang="zh-CN" sz="2800" dirty="0">
                <a:latin typeface="楷体_GB2312" pitchFamily="49" charset="-122"/>
              </a:rPr>
              <a:t>(2) </a:t>
            </a:r>
            <a:r>
              <a:rPr lang="zh-CN" altLang="en-US" sz="2800" dirty="0">
                <a:latin typeface="楷体_GB2312" pitchFamily="49" charset="-122"/>
              </a:rPr>
              <a:t>模块间的</a:t>
            </a:r>
            <a:r>
              <a:rPr lang="zh-CN" altLang="en-US" sz="2800" dirty="0">
                <a:solidFill>
                  <a:srgbClr val="CC3300"/>
                </a:solidFill>
                <a:latin typeface="楷体_GB2312" pitchFamily="49" charset="-122"/>
              </a:rPr>
              <a:t>信息传递</a:t>
            </a:r>
            <a:r>
              <a:rPr lang="zh-CN" altLang="en-US" sz="2800" dirty="0">
                <a:latin typeface="楷体_GB2312" pitchFamily="49" charset="-122"/>
              </a:rPr>
              <a:t>：当一个模块调用另一个模块时，调用模块把数据或控制信息传送给被调用模块，以使被调用模块能够运行。</a:t>
            </a:r>
            <a:r>
              <a:rPr lang="zh-CN" altLang="en-US" sz="2800" dirty="0">
                <a:ea typeface="宋体" panose="02010600030101010101" pitchFamily="2" charset="-122"/>
              </a:rPr>
              <a:t> </a:t>
            </a:r>
            <a:r>
              <a:rPr lang="zh-CN" altLang="en-US" sz="2800" dirty="0">
                <a:latin typeface="楷体_GB2312" pitchFamily="49"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16</a:t>
            </a:fld>
            <a:endParaRPr lang="en-US" altLang="zh-CN" sz="1200" dirty="0">
              <a:latin typeface="Arial Black" panose="020B0A04020102020204" pitchFamily="34" charset="0"/>
            </a:endParaRPr>
          </a:p>
        </p:txBody>
      </p:sp>
      <p:sp>
        <p:nvSpPr>
          <p:cNvPr id="2150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1507" name="Rectangle 3"/>
          <p:cNvSpPr>
            <a:spLocks noGrp="1"/>
          </p:cNvSpPr>
          <p:nvPr>
            <p:ph idx="1"/>
          </p:nvPr>
        </p:nvSpPr>
        <p:spPr/>
        <p:txBody>
          <a:bodyPr vert="horz" wrap="square" lIns="91440" tIns="45720" rIns="91440" bIns="45720" anchor="t"/>
          <a:lstStyle/>
          <a:p>
            <a:pPr eaLnBrk="1" hangingPunct="1">
              <a:buClr>
                <a:schemeClr val="accent2"/>
              </a:buClr>
              <a:buChar char="Ø"/>
            </a:pPr>
            <a:r>
              <a:rPr lang="zh-CN" altLang="en-US" sz="2800" dirty="0">
                <a:latin typeface="楷体_GB2312" pitchFamily="49" charset="-122"/>
              </a:rPr>
              <a:t>模块间的调用关系和接口表示 </a:t>
            </a:r>
          </a:p>
        </p:txBody>
      </p:sp>
      <p:pic>
        <p:nvPicPr>
          <p:cNvPr id="21508" name="Picture 4"/>
          <p:cNvPicPr>
            <a:picLocks noChangeAspect="1"/>
          </p:cNvPicPr>
          <p:nvPr/>
        </p:nvPicPr>
        <p:blipFill>
          <a:blip r:embed="rId2"/>
          <a:stretch>
            <a:fillRect/>
          </a:stretch>
        </p:blipFill>
        <p:spPr>
          <a:xfrm>
            <a:off x="900113" y="2565400"/>
            <a:ext cx="7345362" cy="27749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17</a:t>
            </a:fld>
            <a:endParaRPr lang="en-US" altLang="zh-CN" sz="1200" dirty="0">
              <a:latin typeface="Arial Black" panose="020B0A04020102020204" pitchFamily="34" charset="0"/>
            </a:endParaRPr>
          </a:p>
        </p:txBody>
      </p:sp>
      <p:sp>
        <p:nvSpPr>
          <p:cNvPr id="2253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2531" name="Rectangle 3"/>
          <p:cNvSpPr>
            <a:spLocks noGrp="1"/>
          </p:cNvSpPr>
          <p:nvPr>
            <p:ph idx="1"/>
          </p:nvPr>
        </p:nvSpPr>
        <p:spPr>
          <a:xfrm>
            <a:off x="457200" y="1125538"/>
            <a:ext cx="8218488" cy="5327650"/>
          </a:xfrm>
        </p:spPr>
        <p:txBody>
          <a:bodyPr vert="horz" wrap="square" lIns="91440" tIns="45720" rIns="91440" bIns="45720" anchor="t"/>
          <a:lstStyle/>
          <a:p>
            <a:pPr eaLnBrk="1" hangingPunct="1">
              <a:buNone/>
            </a:pPr>
            <a:r>
              <a:rPr lang="en-US" altLang="zh-CN" sz="2800" dirty="0">
                <a:latin typeface="楷体_GB2312" pitchFamily="49" charset="-122"/>
              </a:rPr>
              <a:t>(3) </a:t>
            </a:r>
            <a:r>
              <a:rPr lang="zh-CN" altLang="en-US" sz="2800" dirty="0">
                <a:latin typeface="楷体_GB2312" pitchFamily="49" charset="-122"/>
              </a:rPr>
              <a:t>条件调用和循环调用 ：当模块</a:t>
            </a:r>
            <a:r>
              <a:rPr lang="en-US" altLang="zh-CN" sz="2800" dirty="0">
                <a:latin typeface="楷体_GB2312" pitchFamily="49" charset="-122"/>
              </a:rPr>
              <a:t>A</a:t>
            </a:r>
            <a:r>
              <a:rPr lang="zh-CN" altLang="en-US" sz="2800" dirty="0">
                <a:latin typeface="楷体_GB2312" pitchFamily="49" charset="-122"/>
              </a:rPr>
              <a:t>有条件地调用另一个模块</a:t>
            </a:r>
            <a:r>
              <a:rPr lang="en-US" altLang="zh-CN" sz="2800" dirty="0">
                <a:latin typeface="楷体_GB2312" pitchFamily="49" charset="-122"/>
              </a:rPr>
              <a:t>B</a:t>
            </a:r>
            <a:r>
              <a:rPr lang="zh-CN" altLang="en-US" sz="2800" dirty="0">
                <a:latin typeface="楷体_GB2312" pitchFamily="49" charset="-122"/>
              </a:rPr>
              <a:t>时，在模块</a:t>
            </a:r>
            <a:r>
              <a:rPr lang="en-US" altLang="zh-CN" sz="2800" dirty="0">
                <a:latin typeface="楷体_GB2312" pitchFamily="49" charset="-122"/>
              </a:rPr>
              <a:t>A</a:t>
            </a:r>
            <a:r>
              <a:rPr lang="zh-CN" altLang="en-US" sz="2800" dirty="0">
                <a:latin typeface="楷体_GB2312" pitchFamily="49" charset="-122"/>
              </a:rPr>
              <a:t>的箭头尾部标以一个</a:t>
            </a:r>
            <a:r>
              <a:rPr lang="zh-CN" altLang="en-US" sz="2800" dirty="0">
                <a:solidFill>
                  <a:srgbClr val="CC3300"/>
                </a:solidFill>
                <a:latin typeface="楷体_GB2312" pitchFamily="49" charset="-122"/>
              </a:rPr>
              <a:t>菱形</a:t>
            </a:r>
            <a:r>
              <a:rPr lang="zh-CN" altLang="en-US" sz="2800" dirty="0">
                <a:latin typeface="楷体_GB2312" pitchFamily="49" charset="-122"/>
              </a:rPr>
              <a:t>符号；当一个模块</a:t>
            </a:r>
            <a:r>
              <a:rPr lang="en-US" altLang="zh-CN" sz="2800" dirty="0">
                <a:latin typeface="楷体_GB2312" pitchFamily="49" charset="-122"/>
              </a:rPr>
              <a:t>A</a:t>
            </a:r>
            <a:r>
              <a:rPr lang="zh-CN" altLang="en-US" sz="2800" dirty="0">
                <a:latin typeface="楷体_GB2312" pitchFamily="49" charset="-122"/>
              </a:rPr>
              <a:t>反复地调用模块</a:t>
            </a:r>
            <a:r>
              <a:rPr lang="en-US" altLang="zh-CN" sz="2800" dirty="0">
                <a:latin typeface="楷体_GB2312" pitchFamily="49" charset="-122"/>
              </a:rPr>
              <a:t>C</a:t>
            </a:r>
            <a:r>
              <a:rPr lang="zh-CN" altLang="en-US" sz="2800" dirty="0">
                <a:latin typeface="楷体_GB2312" pitchFamily="49" charset="-122"/>
              </a:rPr>
              <a:t>和模块</a:t>
            </a:r>
            <a:r>
              <a:rPr lang="en-US" altLang="zh-CN" sz="2800" dirty="0">
                <a:latin typeface="楷体_GB2312" pitchFamily="49" charset="-122"/>
              </a:rPr>
              <a:t>D</a:t>
            </a:r>
            <a:r>
              <a:rPr lang="zh-CN" altLang="en-US" sz="2800" dirty="0">
                <a:latin typeface="楷体_GB2312" pitchFamily="49" charset="-122"/>
              </a:rPr>
              <a:t>时，在调用箭头尾部则标以一个</a:t>
            </a:r>
            <a:r>
              <a:rPr lang="zh-CN" altLang="en-US" sz="2800" dirty="0">
                <a:solidFill>
                  <a:srgbClr val="CC3300"/>
                </a:solidFill>
                <a:latin typeface="楷体_GB2312" pitchFamily="49" charset="-122"/>
              </a:rPr>
              <a:t>弧形</a:t>
            </a:r>
            <a:r>
              <a:rPr lang="zh-CN" altLang="en-US" sz="2800" dirty="0">
                <a:latin typeface="楷体_GB2312" pitchFamily="49" charset="-122"/>
              </a:rPr>
              <a:t>符号。</a:t>
            </a:r>
            <a:r>
              <a:rPr lang="zh-CN" altLang="en-US" dirty="0">
                <a:ea typeface="宋体" panose="02010600030101010101" pitchFamily="2" charset="-122"/>
              </a:rPr>
              <a:t> </a:t>
            </a:r>
          </a:p>
        </p:txBody>
      </p:sp>
      <p:pic>
        <p:nvPicPr>
          <p:cNvPr id="22532" name="Picture 4"/>
          <p:cNvPicPr>
            <a:picLocks noChangeAspect="1"/>
          </p:cNvPicPr>
          <p:nvPr/>
        </p:nvPicPr>
        <p:blipFill>
          <a:blip r:embed="rId2"/>
          <a:stretch>
            <a:fillRect/>
          </a:stretch>
        </p:blipFill>
        <p:spPr>
          <a:xfrm>
            <a:off x="2411413" y="3429000"/>
            <a:ext cx="4176712" cy="18415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18</a:t>
            </a:fld>
            <a:endParaRPr lang="en-US" altLang="zh-CN" sz="1200" dirty="0">
              <a:latin typeface="Arial Black" panose="020B0A04020102020204" pitchFamily="34" charset="0"/>
            </a:endParaRPr>
          </a:p>
        </p:txBody>
      </p:sp>
      <p:sp>
        <p:nvSpPr>
          <p:cNvPr id="23554"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3555" name="Rectangle 2"/>
          <p:cNvSpPr>
            <a:spLocks noGrp="1"/>
          </p:cNvSpPr>
          <p:nvPr>
            <p:ph type="title"/>
          </p:nvPr>
        </p:nvSpPr>
        <p:spPr/>
        <p:txBody>
          <a:bodyPr vert="horz" wrap="square" lIns="91440" tIns="45720" rIns="91440" bIns="45720" anchor="t"/>
          <a:lstStyle/>
          <a:p>
            <a:pPr eaLnBrk="1" hangingPunct="1"/>
            <a:r>
              <a:rPr lang="zh-CN" altLang="en-US" dirty="0">
                <a:solidFill>
                  <a:srgbClr val="7030A0"/>
                </a:solidFill>
                <a:latin typeface="华文彩云" panose="02010800040101010101" charset="-122"/>
                <a:ea typeface="华文彩云" panose="02010800040101010101" charset="-122"/>
              </a:rPr>
              <a:t>二、抽象</a:t>
            </a:r>
          </a:p>
        </p:txBody>
      </p:sp>
      <p:sp>
        <p:nvSpPr>
          <p:cNvPr id="23556" name="Rectangle 3"/>
          <p:cNvSpPr>
            <a:spLocks noGrp="1"/>
          </p:cNvSpPr>
          <p:nvPr>
            <p:ph type="body"/>
          </p:nvPr>
        </p:nvSpPr>
        <p:spPr/>
        <p:txBody>
          <a:bodyPr vert="horz" wrap="square" lIns="91440" tIns="45720" rIns="91440" bIns="45720" anchor="t"/>
          <a:lstStyle/>
          <a:p>
            <a:pPr eaLnBrk="1" hangingPunct="1">
              <a:lnSpc>
                <a:spcPct val="110000"/>
              </a:lnSpc>
            </a:pPr>
            <a:r>
              <a:rPr lang="zh-CN" altLang="en-US" dirty="0">
                <a:solidFill>
                  <a:schemeClr val="tx2"/>
                </a:solidFill>
              </a:rPr>
              <a:t>抽象：</a:t>
            </a:r>
            <a:r>
              <a:rPr lang="zh-CN" altLang="en-US" dirty="0"/>
              <a:t>现实世界中一定事物、状态或过程之间总存在着某些相似的方面</a:t>
            </a:r>
            <a:r>
              <a:rPr lang="en-US" altLang="zh-CN" dirty="0"/>
              <a:t>(</a:t>
            </a:r>
            <a:r>
              <a:rPr lang="zh-CN" altLang="en-US" dirty="0"/>
              <a:t>共性</a:t>
            </a:r>
            <a:r>
              <a:rPr lang="en-US" altLang="zh-CN" dirty="0"/>
              <a:t>)</a:t>
            </a:r>
            <a:r>
              <a:rPr lang="zh-CN" altLang="en-US" dirty="0"/>
              <a:t>。把这些相似的方面集中和概括起来，暂时忽略它们之间的差异，这就是抽象。</a:t>
            </a:r>
          </a:p>
          <a:p>
            <a:pPr eaLnBrk="1" hangingPunct="1">
              <a:lnSpc>
                <a:spcPct val="110000"/>
              </a:lnSpc>
            </a:pPr>
            <a:r>
              <a:rPr lang="zh-CN" altLang="en-US" dirty="0"/>
              <a:t>抽象就是抽出事物本质特性而暂时不考虑细节。</a:t>
            </a:r>
          </a:p>
          <a:p>
            <a:pPr eaLnBrk="1" hangingPunct="1">
              <a:lnSpc>
                <a:spcPct val="110000"/>
              </a:lnSpc>
            </a:pPr>
            <a:r>
              <a:rPr lang="zh-CN" altLang="en-US" dirty="0"/>
              <a:t>“抽象是人类处理复杂问题的基本方法之一。”            </a:t>
            </a:r>
            <a:r>
              <a:rPr lang="en-US" altLang="zh-CN" dirty="0"/>
              <a:t>——Grady Boach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19</a:t>
            </a:fld>
            <a:endParaRPr lang="en-US" altLang="zh-CN" sz="1200" dirty="0">
              <a:latin typeface="Arial Black" panose="020B0A04020102020204" pitchFamily="34" charset="0"/>
            </a:endParaRPr>
          </a:p>
        </p:txBody>
      </p:sp>
      <p:sp>
        <p:nvSpPr>
          <p:cNvPr id="2457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4579" name="Rectangle 6"/>
          <p:cNvSpPr>
            <a:spLocks noGrp="1"/>
          </p:cNvSpPr>
          <p:nvPr>
            <p:ph type="title"/>
          </p:nvPr>
        </p:nvSpPr>
        <p:spPr/>
        <p:txBody>
          <a:bodyPr vert="horz" wrap="square" lIns="91440" tIns="45720" rIns="91440" bIns="45720" anchor="ctr"/>
          <a:lstStyle/>
          <a:p>
            <a:pPr eaLnBrk="1" hangingPunct="1"/>
            <a:r>
              <a:rPr lang="zh-CN" altLang="en-US" dirty="0">
                <a:solidFill>
                  <a:srgbClr val="7030A0"/>
                </a:solidFill>
                <a:latin typeface="华文彩云" panose="02010800040101010101" charset="-122"/>
                <a:ea typeface="华文彩云" panose="02010800040101010101" charset="-122"/>
                <a:cs typeface="华文彩云" panose="02010800040101010101" charset="-122"/>
              </a:rPr>
              <a:t>二、抽象</a:t>
            </a:r>
            <a:r>
              <a:rPr lang="en-US" altLang="zh-CN" sz="3600" dirty="0">
                <a:solidFill>
                  <a:srgbClr val="7030A0"/>
                </a:solidFill>
                <a:latin typeface="华文彩云" panose="02010800040101010101" charset="-122"/>
                <a:ea typeface="华文彩云" panose="02010800040101010101" charset="-122"/>
                <a:cs typeface="华文彩云" panose="02010800040101010101" charset="-122"/>
              </a:rPr>
              <a:t>(Abstraction)</a:t>
            </a:r>
          </a:p>
        </p:txBody>
      </p:sp>
      <p:sp>
        <p:nvSpPr>
          <p:cNvPr id="243715" name="Rectangle 3"/>
          <p:cNvSpPr>
            <a:spLocks noGrp="1" noChangeArrowheads="1"/>
          </p:cNvSpPr>
          <p:nvPr>
            <p:ph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a:ln>
                  <a:noFill/>
                </a:ln>
                <a:solidFill>
                  <a:srgbClr val="3333FF"/>
                </a:solidFill>
                <a:effectLst/>
                <a:uLnTx/>
                <a:uFillTx/>
                <a:latin typeface="+mn-lt"/>
                <a:ea typeface="+mn-ea"/>
                <a:cs typeface="+mn-cs"/>
              </a:rPr>
              <a:t>设计应遵循抽象化的原则</a:t>
            </a: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a:p>
            <a:pPr marL="76200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rPr>
              <a:t>过程抽象</a:t>
            </a:r>
          </a:p>
          <a:p>
            <a:pPr marL="1181100" marR="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a:pPr>
            <a:r>
              <a:rPr kumimoji="0" lang="zh-CN" altLang="en-US" sz="2800" b="1" i="0" u="none" strike="noStrike" kern="0" cap="none" spc="0" normalizeH="0" baseline="0" noProof="0">
                <a:ln>
                  <a:noFill/>
                </a:ln>
                <a:solidFill>
                  <a:schemeClr val="tx2"/>
                </a:solidFill>
                <a:effectLst/>
                <a:uLnTx/>
                <a:uFillTx/>
                <a:latin typeface="+mn-lt"/>
                <a:ea typeface="+mn-ea"/>
              </a:rPr>
              <a:t>在软件设计中将处理过程的实现细节隐藏在数据抽象中，可以直接通过模块接口使用这些处理操作</a:t>
            </a:r>
          </a:p>
          <a:p>
            <a:pPr marL="76200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rPr>
              <a:t>数据抽象</a:t>
            </a:r>
          </a:p>
          <a:p>
            <a:pPr marL="1181100" marR="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a:pPr>
            <a:r>
              <a:rPr kumimoji="0" lang="zh-CN" altLang="en-US" sz="2800" b="1" i="0" u="none" strike="noStrike" kern="0" cap="none" spc="0" normalizeH="0" baseline="0" noProof="0">
                <a:ln>
                  <a:noFill/>
                </a:ln>
                <a:solidFill>
                  <a:schemeClr val="tx2"/>
                </a:solidFill>
                <a:effectLst/>
                <a:uLnTx/>
                <a:uFillTx/>
                <a:latin typeface="+mn-lt"/>
                <a:ea typeface="+mn-ea"/>
              </a:rPr>
              <a:t>采用抽象数据类型表示数据，实现数据封装，使得使用者可通过接口使用数据而不必关心数据结构的实现。</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checkerboard(across)">
                                      <p:cBhvr>
                                        <p:cTn id="7" dur="500"/>
                                        <p:tgtEl>
                                          <p:spTgt spid="2437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par>
                                <p:cTn id="8" presetID="5" presetClass="entr" presetSubtype="10" fill="hold" grpId="0" nodeType="withEffect">
                                  <p:stCondLst>
                                    <p:cond delay="0"/>
                                  </p:stCondLst>
                                  <p:childTnLst>
                                    <p:set>
                                      <p:cBhvr>
                                        <p:cTn id="9" dur="1" fill="hold">
                                          <p:stCondLst>
                                            <p:cond delay="0"/>
                                          </p:stCondLst>
                                        </p:cTn>
                                        <p:tgtEl>
                                          <p:spTgt spid="243715">
                                            <p:txEl>
                                              <p:pRg st="1" end="1"/>
                                            </p:txEl>
                                          </p:spTgt>
                                        </p:tgtEl>
                                        <p:attrNameLst>
                                          <p:attrName>style.visibility</p:attrName>
                                        </p:attrNameLst>
                                      </p:cBhvr>
                                      <p:to>
                                        <p:strVal val="visible"/>
                                      </p:to>
                                    </p:set>
                                    <p:animEffect transition="in" filter="checkerboard(across)">
                                      <p:cBhvr>
                                        <p:cTn id="10" dur="500"/>
                                        <p:tgtEl>
                                          <p:spTgt spid="24371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PROJCTOR.WAV"/>
                                        </p:tgtEl>
                                      </p:cMediaNode>
                                    </p:audio>
                                  </p:subTnLst>
                                </p:cTn>
                              </p:par>
                              <p:par>
                                <p:cTn id="11" presetID="5" presetClass="entr" presetSubtype="10" fill="hold" grpId="0" nodeType="withEffect">
                                  <p:stCondLst>
                                    <p:cond delay="0"/>
                                  </p:stCondLst>
                                  <p:childTnLst>
                                    <p:set>
                                      <p:cBhvr>
                                        <p:cTn id="12" dur="1" fill="hold">
                                          <p:stCondLst>
                                            <p:cond delay="0"/>
                                          </p:stCondLst>
                                        </p:cTn>
                                        <p:tgtEl>
                                          <p:spTgt spid="243715">
                                            <p:txEl>
                                              <p:pRg st="2" end="2"/>
                                            </p:txEl>
                                          </p:spTgt>
                                        </p:tgtEl>
                                        <p:attrNameLst>
                                          <p:attrName>style.visibility</p:attrName>
                                        </p:attrNameLst>
                                      </p:cBhvr>
                                      <p:to>
                                        <p:strVal val="visible"/>
                                      </p:to>
                                    </p:set>
                                    <p:animEffect transition="in" filter="checkerboard(across)">
                                      <p:cBhvr>
                                        <p:cTn id="13" dur="500"/>
                                        <p:tgtEl>
                                          <p:spTgt spid="243715">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par>
                                <p:cTn id="14" presetID="5" presetClass="entr" presetSubtype="10" fill="hold" grpId="0" nodeType="withEffect">
                                  <p:stCondLst>
                                    <p:cond delay="0"/>
                                  </p:stCondLst>
                                  <p:childTnLst>
                                    <p:set>
                                      <p:cBhvr>
                                        <p:cTn id="15" dur="1" fill="hold">
                                          <p:stCondLst>
                                            <p:cond delay="0"/>
                                          </p:stCondLst>
                                        </p:cTn>
                                        <p:tgtEl>
                                          <p:spTgt spid="243715">
                                            <p:txEl>
                                              <p:pRg st="3" end="3"/>
                                            </p:txEl>
                                          </p:spTgt>
                                        </p:tgtEl>
                                        <p:attrNameLst>
                                          <p:attrName>style.visibility</p:attrName>
                                        </p:attrNameLst>
                                      </p:cBhvr>
                                      <p:to>
                                        <p:strVal val="visible"/>
                                      </p:to>
                                    </p:set>
                                    <p:animEffect transition="in" filter="checkerboard(across)">
                                      <p:cBhvr>
                                        <p:cTn id="16" dur="500"/>
                                        <p:tgtEl>
                                          <p:spTgt spid="243715">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par>
                                <p:cTn id="17" presetID="5" presetClass="entr" presetSubtype="10" fill="hold" grpId="0" nodeType="withEffect">
                                  <p:stCondLst>
                                    <p:cond delay="0"/>
                                  </p:stCondLst>
                                  <p:childTnLst>
                                    <p:set>
                                      <p:cBhvr>
                                        <p:cTn id="18" dur="1" fill="hold">
                                          <p:stCondLst>
                                            <p:cond delay="0"/>
                                          </p:stCondLst>
                                        </p:cTn>
                                        <p:tgtEl>
                                          <p:spTgt spid="243715">
                                            <p:txEl>
                                              <p:pRg st="4" end="4"/>
                                            </p:txEl>
                                          </p:spTgt>
                                        </p:tgtEl>
                                        <p:attrNameLst>
                                          <p:attrName>style.visibility</p:attrName>
                                        </p:attrNameLst>
                                      </p:cBhvr>
                                      <p:to>
                                        <p:strVal val="visible"/>
                                      </p:to>
                                    </p:set>
                                    <p:animEffect transition="in" filter="checkerboard(across)">
                                      <p:cBhvr>
                                        <p:cTn id="19" dur="500"/>
                                        <p:tgtEl>
                                          <p:spTgt spid="243715">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dvAuto="1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a:t>
            </a:fld>
            <a:endParaRPr lang="en-US" altLang="zh-CN" sz="1200" dirty="0">
              <a:latin typeface="Arial Black" panose="020B0A04020102020204" pitchFamily="34" charset="0"/>
            </a:endParaRPr>
          </a:p>
        </p:txBody>
      </p:sp>
      <p:sp>
        <p:nvSpPr>
          <p:cNvPr id="614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6147" name="Rectangle 2"/>
          <p:cNvSpPr>
            <a:spLocks noGrp="1"/>
          </p:cNvSpPr>
          <p:nvPr>
            <p:ph type="title"/>
          </p:nvPr>
        </p:nvSpPr>
        <p:spPr/>
        <p:txBody>
          <a:bodyPr vert="horz" wrap="square" lIns="91440" tIns="45720" rIns="91440" bIns="45720" anchor="ctr"/>
          <a:lstStyle/>
          <a:p>
            <a:pPr eaLnBrk="1" hangingPunct="1"/>
            <a:r>
              <a:rPr lang="zh-CN" altLang="en-US" dirty="0"/>
              <a:t>第</a:t>
            </a:r>
            <a:r>
              <a:rPr lang="en-US" altLang="zh-CN" dirty="0"/>
              <a:t>5</a:t>
            </a:r>
            <a:r>
              <a:rPr lang="zh-CN" altLang="en-US" dirty="0"/>
              <a:t>章 总体设计</a:t>
            </a:r>
            <a:r>
              <a:rPr lang="zh-CN" altLang="en-US" dirty="0">
                <a:solidFill>
                  <a:srgbClr val="92D050"/>
                </a:solidFill>
              </a:rPr>
              <a:t>的任务</a:t>
            </a:r>
          </a:p>
        </p:txBody>
      </p:sp>
      <p:sp>
        <p:nvSpPr>
          <p:cNvPr id="6148" name="Rectangle 3"/>
          <p:cNvSpPr>
            <a:spLocks noGrp="1"/>
          </p:cNvSpPr>
          <p:nvPr>
            <p:ph idx="1"/>
          </p:nvPr>
        </p:nvSpPr>
        <p:spPr/>
        <p:txBody>
          <a:bodyPr vert="horz" wrap="square" lIns="91440" tIns="45720" rIns="91440" bIns="45720" anchor="t"/>
          <a:lstStyle/>
          <a:p>
            <a:pPr eaLnBrk="1" hangingPunct="1">
              <a:buNone/>
            </a:pPr>
            <a:r>
              <a:rPr lang="en-US" altLang="zh-CN" dirty="0"/>
              <a:t>5 . 1 </a:t>
            </a:r>
            <a:r>
              <a:rPr lang="zh-CN" altLang="en-US" dirty="0"/>
              <a:t>软件设计</a:t>
            </a:r>
          </a:p>
          <a:p>
            <a:pPr eaLnBrk="1" hangingPunct="1">
              <a:buNone/>
            </a:pPr>
            <a:r>
              <a:rPr lang="en-US" altLang="zh-CN" dirty="0"/>
              <a:t>5 . 2 </a:t>
            </a:r>
            <a:r>
              <a:rPr lang="zh-CN" altLang="en-US" dirty="0"/>
              <a:t>总体设计的过程</a:t>
            </a:r>
          </a:p>
          <a:p>
            <a:pPr eaLnBrk="1" hangingPunct="1">
              <a:buNone/>
            </a:pPr>
            <a:r>
              <a:rPr lang="en-US" altLang="zh-CN" dirty="0"/>
              <a:t>5 . 3 </a:t>
            </a:r>
            <a:r>
              <a:rPr lang="zh-CN" altLang="en-US" dirty="0"/>
              <a:t>模块化原理</a:t>
            </a:r>
          </a:p>
          <a:p>
            <a:pPr eaLnBrk="1" hangingPunct="1">
              <a:buNone/>
            </a:pPr>
            <a:r>
              <a:rPr lang="en-US" altLang="zh-CN" dirty="0"/>
              <a:t>5 . 4 </a:t>
            </a:r>
            <a:r>
              <a:rPr lang="zh-CN" altLang="en-US" dirty="0"/>
              <a:t>启发性规则</a:t>
            </a:r>
          </a:p>
          <a:p>
            <a:pPr eaLnBrk="1" hangingPunct="1">
              <a:buNone/>
            </a:pPr>
            <a:r>
              <a:rPr lang="en-US" altLang="zh-CN" dirty="0"/>
              <a:t>5 . 5 </a:t>
            </a:r>
            <a:r>
              <a:rPr lang="zh-CN" altLang="en-US" dirty="0"/>
              <a:t>面向数据流的设计方法</a:t>
            </a:r>
          </a:p>
          <a:p>
            <a:pPr eaLnBrk="1" hangingPunct="1">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20</a:t>
            </a:fld>
            <a:endParaRPr lang="en-US" altLang="zh-CN" sz="1200" dirty="0">
              <a:latin typeface="Arial Black" panose="020B0A04020102020204" pitchFamily="34" charset="0"/>
            </a:endParaRPr>
          </a:p>
        </p:txBody>
      </p:sp>
      <p:sp>
        <p:nvSpPr>
          <p:cNvPr id="2560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5603" name="Rectangle 2"/>
          <p:cNvSpPr>
            <a:spLocks noGrp="1"/>
          </p:cNvSpPr>
          <p:nvPr>
            <p:ph type="title"/>
          </p:nvPr>
        </p:nvSpPr>
        <p:spPr/>
        <p:txBody>
          <a:bodyPr vert="horz" wrap="square" lIns="91440" tIns="45720" rIns="91440" bIns="45720" anchor="ctr"/>
          <a:lstStyle/>
          <a:p>
            <a:pPr eaLnBrk="1" hangingPunct="1"/>
            <a:r>
              <a:rPr lang="zh-CN" altLang="en-US" dirty="0">
                <a:solidFill>
                  <a:srgbClr val="7030A0"/>
                </a:solidFill>
                <a:latin typeface="华文彩云" panose="02010800040101010101" charset="-122"/>
                <a:ea typeface="华文彩云" panose="02010800040101010101" charset="-122"/>
              </a:rPr>
              <a:t>三、</a:t>
            </a:r>
            <a:r>
              <a:rPr lang="zh-CN" altLang="en-US" sz="3600" dirty="0">
                <a:solidFill>
                  <a:srgbClr val="7030A0"/>
                </a:solidFill>
                <a:latin typeface="华文彩云" panose="02010800040101010101" charset="-122"/>
                <a:ea typeface="华文彩云" panose="02010800040101010101" charset="-122"/>
              </a:rPr>
              <a:t>自顶向下、逐步求精</a:t>
            </a:r>
          </a:p>
        </p:txBody>
      </p:sp>
      <p:sp>
        <p:nvSpPr>
          <p:cNvPr id="25604" name="Rectangle 3"/>
          <p:cNvSpPr>
            <a:spLocks noGrp="1"/>
          </p:cNvSpPr>
          <p:nvPr>
            <p:ph idx="1"/>
          </p:nvPr>
        </p:nvSpPr>
        <p:spPr/>
        <p:txBody>
          <a:bodyPr vert="horz" wrap="square" lIns="91440" tIns="45720" rIns="91440" bIns="45720" anchor="t"/>
          <a:lstStyle/>
          <a:p>
            <a:pPr marL="609600" indent="-609600" eaLnBrk="1" hangingPunct="1"/>
            <a:r>
              <a:rPr lang="zh-CN" altLang="en-US" sz="3200" dirty="0">
                <a:solidFill>
                  <a:srgbClr val="3333FF"/>
                </a:solidFill>
              </a:rPr>
              <a:t>设计应遵循自顶向下、逐步细化的原则，建立一个层次的结构</a:t>
            </a:r>
          </a:p>
          <a:p>
            <a:pPr marL="990600" lvl="1" indent="-533400" eaLnBrk="1" hangingPunct="1"/>
            <a:r>
              <a:rPr lang="zh-CN" altLang="en-US" sz="3200" dirty="0"/>
              <a:t>将软件体系结构自顶向下，对过程细节和数据细节从抽象到具体，逐层细化，直到用编程语言的语句能够实现为止</a:t>
            </a:r>
          </a:p>
          <a:p>
            <a:pPr marL="609600" indent="-609600" eaLnBrk="1" hangingPunct="1"/>
            <a:r>
              <a:rPr lang="en-US" altLang="zh-CN" dirty="0">
                <a:sym typeface="+mn-ea"/>
              </a:rPr>
              <a:t>Miller</a:t>
            </a:r>
            <a:r>
              <a:rPr lang="zh-CN" altLang="en-US" dirty="0">
                <a:sym typeface="+mn-ea"/>
              </a:rPr>
              <a:t>法则：一个人在任何时候都只能把注意力集中在（</a:t>
            </a:r>
            <a:r>
              <a:rPr lang="en-US" altLang="zh-CN" dirty="0">
                <a:sym typeface="+mn-ea"/>
              </a:rPr>
              <a:t>7±2</a:t>
            </a:r>
            <a:r>
              <a:rPr lang="zh-CN" altLang="en-US" dirty="0">
                <a:sym typeface="+mn-ea"/>
              </a:rPr>
              <a:t>）个知识块上。</a:t>
            </a:r>
            <a:endParaRPr lang="en-US" altLang="zh-C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21</a:t>
            </a:fld>
            <a:endParaRPr lang="en-US" altLang="zh-CN" sz="1200" dirty="0">
              <a:latin typeface="Arial Black" panose="020B0A04020102020204" pitchFamily="34" charset="0"/>
            </a:endParaRPr>
          </a:p>
        </p:txBody>
      </p:sp>
      <p:sp>
        <p:nvSpPr>
          <p:cNvPr id="29698"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9699" name="Rectangle 3"/>
          <p:cNvSpPr>
            <a:spLocks noGrp="1"/>
          </p:cNvSpPr>
          <p:nvPr>
            <p:ph type="body"/>
          </p:nvPr>
        </p:nvSpPr>
        <p:spPr>
          <a:xfrm>
            <a:off x="457200" y="620713"/>
            <a:ext cx="8229600" cy="5510212"/>
          </a:xfrm>
        </p:spPr>
        <p:txBody>
          <a:bodyPr vert="horz" wrap="square" lIns="91440" tIns="45720" rIns="91440" bIns="45720" anchor="t"/>
          <a:lstStyle/>
          <a:p>
            <a:pPr eaLnBrk="1" hangingPunct="1">
              <a:buNone/>
            </a:pPr>
            <a:r>
              <a:rPr lang="zh-CN" altLang="en-US" sz="3600" dirty="0">
                <a:solidFill>
                  <a:schemeClr val="tx2"/>
                </a:solidFill>
              </a:rPr>
              <a:t>逐步求精的作用：</a:t>
            </a:r>
          </a:p>
          <a:p>
            <a:pPr eaLnBrk="1" hangingPunct="1"/>
            <a:r>
              <a:rPr lang="zh-CN" altLang="en-US" dirty="0"/>
              <a:t>它能帮助软件工程师把精力集中在与当前开发阶段最相关的那些方面上，而忽略那些对整体解决方案来说虽然是必要的，然而目前还不需要考虑的细节。</a:t>
            </a:r>
          </a:p>
          <a:p>
            <a:pPr eaLnBrk="1" hangingPunct="1"/>
            <a:r>
              <a:rPr lang="zh-CN" altLang="en-US" dirty="0"/>
              <a:t>逐步求精方法确保每个问题都将被解决，而且每个问题都将在适当的时候被解决，但是，在任何时候一个人都不需要同时处理</a:t>
            </a:r>
            <a:r>
              <a:rPr lang="en-US" altLang="zh-CN" dirty="0"/>
              <a:t>7</a:t>
            </a:r>
            <a:r>
              <a:rPr lang="zh-CN" altLang="en-US" dirty="0"/>
              <a:t>个以上知识块。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22</a:t>
            </a:fld>
            <a:endParaRPr lang="en-US" altLang="zh-CN" sz="1200" dirty="0">
              <a:latin typeface="Arial Black" panose="020B0A04020102020204" pitchFamily="34" charset="0"/>
            </a:endParaRPr>
          </a:p>
        </p:txBody>
      </p:sp>
      <p:sp>
        <p:nvSpPr>
          <p:cNvPr id="30722"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0723" name="Rectangle 2"/>
          <p:cNvSpPr>
            <a:spLocks noGrp="1"/>
          </p:cNvSpPr>
          <p:nvPr>
            <p:ph type="title"/>
          </p:nvPr>
        </p:nvSpPr>
        <p:spPr/>
        <p:txBody>
          <a:bodyPr vert="horz" wrap="square" lIns="91440" tIns="45720" rIns="91440" bIns="45720" anchor="t"/>
          <a:lstStyle/>
          <a:p>
            <a:pPr eaLnBrk="1" hangingPunct="1"/>
            <a:r>
              <a:rPr lang="zh-CN" altLang="en-US" sz="3600" dirty="0">
                <a:solidFill>
                  <a:srgbClr val="7030A0"/>
                </a:solidFill>
                <a:latin typeface="华文彩云" panose="02010800040101010101" charset="-122"/>
                <a:ea typeface="华文彩云" panose="02010800040101010101" charset="-122"/>
              </a:rPr>
              <a:t>四、信息隐藏和局部化</a:t>
            </a:r>
            <a:endParaRPr lang="zh-CN" altLang="en-US" sz="3600" i="1" dirty="0">
              <a:solidFill>
                <a:srgbClr val="7030A0"/>
              </a:solidFill>
              <a:latin typeface="华文彩云" panose="02010800040101010101" charset="-122"/>
              <a:ea typeface="华文彩云" panose="02010800040101010101" charset="-122"/>
            </a:endParaRPr>
          </a:p>
        </p:txBody>
      </p:sp>
      <p:sp>
        <p:nvSpPr>
          <p:cNvPr id="30724" name="Rectangle 3"/>
          <p:cNvSpPr>
            <a:spLocks noGrp="1"/>
          </p:cNvSpPr>
          <p:nvPr>
            <p:ph type="body"/>
          </p:nvPr>
        </p:nvSpPr>
        <p:spPr/>
        <p:txBody>
          <a:bodyPr vert="horz" wrap="square" lIns="91440" tIns="45720" rIns="91440" bIns="45720" anchor="t"/>
          <a:lstStyle/>
          <a:p>
            <a:pPr eaLnBrk="1" hangingPunct="1">
              <a:lnSpc>
                <a:spcPct val="120000"/>
              </a:lnSpc>
            </a:pPr>
            <a:r>
              <a:rPr lang="zh-CN" altLang="en-US" dirty="0">
                <a:solidFill>
                  <a:schemeClr val="tx2"/>
                </a:solidFill>
              </a:rPr>
              <a:t>信息隐藏：</a:t>
            </a:r>
            <a:r>
              <a:rPr lang="zh-CN" altLang="en-US" dirty="0"/>
              <a:t>应该这样设计和确定模块，使得一个模块内包含的信息</a:t>
            </a:r>
            <a:r>
              <a:rPr lang="en-US" altLang="zh-CN" dirty="0"/>
              <a:t>(</a:t>
            </a:r>
            <a:r>
              <a:rPr lang="zh-CN" altLang="en-US" dirty="0"/>
              <a:t>过程和数据</a:t>
            </a:r>
            <a:r>
              <a:rPr lang="en-US" altLang="zh-CN" dirty="0"/>
              <a:t>)</a:t>
            </a:r>
            <a:r>
              <a:rPr lang="zh-CN" altLang="en-US" dirty="0"/>
              <a:t>对于不需要这些信息的模块来说，是不能访问的。</a:t>
            </a:r>
          </a:p>
          <a:p>
            <a:pPr eaLnBrk="1" hangingPunct="1">
              <a:lnSpc>
                <a:spcPct val="120000"/>
              </a:lnSpc>
            </a:pPr>
            <a:r>
              <a:rPr lang="zh-CN" altLang="en-US" dirty="0">
                <a:solidFill>
                  <a:schemeClr val="tx2"/>
                </a:solidFill>
              </a:rPr>
              <a:t>局部化：</a:t>
            </a:r>
            <a:r>
              <a:rPr lang="zh-CN" altLang="en-US" dirty="0"/>
              <a:t>局部化的概念和信息隐藏概念是密切相关的。所谓局部化是指把一些关系密切的软件元素物理地放得彼此靠近。显然，局部化有助于实现信息隐藏。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23</a:t>
            </a:fld>
            <a:endParaRPr lang="en-US" altLang="zh-CN" sz="1200" dirty="0">
              <a:latin typeface="Arial Black" panose="020B0A04020102020204" pitchFamily="34" charset="0"/>
            </a:endParaRPr>
          </a:p>
        </p:txBody>
      </p:sp>
      <p:sp>
        <p:nvSpPr>
          <p:cNvPr id="3174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1747" name="Rectangle 9"/>
          <p:cNvSpPr>
            <a:spLocks noGrp="1"/>
          </p:cNvSpPr>
          <p:nvPr>
            <p:ph idx="1"/>
          </p:nvPr>
        </p:nvSpPr>
        <p:spPr/>
        <p:txBody>
          <a:bodyPr vert="horz" wrap="square" lIns="91440" tIns="45720" rIns="91440" bIns="45720" anchor="t"/>
          <a:lstStyle/>
          <a:p>
            <a:pPr eaLnBrk="1" hangingPunct="1"/>
            <a:r>
              <a:rPr lang="zh-CN" altLang="en-US" dirty="0">
                <a:solidFill>
                  <a:srgbClr val="3333FF"/>
                </a:solidFill>
              </a:rPr>
              <a:t>设计应遵循信息隐藏的原则</a:t>
            </a:r>
          </a:p>
          <a:p>
            <a:pPr lvl="1" eaLnBrk="1" hangingPunct="1"/>
            <a:r>
              <a:rPr lang="zh-CN" altLang="en-US" dirty="0"/>
              <a:t>设计软件模块时应该使得一个模块内包含的信息</a:t>
            </a:r>
            <a:r>
              <a:rPr lang="en-US" altLang="zh-CN" dirty="0"/>
              <a:t>(</a:t>
            </a:r>
            <a:r>
              <a:rPr lang="zh-CN" altLang="en-US" dirty="0"/>
              <a:t>过程和数据</a:t>
            </a:r>
            <a:r>
              <a:rPr lang="en-US" altLang="zh-CN" dirty="0"/>
              <a:t>)</a:t>
            </a:r>
            <a:r>
              <a:rPr lang="zh-CN" altLang="en-US" dirty="0"/>
              <a:t>对于不需要这些信息的模块来说，是不能访问的，或者说是“不可见”。</a:t>
            </a:r>
          </a:p>
          <a:p>
            <a:pPr lvl="1" eaLnBrk="1" hangingPunct="1"/>
            <a:r>
              <a:rPr lang="en-US" altLang="zh-CN" sz="3200" dirty="0"/>
              <a:t>Patnas</a:t>
            </a:r>
            <a:r>
              <a:rPr lang="zh-CN" altLang="en-US" sz="3200" dirty="0"/>
              <a:t>主张在开发时，将每个程序的成分隐藏在模块内，定义每一个模块时尽可能少地显露其内部的处理。</a:t>
            </a:r>
          </a:p>
          <a:p>
            <a:pPr eaLnBrk="1" hangingPunct="1"/>
            <a:endParaRPr lang="en-US" altLang="zh-CN" dirty="0"/>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24</a:t>
            </a:fld>
            <a:endParaRPr lang="en-US" altLang="zh-CN" sz="1200" dirty="0">
              <a:latin typeface="Arial Black" panose="020B0A04020102020204" pitchFamily="34" charset="0"/>
            </a:endParaRPr>
          </a:p>
        </p:txBody>
      </p:sp>
      <p:sp>
        <p:nvSpPr>
          <p:cNvPr id="3277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2771" name="Rectangle 2"/>
          <p:cNvSpPr>
            <a:spLocks noGrp="1"/>
          </p:cNvSpPr>
          <p:nvPr>
            <p:ph type="title"/>
          </p:nvPr>
        </p:nvSpPr>
        <p:spPr>
          <a:solidFill>
            <a:srgbClr val="92D050"/>
          </a:solidFill>
        </p:spPr>
        <p:txBody>
          <a:bodyPr vert="horz" wrap="square" lIns="91440" tIns="45720" rIns="91440" bIns="45720" anchor="ctr"/>
          <a:lstStyle/>
          <a:p>
            <a:pPr eaLnBrk="1" hangingPunct="1"/>
            <a:r>
              <a:rPr lang="zh-CN" altLang="en-US" sz="4400" dirty="0">
                <a:solidFill>
                  <a:srgbClr val="7030A0"/>
                </a:solidFill>
                <a:latin typeface="华文彩云" panose="02010800040101010101" charset="-122"/>
                <a:ea typeface="华文彩云" panose="02010800040101010101" charset="-122"/>
                <a:cs typeface="华文彩云" panose="02010800040101010101" charset="-122"/>
              </a:rPr>
              <a:t>五 、模块独立性</a:t>
            </a:r>
          </a:p>
        </p:txBody>
      </p:sp>
      <p:sp>
        <p:nvSpPr>
          <p:cNvPr id="32772" name="Rectangle 5"/>
          <p:cNvSpPr>
            <a:spLocks noGrp="1"/>
          </p:cNvSpPr>
          <p:nvPr>
            <p:ph idx="1"/>
          </p:nvPr>
        </p:nvSpPr>
        <p:spPr/>
        <p:txBody>
          <a:bodyPr vert="horz" wrap="square" lIns="91440" tIns="45720" rIns="91440" bIns="45720" anchor="t"/>
          <a:lstStyle/>
          <a:p>
            <a:pPr eaLnBrk="1" hangingPunct="1"/>
            <a:r>
              <a:rPr lang="zh-CN" altLang="en-US" dirty="0">
                <a:solidFill>
                  <a:srgbClr val="3333FF"/>
                </a:solidFill>
              </a:rPr>
              <a:t>好设计的关键：每个模块完成一个相对独立的子功能，并且与其它模块间的接口简单。</a:t>
            </a:r>
          </a:p>
          <a:p>
            <a:pPr lvl="1" eaLnBrk="1" hangingPunct="1"/>
            <a:r>
              <a:rPr lang="zh-CN" altLang="en-US" sz="3400" dirty="0">
                <a:solidFill>
                  <a:srgbClr val="FF3300"/>
                </a:solidFill>
              </a:rPr>
              <a:t>耦合</a:t>
            </a:r>
            <a:r>
              <a:rPr lang="en-US" altLang="zh-CN" sz="3400" dirty="0"/>
              <a:t>(Coupling)</a:t>
            </a:r>
          </a:p>
          <a:p>
            <a:pPr lvl="1" eaLnBrk="1" hangingPunct="1"/>
            <a:r>
              <a:rPr lang="zh-CN" altLang="zh-CN" sz="3400" dirty="0">
                <a:solidFill>
                  <a:srgbClr val="FF3300"/>
                </a:solidFill>
              </a:rPr>
              <a:t>内聚</a:t>
            </a:r>
            <a:r>
              <a:rPr lang="en-US" altLang="zh-CN" sz="3400" dirty="0"/>
              <a:t>(Cohesion)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25</a:t>
            </a:fld>
            <a:endParaRPr lang="en-US" altLang="zh-CN" sz="1200" dirty="0">
              <a:latin typeface="Arial Black" panose="020B0A04020102020204" pitchFamily="34" charset="0"/>
            </a:endParaRPr>
          </a:p>
        </p:txBody>
      </p:sp>
      <p:sp>
        <p:nvSpPr>
          <p:cNvPr id="33794"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3795" name="Rectangle 32"/>
          <p:cNvSpPr>
            <a:spLocks noGrp="1"/>
          </p:cNvSpPr>
          <p:nvPr>
            <p:ph type="title"/>
          </p:nvPr>
        </p:nvSpPr>
        <p:spPr>
          <a:solidFill>
            <a:srgbClr val="CFE09A"/>
          </a:solidFill>
        </p:spPr>
        <p:txBody>
          <a:bodyPr vert="horz" wrap="square" lIns="91440" tIns="45720" rIns="91440" bIns="45720" anchor="ctr"/>
          <a:lstStyle/>
          <a:p>
            <a:pPr eaLnBrk="1" hangingPunct="1"/>
            <a:r>
              <a:rPr lang="zh-CN" altLang="en-US" dirty="0"/>
              <a:t>五</a:t>
            </a:r>
            <a:r>
              <a:rPr lang="zh-CN" altLang="en-US" sz="3600" b="0" dirty="0"/>
              <a:t>、</a:t>
            </a:r>
            <a:r>
              <a:rPr lang="zh-CN" altLang="en-US" sz="3600" dirty="0"/>
              <a:t>模块独立性</a:t>
            </a:r>
            <a:r>
              <a:rPr lang="en-US" altLang="zh-CN" sz="3600" dirty="0">
                <a:solidFill>
                  <a:srgbClr val="FF3300"/>
                </a:solidFill>
              </a:rPr>
              <a:t>--</a:t>
            </a:r>
            <a:r>
              <a:rPr lang="zh-CN" altLang="en-US" sz="3600" dirty="0">
                <a:solidFill>
                  <a:srgbClr val="FF3300"/>
                </a:solidFill>
              </a:rPr>
              <a:t>耦合</a:t>
            </a:r>
          </a:p>
        </p:txBody>
      </p:sp>
      <p:sp>
        <p:nvSpPr>
          <p:cNvPr id="247811" name="Rectangle 3"/>
          <p:cNvSpPr>
            <a:spLocks noGrp="1"/>
          </p:cNvSpPr>
          <p:nvPr>
            <p:ph type="body"/>
          </p:nvPr>
        </p:nvSpPr>
        <p:spPr>
          <a:xfrm>
            <a:off x="533400" y="1317625"/>
            <a:ext cx="8610600" cy="519113"/>
          </a:xfrm>
        </p:spPr>
        <p:txBody>
          <a:bodyPr vert="horz" wrap="square" lIns="91440" tIns="45720" rIns="91440" bIns="45720" anchor="t">
            <a:spAutoFit/>
          </a:bodyPr>
          <a:lstStyle/>
          <a:p>
            <a:pPr eaLnBrk="1" hangingPunct="1">
              <a:buNone/>
            </a:pPr>
            <a:r>
              <a:rPr lang="zh-CN" altLang="en-US" sz="2800" dirty="0"/>
              <a:t>耦合：软件结构中各个模块之间相互关联程度的度量。</a:t>
            </a:r>
          </a:p>
        </p:txBody>
      </p:sp>
      <p:grpSp>
        <p:nvGrpSpPr>
          <p:cNvPr id="2" name="Group 4"/>
          <p:cNvGrpSpPr/>
          <p:nvPr/>
        </p:nvGrpSpPr>
        <p:grpSpPr>
          <a:xfrm>
            <a:off x="323850" y="2420938"/>
            <a:ext cx="8496300" cy="2289175"/>
            <a:chOff x="384" y="1296"/>
            <a:chExt cx="4768" cy="1442"/>
          </a:xfrm>
        </p:grpSpPr>
        <p:grpSp>
          <p:nvGrpSpPr>
            <p:cNvPr id="33798" name="Group 5"/>
            <p:cNvGrpSpPr/>
            <p:nvPr/>
          </p:nvGrpSpPr>
          <p:grpSpPr>
            <a:xfrm>
              <a:off x="679" y="1739"/>
              <a:ext cx="1276" cy="454"/>
              <a:chOff x="2268" y="4481"/>
              <a:chExt cx="2551" cy="567"/>
            </a:xfrm>
          </p:grpSpPr>
          <p:sp>
            <p:nvSpPr>
              <p:cNvPr id="33799" name="Rectangle 6"/>
              <p:cNvSpPr/>
              <p:nvPr/>
            </p:nvSpPr>
            <p:spPr>
              <a:xfrm>
                <a:off x="2268" y="4481"/>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3800" name="Rectangle 7"/>
              <p:cNvSpPr/>
              <p:nvPr/>
            </p:nvSpPr>
            <p:spPr>
              <a:xfrm>
                <a:off x="3969" y="4481"/>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3801" name="Line 8"/>
              <p:cNvSpPr/>
              <p:nvPr/>
            </p:nvSpPr>
            <p:spPr>
              <a:xfrm>
                <a:off x="3119" y="4566"/>
                <a:ext cx="850" cy="0"/>
              </a:xfrm>
              <a:prstGeom prst="line">
                <a:avLst/>
              </a:prstGeom>
              <a:ln w="12700" cap="flat" cmpd="sng">
                <a:solidFill>
                  <a:srgbClr val="000000"/>
                </a:solidFill>
                <a:prstDash val="solid"/>
                <a:round/>
                <a:headEnd type="none" w="med" len="med"/>
                <a:tailEnd type="arrow" w="sm" len="sm"/>
              </a:ln>
            </p:spPr>
          </p:sp>
          <p:sp>
            <p:nvSpPr>
              <p:cNvPr id="33802" name="Line 9"/>
              <p:cNvSpPr/>
              <p:nvPr/>
            </p:nvSpPr>
            <p:spPr>
              <a:xfrm flipH="1">
                <a:off x="3119" y="4651"/>
                <a:ext cx="850" cy="0"/>
              </a:xfrm>
              <a:prstGeom prst="line">
                <a:avLst/>
              </a:prstGeom>
              <a:ln w="12700" cap="flat" cmpd="sng">
                <a:solidFill>
                  <a:srgbClr val="000000"/>
                </a:solidFill>
                <a:prstDash val="solid"/>
                <a:round/>
                <a:headEnd type="none" w="med" len="med"/>
                <a:tailEnd type="arrow" w="sm" len="sm"/>
              </a:ln>
            </p:spPr>
          </p:sp>
          <p:sp>
            <p:nvSpPr>
              <p:cNvPr id="33803" name="Line 10"/>
              <p:cNvSpPr/>
              <p:nvPr/>
            </p:nvSpPr>
            <p:spPr>
              <a:xfrm>
                <a:off x="3119" y="4764"/>
                <a:ext cx="850" cy="0"/>
              </a:xfrm>
              <a:prstGeom prst="line">
                <a:avLst/>
              </a:prstGeom>
              <a:ln w="12700" cap="flat" cmpd="sng">
                <a:solidFill>
                  <a:srgbClr val="000000"/>
                </a:solidFill>
                <a:prstDash val="solid"/>
                <a:round/>
                <a:headEnd type="none" w="med" len="med"/>
                <a:tailEnd type="arrow" w="sm" len="sm"/>
              </a:ln>
            </p:spPr>
          </p:sp>
          <p:sp>
            <p:nvSpPr>
              <p:cNvPr id="33804" name="Line 11"/>
              <p:cNvSpPr/>
              <p:nvPr/>
            </p:nvSpPr>
            <p:spPr>
              <a:xfrm flipH="1">
                <a:off x="3119" y="4877"/>
                <a:ext cx="850" cy="0"/>
              </a:xfrm>
              <a:prstGeom prst="line">
                <a:avLst/>
              </a:prstGeom>
              <a:ln w="12700" cap="flat" cmpd="sng">
                <a:solidFill>
                  <a:srgbClr val="000000"/>
                </a:solidFill>
                <a:prstDash val="solid"/>
                <a:round/>
                <a:headEnd type="none" w="med" len="med"/>
                <a:tailEnd type="arrow" w="sm" len="sm"/>
              </a:ln>
            </p:spPr>
          </p:sp>
          <p:sp>
            <p:nvSpPr>
              <p:cNvPr id="33805" name="Line 12"/>
              <p:cNvSpPr/>
              <p:nvPr/>
            </p:nvSpPr>
            <p:spPr>
              <a:xfrm>
                <a:off x="3119" y="4991"/>
                <a:ext cx="850" cy="0"/>
              </a:xfrm>
              <a:prstGeom prst="line">
                <a:avLst/>
              </a:prstGeom>
              <a:ln w="12700" cap="flat" cmpd="sng">
                <a:solidFill>
                  <a:srgbClr val="000000"/>
                </a:solidFill>
                <a:prstDash val="solid"/>
                <a:round/>
                <a:headEnd type="none" w="med" len="med"/>
                <a:tailEnd type="arrow" w="sm" len="sm"/>
              </a:ln>
            </p:spPr>
          </p:sp>
        </p:grpSp>
        <p:grpSp>
          <p:nvGrpSpPr>
            <p:cNvPr id="33806" name="Group 13"/>
            <p:cNvGrpSpPr/>
            <p:nvPr/>
          </p:nvGrpSpPr>
          <p:grpSpPr>
            <a:xfrm>
              <a:off x="2266" y="1739"/>
              <a:ext cx="1275" cy="454"/>
              <a:chOff x="4389" y="4410"/>
              <a:chExt cx="2551" cy="567"/>
            </a:xfrm>
          </p:grpSpPr>
          <p:sp>
            <p:nvSpPr>
              <p:cNvPr id="33807" name="Rectangle 14"/>
              <p:cNvSpPr/>
              <p:nvPr/>
            </p:nvSpPr>
            <p:spPr>
              <a:xfrm>
                <a:off x="4389" y="4410"/>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3808" name="Rectangle 15"/>
              <p:cNvSpPr/>
              <p:nvPr/>
            </p:nvSpPr>
            <p:spPr>
              <a:xfrm>
                <a:off x="6090" y="4410"/>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3809" name="Line 16"/>
              <p:cNvSpPr/>
              <p:nvPr/>
            </p:nvSpPr>
            <p:spPr>
              <a:xfrm>
                <a:off x="5240" y="4495"/>
                <a:ext cx="850" cy="0"/>
              </a:xfrm>
              <a:prstGeom prst="line">
                <a:avLst/>
              </a:prstGeom>
              <a:ln w="12700" cap="flat" cmpd="sng">
                <a:solidFill>
                  <a:srgbClr val="000000"/>
                </a:solidFill>
                <a:prstDash val="solid"/>
                <a:round/>
                <a:headEnd type="none" w="med" len="med"/>
                <a:tailEnd type="arrow" w="sm" len="sm"/>
              </a:ln>
            </p:spPr>
          </p:sp>
          <p:sp>
            <p:nvSpPr>
              <p:cNvPr id="33810" name="Line 17"/>
              <p:cNvSpPr/>
              <p:nvPr/>
            </p:nvSpPr>
            <p:spPr>
              <a:xfrm flipH="1">
                <a:off x="5240" y="4806"/>
                <a:ext cx="850" cy="0"/>
              </a:xfrm>
              <a:prstGeom prst="line">
                <a:avLst/>
              </a:prstGeom>
              <a:ln w="12700" cap="flat" cmpd="sng">
                <a:solidFill>
                  <a:srgbClr val="000000"/>
                </a:solidFill>
                <a:prstDash val="solid"/>
                <a:round/>
                <a:headEnd type="none" w="med" len="med"/>
                <a:tailEnd type="arrow" w="sm" len="sm"/>
              </a:ln>
            </p:spPr>
          </p:sp>
        </p:grpSp>
        <p:grpSp>
          <p:nvGrpSpPr>
            <p:cNvPr id="33811" name="Group 18"/>
            <p:cNvGrpSpPr/>
            <p:nvPr/>
          </p:nvGrpSpPr>
          <p:grpSpPr>
            <a:xfrm>
              <a:off x="3853" y="1739"/>
              <a:ext cx="1276" cy="454"/>
              <a:chOff x="7329" y="4410"/>
              <a:chExt cx="2551" cy="567"/>
            </a:xfrm>
          </p:grpSpPr>
          <p:sp>
            <p:nvSpPr>
              <p:cNvPr id="33812" name="Rectangle 19"/>
              <p:cNvSpPr/>
              <p:nvPr/>
            </p:nvSpPr>
            <p:spPr>
              <a:xfrm>
                <a:off x="7329" y="4410"/>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3813" name="Rectangle 20"/>
              <p:cNvSpPr/>
              <p:nvPr/>
            </p:nvSpPr>
            <p:spPr>
              <a:xfrm>
                <a:off x="9030" y="4410"/>
                <a:ext cx="850" cy="567"/>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33814" name="Text Box 21"/>
            <p:cNvSpPr txBox="1"/>
            <p:nvPr/>
          </p:nvSpPr>
          <p:spPr>
            <a:xfrm>
              <a:off x="384" y="1296"/>
              <a:ext cx="1658" cy="375"/>
            </a:xfrm>
            <a:prstGeom prst="rect">
              <a:avLst/>
            </a:prstGeom>
            <a:noFill/>
            <a:ln w="9525">
              <a:noFill/>
            </a:ln>
          </p:spPr>
          <p:txBody>
            <a:bodyPr lIns="54000" rIns="54000" anchor="t"/>
            <a:lstStyle/>
            <a:p>
              <a:pPr algn="just">
                <a:lnSpc>
                  <a:spcPct val="130000"/>
                </a:lnSpc>
              </a:pPr>
              <a:r>
                <a:rPr lang="en-US" altLang="zh-CN" sz="2000" b="1" dirty="0">
                  <a:latin typeface="Times New Roman" panose="02020603050405020304" pitchFamily="18" charset="0"/>
                  <a:ea typeface="宋体" panose="02010600030101010101" pitchFamily="2" charset="-122"/>
                </a:rPr>
                <a:t>Great deal of dependence</a:t>
              </a:r>
            </a:p>
          </p:txBody>
        </p:sp>
        <p:sp>
          <p:nvSpPr>
            <p:cNvPr id="33815" name="Line 22"/>
            <p:cNvSpPr/>
            <p:nvPr/>
          </p:nvSpPr>
          <p:spPr>
            <a:xfrm>
              <a:off x="2202" y="1491"/>
              <a:ext cx="1477" cy="1"/>
            </a:xfrm>
            <a:prstGeom prst="line">
              <a:avLst/>
            </a:prstGeom>
            <a:ln w="15875" cap="flat" cmpd="sng">
              <a:solidFill>
                <a:srgbClr val="000000"/>
              </a:solidFill>
              <a:prstDash val="solid"/>
              <a:round/>
              <a:headEnd type="none" w="med" len="med"/>
              <a:tailEnd type="arrow" w="sm" len="lg"/>
            </a:ln>
          </p:spPr>
        </p:sp>
        <p:sp>
          <p:nvSpPr>
            <p:cNvPr id="33816" name="Text Box 23"/>
            <p:cNvSpPr txBox="1"/>
            <p:nvPr/>
          </p:nvSpPr>
          <p:spPr>
            <a:xfrm>
              <a:off x="3814" y="1296"/>
              <a:ext cx="1300" cy="375"/>
            </a:xfrm>
            <a:prstGeom prst="rect">
              <a:avLst/>
            </a:prstGeom>
            <a:noFill/>
            <a:ln w="9525">
              <a:noFill/>
            </a:ln>
          </p:spPr>
          <p:txBody>
            <a:bodyPr anchor="t"/>
            <a:lstStyle/>
            <a:p>
              <a:pPr algn="ctr">
                <a:lnSpc>
                  <a:spcPct val="120000"/>
                </a:lnSpc>
              </a:pPr>
              <a:r>
                <a:rPr lang="en-US" altLang="zh-CN" sz="2000" b="1" dirty="0">
                  <a:latin typeface="Times New Roman" panose="02020603050405020304" pitchFamily="18" charset="0"/>
                  <a:ea typeface="宋体" panose="02010600030101010101" pitchFamily="2" charset="-122"/>
                </a:rPr>
                <a:t>Independent</a:t>
              </a:r>
            </a:p>
          </p:txBody>
        </p:sp>
        <p:sp>
          <p:nvSpPr>
            <p:cNvPr id="33817" name="Text Box 24"/>
            <p:cNvSpPr txBox="1"/>
            <p:nvPr/>
          </p:nvSpPr>
          <p:spPr>
            <a:xfrm>
              <a:off x="615" y="2238"/>
              <a:ext cx="1418" cy="500"/>
            </a:xfrm>
            <a:prstGeom prst="rect">
              <a:avLst/>
            </a:prstGeom>
            <a:noFill/>
            <a:ln w="9525">
              <a:noFill/>
            </a:ln>
          </p:spPr>
          <p:txBody>
            <a:bodyPr anchor="t"/>
            <a:lstStyle/>
            <a:p>
              <a:pPr algn="just"/>
              <a:r>
                <a:rPr lang="en-US" altLang="zh-CN" sz="2000" b="1" dirty="0">
                  <a:solidFill>
                    <a:srgbClr val="FF33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000" b="1" dirty="0">
                  <a:solidFill>
                    <a:srgbClr val="FF3300"/>
                  </a:solidFill>
                  <a:latin typeface="Times New Roman" panose="02020603050405020304" pitchFamily="18" charset="0"/>
                  <a:ea typeface="宋体" panose="02010600030101010101" pitchFamily="2" charset="-122"/>
                </a:rPr>
                <a:t>  Highly coupled</a:t>
              </a:r>
            </a:p>
          </p:txBody>
        </p:sp>
        <p:sp>
          <p:nvSpPr>
            <p:cNvPr id="33818" name="Text Box 25"/>
            <p:cNvSpPr txBox="1"/>
            <p:nvPr/>
          </p:nvSpPr>
          <p:spPr>
            <a:xfrm>
              <a:off x="2146" y="2238"/>
              <a:ext cx="1418" cy="500"/>
            </a:xfrm>
            <a:prstGeom prst="rect">
              <a:avLst/>
            </a:prstGeom>
            <a:noFill/>
            <a:ln w="9525">
              <a:noFill/>
            </a:ln>
          </p:spPr>
          <p:txBody>
            <a:bodyPr anchor="t"/>
            <a:lstStyle/>
            <a:p>
              <a:pPr algn="ctr"/>
              <a:r>
                <a:rPr lang="en-US" altLang="zh-CN" sz="2000" b="1" dirty="0">
                  <a:latin typeface="Times New Roman" panose="02020603050405020304" pitchFamily="18" charset="0"/>
                  <a:ea typeface="宋体" panose="02010600030101010101" pitchFamily="2" charset="-122"/>
                </a:rPr>
                <a:t>Loosely coupled</a:t>
              </a:r>
            </a:p>
          </p:txBody>
        </p:sp>
        <p:sp>
          <p:nvSpPr>
            <p:cNvPr id="33819" name="Text Box 26"/>
            <p:cNvSpPr txBox="1"/>
            <p:nvPr/>
          </p:nvSpPr>
          <p:spPr>
            <a:xfrm>
              <a:off x="4088" y="2238"/>
              <a:ext cx="1064" cy="500"/>
            </a:xfrm>
            <a:prstGeom prst="rect">
              <a:avLst/>
            </a:prstGeom>
            <a:noFill/>
            <a:ln w="9525">
              <a:noFill/>
            </a:ln>
          </p:spPr>
          <p:txBody>
            <a:bodyPr anchor="t"/>
            <a:lstStyle/>
            <a:p>
              <a:pPr algn="just"/>
              <a:r>
                <a:rPr lang="en-US" altLang="zh-CN" sz="2000" b="1" dirty="0">
                  <a:solidFill>
                    <a:srgbClr val="006600"/>
                  </a:solidFill>
                  <a:latin typeface="Times New Roman" panose="02020603050405020304" pitchFamily="18" charset="0"/>
                  <a:ea typeface="宋体" panose="02010600030101010101" pitchFamily="2" charset="-122"/>
                </a:rPr>
                <a:t>Uncoupled  </a:t>
              </a:r>
              <a:r>
                <a:rPr lang="en-US" altLang="zh-CN" sz="2000" b="1" dirty="0">
                  <a:solidFill>
                    <a:srgbClr val="00660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2000" b="1" dirty="0">
                <a:solidFill>
                  <a:srgbClr val="006600"/>
                </a:solidFill>
                <a:latin typeface="Times New Roman" panose="02020603050405020304" pitchFamily="18" charset="0"/>
                <a:ea typeface="宋体" panose="02010600030101010101" pitchFamily="2" charset="-122"/>
              </a:endParaRPr>
            </a:p>
          </p:txBody>
        </p:sp>
      </p:grpSp>
      <p:graphicFrame>
        <p:nvGraphicFramePr>
          <p:cNvPr id="247835" name="Object 27"/>
          <p:cNvGraphicFramePr/>
          <p:nvPr/>
        </p:nvGraphicFramePr>
        <p:xfrm>
          <a:off x="1219200" y="5105400"/>
          <a:ext cx="7258050" cy="628650"/>
        </p:xfrm>
        <a:graphic>
          <a:graphicData uri="http://schemas.openxmlformats.org/presentationml/2006/ole">
            <mc:AlternateContent xmlns:mc="http://schemas.openxmlformats.org/markup-compatibility/2006">
              <mc:Choice xmlns:v="urn:schemas-microsoft-com:vml" Requires="v">
                <p:oleObj spid="_x0000_s4098" r:id="rId4" imgW="7258050" imgH="628650" progId="Word.Document.8">
                  <p:embed/>
                </p:oleObj>
              </mc:Choice>
              <mc:Fallback>
                <p:oleObj r:id="rId4" imgW="7258050" imgH="628650" progId="Word.Document.8">
                  <p:embed/>
                  <p:pic>
                    <p:nvPicPr>
                      <p:cNvPr id="0" name="图片 3075"/>
                      <p:cNvPicPr/>
                      <p:nvPr/>
                    </p:nvPicPr>
                    <p:blipFill>
                      <a:blip r:embed="rId5"/>
                      <a:stretch>
                        <a:fillRect/>
                      </a:stretch>
                    </p:blipFill>
                    <p:spPr>
                      <a:xfrm>
                        <a:off x="1219200" y="5105400"/>
                        <a:ext cx="7258050" cy="628650"/>
                      </a:xfrm>
                      <a:prstGeom prst="rect">
                        <a:avLst/>
                      </a:prstGeom>
                      <a:noFill/>
                      <a:ln w="38100">
                        <a:noFill/>
                        <a:miter/>
                      </a:ln>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checkerboard(across)">
                                      <p:cBhvr>
                                        <p:cTn id="7" dur="500"/>
                                        <p:tgtEl>
                                          <p:spTgt spid="2478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47835"/>
                                        </p:tgtEl>
                                        <p:attrNameLst>
                                          <p:attrName>style.visibility</p:attrName>
                                        </p:attrNameLst>
                                      </p:cBhvr>
                                      <p:to>
                                        <p:strVal val="visible"/>
                                      </p:to>
                                    </p:set>
                                    <p:animEffect transition="in" filter="checkerboard(across)">
                                      <p:cBhvr>
                                        <p:cTn id="16" dur="500"/>
                                        <p:tgtEl>
                                          <p:spTgt spid="247835"/>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26</a:t>
            </a:fld>
            <a:endParaRPr lang="en-US" altLang="zh-CN" sz="1200" dirty="0">
              <a:latin typeface="Arial Black" panose="020B0A04020102020204" pitchFamily="34" charset="0"/>
            </a:endParaRPr>
          </a:p>
        </p:txBody>
      </p:sp>
      <p:sp>
        <p:nvSpPr>
          <p:cNvPr id="3481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45442" name="Text Box 2"/>
          <p:cNvSpPr txBox="1"/>
          <p:nvPr/>
        </p:nvSpPr>
        <p:spPr>
          <a:xfrm>
            <a:off x="762000" y="381000"/>
            <a:ext cx="7772400" cy="457200"/>
          </a:xfrm>
          <a:prstGeom prst="rect">
            <a:avLst/>
          </a:prstGeom>
          <a:noFill/>
          <a:ln w="9525">
            <a:noFill/>
          </a:ln>
        </p:spPr>
        <p:txBody>
          <a:bodyPr rIns="162000" anchor="t">
            <a:spAutoFit/>
          </a:bodyPr>
          <a:lstStyle/>
          <a:p>
            <a:pPr indent="571500">
              <a:spcBef>
                <a:spcPct val="10000"/>
              </a:spcBef>
            </a:pPr>
            <a:endParaRPr lang="zh-CN" altLang="zh-CN" sz="2400" b="1" dirty="0">
              <a:latin typeface="Times New Roman" panose="02020603050405020304" pitchFamily="18" charset="0"/>
              <a:ea typeface="宋体" panose="02010600030101010101" pitchFamily="2" charset="-122"/>
            </a:endParaRPr>
          </a:p>
        </p:txBody>
      </p:sp>
      <p:sp>
        <p:nvSpPr>
          <p:cNvPr id="34820" name="Rectangle 6"/>
          <p:cNvSpPr>
            <a:spLocks noGrp="1"/>
          </p:cNvSpPr>
          <p:nvPr>
            <p:ph type="title"/>
          </p:nvPr>
        </p:nvSpPr>
        <p:spPr/>
        <p:txBody>
          <a:bodyPr vert="horz" wrap="square" lIns="91440" tIns="45720" rIns="91440" bIns="45720" anchor="ctr"/>
          <a:lstStyle/>
          <a:p>
            <a:pPr eaLnBrk="1" hangingPunct="1"/>
            <a:r>
              <a:rPr lang="zh-CN" altLang="en-US" dirty="0">
                <a:solidFill>
                  <a:srgbClr val="7030A0"/>
                </a:solidFill>
                <a:latin typeface="华文彩云" panose="02010800040101010101" charset="-122"/>
                <a:ea typeface="华文彩云" panose="02010800040101010101" charset="-122"/>
              </a:rPr>
              <a:t>独立性由弱到强：常见的耦合</a:t>
            </a:r>
          </a:p>
        </p:txBody>
      </p:sp>
      <p:sp>
        <p:nvSpPr>
          <p:cNvPr id="34821" name="Rectangle 7"/>
          <p:cNvSpPr>
            <a:spLocks noGrp="1"/>
          </p:cNvSpPr>
          <p:nvPr>
            <p:ph idx="1"/>
          </p:nvPr>
        </p:nvSpPr>
        <p:spPr>
          <a:xfrm>
            <a:off x="457200" y="1557338"/>
            <a:ext cx="8218488" cy="4897437"/>
          </a:xfrm>
        </p:spPr>
        <p:txBody>
          <a:bodyPr vert="horz" wrap="square" lIns="91440" tIns="45720" rIns="91440" bIns="45720" anchor="t"/>
          <a:lstStyle/>
          <a:p>
            <a:pPr eaLnBrk="1" hangingPunct="1">
              <a:lnSpc>
                <a:spcPct val="80000"/>
              </a:lnSpc>
            </a:pPr>
            <a:r>
              <a:rPr lang="zh-CN" altLang="en-US" sz="2800" dirty="0"/>
              <a:t>内容耦合</a:t>
            </a:r>
          </a:p>
          <a:p>
            <a:pPr eaLnBrk="1" hangingPunct="1">
              <a:lnSpc>
                <a:spcPct val="80000"/>
              </a:lnSpc>
            </a:pPr>
            <a:r>
              <a:rPr lang="zh-CN" altLang="en-US" sz="2800" dirty="0"/>
              <a:t>公共环境耦合</a:t>
            </a:r>
          </a:p>
          <a:p>
            <a:pPr lvl="1" eaLnBrk="1" hangingPunct="1">
              <a:lnSpc>
                <a:spcPct val="80000"/>
              </a:lnSpc>
            </a:pPr>
            <a:r>
              <a:rPr lang="zh-CN" altLang="en-US" sz="2400" dirty="0"/>
              <a:t>模块之间通过一个公共数据环境相互作用</a:t>
            </a:r>
          </a:p>
          <a:p>
            <a:pPr eaLnBrk="1" hangingPunct="1">
              <a:lnSpc>
                <a:spcPct val="80000"/>
              </a:lnSpc>
            </a:pPr>
            <a:r>
              <a:rPr lang="zh-CN" altLang="en-US" sz="2800" dirty="0"/>
              <a:t>特征耦合</a:t>
            </a:r>
          </a:p>
          <a:p>
            <a:pPr lvl="1" eaLnBrk="1" hangingPunct="1">
              <a:lnSpc>
                <a:spcPct val="80000"/>
              </a:lnSpc>
            </a:pPr>
            <a:r>
              <a:rPr lang="zh-CN" altLang="en-US" sz="2400" dirty="0"/>
              <a:t>当把整个数据结构作为参数传递而被调用的模块只需要使用其中一部分数据元素时</a:t>
            </a:r>
          </a:p>
          <a:p>
            <a:pPr eaLnBrk="1" hangingPunct="1">
              <a:lnSpc>
                <a:spcPct val="80000"/>
              </a:lnSpc>
            </a:pPr>
            <a:r>
              <a:rPr lang="zh-CN" altLang="en-US" sz="2800" dirty="0"/>
              <a:t>控制耦合</a:t>
            </a:r>
          </a:p>
          <a:p>
            <a:pPr lvl="1" eaLnBrk="1" hangingPunct="1">
              <a:lnSpc>
                <a:spcPct val="80000"/>
              </a:lnSpc>
            </a:pPr>
            <a:r>
              <a:rPr lang="zh-CN" altLang="en-US" sz="2400" dirty="0"/>
              <a:t>传递的信息中有控制信息</a:t>
            </a:r>
            <a:r>
              <a:rPr lang="en-US" altLang="zh-CN" sz="2400" dirty="0"/>
              <a:t>(</a:t>
            </a:r>
            <a:r>
              <a:rPr lang="zh-CN" altLang="en-US" sz="2400" dirty="0"/>
              <a:t>尽管有时这种控制信息以数据的形式出现</a:t>
            </a:r>
            <a:r>
              <a:rPr lang="en-US" altLang="zh-CN" sz="2400" dirty="0"/>
              <a:t>) </a:t>
            </a:r>
          </a:p>
          <a:p>
            <a:pPr eaLnBrk="1" hangingPunct="1">
              <a:lnSpc>
                <a:spcPct val="80000"/>
              </a:lnSpc>
            </a:pPr>
            <a:r>
              <a:rPr lang="zh-CN" altLang="en-US" sz="2800" dirty="0"/>
              <a:t>数据耦合</a:t>
            </a:r>
          </a:p>
          <a:p>
            <a:pPr lvl="1" eaLnBrk="1" hangingPunct="1">
              <a:lnSpc>
                <a:spcPct val="80000"/>
              </a:lnSpc>
            </a:pPr>
            <a:r>
              <a:rPr lang="zh-CN" altLang="en-US" sz="2400" dirty="0"/>
              <a:t>如果两个模块彼此间通过参数交换信息，而且交换的信息仅仅是数据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445442">
                                            <p:txEl>
                                              <p:pRg st="0" end="0"/>
                                            </p:txEl>
                                          </p:spTgt>
                                        </p:tgtEl>
                                        <p:attrNameLst>
                                          <p:attrName>style.visibility</p:attrName>
                                        </p:attrNameLst>
                                      </p:cBhvr>
                                      <p:to>
                                        <p:strVal val="visible"/>
                                      </p:to>
                                    </p:set>
                                    <p:animEffect transition="in" filter="wipe(left)">
                                      <p:cBhvr>
                                        <p:cTn id="7" dur="500"/>
                                        <p:tgtEl>
                                          <p:spTgt spid="4454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27</a:t>
            </a:fld>
            <a:endParaRPr lang="en-US" altLang="zh-CN" sz="1200" dirty="0">
              <a:latin typeface="Arial Black" panose="020B0A04020102020204" pitchFamily="34" charset="0"/>
            </a:endParaRPr>
          </a:p>
        </p:txBody>
      </p:sp>
      <p:sp>
        <p:nvSpPr>
          <p:cNvPr id="35842"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5843" name="Rectangle 25"/>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a:t>
            </a:r>
            <a:r>
              <a:rPr lang="en-US" altLang="zh-CN" dirty="0">
                <a:solidFill>
                  <a:srgbClr val="FF3300"/>
                </a:solidFill>
              </a:rPr>
              <a:t>1</a:t>
            </a:r>
            <a:r>
              <a:rPr lang="zh-CN" altLang="en-US" dirty="0">
                <a:solidFill>
                  <a:srgbClr val="FF3300"/>
                </a:solidFill>
              </a:rPr>
              <a:t>）内容耦合</a:t>
            </a:r>
          </a:p>
        </p:txBody>
      </p:sp>
      <p:sp>
        <p:nvSpPr>
          <p:cNvPr id="248835" name="Rectangle 3"/>
          <p:cNvSpPr>
            <a:spLocks noGrp="1"/>
          </p:cNvSpPr>
          <p:nvPr>
            <p:ph type="body"/>
          </p:nvPr>
        </p:nvSpPr>
        <p:spPr>
          <a:xfrm>
            <a:off x="246063" y="2349500"/>
            <a:ext cx="5694362" cy="1800225"/>
          </a:xfrm>
        </p:spPr>
        <p:txBody>
          <a:bodyPr vert="horz" wrap="square" lIns="91440" tIns="45720" rIns="91440" bIns="45720" anchor="t">
            <a:spAutoFit/>
          </a:bodyPr>
          <a:lstStyle/>
          <a:p>
            <a:pPr marL="857250" indent="-857250" eaLnBrk="1" hangingPunct="1">
              <a:spcBef>
                <a:spcPct val="0"/>
              </a:spcBef>
              <a:buNone/>
            </a:pPr>
            <a:r>
              <a:rPr lang="zh-CN" altLang="en-US" sz="2800" dirty="0"/>
              <a:t>例</a:t>
            </a:r>
            <a:r>
              <a:rPr lang="en-US" altLang="zh-CN" sz="2800" dirty="0"/>
              <a:t>1</a:t>
            </a:r>
            <a:r>
              <a:rPr lang="zh-CN" altLang="en-US" sz="2800" dirty="0"/>
              <a:t>：</a:t>
            </a:r>
          </a:p>
          <a:p>
            <a:pPr marL="857250" indent="-857250" eaLnBrk="1" hangingPunct="1">
              <a:spcBef>
                <a:spcPct val="0"/>
              </a:spcBef>
              <a:buNone/>
            </a:pPr>
            <a:r>
              <a:rPr lang="zh-CN" altLang="en-US" sz="2800" dirty="0"/>
              <a:t>（</a:t>
            </a:r>
            <a:r>
              <a:rPr lang="en-US" altLang="zh-CN" sz="2800" dirty="0"/>
              <a:t>1</a:t>
            </a:r>
            <a:r>
              <a:rPr lang="zh-CN" altLang="en-US" sz="2800" dirty="0"/>
              <a:t>）</a:t>
            </a:r>
            <a:r>
              <a:rPr lang="en-US" altLang="zh-CN" sz="2800" dirty="0"/>
              <a:t>A</a:t>
            </a:r>
            <a:r>
              <a:rPr lang="zh-CN" altLang="en-US" sz="2800" dirty="0"/>
              <a:t>访问</a:t>
            </a:r>
            <a:r>
              <a:rPr lang="en-US" altLang="zh-CN" sz="2800" dirty="0"/>
              <a:t>C</a:t>
            </a:r>
            <a:r>
              <a:rPr lang="zh-CN" altLang="en-US" sz="2800" dirty="0"/>
              <a:t>的内部数据</a:t>
            </a:r>
          </a:p>
          <a:p>
            <a:pPr marL="857250" indent="-857250" eaLnBrk="1" hangingPunct="1">
              <a:spcBef>
                <a:spcPct val="0"/>
              </a:spcBef>
              <a:buNone/>
            </a:pPr>
            <a:r>
              <a:rPr lang="zh-CN" altLang="en-US" sz="2800" dirty="0"/>
              <a:t>（</a:t>
            </a:r>
            <a:r>
              <a:rPr lang="en-US" altLang="zh-CN" sz="2800" dirty="0"/>
              <a:t>2</a:t>
            </a:r>
            <a:r>
              <a:rPr lang="zh-CN" altLang="en-US" sz="2800" dirty="0"/>
              <a:t>）不通过正常入口而转入</a:t>
            </a:r>
            <a:r>
              <a:rPr lang="en-US" altLang="zh-CN" sz="2800" dirty="0"/>
              <a:t>C</a:t>
            </a:r>
            <a:r>
              <a:rPr lang="zh-CN" altLang="en-US" sz="2800" dirty="0"/>
              <a:t>的内部。</a:t>
            </a:r>
          </a:p>
        </p:txBody>
      </p:sp>
      <p:grpSp>
        <p:nvGrpSpPr>
          <p:cNvPr id="2" name="Group 4"/>
          <p:cNvGrpSpPr/>
          <p:nvPr/>
        </p:nvGrpSpPr>
        <p:grpSpPr>
          <a:xfrm>
            <a:off x="5257800" y="2205038"/>
            <a:ext cx="3886200" cy="4114800"/>
            <a:chOff x="3024" y="5814"/>
            <a:chExt cx="3402" cy="4168"/>
          </a:xfrm>
        </p:grpSpPr>
        <p:grpSp>
          <p:nvGrpSpPr>
            <p:cNvPr id="35846" name="Group 5"/>
            <p:cNvGrpSpPr/>
            <p:nvPr/>
          </p:nvGrpSpPr>
          <p:grpSpPr>
            <a:xfrm>
              <a:off x="4309" y="5814"/>
              <a:ext cx="1248" cy="652"/>
              <a:chOff x="4309" y="5814"/>
              <a:chExt cx="1248" cy="652"/>
            </a:xfrm>
          </p:grpSpPr>
          <p:sp>
            <p:nvSpPr>
              <p:cNvPr id="35847" name="Text Box 6"/>
              <p:cNvSpPr txBox="1"/>
              <p:nvPr/>
            </p:nvSpPr>
            <p:spPr>
              <a:xfrm>
                <a:off x="4536" y="5814"/>
                <a:ext cx="794" cy="340"/>
              </a:xfrm>
              <a:prstGeom prst="rect">
                <a:avLst/>
              </a:prstGeom>
              <a:noFill/>
              <a:ln w="9525">
                <a:noFill/>
              </a:ln>
            </p:spPr>
            <p:txBody>
              <a:bodyPr lIns="54000" tIns="10800" rIns="54000" bIns="10800" anchor="t"/>
              <a:lstStyle/>
              <a:p>
                <a:pPr algn="ctr"/>
                <a:r>
                  <a:rPr lang="en-US" altLang="zh-CN" sz="2000" b="1" dirty="0">
                    <a:solidFill>
                      <a:srgbClr val="000000"/>
                    </a:solidFill>
                    <a:latin typeface="Times New Roman" panose="02020603050405020304" pitchFamily="18" charset="0"/>
                    <a:ea typeface="宋体" panose="02010600030101010101" pitchFamily="2" charset="-122"/>
                  </a:rPr>
                  <a:t>……</a:t>
                </a:r>
                <a:endParaRPr lang="en-US" altLang="zh-CN" sz="1000" b="1" dirty="0">
                  <a:solidFill>
                    <a:srgbClr val="000000"/>
                  </a:solidFill>
                  <a:latin typeface="Times New Roman" panose="02020603050405020304" pitchFamily="18" charset="0"/>
                  <a:ea typeface="宋体" panose="02010600030101010101" pitchFamily="2" charset="-122"/>
                </a:endParaRPr>
              </a:p>
            </p:txBody>
          </p:sp>
          <p:sp>
            <p:nvSpPr>
              <p:cNvPr id="35848" name="Line 7"/>
              <p:cNvSpPr/>
              <p:nvPr/>
            </p:nvSpPr>
            <p:spPr>
              <a:xfrm>
                <a:off x="4933" y="6126"/>
                <a:ext cx="0" cy="170"/>
              </a:xfrm>
              <a:prstGeom prst="line">
                <a:avLst/>
              </a:prstGeom>
              <a:ln w="15875" cap="flat" cmpd="sng">
                <a:solidFill>
                  <a:srgbClr val="000000"/>
                </a:solidFill>
                <a:prstDash val="solid"/>
                <a:round/>
                <a:headEnd type="none" w="med" len="med"/>
                <a:tailEnd type="none" w="med" len="med"/>
              </a:ln>
            </p:spPr>
          </p:sp>
          <p:sp>
            <p:nvSpPr>
              <p:cNvPr id="35849" name="Line 8"/>
              <p:cNvSpPr/>
              <p:nvPr/>
            </p:nvSpPr>
            <p:spPr>
              <a:xfrm>
                <a:off x="4536" y="6296"/>
                <a:ext cx="794" cy="0"/>
              </a:xfrm>
              <a:prstGeom prst="line">
                <a:avLst/>
              </a:prstGeom>
              <a:ln w="15875" cap="flat" cmpd="sng">
                <a:solidFill>
                  <a:srgbClr val="000000"/>
                </a:solidFill>
                <a:prstDash val="solid"/>
                <a:round/>
                <a:headEnd type="none" w="med" len="med"/>
                <a:tailEnd type="none" w="med" len="med"/>
              </a:ln>
            </p:spPr>
          </p:sp>
          <p:sp>
            <p:nvSpPr>
              <p:cNvPr id="35850" name="Line 9"/>
              <p:cNvSpPr/>
              <p:nvPr/>
            </p:nvSpPr>
            <p:spPr>
              <a:xfrm flipH="1">
                <a:off x="4309" y="6296"/>
                <a:ext cx="227" cy="170"/>
              </a:xfrm>
              <a:prstGeom prst="line">
                <a:avLst/>
              </a:prstGeom>
              <a:ln w="15875" cap="flat" cmpd="sng">
                <a:solidFill>
                  <a:srgbClr val="000000"/>
                </a:solidFill>
                <a:prstDash val="solid"/>
                <a:round/>
                <a:headEnd type="none" w="med" len="med"/>
                <a:tailEnd type="none" w="med" len="med"/>
              </a:ln>
            </p:spPr>
          </p:sp>
          <p:sp>
            <p:nvSpPr>
              <p:cNvPr id="35851" name="Line 10"/>
              <p:cNvSpPr/>
              <p:nvPr/>
            </p:nvSpPr>
            <p:spPr>
              <a:xfrm>
                <a:off x="5330" y="6296"/>
                <a:ext cx="227" cy="170"/>
              </a:xfrm>
              <a:prstGeom prst="line">
                <a:avLst/>
              </a:prstGeom>
              <a:ln w="15875" cap="flat" cmpd="sng">
                <a:solidFill>
                  <a:srgbClr val="000000"/>
                </a:solidFill>
                <a:prstDash val="solid"/>
                <a:round/>
                <a:headEnd type="none" w="med" len="med"/>
                <a:tailEnd type="none" w="med" len="med"/>
              </a:ln>
            </p:spPr>
          </p:sp>
        </p:grpSp>
        <p:sp>
          <p:nvSpPr>
            <p:cNvPr id="35852" name="Text Box 11"/>
            <p:cNvSpPr txBox="1"/>
            <p:nvPr/>
          </p:nvSpPr>
          <p:spPr>
            <a:xfrm>
              <a:off x="4026" y="6466"/>
              <a:ext cx="567" cy="567"/>
            </a:xfrm>
            <a:prstGeom prst="rect">
              <a:avLst/>
            </a:prstGeom>
            <a:solidFill>
              <a:srgbClr val="FFFFFF"/>
            </a:solidFill>
            <a:ln w="15875" cap="flat" cmpd="sng">
              <a:solidFill>
                <a:srgbClr val="000000"/>
              </a:solidFill>
              <a:prstDash val="solid"/>
              <a:miter/>
              <a:headEnd type="none" w="med" len="med"/>
              <a:tailEnd type="none" w="med" len="med"/>
            </a:ln>
          </p:spPr>
          <p:txBody>
            <a:bodyPr lIns="18000" tIns="54000" rIns="18000" bIns="18000" anchor="t"/>
            <a:lstStyle/>
            <a:p>
              <a:pPr algn="ctr"/>
              <a:r>
                <a:rPr lang="en-US" altLang="zh-CN" sz="2000" b="1" dirty="0">
                  <a:solidFill>
                    <a:srgbClr val="000000"/>
                  </a:solidFill>
                  <a:latin typeface="Times New Roman" panose="02020603050405020304" pitchFamily="18" charset="0"/>
                  <a:ea typeface="宋体" panose="02010600030101010101" pitchFamily="2" charset="-122"/>
                </a:rPr>
                <a:t>A</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35853" name="Text Box 12"/>
            <p:cNvSpPr txBox="1"/>
            <p:nvPr/>
          </p:nvSpPr>
          <p:spPr>
            <a:xfrm>
              <a:off x="5330" y="6466"/>
              <a:ext cx="567" cy="567"/>
            </a:xfrm>
            <a:prstGeom prst="rect">
              <a:avLst/>
            </a:prstGeom>
            <a:solidFill>
              <a:srgbClr val="FFFFFF"/>
            </a:solidFill>
            <a:ln w="15875" cap="flat" cmpd="sng">
              <a:solidFill>
                <a:srgbClr val="000000"/>
              </a:solidFill>
              <a:prstDash val="solid"/>
              <a:miter/>
              <a:headEnd type="none" w="med" len="med"/>
              <a:tailEnd type="none" w="med" len="med"/>
            </a:ln>
          </p:spPr>
          <p:txBody>
            <a:bodyPr lIns="18000" tIns="54000" rIns="18000" bIns="18000" anchor="t"/>
            <a:lstStyle/>
            <a:p>
              <a:pPr algn="ctr"/>
              <a:r>
                <a:rPr lang="en-US" altLang="zh-CN" sz="2000" b="1" dirty="0">
                  <a:solidFill>
                    <a:srgbClr val="000000"/>
                  </a:solidFill>
                  <a:latin typeface="Times New Roman" panose="02020603050405020304" pitchFamily="18" charset="0"/>
                  <a:ea typeface="宋体" panose="02010600030101010101" pitchFamily="2" charset="-122"/>
                </a:rPr>
                <a:t>B</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35854" name="Text Box 13"/>
            <p:cNvSpPr txBox="1"/>
            <p:nvPr/>
          </p:nvSpPr>
          <p:spPr>
            <a:xfrm>
              <a:off x="4914" y="7374"/>
              <a:ext cx="567" cy="567"/>
            </a:xfrm>
            <a:prstGeom prst="rect">
              <a:avLst/>
            </a:prstGeom>
            <a:solidFill>
              <a:srgbClr val="FFFFFF"/>
            </a:solidFill>
            <a:ln w="15875" cap="flat" cmpd="sng">
              <a:solidFill>
                <a:srgbClr val="000000"/>
              </a:solidFill>
              <a:prstDash val="solid"/>
              <a:miter/>
              <a:headEnd type="none" w="med" len="med"/>
              <a:tailEnd type="none" w="med" len="med"/>
            </a:ln>
          </p:spPr>
          <p:txBody>
            <a:bodyPr lIns="18000" tIns="54000" rIns="18000" bIns="18000" anchor="t"/>
            <a:lstStyle/>
            <a:p>
              <a:pPr algn="ctr"/>
              <a:r>
                <a:rPr lang="en-US" altLang="zh-CN" sz="2000" b="1" dirty="0">
                  <a:solidFill>
                    <a:srgbClr val="000000"/>
                  </a:solidFill>
                  <a:latin typeface="Times New Roman" panose="02020603050405020304" pitchFamily="18" charset="0"/>
                  <a:ea typeface="宋体" panose="02010600030101010101" pitchFamily="2" charset="-122"/>
                </a:rPr>
                <a:t>C</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35855" name="Text Box 14"/>
            <p:cNvSpPr txBox="1"/>
            <p:nvPr/>
          </p:nvSpPr>
          <p:spPr>
            <a:xfrm>
              <a:off x="5859" y="7374"/>
              <a:ext cx="567" cy="567"/>
            </a:xfrm>
            <a:prstGeom prst="rect">
              <a:avLst/>
            </a:prstGeom>
            <a:solidFill>
              <a:srgbClr val="FFFFFF"/>
            </a:solidFill>
            <a:ln w="15875" cap="flat" cmpd="sng">
              <a:solidFill>
                <a:srgbClr val="000000"/>
              </a:solidFill>
              <a:prstDash val="solid"/>
              <a:miter/>
              <a:headEnd type="none" w="med" len="med"/>
              <a:tailEnd type="none" w="med" len="med"/>
            </a:ln>
          </p:spPr>
          <p:txBody>
            <a:bodyPr lIns="18000" tIns="54000" rIns="18000" bIns="18000" anchor="t"/>
            <a:lstStyle/>
            <a:p>
              <a:pPr algn="ctr"/>
              <a:r>
                <a:rPr lang="en-US" altLang="zh-CN" sz="2000" b="1" dirty="0">
                  <a:solidFill>
                    <a:srgbClr val="000000"/>
                  </a:solidFill>
                  <a:latin typeface="Times New Roman" panose="02020603050405020304" pitchFamily="18" charset="0"/>
                  <a:ea typeface="宋体" panose="02010600030101010101" pitchFamily="2" charset="-122"/>
                </a:rPr>
                <a:t>D</a:t>
              </a:r>
              <a:endParaRPr lang="en-US" altLang="zh-CN" sz="1400" b="1" dirty="0">
                <a:solidFill>
                  <a:srgbClr val="000000"/>
                </a:solidFill>
                <a:latin typeface="Times New Roman" panose="02020603050405020304" pitchFamily="18" charset="0"/>
                <a:ea typeface="宋体" panose="02010600030101010101" pitchFamily="2" charset="-122"/>
              </a:endParaRPr>
            </a:p>
          </p:txBody>
        </p:sp>
        <p:sp>
          <p:nvSpPr>
            <p:cNvPr id="35856" name="Line 15"/>
            <p:cNvSpPr/>
            <p:nvPr/>
          </p:nvSpPr>
          <p:spPr>
            <a:xfrm flipH="1">
              <a:off x="5199" y="7033"/>
              <a:ext cx="414" cy="340"/>
            </a:xfrm>
            <a:prstGeom prst="line">
              <a:avLst/>
            </a:prstGeom>
            <a:ln w="15875" cap="flat" cmpd="sng">
              <a:solidFill>
                <a:srgbClr val="000000"/>
              </a:solidFill>
              <a:prstDash val="solid"/>
              <a:round/>
              <a:headEnd type="none" w="med" len="med"/>
              <a:tailEnd type="none" w="med" len="med"/>
            </a:ln>
          </p:spPr>
        </p:sp>
        <p:sp>
          <p:nvSpPr>
            <p:cNvPr id="35857" name="Line 16"/>
            <p:cNvSpPr/>
            <p:nvPr/>
          </p:nvSpPr>
          <p:spPr>
            <a:xfrm flipH="1" flipV="1">
              <a:off x="5613" y="7033"/>
              <a:ext cx="414" cy="340"/>
            </a:xfrm>
            <a:prstGeom prst="line">
              <a:avLst/>
            </a:prstGeom>
            <a:ln w="15875" cap="flat" cmpd="sng">
              <a:solidFill>
                <a:srgbClr val="000000"/>
              </a:solidFill>
              <a:prstDash val="solid"/>
              <a:round/>
              <a:headEnd type="none" w="med" len="med"/>
              <a:tailEnd type="none" w="med" len="med"/>
            </a:ln>
          </p:spPr>
        </p:sp>
        <p:sp>
          <p:nvSpPr>
            <p:cNvPr id="35858" name="Arc 17"/>
            <p:cNvSpPr/>
            <p:nvPr/>
          </p:nvSpPr>
          <p:spPr>
            <a:xfrm flipH="1" flipV="1">
              <a:off x="4389" y="6906"/>
              <a:ext cx="499" cy="780"/>
            </a:xfrm>
            <a:custGeom>
              <a:avLst/>
              <a:gdLst/>
              <a:ahLst/>
              <a:cxnLst>
                <a:cxn ang="0">
                  <a:pos x="0" y="0"/>
                </a:cxn>
                <a:cxn ang="0">
                  <a:pos x="499" y="780"/>
                </a:cxn>
                <a:cxn ang="0">
                  <a:pos x="0" y="78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5875" cap="flat" cmpd="sng">
              <a:solidFill>
                <a:srgbClr val="000000"/>
              </a:solidFill>
              <a:prstDash val="sysDot"/>
              <a:round/>
              <a:headEnd type="arrow" w="sm" len="sm"/>
              <a:tailEnd type="none" w="med" len="med"/>
            </a:ln>
          </p:spPr>
          <p:txBody>
            <a:bodyPr/>
            <a:lstStyle/>
            <a:p>
              <a:endParaRPr lang="zh-CN" altLang="en-US"/>
            </a:p>
          </p:txBody>
        </p:sp>
        <p:sp>
          <p:nvSpPr>
            <p:cNvPr id="35859" name="Text Box 18"/>
            <p:cNvSpPr txBox="1"/>
            <p:nvPr/>
          </p:nvSpPr>
          <p:spPr>
            <a:xfrm>
              <a:off x="3024" y="7374"/>
              <a:ext cx="1155" cy="1672"/>
            </a:xfrm>
            <a:prstGeom prst="rect">
              <a:avLst/>
            </a:prstGeom>
            <a:solidFill>
              <a:srgbClr val="FFFFFF"/>
            </a:solidFill>
            <a:ln w="15875" cap="flat" cmpd="sng">
              <a:solidFill>
                <a:srgbClr val="000000"/>
              </a:solidFill>
              <a:prstDash val="solid"/>
              <a:miter/>
              <a:headEnd type="none" w="med" len="med"/>
              <a:tailEnd type="none" w="med" len="med"/>
            </a:ln>
          </p:spPr>
          <p:txBody>
            <a:bodyPr lIns="18000" tIns="10800" rIns="18000" bIns="10800" anchor="t"/>
            <a:lstStyle/>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goto C1</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p:txBody>
        </p:sp>
        <p:sp>
          <p:nvSpPr>
            <p:cNvPr id="35860" name="Line 19"/>
            <p:cNvSpPr/>
            <p:nvPr/>
          </p:nvSpPr>
          <p:spPr>
            <a:xfrm flipH="1">
              <a:off x="3444" y="6906"/>
              <a:ext cx="735" cy="624"/>
            </a:xfrm>
            <a:prstGeom prst="line">
              <a:avLst/>
            </a:prstGeom>
            <a:ln w="15875" cap="flat" cmpd="sng">
              <a:solidFill>
                <a:srgbClr val="000000"/>
              </a:solidFill>
              <a:prstDash val="sysDot"/>
              <a:round/>
              <a:headEnd type="none" w="med" len="med"/>
              <a:tailEnd type="none" w="med" len="med"/>
            </a:ln>
          </p:spPr>
        </p:sp>
        <p:sp>
          <p:nvSpPr>
            <p:cNvPr id="35861" name="Text Box 20"/>
            <p:cNvSpPr txBox="1"/>
            <p:nvPr/>
          </p:nvSpPr>
          <p:spPr>
            <a:xfrm>
              <a:off x="4599" y="8310"/>
              <a:ext cx="1155" cy="1672"/>
            </a:xfrm>
            <a:prstGeom prst="rect">
              <a:avLst/>
            </a:prstGeom>
            <a:solidFill>
              <a:srgbClr val="FFFFFF"/>
            </a:solidFill>
            <a:ln w="15875" cap="flat" cmpd="sng">
              <a:solidFill>
                <a:srgbClr val="000000"/>
              </a:solidFill>
              <a:prstDash val="solid"/>
              <a:miter/>
              <a:headEnd type="none" w="med" len="med"/>
              <a:tailEnd type="none" w="med" len="med"/>
            </a:ln>
          </p:spPr>
          <p:txBody>
            <a:bodyPr lIns="18000" tIns="10800" rIns="18000" bIns="10800" anchor="t"/>
            <a:lstStyle/>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C:</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C1:</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   ……</a:t>
              </a:r>
            </a:p>
            <a:p>
              <a:pPr algn="just">
                <a:lnSpc>
                  <a:spcPct val="90000"/>
                </a:lnSpc>
              </a:pPr>
              <a:r>
                <a:rPr lang="en-US" altLang="zh-CN" sz="2000" b="1" dirty="0">
                  <a:solidFill>
                    <a:srgbClr val="000000"/>
                  </a:solidFill>
                  <a:latin typeface="Times New Roman" panose="02020603050405020304" pitchFamily="18" charset="0"/>
                  <a:ea typeface="宋体" panose="02010600030101010101" pitchFamily="2" charset="-122"/>
                </a:rPr>
                <a:t>   ……</a:t>
              </a:r>
            </a:p>
          </p:txBody>
        </p:sp>
        <p:sp>
          <p:nvSpPr>
            <p:cNvPr id="35862" name="Line 21"/>
            <p:cNvSpPr/>
            <p:nvPr/>
          </p:nvSpPr>
          <p:spPr>
            <a:xfrm flipH="1">
              <a:off x="4914" y="7842"/>
              <a:ext cx="210" cy="624"/>
            </a:xfrm>
            <a:prstGeom prst="line">
              <a:avLst/>
            </a:prstGeom>
            <a:ln w="15875" cap="flat" cmpd="sng">
              <a:solidFill>
                <a:srgbClr val="000000"/>
              </a:solidFill>
              <a:prstDash val="sysDot"/>
              <a:round/>
              <a:headEnd type="none" w="med" len="med"/>
              <a:tailEnd type="none" w="med" len="med"/>
            </a:ln>
          </p:spPr>
        </p:sp>
      </p:grpSp>
      <p:sp>
        <p:nvSpPr>
          <p:cNvPr id="248854" name="Text Box 22"/>
          <p:cNvSpPr txBox="1"/>
          <p:nvPr/>
        </p:nvSpPr>
        <p:spPr>
          <a:xfrm>
            <a:off x="304800" y="1344613"/>
            <a:ext cx="7507288" cy="457200"/>
          </a:xfrm>
          <a:prstGeom prst="rect">
            <a:avLst/>
          </a:prstGeom>
          <a:noFill/>
          <a:ln w="9525">
            <a:noFill/>
          </a:ln>
        </p:spPr>
        <p:txBody>
          <a:bodyPr anchor="t">
            <a:spAutoFit/>
          </a:bodyPr>
          <a:lstStyle/>
          <a:p>
            <a:pPr>
              <a:spcBef>
                <a:spcPct val="50000"/>
              </a:spcBef>
            </a:pPr>
            <a:r>
              <a:rPr lang="en-US" altLang="zh-CN" sz="2400" b="1" dirty="0">
                <a:solidFill>
                  <a:srgbClr val="000000"/>
                </a:solidFill>
                <a:latin typeface="Times New Roman" panose="02020603050405020304" pitchFamily="18" charset="0"/>
                <a:ea typeface="楷体_GB2312" pitchFamily="49" charset="-122"/>
              </a:rPr>
              <a:t>One module modifies another.</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8854"/>
                                        </p:tgtEl>
                                        <p:attrNameLst>
                                          <p:attrName>style.visibility</p:attrName>
                                        </p:attrNameLst>
                                      </p:cBhvr>
                                      <p:to>
                                        <p:strVal val="visible"/>
                                      </p:to>
                                    </p:set>
                                    <p:animEffect transition="in" filter="checkerboard(across)">
                                      <p:cBhvr>
                                        <p:cTn id="7" dur="500"/>
                                        <p:tgtEl>
                                          <p:spTgt spid="24885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8835">
                                            <p:txEl>
                                              <p:pRg st="0" end="0"/>
                                            </p:txEl>
                                          </p:spTgt>
                                        </p:tgtEl>
                                        <p:attrNameLst>
                                          <p:attrName>style.visibility</p:attrName>
                                        </p:attrNameLst>
                                      </p:cBhvr>
                                      <p:to>
                                        <p:strVal val="visible"/>
                                      </p:to>
                                    </p:set>
                                    <p:animEffect transition="in" filter="checkerboard(across)">
                                      <p:cBhvr>
                                        <p:cTn id="12" dur="500"/>
                                        <p:tgtEl>
                                          <p:spTgt spid="24883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48835">
                                            <p:txEl>
                                              <p:pRg st="1" end="1"/>
                                            </p:txEl>
                                          </p:spTgt>
                                        </p:tgtEl>
                                        <p:attrNameLst>
                                          <p:attrName>style.visibility</p:attrName>
                                        </p:attrNameLst>
                                      </p:cBhvr>
                                      <p:to>
                                        <p:strVal val="visible"/>
                                      </p:to>
                                    </p:set>
                                    <p:animEffect transition="in" filter="checkerboard(across)">
                                      <p:cBhvr>
                                        <p:cTn id="17" dur="500"/>
                                        <p:tgtEl>
                                          <p:spTgt spid="24883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48835">
                                            <p:txEl>
                                              <p:pRg st="2" end="2"/>
                                            </p:txEl>
                                          </p:spTgt>
                                        </p:tgtEl>
                                        <p:attrNameLst>
                                          <p:attrName>style.visibility</p:attrName>
                                        </p:attrNameLst>
                                      </p:cBhvr>
                                      <p:to>
                                        <p:strVal val="visible"/>
                                      </p:to>
                                    </p:set>
                                    <p:animEffect transition="in" filter="checkerboard(across)">
                                      <p:cBhvr>
                                        <p:cTn id="22" dur="500"/>
                                        <p:tgtEl>
                                          <p:spTgt spid="24883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par>
                          <p:cTn id="23" fill="hold">
                            <p:stCondLst>
                              <p:cond delay="500"/>
                            </p:stCondLst>
                            <p:childTnLst>
                              <p:par>
                                <p:cTn id="24" presetID="5"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P spid="2488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28</a:t>
            </a:fld>
            <a:endParaRPr lang="en-US" altLang="zh-CN" sz="1200" dirty="0">
              <a:latin typeface="Arial Black" panose="020B0A04020102020204" pitchFamily="34" charset="0"/>
            </a:endParaRPr>
          </a:p>
        </p:txBody>
      </p:sp>
      <p:sp>
        <p:nvSpPr>
          <p:cNvPr id="3686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6867" name="Rectangle 19"/>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a:t>
            </a:r>
            <a:r>
              <a:rPr lang="en-US" altLang="zh-CN" dirty="0">
                <a:solidFill>
                  <a:srgbClr val="FF3300"/>
                </a:solidFill>
              </a:rPr>
              <a:t>1</a:t>
            </a:r>
            <a:r>
              <a:rPr lang="zh-CN" altLang="en-US" dirty="0">
                <a:solidFill>
                  <a:srgbClr val="FF3300"/>
                </a:solidFill>
              </a:rPr>
              <a:t>）内容耦合</a:t>
            </a:r>
          </a:p>
        </p:txBody>
      </p:sp>
      <p:sp>
        <p:nvSpPr>
          <p:cNvPr id="249859" name="Rectangle 3"/>
          <p:cNvSpPr>
            <a:spLocks noGrp="1"/>
          </p:cNvSpPr>
          <p:nvPr>
            <p:ph idx="1"/>
          </p:nvPr>
        </p:nvSpPr>
        <p:spPr/>
        <p:txBody>
          <a:bodyPr vert="horz" wrap="square" lIns="91440" tIns="45720" rIns="91440" bIns="45720" anchor="t"/>
          <a:lstStyle/>
          <a:p>
            <a:pPr marL="0" indent="0" eaLnBrk="1" hangingPunct="1">
              <a:lnSpc>
                <a:spcPct val="90000"/>
              </a:lnSpc>
              <a:buNone/>
            </a:pPr>
            <a:r>
              <a:rPr lang="zh-CN" altLang="en-US" sz="2800" dirty="0"/>
              <a:t>例</a:t>
            </a:r>
            <a:r>
              <a:rPr lang="en-US" altLang="zh-CN" sz="2800" dirty="0"/>
              <a:t>2</a:t>
            </a:r>
            <a:r>
              <a:rPr lang="zh-CN" altLang="en-US" sz="2800" dirty="0"/>
              <a:t>：</a:t>
            </a:r>
          </a:p>
          <a:p>
            <a:pPr marL="0" indent="0" eaLnBrk="1" hangingPunct="1">
              <a:lnSpc>
                <a:spcPct val="90000"/>
              </a:lnSpc>
              <a:buNone/>
            </a:pPr>
            <a:r>
              <a:rPr lang="zh-CN" altLang="en-US" sz="2800" dirty="0"/>
              <a:t>部分代码重叠（常出现在汇编程序中）</a:t>
            </a:r>
          </a:p>
        </p:txBody>
      </p:sp>
      <p:grpSp>
        <p:nvGrpSpPr>
          <p:cNvPr id="2" name="Group 4"/>
          <p:cNvGrpSpPr/>
          <p:nvPr/>
        </p:nvGrpSpPr>
        <p:grpSpPr>
          <a:xfrm>
            <a:off x="6516688" y="1196975"/>
            <a:ext cx="2087562" cy="1266825"/>
            <a:chOff x="1871" y="10239"/>
            <a:chExt cx="1821" cy="1106"/>
          </a:xfrm>
        </p:grpSpPr>
        <p:sp>
          <p:nvSpPr>
            <p:cNvPr id="36870" name="Text Box 5"/>
            <p:cNvSpPr txBox="1"/>
            <p:nvPr/>
          </p:nvSpPr>
          <p:spPr>
            <a:xfrm>
              <a:off x="3062" y="10721"/>
              <a:ext cx="630" cy="624"/>
            </a:xfrm>
            <a:prstGeom prst="rect">
              <a:avLst/>
            </a:prstGeom>
            <a:noFill/>
            <a:ln w="9525">
              <a:noFill/>
            </a:ln>
          </p:spPr>
          <p:txBody>
            <a:bodyPr anchor="t"/>
            <a:lstStyle/>
            <a:p>
              <a:pPr algn="ctr">
                <a:lnSpc>
                  <a:spcPct val="200000"/>
                </a:lnSpc>
              </a:pPr>
              <a:r>
                <a:rPr lang="en-US" altLang="zh-CN" sz="2000" b="1" dirty="0">
                  <a:latin typeface="Times New Roman" panose="02020603050405020304" pitchFamily="18" charset="0"/>
                  <a:ea typeface="宋体" panose="02010600030101010101" pitchFamily="2" charset="-122"/>
                </a:rPr>
                <a:t>B</a:t>
              </a:r>
              <a:endParaRPr lang="en-US" altLang="zh-CN" sz="1400" b="1" dirty="0">
                <a:latin typeface="Times New Roman" panose="02020603050405020304" pitchFamily="18" charset="0"/>
                <a:ea typeface="宋体" panose="02010600030101010101" pitchFamily="2" charset="-122"/>
              </a:endParaRPr>
            </a:p>
          </p:txBody>
        </p:sp>
        <p:sp>
          <p:nvSpPr>
            <p:cNvPr id="36871" name="Text Box 6"/>
            <p:cNvSpPr txBox="1"/>
            <p:nvPr/>
          </p:nvSpPr>
          <p:spPr>
            <a:xfrm>
              <a:off x="1871" y="10239"/>
              <a:ext cx="630" cy="624"/>
            </a:xfrm>
            <a:prstGeom prst="rect">
              <a:avLst/>
            </a:prstGeom>
            <a:noFill/>
            <a:ln w="9525">
              <a:noFill/>
            </a:ln>
          </p:spPr>
          <p:txBody>
            <a:bodyPr anchor="t"/>
            <a:lstStyle/>
            <a:p>
              <a:pPr algn="ctr">
                <a:lnSpc>
                  <a:spcPct val="180000"/>
                </a:lnSpc>
              </a:pPr>
              <a:r>
                <a:rPr lang="en-US" altLang="zh-CN" sz="2000" b="1" dirty="0">
                  <a:latin typeface="Times New Roman" panose="02020603050405020304" pitchFamily="18" charset="0"/>
                  <a:ea typeface="宋体" panose="02010600030101010101" pitchFamily="2" charset="-122"/>
                </a:rPr>
                <a:t>   A</a:t>
              </a:r>
              <a:endParaRPr lang="en-US" altLang="zh-CN" sz="1400" b="1" dirty="0">
                <a:latin typeface="Times New Roman" panose="02020603050405020304" pitchFamily="18" charset="0"/>
                <a:ea typeface="宋体" panose="02010600030101010101" pitchFamily="2" charset="-122"/>
              </a:endParaRPr>
            </a:p>
          </p:txBody>
        </p:sp>
        <p:sp>
          <p:nvSpPr>
            <p:cNvPr id="36872" name="Rectangle 7"/>
            <p:cNvSpPr/>
            <p:nvPr/>
          </p:nvSpPr>
          <p:spPr>
            <a:xfrm>
              <a:off x="1985" y="10352"/>
              <a:ext cx="1134" cy="680"/>
            </a:xfrm>
            <a:prstGeom prst="rect">
              <a:avLst/>
            </a:prstGeom>
            <a:no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6873" name="Rectangle 8"/>
            <p:cNvSpPr/>
            <p:nvPr/>
          </p:nvSpPr>
          <p:spPr>
            <a:xfrm>
              <a:off x="2495" y="10664"/>
              <a:ext cx="1134" cy="680"/>
            </a:xfrm>
            <a:prstGeom prst="rect">
              <a:avLst/>
            </a:prstGeom>
            <a:no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6874" name="Rectangle 9" descr="深色上对角线"/>
            <p:cNvSpPr/>
            <p:nvPr/>
          </p:nvSpPr>
          <p:spPr>
            <a:xfrm>
              <a:off x="2495" y="10664"/>
              <a:ext cx="624" cy="369"/>
            </a:xfrm>
            <a:prstGeom prst="rect">
              <a:avLst/>
            </a:prstGeom>
            <a:pattFill prst="dkUpDiag">
              <a:fgClr>
                <a:srgbClr val="0000FF"/>
              </a:fgClr>
              <a:bgClr>
                <a:srgbClr val="FFFFFF"/>
              </a:bgClr>
            </a:patt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249866" name="Text Box 10"/>
          <p:cNvSpPr txBox="1"/>
          <p:nvPr/>
        </p:nvSpPr>
        <p:spPr>
          <a:xfrm>
            <a:off x="827088" y="3357563"/>
            <a:ext cx="2941637" cy="1366837"/>
          </a:xfrm>
          <a:prstGeom prst="rect">
            <a:avLst/>
          </a:prstGeom>
          <a:noFill/>
          <a:ln w="9525">
            <a:noFill/>
          </a:ln>
        </p:spPr>
        <p:txBody>
          <a:bodyPr anchor="t"/>
          <a:lstStyle/>
          <a:p>
            <a:pPr>
              <a:lnSpc>
                <a:spcPct val="90000"/>
              </a:lnSpc>
              <a:spcBef>
                <a:spcPct val="20000"/>
              </a:spcBef>
              <a:buClr>
                <a:schemeClr val="hlink"/>
              </a:buClr>
              <a:buSzPct val="110000"/>
              <a:buFont typeface="Wingdings" panose="05000000000000000000" pitchFamily="2" charset="2"/>
              <a:buNone/>
            </a:pPr>
            <a:r>
              <a:rPr lang="zh-CN" altLang="en-US" sz="2400" b="1" dirty="0">
                <a:solidFill>
                  <a:srgbClr val="181A36"/>
                </a:solidFill>
                <a:latin typeface="Tahoma" panose="020B0604030504040204" pitchFamily="34" charset="0"/>
                <a:ea typeface="楷体_GB2312" pitchFamily="49" charset="-122"/>
              </a:rPr>
              <a:t>例</a:t>
            </a:r>
            <a:r>
              <a:rPr lang="en-US" altLang="zh-CN" sz="2400" b="1" dirty="0">
                <a:solidFill>
                  <a:srgbClr val="181A36"/>
                </a:solidFill>
                <a:latin typeface="Tahoma" panose="020B0604030504040204" pitchFamily="34" charset="0"/>
                <a:ea typeface="楷体_GB2312" pitchFamily="49" charset="-122"/>
              </a:rPr>
              <a:t>3</a:t>
            </a:r>
            <a:r>
              <a:rPr lang="zh-CN" altLang="en-US" sz="2400" b="1" dirty="0">
                <a:solidFill>
                  <a:srgbClr val="181A36"/>
                </a:solidFill>
                <a:latin typeface="Tahoma" panose="020B0604030504040204" pitchFamily="34" charset="0"/>
                <a:ea typeface="楷体_GB2312" pitchFamily="49" charset="-122"/>
              </a:rPr>
              <a:t>：</a:t>
            </a:r>
          </a:p>
          <a:p>
            <a:pPr>
              <a:lnSpc>
                <a:spcPct val="90000"/>
              </a:lnSpc>
              <a:spcBef>
                <a:spcPct val="20000"/>
              </a:spcBef>
              <a:buClr>
                <a:schemeClr val="hlink"/>
              </a:buClr>
              <a:buSzPct val="110000"/>
              <a:buFont typeface="Wingdings" panose="05000000000000000000" pitchFamily="2" charset="2"/>
              <a:buNone/>
            </a:pPr>
            <a:r>
              <a:rPr lang="zh-CN" altLang="en-US" sz="2400" b="1" dirty="0">
                <a:solidFill>
                  <a:srgbClr val="181A36"/>
                </a:solidFill>
                <a:latin typeface="Tahoma" panose="020B0604030504040204" pitchFamily="34" charset="0"/>
                <a:ea typeface="楷体_GB2312" pitchFamily="49" charset="-122"/>
              </a:rPr>
              <a:t>一个模块有多个入口（功能）</a:t>
            </a:r>
          </a:p>
        </p:txBody>
      </p:sp>
      <p:grpSp>
        <p:nvGrpSpPr>
          <p:cNvPr id="3" name="Group 11"/>
          <p:cNvGrpSpPr/>
          <p:nvPr/>
        </p:nvGrpSpPr>
        <p:grpSpPr>
          <a:xfrm>
            <a:off x="4419600" y="3048000"/>
            <a:ext cx="2652713" cy="2860675"/>
            <a:chOff x="2736" y="1776"/>
            <a:chExt cx="1671" cy="1802"/>
          </a:xfrm>
        </p:grpSpPr>
        <p:sp>
          <p:nvSpPr>
            <p:cNvPr id="36877" name="Text Box 12"/>
            <p:cNvSpPr txBox="1"/>
            <p:nvPr/>
          </p:nvSpPr>
          <p:spPr>
            <a:xfrm>
              <a:off x="3017" y="1776"/>
              <a:ext cx="1390" cy="1802"/>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pPr algn="just">
                <a:lnSpc>
                  <a:spcPct val="90000"/>
                </a:lnSpc>
              </a:pPr>
              <a:r>
                <a:rPr lang="en-US" altLang="zh-CN" sz="2000" b="1" dirty="0">
                  <a:latin typeface="Times New Roman" panose="02020603050405020304" pitchFamily="18" charset="0"/>
                  <a:ea typeface="宋体" panose="02010600030101010101" pitchFamily="2" charset="-122"/>
                </a:rPr>
                <a:t>A:</a:t>
              </a:r>
            </a:p>
            <a:p>
              <a:pPr algn="just">
                <a:lnSpc>
                  <a:spcPct val="90000"/>
                </a:lnSpc>
              </a:pPr>
              <a:r>
                <a:rPr lang="en-US" altLang="zh-CN" sz="2000" b="1" dirty="0">
                  <a:latin typeface="Times New Roman" panose="02020603050405020304" pitchFamily="18" charset="0"/>
                  <a:ea typeface="宋体" panose="02010600030101010101" pitchFamily="2" charset="-122"/>
                </a:rPr>
                <a:t>………………</a:t>
              </a:r>
            </a:p>
            <a:p>
              <a:pPr algn="just">
                <a:lnSpc>
                  <a:spcPct val="90000"/>
                </a:lnSpc>
              </a:pPr>
              <a:r>
                <a:rPr lang="en-US" altLang="zh-CN" sz="2000" b="1" dirty="0">
                  <a:latin typeface="Times New Roman" panose="02020603050405020304" pitchFamily="18" charset="0"/>
                  <a:ea typeface="宋体" panose="02010600030101010101" pitchFamily="2" charset="-122"/>
                </a:rPr>
                <a:t>………………</a:t>
              </a:r>
            </a:p>
            <a:p>
              <a:pPr algn="just">
                <a:lnSpc>
                  <a:spcPct val="90000"/>
                </a:lnSpc>
              </a:pPr>
              <a:r>
                <a:rPr lang="en-US" altLang="zh-CN" sz="2000" b="1" dirty="0">
                  <a:latin typeface="Times New Roman" panose="02020603050405020304" pitchFamily="18" charset="0"/>
                  <a:ea typeface="宋体" panose="02010600030101010101" pitchFamily="2" charset="-122"/>
                </a:rPr>
                <a:t>entry 1:</a:t>
              </a:r>
            </a:p>
            <a:p>
              <a:pPr algn="just">
                <a:lnSpc>
                  <a:spcPct val="90000"/>
                </a:lnSpc>
              </a:pPr>
              <a:r>
                <a:rPr lang="en-US" altLang="zh-CN" sz="2000" b="1" dirty="0">
                  <a:latin typeface="Times New Roman" panose="02020603050405020304" pitchFamily="18" charset="0"/>
                  <a:ea typeface="宋体" panose="02010600030101010101" pitchFamily="2" charset="-122"/>
                </a:rPr>
                <a:t>………………</a:t>
              </a:r>
            </a:p>
            <a:p>
              <a:pPr algn="just">
                <a:lnSpc>
                  <a:spcPct val="90000"/>
                </a:lnSpc>
              </a:pPr>
              <a:r>
                <a:rPr lang="en-US" altLang="zh-CN" sz="2000" b="1" dirty="0">
                  <a:latin typeface="Times New Roman" panose="02020603050405020304" pitchFamily="18" charset="0"/>
                  <a:ea typeface="宋体" panose="02010600030101010101" pitchFamily="2" charset="-122"/>
                </a:rPr>
                <a:t>………………</a:t>
              </a:r>
            </a:p>
            <a:p>
              <a:pPr algn="just">
                <a:lnSpc>
                  <a:spcPct val="90000"/>
                </a:lnSpc>
              </a:pPr>
              <a:r>
                <a:rPr lang="en-US" altLang="zh-CN" sz="2000" b="1" dirty="0">
                  <a:latin typeface="Times New Roman" panose="02020603050405020304" pitchFamily="18" charset="0"/>
                  <a:ea typeface="宋体" panose="02010600030101010101" pitchFamily="2" charset="-122"/>
                </a:rPr>
                <a:t>entry 2:</a:t>
              </a:r>
            </a:p>
            <a:p>
              <a:pPr algn="just">
                <a:lnSpc>
                  <a:spcPct val="90000"/>
                </a:lnSpc>
              </a:pPr>
              <a:r>
                <a:rPr lang="en-US" altLang="zh-CN" sz="2000" b="1" dirty="0">
                  <a:latin typeface="Times New Roman" panose="02020603050405020304" pitchFamily="18" charset="0"/>
                  <a:ea typeface="宋体" panose="02010600030101010101" pitchFamily="2" charset="-122"/>
                </a:rPr>
                <a:t>………………</a:t>
              </a:r>
            </a:p>
            <a:p>
              <a:pPr algn="just">
                <a:lnSpc>
                  <a:spcPct val="90000"/>
                </a:lnSpc>
              </a:pPr>
              <a:r>
                <a:rPr lang="en-US" altLang="zh-CN" sz="2000" b="1" dirty="0">
                  <a:latin typeface="Times New Roman" panose="02020603050405020304" pitchFamily="18" charset="0"/>
                  <a:ea typeface="宋体" panose="02010600030101010101" pitchFamily="2" charset="-122"/>
                </a:rPr>
                <a:t>………………</a:t>
              </a:r>
            </a:p>
          </p:txBody>
        </p:sp>
        <p:sp>
          <p:nvSpPr>
            <p:cNvPr id="36878" name="AutoShape 13"/>
            <p:cNvSpPr/>
            <p:nvPr/>
          </p:nvSpPr>
          <p:spPr>
            <a:xfrm flipV="1">
              <a:off x="2736" y="2269"/>
              <a:ext cx="245" cy="225"/>
            </a:xfrm>
            <a:custGeom>
              <a:avLst/>
              <a:gdLst/>
              <a:ahLst/>
              <a:cxnLst>
                <a:cxn ang="17694720">
                  <a:pos x="172" y="0"/>
                </a:cxn>
                <a:cxn ang="5898240">
                  <a:pos x="172" y="127"/>
                </a:cxn>
                <a:cxn ang="5898240">
                  <a:pos x="37" y="225"/>
                </a:cxn>
                <a:cxn ang="0">
                  <a:pos x="245" y="63"/>
                </a:cxn>
              </a:cxnLst>
              <a:rect l="0" t="0" r="0" b="0"/>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00"/>
            </a:solidFill>
            <a:ln w="9525" cap="flat" cmpd="sng">
              <a:solidFill>
                <a:srgbClr val="000000"/>
              </a:solidFill>
              <a:prstDash val="solid"/>
              <a:miter/>
              <a:headEnd type="none" w="med" len="med"/>
              <a:tailEnd type="none" w="med" len="med"/>
            </a:ln>
          </p:spPr>
          <p:txBody>
            <a:bodyPr/>
            <a:lstStyle/>
            <a:p>
              <a:endParaRPr lang="zh-CN" altLang="en-US"/>
            </a:p>
          </p:txBody>
        </p:sp>
        <p:sp>
          <p:nvSpPr>
            <p:cNvPr id="36879" name="AutoShape 14"/>
            <p:cNvSpPr/>
            <p:nvPr/>
          </p:nvSpPr>
          <p:spPr>
            <a:xfrm flipV="1">
              <a:off x="2736" y="2786"/>
              <a:ext cx="245" cy="225"/>
            </a:xfrm>
            <a:custGeom>
              <a:avLst/>
              <a:gdLst/>
              <a:ahLst/>
              <a:cxnLst>
                <a:cxn ang="17694720">
                  <a:pos x="172" y="0"/>
                </a:cxn>
                <a:cxn ang="5898240">
                  <a:pos x="172" y="127"/>
                </a:cxn>
                <a:cxn ang="5898240">
                  <a:pos x="37" y="225"/>
                </a:cxn>
                <a:cxn ang="0">
                  <a:pos x="245" y="63"/>
                </a:cxn>
              </a:cxnLst>
              <a:rect l="0" t="0" r="0" b="0"/>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00"/>
            </a:solidFill>
            <a:ln w="9525" cap="flat" cmpd="sng">
              <a:solidFill>
                <a:srgbClr val="000000"/>
              </a:solidFill>
              <a:prstDash val="solid"/>
              <a:miter/>
              <a:headEnd type="none" w="med" len="med"/>
              <a:tailEnd type="none" w="med" len="med"/>
            </a:ln>
          </p:spPr>
          <p:txBody>
            <a:bodyPr/>
            <a:lstStyle/>
            <a:p>
              <a:endParaRPr lang="zh-CN" altLang="en-US"/>
            </a:p>
          </p:txBody>
        </p:sp>
      </p:grpSp>
      <p:sp>
        <p:nvSpPr>
          <p:cNvPr id="249871" name="Text Box 15"/>
          <p:cNvSpPr txBox="1"/>
          <p:nvPr/>
        </p:nvSpPr>
        <p:spPr>
          <a:xfrm>
            <a:off x="539750" y="5084763"/>
            <a:ext cx="3581400" cy="641350"/>
          </a:xfrm>
          <a:prstGeom prst="rect">
            <a:avLst/>
          </a:prstGeom>
          <a:noFill/>
          <a:ln w="9525">
            <a:noFill/>
          </a:ln>
        </p:spPr>
        <p:txBody>
          <a:bodyPr anchor="t">
            <a:spAutoFit/>
          </a:bodyPr>
          <a:lstStyle/>
          <a:p>
            <a:pPr>
              <a:spcBef>
                <a:spcPct val="50000"/>
              </a:spcBef>
            </a:pPr>
            <a:r>
              <a:rPr lang="en-US" altLang="zh-CN" sz="3600" b="1" dirty="0">
                <a:solidFill>
                  <a:srgbClr val="FF33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3600" b="1" dirty="0">
                <a:solidFill>
                  <a:srgbClr val="FF3300"/>
                </a:solidFill>
                <a:latin typeface="Times New Roman" panose="02020603050405020304" pitchFamily="18" charset="0"/>
                <a:ea typeface="宋体" panose="02010600030101010101" pitchFamily="2" charset="-122"/>
              </a:rPr>
              <a:t>  </a:t>
            </a:r>
            <a:r>
              <a:rPr lang="en-US" altLang="zh-CN" sz="2400" b="1" dirty="0">
                <a:solidFill>
                  <a:srgbClr val="FF3300"/>
                </a:solidFill>
                <a:latin typeface="Times New Roman" panose="02020603050405020304" pitchFamily="18" charset="0"/>
                <a:ea typeface="宋体" panose="02010600030101010101" pitchFamily="2" charset="-122"/>
              </a:rPr>
              <a:t> The least desirable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checkerboard(across)">
                                      <p:cBhvr>
                                        <p:cTn id="7" dur="500"/>
                                        <p:tgtEl>
                                          <p:spTgt spid="249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animEffect transition="in" filter="checkerboard(across)">
                                      <p:cBhvr>
                                        <p:cTn id="11" dur="500"/>
                                        <p:tgtEl>
                                          <p:spTgt spid="24985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out)">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49866"/>
                                        </p:tgtEl>
                                        <p:attrNameLst>
                                          <p:attrName>style.visibility</p:attrName>
                                        </p:attrNameLst>
                                      </p:cBhvr>
                                      <p:to>
                                        <p:strVal val="visible"/>
                                      </p:to>
                                    </p:set>
                                    <p:animEffect transition="in" filter="checkerboard(across)">
                                      <p:cBhvr>
                                        <p:cTn id="20" dur="500"/>
                                        <p:tgtEl>
                                          <p:spTgt spid="249866"/>
                                        </p:tgtEl>
                                      </p:cBhvr>
                                    </p:animEffect>
                                  </p:childTnLst>
                                  <p:subTnLst>
                                    <p:audio>
                                      <p:cMediaNode>
                                        <p:cTn display="0" masterRel="sameClick">
                                          <p:stCondLst>
                                            <p:cond evt="begin" delay="0">
                                              <p:tn val="18"/>
                                            </p:cond>
                                          </p:stCondLst>
                                          <p:endCondLst>
                                            <p:cond evt="onStopAudio" delay="0">
                                              <p:tgtEl>
                                                <p:sldTgt/>
                                              </p:tgtEl>
                                            </p:cond>
                                          </p:endCondLst>
                                        </p:cTn>
                                        <p:tgtEl>
                                          <p:sndTgt r:embed="rId2" name="PROJCTOR.WAV"/>
                                        </p:tgtEl>
                                      </p:cMediaNode>
                                    </p:audio>
                                  </p:sub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out)">
                                      <p:cBhvr>
                                        <p:cTn id="24" dur="500"/>
                                        <p:tgtEl>
                                          <p:spTgt spid="3"/>
                                        </p:tgtEl>
                                      </p:cBhvr>
                                    </p:animEffect>
                                  </p:childTnLst>
                                  <p:subTnLst>
                                    <p:audio>
                                      <p:cMediaNode>
                                        <p:cTn display="0" masterRel="sameClick">
                                          <p:stCondLst>
                                            <p:cond evt="begin" delay="0">
                                              <p:tn val="22"/>
                                            </p:cond>
                                          </p:stCondLst>
                                          <p:endCondLst>
                                            <p:cond evt="onStopAudio" delay="0">
                                              <p:tgtEl>
                                                <p:sldTgt/>
                                              </p:tgtEl>
                                            </p:cond>
                                          </p:endCondLst>
                                        </p:cTn>
                                        <p:tgtEl>
                                          <p:sndTgt r:embed="rId2" name="PROJCTO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249871"/>
                                        </p:tgtEl>
                                        <p:attrNameLst>
                                          <p:attrName>style.visibility</p:attrName>
                                        </p:attrNameLst>
                                      </p:cBhvr>
                                      <p:to>
                                        <p:strVal val="visible"/>
                                      </p:to>
                                    </p:set>
                                    <p:anim calcmode="lin" valueType="num">
                                      <p:cBhvr additive="base">
                                        <p:cTn id="29" dur="500" fill="hold"/>
                                        <p:tgtEl>
                                          <p:spTgt spid="249871"/>
                                        </p:tgtEl>
                                        <p:attrNameLst>
                                          <p:attrName>ppt_x</p:attrName>
                                        </p:attrNameLst>
                                      </p:cBhvr>
                                      <p:tavLst>
                                        <p:tav tm="0">
                                          <p:val>
                                            <p:strVal val="0-#ppt_w/2"/>
                                          </p:val>
                                        </p:tav>
                                        <p:tav tm="100000">
                                          <p:val>
                                            <p:strVal val="#ppt_x"/>
                                          </p:val>
                                        </p:tav>
                                      </p:tavLst>
                                    </p:anim>
                                    <p:anim calcmode="lin" valueType="num">
                                      <p:cBhvr additive="base">
                                        <p:cTn id="30" dur="500" fill="hold"/>
                                        <p:tgtEl>
                                          <p:spTgt spid="24987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dvAuto="1000"/>
      <p:bldP spid="249866" grpId="0"/>
      <p:bldP spid="2498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29</a:t>
            </a:fld>
            <a:endParaRPr lang="en-US" altLang="zh-CN" sz="1200" dirty="0">
              <a:latin typeface="Arial Black" panose="020B0A04020102020204" pitchFamily="34" charset="0"/>
            </a:endParaRPr>
          </a:p>
        </p:txBody>
      </p:sp>
      <p:sp>
        <p:nvSpPr>
          <p:cNvPr id="37890"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7891" name="Rectangle 21"/>
          <p:cNvSpPr>
            <a:spLocks noGrp="1"/>
          </p:cNvSpPr>
          <p:nvPr>
            <p:ph type="title"/>
          </p:nvPr>
        </p:nvSpPr>
        <p:spPr/>
        <p:txBody>
          <a:bodyPr vert="horz" wrap="square" lIns="91440" tIns="45720" rIns="91440" bIns="45720" anchor="ctr"/>
          <a:lstStyle/>
          <a:p>
            <a:pPr eaLnBrk="1" hangingPunct="1"/>
            <a:r>
              <a:rPr lang="zh-CN" altLang="en-US" sz="3200" dirty="0">
                <a:solidFill>
                  <a:srgbClr val="FF3300"/>
                </a:solidFill>
              </a:rPr>
              <a:t>（</a:t>
            </a:r>
            <a:r>
              <a:rPr lang="en-US" altLang="zh-CN" sz="3200" dirty="0">
                <a:solidFill>
                  <a:srgbClr val="FF3300"/>
                </a:solidFill>
              </a:rPr>
              <a:t>2</a:t>
            </a:r>
            <a:r>
              <a:rPr lang="zh-CN" altLang="en-US" sz="3200" dirty="0">
                <a:solidFill>
                  <a:srgbClr val="FF3300"/>
                </a:solidFill>
              </a:rPr>
              <a:t>）公共耦合</a:t>
            </a:r>
            <a:br>
              <a:rPr lang="zh-CN" altLang="en-US" sz="3200" dirty="0">
                <a:solidFill>
                  <a:srgbClr val="FF3300"/>
                </a:solidFill>
              </a:rPr>
            </a:br>
            <a:r>
              <a:rPr lang="zh-CN" altLang="en-US" sz="3200" dirty="0"/>
              <a:t>模块之间通过一个公共数据环境相互作用</a:t>
            </a:r>
          </a:p>
        </p:txBody>
      </p:sp>
      <p:grpSp>
        <p:nvGrpSpPr>
          <p:cNvPr id="2" name="Group 4"/>
          <p:cNvGrpSpPr/>
          <p:nvPr/>
        </p:nvGrpSpPr>
        <p:grpSpPr>
          <a:xfrm>
            <a:off x="684213" y="1579563"/>
            <a:ext cx="3729037" cy="3505200"/>
            <a:chOff x="1452" y="1134"/>
            <a:chExt cx="2937" cy="2805"/>
          </a:xfrm>
        </p:grpSpPr>
        <p:sp>
          <p:nvSpPr>
            <p:cNvPr id="37893" name="Text Box 5"/>
            <p:cNvSpPr txBox="1"/>
            <p:nvPr/>
          </p:nvSpPr>
          <p:spPr>
            <a:xfrm>
              <a:off x="2184" y="1134"/>
              <a:ext cx="1575" cy="669"/>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pPr algn="just">
                <a:lnSpc>
                  <a:spcPct val="120000"/>
                </a:lnSpc>
              </a:pPr>
              <a:r>
                <a:rPr lang="en-US" altLang="zh-CN" sz="2000" b="1" dirty="0">
                  <a:latin typeface="Times New Roman" panose="02020603050405020304" pitchFamily="18" charset="0"/>
                  <a:ea typeface="宋体" panose="02010600030101010101" pitchFamily="2" charset="-122"/>
                </a:rPr>
                <a:t>Global :  V1</a:t>
              </a:r>
            </a:p>
            <a:p>
              <a:pPr algn="just">
                <a:lnSpc>
                  <a:spcPct val="120000"/>
                </a:lnSpc>
              </a:pPr>
              <a:r>
                <a:rPr lang="en-US" altLang="zh-CN" sz="2000" b="1" dirty="0">
                  <a:latin typeface="Times New Roman" panose="02020603050405020304" pitchFamily="18" charset="0"/>
                  <a:ea typeface="宋体" panose="02010600030101010101" pitchFamily="2" charset="-122"/>
                </a:rPr>
                <a:t>                V2</a:t>
              </a:r>
              <a:endParaRPr lang="en-US" altLang="zh-CN" sz="1000" b="1" dirty="0">
                <a:latin typeface="Times New Roman" panose="02020603050405020304" pitchFamily="18" charset="0"/>
                <a:ea typeface="宋体" panose="02010600030101010101" pitchFamily="2" charset="-122"/>
              </a:endParaRPr>
            </a:p>
          </p:txBody>
        </p:sp>
        <p:sp>
          <p:nvSpPr>
            <p:cNvPr id="37894" name="Text Box 6"/>
            <p:cNvSpPr txBox="1"/>
            <p:nvPr/>
          </p:nvSpPr>
          <p:spPr>
            <a:xfrm>
              <a:off x="1452" y="2223"/>
              <a:ext cx="1257"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rIns="18000" anchor="t"/>
            <a:lstStyle/>
            <a:p>
              <a:pPr algn="just">
                <a:lnSpc>
                  <a:spcPct val="115000"/>
                </a:lnSpc>
              </a:pPr>
              <a:r>
                <a:rPr lang="en-US" altLang="zh-CN" sz="2000" b="1" dirty="0">
                  <a:latin typeface="Times New Roman" panose="02020603050405020304" pitchFamily="18" charset="0"/>
                  <a:ea typeface="宋体" panose="02010600030101010101" pitchFamily="2" charset="-122"/>
                </a:rPr>
                <a:t>A:</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A1=V1+V2</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endParaRPr lang="en-US" altLang="zh-CN" sz="1000" b="1" dirty="0">
                <a:latin typeface="Times New Roman" panose="02020603050405020304" pitchFamily="18" charset="0"/>
                <a:ea typeface="宋体" panose="02010600030101010101" pitchFamily="2" charset="-122"/>
              </a:endParaRPr>
            </a:p>
          </p:txBody>
        </p:sp>
        <p:sp>
          <p:nvSpPr>
            <p:cNvPr id="37895" name="Text Box 7"/>
            <p:cNvSpPr txBox="1"/>
            <p:nvPr/>
          </p:nvSpPr>
          <p:spPr>
            <a:xfrm>
              <a:off x="3129" y="2223"/>
              <a:ext cx="1260" cy="1716"/>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pPr algn="just">
                <a:lnSpc>
                  <a:spcPct val="115000"/>
                </a:lnSpc>
              </a:pPr>
              <a:r>
                <a:rPr lang="en-US" altLang="zh-CN" sz="2000" b="1" dirty="0">
                  <a:latin typeface="Times New Roman" panose="02020603050405020304" pitchFamily="18" charset="0"/>
                  <a:ea typeface="宋体" panose="02010600030101010101" pitchFamily="2" charset="-122"/>
                </a:rPr>
                <a:t>B:</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V1=B1</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p:txBody>
        </p:sp>
        <p:sp>
          <p:nvSpPr>
            <p:cNvPr id="37896" name="Line 8"/>
            <p:cNvSpPr/>
            <p:nvPr/>
          </p:nvSpPr>
          <p:spPr>
            <a:xfrm>
              <a:off x="2356" y="1797"/>
              <a:ext cx="0" cy="425"/>
            </a:xfrm>
            <a:prstGeom prst="line">
              <a:avLst/>
            </a:prstGeom>
            <a:ln w="15875" cap="flat" cmpd="sng">
              <a:solidFill>
                <a:srgbClr val="000000"/>
              </a:solidFill>
              <a:prstDash val="solid"/>
              <a:round/>
              <a:headEnd type="none" w="med" len="med"/>
              <a:tailEnd type="arrow" w="sm" len="med"/>
            </a:ln>
          </p:spPr>
        </p:sp>
        <p:sp>
          <p:nvSpPr>
            <p:cNvPr id="37897" name="Line 9"/>
            <p:cNvSpPr/>
            <p:nvPr/>
          </p:nvSpPr>
          <p:spPr>
            <a:xfrm flipV="1">
              <a:off x="3444" y="1797"/>
              <a:ext cx="0" cy="425"/>
            </a:xfrm>
            <a:prstGeom prst="line">
              <a:avLst/>
            </a:prstGeom>
            <a:ln w="15875" cap="flat" cmpd="sng">
              <a:solidFill>
                <a:srgbClr val="000000"/>
              </a:solidFill>
              <a:prstDash val="solid"/>
              <a:round/>
              <a:headEnd type="none" w="med" len="med"/>
              <a:tailEnd type="arrow" w="sm" len="med"/>
            </a:ln>
          </p:spPr>
        </p:sp>
      </p:grpSp>
      <p:grpSp>
        <p:nvGrpSpPr>
          <p:cNvPr id="3" name="Group 10"/>
          <p:cNvGrpSpPr/>
          <p:nvPr/>
        </p:nvGrpSpPr>
        <p:grpSpPr>
          <a:xfrm>
            <a:off x="4787900" y="1522413"/>
            <a:ext cx="3735388" cy="3562350"/>
            <a:chOff x="5334" y="1134"/>
            <a:chExt cx="2940" cy="2805"/>
          </a:xfrm>
        </p:grpSpPr>
        <p:sp>
          <p:nvSpPr>
            <p:cNvPr id="37899" name="Text Box 11"/>
            <p:cNvSpPr txBox="1"/>
            <p:nvPr/>
          </p:nvSpPr>
          <p:spPr>
            <a:xfrm>
              <a:off x="6066" y="1134"/>
              <a:ext cx="1575" cy="669"/>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pPr algn="just">
                <a:lnSpc>
                  <a:spcPct val="120000"/>
                </a:lnSpc>
              </a:pPr>
              <a:r>
                <a:rPr lang="en-US" altLang="zh-CN" sz="2000" b="1" dirty="0">
                  <a:latin typeface="Times New Roman" panose="02020603050405020304" pitchFamily="18" charset="0"/>
                  <a:ea typeface="宋体" panose="02010600030101010101" pitchFamily="2" charset="-122"/>
                </a:rPr>
                <a:t>Global :  V1</a:t>
              </a:r>
            </a:p>
            <a:p>
              <a:pPr algn="just">
                <a:lnSpc>
                  <a:spcPct val="120000"/>
                </a:lnSpc>
              </a:pPr>
              <a:r>
                <a:rPr lang="en-US" altLang="zh-CN" sz="2000" b="1" dirty="0">
                  <a:latin typeface="Times New Roman" panose="02020603050405020304" pitchFamily="18" charset="0"/>
                  <a:ea typeface="宋体" panose="02010600030101010101" pitchFamily="2" charset="-122"/>
                </a:rPr>
                <a:t>                V2</a:t>
              </a:r>
            </a:p>
          </p:txBody>
        </p:sp>
        <p:sp>
          <p:nvSpPr>
            <p:cNvPr id="37900" name="Text Box 12"/>
            <p:cNvSpPr txBox="1"/>
            <p:nvPr/>
          </p:nvSpPr>
          <p:spPr>
            <a:xfrm>
              <a:off x="5334" y="2223"/>
              <a:ext cx="1257"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rIns="18000" anchor="t"/>
            <a:lstStyle/>
            <a:p>
              <a:pPr algn="just">
                <a:lnSpc>
                  <a:spcPct val="115000"/>
                </a:lnSpc>
              </a:pPr>
              <a:r>
                <a:rPr lang="en-US" altLang="zh-CN" sz="2000" b="1" dirty="0">
                  <a:latin typeface="Times New Roman" panose="02020603050405020304" pitchFamily="18" charset="0"/>
                  <a:ea typeface="宋体" panose="02010600030101010101" pitchFamily="2" charset="-122"/>
                </a:rPr>
                <a:t>A:</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V1++</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p:txBody>
        </p:sp>
        <p:sp>
          <p:nvSpPr>
            <p:cNvPr id="37901" name="Text Box 13"/>
            <p:cNvSpPr txBox="1"/>
            <p:nvPr/>
          </p:nvSpPr>
          <p:spPr>
            <a:xfrm>
              <a:off x="7014" y="2223"/>
              <a:ext cx="1260"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rIns="18000" anchor="t"/>
            <a:lstStyle/>
            <a:p>
              <a:pPr algn="just">
                <a:lnSpc>
                  <a:spcPct val="115000"/>
                </a:lnSpc>
              </a:pPr>
              <a:r>
                <a:rPr lang="en-US" altLang="zh-CN" sz="2000" b="1" dirty="0">
                  <a:latin typeface="Times New Roman" panose="02020603050405020304" pitchFamily="18" charset="0"/>
                  <a:ea typeface="宋体" panose="02010600030101010101" pitchFamily="2" charset="-122"/>
                </a:rPr>
                <a:t>B:</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V2=B1+V1</a:t>
              </a:r>
            </a:p>
            <a:p>
              <a:pPr algn="just">
                <a:lnSpc>
                  <a:spcPct val="115000"/>
                </a:lnSpc>
              </a:pPr>
              <a:r>
                <a:rPr lang="en-US" altLang="zh-CN" sz="2000" b="1" dirty="0">
                  <a:latin typeface="Times New Roman" panose="02020603050405020304" pitchFamily="18" charset="0"/>
                  <a:ea typeface="宋体" panose="02010600030101010101" pitchFamily="2" charset="-122"/>
                </a:rPr>
                <a:t>…………</a:t>
              </a:r>
            </a:p>
            <a:p>
              <a:pPr algn="just">
                <a:lnSpc>
                  <a:spcPct val="115000"/>
                </a:lnSpc>
              </a:pPr>
              <a:r>
                <a:rPr lang="en-US" altLang="zh-CN" sz="2000" b="1" dirty="0">
                  <a:latin typeface="Times New Roman" panose="02020603050405020304" pitchFamily="18" charset="0"/>
                  <a:ea typeface="宋体" panose="02010600030101010101" pitchFamily="2" charset="-122"/>
                </a:rPr>
                <a:t>…………</a:t>
              </a:r>
              <a:endParaRPr lang="en-US" altLang="zh-CN" sz="1000" b="1" dirty="0">
                <a:latin typeface="Times New Roman" panose="02020603050405020304" pitchFamily="18" charset="0"/>
                <a:ea typeface="宋体" panose="02010600030101010101" pitchFamily="2" charset="-122"/>
              </a:endParaRPr>
            </a:p>
          </p:txBody>
        </p:sp>
        <p:sp>
          <p:nvSpPr>
            <p:cNvPr id="37902" name="Line 14"/>
            <p:cNvSpPr/>
            <p:nvPr/>
          </p:nvSpPr>
          <p:spPr>
            <a:xfrm>
              <a:off x="6238" y="1797"/>
              <a:ext cx="0" cy="425"/>
            </a:xfrm>
            <a:prstGeom prst="line">
              <a:avLst/>
            </a:prstGeom>
            <a:ln w="15875" cap="flat" cmpd="sng">
              <a:solidFill>
                <a:srgbClr val="000000"/>
              </a:solidFill>
              <a:prstDash val="solid"/>
              <a:round/>
              <a:headEnd type="none" w="med" len="med"/>
              <a:tailEnd type="arrow" w="sm" len="med"/>
            </a:ln>
          </p:spPr>
        </p:sp>
        <p:sp>
          <p:nvSpPr>
            <p:cNvPr id="37903" name="Line 15"/>
            <p:cNvSpPr/>
            <p:nvPr/>
          </p:nvSpPr>
          <p:spPr>
            <a:xfrm flipV="1">
              <a:off x="7326" y="1797"/>
              <a:ext cx="0" cy="425"/>
            </a:xfrm>
            <a:prstGeom prst="line">
              <a:avLst/>
            </a:prstGeom>
            <a:ln w="15875" cap="flat" cmpd="sng">
              <a:solidFill>
                <a:srgbClr val="000000"/>
              </a:solidFill>
              <a:prstDash val="solid"/>
              <a:round/>
              <a:headEnd type="none" w="med" len="med"/>
              <a:tailEnd type="arrow" w="sm" len="med"/>
            </a:ln>
          </p:spPr>
        </p:sp>
        <p:sp>
          <p:nvSpPr>
            <p:cNvPr id="37904" name="Line 16"/>
            <p:cNvSpPr/>
            <p:nvPr/>
          </p:nvSpPr>
          <p:spPr>
            <a:xfrm flipV="1">
              <a:off x="6384" y="1803"/>
              <a:ext cx="0" cy="425"/>
            </a:xfrm>
            <a:prstGeom prst="line">
              <a:avLst/>
            </a:prstGeom>
            <a:ln w="15875" cap="flat" cmpd="sng">
              <a:solidFill>
                <a:srgbClr val="000000"/>
              </a:solidFill>
              <a:prstDash val="solid"/>
              <a:round/>
              <a:headEnd type="none" w="med" len="med"/>
              <a:tailEnd type="arrow" w="sm" len="med"/>
            </a:ln>
          </p:spPr>
        </p:sp>
        <p:sp>
          <p:nvSpPr>
            <p:cNvPr id="37905" name="Line 17"/>
            <p:cNvSpPr/>
            <p:nvPr/>
          </p:nvSpPr>
          <p:spPr>
            <a:xfrm>
              <a:off x="7144" y="1803"/>
              <a:ext cx="0" cy="425"/>
            </a:xfrm>
            <a:prstGeom prst="line">
              <a:avLst/>
            </a:prstGeom>
            <a:ln w="15875" cap="flat" cmpd="sng">
              <a:solidFill>
                <a:srgbClr val="000000"/>
              </a:solidFill>
              <a:prstDash val="solid"/>
              <a:round/>
              <a:headEnd type="none" w="med" len="med"/>
              <a:tailEnd type="arrow" w="sm" len="med"/>
            </a:ln>
          </p:spPr>
        </p:sp>
      </p:grpSp>
      <p:sp>
        <p:nvSpPr>
          <p:cNvPr id="250898" name="Text Box 18"/>
          <p:cNvSpPr txBox="1"/>
          <p:nvPr/>
        </p:nvSpPr>
        <p:spPr>
          <a:xfrm>
            <a:off x="755650" y="5265738"/>
            <a:ext cx="7777163" cy="1187450"/>
          </a:xfrm>
          <a:prstGeom prst="rect">
            <a:avLst/>
          </a:prstGeom>
          <a:solidFill>
            <a:schemeClr val="bg1"/>
          </a:solidFill>
          <a:ln w="9525">
            <a:noFill/>
          </a:ln>
        </p:spPr>
        <p:txBody>
          <a:bodyPr anchor="t">
            <a:spAutoFit/>
          </a:bodyPr>
          <a:lstStyle/>
          <a:p>
            <a:r>
              <a:rPr lang="zh-CN" altLang="en-US" sz="2400" b="1" dirty="0">
                <a:solidFill>
                  <a:srgbClr val="000000"/>
                </a:solidFill>
                <a:latin typeface="Times New Roman" panose="02020603050405020304" pitchFamily="18" charset="0"/>
                <a:ea typeface="楷体_GB2312" pitchFamily="49" charset="-122"/>
              </a:rPr>
              <a:t>问题：  </a:t>
            </a:r>
            <a:r>
              <a:rPr lang="zh-CN" altLang="en-US" sz="2400" b="1" dirty="0">
                <a:solidFill>
                  <a:srgbClr val="000000"/>
                </a:solidFill>
                <a:latin typeface="Times New Roman" panose="02020603050405020304" pitchFamily="18" charset="0"/>
                <a:ea typeface="楷体_GB2312" pitchFamily="49" charset="-122"/>
                <a:sym typeface="Symbol" panose="05050102010706020507" pitchFamily="18" charset="2"/>
              </a:rPr>
              <a:t>  </a:t>
            </a:r>
            <a:r>
              <a:rPr lang="zh-CN" altLang="en-US" sz="2400" b="1" dirty="0">
                <a:solidFill>
                  <a:srgbClr val="000000"/>
                </a:solidFill>
                <a:latin typeface="Times New Roman" panose="02020603050405020304" pitchFamily="18" charset="0"/>
                <a:ea typeface="楷体_GB2312" pitchFamily="49" charset="-122"/>
              </a:rPr>
              <a:t>公共部分的改动将影响所有调用它的模块；</a:t>
            </a:r>
          </a:p>
          <a:p>
            <a:pPr lvl="1" indent="0" eaLnBrk="1" hangingPunct="1"/>
            <a:r>
              <a:rPr lang="zh-CN" altLang="en-US" sz="2400" b="1" dirty="0">
                <a:solidFill>
                  <a:srgbClr val="000000"/>
                </a:solidFill>
                <a:latin typeface="Times New Roman" panose="02020603050405020304" pitchFamily="18" charset="0"/>
                <a:ea typeface="楷体_GB2312" pitchFamily="49" charset="-122"/>
                <a:sym typeface="Symbol" panose="05050102010706020507" pitchFamily="18" charset="2"/>
              </a:rPr>
              <a:t>        </a:t>
            </a:r>
            <a:r>
              <a:rPr lang="zh-CN" altLang="en-US" sz="2400" b="1" dirty="0">
                <a:solidFill>
                  <a:srgbClr val="000000"/>
                </a:solidFill>
                <a:latin typeface="Times New Roman" panose="02020603050405020304" pitchFamily="18" charset="0"/>
                <a:ea typeface="楷体_GB2312" pitchFamily="49" charset="-122"/>
              </a:rPr>
              <a:t>公共部分的数据存取无法控制；</a:t>
            </a:r>
          </a:p>
          <a:p>
            <a:pPr lvl="1" indent="0" eaLnBrk="1" hangingPunct="1"/>
            <a:r>
              <a:rPr lang="zh-CN" altLang="en-US" sz="2400" b="1" dirty="0">
                <a:solidFill>
                  <a:srgbClr val="000000"/>
                </a:solidFill>
                <a:latin typeface="Times New Roman" panose="02020603050405020304" pitchFamily="18" charset="0"/>
                <a:ea typeface="楷体_GB2312" pitchFamily="49" charset="-122"/>
                <a:sym typeface="Symbol" panose="05050102010706020507" pitchFamily="18" charset="2"/>
              </a:rPr>
              <a:t>        </a:t>
            </a:r>
            <a:r>
              <a:rPr lang="zh-CN" altLang="en-US" sz="2400" b="1" dirty="0">
                <a:solidFill>
                  <a:srgbClr val="000000"/>
                </a:solidFill>
                <a:latin typeface="Times New Roman" panose="02020603050405020304" pitchFamily="18" charset="0"/>
                <a:ea typeface="楷体_GB2312" pitchFamily="49" charset="-122"/>
              </a:rPr>
              <a:t>复杂程度随耦合模块的个数增加而增加。</a:t>
            </a:r>
            <a:endParaRPr lang="zh-CN" altLang="en-US" sz="2400" b="1" dirty="0">
              <a:solidFill>
                <a:srgbClr val="000000"/>
              </a:solidFill>
              <a:latin typeface="Webdings" panose="05030102010509060703" pitchFamily="18" charset="2"/>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50898"/>
                                        </p:tgtEl>
                                        <p:attrNameLst>
                                          <p:attrName>style.visibility</p:attrName>
                                        </p:attrNameLst>
                                      </p:cBhvr>
                                      <p:to>
                                        <p:strVal val="visible"/>
                                      </p:to>
                                    </p:set>
                                    <p:animEffect transition="in" filter="checkerboard(across)">
                                      <p:cBhvr>
                                        <p:cTn id="16" dur="500"/>
                                        <p:tgtEl>
                                          <p:spTgt spid="250898"/>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a:t>
            </a:fld>
            <a:endParaRPr lang="en-US" altLang="zh-CN" sz="1200" dirty="0">
              <a:latin typeface="Arial Black" panose="020B0A04020102020204" pitchFamily="34" charset="0"/>
            </a:endParaRPr>
          </a:p>
        </p:txBody>
      </p:sp>
      <p:sp>
        <p:nvSpPr>
          <p:cNvPr id="717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171" name="Rectangle 2"/>
          <p:cNvSpPr>
            <a:spLocks noGrp="1"/>
          </p:cNvSpPr>
          <p:nvPr>
            <p:ph type="title"/>
          </p:nvPr>
        </p:nvSpPr>
        <p:spPr/>
        <p:txBody>
          <a:bodyPr vert="horz" wrap="square" lIns="91440" tIns="45720" rIns="91440" bIns="45720" anchor="ctr"/>
          <a:lstStyle/>
          <a:p>
            <a:pPr eaLnBrk="1" hangingPunct="1"/>
            <a:r>
              <a:rPr lang="en-US" altLang="zh-CN" dirty="0"/>
              <a:t>5 . 1 </a:t>
            </a:r>
            <a:r>
              <a:rPr lang="zh-CN" altLang="en-US" dirty="0"/>
              <a:t>软件设计</a:t>
            </a:r>
          </a:p>
        </p:txBody>
      </p:sp>
      <p:sp>
        <p:nvSpPr>
          <p:cNvPr id="277507" name="Rectangle 3"/>
          <p:cNvSpPr>
            <a:spLocks noGrp="1" noChangeArrowheads="1"/>
          </p:cNvSpPr>
          <p:nvPr>
            <p:ph idx="1"/>
          </p:nvPr>
        </p:nvSpPr>
        <p:spPr>
          <a:xfrm>
            <a:off x="468313" y="1341438"/>
            <a:ext cx="8218488" cy="4752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a:ln>
                  <a:noFill/>
                </a:ln>
                <a:solidFill>
                  <a:schemeClr val="tx1"/>
                </a:solidFill>
                <a:effectLst/>
                <a:uLnTx/>
                <a:uFillTx/>
                <a:latin typeface="+mn-lt"/>
                <a:ea typeface="+mn-ea"/>
                <a:cs typeface="+mn-cs"/>
              </a:rPr>
              <a:t>正确的软件设计</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rPr>
              <a:t>软件设计是后续开发步骤及软件维护工作的基础。如果没有设计，只能建立一个不稳定的系统结构</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endParaRPr kumimoji="0" lang="en-US" altLang="zh-CN" sz="2400" b="1" i="0" u="none" strike="noStrike" kern="0" cap="none" spc="0" normalizeH="0" baseline="0" noProof="0">
              <a:ln>
                <a:noFill/>
              </a:ln>
              <a:solidFill>
                <a:schemeClr val="tx1"/>
              </a:solidFill>
              <a:effectLst/>
              <a:uLnTx/>
              <a:uFillTx/>
              <a:latin typeface="+mn-lt"/>
              <a:ea typeface="+mn-ea"/>
              <a:cs typeface="+mn-cs"/>
            </a:endParaRPr>
          </a:p>
        </p:txBody>
      </p:sp>
      <p:pic>
        <p:nvPicPr>
          <p:cNvPr id="7173" name="Picture 5"/>
          <p:cNvPicPr>
            <a:picLocks noChangeAspect="1"/>
          </p:cNvPicPr>
          <p:nvPr/>
        </p:nvPicPr>
        <p:blipFill>
          <a:blip r:embed="rId2"/>
          <a:stretch>
            <a:fillRect/>
          </a:stretch>
        </p:blipFill>
        <p:spPr>
          <a:xfrm>
            <a:off x="1187450" y="3284538"/>
            <a:ext cx="6934200" cy="3048000"/>
          </a:xfrm>
          <a:prstGeom prst="rect">
            <a:avLst/>
          </a:prstGeom>
          <a:noFill/>
          <a:ln w="9525">
            <a:noFill/>
          </a:ln>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30</a:t>
            </a:fld>
            <a:endParaRPr lang="en-US" altLang="zh-CN" sz="1200" dirty="0">
              <a:latin typeface="Arial Black" panose="020B0A04020102020204" pitchFamily="34" charset="0"/>
            </a:endParaRPr>
          </a:p>
        </p:txBody>
      </p:sp>
      <p:sp>
        <p:nvSpPr>
          <p:cNvPr id="3891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8915" name="Rectangle 2"/>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a:t>
            </a:r>
            <a:r>
              <a:rPr lang="en-US" altLang="zh-CN" dirty="0">
                <a:solidFill>
                  <a:srgbClr val="FF3300"/>
                </a:solidFill>
              </a:rPr>
              <a:t>3</a:t>
            </a:r>
            <a:r>
              <a:rPr lang="zh-CN" altLang="en-US" dirty="0">
                <a:solidFill>
                  <a:srgbClr val="FF3300"/>
                </a:solidFill>
              </a:rPr>
              <a:t>）特征耦合</a:t>
            </a:r>
          </a:p>
        </p:txBody>
      </p:sp>
      <p:sp>
        <p:nvSpPr>
          <p:cNvPr id="38916" name="Rectangle 3"/>
          <p:cNvSpPr>
            <a:spLocks noGrp="1"/>
          </p:cNvSpPr>
          <p:nvPr>
            <p:ph idx="1"/>
          </p:nvPr>
        </p:nvSpPr>
        <p:spPr/>
        <p:txBody>
          <a:bodyPr vert="horz" wrap="square" lIns="91440" tIns="45720" rIns="91440" bIns="45720" anchor="t"/>
          <a:lstStyle/>
          <a:p>
            <a:pPr eaLnBrk="1" hangingPunct="1"/>
            <a:r>
              <a:rPr lang="zh-CN" altLang="en-US" dirty="0"/>
              <a:t>当把整个数据结构作为参数传递而被调用的模块只需要使用其中一部分数据元素时</a:t>
            </a:r>
          </a:p>
          <a:p>
            <a:pPr eaLnBrk="1" hangingPunct="1"/>
            <a:r>
              <a:rPr lang="zh-CN" altLang="en-US" dirty="0">
                <a:solidFill>
                  <a:schemeClr val="tx2"/>
                </a:solidFill>
              </a:rPr>
              <a:t>评价：</a:t>
            </a:r>
          </a:p>
          <a:p>
            <a:pPr lvl="1" eaLnBrk="1" hangingPunct="1"/>
            <a:r>
              <a:rPr lang="zh-CN" altLang="en-US" dirty="0"/>
              <a:t>被调用的模块可使用的数据多于它确实需要的数据，这将导致对数据的访问失去控制，从而给计算机犯罪提供了机会。</a:t>
            </a:r>
            <a:endParaRPr lang="zh-CN" altLang="en-US" i="1" dirty="0"/>
          </a:p>
          <a:p>
            <a:pPr lvl="1" eaLnBrk="1" hangingPunct="1"/>
            <a:r>
              <a:rPr lang="zh-CN" altLang="en-US" dirty="0"/>
              <a:t>无论何时把指针作为参数进行传递，都应该仔细检查该耦合。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31</a:t>
            </a:fld>
            <a:endParaRPr lang="en-US" altLang="zh-CN" sz="1200" dirty="0">
              <a:latin typeface="Arial Black" panose="020B0A04020102020204" pitchFamily="34" charset="0"/>
            </a:endParaRPr>
          </a:p>
        </p:txBody>
      </p:sp>
      <p:sp>
        <p:nvSpPr>
          <p:cNvPr id="3993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39939" name="Rectangle 30"/>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a:t>
            </a:r>
            <a:r>
              <a:rPr lang="en-US" altLang="zh-CN" dirty="0">
                <a:solidFill>
                  <a:srgbClr val="FF3300"/>
                </a:solidFill>
              </a:rPr>
              <a:t>4</a:t>
            </a:r>
            <a:r>
              <a:rPr lang="zh-CN" altLang="en-US" dirty="0">
                <a:solidFill>
                  <a:srgbClr val="FF3300"/>
                </a:solidFill>
              </a:rPr>
              <a:t>）控制耦合</a:t>
            </a:r>
          </a:p>
        </p:txBody>
      </p:sp>
      <p:sp>
        <p:nvSpPr>
          <p:cNvPr id="251907" name="Rectangle 3"/>
          <p:cNvSpPr>
            <a:spLocks noGrp="1"/>
          </p:cNvSpPr>
          <p:nvPr>
            <p:ph idx="1"/>
          </p:nvPr>
        </p:nvSpPr>
        <p:spPr>
          <a:xfrm>
            <a:off x="457200" y="1557338"/>
            <a:ext cx="8218488" cy="946150"/>
          </a:xfrm>
          <a:solidFill>
            <a:schemeClr val="bg1"/>
          </a:solidFill>
        </p:spPr>
        <p:txBody>
          <a:bodyPr vert="horz" wrap="square" lIns="91440" tIns="45720" rIns="91440" bIns="45720" anchor="t">
            <a:spAutoFit/>
          </a:bodyPr>
          <a:lstStyle/>
          <a:p>
            <a:pPr eaLnBrk="1" hangingPunct="1"/>
            <a:r>
              <a:rPr lang="zh-CN" altLang="en-US" sz="2800" dirty="0"/>
              <a:t>传递的信息中有控制信息</a:t>
            </a:r>
            <a:r>
              <a:rPr lang="en-US" altLang="zh-CN" sz="2800" dirty="0"/>
              <a:t>(</a:t>
            </a:r>
            <a:r>
              <a:rPr lang="zh-CN" altLang="en-US" sz="2800" dirty="0"/>
              <a:t>尽管有时这种控制信息以数据的形式出现</a:t>
            </a:r>
            <a:r>
              <a:rPr lang="en-US" altLang="zh-CN" sz="2800" dirty="0"/>
              <a:t>) </a:t>
            </a:r>
          </a:p>
        </p:txBody>
      </p:sp>
      <p:grpSp>
        <p:nvGrpSpPr>
          <p:cNvPr id="2" name="Group 4"/>
          <p:cNvGrpSpPr/>
          <p:nvPr/>
        </p:nvGrpSpPr>
        <p:grpSpPr>
          <a:xfrm>
            <a:off x="611188" y="2565400"/>
            <a:ext cx="5607050" cy="2382838"/>
            <a:chOff x="2495" y="5786"/>
            <a:chExt cx="4417" cy="1875"/>
          </a:xfrm>
        </p:grpSpPr>
        <p:sp>
          <p:nvSpPr>
            <p:cNvPr id="39942" name="Text Box 5"/>
            <p:cNvSpPr txBox="1"/>
            <p:nvPr/>
          </p:nvSpPr>
          <p:spPr>
            <a:xfrm>
              <a:off x="2495" y="6608"/>
              <a:ext cx="624" cy="624"/>
            </a:xfrm>
            <a:prstGeom prst="rect">
              <a:avLst/>
            </a:prstGeom>
            <a:solidFill>
              <a:srgbClr val="FFFFFF"/>
            </a:solidFill>
            <a:ln w="15875" cap="flat" cmpd="sng">
              <a:solidFill>
                <a:srgbClr val="000000"/>
              </a:solidFill>
              <a:prstDash val="solid"/>
              <a:miter/>
              <a:headEnd type="none" w="med" len="med"/>
              <a:tailEnd type="none" w="med" len="med"/>
            </a:ln>
          </p:spPr>
          <p:txBody>
            <a:bodyPr tIns="10800" anchor="t"/>
            <a:lstStyle/>
            <a:p>
              <a:pPr algn="ctr">
                <a:lnSpc>
                  <a:spcPct val="200000"/>
                </a:lnSpc>
              </a:pPr>
              <a:r>
                <a:rPr lang="en-US" altLang="zh-CN" sz="2000" b="1" dirty="0">
                  <a:latin typeface="Times New Roman" panose="02020603050405020304" pitchFamily="18" charset="0"/>
                  <a:ea typeface="宋体" panose="02010600030101010101" pitchFamily="2" charset="-122"/>
                </a:rPr>
                <a:t>A</a:t>
              </a:r>
              <a:endParaRPr lang="en-US" altLang="zh-CN" sz="1400" b="1" dirty="0">
                <a:latin typeface="Times New Roman" panose="02020603050405020304" pitchFamily="18" charset="0"/>
                <a:ea typeface="宋体" panose="02010600030101010101" pitchFamily="2" charset="-122"/>
              </a:endParaRPr>
            </a:p>
          </p:txBody>
        </p:sp>
        <p:grpSp>
          <p:nvGrpSpPr>
            <p:cNvPr id="39943" name="Group 6"/>
            <p:cNvGrpSpPr/>
            <p:nvPr/>
          </p:nvGrpSpPr>
          <p:grpSpPr>
            <a:xfrm>
              <a:off x="4082" y="5786"/>
              <a:ext cx="2830" cy="1875"/>
              <a:chOff x="4077" y="5814"/>
              <a:chExt cx="2830" cy="1875"/>
            </a:xfrm>
          </p:grpSpPr>
          <p:sp>
            <p:nvSpPr>
              <p:cNvPr id="39944" name="Text Box 7"/>
              <p:cNvSpPr txBox="1"/>
              <p:nvPr/>
            </p:nvSpPr>
            <p:spPr>
              <a:xfrm>
                <a:off x="4082" y="5814"/>
                <a:ext cx="510" cy="567"/>
              </a:xfrm>
              <a:prstGeom prst="rect">
                <a:avLst/>
              </a:prstGeom>
              <a:noFill/>
              <a:ln w="9525">
                <a:noFill/>
              </a:ln>
            </p:spPr>
            <p:txBody>
              <a:bodyPr lIns="18000" tIns="10800" rIns="18000" bIns="10800" anchor="t"/>
              <a:lstStyle/>
              <a:p>
                <a:pPr algn="ctr">
                  <a:lnSpc>
                    <a:spcPct val="220000"/>
                  </a:lnSpc>
                </a:pPr>
                <a:r>
                  <a:rPr lang="en-US" altLang="zh-CN" sz="2000" b="1" dirty="0">
                    <a:latin typeface="Times New Roman" panose="02020603050405020304" pitchFamily="18" charset="0"/>
                    <a:ea typeface="宋体" panose="02010600030101010101" pitchFamily="2" charset="-122"/>
                  </a:rPr>
                  <a:t>B</a:t>
                </a:r>
                <a:endParaRPr lang="en-US" altLang="zh-CN" sz="1400" b="1" dirty="0">
                  <a:latin typeface="Times New Roman" panose="02020603050405020304" pitchFamily="18" charset="0"/>
                  <a:ea typeface="宋体" panose="02010600030101010101" pitchFamily="2" charset="-122"/>
                </a:endParaRPr>
              </a:p>
            </p:txBody>
          </p:sp>
          <p:grpSp>
            <p:nvGrpSpPr>
              <p:cNvPr id="39945" name="Group 8"/>
              <p:cNvGrpSpPr/>
              <p:nvPr/>
            </p:nvGrpSpPr>
            <p:grpSpPr>
              <a:xfrm>
                <a:off x="4253" y="6182"/>
                <a:ext cx="1757" cy="1361"/>
                <a:chOff x="4253" y="6182"/>
                <a:chExt cx="1757" cy="1361"/>
              </a:xfrm>
            </p:grpSpPr>
            <p:grpSp>
              <p:nvGrpSpPr>
                <p:cNvPr id="39946" name="Group 9"/>
                <p:cNvGrpSpPr/>
                <p:nvPr/>
              </p:nvGrpSpPr>
              <p:grpSpPr>
                <a:xfrm>
                  <a:off x="4253" y="6409"/>
                  <a:ext cx="624" cy="1077"/>
                  <a:chOff x="4287" y="6438"/>
                  <a:chExt cx="630" cy="1092"/>
                </a:xfrm>
              </p:grpSpPr>
              <p:sp>
                <p:nvSpPr>
                  <p:cNvPr id="39947" name="AutoShape 10"/>
                  <p:cNvSpPr/>
                  <p:nvPr/>
                </p:nvSpPr>
                <p:spPr>
                  <a:xfrm>
                    <a:off x="4287" y="6438"/>
                    <a:ext cx="630" cy="1092"/>
                  </a:xfrm>
                  <a:prstGeom prst="diamond">
                    <a:avLst/>
                  </a:prstGeom>
                  <a:no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9948" name="Text Box 11"/>
                  <p:cNvSpPr txBox="1"/>
                  <p:nvPr/>
                </p:nvSpPr>
                <p:spPr>
                  <a:xfrm>
                    <a:off x="4287" y="6806"/>
                    <a:ext cx="630" cy="414"/>
                  </a:xfrm>
                  <a:prstGeom prst="rect">
                    <a:avLst/>
                  </a:prstGeom>
                  <a:noFill/>
                  <a:ln w="9525">
                    <a:noFill/>
                  </a:ln>
                </p:spPr>
                <p:txBody>
                  <a:bodyPr lIns="54000" tIns="10800" rIns="54000" bIns="10800" anchor="t"/>
                  <a:lstStyle/>
                  <a:p>
                    <a:pPr algn="ctr">
                      <a:lnSpc>
                        <a:spcPct val="130000"/>
                      </a:lnSpc>
                    </a:pPr>
                    <a:r>
                      <a:rPr lang="en-US" altLang="zh-CN" sz="2000" b="1" dirty="0">
                        <a:latin typeface="Times New Roman" panose="02020603050405020304" pitchFamily="18" charset="0"/>
                        <a:ea typeface="宋体" panose="02010600030101010101" pitchFamily="2" charset="-122"/>
                      </a:rPr>
                      <a:t>Flag</a:t>
                    </a:r>
                    <a:endParaRPr lang="en-US" altLang="zh-CN" sz="1000" b="1" dirty="0">
                      <a:latin typeface="Times New Roman" panose="02020603050405020304" pitchFamily="18" charset="0"/>
                      <a:ea typeface="宋体" panose="02010600030101010101" pitchFamily="2" charset="-122"/>
                    </a:endParaRPr>
                  </a:p>
                </p:txBody>
              </p:sp>
            </p:grpSp>
            <p:sp>
              <p:nvSpPr>
                <p:cNvPr id="39949" name="Line 12"/>
                <p:cNvSpPr/>
                <p:nvPr/>
              </p:nvSpPr>
              <p:spPr>
                <a:xfrm>
                  <a:off x="4876" y="6948"/>
                  <a:ext cx="567" cy="0"/>
                </a:xfrm>
                <a:prstGeom prst="line">
                  <a:avLst/>
                </a:prstGeom>
                <a:ln w="15875" cap="flat" cmpd="sng">
                  <a:solidFill>
                    <a:srgbClr val="000000"/>
                  </a:solidFill>
                  <a:prstDash val="solid"/>
                  <a:round/>
                  <a:headEnd type="none" w="med" len="med"/>
                  <a:tailEnd type="arrow" w="sm" len="sm"/>
                </a:ln>
              </p:spPr>
            </p:sp>
            <p:sp>
              <p:nvSpPr>
                <p:cNvPr id="39950" name="Text Box 13"/>
                <p:cNvSpPr txBox="1"/>
                <p:nvPr/>
              </p:nvSpPr>
              <p:spPr>
                <a:xfrm>
                  <a:off x="5439" y="6750"/>
                  <a:ext cx="567" cy="340"/>
                </a:xfrm>
                <a:prstGeom prst="rect">
                  <a:avLst/>
                </a:prstGeom>
                <a:solidFill>
                  <a:srgbClr val="FFFFFF"/>
                </a:solidFill>
                <a:ln w="15875" cap="flat" cmpd="sng">
                  <a:solidFill>
                    <a:srgbClr val="000000"/>
                  </a:solidFill>
                  <a:prstDash val="solid"/>
                  <a:miter/>
                  <a:headEnd type="none" w="med" len="med"/>
                  <a:tailEnd type="none" w="med" len="med"/>
                </a:ln>
              </p:spPr>
              <p:txBody>
                <a:bodyPr tIns="108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F2</a:t>
                  </a:r>
                  <a:endParaRPr lang="en-US" altLang="zh-CN" sz="1000" b="1" dirty="0">
                    <a:latin typeface="Times New Roman" panose="02020603050405020304" pitchFamily="18" charset="0"/>
                    <a:ea typeface="宋体" panose="02010600030101010101" pitchFamily="2" charset="-122"/>
                  </a:endParaRPr>
                </a:p>
              </p:txBody>
            </p:sp>
            <p:sp>
              <p:nvSpPr>
                <p:cNvPr id="39951" name="Text Box 14"/>
                <p:cNvSpPr txBox="1"/>
                <p:nvPr/>
              </p:nvSpPr>
              <p:spPr>
                <a:xfrm>
                  <a:off x="5439" y="7203"/>
                  <a:ext cx="567" cy="340"/>
                </a:xfrm>
                <a:prstGeom prst="rect">
                  <a:avLst/>
                </a:prstGeom>
                <a:solidFill>
                  <a:srgbClr val="FFFFFF"/>
                </a:solidFill>
                <a:ln w="15875" cap="flat" cmpd="sng">
                  <a:solidFill>
                    <a:srgbClr val="000000"/>
                  </a:solidFill>
                  <a:prstDash val="solid"/>
                  <a:miter/>
                  <a:headEnd type="none" w="med" len="med"/>
                  <a:tailEnd type="none" w="med" len="med"/>
                </a:ln>
              </p:spPr>
              <p:txBody>
                <a:bodyPr tIns="108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F1</a:t>
                  </a:r>
                  <a:endParaRPr lang="en-US" altLang="zh-CN" sz="1000" b="1" dirty="0">
                    <a:latin typeface="Times New Roman" panose="02020603050405020304" pitchFamily="18" charset="0"/>
                    <a:ea typeface="宋体" panose="02010600030101010101" pitchFamily="2" charset="-122"/>
                  </a:endParaRPr>
                </a:p>
              </p:txBody>
            </p:sp>
            <p:sp>
              <p:nvSpPr>
                <p:cNvPr id="39952" name="Text Box 15"/>
                <p:cNvSpPr txBox="1"/>
                <p:nvPr/>
              </p:nvSpPr>
              <p:spPr>
                <a:xfrm>
                  <a:off x="5439" y="6182"/>
                  <a:ext cx="567" cy="340"/>
                </a:xfrm>
                <a:prstGeom prst="rect">
                  <a:avLst/>
                </a:prstGeom>
                <a:solidFill>
                  <a:srgbClr val="FFFFFF"/>
                </a:solidFill>
                <a:ln w="15875" cap="flat" cmpd="sng">
                  <a:solidFill>
                    <a:srgbClr val="000000"/>
                  </a:solidFill>
                  <a:prstDash val="solid"/>
                  <a:miter/>
                  <a:headEnd type="none" w="med" len="med"/>
                  <a:tailEnd type="none" w="med" len="med"/>
                </a:ln>
              </p:spPr>
              <p:txBody>
                <a:bodyPr tIns="108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Fn</a:t>
                  </a:r>
                  <a:endParaRPr lang="en-US" altLang="zh-CN" sz="1000" b="1" dirty="0">
                    <a:latin typeface="Times New Roman" panose="02020603050405020304" pitchFamily="18" charset="0"/>
                    <a:ea typeface="宋体" panose="02010600030101010101" pitchFamily="2" charset="-122"/>
                  </a:endParaRPr>
                </a:p>
              </p:txBody>
            </p:sp>
            <p:sp>
              <p:nvSpPr>
                <p:cNvPr id="39953" name="Text Box 16"/>
                <p:cNvSpPr txBox="1"/>
                <p:nvPr/>
              </p:nvSpPr>
              <p:spPr>
                <a:xfrm>
                  <a:off x="5443" y="6466"/>
                  <a:ext cx="567" cy="312"/>
                </a:xfrm>
                <a:prstGeom prst="rect">
                  <a:avLst/>
                </a:prstGeom>
                <a:noFill/>
                <a:ln w="9525">
                  <a:noFill/>
                </a:ln>
              </p:spPr>
              <p:txBody>
                <a:bodyPr lIns="18000" tIns="10800" rIns="18000" bIns="10800" anchor="t"/>
                <a:lstStyle/>
                <a:p>
                  <a:pPr algn="ctr"/>
                  <a:r>
                    <a:rPr lang="en-US" altLang="zh-CN" sz="2000" b="1" dirty="0">
                      <a:latin typeface="Times New Roman" panose="02020603050405020304" pitchFamily="18" charset="0"/>
                      <a:ea typeface="宋体" panose="02010600030101010101" pitchFamily="2" charset="-122"/>
                    </a:rPr>
                    <a:t>……</a:t>
                  </a:r>
                  <a:endParaRPr lang="en-US" altLang="zh-CN" sz="1000" b="1" dirty="0">
                    <a:latin typeface="Times New Roman" panose="02020603050405020304" pitchFamily="18" charset="0"/>
                    <a:ea typeface="宋体" panose="02010600030101010101" pitchFamily="2" charset="-122"/>
                  </a:endParaRPr>
                </a:p>
              </p:txBody>
            </p:sp>
            <p:sp>
              <p:nvSpPr>
                <p:cNvPr id="39954" name="Line 17"/>
                <p:cNvSpPr/>
                <p:nvPr/>
              </p:nvSpPr>
              <p:spPr>
                <a:xfrm>
                  <a:off x="5160" y="6353"/>
                  <a:ext cx="283" cy="0"/>
                </a:xfrm>
                <a:prstGeom prst="line">
                  <a:avLst/>
                </a:prstGeom>
                <a:ln w="15875" cap="flat" cmpd="sng">
                  <a:solidFill>
                    <a:srgbClr val="000000"/>
                  </a:solidFill>
                  <a:prstDash val="solid"/>
                  <a:round/>
                  <a:headEnd type="none" w="med" len="med"/>
                  <a:tailEnd type="arrow" w="sm" len="sm"/>
                </a:ln>
              </p:spPr>
            </p:sp>
            <p:sp>
              <p:nvSpPr>
                <p:cNvPr id="39955" name="Line 18"/>
                <p:cNvSpPr/>
                <p:nvPr/>
              </p:nvSpPr>
              <p:spPr>
                <a:xfrm>
                  <a:off x="5160" y="7374"/>
                  <a:ext cx="283" cy="0"/>
                </a:xfrm>
                <a:prstGeom prst="line">
                  <a:avLst/>
                </a:prstGeom>
                <a:ln w="15875" cap="flat" cmpd="sng">
                  <a:solidFill>
                    <a:srgbClr val="000000"/>
                  </a:solidFill>
                  <a:prstDash val="solid"/>
                  <a:round/>
                  <a:headEnd type="none" w="med" len="med"/>
                  <a:tailEnd type="arrow" w="sm" len="sm"/>
                </a:ln>
              </p:spPr>
            </p:sp>
            <p:sp>
              <p:nvSpPr>
                <p:cNvPr id="39956" name="Line 19"/>
                <p:cNvSpPr/>
                <p:nvPr/>
              </p:nvSpPr>
              <p:spPr>
                <a:xfrm>
                  <a:off x="5160" y="6347"/>
                  <a:ext cx="0" cy="1032"/>
                </a:xfrm>
                <a:prstGeom prst="line">
                  <a:avLst/>
                </a:prstGeom>
                <a:ln w="15875" cap="flat" cmpd="sng">
                  <a:solidFill>
                    <a:srgbClr val="000000"/>
                  </a:solidFill>
                  <a:prstDash val="solid"/>
                  <a:round/>
                  <a:headEnd type="none" w="med" len="med"/>
                  <a:tailEnd type="none" w="med" len="med"/>
                </a:ln>
              </p:spPr>
            </p:sp>
          </p:grpSp>
          <p:sp>
            <p:nvSpPr>
              <p:cNvPr id="39957" name="Text Box 20"/>
              <p:cNvSpPr txBox="1"/>
              <p:nvPr/>
            </p:nvSpPr>
            <p:spPr>
              <a:xfrm>
                <a:off x="6067" y="6750"/>
                <a:ext cx="840" cy="468"/>
              </a:xfrm>
              <a:prstGeom prst="rect">
                <a:avLst/>
              </a:prstGeom>
              <a:noFill/>
              <a:ln w="9525">
                <a:noFill/>
              </a:ln>
            </p:spPr>
            <p:txBody>
              <a:bodyPr anchor="t"/>
              <a:lstStyle/>
              <a:p>
                <a:pPr algn="just"/>
                <a:r>
                  <a:rPr lang="en-US" altLang="zh-CN" sz="2000" b="1" dirty="0">
                    <a:latin typeface="Times New Roman" panose="02020603050405020304" pitchFamily="18" charset="0"/>
                    <a:ea typeface="宋体" panose="02010600030101010101" pitchFamily="2" charset="-122"/>
                  </a:rPr>
                  <a:t>……</a:t>
                </a:r>
                <a:endParaRPr lang="en-US" altLang="zh-CN" sz="1000" b="1" dirty="0">
                  <a:latin typeface="Times New Roman" panose="02020603050405020304" pitchFamily="18" charset="0"/>
                  <a:ea typeface="宋体" panose="02010600030101010101" pitchFamily="2" charset="-122"/>
                </a:endParaRPr>
              </a:p>
            </p:txBody>
          </p:sp>
          <p:sp>
            <p:nvSpPr>
              <p:cNvPr id="39958" name="Rectangle 21"/>
              <p:cNvSpPr/>
              <p:nvPr/>
            </p:nvSpPr>
            <p:spPr>
              <a:xfrm>
                <a:off x="4077" y="5973"/>
                <a:ext cx="2625" cy="1716"/>
              </a:xfrm>
              <a:prstGeom prst="rect">
                <a:avLst/>
              </a:prstGeom>
              <a:noFill/>
              <a:ln w="1587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39959" name="Line 22"/>
            <p:cNvSpPr/>
            <p:nvPr/>
          </p:nvSpPr>
          <p:spPr>
            <a:xfrm>
              <a:off x="3119" y="6920"/>
              <a:ext cx="1134" cy="0"/>
            </a:xfrm>
            <a:prstGeom prst="line">
              <a:avLst/>
            </a:prstGeom>
            <a:ln w="15875" cap="flat" cmpd="sng">
              <a:solidFill>
                <a:srgbClr val="000000"/>
              </a:solidFill>
              <a:prstDash val="solid"/>
              <a:round/>
              <a:headEnd type="none" w="med" len="med"/>
              <a:tailEnd type="arrow" w="sm" len="sm"/>
            </a:ln>
          </p:spPr>
        </p:sp>
        <p:sp>
          <p:nvSpPr>
            <p:cNvPr id="39960" name="Text Box 23"/>
            <p:cNvSpPr txBox="1"/>
            <p:nvPr/>
          </p:nvSpPr>
          <p:spPr>
            <a:xfrm>
              <a:off x="3339" y="6523"/>
              <a:ext cx="510" cy="397"/>
            </a:xfrm>
            <a:prstGeom prst="rect">
              <a:avLst/>
            </a:prstGeom>
            <a:noFill/>
            <a:ln w="9525">
              <a:noFill/>
            </a:ln>
          </p:spPr>
          <p:txBody>
            <a:bodyPr lIns="18000" tIns="10800" rIns="18000" bIns="10800" anchor="t"/>
            <a:lstStyle/>
            <a:p>
              <a:pPr algn="just">
                <a:lnSpc>
                  <a:spcPct val="140000"/>
                </a:lnSpc>
              </a:pPr>
              <a:r>
                <a:rPr lang="en-US" altLang="zh-CN" sz="2000" b="1" dirty="0">
                  <a:latin typeface="Times New Roman" panose="02020603050405020304" pitchFamily="18" charset="0"/>
                  <a:ea typeface="宋体" panose="02010600030101010101" pitchFamily="2" charset="-122"/>
                </a:rPr>
                <a:t>Flag</a:t>
              </a:r>
              <a:endParaRPr lang="en-US" altLang="zh-CN" sz="1000" b="1" dirty="0">
                <a:latin typeface="Times New Roman" panose="02020603050405020304" pitchFamily="18" charset="0"/>
                <a:ea typeface="宋体" panose="02010600030101010101" pitchFamily="2" charset="-122"/>
              </a:endParaRPr>
            </a:p>
          </p:txBody>
        </p:sp>
      </p:grpSp>
      <p:sp>
        <p:nvSpPr>
          <p:cNvPr id="251928" name="Text Box 24"/>
          <p:cNvSpPr txBox="1"/>
          <p:nvPr/>
        </p:nvSpPr>
        <p:spPr>
          <a:xfrm>
            <a:off x="6516688" y="2924175"/>
            <a:ext cx="2057400" cy="1552575"/>
          </a:xfrm>
          <a:prstGeom prst="rect">
            <a:avLst/>
          </a:prstGeom>
          <a:noFill/>
          <a:ln w="9525">
            <a:noFill/>
          </a:ln>
        </p:spPr>
        <p:txBody>
          <a:bodyPr anchor="t">
            <a:spAutoFit/>
          </a:bodyPr>
          <a:lstStyle/>
          <a:p>
            <a:pPr>
              <a:spcBef>
                <a:spcPct val="50000"/>
              </a:spcBef>
            </a:pPr>
            <a:r>
              <a:rPr lang="zh-CN" altLang="en-US" sz="2400" b="1" dirty="0">
                <a:latin typeface="Times New Roman" panose="02020603050405020304" pitchFamily="18" charset="0"/>
                <a:ea typeface="楷体_GB2312" pitchFamily="49" charset="-122"/>
              </a:rPr>
              <a:t>接口单一，但仍然影响被控模块的内部逻辑。</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checkerboard(across)">
                                      <p:cBhvr>
                                        <p:cTn id="7" dur="500"/>
                                        <p:tgtEl>
                                          <p:spTgt spid="2519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51928"/>
                                        </p:tgtEl>
                                        <p:attrNameLst>
                                          <p:attrName>style.visibility</p:attrName>
                                        </p:attrNameLst>
                                      </p:cBhvr>
                                      <p:to>
                                        <p:strVal val="visible"/>
                                      </p:to>
                                    </p:set>
                                    <p:anim calcmode="lin" valueType="num">
                                      <p:cBhvr additive="base">
                                        <p:cTn id="16" dur="500" fill="hold"/>
                                        <p:tgtEl>
                                          <p:spTgt spid="251928"/>
                                        </p:tgtEl>
                                        <p:attrNameLst>
                                          <p:attrName>ppt_x</p:attrName>
                                        </p:attrNameLst>
                                      </p:cBhvr>
                                      <p:tavLst>
                                        <p:tav tm="0">
                                          <p:val>
                                            <p:strVal val="1+#ppt_w/2"/>
                                          </p:val>
                                        </p:tav>
                                        <p:tav tm="100000">
                                          <p:val>
                                            <p:strVal val="#ppt_x"/>
                                          </p:val>
                                        </p:tav>
                                      </p:tavLst>
                                    </p:anim>
                                    <p:anim calcmode="lin" valueType="num">
                                      <p:cBhvr additive="base">
                                        <p:cTn id="17" dur="500" fill="hold"/>
                                        <p:tgtEl>
                                          <p:spTgt spid="2519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dvAuto="1000"/>
      <p:bldP spid="2519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32</a:t>
            </a:fld>
            <a:endParaRPr lang="en-US" altLang="zh-CN" sz="1200" dirty="0">
              <a:latin typeface="Arial Black" panose="020B0A04020102020204" pitchFamily="34" charset="0"/>
            </a:endParaRPr>
          </a:p>
        </p:txBody>
      </p:sp>
      <p:sp>
        <p:nvSpPr>
          <p:cNvPr id="4096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0963" name="Rectangle 2"/>
          <p:cNvSpPr>
            <a:spLocks noGrp="1"/>
          </p:cNvSpPr>
          <p:nvPr>
            <p:ph idx="1"/>
          </p:nvPr>
        </p:nvSpPr>
        <p:spPr/>
        <p:txBody>
          <a:bodyPr vert="horz" wrap="square" lIns="91440" tIns="45720" rIns="91440" bIns="45720" anchor="t"/>
          <a:lstStyle/>
          <a:p>
            <a:pPr eaLnBrk="1" hangingPunct="1">
              <a:buNone/>
            </a:pPr>
            <a:r>
              <a:rPr lang="zh-CN" altLang="en-US" dirty="0">
                <a:solidFill>
                  <a:schemeClr val="tx2"/>
                </a:solidFill>
              </a:rPr>
              <a:t>评价：</a:t>
            </a:r>
          </a:p>
          <a:p>
            <a:pPr eaLnBrk="1" hangingPunct="1"/>
            <a:r>
              <a:rPr lang="zh-CN" altLang="en-US" dirty="0"/>
              <a:t>控制耦合往往是多余的，把模块适当分解之后通常可以用数据耦合代替它。</a:t>
            </a:r>
          </a:p>
          <a:p>
            <a:pPr eaLnBrk="1" hangingPunct="1"/>
            <a:r>
              <a:rPr lang="zh-CN" altLang="en-US" dirty="0"/>
              <a:t>被调用的模块需知道调用模块的内部结构和逻辑，降低了重用的可能性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33</a:t>
            </a:fld>
            <a:endParaRPr lang="en-US" altLang="zh-CN" sz="1200" dirty="0">
              <a:latin typeface="Arial Black" panose="020B0A04020102020204" pitchFamily="34" charset="0"/>
            </a:endParaRPr>
          </a:p>
        </p:txBody>
      </p:sp>
      <p:sp>
        <p:nvSpPr>
          <p:cNvPr id="4198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1987" name="Rectangle 2"/>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a:t>
            </a:r>
            <a:r>
              <a:rPr lang="en-US" altLang="zh-CN" dirty="0">
                <a:solidFill>
                  <a:srgbClr val="FF3300"/>
                </a:solidFill>
              </a:rPr>
              <a:t>5</a:t>
            </a:r>
            <a:r>
              <a:rPr lang="zh-CN" altLang="en-US" dirty="0">
                <a:solidFill>
                  <a:srgbClr val="FF3300"/>
                </a:solidFill>
              </a:rPr>
              <a:t>）</a:t>
            </a:r>
            <a:r>
              <a:rPr lang="zh-CN" altLang="en-US" sz="3600" dirty="0">
                <a:solidFill>
                  <a:srgbClr val="FF3300"/>
                </a:solidFill>
              </a:rPr>
              <a:t>数据耦合</a:t>
            </a:r>
          </a:p>
        </p:txBody>
      </p:sp>
      <p:sp>
        <p:nvSpPr>
          <p:cNvPr id="41988" name="Rectangle 3"/>
          <p:cNvSpPr>
            <a:spLocks noGrp="1"/>
          </p:cNvSpPr>
          <p:nvPr>
            <p:ph idx="1"/>
          </p:nvPr>
        </p:nvSpPr>
        <p:spPr/>
        <p:txBody>
          <a:bodyPr vert="horz" wrap="square" lIns="91440" tIns="45720" rIns="91440" bIns="45720" anchor="t"/>
          <a:lstStyle/>
          <a:p>
            <a:pPr eaLnBrk="1" hangingPunct="1"/>
            <a:r>
              <a:rPr lang="zh-CN" altLang="en-US" dirty="0"/>
              <a:t>如果两个模块彼此间通过参数交换信息，而且交换的信息仅仅是数据</a:t>
            </a:r>
          </a:p>
          <a:p>
            <a:pPr eaLnBrk="1" hangingPunct="1"/>
            <a:endParaRPr lang="zh-CN" altLang="en-US" sz="2400" dirty="0"/>
          </a:p>
          <a:p>
            <a:pPr eaLnBrk="1" hangingPunct="1"/>
            <a:endParaRPr lang="zh-CN" altLang="en-US" sz="2400" dirty="0"/>
          </a:p>
          <a:p>
            <a:pPr eaLnBrk="1" hangingPunct="1"/>
            <a:endParaRPr lang="zh-CN" altLang="en-US" sz="2400" dirty="0"/>
          </a:p>
          <a:p>
            <a:pPr eaLnBrk="1" hangingPunct="1"/>
            <a:r>
              <a:rPr lang="zh-CN" altLang="en-US" dirty="0">
                <a:solidFill>
                  <a:srgbClr val="000000"/>
                </a:solidFill>
                <a:sym typeface="Wingdings" panose="05000000000000000000" pitchFamily="2" charset="2"/>
              </a:rPr>
              <a:t>耦合原则：尽量使用数据耦合，少用控制耦合，限制公共耦合的范围，完全不用内容耦合。</a:t>
            </a:r>
          </a:p>
          <a:p>
            <a:pPr eaLnBrk="1" hangingPunct="1"/>
            <a:endParaRPr lang="zh-CN" altLang="en-US" sz="2400" dirty="0"/>
          </a:p>
          <a:p>
            <a:pPr eaLnBrk="1" hangingPunct="1"/>
            <a:endParaRPr lang="en-US" altLang="zh-CN" dirty="0"/>
          </a:p>
        </p:txBody>
      </p:sp>
      <p:sp>
        <p:nvSpPr>
          <p:cNvPr id="457732" name="Text Box 4"/>
          <p:cNvSpPr txBox="1"/>
          <p:nvPr/>
        </p:nvSpPr>
        <p:spPr>
          <a:xfrm>
            <a:off x="1187450" y="2781300"/>
            <a:ext cx="5105400" cy="579438"/>
          </a:xfrm>
          <a:prstGeom prst="rect">
            <a:avLst/>
          </a:prstGeom>
          <a:noFill/>
          <a:ln w="9525">
            <a:noFill/>
          </a:ln>
        </p:spPr>
        <p:txBody>
          <a:bodyPr anchor="t">
            <a:spAutoFit/>
          </a:bodyPr>
          <a:lstStyle/>
          <a:p>
            <a:r>
              <a:rPr lang="en-US" altLang="zh-CN" sz="3200" b="1" dirty="0">
                <a:solidFill>
                  <a:srgbClr val="006600"/>
                </a:solidFill>
                <a:latin typeface="Times New Roman" panose="02020603050405020304" pitchFamily="18" charset="0"/>
                <a:ea typeface="楷体_GB2312" pitchFamily="49" charset="-122"/>
                <a:sym typeface="Wingdings" panose="05000000000000000000" pitchFamily="2" charset="2"/>
              </a:rPr>
              <a:t> The most desirable.</a:t>
            </a:r>
            <a:endParaRPr lang="en-US" altLang="zh-CN" sz="3200" dirty="0">
              <a:solidFill>
                <a:srgbClr val="0066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7732"/>
                                        </p:tgtEl>
                                        <p:attrNameLst>
                                          <p:attrName>style.visibility</p:attrName>
                                        </p:attrNameLst>
                                      </p:cBhvr>
                                      <p:to>
                                        <p:strVal val="visible"/>
                                      </p:to>
                                    </p:set>
                                    <p:animEffect transition="in" filter="box(in)">
                                      <p:cBhvr>
                                        <p:cTn id="7" dur="500"/>
                                        <p:tgtEl>
                                          <p:spTgt spid="457732"/>
                                        </p:tgtEl>
                                      </p:cBhvr>
                                    </p:animEffect>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34</a:t>
            </a:fld>
            <a:endParaRPr lang="en-US" altLang="zh-CN" sz="1200" dirty="0">
              <a:latin typeface="Arial Black" panose="020B0A04020102020204" pitchFamily="34" charset="0"/>
            </a:endParaRPr>
          </a:p>
        </p:txBody>
      </p:sp>
      <p:sp>
        <p:nvSpPr>
          <p:cNvPr id="4301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3011" name="Rectangle 19"/>
          <p:cNvSpPr>
            <a:spLocks noGrp="1"/>
          </p:cNvSpPr>
          <p:nvPr>
            <p:ph type="title"/>
          </p:nvPr>
        </p:nvSpPr>
        <p:spPr>
          <a:solidFill>
            <a:srgbClr val="92D050"/>
          </a:solidFill>
        </p:spPr>
        <p:txBody>
          <a:bodyPr vert="horz" wrap="square" lIns="91440" tIns="45720" rIns="91440" bIns="45720" anchor="ctr"/>
          <a:lstStyle/>
          <a:p>
            <a:pPr eaLnBrk="1" hangingPunct="1"/>
            <a:r>
              <a:rPr lang="zh-CN" altLang="en-US" sz="3600" dirty="0">
                <a:solidFill>
                  <a:srgbClr val="7030A0"/>
                </a:solidFill>
                <a:latin typeface="华文彩云" panose="02010800040101010101" charset="-122"/>
                <a:ea typeface="华文彩云" panose="02010800040101010101" charset="-122"/>
                <a:cs typeface="华文彩云" panose="02010800040101010101" charset="-122"/>
              </a:rPr>
              <a:t>四、模块独立性</a:t>
            </a:r>
            <a:r>
              <a:rPr lang="en-US" altLang="zh-CN" sz="3600" dirty="0">
                <a:solidFill>
                  <a:srgbClr val="7030A0"/>
                </a:solidFill>
                <a:latin typeface="华文彩云" panose="02010800040101010101" charset="-122"/>
                <a:ea typeface="华文彩云" panose="02010800040101010101" charset="-122"/>
                <a:cs typeface="华文彩云" panose="02010800040101010101" charset="-122"/>
              </a:rPr>
              <a:t>--</a:t>
            </a:r>
            <a:r>
              <a:rPr lang="zh-CN" altLang="en-US" sz="3600" dirty="0">
                <a:solidFill>
                  <a:srgbClr val="7030A0"/>
                </a:solidFill>
                <a:latin typeface="华文彩云" panose="02010800040101010101" charset="-122"/>
                <a:ea typeface="华文彩云" panose="02010800040101010101" charset="-122"/>
                <a:cs typeface="华文彩云" panose="02010800040101010101" charset="-122"/>
                <a:sym typeface="Wingdings" panose="05000000000000000000" pitchFamily="2" charset="2"/>
              </a:rPr>
              <a:t>内聚 </a:t>
            </a:r>
            <a:r>
              <a:rPr lang="en-US" altLang="zh-CN" sz="3600" dirty="0">
                <a:solidFill>
                  <a:srgbClr val="7030A0"/>
                </a:solidFill>
                <a:latin typeface="华文彩云" panose="02010800040101010101" charset="-122"/>
                <a:ea typeface="华文彩云" panose="02010800040101010101" charset="-122"/>
                <a:cs typeface="华文彩云" panose="02010800040101010101" charset="-122"/>
                <a:sym typeface="Wingdings" panose="05000000000000000000" pitchFamily="2" charset="2"/>
              </a:rPr>
              <a:t>(Cohesion)</a:t>
            </a:r>
          </a:p>
        </p:txBody>
      </p:sp>
      <p:sp>
        <p:nvSpPr>
          <p:cNvPr id="43012" name="Rectangle 35"/>
          <p:cNvSpPr>
            <a:spLocks noGrp="1"/>
          </p:cNvSpPr>
          <p:nvPr>
            <p:ph idx="1"/>
          </p:nvPr>
        </p:nvSpPr>
        <p:spPr>
          <a:xfrm>
            <a:off x="457200" y="1412875"/>
            <a:ext cx="8362950" cy="5445125"/>
          </a:xfrm>
        </p:spPr>
        <p:txBody>
          <a:bodyPr vert="horz" wrap="square" lIns="91440" tIns="45720" rIns="91440" bIns="45720" anchor="t"/>
          <a:lstStyle/>
          <a:p>
            <a:pPr eaLnBrk="1" hangingPunct="1">
              <a:lnSpc>
                <a:spcPct val="90000"/>
              </a:lnSpc>
            </a:pPr>
            <a:r>
              <a:rPr lang="zh-CN" altLang="en-US" dirty="0">
                <a:solidFill>
                  <a:srgbClr val="000000"/>
                </a:solidFill>
              </a:rPr>
              <a:t>模块内部各个元素彼此结合的紧密程度的度量</a:t>
            </a:r>
          </a:p>
          <a:p>
            <a:pPr eaLnBrk="1" hangingPunct="1">
              <a:lnSpc>
                <a:spcPct val="90000"/>
              </a:lnSpc>
            </a:pPr>
            <a:endParaRPr lang="zh-CN" altLang="en-US" dirty="0">
              <a:solidFill>
                <a:srgbClr val="000000"/>
              </a:solidFill>
            </a:endParaRPr>
          </a:p>
          <a:p>
            <a:pPr eaLnBrk="1" hangingPunct="1">
              <a:lnSpc>
                <a:spcPct val="90000"/>
              </a:lnSpc>
            </a:pPr>
            <a:endParaRPr lang="zh-CN" altLang="en-US" dirty="0">
              <a:solidFill>
                <a:srgbClr val="000000"/>
              </a:solidFill>
            </a:endParaRPr>
          </a:p>
          <a:p>
            <a:pPr eaLnBrk="1" hangingPunct="1">
              <a:lnSpc>
                <a:spcPct val="90000"/>
              </a:lnSpc>
            </a:pPr>
            <a:endParaRPr lang="zh-CN" altLang="en-US" dirty="0">
              <a:solidFill>
                <a:srgbClr val="000000"/>
              </a:solidFill>
            </a:endParaRPr>
          </a:p>
          <a:p>
            <a:pPr eaLnBrk="1" hangingPunct="1">
              <a:lnSpc>
                <a:spcPct val="90000"/>
              </a:lnSpc>
            </a:pPr>
            <a:endParaRPr lang="zh-CN" altLang="en-US" dirty="0">
              <a:solidFill>
                <a:srgbClr val="000000"/>
              </a:solidFill>
            </a:endParaRPr>
          </a:p>
          <a:p>
            <a:pPr eaLnBrk="1" hangingPunct="1">
              <a:lnSpc>
                <a:spcPct val="90000"/>
              </a:lnSpc>
            </a:pPr>
            <a:endParaRPr lang="zh-CN" altLang="en-US" dirty="0">
              <a:solidFill>
                <a:srgbClr val="000000"/>
              </a:solidFill>
            </a:endParaRPr>
          </a:p>
          <a:p>
            <a:pPr eaLnBrk="1" hangingPunct="1">
              <a:lnSpc>
                <a:spcPct val="90000"/>
              </a:lnSpc>
            </a:pPr>
            <a:r>
              <a:rPr lang="zh-CN" altLang="en-US" dirty="0">
                <a:solidFill>
                  <a:srgbClr val="000000"/>
                </a:solidFill>
              </a:rPr>
              <a:t>模块内聚性越强，功能独立性越好，对于形成的模块结构有比较好的作用。</a:t>
            </a:r>
          </a:p>
          <a:p>
            <a:pPr eaLnBrk="1" hangingPunct="1">
              <a:lnSpc>
                <a:spcPct val="90000"/>
              </a:lnSpc>
            </a:pPr>
            <a:r>
              <a:rPr lang="zh-CN" altLang="en-US" dirty="0">
                <a:solidFill>
                  <a:srgbClr val="000000"/>
                </a:solidFill>
              </a:rPr>
              <a:t>要求模块结构达到高内聚，低耦合</a:t>
            </a:r>
            <a:endParaRPr lang="zh-CN" altLang="en-US" dirty="0"/>
          </a:p>
        </p:txBody>
      </p:sp>
      <p:grpSp>
        <p:nvGrpSpPr>
          <p:cNvPr id="43013" name="Group 20"/>
          <p:cNvGrpSpPr/>
          <p:nvPr/>
        </p:nvGrpSpPr>
        <p:grpSpPr>
          <a:xfrm>
            <a:off x="1042988" y="2349500"/>
            <a:ext cx="6934200" cy="2344738"/>
            <a:chOff x="735" y="1101"/>
            <a:chExt cx="4368" cy="1477"/>
          </a:xfrm>
        </p:grpSpPr>
        <p:sp>
          <p:nvSpPr>
            <p:cNvPr id="43014" name="Line 21"/>
            <p:cNvSpPr/>
            <p:nvPr/>
          </p:nvSpPr>
          <p:spPr>
            <a:xfrm>
              <a:off x="769" y="1261"/>
              <a:ext cx="4229" cy="0"/>
            </a:xfrm>
            <a:prstGeom prst="line">
              <a:avLst/>
            </a:prstGeom>
            <a:ln w="38100" cap="flat" cmpd="sng">
              <a:solidFill>
                <a:srgbClr val="008080"/>
              </a:solidFill>
              <a:prstDash val="solid"/>
              <a:round/>
              <a:headEnd type="none" w="med" len="med"/>
              <a:tailEnd type="stealth" w="lg" len="lg"/>
            </a:ln>
          </p:spPr>
        </p:sp>
        <p:grpSp>
          <p:nvGrpSpPr>
            <p:cNvPr id="43015" name="Group 22"/>
            <p:cNvGrpSpPr/>
            <p:nvPr/>
          </p:nvGrpSpPr>
          <p:grpSpPr>
            <a:xfrm>
              <a:off x="735" y="1898"/>
              <a:ext cx="4368" cy="680"/>
              <a:chOff x="735" y="1898"/>
              <a:chExt cx="4368" cy="680"/>
            </a:xfrm>
          </p:grpSpPr>
          <p:sp>
            <p:nvSpPr>
              <p:cNvPr id="252951" name="Rectangle 23"/>
              <p:cNvSpPr>
                <a:spLocks noChangeArrowheads="1"/>
              </p:cNvSpPr>
              <p:nvPr/>
            </p:nvSpPr>
            <p:spPr bwMode="auto">
              <a:xfrm>
                <a:off x="735" y="1899"/>
                <a:ext cx="4368" cy="672"/>
              </a:xfrm>
              <a:prstGeom prst="rect">
                <a:avLst/>
              </a:prstGeom>
              <a:solidFill>
                <a:srgbClr val="CCFF99"/>
              </a:solidFill>
              <a:ln w="19050">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2952" name="Text Box 24"/>
              <p:cNvSpPr txBox="1">
                <a:spLocks noChangeArrowheads="1"/>
              </p:cNvSpPr>
              <p:nvPr/>
            </p:nvSpPr>
            <p:spPr bwMode="auto">
              <a:xfrm>
                <a:off x="783" y="1919"/>
                <a:ext cx="4260" cy="596"/>
              </a:xfrm>
              <a:prstGeom prst="rect">
                <a:avLst/>
              </a:prstGeom>
              <a:noFill/>
              <a:ln w="9525">
                <a:noFill/>
                <a:miter lim="800000"/>
              </a:ln>
              <a:effectLst/>
            </p:spPr>
            <p:txBody>
              <a:bodyPr wrap="none">
                <a:spAutoFit/>
              </a:bodyPr>
              <a:lstStyle/>
              <a:p>
                <a:pPr marR="0" defTabSz="914400">
                  <a:buClrTx/>
                  <a:buSzTx/>
                  <a:buFontTx/>
                  <a:buNone/>
                  <a:defRPr/>
                </a:pPr>
                <a:r>
                  <a:rPr kumimoji="1" lang="zh-CN" altLang="en-US" sz="2800" b="1" kern="1200" cap="none" spc="0" normalizeH="0" baseline="0" noProof="0">
                    <a:latin typeface="Times New Roman" panose="02020603050405020304" pitchFamily="18" charset="0"/>
                    <a:ea typeface="仿宋_GB2312" pitchFamily="49" charset="-122"/>
                    <a:cs typeface="+mn-cs"/>
                  </a:rPr>
                  <a:t>巧合   逻辑   时间   过程   通信   顺序   功能</a:t>
                </a:r>
              </a:p>
              <a:p>
                <a:pPr marR="0" defTabSz="914400">
                  <a:buClrTx/>
                  <a:buSzTx/>
                  <a:buFontTx/>
                  <a:buNone/>
                  <a:defRPr/>
                </a:pPr>
                <a:r>
                  <a:rPr kumimoji="1" lang="zh-CN" altLang="en-US" sz="2800" b="1" kern="1200" cap="none" spc="0" normalizeH="0" baseline="0" noProof="0">
                    <a:latin typeface="Times New Roman" panose="02020603050405020304" pitchFamily="18" charset="0"/>
                    <a:ea typeface="仿宋_GB2312" pitchFamily="49" charset="-122"/>
                    <a:cs typeface="+mn-cs"/>
                  </a:rPr>
                  <a:t>内聚   内聚   内聚   内聚   内聚   内聚   内聚</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43018" name="Line 25"/>
              <p:cNvSpPr/>
              <p:nvPr/>
            </p:nvSpPr>
            <p:spPr>
              <a:xfrm>
                <a:off x="1373" y="1898"/>
                <a:ext cx="0" cy="665"/>
              </a:xfrm>
              <a:prstGeom prst="line">
                <a:avLst/>
              </a:prstGeom>
              <a:ln w="19050" cap="flat" cmpd="sng">
                <a:solidFill>
                  <a:schemeClr val="tx1"/>
                </a:solidFill>
                <a:prstDash val="solid"/>
                <a:round/>
                <a:headEnd type="none" w="med" len="med"/>
                <a:tailEnd type="none" w="med" len="med"/>
              </a:ln>
            </p:spPr>
          </p:sp>
          <p:sp>
            <p:nvSpPr>
              <p:cNvPr id="43019" name="Line 26"/>
              <p:cNvSpPr/>
              <p:nvPr/>
            </p:nvSpPr>
            <p:spPr>
              <a:xfrm flipH="1">
                <a:off x="1997" y="1898"/>
                <a:ext cx="0" cy="664"/>
              </a:xfrm>
              <a:prstGeom prst="line">
                <a:avLst/>
              </a:prstGeom>
              <a:ln w="19050" cap="flat" cmpd="sng">
                <a:solidFill>
                  <a:schemeClr val="tx1"/>
                </a:solidFill>
                <a:prstDash val="solid"/>
                <a:round/>
                <a:headEnd type="none" w="med" len="med"/>
                <a:tailEnd type="none" w="med" len="med"/>
              </a:ln>
            </p:spPr>
          </p:sp>
          <p:sp>
            <p:nvSpPr>
              <p:cNvPr id="43020" name="Line 27"/>
              <p:cNvSpPr/>
              <p:nvPr/>
            </p:nvSpPr>
            <p:spPr>
              <a:xfrm flipH="1">
                <a:off x="2624" y="1903"/>
                <a:ext cx="1" cy="657"/>
              </a:xfrm>
              <a:prstGeom prst="line">
                <a:avLst/>
              </a:prstGeom>
              <a:ln w="19050" cap="flat" cmpd="sng">
                <a:solidFill>
                  <a:schemeClr val="tx1"/>
                </a:solidFill>
                <a:prstDash val="solid"/>
                <a:round/>
                <a:headEnd type="none" w="med" len="med"/>
                <a:tailEnd type="none" w="med" len="med"/>
              </a:ln>
            </p:spPr>
          </p:sp>
          <p:sp>
            <p:nvSpPr>
              <p:cNvPr id="43021" name="Line 28"/>
              <p:cNvSpPr/>
              <p:nvPr/>
            </p:nvSpPr>
            <p:spPr>
              <a:xfrm>
                <a:off x="3225" y="1913"/>
                <a:ext cx="0" cy="665"/>
              </a:xfrm>
              <a:prstGeom prst="line">
                <a:avLst/>
              </a:prstGeom>
              <a:ln w="19050" cap="flat" cmpd="sng">
                <a:solidFill>
                  <a:schemeClr val="tx1"/>
                </a:solidFill>
                <a:prstDash val="solid"/>
                <a:round/>
                <a:headEnd type="none" w="med" len="med"/>
                <a:tailEnd type="none" w="med" len="med"/>
              </a:ln>
            </p:spPr>
          </p:sp>
          <p:sp>
            <p:nvSpPr>
              <p:cNvPr id="43022" name="Line 29"/>
              <p:cNvSpPr/>
              <p:nvPr/>
            </p:nvSpPr>
            <p:spPr>
              <a:xfrm flipH="1">
                <a:off x="3849" y="1913"/>
                <a:ext cx="0" cy="664"/>
              </a:xfrm>
              <a:prstGeom prst="line">
                <a:avLst/>
              </a:prstGeom>
              <a:ln w="19050" cap="flat" cmpd="sng">
                <a:solidFill>
                  <a:schemeClr val="tx1"/>
                </a:solidFill>
                <a:prstDash val="solid"/>
                <a:round/>
                <a:headEnd type="none" w="med" len="med"/>
                <a:tailEnd type="none" w="med" len="med"/>
              </a:ln>
            </p:spPr>
          </p:sp>
          <p:sp>
            <p:nvSpPr>
              <p:cNvPr id="43023" name="Line 30"/>
              <p:cNvSpPr/>
              <p:nvPr/>
            </p:nvSpPr>
            <p:spPr>
              <a:xfrm flipH="1">
                <a:off x="4476" y="1918"/>
                <a:ext cx="1" cy="657"/>
              </a:xfrm>
              <a:prstGeom prst="line">
                <a:avLst/>
              </a:prstGeom>
              <a:ln w="19050" cap="flat" cmpd="sng">
                <a:solidFill>
                  <a:schemeClr val="tx1"/>
                </a:solidFill>
                <a:prstDash val="solid"/>
                <a:round/>
                <a:headEnd type="none" w="med" len="med"/>
                <a:tailEnd type="none" w="med" len="med"/>
              </a:ln>
            </p:spPr>
          </p:sp>
        </p:grpSp>
        <p:sp>
          <p:nvSpPr>
            <p:cNvPr id="43024" name="Line 31"/>
            <p:cNvSpPr/>
            <p:nvPr/>
          </p:nvSpPr>
          <p:spPr>
            <a:xfrm>
              <a:off x="771" y="1656"/>
              <a:ext cx="4229" cy="0"/>
            </a:xfrm>
            <a:prstGeom prst="line">
              <a:avLst/>
            </a:prstGeom>
            <a:ln w="38100" cap="flat" cmpd="sng">
              <a:solidFill>
                <a:srgbClr val="FF3300"/>
              </a:solidFill>
              <a:prstDash val="solid"/>
              <a:round/>
              <a:headEnd type="none" w="med" len="med"/>
              <a:tailEnd type="stealth" w="lg" len="lg"/>
            </a:ln>
          </p:spPr>
        </p:sp>
        <p:sp>
          <p:nvSpPr>
            <p:cNvPr id="43025" name="Text Box 32"/>
            <p:cNvSpPr txBox="1"/>
            <p:nvPr/>
          </p:nvSpPr>
          <p:spPr>
            <a:xfrm>
              <a:off x="1597" y="1430"/>
              <a:ext cx="788" cy="327"/>
            </a:xfrm>
            <a:prstGeom prst="rect">
              <a:avLst/>
            </a:prstGeom>
            <a:solidFill>
              <a:srgbClr val="EFEFEF"/>
            </a:solidFill>
            <a:ln w="9525">
              <a:noFill/>
            </a:ln>
          </p:spPr>
          <p:txBody>
            <a:bodyPr wrap="none" anchor="t">
              <a:spAutoFit/>
            </a:bodyPr>
            <a:lstStyle/>
            <a:p>
              <a:r>
                <a:rPr lang="zh-CN" altLang="en-US" sz="2800" b="1" dirty="0">
                  <a:latin typeface="Times New Roman" panose="02020603050405020304" pitchFamily="18" charset="0"/>
                  <a:ea typeface="仿宋_GB2312" pitchFamily="49" charset="-122"/>
                </a:rPr>
                <a:t>内聚性</a:t>
              </a:r>
              <a:endParaRPr lang="zh-CN" altLang="en-US" sz="2400" dirty="0">
                <a:latin typeface="Times New Roman" panose="02020603050405020304" pitchFamily="18" charset="0"/>
                <a:ea typeface="宋体" panose="02010600030101010101" pitchFamily="2" charset="-122"/>
              </a:endParaRPr>
            </a:p>
          </p:txBody>
        </p:sp>
        <p:sp>
          <p:nvSpPr>
            <p:cNvPr id="43026" name="Text Box 33"/>
            <p:cNvSpPr txBox="1"/>
            <p:nvPr/>
          </p:nvSpPr>
          <p:spPr>
            <a:xfrm>
              <a:off x="2556" y="1101"/>
              <a:ext cx="1236" cy="327"/>
            </a:xfrm>
            <a:prstGeom prst="rect">
              <a:avLst/>
            </a:prstGeom>
            <a:solidFill>
              <a:schemeClr val="bg1"/>
            </a:solidFill>
            <a:ln w="9525">
              <a:noFill/>
            </a:ln>
          </p:spPr>
          <p:txBody>
            <a:bodyPr wrap="none" anchor="t">
              <a:spAutoFit/>
            </a:bodyPr>
            <a:lstStyle/>
            <a:p>
              <a:r>
                <a:rPr lang="zh-CN" altLang="en-US" sz="2800" b="1" dirty="0">
                  <a:latin typeface="Times New Roman" panose="02020603050405020304" pitchFamily="18" charset="0"/>
                  <a:ea typeface="仿宋_GB2312" pitchFamily="49" charset="-122"/>
                </a:rPr>
                <a:t>功能独立性</a:t>
              </a:r>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35</a:t>
            </a:fld>
            <a:endParaRPr lang="en-US" altLang="zh-CN" sz="1200" dirty="0">
              <a:latin typeface="Arial Black" panose="020B0A04020102020204" pitchFamily="34" charset="0"/>
            </a:endParaRPr>
          </a:p>
        </p:txBody>
      </p:sp>
      <p:sp>
        <p:nvSpPr>
          <p:cNvPr id="4403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4035" name="Rectangle 3"/>
          <p:cNvSpPr>
            <a:spLocks noGrp="1"/>
          </p:cNvSpPr>
          <p:nvPr>
            <p:ph type="title"/>
          </p:nvPr>
        </p:nvSpPr>
        <p:spPr>
          <a:xfrm>
            <a:off x="457200" y="404813"/>
            <a:ext cx="8229600" cy="1295400"/>
          </a:xfrm>
        </p:spPr>
        <p:txBody>
          <a:bodyPr vert="horz" wrap="square" lIns="91440" tIns="45720" rIns="91440" bIns="45720" anchor="ctr"/>
          <a:lstStyle/>
          <a:p>
            <a:pPr eaLnBrk="1" hangingPunct="1"/>
            <a:r>
              <a:rPr lang="en-US" altLang="zh-CN" sz="3600" dirty="0">
                <a:solidFill>
                  <a:srgbClr val="00CC66"/>
                </a:solidFill>
                <a:sym typeface="Symbol" panose="05050102010706020507" pitchFamily="18" charset="2"/>
              </a:rPr>
              <a:t> </a:t>
            </a:r>
            <a:r>
              <a:rPr lang="zh-CN" altLang="en-US" sz="3600" dirty="0">
                <a:solidFill>
                  <a:srgbClr val="00CC66"/>
                </a:solidFill>
                <a:sym typeface="Webdings" panose="05030102010509060703" pitchFamily="18" charset="2"/>
              </a:rPr>
              <a:t>低内聚</a:t>
            </a:r>
            <a:br>
              <a:rPr lang="zh-CN" altLang="en-US" sz="3600" dirty="0">
                <a:solidFill>
                  <a:srgbClr val="00CC66"/>
                </a:solidFill>
              </a:rPr>
            </a:br>
            <a:r>
              <a:rPr lang="zh-CN" altLang="en-US" sz="3200" dirty="0">
                <a:solidFill>
                  <a:srgbClr val="FF3300"/>
                </a:solidFill>
                <a:latin typeface="华文新魏" panose="02010800040101010101" pitchFamily="2" charset="-122"/>
                <a:ea typeface="华文新魏" panose="02010800040101010101" pitchFamily="2" charset="-122"/>
              </a:rPr>
              <a:t>巧合内聚（</a:t>
            </a:r>
            <a:r>
              <a:rPr lang="en-US" altLang="zh-CN" sz="3200" dirty="0">
                <a:solidFill>
                  <a:srgbClr val="FF3300"/>
                </a:solidFill>
                <a:latin typeface="华文新魏" panose="02010800040101010101" pitchFamily="2" charset="-122"/>
                <a:ea typeface="华文新魏" panose="02010800040101010101" pitchFamily="2" charset="-122"/>
              </a:rPr>
              <a:t>Coincidental Cohesion</a:t>
            </a:r>
            <a:r>
              <a:rPr lang="zh-CN" altLang="en-US" sz="3200" dirty="0">
                <a:solidFill>
                  <a:srgbClr val="FF3300"/>
                </a:solidFill>
                <a:latin typeface="华文新魏" panose="02010800040101010101" pitchFamily="2" charset="-122"/>
                <a:ea typeface="华文新魏" panose="02010800040101010101" pitchFamily="2" charset="-122"/>
              </a:rPr>
              <a:t>）</a:t>
            </a:r>
          </a:p>
        </p:txBody>
      </p:sp>
      <p:sp>
        <p:nvSpPr>
          <p:cNvPr id="44036" name="Rectangle 2"/>
          <p:cNvSpPr>
            <a:spLocks noGrp="1"/>
          </p:cNvSpPr>
          <p:nvPr>
            <p:ph idx="1"/>
          </p:nvPr>
        </p:nvSpPr>
        <p:spPr>
          <a:xfrm>
            <a:off x="457200" y="1773238"/>
            <a:ext cx="8218488" cy="4679950"/>
          </a:xfrm>
        </p:spPr>
        <p:txBody>
          <a:bodyPr vert="horz" wrap="square" lIns="91440" tIns="45720" rIns="91440" bIns="45720" anchor="t"/>
          <a:lstStyle/>
          <a:p>
            <a:pPr eaLnBrk="1" hangingPunct="1">
              <a:lnSpc>
                <a:spcPct val="105000"/>
              </a:lnSpc>
            </a:pPr>
            <a:r>
              <a:rPr lang="zh-CN" altLang="en-US" sz="2800" dirty="0"/>
              <a:t>当几个模块内正好有一段代码是相同的，将它们抽取出来形成单独的模块，即巧合内聚模块</a:t>
            </a:r>
          </a:p>
          <a:p>
            <a:pPr eaLnBrk="1" hangingPunct="1">
              <a:lnSpc>
                <a:spcPct val="105000"/>
              </a:lnSpc>
            </a:pPr>
            <a:r>
              <a:rPr lang="zh-CN" altLang="en-US" sz="2800" dirty="0"/>
              <a:t>这种模块没有独立功能，各部分之间没有联系，或联系很松散。</a:t>
            </a:r>
          </a:p>
        </p:txBody>
      </p:sp>
      <p:grpSp>
        <p:nvGrpSpPr>
          <p:cNvPr id="44037" name="Group 4"/>
          <p:cNvGrpSpPr/>
          <p:nvPr/>
        </p:nvGrpSpPr>
        <p:grpSpPr>
          <a:xfrm>
            <a:off x="3348038" y="3716338"/>
            <a:ext cx="4149725" cy="2595562"/>
            <a:chOff x="1712" y="2144"/>
            <a:chExt cx="2614" cy="1635"/>
          </a:xfrm>
        </p:grpSpPr>
        <p:sp>
          <p:nvSpPr>
            <p:cNvPr id="44038" name="Line 5"/>
            <p:cNvSpPr/>
            <p:nvPr/>
          </p:nvSpPr>
          <p:spPr>
            <a:xfrm>
              <a:off x="2083" y="2406"/>
              <a:ext cx="300" cy="347"/>
            </a:xfrm>
            <a:prstGeom prst="line">
              <a:avLst/>
            </a:prstGeom>
            <a:ln w="19050" cap="flat" cmpd="sng">
              <a:solidFill>
                <a:schemeClr val="tx1"/>
              </a:solidFill>
              <a:prstDash val="solid"/>
              <a:miter/>
              <a:headEnd type="none" w="med" len="med"/>
              <a:tailEnd type="none" w="med" len="med"/>
            </a:ln>
          </p:spPr>
        </p:sp>
        <p:sp>
          <p:nvSpPr>
            <p:cNvPr id="44039" name="Line 6"/>
            <p:cNvSpPr/>
            <p:nvPr/>
          </p:nvSpPr>
          <p:spPr>
            <a:xfrm flipH="1">
              <a:off x="3030" y="2382"/>
              <a:ext cx="0" cy="348"/>
            </a:xfrm>
            <a:prstGeom prst="line">
              <a:avLst/>
            </a:prstGeom>
            <a:ln w="19050" cap="flat" cmpd="sng">
              <a:solidFill>
                <a:schemeClr val="tx1"/>
              </a:solidFill>
              <a:prstDash val="solid"/>
              <a:miter/>
              <a:headEnd type="none" w="med" len="med"/>
              <a:tailEnd type="none" w="med" len="med"/>
            </a:ln>
          </p:spPr>
        </p:sp>
        <p:sp>
          <p:nvSpPr>
            <p:cNvPr id="44040" name="Line 7"/>
            <p:cNvSpPr/>
            <p:nvPr/>
          </p:nvSpPr>
          <p:spPr>
            <a:xfrm flipH="1">
              <a:off x="3653" y="2390"/>
              <a:ext cx="316" cy="340"/>
            </a:xfrm>
            <a:prstGeom prst="line">
              <a:avLst/>
            </a:prstGeom>
            <a:ln w="19050" cap="flat" cmpd="sng">
              <a:solidFill>
                <a:schemeClr val="tx1"/>
              </a:solidFill>
              <a:prstDash val="solid"/>
              <a:miter/>
              <a:headEnd type="none" w="med" len="med"/>
              <a:tailEnd type="none" w="med" len="med"/>
            </a:ln>
          </p:spPr>
        </p:sp>
        <p:grpSp>
          <p:nvGrpSpPr>
            <p:cNvPr id="44041" name="Group 8"/>
            <p:cNvGrpSpPr/>
            <p:nvPr/>
          </p:nvGrpSpPr>
          <p:grpSpPr>
            <a:xfrm>
              <a:off x="1712" y="2144"/>
              <a:ext cx="663" cy="288"/>
              <a:chOff x="1720" y="2184"/>
              <a:chExt cx="663" cy="288"/>
            </a:xfrm>
          </p:grpSpPr>
          <p:sp>
            <p:nvSpPr>
              <p:cNvPr id="44042" name="Rectangle 9"/>
              <p:cNvSpPr/>
              <p:nvPr/>
            </p:nvSpPr>
            <p:spPr>
              <a:xfrm>
                <a:off x="1720" y="2186"/>
                <a:ext cx="663" cy="2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4043" name="Text Box 10"/>
              <p:cNvSpPr txBox="1"/>
              <p:nvPr/>
            </p:nvSpPr>
            <p:spPr>
              <a:xfrm>
                <a:off x="1931" y="2184"/>
                <a:ext cx="255" cy="288"/>
              </a:xfrm>
              <a:prstGeom prst="rect">
                <a:avLst/>
              </a:prstGeom>
              <a:noFill/>
              <a:ln w="9525">
                <a:noFill/>
              </a:ln>
            </p:spPr>
            <p:txBody>
              <a:bodyPr wrap="none" anchor="t">
                <a:spAutoFit/>
              </a:bodyPr>
              <a:lstStyle/>
              <a:p>
                <a:r>
                  <a:rPr lang="en-US" altLang="zh-CN" sz="2400" b="1" dirty="0">
                    <a:latin typeface="Arial" panose="020B0604020202020204" pitchFamily="34" charset="0"/>
                    <a:ea typeface="宋体" panose="02010600030101010101" pitchFamily="2" charset="-122"/>
                  </a:rPr>
                  <a:t>A</a:t>
                </a:r>
              </a:p>
            </p:txBody>
          </p:sp>
        </p:grpSp>
        <p:grpSp>
          <p:nvGrpSpPr>
            <p:cNvPr id="44044" name="Group 11"/>
            <p:cNvGrpSpPr/>
            <p:nvPr/>
          </p:nvGrpSpPr>
          <p:grpSpPr>
            <a:xfrm>
              <a:off x="2685" y="2146"/>
              <a:ext cx="663" cy="288"/>
              <a:chOff x="1720" y="2184"/>
              <a:chExt cx="663" cy="288"/>
            </a:xfrm>
          </p:grpSpPr>
          <p:sp>
            <p:nvSpPr>
              <p:cNvPr id="44045" name="Rectangle 12"/>
              <p:cNvSpPr/>
              <p:nvPr/>
            </p:nvSpPr>
            <p:spPr>
              <a:xfrm>
                <a:off x="1720" y="2186"/>
                <a:ext cx="663" cy="2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4046" name="Text Box 13"/>
              <p:cNvSpPr txBox="1"/>
              <p:nvPr/>
            </p:nvSpPr>
            <p:spPr>
              <a:xfrm>
                <a:off x="1931" y="2184"/>
                <a:ext cx="255" cy="288"/>
              </a:xfrm>
              <a:prstGeom prst="rect">
                <a:avLst/>
              </a:prstGeom>
              <a:noFill/>
              <a:ln w="9525">
                <a:noFill/>
              </a:ln>
            </p:spPr>
            <p:txBody>
              <a:bodyPr wrap="none" anchor="t">
                <a:spAutoFit/>
              </a:bodyPr>
              <a:lstStyle/>
              <a:p>
                <a:r>
                  <a:rPr lang="en-US" altLang="zh-CN" sz="2400" b="1" dirty="0">
                    <a:latin typeface="Arial" panose="020B0604020202020204" pitchFamily="34" charset="0"/>
                    <a:ea typeface="宋体" panose="02010600030101010101" pitchFamily="2" charset="-122"/>
                  </a:rPr>
                  <a:t>B</a:t>
                </a:r>
              </a:p>
            </p:txBody>
          </p:sp>
        </p:grpSp>
        <p:grpSp>
          <p:nvGrpSpPr>
            <p:cNvPr id="44047" name="Group 14"/>
            <p:cNvGrpSpPr/>
            <p:nvPr/>
          </p:nvGrpSpPr>
          <p:grpSpPr>
            <a:xfrm>
              <a:off x="3663" y="2146"/>
              <a:ext cx="663" cy="288"/>
              <a:chOff x="1720" y="2184"/>
              <a:chExt cx="663" cy="288"/>
            </a:xfrm>
          </p:grpSpPr>
          <p:sp>
            <p:nvSpPr>
              <p:cNvPr id="44048" name="Rectangle 15"/>
              <p:cNvSpPr/>
              <p:nvPr/>
            </p:nvSpPr>
            <p:spPr>
              <a:xfrm>
                <a:off x="1720" y="2186"/>
                <a:ext cx="663" cy="2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4049" name="Text Box 16"/>
              <p:cNvSpPr txBox="1"/>
              <p:nvPr/>
            </p:nvSpPr>
            <p:spPr>
              <a:xfrm>
                <a:off x="1931" y="2184"/>
                <a:ext cx="255" cy="288"/>
              </a:xfrm>
              <a:prstGeom prst="rect">
                <a:avLst/>
              </a:prstGeom>
              <a:noFill/>
              <a:ln w="9525">
                <a:noFill/>
              </a:ln>
            </p:spPr>
            <p:txBody>
              <a:bodyPr wrap="none" anchor="t">
                <a:spAutoFit/>
              </a:bodyPr>
              <a:lstStyle/>
              <a:p>
                <a:r>
                  <a:rPr lang="en-US" altLang="zh-CN" sz="2400" b="1" dirty="0">
                    <a:latin typeface="Arial" panose="020B0604020202020204" pitchFamily="34" charset="0"/>
                    <a:ea typeface="宋体" panose="02010600030101010101" pitchFamily="2" charset="-122"/>
                  </a:rPr>
                  <a:t>C</a:t>
                </a:r>
              </a:p>
            </p:txBody>
          </p:sp>
        </p:grpSp>
        <p:grpSp>
          <p:nvGrpSpPr>
            <p:cNvPr id="44050" name="Group 17"/>
            <p:cNvGrpSpPr/>
            <p:nvPr/>
          </p:nvGrpSpPr>
          <p:grpSpPr>
            <a:xfrm>
              <a:off x="1833" y="2683"/>
              <a:ext cx="2398" cy="1096"/>
              <a:chOff x="2826" y="1468"/>
              <a:chExt cx="2398" cy="1096"/>
            </a:xfrm>
          </p:grpSpPr>
          <p:sp>
            <p:nvSpPr>
              <p:cNvPr id="44051" name="Rectangle 18"/>
              <p:cNvSpPr/>
              <p:nvPr/>
            </p:nvSpPr>
            <p:spPr>
              <a:xfrm>
                <a:off x="2826" y="1468"/>
                <a:ext cx="2398" cy="109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4052" name="Text Box 19"/>
              <p:cNvSpPr txBox="1"/>
              <p:nvPr/>
            </p:nvSpPr>
            <p:spPr>
              <a:xfrm>
                <a:off x="2902" y="1497"/>
                <a:ext cx="2258" cy="1014"/>
              </a:xfrm>
              <a:prstGeom prst="rect">
                <a:avLst/>
              </a:prstGeom>
              <a:noFill/>
              <a:ln w="9525">
                <a:noFill/>
              </a:ln>
            </p:spPr>
            <p:txBody>
              <a:bodyPr wrap="none" anchor="t">
                <a:spAutoFit/>
              </a:bodyPr>
              <a:lstStyle/>
              <a:p>
                <a:pPr>
                  <a:spcBef>
                    <a:spcPct val="5000"/>
                  </a:spcBef>
                </a:pPr>
                <a:r>
                  <a:rPr lang="en-US" altLang="zh-CN" sz="2400" b="1" dirty="0">
                    <a:latin typeface="Arial" panose="020B0604020202020204" pitchFamily="34" charset="0"/>
                    <a:ea typeface="宋体" panose="02010600030101010101" pitchFamily="2" charset="-122"/>
                  </a:rPr>
                  <a:t>M  STORE REC() TO N</a:t>
                </a:r>
              </a:p>
              <a:p>
                <a:pPr>
                  <a:spcBef>
                    <a:spcPct val="5000"/>
                  </a:spcBef>
                </a:pPr>
                <a:r>
                  <a:rPr lang="en-US" altLang="zh-CN" sz="2400" b="1" dirty="0">
                    <a:latin typeface="Arial" panose="020B0604020202020204" pitchFamily="34" charset="0"/>
                    <a:ea typeface="宋体" panose="02010600030101010101" pitchFamily="2" charset="-122"/>
                  </a:rPr>
                  <a:t>     READ MASTER FILE</a:t>
                </a:r>
              </a:p>
              <a:p>
                <a:pPr>
                  <a:spcBef>
                    <a:spcPct val="5000"/>
                  </a:spcBef>
                </a:pPr>
                <a:r>
                  <a:rPr lang="en-US" altLang="zh-CN" sz="2400" b="1" dirty="0">
                    <a:latin typeface="Arial" panose="020B0604020202020204" pitchFamily="34" charset="0"/>
                    <a:ea typeface="宋体" panose="02010600030101010101" pitchFamily="2" charset="-122"/>
                  </a:rPr>
                  <a:t>     ADD 1 TO x</a:t>
                </a:r>
              </a:p>
              <a:p>
                <a:pPr>
                  <a:spcBef>
                    <a:spcPct val="5000"/>
                  </a:spcBef>
                </a:pPr>
                <a:r>
                  <a:rPr lang="en-US" altLang="zh-CN" sz="2400" b="1" dirty="0">
                    <a:latin typeface="Arial" panose="020B0604020202020204" pitchFamily="34" charset="0"/>
                    <a:ea typeface="宋体" panose="02010600030101010101" pitchFamily="2" charset="-122"/>
                  </a:rPr>
                  <a:t>     ……</a:t>
                </a:r>
              </a:p>
            </p:txBody>
          </p:sp>
        </p:gr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36</a:t>
            </a:fld>
            <a:endParaRPr lang="en-US" altLang="zh-CN" sz="1200" dirty="0">
              <a:latin typeface="Arial Black" panose="020B0A04020102020204" pitchFamily="34" charset="0"/>
            </a:endParaRPr>
          </a:p>
        </p:txBody>
      </p:sp>
      <p:sp>
        <p:nvSpPr>
          <p:cNvPr id="4505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5059" name="Rectangle 2"/>
          <p:cNvSpPr>
            <a:spLocks noGrp="1"/>
          </p:cNvSpPr>
          <p:nvPr>
            <p:ph idx="1"/>
          </p:nvPr>
        </p:nvSpPr>
        <p:spPr>
          <a:xfrm>
            <a:off x="457200" y="549275"/>
            <a:ext cx="8229600" cy="5581650"/>
          </a:xfrm>
        </p:spPr>
        <p:txBody>
          <a:bodyPr vert="horz" wrap="square" lIns="91440" tIns="45720" rIns="91440" bIns="45720" anchor="t"/>
          <a:lstStyle/>
          <a:p>
            <a:pPr eaLnBrk="1" hangingPunct="1">
              <a:buNone/>
            </a:pPr>
            <a:r>
              <a:rPr lang="zh-CN" altLang="en-US" dirty="0">
                <a:solidFill>
                  <a:schemeClr val="tx2"/>
                </a:solidFill>
              </a:rPr>
              <a:t>评价：</a:t>
            </a:r>
          </a:p>
          <a:p>
            <a:pPr eaLnBrk="1" hangingPunct="1"/>
            <a:r>
              <a:rPr lang="zh-CN" altLang="en-US" dirty="0"/>
              <a:t>模块内各元素之间没有实质性联系，很可能在一种应用场合需要修改这个模块，在另一种应用场合又不允许这种修改，从而陷入困境；</a:t>
            </a:r>
          </a:p>
          <a:p>
            <a:pPr eaLnBrk="1" hangingPunct="1"/>
            <a:r>
              <a:rPr lang="zh-CN" altLang="en-US" dirty="0"/>
              <a:t>可理解性差，可维护性产生退化；</a:t>
            </a:r>
          </a:p>
          <a:p>
            <a:pPr eaLnBrk="1" hangingPunct="1"/>
            <a:r>
              <a:rPr lang="zh-CN" altLang="en-US" dirty="0"/>
              <a:t>模块是不可重用的。</a:t>
            </a:r>
          </a:p>
          <a:p>
            <a:pPr eaLnBrk="1" hangingPunct="1">
              <a:buNone/>
            </a:pPr>
            <a:r>
              <a:rPr lang="zh-CN" altLang="en-US" dirty="0">
                <a:solidFill>
                  <a:schemeClr val="tx2"/>
                </a:solidFill>
              </a:rPr>
              <a:t>解决方案：</a:t>
            </a:r>
          </a:p>
          <a:p>
            <a:pPr eaLnBrk="1" hangingPunct="1"/>
            <a:r>
              <a:rPr lang="zh-CN" altLang="en-US" dirty="0"/>
              <a:t>将模块分成更小的模块，每个小模块执行一个操作。</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37</a:t>
            </a:fld>
            <a:endParaRPr lang="en-US" altLang="zh-CN" sz="1200" dirty="0">
              <a:latin typeface="Arial Black" panose="020B0A04020102020204" pitchFamily="34" charset="0"/>
            </a:endParaRPr>
          </a:p>
        </p:txBody>
      </p:sp>
      <p:sp>
        <p:nvSpPr>
          <p:cNvPr id="4608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6083" name="Rectangle 2"/>
          <p:cNvSpPr>
            <a:spLocks noGrp="1"/>
          </p:cNvSpPr>
          <p:nvPr>
            <p:ph idx="1"/>
          </p:nvPr>
        </p:nvSpPr>
        <p:spPr>
          <a:xfrm>
            <a:off x="676275" y="1449388"/>
            <a:ext cx="7769225" cy="2300287"/>
          </a:xfrm>
        </p:spPr>
        <p:txBody>
          <a:bodyPr vert="horz" wrap="square" lIns="91440" tIns="45720" rIns="91440" bIns="45720" anchor="t"/>
          <a:lstStyle/>
          <a:p>
            <a:pPr eaLnBrk="1" hangingPunct="1">
              <a:lnSpc>
                <a:spcPct val="105000"/>
              </a:lnSpc>
            </a:pPr>
            <a:r>
              <a:rPr lang="zh-CN" altLang="en-US" sz="2800" dirty="0"/>
              <a:t>这种模块</a:t>
            </a:r>
            <a:r>
              <a:rPr lang="en-US" altLang="zh-CN" sz="2800" dirty="0"/>
              <a:t>(</a:t>
            </a:r>
            <a:r>
              <a:rPr lang="zh-CN" altLang="en-US" sz="2800" dirty="0">
                <a:solidFill>
                  <a:schemeClr val="bg2"/>
                </a:solidFill>
              </a:rPr>
              <a:t>例如，读一个记录，写一个记录</a:t>
            </a:r>
            <a:r>
              <a:rPr lang="en-US" altLang="zh-CN" sz="2800" dirty="0"/>
              <a:t>)</a:t>
            </a:r>
            <a:r>
              <a:rPr lang="zh-CN" altLang="en-US" sz="2800" dirty="0"/>
              <a:t>把几种相关的功能组合在一起</a:t>
            </a:r>
          </a:p>
          <a:p>
            <a:pPr eaLnBrk="1" hangingPunct="1">
              <a:lnSpc>
                <a:spcPct val="105000"/>
              </a:lnSpc>
            </a:pPr>
            <a:r>
              <a:rPr lang="zh-CN" altLang="en-US" sz="2800" dirty="0"/>
              <a:t>每次被调用时，由传送给模块的判定参数来确定该模块应执行哪一种功能。</a:t>
            </a:r>
          </a:p>
        </p:txBody>
      </p:sp>
      <p:grpSp>
        <p:nvGrpSpPr>
          <p:cNvPr id="46084" name="Group 3"/>
          <p:cNvGrpSpPr/>
          <p:nvPr/>
        </p:nvGrpSpPr>
        <p:grpSpPr>
          <a:xfrm>
            <a:off x="1547813" y="3573463"/>
            <a:ext cx="6453187" cy="2819400"/>
            <a:chOff x="1005" y="1983"/>
            <a:chExt cx="4065" cy="1776"/>
          </a:xfrm>
        </p:grpSpPr>
        <p:grpSp>
          <p:nvGrpSpPr>
            <p:cNvPr id="46085" name="Group 4"/>
            <p:cNvGrpSpPr/>
            <p:nvPr/>
          </p:nvGrpSpPr>
          <p:grpSpPr>
            <a:xfrm>
              <a:off x="1005" y="1983"/>
              <a:ext cx="3300" cy="1776"/>
              <a:chOff x="1873" y="2037"/>
              <a:chExt cx="3300" cy="1776"/>
            </a:xfrm>
          </p:grpSpPr>
          <p:grpSp>
            <p:nvGrpSpPr>
              <p:cNvPr id="46086" name="Group 5"/>
              <p:cNvGrpSpPr/>
              <p:nvPr/>
            </p:nvGrpSpPr>
            <p:grpSpPr>
              <a:xfrm>
                <a:off x="1873" y="2040"/>
                <a:ext cx="3300" cy="1773"/>
                <a:chOff x="1306" y="1957"/>
                <a:chExt cx="3300" cy="1773"/>
              </a:xfrm>
            </p:grpSpPr>
            <p:sp>
              <p:nvSpPr>
                <p:cNvPr id="499718" name="Rectangle 6"/>
                <p:cNvSpPr>
                  <a:spLocks noChangeArrowheads="1"/>
                </p:cNvSpPr>
                <p:nvPr/>
              </p:nvSpPr>
              <p:spPr bwMode="auto">
                <a:xfrm>
                  <a:off x="2295" y="1957"/>
                  <a:ext cx="1335" cy="292"/>
                </a:xfrm>
                <a:prstGeom prst="rect">
                  <a:avLst/>
                </a:prstGeom>
                <a:solidFill>
                  <a:srgbClr val="FFFF66"/>
                </a:solidFill>
                <a:ln w="9525">
                  <a:solidFill>
                    <a:schemeClr val="accent1"/>
                  </a:solidFill>
                  <a:miter lim="800000"/>
                </a:ln>
                <a:effectLst>
                  <a:outerShdw dist="35921"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9719" name="Rectangle 7"/>
                <p:cNvSpPr>
                  <a:spLocks noChangeArrowheads="1"/>
                </p:cNvSpPr>
                <p:nvPr/>
              </p:nvSpPr>
              <p:spPr bwMode="auto">
                <a:xfrm>
                  <a:off x="1306" y="2414"/>
                  <a:ext cx="3300" cy="1106"/>
                </a:xfrm>
                <a:prstGeom prst="rect">
                  <a:avLst/>
                </a:prstGeom>
                <a:solidFill>
                  <a:srgbClr val="CCFFFF"/>
                </a:solidFill>
                <a:ln w="9525">
                  <a:solidFill>
                    <a:schemeClr val="accent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089" name="AutoShape 8"/>
                <p:cNvSpPr/>
                <p:nvPr/>
              </p:nvSpPr>
              <p:spPr>
                <a:xfrm>
                  <a:off x="2541" y="2496"/>
                  <a:ext cx="823" cy="329"/>
                </a:xfrm>
                <a:prstGeom prst="diamond">
                  <a:avLst/>
                </a:prstGeom>
                <a:solidFill>
                  <a:srgbClr val="CCFF66"/>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090" name="Line 9"/>
                <p:cNvSpPr/>
                <p:nvPr/>
              </p:nvSpPr>
              <p:spPr>
                <a:xfrm>
                  <a:off x="2953" y="2267"/>
                  <a:ext cx="0" cy="238"/>
                </a:xfrm>
                <a:prstGeom prst="line">
                  <a:avLst/>
                </a:prstGeom>
                <a:ln w="19050" cap="flat" cmpd="sng">
                  <a:solidFill>
                    <a:schemeClr val="tx1"/>
                  </a:solidFill>
                  <a:prstDash val="solid"/>
                  <a:round/>
                  <a:headEnd type="none" w="med" len="med"/>
                  <a:tailEnd type="triangle" w="sm" len="med"/>
                </a:ln>
              </p:spPr>
            </p:sp>
            <p:sp>
              <p:nvSpPr>
                <p:cNvPr id="46091" name="Line 10"/>
                <p:cNvSpPr/>
                <p:nvPr/>
              </p:nvSpPr>
              <p:spPr>
                <a:xfrm>
                  <a:off x="3365" y="2661"/>
                  <a:ext cx="411" cy="0"/>
                </a:xfrm>
                <a:prstGeom prst="line">
                  <a:avLst/>
                </a:prstGeom>
                <a:ln w="19050" cap="flat" cmpd="sng">
                  <a:solidFill>
                    <a:schemeClr val="tx1"/>
                  </a:solidFill>
                  <a:prstDash val="solid"/>
                  <a:round/>
                  <a:headEnd type="none" w="med" len="med"/>
                  <a:tailEnd type="none" w="med" len="med"/>
                </a:ln>
              </p:spPr>
            </p:sp>
            <p:sp>
              <p:nvSpPr>
                <p:cNvPr id="46092" name="Rectangle 11"/>
                <p:cNvSpPr/>
                <p:nvPr/>
              </p:nvSpPr>
              <p:spPr>
                <a:xfrm>
                  <a:off x="3328" y="2953"/>
                  <a:ext cx="1106" cy="284"/>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093" name="Line 12"/>
                <p:cNvSpPr/>
                <p:nvPr/>
              </p:nvSpPr>
              <p:spPr>
                <a:xfrm>
                  <a:off x="3767" y="2661"/>
                  <a:ext cx="0" cy="283"/>
                </a:xfrm>
                <a:prstGeom prst="line">
                  <a:avLst/>
                </a:prstGeom>
                <a:ln w="19050" cap="flat" cmpd="sng">
                  <a:solidFill>
                    <a:schemeClr val="tx1"/>
                  </a:solidFill>
                  <a:prstDash val="solid"/>
                  <a:round/>
                  <a:headEnd type="none" w="med" len="med"/>
                  <a:tailEnd type="triangle" w="sm" len="lg"/>
                </a:ln>
              </p:spPr>
            </p:sp>
            <p:sp>
              <p:nvSpPr>
                <p:cNvPr id="46094" name="Rectangle 13"/>
                <p:cNvSpPr/>
                <p:nvPr/>
              </p:nvSpPr>
              <p:spPr>
                <a:xfrm>
                  <a:off x="1479" y="2957"/>
                  <a:ext cx="1106" cy="284"/>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46095" name="Line 14"/>
                <p:cNvSpPr/>
                <p:nvPr/>
              </p:nvSpPr>
              <p:spPr>
                <a:xfrm>
                  <a:off x="2116" y="2665"/>
                  <a:ext cx="0" cy="283"/>
                </a:xfrm>
                <a:prstGeom prst="line">
                  <a:avLst/>
                </a:prstGeom>
                <a:ln w="19050" cap="flat" cmpd="sng">
                  <a:solidFill>
                    <a:schemeClr val="tx1"/>
                  </a:solidFill>
                  <a:prstDash val="solid"/>
                  <a:round/>
                  <a:headEnd type="none" w="med" len="med"/>
                  <a:tailEnd type="triangle" w="sm" len="lg"/>
                </a:ln>
              </p:spPr>
            </p:sp>
            <p:sp>
              <p:nvSpPr>
                <p:cNvPr id="46096" name="Line 15"/>
                <p:cNvSpPr/>
                <p:nvPr/>
              </p:nvSpPr>
              <p:spPr>
                <a:xfrm flipH="1">
                  <a:off x="2112" y="2661"/>
                  <a:ext cx="430" cy="0"/>
                </a:xfrm>
                <a:prstGeom prst="line">
                  <a:avLst/>
                </a:prstGeom>
                <a:ln w="19050" cap="flat" cmpd="sng">
                  <a:solidFill>
                    <a:schemeClr val="tx1"/>
                  </a:solidFill>
                  <a:prstDash val="solid"/>
                  <a:round/>
                  <a:headEnd type="none" w="med" len="med"/>
                  <a:tailEnd type="none" w="med" len="med"/>
                </a:ln>
              </p:spPr>
            </p:sp>
            <p:sp>
              <p:nvSpPr>
                <p:cNvPr id="46097" name="Line 16"/>
                <p:cNvSpPr/>
                <p:nvPr/>
              </p:nvSpPr>
              <p:spPr>
                <a:xfrm flipH="1">
                  <a:off x="3764" y="3234"/>
                  <a:ext cx="0" cy="164"/>
                </a:xfrm>
                <a:prstGeom prst="line">
                  <a:avLst/>
                </a:prstGeom>
                <a:ln w="19050" cap="flat" cmpd="sng">
                  <a:solidFill>
                    <a:schemeClr val="tx1"/>
                  </a:solidFill>
                  <a:prstDash val="solid"/>
                  <a:round/>
                  <a:headEnd type="none" w="med" len="med"/>
                  <a:tailEnd type="triangle" w="sm" len="med"/>
                </a:ln>
              </p:spPr>
            </p:sp>
            <p:sp>
              <p:nvSpPr>
                <p:cNvPr id="46098" name="Line 17"/>
                <p:cNvSpPr/>
                <p:nvPr/>
              </p:nvSpPr>
              <p:spPr>
                <a:xfrm>
                  <a:off x="2113" y="3238"/>
                  <a:ext cx="0" cy="155"/>
                </a:xfrm>
                <a:prstGeom prst="line">
                  <a:avLst/>
                </a:prstGeom>
                <a:ln w="19050" cap="flat" cmpd="sng">
                  <a:solidFill>
                    <a:schemeClr val="tx1"/>
                  </a:solidFill>
                  <a:prstDash val="solid"/>
                  <a:round/>
                  <a:headEnd type="none" w="med" len="med"/>
                  <a:tailEnd type="triangle" w="sm" len="med"/>
                </a:ln>
              </p:spPr>
            </p:sp>
            <p:sp>
              <p:nvSpPr>
                <p:cNvPr id="46099" name="Line 18"/>
                <p:cNvSpPr/>
                <p:nvPr/>
              </p:nvSpPr>
              <p:spPr>
                <a:xfrm>
                  <a:off x="2121" y="3392"/>
                  <a:ext cx="1646" cy="0"/>
                </a:xfrm>
                <a:prstGeom prst="line">
                  <a:avLst/>
                </a:prstGeom>
                <a:ln w="19050" cap="flat" cmpd="sng">
                  <a:solidFill>
                    <a:schemeClr val="tx1"/>
                  </a:solidFill>
                  <a:prstDash val="solid"/>
                  <a:round/>
                  <a:headEnd type="none" w="med" len="med"/>
                  <a:tailEnd type="none" w="med" len="med"/>
                </a:ln>
              </p:spPr>
            </p:sp>
            <p:sp>
              <p:nvSpPr>
                <p:cNvPr id="46100" name="Line 19"/>
                <p:cNvSpPr/>
                <p:nvPr/>
              </p:nvSpPr>
              <p:spPr>
                <a:xfrm>
                  <a:off x="2953" y="3392"/>
                  <a:ext cx="0" cy="338"/>
                </a:xfrm>
                <a:prstGeom prst="line">
                  <a:avLst/>
                </a:prstGeom>
                <a:ln w="19050" cap="flat" cmpd="sng">
                  <a:solidFill>
                    <a:schemeClr val="tx1"/>
                  </a:solidFill>
                  <a:prstDash val="solid"/>
                  <a:round/>
                  <a:headEnd type="none" w="med" len="med"/>
                  <a:tailEnd type="triangle" w="sm" len="lg"/>
                </a:ln>
              </p:spPr>
            </p:sp>
          </p:grpSp>
          <p:sp>
            <p:nvSpPr>
              <p:cNvPr id="46101" name="Text Box 20"/>
              <p:cNvSpPr txBox="1"/>
              <p:nvPr/>
            </p:nvSpPr>
            <p:spPr>
              <a:xfrm>
                <a:off x="3911" y="3020"/>
                <a:ext cx="1076" cy="288"/>
              </a:xfrm>
              <a:prstGeom prst="rect">
                <a:avLst/>
              </a:prstGeom>
              <a:noFill/>
              <a:ln w="9525">
                <a:noFill/>
              </a:ln>
            </p:spPr>
            <p:txBody>
              <a:bodyPr wrap="none" anchor="t">
                <a:spAutoFit/>
              </a:bodyPr>
              <a:lstStyle/>
              <a:p>
                <a:r>
                  <a:rPr lang="zh-CN" altLang="en-US" sz="2400" b="1" dirty="0">
                    <a:latin typeface="Times New Roman" panose="02020603050405020304" pitchFamily="18" charset="0"/>
                    <a:ea typeface="仿宋_GB2312" pitchFamily="49" charset="-122"/>
                  </a:rPr>
                  <a:t>写一个记录</a:t>
                </a:r>
              </a:p>
            </p:txBody>
          </p:sp>
          <p:sp>
            <p:nvSpPr>
              <p:cNvPr id="46102" name="Text Box 21"/>
              <p:cNvSpPr txBox="1"/>
              <p:nvPr/>
            </p:nvSpPr>
            <p:spPr>
              <a:xfrm>
                <a:off x="2051" y="3025"/>
                <a:ext cx="1076" cy="288"/>
              </a:xfrm>
              <a:prstGeom prst="rect">
                <a:avLst/>
              </a:prstGeom>
              <a:noFill/>
              <a:ln w="9525">
                <a:noFill/>
              </a:ln>
            </p:spPr>
            <p:txBody>
              <a:bodyPr wrap="none" anchor="t">
                <a:spAutoFit/>
              </a:bodyPr>
              <a:lstStyle/>
              <a:p>
                <a:r>
                  <a:rPr lang="zh-CN" altLang="en-US" sz="2400" b="1" dirty="0">
                    <a:latin typeface="Times New Roman" panose="02020603050405020304" pitchFamily="18" charset="0"/>
                    <a:ea typeface="仿宋_GB2312" pitchFamily="49" charset="-122"/>
                  </a:rPr>
                  <a:t>读一个记录</a:t>
                </a:r>
              </a:p>
            </p:txBody>
          </p:sp>
          <p:sp>
            <p:nvSpPr>
              <p:cNvPr id="46103" name="Text Box 22"/>
              <p:cNvSpPr txBox="1"/>
              <p:nvPr/>
            </p:nvSpPr>
            <p:spPr>
              <a:xfrm>
                <a:off x="3285" y="2578"/>
                <a:ext cx="500" cy="288"/>
              </a:xfrm>
              <a:prstGeom prst="rect">
                <a:avLst/>
              </a:prstGeom>
              <a:noFill/>
              <a:ln w="9525">
                <a:noFill/>
              </a:ln>
            </p:spPr>
            <p:txBody>
              <a:bodyPr wrap="none" anchor="t">
                <a:spAutoFit/>
              </a:bodyPr>
              <a:lstStyle/>
              <a:p>
                <a:r>
                  <a:rPr lang="zh-CN" altLang="en-US" sz="2400" b="1" dirty="0">
                    <a:latin typeface="Times New Roman" panose="02020603050405020304" pitchFamily="18" charset="0"/>
                    <a:ea typeface="仿宋_GB2312" pitchFamily="49" charset="-122"/>
                  </a:rPr>
                  <a:t>判定</a:t>
                </a:r>
              </a:p>
            </p:txBody>
          </p:sp>
          <p:sp>
            <p:nvSpPr>
              <p:cNvPr id="46104" name="Text Box 23"/>
              <p:cNvSpPr txBox="1"/>
              <p:nvPr/>
            </p:nvSpPr>
            <p:spPr>
              <a:xfrm>
                <a:off x="3066" y="2037"/>
                <a:ext cx="884" cy="288"/>
              </a:xfrm>
              <a:prstGeom prst="rect">
                <a:avLst/>
              </a:prstGeom>
              <a:noFill/>
              <a:ln w="9525">
                <a:noFill/>
              </a:ln>
            </p:spPr>
            <p:txBody>
              <a:bodyPr wrap="none" anchor="t">
                <a:spAutoFit/>
              </a:bodyPr>
              <a:lstStyle/>
              <a:p>
                <a:r>
                  <a:rPr lang="zh-CN" altLang="en-US" sz="2400" b="1" dirty="0">
                    <a:latin typeface="Times New Roman" panose="02020603050405020304" pitchFamily="18" charset="0"/>
                    <a:ea typeface="仿宋_GB2312" pitchFamily="49" charset="-122"/>
                  </a:rPr>
                  <a:t>调用模块</a:t>
                </a:r>
              </a:p>
            </p:txBody>
          </p:sp>
        </p:grpSp>
        <p:sp>
          <p:nvSpPr>
            <p:cNvPr id="46105" name="Text Box 24"/>
            <p:cNvSpPr txBox="1"/>
            <p:nvPr/>
          </p:nvSpPr>
          <p:spPr>
            <a:xfrm>
              <a:off x="4378" y="2507"/>
              <a:ext cx="692" cy="518"/>
            </a:xfrm>
            <a:prstGeom prst="rect">
              <a:avLst/>
            </a:prstGeom>
            <a:noFill/>
            <a:ln w="9525">
              <a:noFill/>
            </a:ln>
          </p:spPr>
          <p:txBody>
            <a:bodyPr wrap="none" anchor="t">
              <a:spAutoFit/>
            </a:bodyPr>
            <a:lstStyle/>
            <a:p>
              <a:pPr algn="ctr"/>
              <a:r>
                <a:rPr lang="zh-CN" altLang="en-US" sz="2400" b="1" dirty="0">
                  <a:solidFill>
                    <a:schemeClr val="bg2"/>
                  </a:solidFill>
                  <a:latin typeface="Times New Roman" panose="02020603050405020304" pitchFamily="18" charset="0"/>
                  <a:ea typeface="仿宋_GB2312" pitchFamily="49" charset="-122"/>
                </a:rPr>
                <a:t>被调用</a:t>
              </a:r>
            </a:p>
            <a:p>
              <a:pPr algn="ctr"/>
              <a:r>
                <a:rPr lang="zh-CN" altLang="en-US" sz="2400" b="1" dirty="0">
                  <a:solidFill>
                    <a:schemeClr val="bg2"/>
                  </a:solidFill>
                  <a:latin typeface="Times New Roman" panose="02020603050405020304" pitchFamily="18" charset="0"/>
                  <a:ea typeface="仿宋_GB2312" pitchFamily="49" charset="-122"/>
                </a:rPr>
                <a:t>模块</a:t>
              </a:r>
            </a:p>
          </p:txBody>
        </p:sp>
      </p:grpSp>
      <p:sp>
        <p:nvSpPr>
          <p:cNvPr id="46106" name="Rectangle 25"/>
          <p:cNvSpPr>
            <a:spLocks noGrp="1"/>
          </p:cNvSpPr>
          <p:nvPr>
            <p:ph type="title"/>
          </p:nvPr>
        </p:nvSpPr>
        <p:spPr>
          <a:xfrm>
            <a:off x="495300" y="495300"/>
            <a:ext cx="8229600" cy="1058863"/>
          </a:xfrm>
        </p:spPr>
        <p:txBody>
          <a:bodyPr vert="horz" wrap="square" lIns="91440" tIns="45720" rIns="91440" bIns="45720" anchor="ctr"/>
          <a:lstStyle/>
          <a:p>
            <a:pPr eaLnBrk="1" hangingPunct="1"/>
            <a:r>
              <a:rPr lang="zh-CN" altLang="en-US" sz="3200" dirty="0">
                <a:solidFill>
                  <a:srgbClr val="FF3300"/>
                </a:solidFill>
              </a:rPr>
              <a:t>逻辑内聚</a:t>
            </a:r>
            <a:r>
              <a:rPr lang="zh-CN" altLang="en-US" sz="3200" dirty="0">
                <a:solidFill>
                  <a:srgbClr val="FF3300"/>
                </a:solidFill>
                <a:latin typeface="华文新魏" panose="02010800040101010101" pitchFamily="2" charset="-122"/>
                <a:ea typeface="华文新魏" panose="02010800040101010101" pitchFamily="2" charset="-122"/>
              </a:rPr>
              <a:t>（</a:t>
            </a:r>
            <a:r>
              <a:rPr lang="en-US" altLang="zh-CN" sz="3200" dirty="0">
                <a:solidFill>
                  <a:srgbClr val="FF3300"/>
                </a:solidFill>
                <a:latin typeface="华文新魏" panose="02010800040101010101" pitchFamily="2" charset="-122"/>
                <a:ea typeface="华文新魏" panose="02010800040101010101" pitchFamily="2" charset="-122"/>
              </a:rPr>
              <a:t>Logical Cohesion</a:t>
            </a:r>
            <a:r>
              <a:rPr lang="zh-CN" altLang="en-US" sz="3200" dirty="0">
                <a:solidFill>
                  <a:srgbClr val="FF3300"/>
                </a:solidFill>
                <a:latin typeface="华文新魏" panose="02010800040101010101" pitchFamily="2" charset="-122"/>
                <a:ea typeface="华文新魏" panose="02010800040101010101" pitchFamily="2" charset="-122"/>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38</a:t>
            </a:fld>
            <a:endParaRPr lang="en-US" altLang="zh-CN" sz="1200" dirty="0">
              <a:latin typeface="Arial Black" panose="020B0A04020102020204" pitchFamily="34" charset="0"/>
            </a:endParaRPr>
          </a:p>
        </p:txBody>
      </p:sp>
      <p:sp>
        <p:nvSpPr>
          <p:cNvPr id="4710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7107" name="Rectangle 33"/>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时间内聚</a:t>
            </a:r>
          </a:p>
        </p:txBody>
      </p:sp>
      <p:sp>
        <p:nvSpPr>
          <p:cNvPr id="47108" name="Rectangle 34"/>
          <p:cNvSpPr>
            <a:spLocks noGrp="1"/>
          </p:cNvSpPr>
          <p:nvPr>
            <p:ph idx="1"/>
          </p:nvPr>
        </p:nvSpPr>
        <p:spPr/>
        <p:txBody>
          <a:bodyPr vert="horz" wrap="square" lIns="91440" tIns="45720" rIns="91440" bIns="45720" anchor="t"/>
          <a:lstStyle/>
          <a:p>
            <a:pPr eaLnBrk="1" hangingPunct="1"/>
            <a:r>
              <a:rPr lang="zh-CN" altLang="en-US" dirty="0"/>
              <a:t>一个模块包含的任务必须在同一段时间内执行</a:t>
            </a:r>
          </a:p>
          <a:p>
            <a:pPr eaLnBrk="1" hangingPunct="1"/>
            <a:r>
              <a:rPr lang="zh-CN" altLang="en-US" dirty="0"/>
              <a:t>例如：系统的初始化</a:t>
            </a:r>
          </a:p>
          <a:p>
            <a:pPr eaLnBrk="1" hangingPunct="1"/>
            <a:r>
              <a:rPr lang="zh-CN" altLang="en-US" dirty="0"/>
              <a:t>问题：不同功能混在一个模块中，有时共用部分编码，使局部功能的修改牵动全局</a:t>
            </a: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39</a:t>
            </a:fld>
            <a:endParaRPr lang="en-US" altLang="zh-CN" sz="1200" dirty="0">
              <a:latin typeface="Arial Black" panose="020B0A04020102020204" pitchFamily="34" charset="0"/>
            </a:endParaRPr>
          </a:p>
        </p:txBody>
      </p:sp>
      <p:sp>
        <p:nvSpPr>
          <p:cNvPr id="4813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8131" name="Rectangle 3"/>
          <p:cNvSpPr>
            <a:spLocks noGrp="1"/>
          </p:cNvSpPr>
          <p:nvPr>
            <p:ph idx="1"/>
          </p:nvPr>
        </p:nvSpPr>
        <p:spPr>
          <a:xfrm>
            <a:off x="468313" y="620713"/>
            <a:ext cx="8218487" cy="5040312"/>
          </a:xfrm>
        </p:spPr>
        <p:txBody>
          <a:bodyPr vert="horz" wrap="square" lIns="91440" tIns="45720" rIns="91440" bIns="45720" anchor="t"/>
          <a:lstStyle/>
          <a:p>
            <a:pPr eaLnBrk="1" hangingPunct="1"/>
            <a:r>
              <a:rPr lang="en-US" altLang="zh-CN" dirty="0">
                <a:solidFill>
                  <a:srgbClr val="00CC66"/>
                </a:solidFill>
                <a:sym typeface="Symbol" panose="05050102010706020507" pitchFamily="18" charset="2"/>
              </a:rPr>
              <a:t>  </a:t>
            </a:r>
            <a:r>
              <a:rPr lang="zh-CN" altLang="en-US" dirty="0">
                <a:solidFill>
                  <a:srgbClr val="00CC66"/>
                </a:solidFill>
                <a:sym typeface="Webdings" panose="05030102010509060703" pitchFamily="18" charset="2"/>
              </a:rPr>
              <a:t>中内聚</a:t>
            </a:r>
          </a:p>
          <a:p>
            <a:pPr eaLnBrk="1" hangingPunct="1"/>
            <a:r>
              <a:rPr lang="zh-CN" altLang="en-US" dirty="0">
                <a:solidFill>
                  <a:srgbClr val="FF3300"/>
                </a:solidFill>
              </a:rPr>
              <a:t>过程内聚</a:t>
            </a:r>
            <a:endParaRPr lang="zh-CN" altLang="en-US" dirty="0"/>
          </a:p>
          <a:p>
            <a:pPr eaLnBrk="1" hangingPunct="1"/>
            <a:r>
              <a:rPr lang="zh-CN" altLang="en-US" dirty="0"/>
              <a:t>一个模块内的处理元素是相关的，而且必须以特定次序执行</a:t>
            </a:r>
          </a:p>
          <a:p>
            <a:pPr lvl="1" eaLnBrk="1" hangingPunct="1"/>
            <a:r>
              <a:rPr lang="zh-CN" altLang="en-US" dirty="0"/>
              <a:t>使用流程图做为工具设计程序时，如果流程图太大，可以把流程图中的某一部分划出组成模块，就得到过程内聚模块。</a:t>
            </a:r>
          </a:p>
          <a:p>
            <a:pPr lvl="1" eaLnBrk="1" hangingPunct="1"/>
            <a:r>
              <a:rPr lang="zh-CN" altLang="en-US" dirty="0"/>
              <a:t>例如，把流程图中的循环部分、判定部分、计算部分分成三个模块，这三个模块都是过程内聚模块。</a:t>
            </a:r>
          </a:p>
          <a:p>
            <a:pPr eaLnBrk="1" hangingPunct="1"/>
            <a:endParaRPr lang="zh-CN" altLang="en-US" dirty="0"/>
          </a:p>
          <a:p>
            <a:pPr eaLnBrk="1" hangingPunct="1"/>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a:t>
            </a:fld>
            <a:endParaRPr lang="en-US" altLang="zh-CN" sz="1200" dirty="0">
              <a:latin typeface="Arial Black" panose="020B0A04020102020204" pitchFamily="34" charset="0"/>
            </a:endParaRPr>
          </a:p>
        </p:txBody>
      </p:sp>
      <p:sp>
        <p:nvSpPr>
          <p:cNvPr id="819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8195" name="Rectangle 2"/>
          <p:cNvSpPr>
            <a:spLocks noGrp="1"/>
          </p:cNvSpPr>
          <p:nvPr>
            <p:ph idx="1"/>
          </p:nvPr>
        </p:nvSpPr>
        <p:spPr>
          <a:xfrm>
            <a:off x="457200" y="482600"/>
            <a:ext cx="8229600" cy="785813"/>
          </a:xfrm>
          <a:solidFill>
            <a:srgbClr val="92D050"/>
          </a:solidFill>
        </p:spPr>
        <p:txBody>
          <a:bodyPr vert="horz" wrap="square" lIns="91440" tIns="45720" rIns="91440" bIns="45720" anchor="t"/>
          <a:lstStyle/>
          <a:p>
            <a:pPr eaLnBrk="1" hangingPunct="1">
              <a:buNone/>
            </a:pPr>
            <a:r>
              <a:rPr lang="zh-CN" altLang="en-US" b="0" dirty="0">
                <a:solidFill>
                  <a:srgbClr val="7030A0"/>
                </a:solidFill>
                <a:latin typeface="华文彩云" panose="02010800040101010101" charset="-122"/>
                <a:ea typeface="华文彩云" panose="02010800040101010101" charset="-122"/>
              </a:rPr>
              <a:t>结构化设计和结构化分析的关系：</a:t>
            </a:r>
          </a:p>
        </p:txBody>
      </p:sp>
      <p:sp>
        <p:nvSpPr>
          <p:cNvPr id="8196" name="Rectangle 3"/>
          <p:cNvSpPr/>
          <p:nvPr/>
        </p:nvSpPr>
        <p:spPr>
          <a:xfrm>
            <a:off x="0" y="234315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8197" name="Rectangle 4"/>
          <p:cNvSpPr/>
          <p:nvPr/>
        </p:nvSpPr>
        <p:spPr>
          <a:xfrm>
            <a:off x="0" y="2324100"/>
            <a:ext cx="9144000" cy="0"/>
          </a:xfrm>
          <a:prstGeom prst="rect">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8198" name="Object 5"/>
          <p:cNvGraphicFramePr/>
          <p:nvPr/>
        </p:nvGraphicFramePr>
        <p:xfrm>
          <a:off x="250825" y="1268413"/>
          <a:ext cx="8642350" cy="4275137"/>
        </p:xfrm>
        <a:graphic>
          <a:graphicData uri="http://schemas.openxmlformats.org/presentationml/2006/ole">
            <mc:AlternateContent xmlns:mc="http://schemas.openxmlformats.org/markup-compatibility/2006">
              <mc:Choice xmlns:v="urn:schemas-microsoft-com:vml" Requires="v">
                <p:oleObj spid="_x0000_s3079" r:id="rId3" imgW="5055870" imgH="2506345" progId="Visio.Drawing.11">
                  <p:embed/>
                </p:oleObj>
              </mc:Choice>
              <mc:Fallback>
                <p:oleObj r:id="rId3" imgW="5055870" imgH="2506345" progId="Visio.Drawing.11">
                  <p:embed/>
                  <p:pic>
                    <p:nvPicPr>
                      <p:cNvPr id="0" name="图片 3075"/>
                      <p:cNvPicPr/>
                      <p:nvPr/>
                    </p:nvPicPr>
                    <p:blipFill>
                      <a:blip r:embed="rId4"/>
                      <a:stretch>
                        <a:fillRect/>
                      </a:stretch>
                    </p:blipFill>
                    <p:spPr>
                      <a:xfrm>
                        <a:off x="250825" y="1268413"/>
                        <a:ext cx="8642350" cy="4275137"/>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40</a:t>
            </a:fld>
            <a:endParaRPr lang="en-US" altLang="zh-CN" sz="1200" dirty="0">
              <a:latin typeface="Arial Black" panose="020B0A04020102020204" pitchFamily="34" charset="0"/>
            </a:endParaRPr>
          </a:p>
        </p:txBody>
      </p:sp>
      <p:sp>
        <p:nvSpPr>
          <p:cNvPr id="49154" name="日期占位符 6"/>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9155" name="Rectangle 7"/>
          <p:cNvSpPr>
            <a:spLocks noGrp="1"/>
          </p:cNvSpPr>
          <p:nvPr>
            <p:ph type="title"/>
          </p:nvPr>
        </p:nvSpPr>
        <p:spPr/>
        <p:txBody>
          <a:bodyPr vert="horz" wrap="square" lIns="91440" tIns="45720" rIns="91440" bIns="45720" anchor="ctr"/>
          <a:lstStyle/>
          <a:p>
            <a:pPr eaLnBrk="1" hangingPunct="1"/>
            <a:r>
              <a:rPr lang="zh-CN" altLang="en-US" dirty="0">
                <a:solidFill>
                  <a:srgbClr val="FF3300"/>
                </a:solidFill>
              </a:rPr>
              <a:t>通信内聚</a:t>
            </a:r>
          </a:p>
        </p:txBody>
      </p:sp>
      <p:sp>
        <p:nvSpPr>
          <p:cNvPr id="49156" name="Rectangle 8"/>
          <p:cNvSpPr>
            <a:spLocks noGrp="1"/>
          </p:cNvSpPr>
          <p:nvPr>
            <p:ph type="body" sz="half" idx="1"/>
          </p:nvPr>
        </p:nvSpPr>
        <p:spPr>
          <a:xfrm>
            <a:off x="457200" y="1125538"/>
            <a:ext cx="8507413" cy="4751387"/>
          </a:xfrm>
        </p:spPr>
        <p:txBody>
          <a:bodyPr vert="horz" wrap="square" lIns="91440" tIns="45720" rIns="91440" bIns="45720" anchor="t"/>
          <a:lstStyle/>
          <a:p>
            <a:pPr eaLnBrk="1" hangingPunct="1"/>
            <a:r>
              <a:rPr lang="zh-CN" altLang="en-US" sz="2800" dirty="0"/>
              <a:t>如果一个模块内各功能部分都使用了相同的输入数据，或产生了相同的输出数据</a:t>
            </a:r>
          </a:p>
          <a:p>
            <a:pPr eaLnBrk="1" hangingPunct="1"/>
            <a:r>
              <a:rPr lang="zh-CN" altLang="en-US" sz="2800" dirty="0"/>
              <a:t>通常，通信内聚模块是通过数据流图来定义的</a:t>
            </a:r>
          </a:p>
        </p:txBody>
      </p:sp>
      <p:sp>
        <p:nvSpPr>
          <p:cNvPr id="254980" name="Text Box 4"/>
          <p:cNvSpPr txBox="1"/>
          <p:nvPr/>
        </p:nvSpPr>
        <p:spPr>
          <a:xfrm>
            <a:off x="539750" y="2868613"/>
            <a:ext cx="8305800" cy="519112"/>
          </a:xfrm>
          <a:prstGeom prst="rect">
            <a:avLst/>
          </a:prstGeom>
          <a:noFill/>
          <a:ln w="9525">
            <a:noFill/>
          </a:ln>
        </p:spPr>
        <p:txBody>
          <a:bodyPr anchor="t">
            <a:spAutoFit/>
          </a:bodyPr>
          <a:lstStyle/>
          <a:p>
            <a:pPr algn="just">
              <a:buFont typeface="Wingdings" panose="05000000000000000000" pitchFamily="2" charset="2"/>
              <a:buNone/>
            </a:pPr>
            <a:endParaRPr lang="zh-CN" altLang="zh-CN" sz="2800" b="1" dirty="0">
              <a:latin typeface="楷体_GB2312" pitchFamily="49" charset="-122"/>
              <a:ea typeface="楷体_GB2312" pitchFamily="49" charset="-122"/>
            </a:endParaRPr>
          </a:p>
        </p:txBody>
      </p:sp>
      <p:graphicFrame>
        <p:nvGraphicFramePr>
          <p:cNvPr id="49158" name="Object 9"/>
          <p:cNvGraphicFramePr>
            <a:graphicFrameLocks noGrp="1"/>
          </p:cNvGraphicFramePr>
          <p:nvPr>
            <p:ph sz="half" idx="2"/>
          </p:nvPr>
        </p:nvGraphicFramePr>
        <p:xfrm>
          <a:off x="1403350" y="2636838"/>
          <a:ext cx="5976938" cy="4092575"/>
        </p:xfrm>
        <a:graphic>
          <a:graphicData uri="http://schemas.openxmlformats.org/presentationml/2006/ole">
            <mc:AlternateContent xmlns:mc="http://schemas.openxmlformats.org/markup-compatibility/2006">
              <mc:Choice xmlns:v="urn:schemas-microsoft-com:vml" Requires="v">
                <p:oleObj spid="_x0000_s5122" r:id="rId4" imgW="4143375" imgH="2838450" progId="Word.Picture.8">
                  <p:embed/>
                </p:oleObj>
              </mc:Choice>
              <mc:Fallback>
                <p:oleObj r:id="rId4" imgW="4143375" imgH="2838450" progId="Word.Picture.8">
                  <p:embed/>
                  <p:pic>
                    <p:nvPicPr>
                      <p:cNvPr id="0" name="图片 3076"/>
                      <p:cNvPicPr/>
                      <p:nvPr/>
                    </p:nvPicPr>
                    <p:blipFill>
                      <a:blip r:embed="rId5"/>
                      <a:stretch>
                        <a:fillRect/>
                      </a:stretch>
                    </p:blipFill>
                    <p:spPr>
                      <a:xfrm>
                        <a:off x="1403350" y="2636838"/>
                        <a:ext cx="5976938" cy="4092575"/>
                      </a:xfrm>
                      <a:prstGeom prst="rect">
                        <a:avLst/>
                      </a:prstGeom>
                      <a:noFill/>
                      <a:ln w="38100">
                        <a:miter/>
                      </a:ln>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54980"/>
                                        </p:tgtEl>
                                        <p:attrNameLst>
                                          <p:attrName>style.visibility</p:attrName>
                                        </p:attrNameLst>
                                      </p:cBhvr>
                                      <p:to>
                                        <p:strVal val="visible"/>
                                      </p:to>
                                    </p:set>
                                    <p:animEffect transition="in" filter="checkerboard(across)">
                                      <p:cBhvr>
                                        <p:cTn id="7" dur="500"/>
                                        <p:tgtEl>
                                          <p:spTgt spid="25498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41</a:t>
            </a:fld>
            <a:endParaRPr lang="en-US" altLang="zh-CN" sz="1200" dirty="0">
              <a:latin typeface="Arial Black" panose="020B0A04020102020204" pitchFamily="34" charset="0"/>
            </a:endParaRPr>
          </a:p>
        </p:txBody>
      </p:sp>
      <p:sp>
        <p:nvSpPr>
          <p:cNvPr id="5017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0179" name="Rectangle 2"/>
          <p:cNvSpPr>
            <a:spLocks noGrp="1"/>
          </p:cNvSpPr>
          <p:nvPr>
            <p:ph type="title"/>
          </p:nvPr>
        </p:nvSpPr>
        <p:spPr/>
        <p:txBody>
          <a:bodyPr vert="horz" wrap="square" lIns="91440" tIns="45720" rIns="91440" bIns="45720" anchor="ctr"/>
          <a:lstStyle/>
          <a:p>
            <a:pPr eaLnBrk="1" hangingPunct="1"/>
            <a:r>
              <a:rPr lang="en-US" altLang="zh-CN" dirty="0">
                <a:solidFill>
                  <a:srgbClr val="00CC66"/>
                </a:solidFill>
                <a:sym typeface="Symbol" panose="05050102010706020507" pitchFamily="18" charset="2"/>
              </a:rPr>
              <a:t> </a:t>
            </a:r>
            <a:r>
              <a:rPr lang="zh-CN" altLang="en-US" dirty="0">
                <a:solidFill>
                  <a:srgbClr val="00CC66"/>
                </a:solidFill>
                <a:sym typeface="Webdings" panose="05030102010509060703" pitchFamily="18" charset="2"/>
              </a:rPr>
              <a:t>高内聚：</a:t>
            </a:r>
          </a:p>
        </p:txBody>
      </p:sp>
      <p:sp>
        <p:nvSpPr>
          <p:cNvPr id="50180" name="Rectangle 3"/>
          <p:cNvSpPr>
            <a:spLocks noGrp="1"/>
          </p:cNvSpPr>
          <p:nvPr>
            <p:ph idx="1"/>
          </p:nvPr>
        </p:nvSpPr>
        <p:spPr/>
        <p:txBody>
          <a:bodyPr vert="horz" wrap="square" lIns="91440" tIns="45720" rIns="91440" bIns="45720" anchor="t"/>
          <a:lstStyle/>
          <a:p>
            <a:pPr eaLnBrk="1" hangingPunct="1">
              <a:buNone/>
            </a:pPr>
            <a:r>
              <a:rPr lang="zh-CN" altLang="en-US" dirty="0">
                <a:solidFill>
                  <a:srgbClr val="FF3300"/>
                </a:solidFill>
              </a:rPr>
              <a:t>顺序内聚</a:t>
            </a:r>
            <a:r>
              <a:rPr lang="zh-CN" altLang="en-US" dirty="0"/>
              <a:t>：一个模块内的处理元素和同一个功能密切相关，而且这些处理必须顺序执行</a:t>
            </a:r>
            <a:r>
              <a:rPr lang="en-US" altLang="zh-CN" dirty="0"/>
              <a:t>(</a:t>
            </a:r>
            <a:r>
              <a:rPr lang="zh-CN" altLang="en-US" dirty="0"/>
              <a:t>通常一个处理元素的输出数据作为下一个处理元素的输入数据</a:t>
            </a:r>
            <a:r>
              <a:rPr lang="en-US" altLang="zh-CN" dirty="0"/>
              <a:t>)</a:t>
            </a:r>
            <a:r>
              <a:rPr lang="en-US" altLang="zh-CN" b="0" dirty="0"/>
              <a:t> </a:t>
            </a:r>
            <a:endParaRPr lang="en-US" altLang="zh-CN" dirty="0"/>
          </a:p>
          <a:p>
            <a:pPr eaLnBrk="1" hangingPunct="1">
              <a:buNone/>
            </a:pPr>
            <a:r>
              <a:rPr lang="zh-CN" altLang="en-US" dirty="0">
                <a:solidFill>
                  <a:srgbClr val="FF3300"/>
                </a:solidFill>
              </a:rPr>
              <a:t>功能内聚</a:t>
            </a:r>
            <a:r>
              <a:rPr lang="zh-CN" altLang="en-US" dirty="0"/>
              <a:t>：模块内所有处理元素属于一个整体，完成一个单一的功能</a:t>
            </a:r>
            <a:r>
              <a:rPr lang="en-US" altLang="zh-CN" dirty="0"/>
              <a:t>.</a:t>
            </a:r>
          </a:p>
          <a:p>
            <a:pPr eaLnBrk="1" hangingPunct="1"/>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42</a:t>
            </a:fld>
            <a:endParaRPr lang="en-US" altLang="zh-CN" sz="1200" dirty="0">
              <a:latin typeface="Arial Black" panose="020B0A04020102020204" pitchFamily="34" charset="0"/>
            </a:endParaRPr>
          </a:p>
        </p:txBody>
      </p:sp>
      <p:sp>
        <p:nvSpPr>
          <p:cNvPr id="51202" name="日期占位符 6"/>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1203" name="Rectangle 6"/>
          <p:cNvSpPr>
            <a:spLocks noGrp="1"/>
          </p:cNvSpPr>
          <p:nvPr>
            <p:ph type="title"/>
          </p:nvPr>
        </p:nvSpPr>
        <p:spPr/>
        <p:txBody>
          <a:bodyPr vert="horz" wrap="square" lIns="91440" tIns="45720" rIns="91440" bIns="45720" anchor="ctr"/>
          <a:lstStyle/>
          <a:p>
            <a:pPr eaLnBrk="1" hangingPunct="1"/>
            <a:r>
              <a:rPr lang="zh-CN" altLang="en-US" sz="3600" dirty="0"/>
              <a:t>分析下图，确定模块之间的耦合类型</a:t>
            </a:r>
          </a:p>
        </p:txBody>
      </p:sp>
      <p:graphicFrame>
        <p:nvGraphicFramePr>
          <p:cNvPr id="51204" name="Object 9"/>
          <p:cNvGraphicFramePr>
            <a:graphicFrameLocks noGrp="1"/>
          </p:cNvGraphicFramePr>
          <p:nvPr>
            <p:ph sz="half" idx="1"/>
          </p:nvPr>
        </p:nvGraphicFramePr>
        <p:xfrm>
          <a:off x="250825" y="1773238"/>
          <a:ext cx="3808413" cy="4465637"/>
        </p:xfrm>
        <a:graphic>
          <a:graphicData uri="http://schemas.openxmlformats.org/presentationml/2006/ole">
            <mc:AlternateContent xmlns:mc="http://schemas.openxmlformats.org/markup-compatibility/2006">
              <mc:Choice xmlns:v="urn:schemas-microsoft-com:vml" Requires="v">
                <p:oleObj spid="_x0000_s6146" r:id="rId3" imgW="2320925" imgH="2722880" progId="Visio.Drawing.11">
                  <p:embed/>
                </p:oleObj>
              </mc:Choice>
              <mc:Fallback>
                <p:oleObj r:id="rId3" imgW="2320925" imgH="2722880" progId="Visio.Drawing.11">
                  <p:embed/>
                  <p:pic>
                    <p:nvPicPr>
                      <p:cNvPr id="0" name="图片 3078"/>
                      <p:cNvPicPr/>
                      <p:nvPr/>
                    </p:nvPicPr>
                    <p:blipFill>
                      <a:blip r:embed="rId4"/>
                      <a:stretch>
                        <a:fillRect/>
                      </a:stretch>
                    </p:blipFill>
                    <p:spPr>
                      <a:xfrm>
                        <a:off x="250825" y="1773238"/>
                        <a:ext cx="3808413" cy="4465637"/>
                      </a:xfrm>
                      <a:prstGeom prst="rect">
                        <a:avLst/>
                      </a:prstGeom>
                      <a:noFill/>
                      <a:ln w="38100">
                        <a:miter/>
                      </a:ln>
                    </p:spPr>
                  </p:pic>
                </p:oleObj>
              </mc:Fallback>
            </mc:AlternateContent>
          </a:graphicData>
        </a:graphic>
      </p:graphicFrame>
      <p:graphicFrame>
        <p:nvGraphicFramePr>
          <p:cNvPr id="4102" name="内容占位符 4101"/>
          <p:cNvGraphicFramePr>
            <a:graphicFrameLocks noGrp="1"/>
          </p:cNvGraphicFramePr>
          <p:nvPr>
            <p:ph sz="half" idx="2"/>
          </p:nvPr>
        </p:nvGraphicFramePr>
        <p:xfrm>
          <a:off x="4140200" y="1700213"/>
          <a:ext cx="4859338" cy="4338638"/>
        </p:xfrm>
        <a:graphic>
          <a:graphicData uri="http://schemas.openxmlformats.org/drawingml/2006/table">
            <a:tbl>
              <a:tblPr/>
              <a:tblGrid>
                <a:gridCol w="1000125">
                  <a:extLst>
                    <a:ext uri="{9D8B030D-6E8A-4147-A177-3AD203B41FA5}">
                      <a16:colId xmlns:a16="http://schemas.microsoft.com/office/drawing/2014/main" val="20000"/>
                    </a:ext>
                  </a:extLst>
                </a:gridCol>
                <a:gridCol w="2239963">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tblGrid>
              <a:tr h="5937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latin typeface="Times New Roman" panose="02020603050405020304" pitchFamily="18" charset="0"/>
                          <a:ea typeface="楷体_GB2312" pitchFamily="49" charset="-122"/>
                        </a:rPr>
                        <a:t>编号</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latin typeface="Times New Roman" panose="02020603050405020304" pitchFamily="18" charset="0"/>
                          <a:ea typeface="楷体_GB2312" pitchFamily="49" charset="-122"/>
                        </a:rPr>
                        <a:t>输入</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latin typeface="Times New Roman" panose="02020603050405020304" pitchFamily="18" charset="0"/>
                          <a:ea typeface="楷体_GB2312" pitchFamily="49" charset="-122"/>
                        </a:rPr>
                        <a:t>输出</a:t>
                      </a: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solidFill>
                            <a:srgbClr val="FF3300"/>
                          </a:solidFill>
                          <a:latin typeface="Times New Roman" panose="02020603050405020304" pitchFamily="18" charset="0"/>
                          <a:ea typeface="楷体_GB2312" pitchFamily="49" charset="-122"/>
                        </a:rPr>
                        <a:t>1</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飞机类型</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状态标志</a:t>
                      </a: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latin typeface="Times New Roman" panose="02020603050405020304" pitchFamily="18" charset="0"/>
                          <a:ea typeface="楷体_GB2312" pitchFamily="49" charset="-122"/>
                        </a:rPr>
                        <a:t>2</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latin typeface="Times New Roman" panose="02020603050405020304" pitchFamily="18" charset="0"/>
                          <a:ea typeface="楷体_GB2312" pitchFamily="49" charset="-122"/>
                        </a:rPr>
                        <a:t>飞机零件清单</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zh-CN" sz="2400" b="1" dirty="0">
                        <a:latin typeface="Times New Roman" panose="02020603050405020304" pitchFamily="18" charset="0"/>
                        <a:ea typeface="楷体_GB2312" pitchFamily="49" charset="-122"/>
                      </a:endParaRP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solidFill>
                            <a:srgbClr val="0000CC"/>
                          </a:solidFill>
                          <a:latin typeface="Times New Roman" panose="02020603050405020304" pitchFamily="18" charset="0"/>
                          <a:ea typeface="楷体_GB2312" pitchFamily="49" charset="-122"/>
                        </a:rPr>
                        <a:t>3</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0000CC"/>
                          </a:solidFill>
                          <a:latin typeface="Times New Roman" panose="02020603050405020304" pitchFamily="18" charset="0"/>
                          <a:ea typeface="楷体_GB2312" pitchFamily="49" charset="-122"/>
                        </a:rPr>
                        <a:t>功能代码</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zh-CN" sz="2400" b="1" dirty="0">
                        <a:latin typeface="Times New Roman" panose="02020603050405020304" pitchFamily="18" charset="0"/>
                        <a:ea typeface="楷体_GB2312" pitchFamily="49" charset="-122"/>
                      </a:endParaRP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latin typeface="Times New Roman" panose="02020603050405020304" pitchFamily="18" charset="0"/>
                          <a:ea typeface="楷体_GB2312" pitchFamily="49" charset="-122"/>
                        </a:rPr>
                        <a:t>4</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latin typeface="Times New Roman" panose="02020603050405020304" pitchFamily="18" charset="0"/>
                          <a:ea typeface="楷体_GB2312" pitchFamily="49" charset="-122"/>
                        </a:rPr>
                        <a:t>飞机零件清单</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endParaRPr lang="zh-CN" altLang="zh-CN" sz="2400" b="1" dirty="0">
                        <a:latin typeface="Times New Roman" panose="02020603050405020304" pitchFamily="18" charset="0"/>
                        <a:ea typeface="楷体_GB2312" pitchFamily="49" charset="-122"/>
                      </a:endParaRP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31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solidFill>
                            <a:srgbClr val="FF3300"/>
                          </a:solidFill>
                          <a:latin typeface="Times New Roman" panose="02020603050405020304" pitchFamily="18" charset="0"/>
                          <a:ea typeface="楷体_GB2312" pitchFamily="49" charset="-122"/>
                        </a:rPr>
                        <a:t>5</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零件编号</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零件制造商</a:t>
                      </a: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37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en-US" altLang="zh-CN" sz="2400" b="1" dirty="0">
                          <a:solidFill>
                            <a:srgbClr val="FF3300"/>
                          </a:solidFill>
                          <a:latin typeface="Times New Roman" panose="02020603050405020304" pitchFamily="18" charset="0"/>
                          <a:ea typeface="楷体_GB2312" pitchFamily="49" charset="-122"/>
                        </a:rPr>
                        <a:t>6</a:t>
                      </a:r>
                    </a:p>
                  </a:txBody>
                  <a:tcPr marL="0" marR="0" marT="0" marB="0" anchor="ctr" anchorCtr="1">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零件编号</a:t>
                      </a:r>
                    </a:p>
                  </a:txBody>
                  <a:tcPr marL="0" marR="0" marT="0" marB="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bg2"/>
                        </a:buClr>
                        <a:buSzPct val="75000"/>
                        <a:buFont typeface="Wingdings" panose="05000000000000000000" pitchFamily="2" charset="2"/>
                        <a:buNone/>
                      </a:pPr>
                      <a:r>
                        <a:rPr lang="zh-CN" altLang="en-US" sz="2400" b="1" dirty="0">
                          <a:solidFill>
                            <a:srgbClr val="FF3300"/>
                          </a:solidFill>
                          <a:latin typeface="Times New Roman" panose="02020603050405020304" pitchFamily="18" charset="0"/>
                          <a:ea typeface="楷体_GB2312" pitchFamily="49" charset="-122"/>
                        </a:rPr>
                        <a:t>零件名称</a:t>
                      </a:r>
                    </a:p>
                  </a:txBody>
                  <a:tcPr marL="0" marR="0" marT="0" marB="0" anchor="ctr" anchorCtr="1">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43</a:t>
            </a:fld>
            <a:endParaRPr lang="en-US" altLang="zh-CN" sz="1200" dirty="0">
              <a:latin typeface="Arial Black" panose="020B0A04020102020204" pitchFamily="34" charset="0"/>
            </a:endParaRPr>
          </a:p>
        </p:txBody>
      </p:sp>
      <p:sp>
        <p:nvSpPr>
          <p:cNvPr id="5222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2227" name="Rectangle 59"/>
          <p:cNvSpPr>
            <a:spLocks noGrp="1"/>
          </p:cNvSpPr>
          <p:nvPr>
            <p:ph type="title"/>
          </p:nvPr>
        </p:nvSpPr>
        <p:spPr/>
        <p:txBody>
          <a:bodyPr vert="horz" wrap="square" lIns="91440" tIns="45720" rIns="91440" bIns="45720" anchor="ctr"/>
          <a:lstStyle/>
          <a:p>
            <a:pPr eaLnBrk="1" hangingPunct="1"/>
            <a:r>
              <a:rPr lang="zh-CN" altLang="en-US" dirty="0"/>
              <a:t>确定模块之间的耦合类型</a:t>
            </a:r>
          </a:p>
        </p:txBody>
      </p:sp>
      <p:sp>
        <p:nvSpPr>
          <p:cNvPr id="52228" name="Rectangle 60"/>
          <p:cNvSpPr>
            <a:spLocks noGrp="1"/>
          </p:cNvSpPr>
          <p:nvPr>
            <p:ph idx="1"/>
          </p:nvPr>
        </p:nvSpPr>
        <p:spPr>
          <a:xfrm>
            <a:off x="457200" y="2787650"/>
            <a:ext cx="8218488" cy="3665538"/>
          </a:xfrm>
        </p:spPr>
        <p:txBody>
          <a:bodyPr vert="horz" wrap="square" lIns="91440" tIns="45720" rIns="91440" bIns="45720" anchor="t"/>
          <a:lstStyle/>
          <a:p>
            <a:pPr eaLnBrk="1" hangingPunct="1"/>
            <a:r>
              <a:rPr lang="zh-CN" altLang="en-US" dirty="0">
                <a:solidFill>
                  <a:srgbClr val="FF3300"/>
                </a:solidFill>
              </a:rPr>
              <a:t>接口</a:t>
            </a:r>
            <a:r>
              <a:rPr lang="en-US" altLang="zh-CN" dirty="0">
                <a:solidFill>
                  <a:srgbClr val="FF3300"/>
                </a:solidFill>
              </a:rPr>
              <a:t>3</a:t>
            </a:r>
            <a:r>
              <a:rPr lang="zh-CN" altLang="en-US" dirty="0"/>
              <a:t>传递一个功能代码，属于控制耦合</a:t>
            </a:r>
          </a:p>
          <a:p>
            <a:pPr lvl="1" eaLnBrk="1" hangingPunct="1"/>
            <a:r>
              <a:rPr lang="zh-CN" altLang="en-US" dirty="0"/>
              <a:t>当具有逻辑内聚的模块传递功能代码时就传递了控制元素。此时属于控制耦合</a:t>
            </a:r>
          </a:p>
          <a:p>
            <a:pPr eaLnBrk="1" hangingPunct="1"/>
            <a:r>
              <a:rPr lang="zh-CN" altLang="en-US" dirty="0">
                <a:solidFill>
                  <a:srgbClr val="FF3300"/>
                </a:solidFill>
              </a:rPr>
              <a:t>图中</a:t>
            </a:r>
            <a:r>
              <a:rPr lang="en-US" altLang="zh-CN" dirty="0">
                <a:solidFill>
                  <a:srgbClr val="FF3300"/>
                </a:solidFill>
              </a:rPr>
              <a:t>p</a:t>
            </a:r>
            <a:r>
              <a:rPr lang="zh-CN" altLang="en-US" dirty="0">
                <a:solidFill>
                  <a:srgbClr val="FF3300"/>
                </a:solidFill>
              </a:rPr>
              <a:t>、</a:t>
            </a:r>
            <a:r>
              <a:rPr lang="en-US" altLang="zh-CN" dirty="0">
                <a:solidFill>
                  <a:srgbClr val="FF3300"/>
                </a:solidFill>
              </a:rPr>
              <a:t>t</a:t>
            </a:r>
            <a:r>
              <a:rPr lang="zh-CN" altLang="en-US" dirty="0">
                <a:solidFill>
                  <a:srgbClr val="FF3300"/>
                </a:solidFill>
              </a:rPr>
              <a:t>和</a:t>
            </a:r>
            <a:r>
              <a:rPr lang="en-US" altLang="zh-CN" dirty="0">
                <a:solidFill>
                  <a:srgbClr val="FF3300"/>
                </a:solidFill>
              </a:rPr>
              <a:t>u</a:t>
            </a:r>
            <a:r>
              <a:rPr lang="zh-CN" altLang="en-US" dirty="0"/>
              <a:t>具有公共环境耦合</a:t>
            </a:r>
          </a:p>
          <a:p>
            <a:pPr lvl="1" eaLnBrk="1" hangingPunct="1"/>
            <a:r>
              <a:rPr lang="zh-CN" altLang="en-US" dirty="0"/>
              <a:t>更新同一个数据库</a:t>
            </a:r>
          </a:p>
          <a:p>
            <a:pPr eaLnBrk="1" hangingPunct="1"/>
            <a:endParaRPr lang="en-US" altLang="zh-CN" sz="2800" dirty="0"/>
          </a:p>
        </p:txBody>
      </p:sp>
      <p:graphicFrame>
        <p:nvGraphicFramePr>
          <p:cNvPr id="52229" name="Object 54"/>
          <p:cNvGraphicFramePr>
            <a:graphicFrameLocks noGrp="1"/>
          </p:cNvGraphicFramePr>
          <p:nvPr>
            <p:ph idx="1"/>
          </p:nvPr>
        </p:nvGraphicFramePr>
        <p:xfrm>
          <a:off x="539750" y="1412875"/>
          <a:ext cx="4932363" cy="1252538"/>
        </p:xfrm>
        <a:graphic>
          <a:graphicData uri="http://schemas.openxmlformats.org/presentationml/2006/ole">
            <mc:AlternateContent xmlns:mc="http://schemas.openxmlformats.org/markup-compatibility/2006">
              <mc:Choice xmlns:v="urn:schemas-microsoft-com:vml" Requires="v">
                <p:oleObj spid="_x0000_s7170" r:id="rId3" imgW="995045" imgH="260985" progId="Visio.Drawing.11">
                  <p:embed/>
                </p:oleObj>
              </mc:Choice>
              <mc:Fallback>
                <p:oleObj r:id="rId3" imgW="995045" imgH="260985" progId="Visio.Drawing.11">
                  <p:embed/>
                  <p:pic>
                    <p:nvPicPr>
                      <p:cNvPr id="0" name="图片 3077"/>
                      <p:cNvPicPr/>
                      <p:nvPr/>
                    </p:nvPicPr>
                    <p:blipFill>
                      <a:blip r:embed="rId4"/>
                      <a:stretch>
                        <a:fillRect/>
                      </a:stretch>
                    </p:blipFill>
                    <p:spPr>
                      <a:xfrm>
                        <a:off x="539750" y="1412875"/>
                        <a:ext cx="4932363" cy="1252538"/>
                      </a:xfrm>
                      <a:prstGeom prst="rect">
                        <a:avLst/>
                      </a:prstGeom>
                      <a:noFill/>
                      <a:ln w="38100">
                        <a:miter/>
                      </a:ln>
                    </p:spPr>
                  </p:pic>
                </p:oleObj>
              </mc:Fallback>
            </mc:AlternateContent>
          </a:graphicData>
        </a:graphic>
      </p:graphicFrame>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44</a:t>
            </a:fld>
            <a:endParaRPr lang="en-US" altLang="zh-CN" sz="1200" dirty="0">
              <a:latin typeface="Arial Black" panose="020B0A04020102020204" pitchFamily="34" charset="0"/>
            </a:endParaRPr>
          </a:p>
        </p:txBody>
      </p:sp>
      <p:sp>
        <p:nvSpPr>
          <p:cNvPr id="5325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3251" name="Rectangle 2"/>
          <p:cNvSpPr>
            <a:spLocks noGrp="1"/>
          </p:cNvSpPr>
          <p:nvPr>
            <p:ph type="title"/>
          </p:nvPr>
        </p:nvSpPr>
        <p:spPr/>
        <p:txBody>
          <a:bodyPr vert="horz" wrap="square" lIns="91440" tIns="45720" rIns="91440" bIns="45720" anchor="ctr"/>
          <a:lstStyle/>
          <a:p>
            <a:pPr eaLnBrk="1" hangingPunct="1"/>
            <a:r>
              <a:rPr lang="zh-CN" altLang="en-US" dirty="0"/>
              <a:t>确定模块之间的耦合类型</a:t>
            </a:r>
          </a:p>
        </p:txBody>
      </p:sp>
      <p:sp>
        <p:nvSpPr>
          <p:cNvPr id="53252" name="Rectangle 5"/>
          <p:cNvSpPr>
            <a:spLocks noGrp="1"/>
          </p:cNvSpPr>
          <p:nvPr>
            <p:ph idx="1"/>
          </p:nvPr>
        </p:nvSpPr>
        <p:spPr/>
        <p:txBody>
          <a:bodyPr vert="horz" wrap="square" lIns="91440" tIns="45720" rIns="91440" bIns="45720" anchor="t"/>
          <a:lstStyle/>
          <a:p>
            <a:pPr eaLnBrk="1" hangingPunct="1"/>
            <a:r>
              <a:rPr lang="zh-CN" altLang="en-US" dirty="0">
                <a:solidFill>
                  <a:srgbClr val="FF3300"/>
                </a:solidFill>
              </a:rPr>
              <a:t>接口</a:t>
            </a:r>
            <a:r>
              <a:rPr lang="en-US" altLang="zh-CN" dirty="0">
                <a:solidFill>
                  <a:srgbClr val="FF3300"/>
                </a:solidFill>
              </a:rPr>
              <a:t>2</a:t>
            </a:r>
            <a:r>
              <a:rPr lang="zh-CN" altLang="en-US" dirty="0"/>
              <a:t>中，如果</a:t>
            </a:r>
            <a:r>
              <a:rPr lang="en-US" altLang="zh-CN" dirty="0"/>
              <a:t>s</a:t>
            </a:r>
            <a:r>
              <a:rPr lang="zh-CN" altLang="en-US" dirty="0"/>
              <a:t>使用或</a:t>
            </a:r>
            <a:r>
              <a:rPr lang="zh-CN" altLang="en-US" dirty="0">
                <a:solidFill>
                  <a:srgbClr val="000000"/>
                </a:solidFill>
              </a:rPr>
              <a:t>更新</a:t>
            </a:r>
            <a:r>
              <a:rPr lang="en-US" altLang="zh-CN" dirty="0">
                <a:solidFill>
                  <a:srgbClr val="000000"/>
                </a:solidFill>
              </a:rPr>
              <a:t>p</a:t>
            </a:r>
            <a:r>
              <a:rPr lang="zh-CN" altLang="en-US" dirty="0">
                <a:solidFill>
                  <a:srgbClr val="000000"/>
                </a:solidFill>
              </a:rPr>
              <a:t>传递给它的零件清单中的所有元素</a:t>
            </a:r>
            <a:r>
              <a:rPr lang="zh-CN" altLang="en-US" dirty="0"/>
              <a:t>，则属于数据耦合；</a:t>
            </a:r>
          </a:p>
          <a:p>
            <a:pPr eaLnBrk="1" hangingPunct="1"/>
            <a:r>
              <a:rPr lang="zh-CN" altLang="en-US" dirty="0"/>
              <a:t>如果</a:t>
            </a:r>
            <a:r>
              <a:rPr lang="en-US" altLang="zh-CN" dirty="0"/>
              <a:t>s</a:t>
            </a:r>
            <a:r>
              <a:rPr lang="zh-CN" altLang="en-US" dirty="0"/>
              <a:t>只</a:t>
            </a:r>
            <a:r>
              <a:rPr lang="zh-CN" altLang="en-US" dirty="0">
                <a:solidFill>
                  <a:srgbClr val="000000"/>
                </a:solidFill>
              </a:rPr>
              <a:t>访问该清单的一部分元素</a:t>
            </a:r>
            <a:r>
              <a:rPr lang="zh-CN" altLang="en-US" dirty="0"/>
              <a:t>，则属于</a:t>
            </a:r>
            <a:r>
              <a:rPr lang="zh-CN" altLang="en-US" dirty="0">
                <a:solidFill>
                  <a:srgbClr val="FF3300"/>
                </a:solidFill>
              </a:rPr>
              <a:t>特征耦合</a:t>
            </a:r>
          </a:p>
          <a:p>
            <a:pPr eaLnBrk="1" hangingPunct="1"/>
            <a:r>
              <a:rPr lang="zh-CN" altLang="en-US" dirty="0"/>
              <a:t>接口</a:t>
            </a:r>
            <a:r>
              <a:rPr lang="en-US" altLang="zh-CN" dirty="0"/>
              <a:t>4</a:t>
            </a:r>
            <a:r>
              <a:rPr lang="zh-CN" altLang="en-US" dirty="0"/>
              <a:t>与接口</a:t>
            </a:r>
            <a:r>
              <a:rPr lang="en-US" altLang="zh-CN" dirty="0"/>
              <a:t>2</a:t>
            </a:r>
            <a:r>
              <a:rPr lang="zh-CN" altLang="en-US" dirty="0"/>
              <a:t>类似</a:t>
            </a:r>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45</a:t>
            </a:fld>
            <a:endParaRPr lang="en-US" altLang="zh-CN" sz="1200" dirty="0">
              <a:latin typeface="Arial Black" panose="020B0A04020102020204" pitchFamily="34" charset="0"/>
            </a:endParaRPr>
          </a:p>
        </p:txBody>
      </p:sp>
      <p:sp>
        <p:nvSpPr>
          <p:cNvPr id="5427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54275" name="Rectangle 8"/>
          <p:cNvSpPr>
            <a:spLocks noGrp="1"/>
          </p:cNvSpPr>
          <p:nvPr>
            <p:ph type="title"/>
          </p:nvPr>
        </p:nvSpPr>
        <p:spPr>
          <a:solidFill>
            <a:srgbClr val="CFE09A"/>
          </a:solidFill>
        </p:spPr>
        <p:txBody>
          <a:bodyPr vert="horz" wrap="square" lIns="91440" tIns="45720" rIns="91440" bIns="45720" anchor="ctr"/>
          <a:lstStyle/>
          <a:p>
            <a:pPr eaLnBrk="1" hangingPunct="1"/>
            <a:r>
              <a:rPr lang="en-US" altLang="zh-CN" dirty="0"/>
              <a:t>5.4 </a:t>
            </a:r>
            <a:r>
              <a:rPr lang="zh-CN" altLang="en-US" dirty="0"/>
              <a:t>启发性规则</a:t>
            </a:r>
          </a:p>
        </p:txBody>
      </p:sp>
      <p:sp>
        <p:nvSpPr>
          <p:cNvPr id="256003" name="Rectangle 3"/>
          <p:cNvSpPr>
            <a:spLocks noGrp="1"/>
          </p:cNvSpPr>
          <p:nvPr>
            <p:ph idx="1"/>
          </p:nvPr>
        </p:nvSpPr>
        <p:spPr>
          <a:xfrm>
            <a:off x="457200" y="2024063"/>
            <a:ext cx="8218488" cy="4275137"/>
          </a:xfrm>
        </p:spPr>
        <p:txBody>
          <a:bodyPr vert="horz" wrap="square" lIns="91440" tIns="45720" rIns="91440" bIns="45720" anchor="t"/>
          <a:lstStyle/>
          <a:p>
            <a:pPr eaLnBrk="1" hangingPunct="1">
              <a:lnSpc>
                <a:spcPct val="120000"/>
              </a:lnSpc>
              <a:buNone/>
            </a:pPr>
            <a:r>
              <a:rPr lang="en-US" altLang="zh-CN" sz="2800" b="0" dirty="0"/>
              <a:t>2. </a:t>
            </a:r>
            <a:r>
              <a:rPr lang="zh-CN" altLang="en-US" sz="2800" dirty="0"/>
              <a:t>模块规模适中：过大不易理解；太小则接口开销过大。注意分解后不应降低模块的独立性。</a:t>
            </a:r>
          </a:p>
          <a:p>
            <a:pPr eaLnBrk="1" hangingPunct="1">
              <a:lnSpc>
                <a:spcPct val="120000"/>
              </a:lnSpc>
              <a:buNone/>
            </a:pPr>
            <a:r>
              <a:rPr lang="en-US" altLang="zh-CN" sz="2800" dirty="0"/>
              <a:t>3. </a:t>
            </a:r>
            <a:r>
              <a:rPr lang="zh-CN" altLang="en-US" sz="2800" dirty="0"/>
              <a:t>适当控制 </a:t>
            </a:r>
            <a:r>
              <a:rPr lang="en-US" altLang="zh-CN" sz="2800" dirty="0"/>
              <a:t>—— </a:t>
            </a:r>
          </a:p>
          <a:p>
            <a:pPr eaLnBrk="1" hangingPunct="1">
              <a:lnSpc>
                <a:spcPct val="120000"/>
              </a:lnSpc>
              <a:buNone/>
            </a:pPr>
            <a:r>
              <a:rPr lang="en-US" altLang="zh-CN" sz="2800" dirty="0">
                <a:solidFill>
                  <a:schemeClr val="accent1"/>
                </a:solidFill>
                <a:sym typeface="Symbol" panose="05050102010706020507" pitchFamily="18" charset="2"/>
              </a:rPr>
              <a:t>   </a:t>
            </a:r>
            <a:r>
              <a:rPr lang="zh-CN" altLang="en-US" sz="2800" dirty="0"/>
              <a:t>深度 </a:t>
            </a:r>
            <a:r>
              <a:rPr lang="en-US" altLang="zh-CN" sz="2800" dirty="0"/>
              <a:t>= </a:t>
            </a:r>
            <a:r>
              <a:rPr lang="zh-CN" altLang="en-US" sz="2800" dirty="0"/>
              <a:t>分层的层数。过大表示分工过细。</a:t>
            </a:r>
          </a:p>
          <a:p>
            <a:pPr eaLnBrk="1" hangingPunct="1">
              <a:lnSpc>
                <a:spcPct val="120000"/>
              </a:lnSpc>
              <a:buNone/>
            </a:pPr>
            <a:r>
              <a:rPr lang="zh-CN" altLang="en-US" sz="2800" dirty="0">
                <a:solidFill>
                  <a:schemeClr val="accent1"/>
                </a:solidFill>
                <a:sym typeface="Symbol" panose="05050102010706020507" pitchFamily="18" charset="2"/>
              </a:rPr>
              <a:t>   </a:t>
            </a:r>
            <a:r>
              <a:rPr lang="zh-CN" altLang="en-US" sz="2800" dirty="0"/>
              <a:t>宽度 </a:t>
            </a:r>
            <a:r>
              <a:rPr lang="en-US" altLang="zh-CN" sz="2800" dirty="0"/>
              <a:t>= </a:t>
            </a:r>
            <a:r>
              <a:rPr lang="zh-CN" altLang="en-US" sz="2800" dirty="0"/>
              <a:t>同一层上模块数的最大值。过大表示系统复杂度大。</a:t>
            </a:r>
          </a:p>
        </p:txBody>
      </p:sp>
      <p:sp>
        <p:nvSpPr>
          <p:cNvPr id="256004" name="Text Box 4"/>
          <p:cNvSpPr txBox="1"/>
          <p:nvPr/>
        </p:nvSpPr>
        <p:spPr>
          <a:xfrm>
            <a:off x="533400" y="1524000"/>
            <a:ext cx="7772400" cy="521970"/>
          </a:xfrm>
          <a:prstGeom prst="rect">
            <a:avLst/>
          </a:prstGeom>
          <a:noFill/>
          <a:ln w="9525">
            <a:noFill/>
          </a:ln>
        </p:spPr>
        <p:txBody>
          <a:bodyPr anchor="t">
            <a:spAutoFit/>
          </a:bodyPr>
          <a:lstStyle/>
          <a:p>
            <a:pPr>
              <a:spcBef>
                <a:spcPct val="50000"/>
              </a:spcBef>
            </a:pPr>
            <a:r>
              <a:rPr lang="en-US" altLang="zh-CN" sz="2400" b="1" dirty="0">
                <a:latin typeface="Times New Roman" panose="02020603050405020304" pitchFamily="18" charset="0"/>
                <a:ea typeface="楷体_GB2312" pitchFamily="49" charset="-122"/>
              </a:rPr>
              <a:t>1. </a:t>
            </a:r>
            <a:r>
              <a:rPr lang="zh-CN" altLang="en-US" sz="2800" b="1" dirty="0">
                <a:solidFill>
                  <a:srgbClr val="7030A0"/>
                </a:solidFill>
                <a:latin typeface="华文彩云" panose="02010800040101010101" charset="-122"/>
                <a:ea typeface="华文彩云" panose="02010800040101010101" charset="-122"/>
                <a:cs typeface="华文彩云" panose="02010800040101010101" charset="-122"/>
              </a:rPr>
              <a:t>争取低耦合、高内聚（增加内聚 </a:t>
            </a:r>
            <a:r>
              <a:rPr lang="en-US" altLang="zh-CN" sz="2800" b="1" dirty="0">
                <a:solidFill>
                  <a:srgbClr val="7030A0"/>
                </a:solidFill>
                <a:latin typeface="华文彩云" panose="02010800040101010101" charset="-122"/>
                <a:ea typeface="华文彩云" panose="02010800040101010101" charset="-122"/>
                <a:cs typeface="华文彩云" panose="02010800040101010101" charset="-122"/>
              </a:rPr>
              <a:t>&gt; </a:t>
            </a:r>
            <a:r>
              <a:rPr lang="zh-CN" altLang="en-US" sz="2800" b="1" dirty="0">
                <a:solidFill>
                  <a:srgbClr val="7030A0"/>
                </a:solidFill>
                <a:latin typeface="华文彩云" panose="02010800040101010101" charset="-122"/>
                <a:ea typeface="华文彩云" panose="02010800040101010101" charset="-122"/>
                <a:cs typeface="华文彩云" panose="02010800040101010101" charset="-122"/>
              </a:rPr>
              <a:t>减少耦合）</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04"/>
                                        </p:tgtEl>
                                        <p:attrNameLst>
                                          <p:attrName>style.visibility</p:attrName>
                                        </p:attrNameLst>
                                      </p:cBhvr>
                                      <p:to>
                                        <p:strVal val="visible"/>
                                      </p:to>
                                    </p:set>
                                    <p:animEffect transition="in" filter="checkerboard(across)">
                                      <p:cBhvr>
                                        <p:cTn id="7" dur="500"/>
                                        <p:tgtEl>
                                          <p:spTgt spid="25600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03">
                                            <p:txEl>
                                              <p:pRg st="0" end="0"/>
                                            </p:txEl>
                                          </p:spTgt>
                                        </p:tgtEl>
                                        <p:attrNameLst>
                                          <p:attrName>style.visibility</p:attrName>
                                        </p:attrNameLst>
                                      </p:cBhvr>
                                      <p:to>
                                        <p:strVal val="visible"/>
                                      </p:to>
                                    </p:set>
                                    <p:animEffect transition="in" filter="checkerboard(across)">
                                      <p:cBhvr>
                                        <p:cTn id="12" dur="500"/>
                                        <p:tgtEl>
                                          <p:spTgt spid="25600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6003">
                                            <p:txEl>
                                              <p:pRg st="1" end="1"/>
                                            </p:txEl>
                                          </p:spTgt>
                                        </p:tgtEl>
                                        <p:attrNameLst>
                                          <p:attrName>style.visibility</p:attrName>
                                        </p:attrNameLst>
                                      </p:cBhvr>
                                      <p:to>
                                        <p:strVal val="visible"/>
                                      </p:to>
                                    </p:set>
                                    <p:animEffect transition="in" filter="checkerboard(across)">
                                      <p:cBhvr>
                                        <p:cTn id="17" dur="500"/>
                                        <p:tgtEl>
                                          <p:spTgt spid="256003">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6003">
                                            <p:txEl>
                                              <p:pRg st="2" end="2"/>
                                            </p:txEl>
                                          </p:spTgt>
                                        </p:tgtEl>
                                        <p:attrNameLst>
                                          <p:attrName>style.visibility</p:attrName>
                                        </p:attrNameLst>
                                      </p:cBhvr>
                                      <p:to>
                                        <p:strVal val="visible"/>
                                      </p:to>
                                    </p:set>
                                    <p:animEffect transition="in" filter="checkerboard(across)">
                                      <p:cBhvr>
                                        <p:cTn id="22" dur="500"/>
                                        <p:tgtEl>
                                          <p:spTgt spid="256003">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6003">
                                            <p:txEl>
                                              <p:pRg st="3" end="3"/>
                                            </p:txEl>
                                          </p:spTgt>
                                        </p:tgtEl>
                                        <p:attrNameLst>
                                          <p:attrName>style.visibility</p:attrName>
                                        </p:attrNameLst>
                                      </p:cBhvr>
                                      <p:to>
                                        <p:strVal val="visible"/>
                                      </p:to>
                                    </p:set>
                                    <p:animEffect transition="in" filter="checkerboard(across)">
                                      <p:cBhvr>
                                        <p:cTn id="27" dur="500"/>
                                        <p:tgtEl>
                                          <p:spTgt spid="256003">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P spid="25600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46</a:t>
            </a:fld>
            <a:endParaRPr lang="en-US" altLang="zh-CN" sz="1200" dirty="0">
              <a:latin typeface="Arial Black" panose="020B0A04020102020204" pitchFamily="34" charset="0"/>
            </a:endParaRPr>
          </a:p>
        </p:txBody>
      </p:sp>
      <p:sp>
        <p:nvSpPr>
          <p:cNvPr id="5529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pic>
        <p:nvPicPr>
          <p:cNvPr id="55299" name="Picture 4"/>
          <p:cNvPicPr>
            <a:picLocks noChangeAspect="1"/>
          </p:cNvPicPr>
          <p:nvPr/>
        </p:nvPicPr>
        <p:blipFill>
          <a:blip r:embed="rId2"/>
          <a:stretch>
            <a:fillRect/>
          </a:stretch>
        </p:blipFill>
        <p:spPr>
          <a:xfrm>
            <a:off x="468313" y="1125538"/>
            <a:ext cx="8101012" cy="4402137"/>
          </a:xfrm>
          <a:prstGeom prst="rect">
            <a:avLst/>
          </a:prstGeom>
          <a:noFill/>
          <a:ln w="9525">
            <a:noFill/>
          </a:ln>
        </p:spPr>
      </p:pic>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47</a:t>
            </a:fld>
            <a:endParaRPr lang="en-US" altLang="zh-CN" sz="1200" dirty="0">
              <a:latin typeface="Arial Black" panose="020B0A04020102020204" pitchFamily="34" charset="0"/>
            </a:endParaRPr>
          </a:p>
        </p:txBody>
      </p:sp>
      <p:sp>
        <p:nvSpPr>
          <p:cNvPr id="5632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57027" name="Rectangle 3"/>
          <p:cNvSpPr>
            <a:spLocks noGrp="1"/>
          </p:cNvSpPr>
          <p:nvPr>
            <p:ph idx="1"/>
          </p:nvPr>
        </p:nvSpPr>
        <p:spPr>
          <a:xfrm>
            <a:off x="539750" y="981075"/>
            <a:ext cx="4114800" cy="1295400"/>
          </a:xfrm>
        </p:spPr>
        <p:txBody>
          <a:bodyPr vert="horz" wrap="square" lIns="91440" tIns="45720" rIns="91440" bIns="45720" anchor="t"/>
          <a:lstStyle/>
          <a:p>
            <a:pPr eaLnBrk="1" hangingPunct="1">
              <a:lnSpc>
                <a:spcPct val="90000"/>
              </a:lnSpc>
              <a:buNone/>
            </a:pPr>
            <a:r>
              <a:rPr lang="en-US" altLang="zh-CN" sz="2400" b="0" dirty="0">
                <a:solidFill>
                  <a:schemeClr val="accent1"/>
                </a:solidFill>
                <a:sym typeface="Symbol" panose="05050102010706020507" pitchFamily="18" charset="2"/>
              </a:rPr>
              <a:t> </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扇出 </a:t>
            </a:r>
            <a:r>
              <a:rPr lang="en-US" altLang="zh-CN" dirty="0"/>
              <a:t>= </a:t>
            </a:r>
            <a:r>
              <a:rPr lang="zh-CN" altLang="en-US" dirty="0"/>
              <a:t>一个模块直接调用</a:t>
            </a:r>
            <a:r>
              <a:rPr lang="en-US" altLang="zh-CN" dirty="0"/>
              <a:t>\</a:t>
            </a:r>
            <a:r>
              <a:rPr lang="zh-CN" altLang="en-US" dirty="0"/>
              <a:t>控制的模块数。      </a:t>
            </a:r>
            <a:r>
              <a:rPr lang="en-US" altLang="zh-CN" sz="2800" dirty="0"/>
              <a:t>3 </a:t>
            </a:r>
            <a:r>
              <a:rPr lang="en-US" altLang="zh-CN" sz="2800" dirty="0">
                <a:sym typeface="Symbol" panose="05050102010706020507" pitchFamily="18" charset="2"/>
              </a:rPr>
              <a:t> fan-out  9    </a:t>
            </a:r>
            <a:r>
              <a:rPr lang="zh-CN" altLang="en-US" sz="2800">
                <a:sym typeface="Symbol" panose="05050102010706020507" pitchFamily="18" charset="2"/>
              </a:rPr>
              <a:t>（四个也对？）</a:t>
            </a:r>
            <a:endParaRPr lang="en-US" altLang="zh-CN" sz="2800" dirty="0">
              <a:sym typeface="Symbol" panose="05050102010706020507" pitchFamily="18" charset="2"/>
            </a:endParaRPr>
          </a:p>
        </p:txBody>
      </p:sp>
      <p:grpSp>
        <p:nvGrpSpPr>
          <p:cNvPr id="2" name="Group 4"/>
          <p:cNvGrpSpPr/>
          <p:nvPr/>
        </p:nvGrpSpPr>
        <p:grpSpPr>
          <a:xfrm>
            <a:off x="4787900" y="908050"/>
            <a:ext cx="3865563" cy="1820863"/>
            <a:chOff x="3759" y="3942"/>
            <a:chExt cx="3045" cy="1435"/>
          </a:xfrm>
        </p:grpSpPr>
        <p:grpSp>
          <p:nvGrpSpPr>
            <p:cNvPr id="56325" name="Group 5"/>
            <p:cNvGrpSpPr/>
            <p:nvPr/>
          </p:nvGrpSpPr>
          <p:grpSpPr>
            <a:xfrm>
              <a:off x="4082" y="3942"/>
              <a:ext cx="1361" cy="1105"/>
              <a:chOff x="4082" y="3942"/>
              <a:chExt cx="1361" cy="1105"/>
            </a:xfrm>
          </p:grpSpPr>
          <p:sp>
            <p:nvSpPr>
              <p:cNvPr id="56326" name="Text Box 6"/>
              <p:cNvSpPr txBox="1"/>
              <p:nvPr/>
            </p:nvSpPr>
            <p:spPr>
              <a:xfrm>
                <a:off x="4536" y="3942"/>
                <a:ext cx="454" cy="397"/>
              </a:xfrm>
              <a:prstGeom prst="rect">
                <a:avLst/>
              </a:prstGeom>
              <a:solidFill>
                <a:srgbClr val="FFFFFF"/>
              </a:solidFill>
              <a:ln w="15875" cap="flat" cmpd="sng">
                <a:solidFill>
                  <a:srgbClr val="000000"/>
                </a:solidFill>
                <a:prstDash val="solid"/>
                <a:miter/>
                <a:headEnd type="none" w="med" len="med"/>
                <a:tailEnd type="none" w="med" len="med"/>
              </a:ln>
            </p:spPr>
            <p:txBody>
              <a:bodyPr lIns="18000" tIns="36000" rIns="18000" bIns="36000" anchor="t"/>
              <a:lstStyle/>
              <a:p>
                <a:pPr algn="ctr">
                  <a:lnSpc>
                    <a:spcPct val="120000"/>
                  </a:lnSpc>
                </a:pPr>
                <a:r>
                  <a:rPr lang="en-US" altLang="zh-CN" sz="2000" b="1" dirty="0">
                    <a:latin typeface="Times New Roman" panose="02020603050405020304" pitchFamily="18" charset="0"/>
                    <a:ea typeface="宋体" panose="02010600030101010101" pitchFamily="2" charset="-122"/>
                  </a:rPr>
                  <a:t>A</a:t>
                </a:r>
              </a:p>
            </p:txBody>
          </p:sp>
          <p:sp>
            <p:nvSpPr>
              <p:cNvPr id="56327" name="Rectangle 7"/>
              <p:cNvSpPr/>
              <p:nvPr/>
            </p:nvSpPr>
            <p:spPr>
              <a:xfrm>
                <a:off x="4593" y="4764"/>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28" name="Line 8"/>
              <p:cNvSpPr/>
              <p:nvPr/>
            </p:nvSpPr>
            <p:spPr>
              <a:xfrm>
                <a:off x="4763" y="4339"/>
                <a:ext cx="0" cy="425"/>
              </a:xfrm>
              <a:prstGeom prst="line">
                <a:avLst/>
              </a:prstGeom>
              <a:ln w="15875" cap="flat" cmpd="sng">
                <a:solidFill>
                  <a:srgbClr val="000000"/>
                </a:solidFill>
                <a:prstDash val="solid"/>
                <a:round/>
                <a:headEnd type="none" w="med" len="med"/>
                <a:tailEnd type="none" w="med" len="med"/>
              </a:ln>
            </p:spPr>
          </p:sp>
          <p:sp>
            <p:nvSpPr>
              <p:cNvPr id="56329" name="Rectangle 9"/>
              <p:cNvSpPr/>
              <p:nvPr/>
            </p:nvSpPr>
            <p:spPr>
              <a:xfrm>
                <a:off x="4082" y="4764"/>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30" name="Rectangle 10"/>
              <p:cNvSpPr/>
              <p:nvPr/>
            </p:nvSpPr>
            <p:spPr>
              <a:xfrm>
                <a:off x="5103" y="4764"/>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31" name="Line 11"/>
              <p:cNvSpPr/>
              <p:nvPr/>
            </p:nvSpPr>
            <p:spPr>
              <a:xfrm flipH="1">
                <a:off x="4253" y="4339"/>
                <a:ext cx="425" cy="425"/>
              </a:xfrm>
              <a:prstGeom prst="line">
                <a:avLst/>
              </a:prstGeom>
              <a:ln w="15875" cap="flat" cmpd="sng">
                <a:solidFill>
                  <a:srgbClr val="000000"/>
                </a:solidFill>
                <a:prstDash val="solid"/>
                <a:round/>
                <a:headEnd type="none" w="med" len="med"/>
                <a:tailEnd type="none" w="med" len="med"/>
              </a:ln>
            </p:spPr>
          </p:sp>
          <p:sp>
            <p:nvSpPr>
              <p:cNvPr id="56332" name="Line 12"/>
              <p:cNvSpPr/>
              <p:nvPr/>
            </p:nvSpPr>
            <p:spPr>
              <a:xfrm>
                <a:off x="4848" y="4339"/>
                <a:ext cx="425" cy="425"/>
              </a:xfrm>
              <a:prstGeom prst="line">
                <a:avLst/>
              </a:prstGeom>
              <a:ln w="15875" cap="flat" cmpd="sng">
                <a:solidFill>
                  <a:srgbClr val="000000"/>
                </a:solidFill>
                <a:prstDash val="solid"/>
                <a:round/>
                <a:headEnd type="none" w="med" len="med"/>
                <a:tailEnd type="none" w="med" len="med"/>
              </a:ln>
            </p:spPr>
          </p:sp>
        </p:grpSp>
        <p:sp>
          <p:nvSpPr>
            <p:cNvPr id="56333" name="Oval 13"/>
            <p:cNvSpPr/>
            <p:nvPr/>
          </p:nvSpPr>
          <p:spPr>
            <a:xfrm>
              <a:off x="3759" y="4413"/>
              <a:ext cx="1995" cy="964"/>
            </a:xfrm>
            <a:prstGeom prst="ellipse">
              <a:avLst/>
            </a:prstGeom>
            <a:noFill/>
            <a:ln w="9525" cap="flat" cmpd="sng">
              <a:solidFill>
                <a:srgbClr val="000000"/>
              </a:solidFill>
              <a:prstDash val="sysDot"/>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34" name="Text Box 14"/>
            <p:cNvSpPr txBox="1"/>
            <p:nvPr/>
          </p:nvSpPr>
          <p:spPr>
            <a:xfrm>
              <a:off x="5754" y="4410"/>
              <a:ext cx="1050" cy="468"/>
            </a:xfrm>
            <a:prstGeom prst="rect">
              <a:avLst/>
            </a:prstGeom>
            <a:noFill/>
            <a:ln w="9525">
              <a:noFill/>
            </a:ln>
          </p:spPr>
          <p:txBody>
            <a:bodyPr lIns="18000" rIns="18000" anchor="t"/>
            <a:lstStyle/>
            <a:p>
              <a:pPr algn="just">
                <a:lnSpc>
                  <a:spcPct val="120000"/>
                </a:lnSpc>
              </a:pPr>
              <a:r>
                <a:rPr lang="en-US" altLang="zh-CN" sz="2000" b="1" dirty="0">
                  <a:latin typeface="Times New Roman" panose="02020603050405020304" pitchFamily="18" charset="0"/>
                  <a:ea typeface="宋体" panose="02010600030101010101" pitchFamily="2" charset="-122"/>
                </a:rPr>
                <a:t>A</a:t>
              </a:r>
              <a:r>
                <a:rPr lang="zh-CN" altLang="en-US" sz="2400" b="1" dirty="0">
                  <a:latin typeface="Times New Roman" panose="02020603050405020304" pitchFamily="18" charset="0"/>
                  <a:ea typeface="楷体_GB2312" pitchFamily="49" charset="-122"/>
                </a:rPr>
                <a:t>的扇出</a:t>
              </a:r>
              <a:endParaRPr lang="zh-CN" altLang="en-US" sz="2000" b="1" dirty="0">
                <a:latin typeface="Times New Roman" panose="02020603050405020304" pitchFamily="18" charset="0"/>
                <a:ea typeface="宋体" panose="02010600030101010101" pitchFamily="2" charset="-122"/>
              </a:endParaRPr>
            </a:p>
          </p:txBody>
        </p:sp>
      </p:grpSp>
      <p:grpSp>
        <p:nvGrpSpPr>
          <p:cNvPr id="4" name="Group 15"/>
          <p:cNvGrpSpPr/>
          <p:nvPr/>
        </p:nvGrpSpPr>
        <p:grpSpPr>
          <a:xfrm>
            <a:off x="5003800" y="4005263"/>
            <a:ext cx="3203575" cy="1690687"/>
            <a:chOff x="5859" y="4410"/>
            <a:chExt cx="2520" cy="1333"/>
          </a:xfrm>
        </p:grpSpPr>
        <p:sp>
          <p:nvSpPr>
            <p:cNvPr id="56336" name="Text Box 16"/>
            <p:cNvSpPr txBox="1"/>
            <p:nvPr/>
          </p:nvSpPr>
          <p:spPr>
            <a:xfrm>
              <a:off x="6628" y="5346"/>
              <a:ext cx="454" cy="397"/>
            </a:xfrm>
            <a:prstGeom prst="rect">
              <a:avLst/>
            </a:prstGeom>
            <a:solidFill>
              <a:srgbClr val="FFFFFF"/>
            </a:solidFill>
            <a:ln w="15875" cap="flat" cmpd="sng">
              <a:solidFill>
                <a:srgbClr val="000000"/>
              </a:solidFill>
              <a:prstDash val="solid"/>
              <a:miter/>
              <a:headEnd type="none" w="med" len="med"/>
              <a:tailEnd type="none" w="med" len="med"/>
            </a:ln>
          </p:spPr>
          <p:txBody>
            <a:bodyPr lIns="18000" tIns="36000" rIns="18000" bIns="36000" anchor="t"/>
            <a:lstStyle/>
            <a:p>
              <a:pPr algn="ctr">
                <a:lnSpc>
                  <a:spcPct val="125000"/>
                </a:lnSpc>
              </a:pPr>
              <a:r>
                <a:rPr lang="en-US" altLang="zh-CN" sz="2000" b="1" dirty="0">
                  <a:latin typeface="Times New Roman" panose="02020603050405020304" pitchFamily="18" charset="0"/>
                  <a:ea typeface="宋体" panose="02010600030101010101" pitchFamily="2" charset="-122"/>
                </a:rPr>
                <a:t>A</a:t>
              </a:r>
              <a:endParaRPr lang="en-US" altLang="zh-CN" sz="1000" b="1" dirty="0">
                <a:latin typeface="Times New Roman" panose="02020603050405020304" pitchFamily="18" charset="0"/>
                <a:ea typeface="宋体" panose="02010600030101010101" pitchFamily="2" charset="-122"/>
              </a:endParaRPr>
            </a:p>
          </p:txBody>
        </p:sp>
        <p:sp>
          <p:nvSpPr>
            <p:cNvPr id="56337" name="Rectangle 17"/>
            <p:cNvSpPr/>
            <p:nvPr/>
          </p:nvSpPr>
          <p:spPr>
            <a:xfrm>
              <a:off x="6685" y="4640"/>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38" name="Line 18"/>
            <p:cNvSpPr/>
            <p:nvPr/>
          </p:nvSpPr>
          <p:spPr>
            <a:xfrm>
              <a:off x="6855" y="4923"/>
              <a:ext cx="0" cy="425"/>
            </a:xfrm>
            <a:prstGeom prst="line">
              <a:avLst/>
            </a:prstGeom>
            <a:ln w="15875" cap="flat" cmpd="sng">
              <a:solidFill>
                <a:srgbClr val="000000"/>
              </a:solidFill>
              <a:prstDash val="solid"/>
              <a:round/>
              <a:headEnd type="none" w="med" len="med"/>
              <a:tailEnd type="none" w="med" len="med"/>
            </a:ln>
          </p:spPr>
        </p:sp>
        <p:sp>
          <p:nvSpPr>
            <p:cNvPr id="56339" name="Rectangle 19"/>
            <p:cNvSpPr/>
            <p:nvPr/>
          </p:nvSpPr>
          <p:spPr>
            <a:xfrm>
              <a:off x="6174" y="4640"/>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40" name="Rectangle 20"/>
            <p:cNvSpPr/>
            <p:nvPr/>
          </p:nvSpPr>
          <p:spPr>
            <a:xfrm>
              <a:off x="7195" y="4640"/>
              <a:ext cx="340" cy="283"/>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41" name="Line 21"/>
            <p:cNvSpPr/>
            <p:nvPr/>
          </p:nvSpPr>
          <p:spPr>
            <a:xfrm>
              <a:off x="6345" y="4923"/>
              <a:ext cx="425" cy="425"/>
            </a:xfrm>
            <a:prstGeom prst="line">
              <a:avLst/>
            </a:prstGeom>
            <a:ln w="15875" cap="flat" cmpd="sng">
              <a:solidFill>
                <a:srgbClr val="000000"/>
              </a:solidFill>
              <a:prstDash val="solid"/>
              <a:round/>
              <a:headEnd type="none" w="med" len="med"/>
              <a:tailEnd type="none" w="med" len="med"/>
            </a:ln>
          </p:spPr>
        </p:sp>
        <p:sp>
          <p:nvSpPr>
            <p:cNvPr id="56342" name="Line 22"/>
            <p:cNvSpPr/>
            <p:nvPr/>
          </p:nvSpPr>
          <p:spPr>
            <a:xfrm flipH="1">
              <a:off x="6940" y="4923"/>
              <a:ext cx="425" cy="425"/>
            </a:xfrm>
            <a:prstGeom prst="line">
              <a:avLst/>
            </a:prstGeom>
            <a:ln w="15875" cap="flat" cmpd="sng">
              <a:solidFill>
                <a:srgbClr val="000000"/>
              </a:solidFill>
              <a:prstDash val="solid"/>
              <a:round/>
              <a:headEnd type="none" w="med" len="med"/>
              <a:tailEnd type="none" w="med" len="med"/>
            </a:ln>
          </p:spPr>
        </p:sp>
        <p:sp>
          <p:nvSpPr>
            <p:cNvPr id="56343" name="Oval 23"/>
            <p:cNvSpPr/>
            <p:nvPr/>
          </p:nvSpPr>
          <p:spPr>
            <a:xfrm>
              <a:off x="5859" y="4410"/>
              <a:ext cx="1984" cy="779"/>
            </a:xfrm>
            <a:prstGeom prst="ellipse">
              <a:avLst/>
            </a:prstGeom>
            <a:noFill/>
            <a:ln w="9525" cap="flat" cmpd="sng">
              <a:solidFill>
                <a:srgbClr val="000000"/>
              </a:solidFill>
              <a:prstDash val="sysDot"/>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56344" name="Text Box 24"/>
            <p:cNvSpPr txBox="1"/>
            <p:nvPr/>
          </p:nvSpPr>
          <p:spPr>
            <a:xfrm>
              <a:off x="7434" y="5034"/>
              <a:ext cx="945" cy="312"/>
            </a:xfrm>
            <a:prstGeom prst="rect">
              <a:avLst/>
            </a:prstGeom>
            <a:noFill/>
            <a:ln w="9525">
              <a:noFill/>
            </a:ln>
          </p:spPr>
          <p:txBody>
            <a:bodyPr lIns="18000" tIns="0" rIns="18000" bIns="0" anchor="t"/>
            <a:lstStyle/>
            <a:p>
              <a:pPr algn="just">
                <a:lnSpc>
                  <a:spcPct val="125000"/>
                </a:lnSpc>
              </a:pPr>
              <a:r>
                <a:rPr lang="en-US" altLang="zh-CN" sz="2000" b="1" dirty="0">
                  <a:latin typeface="Times New Roman" panose="02020603050405020304" pitchFamily="18" charset="0"/>
                  <a:ea typeface="宋体" panose="02010600030101010101" pitchFamily="2" charset="-122"/>
                </a:rPr>
                <a:t>A</a:t>
              </a:r>
              <a:r>
                <a:rPr lang="zh-CN" altLang="en-US" sz="2400" b="1" dirty="0">
                  <a:latin typeface="Times New Roman" panose="02020603050405020304" pitchFamily="18" charset="0"/>
                  <a:ea typeface="楷体_GB2312" pitchFamily="49" charset="-122"/>
                </a:rPr>
                <a:t>的扇入</a:t>
              </a:r>
              <a:endParaRPr lang="zh-CN" altLang="en-US" sz="1000" b="1" dirty="0">
                <a:latin typeface="Times New Roman" panose="02020603050405020304" pitchFamily="18" charset="0"/>
                <a:ea typeface="宋体" panose="02010600030101010101" pitchFamily="2" charset="-122"/>
              </a:endParaRPr>
            </a:p>
          </p:txBody>
        </p:sp>
      </p:grpSp>
      <p:sp>
        <p:nvSpPr>
          <p:cNvPr id="257049" name="Text Box 25"/>
          <p:cNvSpPr txBox="1"/>
          <p:nvPr/>
        </p:nvSpPr>
        <p:spPr>
          <a:xfrm>
            <a:off x="611188" y="3500438"/>
            <a:ext cx="3886200" cy="2030095"/>
          </a:xfrm>
          <a:prstGeom prst="rect">
            <a:avLst/>
          </a:prstGeom>
          <a:noFill/>
          <a:ln w="9525">
            <a:noFill/>
          </a:ln>
        </p:spPr>
        <p:txBody>
          <a:bodyPr anchor="t">
            <a:spAutoFit/>
          </a:bodyPr>
          <a:lstStyle/>
          <a:p>
            <a:pPr>
              <a:spcBef>
                <a:spcPct val="50000"/>
              </a:spcBef>
            </a:pPr>
            <a:r>
              <a:rPr lang="en-US" altLang="zh-CN" sz="2000" b="1" dirty="0">
                <a:solidFill>
                  <a:schemeClr val="accent1"/>
                </a:solidFill>
                <a:latin typeface="Times New Roman" panose="02020603050405020304" pitchFamily="18" charset="0"/>
                <a:ea typeface="楷体_GB2312" pitchFamily="49" charset="-122"/>
                <a:sym typeface="Symbol" panose="05050102010706020507" pitchFamily="18" charset="2"/>
              </a:rPr>
              <a:t></a:t>
            </a:r>
            <a:r>
              <a:rPr lang="en-US" altLang="zh-CN" sz="2400" b="1" dirty="0">
                <a:solidFill>
                  <a:schemeClr val="accent2"/>
                </a:solidFill>
                <a:latin typeface="Times New Roman" panose="02020603050405020304" pitchFamily="18" charset="0"/>
                <a:ea typeface="楷体_GB2312" pitchFamily="49" charset="-122"/>
                <a:sym typeface="Symbol" panose="05050102010706020507" pitchFamily="18" charset="2"/>
              </a:rPr>
              <a:t> </a:t>
            </a:r>
            <a:r>
              <a:rPr lang="zh-CN" altLang="en-US" sz="2800" b="1" dirty="0">
                <a:solidFill>
                  <a:srgbClr val="7030A0"/>
                </a:solidFill>
                <a:latin typeface="华文彩云" panose="02010800040101010101" charset="-122"/>
                <a:ea typeface="华文彩云" panose="02010800040101010101" charset="-122"/>
              </a:rPr>
              <a:t>扇入</a:t>
            </a:r>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直接调用该模块的模块数</a:t>
            </a:r>
          </a:p>
          <a:p>
            <a:pPr>
              <a:spcBef>
                <a:spcPct val="50000"/>
              </a:spcBef>
            </a:pPr>
            <a:r>
              <a:rPr lang="zh-CN" altLang="en-US" sz="2800" b="1" dirty="0">
                <a:latin typeface="Times New Roman" panose="02020603050405020304" pitchFamily="18" charset="0"/>
                <a:ea typeface="楷体_GB2312" pitchFamily="49" charset="-122"/>
              </a:rPr>
              <a:t>在不破坏独立性的前提下，</a:t>
            </a:r>
            <a:r>
              <a:rPr lang="en-US" altLang="zh-CN" sz="2400" b="1" dirty="0">
                <a:latin typeface="Times New Roman" panose="02020603050405020304" pitchFamily="18" charset="0"/>
                <a:ea typeface="楷体_GB2312" pitchFamily="49" charset="-122"/>
              </a:rPr>
              <a:t>fan-in</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大的比较好。</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checkerboard(across)">
                                      <p:cBhvr>
                                        <p:cTn id="7" dur="500"/>
                                        <p:tgtEl>
                                          <p:spTgt spid="2570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57049"/>
                                        </p:tgtEl>
                                        <p:attrNameLst>
                                          <p:attrName>style.visibility</p:attrName>
                                        </p:attrNameLst>
                                      </p:cBhvr>
                                      <p:to>
                                        <p:strVal val="visible"/>
                                      </p:to>
                                    </p:set>
                                    <p:animEffect transition="in" filter="checkerboard(across)">
                                      <p:cBhvr>
                                        <p:cTn id="16" dur="500"/>
                                        <p:tgtEl>
                                          <p:spTgt spid="257049"/>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ox(out)">
                                      <p:cBhvr>
                                        <p:cTn id="20" dur="500"/>
                                        <p:tgtEl>
                                          <p:spTgt spid="4"/>
                                        </p:tgtEl>
                                      </p:cBhvr>
                                    </p:animEffect>
                                  </p:childTnLst>
                                  <p:subTnLst>
                                    <p:audio>
                                      <p:cMediaNode>
                                        <p:cTn display="0" masterRel="sameClick">
                                          <p:stCondLst>
                                            <p:cond evt="begin" delay="0">
                                              <p:tn val="18"/>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dvAuto="1000"/>
      <p:bldP spid="25704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48</a:t>
            </a:fld>
            <a:endParaRPr lang="en-US" altLang="zh-CN" sz="1200" dirty="0">
              <a:latin typeface="Arial Black" panose="020B0A04020102020204" pitchFamily="34" charset="0"/>
            </a:endParaRPr>
          </a:p>
        </p:txBody>
      </p:sp>
      <p:sp>
        <p:nvSpPr>
          <p:cNvPr id="5734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91843" name="Rectangle 3"/>
          <p:cNvSpPr>
            <a:spLocks noGrp="1" noChangeArrowheads="1"/>
          </p:cNvSpPr>
          <p:nvPr>
            <p:ph idx="1"/>
          </p:nvPr>
        </p:nvSpPr>
        <p:spPr>
          <a:xfrm>
            <a:off x="468313" y="836613"/>
            <a:ext cx="8218488" cy="4752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a:ln>
                  <a:noFill/>
                </a:ln>
                <a:solidFill>
                  <a:srgbClr val="92D050"/>
                </a:solidFill>
                <a:effectLst>
                  <a:outerShdw blurRad="38100" dist="38100" dir="2700000" algn="tl">
                    <a:srgbClr val="C0C0C0"/>
                  </a:outerShdw>
                </a:effectLst>
                <a:uLnTx/>
                <a:uFillTx/>
                <a:latin typeface="+mn-lt"/>
                <a:ea typeface="+mn-ea"/>
                <a:cs typeface="+mn-cs"/>
              </a:rPr>
              <a:t>尽可能减少高扇出结构，随着深度增大扇入</a:t>
            </a:r>
            <a:r>
              <a:rPr kumimoji="0" lang="zh-CN" altLang="en-US" sz="2800" b="1" i="0" u="none" strike="noStrike" kern="0" cap="none" spc="0" normalizeH="0" baseline="0" noProof="0">
                <a:ln>
                  <a:noFill/>
                </a:ln>
                <a:solidFill>
                  <a:srgbClr val="92D050"/>
                </a:solidFill>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1" i="0" u="none" strike="noStrike" kern="0" cap="none" spc="0" normalizeH="0" baseline="0" noProof="0">
                <a:ln>
                  <a:noFill/>
                </a:ln>
                <a:solidFill>
                  <a:schemeClr val="tx1"/>
                </a:solidFill>
                <a:effectLst/>
                <a:uLnTx/>
                <a:uFillTx/>
                <a:latin typeface="+mn-lt"/>
                <a:ea typeface="+mn-ea"/>
              </a:rPr>
              <a:t>模块的扇出数过大，就意味着该模块过分复杂，需要协调和控制过多的下属模块</a:t>
            </a:r>
          </a:p>
          <a:p>
            <a:pPr marL="742950" marR="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a:pPr>
            <a:r>
              <a:rPr kumimoji="0" lang="zh-CN" altLang="en-US" sz="2800" b="1" i="0" u="none" strike="noStrike" kern="0" cap="none" spc="0" normalizeH="0" baseline="0" noProof="0">
                <a:ln>
                  <a:noFill/>
                </a:ln>
                <a:solidFill>
                  <a:schemeClr val="tx1"/>
                </a:solidFill>
                <a:effectLst/>
                <a:uLnTx/>
                <a:uFillTx/>
                <a:latin typeface="+mn-lt"/>
                <a:ea typeface="+mn-ea"/>
              </a:rPr>
              <a:t>应当适当增加中间层次的控制模块</a:t>
            </a:r>
          </a:p>
        </p:txBody>
      </p:sp>
      <p:pic>
        <p:nvPicPr>
          <p:cNvPr id="57348" name="Picture 4"/>
          <p:cNvPicPr>
            <a:picLocks noChangeAspect="1"/>
          </p:cNvPicPr>
          <p:nvPr/>
        </p:nvPicPr>
        <p:blipFill>
          <a:blip r:embed="rId2"/>
          <a:stretch>
            <a:fillRect/>
          </a:stretch>
        </p:blipFill>
        <p:spPr>
          <a:xfrm>
            <a:off x="838200" y="3276600"/>
            <a:ext cx="7696200" cy="2570163"/>
          </a:xfrm>
          <a:prstGeom prst="rect">
            <a:avLst/>
          </a:prstGeom>
          <a:noFill/>
          <a:ln w="9525">
            <a:noFill/>
          </a:ln>
        </p:spPr>
      </p:pic>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49</a:t>
            </a:fld>
            <a:endParaRPr lang="en-US" altLang="zh-CN" sz="1200" dirty="0">
              <a:latin typeface="Arial Black" panose="020B0A04020102020204" pitchFamily="34" charset="0"/>
            </a:endParaRPr>
          </a:p>
        </p:txBody>
      </p:sp>
      <p:sp>
        <p:nvSpPr>
          <p:cNvPr id="58370"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58051" name="Rectangle 3"/>
          <p:cNvSpPr>
            <a:spLocks noGrp="1"/>
          </p:cNvSpPr>
          <p:nvPr>
            <p:ph type="body"/>
          </p:nvPr>
        </p:nvSpPr>
        <p:spPr>
          <a:xfrm>
            <a:off x="539750" y="836613"/>
            <a:ext cx="4103688" cy="3600450"/>
          </a:xfrm>
        </p:spPr>
        <p:txBody>
          <a:bodyPr vert="horz" wrap="square" lIns="91440" tIns="45720" rIns="91440" bIns="45720" anchor="t"/>
          <a:lstStyle/>
          <a:p>
            <a:pPr eaLnBrk="1" hangingPunct="1">
              <a:lnSpc>
                <a:spcPct val="105000"/>
              </a:lnSpc>
              <a:buNone/>
            </a:pPr>
            <a:r>
              <a:rPr lang="en-US" altLang="zh-CN" sz="2800" dirty="0">
                <a:solidFill>
                  <a:srgbClr val="7030A0"/>
                </a:solidFill>
                <a:latin typeface="华文彩云" panose="02010800040101010101" charset="-122"/>
                <a:ea typeface="华文彩云" panose="02010800040101010101" charset="-122"/>
                <a:cs typeface="华文彩云" panose="02010800040101010101" charset="-122"/>
              </a:rPr>
              <a:t>4</a:t>
            </a:r>
            <a:r>
              <a:rPr lang="zh-CN" altLang="en-US" sz="2800" dirty="0">
                <a:solidFill>
                  <a:srgbClr val="7030A0"/>
                </a:solidFill>
                <a:latin typeface="华文彩云" panose="02010800040101010101" charset="-122"/>
                <a:ea typeface="华文彩云" panose="02010800040101010101" charset="-122"/>
                <a:cs typeface="华文彩云" panose="02010800040101010101" charset="-122"/>
              </a:rPr>
              <a:t>、作用域在控制域内</a:t>
            </a:r>
          </a:p>
          <a:p>
            <a:pPr eaLnBrk="1" hangingPunct="1">
              <a:lnSpc>
                <a:spcPct val="105000"/>
              </a:lnSpc>
              <a:buFont typeface="Symbol" panose="05050102010706020507" pitchFamily="18" charset="2"/>
              <a:buChar char="¨"/>
            </a:pPr>
            <a:r>
              <a:rPr lang="zh-CN" altLang="en-US" sz="2800" dirty="0">
                <a:solidFill>
                  <a:srgbClr val="FF3300"/>
                </a:solidFill>
              </a:rPr>
              <a:t>控制域</a:t>
            </a:r>
          </a:p>
          <a:p>
            <a:pPr eaLnBrk="1" hangingPunct="1">
              <a:lnSpc>
                <a:spcPct val="105000"/>
              </a:lnSpc>
              <a:buFont typeface="Symbol" panose="05050102010706020507" pitchFamily="18" charset="2"/>
              <a:buNone/>
            </a:pPr>
            <a:r>
              <a:rPr lang="zh-CN" altLang="en-US" sz="2800" dirty="0"/>
              <a:t>     这个模块本身以及所有直接或间接从属于它的模块的集合</a:t>
            </a:r>
          </a:p>
        </p:txBody>
      </p:sp>
      <p:grpSp>
        <p:nvGrpSpPr>
          <p:cNvPr id="2" name="Group 4"/>
          <p:cNvGrpSpPr/>
          <p:nvPr/>
        </p:nvGrpSpPr>
        <p:grpSpPr>
          <a:xfrm>
            <a:off x="4859338" y="476250"/>
            <a:ext cx="3240087" cy="2735263"/>
            <a:chOff x="1644" y="5786"/>
            <a:chExt cx="1418" cy="1502"/>
          </a:xfrm>
        </p:grpSpPr>
        <p:sp>
          <p:nvSpPr>
            <p:cNvPr id="58373" name="Text Box 5"/>
            <p:cNvSpPr txBox="1"/>
            <p:nvPr/>
          </p:nvSpPr>
          <p:spPr>
            <a:xfrm>
              <a:off x="2268" y="5786"/>
              <a:ext cx="454" cy="340"/>
            </a:xfrm>
            <a:prstGeom prst="rect">
              <a:avLst/>
            </a:prstGeom>
            <a:solidFill>
              <a:srgbClr val="FFFFFF"/>
            </a:solidFill>
            <a:ln w="15875" cap="flat" cmpd="sng">
              <a:solidFill>
                <a:srgbClr val="000000"/>
              </a:solidFill>
              <a:prstDash val="solid"/>
              <a:miter/>
              <a:headEnd type="none" w="med" len="med"/>
              <a:tailEnd type="none" w="med" len="med"/>
            </a:ln>
          </p:spPr>
          <p:txBody>
            <a:bodyPr lIns="18000" tIns="7200" rIns="18000" bIns="0" anchor="t"/>
            <a:lstStyle/>
            <a:p>
              <a:pPr algn="ctr">
                <a:lnSpc>
                  <a:spcPct val="120000"/>
                </a:lnSpc>
              </a:pPr>
              <a:r>
                <a:rPr lang="en-US" altLang="zh-CN" sz="2800" b="1" dirty="0">
                  <a:latin typeface="Times New Roman" panose="02020603050405020304" pitchFamily="18" charset="0"/>
                  <a:ea typeface="宋体" panose="02010600030101010101" pitchFamily="2" charset="-122"/>
                </a:rPr>
                <a:t>M</a:t>
              </a:r>
            </a:p>
          </p:txBody>
        </p:sp>
        <p:sp>
          <p:nvSpPr>
            <p:cNvPr id="58374" name="Text Box 6"/>
            <p:cNvSpPr txBox="1"/>
            <p:nvPr/>
          </p:nvSpPr>
          <p:spPr>
            <a:xfrm>
              <a:off x="1928" y="6381"/>
              <a:ext cx="454" cy="340"/>
            </a:xfrm>
            <a:prstGeom prst="rect">
              <a:avLst/>
            </a:prstGeom>
            <a:solidFill>
              <a:srgbClr val="FFFFFF"/>
            </a:solidFill>
            <a:ln w="15875" cap="flat" cmpd="sng">
              <a:solidFill>
                <a:srgbClr val="000000"/>
              </a:solidFill>
              <a:prstDash val="solid"/>
              <a:miter/>
              <a:headEnd type="none" w="med" len="med"/>
              <a:tailEnd type="none" w="med" len="med"/>
            </a:ln>
          </p:spPr>
          <p:txBody>
            <a:bodyPr lIns="18000" tIns="7200" rIns="18000" bIns="0" anchor="t"/>
            <a:lstStyle/>
            <a:p>
              <a:pPr algn="ctr">
                <a:lnSpc>
                  <a:spcPct val="120000"/>
                </a:lnSpc>
              </a:pPr>
              <a:r>
                <a:rPr lang="en-US" altLang="zh-CN" sz="2800" b="1" dirty="0">
                  <a:latin typeface="Times New Roman" panose="02020603050405020304" pitchFamily="18" charset="0"/>
                  <a:ea typeface="宋体" panose="02010600030101010101" pitchFamily="2" charset="-122"/>
                </a:rPr>
                <a:t>A</a:t>
              </a:r>
            </a:p>
          </p:txBody>
        </p:sp>
        <p:sp>
          <p:nvSpPr>
            <p:cNvPr id="58375" name="Text Box 7"/>
            <p:cNvSpPr txBox="1"/>
            <p:nvPr/>
          </p:nvSpPr>
          <p:spPr>
            <a:xfrm>
              <a:off x="2608" y="6381"/>
              <a:ext cx="454" cy="340"/>
            </a:xfrm>
            <a:prstGeom prst="rect">
              <a:avLst/>
            </a:prstGeom>
            <a:solidFill>
              <a:srgbClr val="FFFFFF"/>
            </a:solidFill>
            <a:ln w="15875" cap="flat" cmpd="sng">
              <a:solidFill>
                <a:srgbClr val="000000"/>
              </a:solidFill>
              <a:prstDash val="solid"/>
              <a:miter/>
              <a:headEnd type="none" w="med" len="med"/>
              <a:tailEnd type="none" w="med" len="med"/>
            </a:ln>
          </p:spPr>
          <p:txBody>
            <a:bodyPr lIns="18000" tIns="7200" rIns="18000" bIns="0" anchor="t"/>
            <a:lstStyle/>
            <a:p>
              <a:pPr algn="ctr">
                <a:lnSpc>
                  <a:spcPct val="120000"/>
                </a:lnSpc>
              </a:pPr>
              <a:r>
                <a:rPr lang="en-US" altLang="zh-CN" sz="2800" b="1" dirty="0">
                  <a:latin typeface="Times New Roman" panose="02020603050405020304" pitchFamily="18" charset="0"/>
                  <a:ea typeface="宋体" panose="02010600030101010101" pitchFamily="2" charset="-122"/>
                </a:rPr>
                <a:t>C</a:t>
              </a:r>
            </a:p>
          </p:txBody>
        </p:sp>
        <p:sp>
          <p:nvSpPr>
            <p:cNvPr id="58376" name="Text Box 8"/>
            <p:cNvSpPr txBox="1"/>
            <p:nvPr/>
          </p:nvSpPr>
          <p:spPr>
            <a:xfrm>
              <a:off x="1644" y="6948"/>
              <a:ext cx="454" cy="340"/>
            </a:xfrm>
            <a:prstGeom prst="rect">
              <a:avLst/>
            </a:prstGeom>
            <a:solidFill>
              <a:srgbClr val="FFFFFF"/>
            </a:solidFill>
            <a:ln w="15875" cap="flat" cmpd="sng">
              <a:solidFill>
                <a:srgbClr val="000000"/>
              </a:solidFill>
              <a:prstDash val="solid"/>
              <a:miter/>
              <a:headEnd type="none" w="med" len="med"/>
              <a:tailEnd type="none" w="med" len="med"/>
            </a:ln>
          </p:spPr>
          <p:txBody>
            <a:bodyPr lIns="18000" tIns="7200" rIns="18000" bIns="0" anchor="t"/>
            <a:lstStyle/>
            <a:p>
              <a:pPr algn="ctr">
                <a:lnSpc>
                  <a:spcPct val="115000"/>
                </a:lnSpc>
              </a:pPr>
              <a:r>
                <a:rPr lang="en-US" altLang="zh-CN" sz="2800" b="1" dirty="0">
                  <a:latin typeface="Times New Roman" panose="02020603050405020304" pitchFamily="18" charset="0"/>
                  <a:ea typeface="宋体" panose="02010600030101010101" pitchFamily="2" charset="-122"/>
                </a:rPr>
                <a:t>B</a:t>
              </a:r>
            </a:p>
          </p:txBody>
        </p:sp>
        <p:sp>
          <p:nvSpPr>
            <p:cNvPr id="58377" name="Line 9"/>
            <p:cNvSpPr/>
            <p:nvPr/>
          </p:nvSpPr>
          <p:spPr>
            <a:xfrm flipH="1">
              <a:off x="2155" y="6126"/>
              <a:ext cx="315" cy="255"/>
            </a:xfrm>
            <a:prstGeom prst="line">
              <a:avLst/>
            </a:prstGeom>
            <a:ln w="15875" cap="flat" cmpd="sng">
              <a:solidFill>
                <a:srgbClr val="000000"/>
              </a:solidFill>
              <a:prstDash val="solid"/>
              <a:round/>
              <a:headEnd type="none" w="med" len="med"/>
              <a:tailEnd type="none" w="med" len="med"/>
            </a:ln>
          </p:spPr>
        </p:sp>
        <p:sp>
          <p:nvSpPr>
            <p:cNvPr id="58378" name="Line 10"/>
            <p:cNvSpPr/>
            <p:nvPr/>
          </p:nvSpPr>
          <p:spPr>
            <a:xfrm>
              <a:off x="2523" y="6126"/>
              <a:ext cx="315" cy="255"/>
            </a:xfrm>
            <a:prstGeom prst="line">
              <a:avLst/>
            </a:prstGeom>
            <a:ln w="15875" cap="flat" cmpd="sng">
              <a:solidFill>
                <a:srgbClr val="000000"/>
              </a:solidFill>
              <a:prstDash val="solid"/>
              <a:round/>
              <a:headEnd type="none" w="med" len="med"/>
              <a:tailEnd type="none" w="med" len="med"/>
            </a:ln>
          </p:spPr>
        </p:sp>
        <p:sp>
          <p:nvSpPr>
            <p:cNvPr id="58379" name="Line 11"/>
            <p:cNvSpPr/>
            <p:nvPr/>
          </p:nvSpPr>
          <p:spPr>
            <a:xfrm flipH="1">
              <a:off x="1869" y="6721"/>
              <a:ext cx="210" cy="227"/>
            </a:xfrm>
            <a:prstGeom prst="line">
              <a:avLst/>
            </a:prstGeom>
            <a:ln w="15875" cap="flat" cmpd="sng">
              <a:solidFill>
                <a:srgbClr val="000000"/>
              </a:solidFill>
              <a:prstDash val="solid"/>
              <a:round/>
              <a:headEnd type="none" w="med" len="med"/>
              <a:tailEnd type="none" w="med" len="med"/>
            </a:ln>
          </p:spPr>
        </p:sp>
      </p:grpSp>
      <p:sp>
        <p:nvSpPr>
          <p:cNvPr id="258060" name="Text Box 12"/>
          <p:cNvSpPr txBox="1"/>
          <p:nvPr/>
        </p:nvSpPr>
        <p:spPr>
          <a:xfrm>
            <a:off x="5003800" y="3429000"/>
            <a:ext cx="3673475" cy="1116013"/>
          </a:xfrm>
          <a:prstGeom prst="rect">
            <a:avLst/>
          </a:prstGeom>
          <a:noFill/>
          <a:ln w="9525">
            <a:noFill/>
          </a:ln>
        </p:spPr>
        <p:txBody>
          <a:bodyPr anchor="t">
            <a:spAutoFit/>
          </a:bodyPr>
          <a:lstStyle/>
          <a:p>
            <a:pPr>
              <a:lnSpc>
                <a:spcPct val="80000"/>
              </a:lnSpc>
            </a:pPr>
            <a:r>
              <a:rPr lang="en-US" altLang="zh-CN" sz="2800" b="1" dirty="0">
                <a:latin typeface="Times New Roman" panose="02020603050405020304" pitchFamily="18" charset="0"/>
                <a:ea typeface="楷体_GB2312" pitchFamily="49" charset="-122"/>
              </a:rPr>
              <a:t>M</a:t>
            </a:r>
            <a:r>
              <a:rPr lang="zh-CN" altLang="en-US" sz="2800" b="1" dirty="0">
                <a:latin typeface="Times New Roman" panose="02020603050405020304" pitchFamily="18" charset="0"/>
                <a:ea typeface="楷体_GB2312" pitchFamily="49" charset="-122"/>
              </a:rPr>
              <a:t>的控制域为 </a:t>
            </a:r>
          </a:p>
          <a:p>
            <a:pPr>
              <a:lnSpc>
                <a:spcPct val="80000"/>
              </a:lnSpc>
            </a:pPr>
            <a:endParaRPr lang="zh-CN" altLang="en-US" sz="2800" b="1" dirty="0">
              <a:latin typeface="Times New Roman" panose="02020603050405020304" pitchFamily="18" charset="0"/>
              <a:ea typeface="楷体_GB2312" pitchFamily="49" charset="-122"/>
            </a:endParaRPr>
          </a:p>
          <a:p>
            <a:pPr>
              <a:lnSpc>
                <a:spcPct val="80000"/>
              </a:lnSpc>
            </a:pPr>
            <a:r>
              <a:rPr lang="en-US" altLang="zh-CN" sz="2800" b="1" dirty="0">
                <a:latin typeface="Times New Roman" panose="02020603050405020304" pitchFamily="18" charset="0"/>
                <a:ea typeface="楷体_GB2312" pitchFamily="49" charset="-122"/>
              </a:rPr>
              <a:t>{M</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A</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B</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C}</a:t>
            </a:r>
            <a:endParaRPr lang="en-US" altLang="zh-CN" sz="2800" dirty="0">
              <a:latin typeface="Times New Roman" panose="02020603050405020304" pitchFamily="18" charset="0"/>
              <a:ea typeface="宋体" panose="02010600030101010101" pitchFamily="2" charset="-122"/>
            </a:endParaRPr>
          </a:p>
        </p:txBody>
      </p:sp>
      <p:sp>
        <p:nvSpPr>
          <p:cNvPr id="58381" name="Rectangle 26"/>
          <p:cNvSpPr/>
          <p:nvPr/>
        </p:nvSpPr>
        <p:spPr>
          <a:xfrm>
            <a:off x="755650" y="4941888"/>
            <a:ext cx="6553200" cy="946150"/>
          </a:xfrm>
          <a:prstGeom prst="rect">
            <a:avLst/>
          </a:prstGeom>
          <a:noFill/>
          <a:ln w="12700">
            <a:noFill/>
          </a:ln>
        </p:spPr>
        <p:txBody>
          <a:bodyPr anchor="t">
            <a:spAutoFit/>
          </a:bodyPr>
          <a:lstStyle/>
          <a:p>
            <a:r>
              <a:rPr lang="en-US" altLang="zh-CN" sz="2800" b="1" dirty="0">
                <a:solidFill>
                  <a:srgbClr val="FF3300"/>
                </a:solidFill>
                <a:latin typeface="Times New Roman" panose="02020603050405020304" pitchFamily="18" charset="0"/>
                <a:ea typeface="楷体_GB2312" pitchFamily="49" charset="-122"/>
                <a:sym typeface="Symbol" panose="05050102010706020507" pitchFamily="18" charset="2"/>
              </a:rPr>
              <a:t> </a:t>
            </a:r>
            <a:r>
              <a:rPr lang="zh-CN" altLang="en-US" sz="2800" b="1" dirty="0">
                <a:solidFill>
                  <a:srgbClr val="FF3300"/>
                </a:solidFill>
                <a:latin typeface="Times New Roman" panose="02020603050405020304" pitchFamily="18" charset="0"/>
                <a:ea typeface="楷体_GB2312" pitchFamily="49" charset="-122"/>
              </a:rPr>
              <a:t>作用域</a:t>
            </a:r>
          </a:p>
          <a:p>
            <a:r>
              <a:rPr lang="zh-CN" altLang="en-US" sz="2800" b="1" dirty="0">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M</a:t>
            </a:r>
            <a:r>
              <a:rPr lang="zh-CN" altLang="en-US" sz="2800" b="1" dirty="0">
                <a:latin typeface="Times New Roman" panose="02020603050405020304" pitchFamily="18" charset="0"/>
                <a:ea typeface="楷体_GB2312" pitchFamily="49" charset="-122"/>
              </a:rPr>
              <a:t>中的一个判定所影响的模块</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checkerboard(across)">
                                      <p:cBhvr>
                                        <p:cTn id="7" dur="500"/>
                                        <p:tgtEl>
                                          <p:spTgt spid="2580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animEffect transition="in" filter="checkerboard(across)">
                                      <p:cBhvr>
                                        <p:cTn id="11" dur="500"/>
                                        <p:tgtEl>
                                          <p:spTgt spid="258051">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animEffect transition="in" filter="checkerboard(across)">
                                      <p:cBhvr>
                                        <p:cTn id="15" dur="500"/>
                                        <p:tgtEl>
                                          <p:spTgt spid="25805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258060"/>
                                        </p:tgtEl>
                                        <p:attrNameLst>
                                          <p:attrName>style.visibility</p:attrName>
                                        </p:attrNameLst>
                                      </p:cBhvr>
                                      <p:to>
                                        <p:strVal val="visible"/>
                                      </p:to>
                                    </p:set>
                                    <p:animEffect transition="in" filter="checkerboard(across)">
                                      <p:cBhvr>
                                        <p:cTn id="23" dur="500"/>
                                        <p:tgtEl>
                                          <p:spTgt spid="258060"/>
                                        </p:tgtEl>
                                      </p:cBhvr>
                                    </p:animEffect>
                                  </p:childTnLst>
                                  <p:subTnLst>
                                    <p:audio>
                                      <p:cMediaNode>
                                        <p:cTn display="0" masterRel="sameClick">
                                          <p:stCondLst>
                                            <p:cond evt="begin" delay="0">
                                              <p:tn val="21"/>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dvAuto="1000"/>
      <p:bldP spid="2580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a:t>
            </a:fld>
            <a:endParaRPr lang="en-US" altLang="zh-CN" sz="1200" dirty="0">
              <a:latin typeface="Arial Black" panose="020B0A04020102020204" pitchFamily="34" charset="0"/>
            </a:endParaRPr>
          </a:p>
        </p:txBody>
      </p:sp>
      <p:sp>
        <p:nvSpPr>
          <p:cNvPr id="921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9219" name="Rectangle 2"/>
          <p:cNvSpPr>
            <a:spLocks noGrp="1"/>
          </p:cNvSpPr>
          <p:nvPr>
            <p:ph type="title"/>
          </p:nvPr>
        </p:nvSpPr>
        <p:spPr/>
        <p:txBody>
          <a:bodyPr vert="horz" wrap="square" lIns="91440" tIns="45720" rIns="91440" bIns="45720" anchor="ctr"/>
          <a:lstStyle/>
          <a:p>
            <a:pPr eaLnBrk="1" hangingPunct="1"/>
            <a:r>
              <a:rPr lang="zh-CN" altLang="en-US" dirty="0"/>
              <a:t>开发阶段的信息流</a:t>
            </a:r>
          </a:p>
        </p:txBody>
      </p:sp>
      <p:pic>
        <p:nvPicPr>
          <p:cNvPr id="9220" name="Picture 4"/>
          <p:cNvPicPr>
            <a:picLocks noChangeAspect="1"/>
          </p:cNvPicPr>
          <p:nvPr/>
        </p:nvPicPr>
        <p:blipFill>
          <a:blip r:embed="rId2"/>
          <a:stretch>
            <a:fillRect/>
          </a:stretch>
        </p:blipFill>
        <p:spPr>
          <a:xfrm>
            <a:off x="1042988" y="1628775"/>
            <a:ext cx="7315200" cy="4267200"/>
          </a:xfrm>
          <a:prstGeom prst="rect">
            <a:avLst/>
          </a:prstGeom>
          <a:noFill/>
          <a:ln w="9525">
            <a:noFill/>
          </a:ln>
        </p:spPr>
      </p:pic>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50</a:t>
            </a:fld>
            <a:endParaRPr lang="en-US" altLang="zh-CN" sz="1200" dirty="0">
              <a:latin typeface="Arial Black" panose="020B0A04020102020204" pitchFamily="34" charset="0"/>
            </a:endParaRPr>
          </a:p>
        </p:txBody>
      </p:sp>
      <p:sp>
        <p:nvSpPr>
          <p:cNvPr id="59394"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480261" name="Rectangle 5"/>
          <p:cNvSpPr/>
          <p:nvPr/>
        </p:nvSpPr>
        <p:spPr>
          <a:xfrm>
            <a:off x="539750" y="692150"/>
            <a:ext cx="7772400" cy="1143000"/>
          </a:xfrm>
          <a:prstGeom prst="rect">
            <a:avLst/>
          </a:prstGeom>
          <a:noFill/>
          <a:ln w="9525">
            <a:noFill/>
          </a:ln>
        </p:spPr>
        <p:txBody>
          <a:bodyPr anchor="t"/>
          <a:lstStyle/>
          <a:p>
            <a:r>
              <a:rPr lang="zh-CN" altLang="en-US" sz="2800" b="1" dirty="0">
                <a:latin typeface="Times New Roman" panose="02020603050405020304" pitchFamily="18" charset="0"/>
                <a:ea typeface="楷体_GB2312" pitchFamily="49" charset="-122"/>
              </a:rPr>
              <a:t>例如：</a:t>
            </a:r>
          </a:p>
        </p:txBody>
      </p:sp>
      <p:grpSp>
        <p:nvGrpSpPr>
          <p:cNvPr id="2" name="Group 6"/>
          <p:cNvGrpSpPr/>
          <p:nvPr/>
        </p:nvGrpSpPr>
        <p:grpSpPr>
          <a:xfrm>
            <a:off x="468313" y="1268413"/>
            <a:ext cx="4248150" cy="2808287"/>
            <a:chOff x="4179" y="5814"/>
            <a:chExt cx="3360" cy="2340"/>
          </a:xfrm>
        </p:grpSpPr>
        <p:sp>
          <p:nvSpPr>
            <p:cNvPr id="59397" name="Text Box 7"/>
            <p:cNvSpPr txBox="1"/>
            <p:nvPr/>
          </p:nvSpPr>
          <p:spPr>
            <a:xfrm>
              <a:off x="4179" y="5814"/>
              <a:ext cx="1575"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tIns="10800" rIns="54000" bIns="10800" anchor="t"/>
            <a:lstStyle/>
            <a:p>
              <a:pPr algn="just"/>
              <a:r>
                <a:rPr lang="en-US" altLang="zh-CN" sz="2000" b="1" dirty="0">
                  <a:latin typeface="Times New Roman" panose="02020603050405020304" pitchFamily="18" charset="0"/>
                  <a:ea typeface="宋体" panose="02010600030101010101" pitchFamily="2" charset="-122"/>
                </a:rPr>
                <a:t>A:</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if ……</a:t>
              </a:r>
            </a:p>
            <a:p>
              <a:pPr algn="just"/>
              <a:r>
                <a:rPr lang="en-US" altLang="zh-CN" sz="2000" b="1" dirty="0">
                  <a:latin typeface="Times New Roman" panose="02020603050405020304" pitchFamily="18" charset="0"/>
                  <a:ea typeface="宋体" panose="02010600030101010101" pitchFamily="2" charset="-122"/>
                </a:rPr>
                <a:t>  then goto B1</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p:txBody>
        </p:sp>
        <p:sp>
          <p:nvSpPr>
            <p:cNvPr id="59398" name="Text Box 8"/>
            <p:cNvSpPr txBox="1"/>
            <p:nvPr/>
          </p:nvSpPr>
          <p:spPr>
            <a:xfrm>
              <a:off x="5964" y="5814"/>
              <a:ext cx="1575"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tIns="10800" rIns="54000" bIns="10800" anchor="t"/>
            <a:lstStyle/>
            <a:p>
              <a:pPr algn="just"/>
              <a:r>
                <a:rPr lang="en-US" altLang="zh-CN" sz="2000" b="1" dirty="0">
                  <a:latin typeface="Times New Roman" panose="02020603050405020304" pitchFamily="18" charset="0"/>
                  <a:ea typeface="宋体" panose="02010600030101010101" pitchFamily="2" charset="-122"/>
                </a:rPr>
                <a:t>B:</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B1:</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p:txBody>
        </p:sp>
        <p:sp>
          <p:nvSpPr>
            <p:cNvPr id="59399" name="Text Box 9"/>
            <p:cNvSpPr txBox="1"/>
            <p:nvPr/>
          </p:nvSpPr>
          <p:spPr>
            <a:xfrm>
              <a:off x="4179" y="7686"/>
              <a:ext cx="3360" cy="468"/>
            </a:xfrm>
            <a:prstGeom prst="rect">
              <a:avLst/>
            </a:prstGeom>
            <a:noFill/>
            <a:ln w="9525">
              <a:noFill/>
            </a:ln>
          </p:spPr>
          <p:txBody>
            <a:bodyPr anchor="t"/>
            <a:lstStyle/>
            <a:p>
              <a:pPr algn="ctr"/>
              <a:r>
                <a:rPr lang="zh-CN" altLang="en-US" sz="2800" b="1" dirty="0">
                  <a:latin typeface="Times New Roman" panose="02020603050405020304" pitchFamily="18" charset="0"/>
                  <a:ea typeface="楷体_GB2312" pitchFamily="49" charset="-122"/>
                </a:rPr>
                <a:t>作用域在控制域内</a:t>
              </a:r>
            </a:p>
          </p:txBody>
        </p:sp>
      </p:grpSp>
      <p:grpSp>
        <p:nvGrpSpPr>
          <p:cNvPr id="3" name="Group 10"/>
          <p:cNvGrpSpPr/>
          <p:nvPr/>
        </p:nvGrpSpPr>
        <p:grpSpPr>
          <a:xfrm>
            <a:off x="4932363" y="1268413"/>
            <a:ext cx="3671887" cy="2881312"/>
            <a:chOff x="4179" y="5814"/>
            <a:chExt cx="3360" cy="2340"/>
          </a:xfrm>
        </p:grpSpPr>
        <p:sp>
          <p:nvSpPr>
            <p:cNvPr id="59401" name="Text Box 11"/>
            <p:cNvSpPr txBox="1"/>
            <p:nvPr/>
          </p:nvSpPr>
          <p:spPr>
            <a:xfrm>
              <a:off x="4179" y="5814"/>
              <a:ext cx="1575"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tIns="10800" rIns="54000" bIns="10800" anchor="t"/>
            <a:lstStyle/>
            <a:p>
              <a:pPr algn="just"/>
              <a:r>
                <a:rPr lang="en-US" altLang="zh-CN" sz="2000" b="1" dirty="0">
                  <a:latin typeface="Times New Roman" panose="02020603050405020304" pitchFamily="18" charset="0"/>
                  <a:ea typeface="宋体" panose="02010600030101010101" pitchFamily="2" charset="-122"/>
                </a:rPr>
                <a:t>A:</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if ……</a:t>
              </a:r>
            </a:p>
            <a:p>
              <a:pPr algn="just"/>
              <a:r>
                <a:rPr lang="en-US" altLang="zh-CN" sz="2000" b="1" dirty="0">
                  <a:latin typeface="Times New Roman" panose="02020603050405020304" pitchFamily="18" charset="0"/>
                  <a:ea typeface="宋体" panose="02010600030101010101" pitchFamily="2" charset="-122"/>
                </a:rPr>
                <a:t> then goto M1</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p:txBody>
        </p:sp>
        <p:sp>
          <p:nvSpPr>
            <p:cNvPr id="59402" name="Text Box 12"/>
            <p:cNvSpPr txBox="1"/>
            <p:nvPr/>
          </p:nvSpPr>
          <p:spPr>
            <a:xfrm>
              <a:off x="5964" y="5814"/>
              <a:ext cx="1575" cy="1716"/>
            </a:xfrm>
            <a:prstGeom prst="rect">
              <a:avLst/>
            </a:prstGeom>
            <a:solidFill>
              <a:srgbClr val="FFFFFF"/>
            </a:solidFill>
            <a:ln w="15875" cap="flat" cmpd="sng">
              <a:solidFill>
                <a:srgbClr val="000000"/>
              </a:solidFill>
              <a:prstDash val="solid"/>
              <a:miter/>
              <a:headEnd type="none" w="med" len="med"/>
              <a:tailEnd type="none" w="med" len="med"/>
            </a:ln>
          </p:spPr>
          <p:txBody>
            <a:bodyPr lIns="54000" tIns="10800" rIns="54000" bIns="10800" anchor="t"/>
            <a:lstStyle/>
            <a:p>
              <a:pPr algn="just"/>
              <a:r>
                <a:rPr lang="en-US" altLang="zh-CN" sz="2000" b="1" dirty="0">
                  <a:latin typeface="Times New Roman" panose="02020603050405020304" pitchFamily="18" charset="0"/>
                  <a:ea typeface="宋体" panose="02010600030101010101" pitchFamily="2" charset="-122"/>
                </a:rPr>
                <a:t>M:</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M1: goto C1</a:t>
              </a:r>
            </a:p>
            <a:p>
              <a:pPr algn="just"/>
              <a:r>
                <a:rPr lang="en-US" altLang="zh-CN" sz="2000" b="1" dirty="0">
                  <a:latin typeface="Times New Roman" panose="02020603050405020304" pitchFamily="18" charset="0"/>
                  <a:ea typeface="宋体" panose="02010600030101010101" pitchFamily="2" charset="-122"/>
                </a:rPr>
                <a:t>   …………</a:t>
              </a:r>
            </a:p>
            <a:p>
              <a:pPr algn="just"/>
              <a:r>
                <a:rPr lang="en-US" altLang="zh-CN" sz="2000" b="1" dirty="0">
                  <a:latin typeface="Times New Roman" panose="02020603050405020304" pitchFamily="18" charset="0"/>
                  <a:ea typeface="宋体" panose="02010600030101010101" pitchFamily="2" charset="-122"/>
                </a:rPr>
                <a:t>   …………</a:t>
              </a:r>
            </a:p>
          </p:txBody>
        </p:sp>
        <p:sp>
          <p:nvSpPr>
            <p:cNvPr id="59403" name="Text Box 13"/>
            <p:cNvSpPr txBox="1"/>
            <p:nvPr/>
          </p:nvSpPr>
          <p:spPr>
            <a:xfrm>
              <a:off x="4179" y="7686"/>
              <a:ext cx="3360" cy="468"/>
            </a:xfrm>
            <a:prstGeom prst="rect">
              <a:avLst/>
            </a:prstGeom>
            <a:noFill/>
            <a:ln w="9525">
              <a:noFill/>
            </a:ln>
          </p:spPr>
          <p:txBody>
            <a:bodyPr anchor="t"/>
            <a:lstStyle/>
            <a:p>
              <a:pPr algn="ctr"/>
              <a:r>
                <a:rPr lang="zh-CN" altLang="en-US" sz="2800" b="1" dirty="0">
                  <a:solidFill>
                    <a:srgbClr val="3333FF"/>
                  </a:solidFill>
                  <a:latin typeface="Times New Roman" panose="02020603050405020304" pitchFamily="18" charset="0"/>
                  <a:ea typeface="楷体_GB2312" pitchFamily="49" charset="-122"/>
                </a:rPr>
                <a:t>作用域超出了控制域</a:t>
              </a:r>
              <a:endParaRPr lang="zh-CN" altLang="en-US" sz="2800" b="1" dirty="0">
                <a:solidFill>
                  <a:srgbClr val="3333FF"/>
                </a:solidFill>
                <a:latin typeface="Times New Roman" panose="02020603050405020304" pitchFamily="18" charset="0"/>
                <a:ea typeface="宋体" panose="02010600030101010101" pitchFamily="2" charset="-122"/>
              </a:endParaRPr>
            </a:p>
          </p:txBody>
        </p:sp>
      </p:grpSp>
      <p:sp>
        <p:nvSpPr>
          <p:cNvPr id="480270" name="Text Box 14"/>
          <p:cNvSpPr txBox="1"/>
          <p:nvPr/>
        </p:nvSpPr>
        <p:spPr>
          <a:xfrm>
            <a:off x="395288" y="4508500"/>
            <a:ext cx="8458200" cy="1544638"/>
          </a:xfrm>
          <a:prstGeom prst="rect">
            <a:avLst/>
          </a:prstGeom>
          <a:noFill/>
          <a:ln w="9525">
            <a:noFill/>
          </a:ln>
        </p:spPr>
        <p:txBody>
          <a:bodyPr anchor="t">
            <a:spAutoFit/>
          </a:bodyPr>
          <a:lstStyle/>
          <a:p>
            <a:pPr>
              <a:spcBef>
                <a:spcPct val="20000"/>
              </a:spcBef>
              <a:buChar char="•"/>
            </a:pPr>
            <a:r>
              <a:rPr lang="zh-CN" altLang="en-US" sz="2800" b="1" dirty="0">
                <a:solidFill>
                  <a:srgbClr val="3333FF"/>
                </a:solidFill>
                <a:latin typeface="Times New Roman" panose="02020603050405020304" pitchFamily="18" charset="0"/>
                <a:ea typeface="楷体_GB2312" pitchFamily="49" charset="-122"/>
              </a:rPr>
              <a:t>上例中</a:t>
            </a:r>
            <a:r>
              <a:rPr lang="en-US" altLang="zh-CN" sz="2800" b="1" dirty="0">
                <a:solidFill>
                  <a:srgbClr val="3333FF"/>
                </a:solidFill>
                <a:latin typeface="Times New Roman" panose="02020603050405020304" pitchFamily="18" charset="0"/>
                <a:ea typeface="楷体_GB2312" pitchFamily="49" charset="-122"/>
              </a:rPr>
              <a:t>A</a:t>
            </a:r>
            <a:r>
              <a:rPr lang="zh-CN" altLang="en-US" sz="2800" b="1" dirty="0">
                <a:solidFill>
                  <a:srgbClr val="3333FF"/>
                </a:solidFill>
                <a:latin typeface="Times New Roman" panose="02020603050405020304" pitchFamily="18" charset="0"/>
                <a:ea typeface="楷体_GB2312" pitchFamily="49" charset="-122"/>
              </a:rPr>
              <a:t>的作用超出了控制域</a:t>
            </a:r>
          </a:p>
          <a:p>
            <a:pPr lvl="1" indent="0" eaLnBrk="1" hangingPunct="1">
              <a:spcBef>
                <a:spcPct val="20000"/>
              </a:spcBef>
              <a:buChar char="•"/>
            </a:pPr>
            <a:r>
              <a:rPr lang="zh-CN" altLang="en-US" sz="2800" b="1" dirty="0">
                <a:latin typeface="Times New Roman" panose="02020603050405020304" pitchFamily="18" charset="0"/>
                <a:ea typeface="楷体_GB2312" pitchFamily="49" charset="-122"/>
              </a:rPr>
              <a:t>改进方法之一</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可以把</a:t>
            </a:r>
            <a:r>
              <a:rPr lang="en-US" altLang="zh-CN" sz="2800" b="1" dirty="0">
                <a:latin typeface="Times New Roman" panose="02020603050405020304" pitchFamily="18" charset="0"/>
                <a:ea typeface="楷体_GB2312" pitchFamily="49" charset="-122"/>
              </a:rPr>
              <a:t>A</a:t>
            </a:r>
            <a:r>
              <a:rPr lang="zh-CN" altLang="en-US" sz="2800" b="1" dirty="0">
                <a:latin typeface="Times New Roman" panose="02020603050405020304" pitchFamily="18" charset="0"/>
                <a:ea typeface="楷体_GB2312" pitchFamily="49" charset="-122"/>
              </a:rPr>
              <a:t>中的 </a:t>
            </a:r>
            <a:r>
              <a:rPr lang="en-US" altLang="zh-CN" sz="2800" b="1" dirty="0">
                <a:latin typeface="Times New Roman" panose="02020603050405020304" pitchFamily="18" charset="0"/>
                <a:ea typeface="楷体_GB2312" pitchFamily="49" charset="-122"/>
              </a:rPr>
              <a:t>if </a:t>
            </a:r>
            <a:r>
              <a:rPr lang="zh-CN" altLang="zh-CN" sz="2800" b="1" dirty="0">
                <a:latin typeface="Times New Roman" panose="02020603050405020304" pitchFamily="18" charset="0"/>
                <a:ea typeface="楷体_GB2312" pitchFamily="49" charset="-122"/>
              </a:rPr>
              <a:t>移到</a:t>
            </a:r>
            <a:r>
              <a:rPr lang="en-US" altLang="zh-CN" sz="2800" b="1" dirty="0">
                <a:latin typeface="Times New Roman" panose="02020603050405020304" pitchFamily="18" charset="0"/>
                <a:ea typeface="楷体_GB2312" pitchFamily="49" charset="-122"/>
              </a:rPr>
              <a:t>M</a:t>
            </a:r>
            <a:r>
              <a:rPr lang="zh-CN" altLang="zh-CN" sz="2800" b="1" dirty="0">
                <a:latin typeface="Times New Roman" panose="02020603050405020304" pitchFamily="18" charset="0"/>
                <a:ea typeface="楷体_GB2312" pitchFamily="49" charset="-122"/>
              </a:rPr>
              <a:t>中</a:t>
            </a:r>
            <a:endParaRPr lang="zh-CN" altLang="en-US" sz="2800" b="1" dirty="0">
              <a:latin typeface="Times New Roman" panose="02020603050405020304" pitchFamily="18" charset="0"/>
              <a:ea typeface="楷体_GB2312" pitchFamily="49" charset="-122"/>
            </a:endParaRPr>
          </a:p>
          <a:p>
            <a:pPr lvl="1" indent="0" eaLnBrk="1" hangingPunct="1">
              <a:spcBef>
                <a:spcPct val="20000"/>
              </a:spcBef>
              <a:buChar char="•"/>
            </a:pPr>
            <a:r>
              <a:rPr lang="zh-CN" altLang="en-US" sz="2800" b="1" dirty="0">
                <a:latin typeface="Times New Roman" panose="02020603050405020304" pitchFamily="18" charset="0"/>
                <a:ea typeface="楷体_GB2312" pitchFamily="49" charset="-122"/>
              </a:rPr>
              <a:t>改进</a:t>
            </a:r>
            <a:r>
              <a:rPr lang="zh-CN" altLang="zh-CN" sz="2800" b="1" dirty="0">
                <a:latin typeface="Times New Roman" panose="02020603050405020304" pitchFamily="18" charset="0"/>
                <a:ea typeface="楷体_GB2312" pitchFamily="49" charset="-122"/>
              </a:rPr>
              <a:t>方法之二；可以把</a:t>
            </a:r>
            <a:r>
              <a:rPr lang="en-US" altLang="zh-CN" sz="2800" b="1" dirty="0">
                <a:latin typeface="Times New Roman" panose="02020603050405020304" pitchFamily="18" charset="0"/>
                <a:ea typeface="楷体_GB2312" pitchFamily="49" charset="-122"/>
              </a:rPr>
              <a:t>C</a:t>
            </a:r>
            <a:r>
              <a:rPr lang="zh-CN" altLang="zh-CN" sz="2800" b="1" dirty="0">
                <a:latin typeface="Times New Roman" panose="02020603050405020304" pitchFamily="18" charset="0"/>
                <a:ea typeface="楷体_GB2312" pitchFamily="49" charset="-122"/>
              </a:rPr>
              <a:t>移到</a:t>
            </a:r>
            <a:r>
              <a:rPr lang="en-US" altLang="zh-CN" sz="2800" b="1" dirty="0">
                <a:latin typeface="Times New Roman" panose="02020603050405020304" pitchFamily="18" charset="0"/>
                <a:ea typeface="楷体_GB2312" pitchFamily="49" charset="-122"/>
              </a:rPr>
              <a:t>A</a:t>
            </a:r>
            <a:r>
              <a:rPr lang="zh-CN" altLang="zh-CN" sz="2800" b="1" dirty="0">
                <a:latin typeface="Times New Roman" panose="02020603050405020304" pitchFamily="18" charset="0"/>
                <a:ea typeface="楷体_GB2312" pitchFamily="49" charset="-122"/>
              </a:rPr>
              <a:t>下面</a:t>
            </a:r>
            <a:endParaRPr lang="zh-CN" altLang="en-US" sz="28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0261">
                                            <p:txEl>
                                              <p:pRg st="0" end="0"/>
                                            </p:txEl>
                                          </p:spTgt>
                                        </p:tgtEl>
                                        <p:attrNameLst>
                                          <p:attrName>style.visibility</p:attrName>
                                        </p:attrNameLst>
                                      </p:cBhvr>
                                      <p:to>
                                        <p:strVal val="visible"/>
                                      </p:to>
                                    </p:set>
                                    <p:animEffect transition="in" filter="checkerboard(across)">
                                      <p:cBhvr>
                                        <p:cTn id="7" dur="500"/>
                                        <p:tgtEl>
                                          <p:spTgt spid="48026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12" fill="hold" grpId="0" nodeType="clickEffect">
                                  <p:stCondLst>
                                    <p:cond delay="0"/>
                                  </p:stCondLst>
                                  <p:childTnLst>
                                    <p:set>
                                      <p:cBhvr>
                                        <p:cTn id="21" dur="1" fill="hold">
                                          <p:stCondLst>
                                            <p:cond delay="0"/>
                                          </p:stCondLst>
                                        </p:cTn>
                                        <p:tgtEl>
                                          <p:spTgt spid="480270"/>
                                        </p:tgtEl>
                                        <p:attrNameLst>
                                          <p:attrName>style.visibility</p:attrName>
                                        </p:attrNameLst>
                                      </p:cBhvr>
                                      <p:to>
                                        <p:strVal val="visible"/>
                                      </p:to>
                                    </p:set>
                                    <p:anim calcmode="lin" valueType="num">
                                      <p:cBhvr additive="base">
                                        <p:cTn id="22" dur="500" fill="hold"/>
                                        <p:tgtEl>
                                          <p:spTgt spid="480270"/>
                                        </p:tgtEl>
                                        <p:attrNameLst>
                                          <p:attrName>ppt_x</p:attrName>
                                        </p:attrNameLst>
                                      </p:cBhvr>
                                      <p:tavLst>
                                        <p:tav tm="0">
                                          <p:val>
                                            <p:strVal val="0-#ppt_w/2"/>
                                          </p:val>
                                        </p:tav>
                                        <p:tav tm="100000">
                                          <p:val>
                                            <p:strVal val="#ppt_x"/>
                                          </p:val>
                                        </p:tav>
                                      </p:tavLst>
                                    </p:anim>
                                    <p:anim calcmode="lin" valueType="num">
                                      <p:cBhvr additive="base">
                                        <p:cTn id="23" dur="500" fill="hold"/>
                                        <p:tgtEl>
                                          <p:spTgt spid="48027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build="p"/>
      <p:bldP spid="4802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51</a:t>
            </a:fld>
            <a:endParaRPr lang="en-US" altLang="zh-CN" sz="1200" dirty="0">
              <a:latin typeface="Arial Black" panose="020B0A04020102020204" pitchFamily="34" charset="0"/>
            </a:endParaRPr>
          </a:p>
        </p:txBody>
      </p:sp>
      <p:sp>
        <p:nvSpPr>
          <p:cNvPr id="6041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59075" name="Rectangle 3"/>
          <p:cNvSpPr>
            <a:spLocks noGrp="1"/>
          </p:cNvSpPr>
          <p:nvPr>
            <p:ph idx="1"/>
          </p:nvPr>
        </p:nvSpPr>
        <p:spPr>
          <a:xfrm>
            <a:off x="609600" y="981075"/>
            <a:ext cx="8077200" cy="4962525"/>
          </a:xfrm>
        </p:spPr>
        <p:txBody>
          <a:bodyPr vert="horz" wrap="square" lIns="91440" tIns="45720" rIns="91440" bIns="45720" anchor="t"/>
          <a:lstStyle/>
          <a:p>
            <a:pPr marL="571500" indent="-571500" eaLnBrk="1" hangingPunct="1">
              <a:buNone/>
            </a:pPr>
            <a:r>
              <a:rPr lang="en-US" altLang="zh-CN" sz="2800" dirty="0"/>
              <a:t>5</a:t>
            </a:r>
            <a:r>
              <a:rPr lang="zh-CN" altLang="en-US" sz="2800" dirty="0"/>
              <a:t>、降低接口的复杂程度</a:t>
            </a:r>
          </a:p>
          <a:p>
            <a:pPr marL="1047750" lvl="1" eaLnBrk="1" hangingPunct="1"/>
            <a:r>
              <a:rPr lang="zh-CN" altLang="en-US" dirty="0"/>
              <a:t>接口复杂可能表明模块的独立性差。</a:t>
            </a:r>
          </a:p>
          <a:p>
            <a:pPr marL="571500" indent="-571500" eaLnBrk="1" hangingPunct="1">
              <a:buNone/>
            </a:pPr>
            <a:r>
              <a:rPr lang="en-US" altLang="zh-CN" sz="2800" dirty="0"/>
              <a:t>6</a:t>
            </a:r>
            <a:r>
              <a:rPr lang="zh-CN" altLang="en-US" sz="2800" dirty="0"/>
              <a:t>、单出单入，避免内容耦合</a:t>
            </a:r>
          </a:p>
          <a:p>
            <a:pPr marL="571500" indent="-571500" eaLnBrk="1" hangingPunct="1">
              <a:buNone/>
            </a:pPr>
            <a:r>
              <a:rPr lang="en-US" altLang="zh-CN" sz="2800" dirty="0"/>
              <a:t>7</a:t>
            </a:r>
            <a:r>
              <a:rPr lang="zh-CN" altLang="en-US" sz="2800" dirty="0"/>
              <a:t>、模块功能可预测 </a:t>
            </a:r>
          </a:p>
          <a:p>
            <a:pPr marL="1047750" lvl="1" eaLnBrk="1" hangingPunct="1"/>
            <a:r>
              <a:rPr lang="zh-CN" altLang="en-US" dirty="0"/>
              <a:t> 相同输入必产生相同输出。反例：模块中使用全局变量或静态变量，则可能导致不可预测。</a:t>
            </a:r>
          </a:p>
          <a:p>
            <a:pPr marL="571500" indent="-571500" eaLnBrk="1" hangingPunct="1">
              <a:buNone/>
            </a:pPr>
            <a:endParaRPr lang="en-US" altLang="zh-CN" sz="28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checkerboard(across)">
                                      <p:cBhvr>
                                        <p:cTn id="7" dur="500"/>
                                        <p:tgtEl>
                                          <p:spTgt spid="25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par>
                                <p:cTn id="8" presetID="5" presetClass="entr" presetSubtype="10" fill="hold" grpId="0" nodeType="withEffect">
                                  <p:stCondLst>
                                    <p:cond delay="0"/>
                                  </p:stCondLst>
                                  <p:childTnLst>
                                    <p:set>
                                      <p:cBhvr>
                                        <p:cTn id="9" dur="1" fill="hold">
                                          <p:stCondLst>
                                            <p:cond delay="0"/>
                                          </p:stCondLst>
                                        </p:cTn>
                                        <p:tgtEl>
                                          <p:spTgt spid="259075">
                                            <p:txEl>
                                              <p:pRg st="1" end="1"/>
                                            </p:txEl>
                                          </p:spTgt>
                                        </p:tgtEl>
                                        <p:attrNameLst>
                                          <p:attrName>style.visibility</p:attrName>
                                        </p:attrNameLst>
                                      </p:cBhvr>
                                      <p:to>
                                        <p:strVal val="visible"/>
                                      </p:to>
                                    </p:set>
                                    <p:animEffect transition="in" filter="checkerboard(across)">
                                      <p:cBhvr>
                                        <p:cTn id="10" dur="500"/>
                                        <p:tgtEl>
                                          <p:spTgt spid="25907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PROJCTOR.WAV"/>
                                        </p:tgtEl>
                                      </p:cMediaNode>
                                    </p:audio>
                                  </p:sub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checkerboard(across)">
                                      <p:cBhvr>
                                        <p:cTn id="15" dur="500"/>
                                        <p:tgtEl>
                                          <p:spTgt spid="2590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59075">
                                            <p:txEl>
                                              <p:pRg st="3" end="3"/>
                                            </p:txEl>
                                          </p:spTgt>
                                        </p:tgtEl>
                                        <p:attrNameLst>
                                          <p:attrName>style.visibility</p:attrName>
                                        </p:attrNameLst>
                                      </p:cBhvr>
                                      <p:to>
                                        <p:strVal val="visible"/>
                                      </p:to>
                                    </p:set>
                                    <p:animEffect transition="in" filter="checkerboard(across)">
                                      <p:cBhvr>
                                        <p:cTn id="20" dur="500"/>
                                        <p:tgtEl>
                                          <p:spTgt spid="2590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PROJCTOR.WAV"/>
                                        </p:tgtEl>
                                      </p:cMediaNode>
                                    </p:audio>
                                  </p:subTnLst>
                                </p:cTn>
                              </p:par>
                              <p:par>
                                <p:cTn id="21" presetID="5" presetClass="entr" presetSubtype="10" fill="hold" grpId="0" nodeType="withEffect">
                                  <p:stCondLst>
                                    <p:cond delay="0"/>
                                  </p:stCondLst>
                                  <p:childTnLst>
                                    <p:set>
                                      <p:cBhvr>
                                        <p:cTn id="22" dur="1" fill="hold">
                                          <p:stCondLst>
                                            <p:cond delay="0"/>
                                          </p:stCondLst>
                                        </p:cTn>
                                        <p:tgtEl>
                                          <p:spTgt spid="259075">
                                            <p:txEl>
                                              <p:pRg st="4" end="4"/>
                                            </p:txEl>
                                          </p:spTgt>
                                        </p:tgtEl>
                                        <p:attrNameLst>
                                          <p:attrName>style.visibility</p:attrName>
                                        </p:attrNameLst>
                                      </p:cBhvr>
                                      <p:to>
                                        <p:strVal val="visible"/>
                                      </p:to>
                                    </p:set>
                                    <p:animEffect transition="in" filter="checkerboard(across)">
                                      <p:cBhvr>
                                        <p:cTn id="23" dur="500"/>
                                        <p:tgtEl>
                                          <p:spTgt spid="25907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52</a:t>
            </a:fld>
            <a:endParaRPr lang="en-US" altLang="zh-CN" sz="1200" dirty="0">
              <a:latin typeface="Arial Black" panose="020B0A04020102020204" pitchFamily="34" charset="0"/>
            </a:endParaRPr>
          </a:p>
        </p:txBody>
      </p:sp>
      <p:sp>
        <p:nvSpPr>
          <p:cNvPr id="6144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61443" name="Rectangle 29"/>
          <p:cNvSpPr>
            <a:spLocks noGrp="1"/>
          </p:cNvSpPr>
          <p:nvPr>
            <p:ph type="title"/>
          </p:nvPr>
        </p:nvSpPr>
        <p:spPr>
          <a:solidFill>
            <a:srgbClr val="92D050"/>
          </a:solidFill>
        </p:spPr>
        <p:txBody>
          <a:bodyPr vert="horz" wrap="square" lIns="91440" tIns="45720" rIns="91440" bIns="45720" anchor="ctr"/>
          <a:lstStyle/>
          <a:p>
            <a:pPr eaLnBrk="1" hangingPunct="1"/>
            <a:r>
              <a:rPr lang="en-US" altLang="zh-CN" dirty="0">
                <a:solidFill>
                  <a:srgbClr val="7030A0"/>
                </a:solidFill>
                <a:latin typeface="华文彩云" panose="02010800040101010101" charset="-122"/>
                <a:ea typeface="华文彩云" panose="02010800040101010101" charset="-122"/>
                <a:cs typeface="华文彩云" panose="02010800040101010101" charset="-122"/>
              </a:rPr>
              <a:t>5.5 </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面向数据流的设计方法</a:t>
            </a:r>
          </a:p>
        </p:txBody>
      </p:sp>
      <p:sp>
        <p:nvSpPr>
          <p:cNvPr id="263171" name="Rectangle 3"/>
          <p:cNvSpPr>
            <a:spLocks noGrp="1"/>
          </p:cNvSpPr>
          <p:nvPr>
            <p:ph idx="1"/>
          </p:nvPr>
        </p:nvSpPr>
        <p:spPr>
          <a:xfrm>
            <a:off x="468313" y="1412875"/>
            <a:ext cx="8218487" cy="4752975"/>
          </a:xfrm>
        </p:spPr>
        <p:txBody>
          <a:bodyPr vert="horz" wrap="square" lIns="91440" tIns="45720" rIns="91440" bIns="45720" anchor="t"/>
          <a:lstStyle/>
          <a:p>
            <a:pPr eaLnBrk="1" hangingPunct="1">
              <a:buNone/>
            </a:pPr>
            <a:r>
              <a:rPr lang="zh-CN" altLang="en-US" sz="2800" dirty="0"/>
              <a:t>基本思想：   </a:t>
            </a:r>
            <a:r>
              <a:rPr lang="en-US" altLang="zh-CN" sz="2400" dirty="0">
                <a:solidFill>
                  <a:srgbClr val="FF3300"/>
                </a:solidFill>
              </a:rPr>
              <a:t>DFD </a:t>
            </a:r>
            <a:r>
              <a:rPr lang="en-US" altLang="zh-CN" sz="2400" dirty="0">
                <a:solidFill>
                  <a:srgbClr val="FF3300"/>
                </a:solidFill>
                <a:sym typeface="Symbol" panose="05050102010706020507" pitchFamily="18" charset="2"/>
              </a:rPr>
              <a:t> </a:t>
            </a:r>
            <a:r>
              <a:rPr lang="zh-CN" altLang="en-US" sz="2400" dirty="0">
                <a:solidFill>
                  <a:srgbClr val="FF3300"/>
                </a:solidFill>
                <a:sym typeface="Symbol" panose="05050102010706020507" pitchFamily="18" charset="2"/>
              </a:rPr>
              <a:t>系统层次图</a:t>
            </a:r>
            <a:endParaRPr lang="zh-CN" altLang="en-US" sz="2800" dirty="0">
              <a:solidFill>
                <a:srgbClr val="FF3300"/>
              </a:solidFill>
            </a:endParaRPr>
          </a:p>
          <a:p>
            <a:pPr eaLnBrk="1" hangingPunct="1">
              <a:buNone/>
            </a:pPr>
            <a:r>
              <a:rPr lang="en-US" altLang="zh-CN" dirty="0"/>
              <a:t>1</a:t>
            </a:r>
            <a:r>
              <a:rPr lang="zh-CN" altLang="en-US" dirty="0"/>
              <a:t>、数据流</a:t>
            </a:r>
            <a:r>
              <a:rPr lang="zh-CN" altLang="zh-CN" dirty="0"/>
              <a:t>的分类</a:t>
            </a:r>
          </a:p>
          <a:p>
            <a:pPr eaLnBrk="1" hangingPunct="1">
              <a:buNone/>
            </a:pPr>
            <a:r>
              <a:rPr lang="zh-CN" altLang="zh-CN" sz="2800" dirty="0"/>
              <a:t>⑴ 变换流</a:t>
            </a:r>
            <a:r>
              <a:rPr lang="zh-CN" altLang="en-US" sz="2400" dirty="0"/>
              <a:t>：</a:t>
            </a:r>
          </a:p>
        </p:txBody>
      </p:sp>
      <p:sp>
        <p:nvSpPr>
          <p:cNvPr id="263194" name="Text Box 26"/>
          <p:cNvSpPr txBox="1"/>
          <p:nvPr/>
        </p:nvSpPr>
        <p:spPr>
          <a:xfrm>
            <a:off x="609600" y="3581400"/>
            <a:ext cx="1676400" cy="1800225"/>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楷体_GB2312" pitchFamily="49" charset="-122"/>
              </a:rPr>
              <a:t>事实上所有信息流都可归结为变换流</a:t>
            </a:r>
          </a:p>
        </p:txBody>
      </p:sp>
      <p:pic>
        <p:nvPicPr>
          <p:cNvPr id="61446" name="Picture 30" descr="rj45"/>
          <p:cNvPicPr>
            <a:picLocks noChangeAspect="1"/>
          </p:cNvPicPr>
          <p:nvPr/>
        </p:nvPicPr>
        <p:blipFill>
          <a:blip r:embed="rId3"/>
          <a:stretch>
            <a:fillRect/>
          </a:stretch>
        </p:blipFill>
        <p:spPr>
          <a:xfrm>
            <a:off x="2987675" y="2420938"/>
            <a:ext cx="5616575" cy="3852862"/>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checkerboard(across)">
                                      <p:cBhvr>
                                        <p:cTn id="7" dur="500"/>
                                        <p:tgtEl>
                                          <p:spTgt spid="263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checkerboard(across)">
                                      <p:cBhvr>
                                        <p:cTn id="12" dur="500"/>
                                        <p:tgtEl>
                                          <p:spTgt spid="263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3171">
                                            <p:txEl>
                                              <p:pRg st="2" end="2"/>
                                            </p:txEl>
                                          </p:spTgt>
                                        </p:tgtEl>
                                        <p:attrNameLst>
                                          <p:attrName>style.visibility</p:attrName>
                                        </p:attrNameLst>
                                      </p:cBhvr>
                                      <p:to>
                                        <p:strVal val="visible"/>
                                      </p:to>
                                    </p:set>
                                    <p:animEffect transition="in" filter="checkerboard(across)">
                                      <p:cBhvr>
                                        <p:cTn id="17" dur="500"/>
                                        <p:tgtEl>
                                          <p:spTgt spid="263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12" fill="hold" grpId="0" nodeType="clickEffect">
                                  <p:stCondLst>
                                    <p:cond delay="0"/>
                                  </p:stCondLst>
                                  <p:childTnLst>
                                    <p:set>
                                      <p:cBhvr>
                                        <p:cTn id="21" dur="1" fill="hold">
                                          <p:stCondLst>
                                            <p:cond delay="0"/>
                                          </p:stCondLst>
                                        </p:cTn>
                                        <p:tgtEl>
                                          <p:spTgt spid="263194"/>
                                        </p:tgtEl>
                                        <p:attrNameLst>
                                          <p:attrName>style.visibility</p:attrName>
                                        </p:attrNameLst>
                                      </p:cBhvr>
                                      <p:to>
                                        <p:strVal val="visible"/>
                                      </p:to>
                                    </p:set>
                                    <p:anim calcmode="lin" valueType="num">
                                      <p:cBhvr additive="base">
                                        <p:cTn id="22" dur="500" fill="hold"/>
                                        <p:tgtEl>
                                          <p:spTgt spid="263194"/>
                                        </p:tgtEl>
                                        <p:attrNameLst>
                                          <p:attrName>ppt_x</p:attrName>
                                        </p:attrNameLst>
                                      </p:cBhvr>
                                      <p:tavLst>
                                        <p:tav tm="0">
                                          <p:val>
                                            <p:strVal val="0-#ppt_w/2"/>
                                          </p:val>
                                        </p:tav>
                                        <p:tav tm="100000">
                                          <p:val>
                                            <p:strVal val="#ppt_x"/>
                                          </p:val>
                                        </p:tav>
                                      </p:tavLst>
                                    </p:anim>
                                    <p:anim calcmode="lin" valueType="num">
                                      <p:cBhvr additive="base">
                                        <p:cTn id="23" dur="500" fill="hold"/>
                                        <p:tgtEl>
                                          <p:spTgt spid="26319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P spid="26319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53</a:t>
            </a:fld>
            <a:endParaRPr lang="en-US" altLang="zh-CN" sz="1200" dirty="0">
              <a:latin typeface="Arial Black" panose="020B0A04020102020204" pitchFamily="34" charset="0"/>
            </a:endParaRPr>
          </a:p>
        </p:txBody>
      </p:sp>
      <p:sp>
        <p:nvSpPr>
          <p:cNvPr id="6246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62467" name="Rectangle 37"/>
          <p:cNvSpPr>
            <a:spLocks noGrp="1"/>
          </p:cNvSpPr>
          <p:nvPr>
            <p:ph type="title"/>
          </p:nvPr>
        </p:nvSpPr>
        <p:spPr/>
        <p:txBody>
          <a:bodyPr vert="horz" wrap="square" lIns="91440" tIns="45720" rIns="91440" bIns="45720" anchor="ctr"/>
          <a:lstStyle/>
          <a:p>
            <a:pPr eaLnBrk="1" hangingPunct="1"/>
            <a:r>
              <a:rPr lang="zh-CN" altLang="en-US" sz="4400" dirty="0"/>
              <a:t>（</a:t>
            </a:r>
            <a:r>
              <a:rPr lang="en-US" altLang="zh-CN" sz="4400" dirty="0"/>
              <a:t>2</a:t>
            </a:r>
            <a:r>
              <a:rPr lang="zh-CN" altLang="en-US" sz="4400" dirty="0"/>
              <a:t>）事务流</a:t>
            </a:r>
          </a:p>
        </p:txBody>
      </p:sp>
      <p:sp>
        <p:nvSpPr>
          <p:cNvPr id="264195" name="Rectangle 3"/>
          <p:cNvSpPr>
            <a:spLocks noGrp="1"/>
          </p:cNvSpPr>
          <p:nvPr>
            <p:ph idx="1"/>
          </p:nvPr>
        </p:nvSpPr>
        <p:spPr>
          <a:xfrm>
            <a:off x="323850" y="1700213"/>
            <a:ext cx="4186238" cy="4752975"/>
          </a:xfrm>
        </p:spPr>
        <p:txBody>
          <a:bodyPr vert="horz" wrap="square" lIns="91440" tIns="45720" rIns="91440" bIns="45720" anchor="t"/>
          <a:lstStyle/>
          <a:p>
            <a:pPr eaLnBrk="1" hangingPunct="1">
              <a:lnSpc>
                <a:spcPct val="90000"/>
              </a:lnSpc>
            </a:pPr>
            <a:r>
              <a:rPr lang="zh-CN" altLang="en-US" dirty="0"/>
              <a:t>当信息流具有明显的“发射中心”时</a:t>
            </a:r>
          </a:p>
          <a:p>
            <a:pPr eaLnBrk="1" hangingPunct="1">
              <a:lnSpc>
                <a:spcPct val="90000"/>
              </a:lnSpc>
            </a:pPr>
            <a:r>
              <a:rPr lang="zh-CN" altLang="en-US" dirty="0"/>
              <a:t>“以事务为中心的”数据流，数据沿输入通路到达一个处理</a:t>
            </a:r>
            <a:r>
              <a:rPr lang="en-US" altLang="zh-CN" dirty="0"/>
              <a:t>T</a:t>
            </a:r>
          </a:p>
          <a:p>
            <a:pPr lvl="1" eaLnBrk="1" hangingPunct="1">
              <a:lnSpc>
                <a:spcPct val="90000"/>
              </a:lnSpc>
            </a:pPr>
            <a:r>
              <a:rPr lang="zh-CN" altLang="en-US" dirty="0"/>
              <a:t>这个处理根据输入数据的类型在若干个动作序列中选出一个来执行</a:t>
            </a:r>
            <a:endParaRPr lang="zh-CN" altLang="en-US" sz="3200" b="0" dirty="0"/>
          </a:p>
        </p:txBody>
      </p:sp>
      <p:sp>
        <p:nvSpPr>
          <p:cNvPr id="264225" name="Text Box 33"/>
          <p:cNvSpPr txBox="1"/>
          <p:nvPr/>
        </p:nvSpPr>
        <p:spPr>
          <a:xfrm>
            <a:off x="5795963" y="2636838"/>
            <a:ext cx="3048000" cy="946150"/>
          </a:xfrm>
          <a:prstGeom prst="rect">
            <a:avLst/>
          </a:prstGeom>
          <a:noFill/>
          <a:ln w="9525">
            <a:noFill/>
          </a:ln>
        </p:spPr>
        <p:txBody>
          <a:bodyPr anchor="t">
            <a:spAutoFit/>
          </a:bodyPr>
          <a:lstStyle/>
          <a:p>
            <a:pPr algn="just"/>
            <a:r>
              <a:rPr lang="zh-CN" altLang="en-US" sz="2800" b="1" dirty="0">
                <a:latin typeface="Times New Roman" panose="02020603050405020304" pitchFamily="18" charset="0"/>
                <a:ea typeface="楷体_GB2312" pitchFamily="49" charset="-122"/>
              </a:rPr>
              <a:t>。</a:t>
            </a:r>
          </a:p>
          <a:p>
            <a:pPr algn="just"/>
            <a:endParaRPr lang="en-US" altLang="zh-CN" sz="2800" b="1" dirty="0">
              <a:latin typeface="Times New Roman" panose="02020603050405020304" pitchFamily="18" charset="0"/>
              <a:ea typeface="楷体_GB2312" pitchFamily="49" charset="-122"/>
            </a:endParaRPr>
          </a:p>
        </p:txBody>
      </p:sp>
      <p:pic>
        <p:nvPicPr>
          <p:cNvPr id="62470" name="Picture 36" descr="rj46"/>
          <p:cNvPicPr>
            <a:picLocks noChangeAspect="1"/>
          </p:cNvPicPr>
          <p:nvPr/>
        </p:nvPicPr>
        <p:blipFill>
          <a:blip r:embed="rId3"/>
          <a:stretch>
            <a:fillRect/>
          </a:stretch>
        </p:blipFill>
        <p:spPr>
          <a:xfrm>
            <a:off x="4500563" y="1412875"/>
            <a:ext cx="4497387" cy="3883025"/>
          </a:xfrm>
          <a:prstGeom prst="rect">
            <a:avLst/>
          </a:prstGeom>
          <a:noFill/>
          <a:ln w="9525">
            <a:noFill/>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checkerboard(across)">
                                      <p:cBhvr>
                                        <p:cTn id="7" dur="500"/>
                                        <p:tgtEl>
                                          <p:spTgt spid="2641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animEffect transition="in" filter="checkerboard(across)">
                                      <p:cBhvr>
                                        <p:cTn id="11" dur="500"/>
                                        <p:tgtEl>
                                          <p:spTgt spid="26419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par>
                                <p:cTn id="12" presetID="5" presetClass="entr" presetSubtype="10" fill="hold" grpId="0" nodeType="withEffect">
                                  <p:stCondLst>
                                    <p:cond delay="0"/>
                                  </p:stCondLst>
                                  <p:childTnLst>
                                    <p:set>
                                      <p:cBhvr>
                                        <p:cTn id="13" dur="1" fill="hold">
                                          <p:stCondLst>
                                            <p:cond delay="0"/>
                                          </p:stCondLst>
                                        </p:cTn>
                                        <p:tgtEl>
                                          <p:spTgt spid="264195">
                                            <p:txEl>
                                              <p:pRg st="2" end="2"/>
                                            </p:txEl>
                                          </p:spTgt>
                                        </p:tgtEl>
                                        <p:attrNameLst>
                                          <p:attrName>style.visibility</p:attrName>
                                        </p:attrNameLst>
                                      </p:cBhvr>
                                      <p:to>
                                        <p:strVal val="visible"/>
                                      </p:to>
                                    </p:set>
                                    <p:animEffect transition="in" filter="checkerboard(across)">
                                      <p:cBhvr>
                                        <p:cTn id="14" dur="500"/>
                                        <p:tgtEl>
                                          <p:spTgt spid="264195">
                                            <p:txEl>
                                              <p:pRg st="2" end="2"/>
                                            </p:txEl>
                                          </p:spTgt>
                                        </p:tgtEl>
                                      </p:cBhvr>
                                    </p:animEffect>
                                  </p:childTnLst>
                                  <p:subTnLst>
                                    <p:audio>
                                      <p:cMediaNode>
                                        <p:cTn display="0" masterRel="sameClick">
                                          <p:stCondLst>
                                            <p:cond evt="begin" delay="0">
                                              <p:tn val="12"/>
                                            </p:cond>
                                          </p:stCondLst>
                                          <p:endCondLst>
                                            <p:cond evt="onStopAudio" delay="0">
                                              <p:tgtEl>
                                                <p:sldTgt/>
                                              </p:tgtEl>
                                            </p:cond>
                                          </p:endCondLst>
                                        </p:cTn>
                                        <p:tgtEl>
                                          <p:sndTgt r:embed="rId2" name="PROJCTOR.WAV"/>
                                        </p:tgtEl>
                                      </p:cMediaNode>
                                    </p:audio>
                                  </p:subTnLst>
                                </p:cTn>
                              </p:par>
                            </p:childTnLst>
                          </p:cTn>
                        </p:par>
                        <p:par>
                          <p:cTn id="15" fill="hold">
                            <p:stCondLst>
                              <p:cond delay="1000"/>
                            </p:stCondLst>
                            <p:childTnLst>
                              <p:par>
                                <p:cTn id="16" presetID="5" presetClass="entr" presetSubtype="10" fill="hold" grpId="0" nodeType="afterEffect">
                                  <p:stCondLst>
                                    <p:cond delay="0"/>
                                  </p:stCondLst>
                                  <p:childTnLst>
                                    <p:set>
                                      <p:cBhvr>
                                        <p:cTn id="17" dur="1" fill="hold">
                                          <p:stCondLst>
                                            <p:cond delay="0"/>
                                          </p:stCondLst>
                                        </p:cTn>
                                        <p:tgtEl>
                                          <p:spTgt spid="264225"/>
                                        </p:tgtEl>
                                        <p:attrNameLst>
                                          <p:attrName>style.visibility</p:attrName>
                                        </p:attrNameLst>
                                      </p:cBhvr>
                                      <p:to>
                                        <p:strVal val="visible"/>
                                      </p:to>
                                    </p:set>
                                    <p:animEffect transition="in" filter="checkerboard(across)">
                                      <p:cBhvr>
                                        <p:cTn id="18" dur="500"/>
                                        <p:tgtEl>
                                          <p:spTgt spid="264225"/>
                                        </p:tgtEl>
                                      </p:cBhvr>
                                    </p:animEffect>
                                  </p:childTnLst>
                                  <p:subTnLst>
                                    <p:audio>
                                      <p:cMediaNode>
                                        <p:cTn display="0" masterRel="sameClick">
                                          <p:stCondLst>
                                            <p:cond evt="begin" delay="0">
                                              <p:tn val="16"/>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dvAuto="1000"/>
      <p:bldP spid="26422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54</a:t>
            </a:fld>
            <a:endParaRPr lang="en-US" altLang="zh-CN" sz="1200" dirty="0">
              <a:latin typeface="Arial Black" panose="020B0A04020102020204" pitchFamily="34" charset="0"/>
            </a:endParaRPr>
          </a:p>
        </p:txBody>
      </p:sp>
      <p:sp>
        <p:nvSpPr>
          <p:cNvPr id="6349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63491" name="Rectangle 8"/>
          <p:cNvSpPr>
            <a:spLocks noGrp="1"/>
          </p:cNvSpPr>
          <p:nvPr>
            <p:ph type="title"/>
          </p:nvPr>
        </p:nvSpPr>
        <p:spPr/>
        <p:txBody>
          <a:bodyPr vert="horz" wrap="square" lIns="91440" tIns="45720" rIns="91440" bIns="45720" anchor="ctr"/>
          <a:lstStyle/>
          <a:p>
            <a:pPr eaLnBrk="1" hangingPunct="1"/>
            <a:r>
              <a:rPr lang="en-US" altLang="zh-CN" dirty="0"/>
              <a:t>2</a:t>
            </a:r>
            <a:r>
              <a:rPr lang="zh-CN" altLang="en-US" dirty="0"/>
              <a:t>、分析设计 </a:t>
            </a:r>
            <a:r>
              <a:rPr lang="en-US" altLang="zh-CN" dirty="0"/>
              <a:t>----⑴ </a:t>
            </a:r>
            <a:r>
              <a:rPr lang="zh-CN" altLang="en-US" dirty="0"/>
              <a:t>变换分析</a:t>
            </a:r>
          </a:p>
        </p:txBody>
      </p:sp>
      <p:sp>
        <p:nvSpPr>
          <p:cNvPr id="63492" name="Rectangle 9"/>
          <p:cNvSpPr>
            <a:spLocks noGrp="1"/>
          </p:cNvSpPr>
          <p:nvPr>
            <p:ph idx="1"/>
          </p:nvPr>
        </p:nvSpPr>
        <p:spPr/>
        <p:txBody>
          <a:bodyPr vert="horz" wrap="square" lIns="91440" tIns="45720" rIns="91440" bIns="45720" anchor="t"/>
          <a:lstStyle/>
          <a:p>
            <a:pPr eaLnBrk="1" hangingPunct="1">
              <a:buNone/>
            </a:pPr>
            <a:r>
              <a:rPr lang="zh-CN" altLang="en-US" dirty="0"/>
              <a:t>例：汽车数字仪表板的设计</a:t>
            </a:r>
          </a:p>
          <a:p>
            <a:pPr eaLnBrk="1" hangingPunct="1"/>
            <a:r>
              <a:rPr lang="zh-CN" altLang="en-US" dirty="0"/>
              <a:t>功能：</a:t>
            </a:r>
          </a:p>
          <a:p>
            <a:pPr lvl="1" eaLnBrk="1" hangingPunct="1"/>
            <a:r>
              <a:rPr lang="zh-CN" altLang="en-US" dirty="0"/>
              <a:t>① 通过模 </a:t>
            </a:r>
            <a:r>
              <a:rPr lang="en-US" altLang="zh-CN" dirty="0"/>
              <a:t>- </a:t>
            </a:r>
            <a:r>
              <a:rPr lang="zh-CN" altLang="en-US" dirty="0"/>
              <a:t>数转换实现传感器和微处理机接口</a:t>
            </a:r>
          </a:p>
          <a:p>
            <a:pPr lvl="1" eaLnBrk="1" hangingPunct="1"/>
            <a:r>
              <a:rPr lang="zh-CN" altLang="en-US" dirty="0"/>
              <a:t>② 在发光二极管面板上显示数据</a:t>
            </a:r>
          </a:p>
          <a:p>
            <a:pPr lvl="1" eaLnBrk="1" hangingPunct="1"/>
            <a:r>
              <a:rPr lang="zh-CN" altLang="en-US" dirty="0"/>
              <a:t>③ 指示每小时英里数</a:t>
            </a:r>
            <a:r>
              <a:rPr lang="en-US" altLang="zh-CN" dirty="0"/>
              <a:t>(mph),</a:t>
            </a:r>
            <a:r>
              <a:rPr lang="zh-CN" altLang="zh-CN" dirty="0"/>
              <a:t>行驶的里程，每加仑油行驶的英里数</a:t>
            </a:r>
            <a:r>
              <a:rPr lang="en-US" altLang="zh-CN" dirty="0"/>
              <a:t>(mpg)</a:t>
            </a:r>
            <a:r>
              <a:rPr lang="zh-CN" altLang="zh-CN" dirty="0"/>
              <a:t>等等</a:t>
            </a:r>
            <a:endParaRPr lang="zh-CN" altLang="en-US" dirty="0"/>
          </a:p>
          <a:p>
            <a:pPr lvl="1" eaLnBrk="1" hangingPunct="1"/>
            <a:r>
              <a:rPr lang="zh-CN" altLang="en-US" dirty="0"/>
              <a:t>④ 指示加速或减速</a:t>
            </a:r>
          </a:p>
          <a:p>
            <a:pPr lvl="1" eaLnBrk="1" hangingPunct="1"/>
            <a:r>
              <a:rPr lang="zh-CN" altLang="en-US" dirty="0"/>
              <a:t> ⑤ 如果车速超过</a:t>
            </a:r>
            <a:r>
              <a:rPr lang="en-US" altLang="zh-CN" dirty="0"/>
              <a:t>55mph ,</a:t>
            </a:r>
            <a:r>
              <a:rPr lang="zh-CN" altLang="en-US" dirty="0"/>
              <a:t>则发出警告铃声</a:t>
            </a:r>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55</a:t>
            </a:fld>
            <a:endParaRPr lang="en-US" altLang="zh-CN" sz="1200" dirty="0">
              <a:latin typeface="Arial Black" panose="020B0A04020102020204" pitchFamily="34" charset="0"/>
            </a:endParaRPr>
          </a:p>
        </p:txBody>
      </p:sp>
      <p:sp>
        <p:nvSpPr>
          <p:cNvPr id="64514"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66243" name="Rectangle 3"/>
          <p:cNvSpPr>
            <a:spLocks noGrp="1"/>
          </p:cNvSpPr>
          <p:nvPr>
            <p:ph type="body"/>
          </p:nvPr>
        </p:nvSpPr>
        <p:spPr>
          <a:xfrm>
            <a:off x="5292725" y="115888"/>
            <a:ext cx="3686175" cy="936625"/>
          </a:xfrm>
        </p:spPr>
        <p:txBody>
          <a:bodyPr vert="horz" wrap="square" lIns="91440" tIns="45720" rIns="91440" bIns="45720" anchor="t"/>
          <a:lstStyle/>
          <a:p>
            <a:pPr algn="r" eaLnBrk="1" hangingPunct="1">
              <a:lnSpc>
                <a:spcPct val="90000"/>
              </a:lnSpc>
              <a:buNone/>
            </a:pPr>
            <a:r>
              <a:rPr lang="zh-CN" altLang="en-US" sz="2400" dirty="0">
                <a:solidFill>
                  <a:srgbClr val="FF3300"/>
                </a:solidFill>
              </a:rPr>
              <a:t>第一步：</a:t>
            </a:r>
            <a:r>
              <a:rPr lang="en-US" altLang="zh-CN" sz="2000" dirty="0">
                <a:solidFill>
                  <a:srgbClr val="FF3300"/>
                </a:solidFill>
              </a:rPr>
              <a:t>DFD</a:t>
            </a:r>
            <a:r>
              <a:rPr lang="zh-CN" altLang="en-US" sz="2400" dirty="0">
                <a:solidFill>
                  <a:srgbClr val="FF3300"/>
                </a:solidFill>
              </a:rPr>
              <a:t>的分界</a:t>
            </a:r>
          </a:p>
          <a:p>
            <a:pPr algn="r" eaLnBrk="1" hangingPunct="1">
              <a:lnSpc>
                <a:spcPct val="90000"/>
              </a:lnSpc>
              <a:buNone/>
            </a:pPr>
            <a:r>
              <a:rPr lang="zh-CN" altLang="en-US" sz="2400" dirty="0">
                <a:solidFill>
                  <a:srgbClr val="FF3300"/>
                </a:solidFill>
              </a:rPr>
              <a:t>先分出</a:t>
            </a:r>
            <a:r>
              <a:rPr lang="en-US" altLang="zh-CN" sz="2000" dirty="0">
                <a:solidFill>
                  <a:srgbClr val="FF3300"/>
                </a:solidFill>
              </a:rPr>
              <a:t>I</a:t>
            </a:r>
            <a:r>
              <a:rPr lang="zh-CN" altLang="en-US" sz="2000" dirty="0">
                <a:solidFill>
                  <a:srgbClr val="FF3300"/>
                </a:solidFill>
              </a:rPr>
              <a:t>、</a:t>
            </a:r>
            <a:r>
              <a:rPr lang="en-US" altLang="zh-CN" sz="2000" dirty="0">
                <a:solidFill>
                  <a:srgbClr val="FF3300"/>
                </a:solidFill>
              </a:rPr>
              <a:t>P</a:t>
            </a:r>
            <a:r>
              <a:rPr lang="zh-CN" altLang="en-US" sz="2000" dirty="0">
                <a:solidFill>
                  <a:srgbClr val="FF3300"/>
                </a:solidFill>
              </a:rPr>
              <a:t>、</a:t>
            </a:r>
            <a:r>
              <a:rPr lang="en-US" altLang="zh-CN" sz="2000" dirty="0">
                <a:solidFill>
                  <a:srgbClr val="FF3300"/>
                </a:solidFill>
              </a:rPr>
              <a:t>O</a:t>
            </a:r>
            <a:r>
              <a:rPr lang="zh-CN" altLang="en-US" sz="2400" dirty="0">
                <a:solidFill>
                  <a:srgbClr val="FF3300"/>
                </a:solidFill>
              </a:rPr>
              <a:t>三块</a:t>
            </a:r>
          </a:p>
        </p:txBody>
      </p:sp>
      <p:grpSp>
        <p:nvGrpSpPr>
          <p:cNvPr id="2" name="Group 4"/>
          <p:cNvGrpSpPr/>
          <p:nvPr/>
        </p:nvGrpSpPr>
        <p:grpSpPr>
          <a:xfrm>
            <a:off x="323850" y="1052513"/>
            <a:ext cx="8496300" cy="5472112"/>
            <a:chOff x="1674" y="8310"/>
            <a:chExt cx="8100" cy="7800"/>
          </a:xfrm>
        </p:grpSpPr>
        <p:sp>
          <p:nvSpPr>
            <p:cNvPr id="64517" name="Text Box 5"/>
            <p:cNvSpPr txBox="1"/>
            <p:nvPr/>
          </p:nvSpPr>
          <p:spPr>
            <a:xfrm>
              <a:off x="1854" y="9671"/>
              <a:ext cx="1260" cy="669"/>
            </a:xfrm>
            <a:prstGeom prst="rect">
              <a:avLst/>
            </a:prstGeom>
            <a:noFill/>
            <a:ln w="9525">
              <a:noFill/>
            </a:ln>
          </p:spPr>
          <p:txBody>
            <a:bodyPr lIns="18000" tIns="10800" rIns="18000" bIns="10800" anchor="t"/>
            <a:lstStyle/>
            <a:p>
              <a:pPr algn="just"/>
              <a:r>
                <a:rPr lang="zh-CN" altLang="en-US" sz="1600" b="1" dirty="0">
                  <a:solidFill>
                    <a:srgbClr val="000000"/>
                  </a:solidFill>
                  <a:latin typeface="楷体_GB2312" pitchFamily="49" charset="-122"/>
                  <a:ea typeface="楷体_GB2312" pitchFamily="49" charset="-122"/>
                </a:rPr>
                <a:t>燃料流</a:t>
              </a:r>
            </a:p>
            <a:p>
              <a:pPr algn="just"/>
              <a:r>
                <a:rPr lang="zh-CN" altLang="en-US" sz="1600" b="1" dirty="0">
                  <a:solidFill>
                    <a:srgbClr val="000000"/>
                  </a:solidFill>
                  <a:latin typeface="楷体_GB2312" pitchFamily="49" charset="-122"/>
                  <a:ea typeface="楷体_GB2312" pitchFamily="49" charset="-122"/>
                </a:rPr>
                <a:t> 传感器信号</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nvGrpSpPr>
            <p:cNvPr id="64518" name="Group 6"/>
            <p:cNvGrpSpPr/>
            <p:nvPr/>
          </p:nvGrpSpPr>
          <p:grpSpPr>
            <a:xfrm>
              <a:off x="4622" y="10606"/>
              <a:ext cx="1000" cy="397"/>
              <a:chOff x="4162" y="11202"/>
              <a:chExt cx="1000" cy="397"/>
            </a:xfrm>
          </p:grpSpPr>
          <p:sp>
            <p:nvSpPr>
              <p:cNvPr id="64519" name="Text Box 7"/>
              <p:cNvSpPr txBox="1"/>
              <p:nvPr/>
            </p:nvSpPr>
            <p:spPr>
              <a:xfrm>
                <a:off x="4374" y="11202"/>
                <a:ext cx="788"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SPS</a:t>
                </a:r>
              </a:p>
            </p:txBody>
          </p:sp>
          <p:sp>
            <p:nvSpPr>
              <p:cNvPr id="64520" name="Line 8"/>
              <p:cNvSpPr/>
              <p:nvPr/>
            </p:nvSpPr>
            <p:spPr>
              <a:xfrm>
                <a:off x="4162" y="11259"/>
                <a:ext cx="227" cy="340"/>
              </a:xfrm>
              <a:prstGeom prst="line">
                <a:avLst/>
              </a:prstGeom>
              <a:ln w="9525" cap="flat" cmpd="sng">
                <a:solidFill>
                  <a:srgbClr val="000000"/>
                </a:solidFill>
                <a:prstDash val="solid"/>
                <a:round/>
                <a:headEnd type="none" w="med" len="med"/>
                <a:tailEnd type="arrow" w="sm" len="sm"/>
              </a:ln>
            </p:spPr>
          </p:sp>
          <p:sp>
            <p:nvSpPr>
              <p:cNvPr id="64521" name="Line 9"/>
              <p:cNvSpPr/>
              <p:nvPr/>
            </p:nvSpPr>
            <p:spPr>
              <a:xfrm>
                <a:off x="4406" y="11274"/>
                <a:ext cx="360" cy="0"/>
              </a:xfrm>
              <a:prstGeom prst="line">
                <a:avLst/>
              </a:prstGeom>
              <a:ln w="12700" cap="flat" cmpd="sng">
                <a:solidFill>
                  <a:srgbClr val="000000"/>
                </a:solidFill>
                <a:prstDash val="solid"/>
                <a:round/>
                <a:headEnd type="none" w="med" len="med"/>
                <a:tailEnd type="none" w="med" len="med"/>
              </a:ln>
            </p:spPr>
          </p:sp>
        </p:grpSp>
        <p:sp>
          <p:nvSpPr>
            <p:cNvPr id="64522" name="Text Box 10"/>
            <p:cNvSpPr txBox="1"/>
            <p:nvPr/>
          </p:nvSpPr>
          <p:spPr>
            <a:xfrm>
              <a:off x="2468" y="8310"/>
              <a:ext cx="1026" cy="414"/>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旋转信号</a:t>
              </a:r>
            </a:p>
          </p:txBody>
        </p:sp>
        <p:grpSp>
          <p:nvGrpSpPr>
            <p:cNvPr id="64523" name="Group 11"/>
            <p:cNvGrpSpPr/>
            <p:nvPr/>
          </p:nvGrpSpPr>
          <p:grpSpPr>
            <a:xfrm>
              <a:off x="2893" y="8707"/>
              <a:ext cx="964" cy="964"/>
              <a:chOff x="2353" y="9331"/>
              <a:chExt cx="964" cy="964"/>
            </a:xfrm>
          </p:grpSpPr>
          <p:sp>
            <p:nvSpPr>
              <p:cNvPr id="64524" name="Oval 12"/>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25" name="Text Box 13"/>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读</a:t>
                </a:r>
              </a:p>
              <a:p>
                <a:pPr algn="ctr"/>
                <a:r>
                  <a:rPr lang="zh-CN" altLang="en-US" sz="1600" b="1" dirty="0">
                    <a:solidFill>
                      <a:srgbClr val="000000"/>
                    </a:solidFill>
                    <a:latin typeface="Times New Roman" panose="02020603050405020304" pitchFamily="18" charset="0"/>
                    <a:ea typeface="楷体_GB2312" pitchFamily="49" charset="-122"/>
                  </a:rPr>
                  <a:t>旋转信号</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26" name="Group 14"/>
            <p:cNvGrpSpPr/>
            <p:nvPr/>
          </p:nvGrpSpPr>
          <p:grpSpPr>
            <a:xfrm>
              <a:off x="4014" y="9714"/>
              <a:ext cx="964" cy="964"/>
              <a:chOff x="2353" y="9331"/>
              <a:chExt cx="964" cy="964"/>
            </a:xfrm>
          </p:grpSpPr>
          <p:sp>
            <p:nvSpPr>
              <p:cNvPr id="64527" name="Oval 15"/>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28" name="Text Box 16"/>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收集和求平均</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29" name="Group 17"/>
            <p:cNvGrpSpPr/>
            <p:nvPr/>
          </p:nvGrpSpPr>
          <p:grpSpPr>
            <a:xfrm>
              <a:off x="5274" y="8622"/>
              <a:ext cx="964" cy="964"/>
              <a:chOff x="2353" y="9331"/>
              <a:chExt cx="964" cy="964"/>
            </a:xfrm>
          </p:grpSpPr>
          <p:sp>
            <p:nvSpPr>
              <p:cNvPr id="64530" name="Oval 18"/>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31" name="Text Box 19"/>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楷体_GB2312" pitchFamily="49" charset="-122"/>
                    <a:ea typeface="楷体_GB2312" pitchFamily="49" charset="-122"/>
                  </a:rPr>
                  <a:t>确定加</a:t>
                </a:r>
                <a:r>
                  <a:rPr lang="en-US" altLang="zh-CN" sz="1600" b="1" dirty="0">
                    <a:solidFill>
                      <a:srgbClr val="000000"/>
                    </a:solidFill>
                    <a:latin typeface="楷体_GB2312" pitchFamily="49" charset="-122"/>
                    <a:ea typeface="楷体_GB2312" pitchFamily="49" charset="-122"/>
                  </a:rPr>
                  <a:t>/</a:t>
                </a:r>
                <a:r>
                  <a:rPr lang="zh-CN" altLang="en-US" sz="1600" b="1" dirty="0">
                    <a:solidFill>
                      <a:srgbClr val="000000"/>
                    </a:solidFill>
                    <a:latin typeface="楷体_GB2312" pitchFamily="49" charset="-122"/>
                    <a:ea typeface="楷体_GB2312" pitchFamily="49" charset="-122"/>
                  </a:rPr>
                  <a:t>减速</a:t>
                </a:r>
              </a:p>
            </p:txBody>
          </p:sp>
        </p:grpSp>
        <p:grpSp>
          <p:nvGrpSpPr>
            <p:cNvPr id="64532" name="Group 20"/>
            <p:cNvGrpSpPr/>
            <p:nvPr/>
          </p:nvGrpSpPr>
          <p:grpSpPr>
            <a:xfrm>
              <a:off x="4554" y="10962"/>
              <a:ext cx="964" cy="964"/>
              <a:chOff x="2353" y="9331"/>
              <a:chExt cx="964" cy="964"/>
            </a:xfrm>
          </p:grpSpPr>
          <p:sp>
            <p:nvSpPr>
              <p:cNvPr id="64533" name="Oval 21"/>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34" name="Text Box 22"/>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楷体_GB2312" pitchFamily="49" charset="-122"/>
                    <a:ea typeface="楷体_GB2312" pitchFamily="49" charset="-122"/>
                  </a:rPr>
                  <a:t>转换成</a:t>
                </a:r>
              </a:p>
              <a:p>
                <a:pPr algn="ctr"/>
                <a:r>
                  <a:rPr lang="zh-CN" altLang="en-US" sz="1600" b="1" dirty="0">
                    <a:solidFill>
                      <a:srgbClr val="000000"/>
                    </a:solidFill>
                    <a:latin typeface="楷体_GB2312" pitchFamily="49" charset="-122"/>
                    <a:ea typeface="楷体_GB2312" pitchFamily="49" charset="-122"/>
                  </a:rPr>
                  <a:t>转</a:t>
                </a:r>
                <a:r>
                  <a:rPr lang="en-US" altLang="zh-CN" sz="1600" b="1" dirty="0">
                    <a:solidFill>
                      <a:srgbClr val="000000"/>
                    </a:solidFill>
                    <a:latin typeface="楷体_GB2312" pitchFamily="49" charset="-122"/>
                    <a:ea typeface="楷体_GB2312" pitchFamily="49" charset="-122"/>
                  </a:rPr>
                  <a:t>/</a:t>
                </a:r>
                <a:r>
                  <a:rPr lang="zh-CN" altLang="en-US" sz="1600" b="1" dirty="0">
                    <a:solidFill>
                      <a:srgbClr val="000000"/>
                    </a:solidFill>
                    <a:latin typeface="楷体_GB2312" pitchFamily="49" charset="-122"/>
                    <a:ea typeface="楷体_GB2312" pitchFamily="49" charset="-122"/>
                  </a:rPr>
                  <a:t>分</a:t>
                </a:r>
              </a:p>
            </p:txBody>
          </p:sp>
        </p:grpSp>
        <p:grpSp>
          <p:nvGrpSpPr>
            <p:cNvPr id="64535" name="Group 23"/>
            <p:cNvGrpSpPr/>
            <p:nvPr/>
          </p:nvGrpSpPr>
          <p:grpSpPr>
            <a:xfrm>
              <a:off x="5994" y="11586"/>
              <a:ext cx="964" cy="964"/>
              <a:chOff x="2353" y="9331"/>
              <a:chExt cx="964" cy="964"/>
            </a:xfrm>
          </p:grpSpPr>
          <p:sp>
            <p:nvSpPr>
              <p:cNvPr id="64536" name="Oval 24"/>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64537" name="Text Box 25"/>
              <p:cNvSpPr txBox="1"/>
              <p:nvPr/>
            </p:nvSpPr>
            <p:spPr>
              <a:xfrm>
                <a:off x="2574" y="9405"/>
                <a:ext cx="540" cy="780"/>
              </a:xfrm>
              <a:prstGeom prst="rect">
                <a:avLst/>
              </a:prstGeom>
              <a:noFill/>
              <a:ln w="9525">
                <a:noFill/>
              </a:ln>
            </p:spPr>
            <p:txBody>
              <a:bodyPr lIns="0" tIns="72000" rIns="0" bIns="0" anchor="t"/>
              <a:lstStyle/>
              <a:p>
                <a:pPr algn="ctr"/>
                <a:r>
                  <a:rPr lang="zh-CN" altLang="en-US" sz="1600" b="1" dirty="0">
                    <a:solidFill>
                      <a:srgbClr val="000000"/>
                    </a:solidFill>
                    <a:latin typeface="Times New Roman" panose="02020603050405020304" pitchFamily="18" charset="0"/>
                    <a:ea typeface="楷体_GB2312" pitchFamily="49" charset="-122"/>
                  </a:rPr>
                  <a:t>计算里程</a:t>
                </a:r>
              </a:p>
            </p:txBody>
          </p:sp>
        </p:grpSp>
        <p:grpSp>
          <p:nvGrpSpPr>
            <p:cNvPr id="64538" name="Group 26"/>
            <p:cNvGrpSpPr/>
            <p:nvPr/>
          </p:nvGrpSpPr>
          <p:grpSpPr>
            <a:xfrm>
              <a:off x="4713" y="12375"/>
              <a:ext cx="964" cy="964"/>
              <a:chOff x="4173" y="12999"/>
              <a:chExt cx="964" cy="964"/>
            </a:xfrm>
          </p:grpSpPr>
          <p:sp>
            <p:nvSpPr>
              <p:cNvPr id="64539" name="Oval 27"/>
              <p:cNvSpPr/>
              <p:nvPr/>
            </p:nvSpPr>
            <p:spPr>
              <a:xfrm>
                <a:off x="4173" y="12999"/>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40" name="Text Box 28"/>
              <p:cNvSpPr txBox="1"/>
              <p:nvPr/>
            </p:nvSpPr>
            <p:spPr>
              <a:xfrm>
                <a:off x="4338" y="13064"/>
                <a:ext cx="652" cy="780"/>
              </a:xfrm>
              <a:prstGeom prst="rect">
                <a:avLst/>
              </a:prstGeom>
              <a:noFill/>
              <a:ln w="9525">
                <a:noFill/>
              </a:ln>
            </p:spPr>
            <p:txBody>
              <a:bodyPr lIns="0" tIns="0" rIns="0" bIns="0" anchor="t"/>
              <a:lstStyle/>
              <a:p>
                <a:pPr algn="ctr"/>
                <a:r>
                  <a:rPr lang="zh-CN" altLang="en-US" sz="1600" b="1" dirty="0">
                    <a:solidFill>
                      <a:srgbClr val="000000"/>
                    </a:solidFill>
                    <a:latin typeface="楷体_GB2312" pitchFamily="49" charset="-122"/>
                    <a:ea typeface="楷体_GB2312" pitchFamily="49" charset="-122"/>
                  </a:rPr>
                  <a:t>计算</a:t>
                </a:r>
                <a:r>
                  <a:rPr lang="en-US" altLang="zh-CN" sz="1600" b="1" dirty="0">
                    <a:solidFill>
                      <a:srgbClr val="000000"/>
                    </a:solidFill>
                    <a:latin typeface="Times New Roman" panose="02020603050405020304" pitchFamily="18" charset="0"/>
                    <a:ea typeface="楷体_GB2312" pitchFamily="49" charset="-122"/>
                  </a:rPr>
                  <a:t>mph,</a:t>
                </a:r>
                <a:r>
                  <a:rPr lang="zh-CN" altLang="en-US" sz="1600" b="1" dirty="0">
                    <a:solidFill>
                      <a:srgbClr val="000000"/>
                    </a:solidFill>
                    <a:latin typeface="楷体_GB2312" pitchFamily="49" charset="-122"/>
                    <a:ea typeface="楷体_GB2312" pitchFamily="49" charset="-122"/>
                  </a:rPr>
                  <a:t>超速值</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41" name="Group 29"/>
            <p:cNvGrpSpPr/>
            <p:nvPr/>
          </p:nvGrpSpPr>
          <p:grpSpPr>
            <a:xfrm>
              <a:off x="7434" y="9558"/>
              <a:ext cx="964" cy="964"/>
              <a:chOff x="4173" y="12999"/>
              <a:chExt cx="964" cy="964"/>
            </a:xfrm>
          </p:grpSpPr>
          <p:sp>
            <p:nvSpPr>
              <p:cNvPr id="64542" name="Oval 30"/>
              <p:cNvSpPr/>
              <p:nvPr/>
            </p:nvSpPr>
            <p:spPr>
              <a:xfrm>
                <a:off x="4173" y="12999"/>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43" name="Text Box 31"/>
              <p:cNvSpPr txBox="1"/>
              <p:nvPr/>
            </p:nvSpPr>
            <p:spPr>
              <a:xfrm>
                <a:off x="4338" y="13064"/>
                <a:ext cx="652" cy="780"/>
              </a:xfrm>
              <a:prstGeom prst="rect">
                <a:avLst/>
              </a:prstGeom>
              <a:noFill/>
              <a:ln w="9525">
                <a:noFill/>
              </a:ln>
            </p:spPr>
            <p:txBody>
              <a:bodyPr lIns="0" tIns="0" rIns="0" bIns="0" anchor="t"/>
              <a:lstStyle/>
              <a:p>
                <a:pPr algn="ctr"/>
                <a:r>
                  <a:rPr lang="zh-CN" altLang="en-US" sz="1600" b="1" dirty="0">
                    <a:solidFill>
                      <a:srgbClr val="000000"/>
                    </a:solidFill>
                    <a:latin typeface="楷体_GB2312" pitchFamily="49" charset="-122"/>
                    <a:ea typeface="楷体_GB2312" pitchFamily="49" charset="-122"/>
                  </a:rPr>
                  <a:t>产生</a:t>
                </a:r>
              </a:p>
              <a:p>
                <a:pPr algn="ctr"/>
                <a:r>
                  <a:rPr lang="zh-CN" altLang="en-US" sz="1600" b="1" dirty="0">
                    <a:solidFill>
                      <a:srgbClr val="000000"/>
                    </a:solidFill>
                    <a:latin typeface="楷体_GB2312" pitchFamily="49" charset="-122"/>
                    <a:ea typeface="楷体_GB2312" pitchFamily="49" charset="-122"/>
                  </a:rPr>
                  <a:t>加</a:t>
                </a:r>
                <a:r>
                  <a:rPr lang="en-US" altLang="zh-CN" sz="1600" b="1" dirty="0">
                    <a:solidFill>
                      <a:srgbClr val="000000"/>
                    </a:solidFill>
                    <a:latin typeface="楷体_GB2312" pitchFamily="49" charset="-122"/>
                    <a:ea typeface="楷体_GB2312" pitchFamily="49" charset="-122"/>
                  </a:rPr>
                  <a:t>/</a:t>
                </a:r>
                <a:r>
                  <a:rPr lang="zh-CN" altLang="en-US" sz="1600" b="1" dirty="0">
                    <a:solidFill>
                      <a:srgbClr val="000000"/>
                    </a:solidFill>
                    <a:latin typeface="楷体_GB2312" pitchFamily="49" charset="-122"/>
                    <a:ea typeface="楷体_GB2312" pitchFamily="49" charset="-122"/>
                  </a:rPr>
                  <a:t>减速显示</a:t>
                </a:r>
              </a:p>
            </p:txBody>
          </p:sp>
        </p:grpSp>
        <p:grpSp>
          <p:nvGrpSpPr>
            <p:cNvPr id="64544" name="Group 32"/>
            <p:cNvGrpSpPr/>
            <p:nvPr/>
          </p:nvGrpSpPr>
          <p:grpSpPr>
            <a:xfrm>
              <a:off x="4014" y="13770"/>
              <a:ext cx="964" cy="964"/>
              <a:chOff x="2353" y="9331"/>
              <a:chExt cx="964" cy="964"/>
            </a:xfrm>
          </p:grpSpPr>
          <p:sp>
            <p:nvSpPr>
              <p:cNvPr id="64545" name="Oval 33"/>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46" name="Text Box 34"/>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计算燃料消耗</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47" name="Group 35"/>
            <p:cNvGrpSpPr/>
            <p:nvPr/>
          </p:nvGrpSpPr>
          <p:grpSpPr>
            <a:xfrm>
              <a:off x="2751" y="12210"/>
              <a:ext cx="964" cy="964"/>
              <a:chOff x="2353" y="9331"/>
              <a:chExt cx="964" cy="964"/>
            </a:xfrm>
          </p:grpSpPr>
          <p:sp>
            <p:nvSpPr>
              <p:cNvPr id="64548" name="Oval 36"/>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64549" name="Text Box 37"/>
              <p:cNvSpPr txBox="1"/>
              <p:nvPr/>
            </p:nvSpPr>
            <p:spPr>
              <a:xfrm>
                <a:off x="2574" y="9405"/>
                <a:ext cx="540" cy="780"/>
              </a:xfrm>
              <a:prstGeom prst="rect">
                <a:avLst/>
              </a:prstGeom>
              <a:noFill/>
              <a:ln w="9525">
                <a:noFill/>
              </a:ln>
            </p:spPr>
            <p:txBody>
              <a:bodyPr lIns="0" tIns="72000" rIns="0" bIns="0" anchor="t"/>
              <a:lstStyle/>
              <a:p>
                <a:pPr algn="ctr"/>
                <a:r>
                  <a:rPr lang="zh-CN" altLang="en-US" sz="1600" b="1" dirty="0">
                    <a:solidFill>
                      <a:srgbClr val="000000"/>
                    </a:solidFill>
                    <a:latin typeface="Times New Roman" panose="02020603050405020304" pitchFamily="18" charset="0"/>
                    <a:ea typeface="楷体_GB2312" pitchFamily="49" charset="-122"/>
                  </a:rPr>
                  <a:t>计算</a:t>
                </a:r>
                <a:r>
                  <a:rPr lang="en-US" altLang="zh-CN" sz="1600" b="1" dirty="0">
                    <a:solidFill>
                      <a:srgbClr val="000000"/>
                    </a:solidFill>
                    <a:latin typeface="Times New Roman" panose="02020603050405020304" pitchFamily="18" charset="0"/>
                    <a:ea typeface="宋体" panose="02010600030101010101" pitchFamily="2" charset="-122"/>
                  </a:rPr>
                  <a:t>gph</a:t>
                </a:r>
              </a:p>
            </p:txBody>
          </p:sp>
        </p:grpSp>
        <p:grpSp>
          <p:nvGrpSpPr>
            <p:cNvPr id="64550" name="Group 38"/>
            <p:cNvGrpSpPr/>
            <p:nvPr/>
          </p:nvGrpSpPr>
          <p:grpSpPr>
            <a:xfrm>
              <a:off x="2031" y="10650"/>
              <a:ext cx="964" cy="964"/>
              <a:chOff x="2353" y="9331"/>
              <a:chExt cx="964" cy="964"/>
            </a:xfrm>
          </p:grpSpPr>
          <p:sp>
            <p:nvSpPr>
              <p:cNvPr id="64551" name="Oval 39"/>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64552" name="Text Box 40"/>
              <p:cNvSpPr txBox="1"/>
              <p:nvPr/>
            </p:nvSpPr>
            <p:spPr>
              <a:xfrm>
                <a:off x="2574" y="9405"/>
                <a:ext cx="540" cy="780"/>
              </a:xfrm>
              <a:prstGeom prst="rect">
                <a:avLst/>
              </a:prstGeom>
              <a:noFill/>
              <a:ln w="9525">
                <a:noFill/>
              </a:ln>
            </p:spPr>
            <p:txBody>
              <a:bodyPr lIns="0" tIns="72000" rIns="0" bIns="0" anchor="t"/>
              <a:lstStyle/>
              <a:p>
                <a:pPr algn="ctr"/>
                <a:r>
                  <a:rPr lang="zh-CN" altLang="en-US" sz="1600" b="1" dirty="0">
                    <a:solidFill>
                      <a:srgbClr val="000000"/>
                    </a:solidFill>
                    <a:latin typeface="Times New Roman" panose="02020603050405020304" pitchFamily="18" charset="0"/>
                    <a:ea typeface="楷体_GB2312" pitchFamily="49" charset="-122"/>
                  </a:rPr>
                  <a:t>读和校核</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53" name="Group 41"/>
            <p:cNvGrpSpPr/>
            <p:nvPr/>
          </p:nvGrpSpPr>
          <p:grpSpPr>
            <a:xfrm>
              <a:off x="5094" y="15018"/>
              <a:ext cx="964" cy="964"/>
              <a:chOff x="2353" y="9331"/>
              <a:chExt cx="964" cy="964"/>
            </a:xfrm>
          </p:grpSpPr>
          <p:sp>
            <p:nvSpPr>
              <p:cNvPr id="64554" name="Oval 42"/>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55" name="Text Box 43"/>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产生</a:t>
                </a:r>
                <a:r>
                  <a:rPr lang="en-US" altLang="zh-CN" sz="1600" b="1" dirty="0">
                    <a:solidFill>
                      <a:srgbClr val="000000"/>
                    </a:solidFill>
                    <a:latin typeface="Times New Roman" panose="02020603050405020304" pitchFamily="18" charset="0"/>
                    <a:ea typeface="宋体" panose="02010600030101010101" pitchFamily="2" charset="-122"/>
                  </a:rPr>
                  <a:t>mpg</a:t>
                </a:r>
                <a:r>
                  <a:rPr lang="zh-CN" altLang="en-US" sz="1600" b="1" dirty="0">
                    <a:solidFill>
                      <a:srgbClr val="000000"/>
                    </a:solidFill>
                    <a:latin typeface="Times New Roman" panose="02020603050405020304" pitchFamily="18" charset="0"/>
                    <a:ea typeface="楷体_GB2312" pitchFamily="49" charset="-122"/>
                  </a:rPr>
                  <a:t>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56" name="Group 44"/>
            <p:cNvGrpSpPr/>
            <p:nvPr/>
          </p:nvGrpSpPr>
          <p:grpSpPr>
            <a:xfrm>
              <a:off x="6174" y="14082"/>
              <a:ext cx="964" cy="964"/>
              <a:chOff x="2353" y="9331"/>
              <a:chExt cx="964" cy="964"/>
            </a:xfrm>
          </p:grpSpPr>
          <p:sp>
            <p:nvSpPr>
              <p:cNvPr id="64557" name="Oval 45"/>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58" name="Text Box 46"/>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产生</a:t>
                </a:r>
                <a:r>
                  <a:rPr lang="en-US" altLang="zh-CN" sz="1600" b="1" dirty="0">
                    <a:solidFill>
                      <a:srgbClr val="000000"/>
                    </a:solidFill>
                    <a:latin typeface="Times New Roman" panose="02020603050405020304" pitchFamily="18" charset="0"/>
                    <a:ea typeface="宋体" panose="02010600030101010101" pitchFamily="2" charset="-122"/>
                  </a:rPr>
                  <a:t>mph</a:t>
                </a:r>
                <a:r>
                  <a:rPr lang="zh-CN" altLang="en-US" sz="1600" b="1" dirty="0">
                    <a:solidFill>
                      <a:srgbClr val="000000"/>
                    </a:solidFill>
                    <a:latin typeface="Times New Roman" panose="02020603050405020304" pitchFamily="18" charset="0"/>
                    <a:ea typeface="楷体_GB2312" pitchFamily="49" charset="-122"/>
                  </a:rPr>
                  <a:t>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64559" name="Group 47"/>
            <p:cNvGrpSpPr/>
            <p:nvPr/>
          </p:nvGrpSpPr>
          <p:grpSpPr>
            <a:xfrm>
              <a:off x="6894" y="13146"/>
              <a:ext cx="964" cy="964"/>
              <a:chOff x="2353" y="9331"/>
              <a:chExt cx="964" cy="964"/>
            </a:xfrm>
          </p:grpSpPr>
          <p:sp>
            <p:nvSpPr>
              <p:cNvPr id="64560" name="Oval 48"/>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64561" name="Text Box 49"/>
              <p:cNvSpPr txBox="1"/>
              <p:nvPr/>
            </p:nvSpPr>
            <p:spPr>
              <a:xfrm>
                <a:off x="2574" y="9405"/>
                <a:ext cx="540" cy="780"/>
              </a:xfrm>
              <a:prstGeom prst="rect">
                <a:avLst/>
              </a:prstGeom>
              <a:noFill/>
              <a:ln w="9525">
                <a:noFill/>
              </a:ln>
            </p:spPr>
            <p:txBody>
              <a:bodyPr lIns="0" tIns="72000" rIns="0" bIns="0" anchor="t"/>
              <a:lstStyle/>
              <a:p>
                <a:pPr algn="ctr"/>
                <a:r>
                  <a:rPr lang="zh-CN" altLang="en-US" sz="1600" b="1" dirty="0">
                    <a:solidFill>
                      <a:srgbClr val="000000"/>
                    </a:solidFill>
                    <a:latin typeface="Times New Roman" panose="02020603050405020304" pitchFamily="18" charset="0"/>
                    <a:ea typeface="楷体_GB2312" pitchFamily="49" charset="-122"/>
                  </a:rPr>
                  <a:t>发出铃声</a:t>
                </a:r>
              </a:p>
            </p:txBody>
          </p:sp>
        </p:grpSp>
        <p:grpSp>
          <p:nvGrpSpPr>
            <p:cNvPr id="64562" name="Group 50"/>
            <p:cNvGrpSpPr/>
            <p:nvPr/>
          </p:nvGrpSpPr>
          <p:grpSpPr>
            <a:xfrm>
              <a:off x="7794" y="12054"/>
              <a:ext cx="964" cy="964"/>
              <a:chOff x="2353" y="9331"/>
              <a:chExt cx="964" cy="964"/>
            </a:xfrm>
          </p:grpSpPr>
          <p:sp>
            <p:nvSpPr>
              <p:cNvPr id="64563" name="Oval 51"/>
              <p:cNvSpPr/>
              <p:nvPr/>
            </p:nvSpPr>
            <p:spPr>
              <a:xfrm>
                <a:off x="2353" y="9331"/>
                <a:ext cx="964" cy="964"/>
              </a:xfrm>
              <a:prstGeom prst="ellipse">
                <a:avLst/>
              </a:prstGeom>
              <a:noFill/>
              <a:ln w="12700"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64" name="Text Box 52"/>
              <p:cNvSpPr txBox="1"/>
              <p:nvPr/>
            </p:nvSpPr>
            <p:spPr>
              <a:xfrm>
                <a:off x="2574" y="9405"/>
                <a:ext cx="540" cy="780"/>
              </a:xfrm>
              <a:prstGeom prst="rect">
                <a:avLst/>
              </a:prstGeom>
              <a:noFill/>
              <a:ln w="9525">
                <a:noFill/>
              </a:ln>
            </p:spPr>
            <p:txBody>
              <a:bodyPr lIns="0" tIns="0" rIns="0" bIns="0" anchor="t"/>
              <a:lstStyle/>
              <a:p>
                <a:pPr algn="ctr"/>
                <a:r>
                  <a:rPr lang="zh-CN" altLang="en-US" sz="1600" b="1" dirty="0">
                    <a:solidFill>
                      <a:srgbClr val="000000"/>
                    </a:solidFill>
                    <a:latin typeface="Times New Roman" panose="02020603050405020304" pitchFamily="18" charset="0"/>
                    <a:ea typeface="楷体_GB2312" pitchFamily="49" charset="-122"/>
                  </a:rPr>
                  <a:t>产生里程显示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sp>
          <p:nvSpPr>
            <p:cNvPr id="64565" name="Line 53"/>
            <p:cNvSpPr/>
            <p:nvPr/>
          </p:nvSpPr>
          <p:spPr>
            <a:xfrm>
              <a:off x="2031" y="8310"/>
              <a:ext cx="900" cy="624"/>
            </a:xfrm>
            <a:prstGeom prst="line">
              <a:avLst/>
            </a:prstGeom>
            <a:ln w="9525" cap="flat" cmpd="sng">
              <a:solidFill>
                <a:srgbClr val="000000"/>
              </a:solidFill>
              <a:prstDash val="solid"/>
              <a:round/>
              <a:headEnd type="none" w="med" len="med"/>
              <a:tailEnd type="arrow" w="sm" len="sm"/>
            </a:ln>
          </p:spPr>
        </p:sp>
        <p:sp>
          <p:nvSpPr>
            <p:cNvPr id="64566" name="Line 54"/>
            <p:cNvSpPr/>
            <p:nvPr/>
          </p:nvSpPr>
          <p:spPr>
            <a:xfrm>
              <a:off x="3732" y="9546"/>
              <a:ext cx="420" cy="312"/>
            </a:xfrm>
            <a:prstGeom prst="line">
              <a:avLst/>
            </a:prstGeom>
            <a:ln w="9525" cap="flat" cmpd="sng">
              <a:solidFill>
                <a:srgbClr val="000000"/>
              </a:solidFill>
              <a:prstDash val="solid"/>
              <a:round/>
              <a:headEnd type="none" w="med" len="med"/>
              <a:tailEnd type="arrow" w="sm" len="sm"/>
            </a:ln>
          </p:spPr>
        </p:sp>
        <p:sp>
          <p:nvSpPr>
            <p:cNvPr id="64567" name="Text Box 55"/>
            <p:cNvSpPr txBox="1"/>
            <p:nvPr/>
          </p:nvSpPr>
          <p:spPr>
            <a:xfrm>
              <a:off x="3942" y="9387"/>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SPS</a:t>
              </a:r>
            </a:p>
          </p:txBody>
        </p:sp>
        <p:sp>
          <p:nvSpPr>
            <p:cNvPr id="64568" name="Line 56"/>
            <p:cNvSpPr/>
            <p:nvPr/>
          </p:nvSpPr>
          <p:spPr>
            <a:xfrm flipV="1">
              <a:off x="4889" y="9444"/>
              <a:ext cx="522" cy="454"/>
            </a:xfrm>
            <a:prstGeom prst="line">
              <a:avLst/>
            </a:prstGeom>
            <a:ln w="9525" cap="flat" cmpd="sng">
              <a:solidFill>
                <a:srgbClr val="000000"/>
              </a:solidFill>
              <a:prstDash val="solid"/>
              <a:round/>
              <a:headEnd type="none" w="med" len="med"/>
              <a:tailEnd type="arrow" w="sm" len="sm"/>
            </a:ln>
          </p:spPr>
        </p:sp>
        <p:sp>
          <p:nvSpPr>
            <p:cNvPr id="64569" name="Text Box 57"/>
            <p:cNvSpPr txBox="1"/>
            <p:nvPr/>
          </p:nvSpPr>
          <p:spPr>
            <a:xfrm>
              <a:off x="5189" y="9558"/>
              <a:ext cx="1080" cy="468"/>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600" b="1" dirty="0">
                  <a:solidFill>
                    <a:srgbClr val="000000"/>
                  </a:solidFill>
                  <a:latin typeface="Times New Roman" panose="02020603050405020304" pitchFamily="18" charset="0"/>
                  <a:ea typeface="宋体" panose="02010600030101010101" pitchFamily="2" charset="-122"/>
                </a:rPr>
                <a:t>SPS</a:t>
              </a:r>
            </a:p>
          </p:txBody>
        </p:sp>
        <p:sp>
          <p:nvSpPr>
            <p:cNvPr id="64570" name="Line 58"/>
            <p:cNvSpPr/>
            <p:nvPr/>
          </p:nvSpPr>
          <p:spPr>
            <a:xfrm>
              <a:off x="6210" y="9246"/>
              <a:ext cx="1247" cy="624"/>
            </a:xfrm>
            <a:prstGeom prst="line">
              <a:avLst/>
            </a:prstGeom>
            <a:ln w="9525" cap="flat" cmpd="sng">
              <a:solidFill>
                <a:srgbClr val="000000"/>
              </a:solidFill>
              <a:prstDash val="solid"/>
              <a:round/>
              <a:headEnd type="none" w="med" len="med"/>
              <a:tailEnd type="arrow" w="sm" len="sm"/>
            </a:ln>
          </p:spPr>
        </p:sp>
        <p:sp>
          <p:nvSpPr>
            <p:cNvPr id="64571" name="Text Box 59"/>
            <p:cNvSpPr txBox="1"/>
            <p:nvPr/>
          </p:nvSpPr>
          <p:spPr>
            <a:xfrm>
              <a:off x="6437" y="9047"/>
              <a:ext cx="900" cy="312"/>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箭头指示</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572" name="Line 60"/>
            <p:cNvSpPr/>
            <p:nvPr/>
          </p:nvSpPr>
          <p:spPr>
            <a:xfrm>
              <a:off x="1674" y="9501"/>
              <a:ext cx="540" cy="1248"/>
            </a:xfrm>
            <a:prstGeom prst="line">
              <a:avLst/>
            </a:prstGeom>
            <a:ln w="9525" cap="flat" cmpd="sng">
              <a:solidFill>
                <a:srgbClr val="000000"/>
              </a:solidFill>
              <a:prstDash val="solid"/>
              <a:round/>
              <a:headEnd type="none" w="med" len="med"/>
              <a:tailEnd type="arrow" w="sm" len="sm"/>
            </a:ln>
          </p:spPr>
        </p:sp>
        <p:sp>
          <p:nvSpPr>
            <p:cNvPr id="64573" name="Line 61"/>
            <p:cNvSpPr/>
            <p:nvPr/>
          </p:nvSpPr>
          <p:spPr>
            <a:xfrm>
              <a:off x="2638" y="11599"/>
              <a:ext cx="360" cy="669"/>
            </a:xfrm>
            <a:prstGeom prst="line">
              <a:avLst/>
            </a:prstGeom>
            <a:ln w="9525" cap="flat" cmpd="sng">
              <a:solidFill>
                <a:srgbClr val="000000"/>
              </a:solidFill>
              <a:prstDash val="solid"/>
              <a:round/>
              <a:headEnd type="none" w="med" len="med"/>
              <a:tailEnd type="arrow" w="sm" len="sm"/>
            </a:ln>
          </p:spPr>
        </p:sp>
        <p:sp>
          <p:nvSpPr>
            <p:cNvPr id="64574" name="Text Box 62"/>
            <p:cNvSpPr txBox="1"/>
            <p:nvPr/>
          </p:nvSpPr>
          <p:spPr>
            <a:xfrm>
              <a:off x="2808" y="11599"/>
              <a:ext cx="900" cy="468"/>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燃烧流</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575" name="Line 63"/>
            <p:cNvSpPr/>
            <p:nvPr/>
          </p:nvSpPr>
          <p:spPr>
            <a:xfrm flipV="1">
              <a:off x="8421" y="9870"/>
              <a:ext cx="540" cy="156"/>
            </a:xfrm>
            <a:prstGeom prst="line">
              <a:avLst/>
            </a:prstGeom>
            <a:ln w="9525" cap="flat" cmpd="sng">
              <a:solidFill>
                <a:srgbClr val="000000"/>
              </a:solidFill>
              <a:prstDash val="solid"/>
              <a:round/>
              <a:headEnd type="none" w="med" len="med"/>
              <a:tailEnd type="arrow" w="sm" len="sm"/>
            </a:ln>
          </p:spPr>
        </p:sp>
        <p:sp>
          <p:nvSpPr>
            <p:cNvPr id="64576" name="Text Box 64"/>
            <p:cNvSpPr txBox="1"/>
            <p:nvPr/>
          </p:nvSpPr>
          <p:spPr>
            <a:xfrm>
              <a:off x="9054" y="9671"/>
              <a:ext cx="720" cy="312"/>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上箭头</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577" name="Line 65"/>
            <p:cNvSpPr/>
            <p:nvPr/>
          </p:nvSpPr>
          <p:spPr>
            <a:xfrm>
              <a:off x="8365" y="10182"/>
              <a:ext cx="540" cy="156"/>
            </a:xfrm>
            <a:prstGeom prst="line">
              <a:avLst/>
            </a:prstGeom>
            <a:ln w="9525" cap="flat" cmpd="sng">
              <a:solidFill>
                <a:srgbClr val="000000"/>
              </a:solidFill>
              <a:prstDash val="solid"/>
              <a:round/>
              <a:headEnd type="none" w="med" len="med"/>
              <a:tailEnd type="arrow" w="sm" len="sm"/>
            </a:ln>
          </p:spPr>
        </p:sp>
        <p:sp>
          <p:nvSpPr>
            <p:cNvPr id="64578" name="Text Box 66"/>
            <p:cNvSpPr txBox="1"/>
            <p:nvPr/>
          </p:nvSpPr>
          <p:spPr>
            <a:xfrm>
              <a:off x="9054" y="10182"/>
              <a:ext cx="720" cy="312"/>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水平线</a:t>
              </a:r>
            </a:p>
          </p:txBody>
        </p:sp>
        <p:sp>
          <p:nvSpPr>
            <p:cNvPr id="64579" name="Line 67"/>
            <p:cNvSpPr/>
            <p:nvPr/>
          </p:nvSpPr>
          <p:spPr>
            <a:xfrm>
              <a:off x="8308" y="10338"/>
              <a:ext cx="360" cy="468"/>
            </a:xfrm>
            <a:prstGeom prst="line">
              <a:avLst/>
            </a:prstGeom>
            <a:ln w="9525" cap="flat" cmpd="sng">
              <a:solidFill>
                <a:srgbClr val="000000"/>
              </a:solidFill>
              <a:prstDash val="solid"/>
              <a:round/>
              <a:headEnd type="none" w="med" len="med"/>
              <a:tailEnd type="arrow" w="sm" len="sm"/>
            </a:ln>
          </p:spPr>
        </p:sp>
        <p:sp>
          <p:nvSpPr>
            <p:cNvPr id="64580" name="Text Box 68"/>
            <p:cNvSpPr txBox="1"/>
            <p:nvPr/>
          </p:nvSpPr>
          <p:spPr>
            <a:xfrm>
              <a:off x="8694" y="10748"/>
              <a:ext cx="720" cy="312"/>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下箭头</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581" name="AutoShape 69"/>
            <p:cNvSpPr/>
            <p:nvPr/>
          </p:nvSpPr>
          <p:spPr>
            <a:xfrm>
              <a:off x="8694" y="10026"/>
              <a:ext cx="142" cy="142"/>
            </a:xfrm>
            <a:prstGeom prst="flowChartOr">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82" name="AutoShape 70"/>
            <p:cNvSpPr/>
            <p:nvPr/>
          </p:nvSpPr>
          <p:spPr>
            <a:xfrm>
              <a:off x="8591" y="10436"/>
              <a:ext cx="142" cy="142"/>
            </a:xfrm>
            <a:prstGeom prst="flowChartOr">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4583" name="Line 71"/>
            <p:cNvSpPr/>
            <p:nvPr/>
          </p:nvSpPr>
          <p:spPr>
            <a:xfrm>
              <a:off x="5518" y="11586"/>
              <a:ext cx="482" cy="312"/>
            </a:xfrm>
            <a:prstGeom prst="line">
              <a:avLst/>
            </a:prstGeom>
            <a:ln w="9525" cap="flat" cmpd="sng">
              <a:solidFill>
                <a:srgbClr val="000000"/>
              </a:solidFill>
              <a:prstDash val="solid"/>
              <a:round/>
              <a:headEnd type="none" w="med" len="med"/>
              <a:tailEnd type="arrow" w="sm" len="sm"/>
            </a:ln>
          </p:spPr>
        </p:sp>
        <p:sp>
          <p:nvSpPr>
            <p:cNvPr id="64584" name="Text Box 72"/>
            <p:cNvSpPr txBox="1"/>
            <p:nvPr/>
          </p:nvSpPr>
          <p:spPr>
            <a:xfrm>
              <a:off x="5700" y="11429"/>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rpm</a:t>
              </a:r>
            </a:p>
          </p:txBody>
        </p:sp>
        <p:sp>
          <p:nvSpPr>
            <p:cNvPr id="64585" name="Line 73"/>
            <p:cNvSpPr/>
            <p:nvPr/>
          </p:nvSpPr>
          <p:spPr>
            <a:xfrm>
              <a:off x="5094" y="11939"/>
              <a:ext cx="0" cy="454"/>
            </a:xfrm>
            <a:prstGeom prst="line">
              <a:avLst/>
            </a:prstGeom>
            <a:ln w="9525" cap="flat" cmpd="sng">
              <a:solidFill>
                <a:srgbClr val="000000"/>
              </a:solidFill>
              <a:prstDash val="solid"/>
              <a:round/>
              <a:headEnd type="none" w="med" len="med"/>
              <a:tailEnd type="arrow" w="sm" len="sm"/>
            </a:ln>
          </p:spPr>
        </p:sp>
        <p:sp>
          <p:nvSpPr>
            <p:cNvPr id="64586" name="Text Box 74"/>
            <p:cNvSpPr txBox="1"/>
            <p:nvPr/>
          </p:nvSpPr>
          <p:spPr>
            <a:xfrm>
              <a:off x="5133" y="11996"/>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rpm</a:t>
              </a:r>
            </a:p>
          </p:txBody>
        </p:sp>
        <p:sp>
          <p:nvSpPr>
            <p:cNvPr id="64587" name="Line 75"/>
            <p:cNvSpPr/>
            <p:nvPr/>
          </p:nvSpPr>
          <p:spPr>
            <a:xfrm>
              <a:off x="3471" y="13112"/>
              <a:ext cx="709" cy="771"/>
            </a:xfrm>
            <a:prstGeom prst="line">
              <a:avLst/>
            </a:prstGeom>
            <a:ln w="9525" cap="flat" cmpd="sng">
              <a:solidFill>
                <a:srgbClr val="000000"/>
              </a:solidFill>
              <a:prstDash val="solid"/>
              <a:round/>
              <a:headEnd type="none" w="med" len="med"/>
              <a:tailEnd type="arrow" w="sm" len="sm"/>
            </a:ln>
          </p:spPr>
        </p:sp>
        <p:sp>
          <p:nvSpPr>
            <p:cNvPr id="64588" name="Text Box 76"/>
            <p:cNvSpPr txBox="1"/>
            <p:nvPr/>
          </p:nvSpPr>
          <p:spPr>
            <a:xfrm>
              <a:off x="3942" y="13302"/>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gph</a:t>
              </a:r>
            </a:p>
          </p:txBody>
        </p:sp>
        <p:sp>
          <p:nvSpPr>
            <p:cNvPr id="64589" name="Line 77"/>
            <p:cNvSpPr/>
            <p:nvPr/>
          </p:nvSpPr>
          <p:spPr>
            <a:xfrm flipH="1">
              <a:off x="4707" y="13328"/>
              <a:ext cx="360" cy="493"/>
            </a:xfrm>
            <a:prstGeom prst="line">
              <a:avLst/>
            </a:prstGeom>
            <a:ln w="9525" cap="flat" cmpd="sng">
              <a:solidFill>
                <a:srgbClr val="000000"/>
              </a:solidFill>
              <a:prstDash val="solid"/>
              <a:round/>
              <a:headEnd type="none" w="med" len="med"/>
              <a:tailEnd type="arrow" w="sm" len="sm"/>
            </a:ln>
          </p:spPr>
        </p:sp>
        <p:sp>
          <p:nvSpPr>
            <p:cNvPr id="64590" name="Text Box 78"/>
            <p:cNvSpPr txBox="1"/>
            <p:nvPr/>
          </p:nvSpPr>
          <p:spPr>
            <a:xfrm>
              <a:off x="4914" y="13458"/>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mph</a:t>
              </a:r>
            </a:p>
          </p:txBody>
        </p:sp>
        <p:sp>
          <p:nvSpPr>
            <p:cNvPr id="64591" name="Line 79"/>
            <p:cNvSpPr/>
            <p:nvPr/>
          </p:nvSpPr>
          <p:spPr>
            <a:xfrm>
              <a:off x="4878" y="14575"/>
              <a:ext cx="533" cy="454"/>
            </a:xfrm>
            <a:prstGeom prst="line">
              <a:avLst/>
            </a:prstGeom>
            <a:ln w="9525" cap="flat" cmpd="sng">
              <a:solidFill>
                <a:srgbClr val="000000"/>
              </a:solidFill>
              <a:prstDash val="solid"/>
              <a:round/>
              <a:headEnd type="none" w="med" len="med"/>
              <a:tailEnd type="arrow" w="sm" len="sm"/>
            </a:ln>
          </p:spPr>
        </p:sp>
        <p:sp>
          <p:nvSpPr>
            <p:cNvPr id="64592" name="Text Box 80"/>
            <p:cNvSpPr txBox="1"/>
            <p:nvPr/>
          </p:nvSpPr>
          <p:spPr>
            <a:xfrm>
              <a:off x="5189" y="14564"/>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mpg</a:t>
              </a:r>
            </a:p>
          </p:txBody>
        </p:sp>
        <p:sp>
          <p:nvSpPr>
            <p:cNvPr id="64593" name="Line 81"/>
            <p:cNvSpPr/>
            <p:nvPr/>
          </p:nvSpPr>
          <p:spPr>
            <a:xfrm>
              <a:off x="5443" y="13283"/>
              <a:ext cx="879" cy="907"/>
            </a:xfrm>
            <a:prstGeom prst="line">
              <a:avLst/>
            </a:prstGeom>
            <a:ln w="9525" cap="flat" cmpd="sng">
              <a:solidFill>
                <a:srgbClr val="000000"/>
              </a:solidFill>
              <a:prstDash val="solid"/>
              <a:round/>
              <a:headEnd type="none" w="med" len="med"/>
              <a:tailEnd type="arrow" w="sm" len="sm"/>
            </a:ln>
          </p:spPr>
        </p:sp>
        <p:sp>
          <p:nvSpPr>
            <p:cNvPr id="64594" name="Text Box 82"/>
            <p:cNvSpPr txBox="1"/>
            <p:nvPr/>
          </p:nvSpPr>
          <p:spPr>
            <a:xfrm>
              <a:off x="6067" y="13614"/>
              <a:ext cx="540" cy="312"/>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mph</a:t>
              </a:r>
            </a:p>
          </p:txBody>
        </p:sp>
        <p:sp>
          <p:nvSpPr>
            <p:cNvPr id="64595" name="Line 83"/>
            <p:cNvSpPr/>
            <p:nvPr/>
          </p:nvSpPr>
          <p:spPr>
            <a:xfrm>
              <a:off x="5670" y="12990"/>
              <a:ext cx="1247" cy="468"/>
            </a:xfrm>
            <a:prstGeom prst="line">
              <a:avLst/>
            </a:prstGeom>
            <a:ln w="9525" cap="flat" cmpd="sng">
              <a:solidFill>
                <a:srgbClr val="000000"/>
              </a:solidFill>
              <a:prstDash val="solid"/>
              <a:round/>
              <a:headEnd type="none" w="med" len="med"/>
              <a:tailEnd type="arrow" w="sm" len="sm"/>
            </a:ln>
          </p:spPr>
        </p:sp>
        <p:sp>
          <p:nvSpPr>
            <p:cNvPr id="64596" name="Text Box 84"/>
            <p:cNvSpPr txBox="1"/>
            <p:nvPr/>
          </p:nvSpPr>
          <p:spPr>
            <a:xfrm>
              <a:off x="6354" y="12903"/>
              <a:ext cx="900" cy="468"/>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超速值</a:t>
              </a:r>
            </a:p>
          </p:txBody>
        </p:sp>
        <p:sp>
          <p:nvSpPr>
            <p:cNvPr id="64597" name="Line 85"/>
            <p:cNvSpPr/>
            <p:nvPr/>
          </p:nvSpPr>
          <p:spPr>
            <a:xfrm>
              <a:off x="6946" y="12210"/>
              <a:ext cx="845" cy="312"/>
            </a:xfrm>
            <a:prstGeom prst="line">
              <a:avLst/>
            </a:prstGeom>
            <a:ln w="9525" cap="flat" cmpd="sng">
              <a:solidFill>
                <a:srgbClr val="000000"/>
              </a:solidFill>
              <a:prstDash val="solid"/>
              <a:round/>
              <a:headEnd type="none" w="med" len="med"/>
              <a:tailEnd type="arrow" w="sm" len="sm"/>
            </a:ln>
          </p:spPr>
        </p:sp>
        <p:sp>
          <p:nvSpPr>
            <p:cNvPr id="64598" name="Text Box 86"/>
            <p:cNvSpPr txBox="1"/>
            <p:nvPr/>
          </p:nvSpPr>
          <p:spPr>
            <a:xfrm>
              <a:off x="7254" y="12054"/>
              <a:ext cx="540" cy="312"/>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英里</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599" name="Line 87"/>
            <p:cNvSpPr/>
            <p:nvPr/>
          </p:nvSpPr>
          <p:spPr>
            <a:xfrm>
              <a:off x="8732" y="12678"/>
              <a:ext cx="360" cy="156"/>
            </a:xfrm>
            <a:prstGeom prst="line">
              <a:avLst/>
            </a:prstGeom>
            <a:ln w="9525" cap="flat" cmpd="sng">
              <a:solidFill>
                <a:srgbClr val="000000"/>
              </a:solidFill>
              <a:prstDash val="solid"/>
              <a:round/>
              <a:headEnd type="none" w="med" len="med"/>
              <a:tailEnd type="arrow" w="sm" len="sm"/>
            </a:ln>
          </p:spPr>
        </p:sp>
        <p:sp>
          <p:nvSpPr>
            <p:cNvPr id="64600" name="Text Box 88"/>
            <p:cNvSpPr txBox="1"/>
            <p:nvPr/>
          </p:nvSpPr>
          <p:spPr>
            <a:xfrm>
              <a:off x="9185" y="12678"/>
              <a:ext cx="540" cy="468"/>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601" name="Line 89"/>
            <p:cNvSpPr/>
            <p:nvPr/>
          </p:nvSpPr>
          <p:spPr>
            <a:xfrm>
              <a:off x="7853" y="13770"/>
              <a:ext cx="360" cy="156"/>
            </a:xfrm>
            <a:prstGeom prst="line">
              <a:avLst/>
            </a:prstGeom>
            <a:ln w="9525" cap="flat" cmpd="sng">
              <a:solidFill>
                <a:srgbClr val="000000"/>
              </a:solidFill>
              <a:prstDash val="solid"/>
              <a:round/>
              <a:headEnd type="none" w="med" len="med"/>
              <a:tailEnd type="arrow" w="sm" len="sm"/>
            </a:ln>
          </p:spPr>
        </p:sp>
        <p:sp>
          <p:nvSpPr>
            <p:cNvPr id="64602" name="Text Box 90"/>
            <p:cNvSpPr txBox="1"/>
            <p:nvPr/>
          </p:nvSpPr>
          <p:spPr>
            <a:xfrm>
              <a:off x="8278" y="13770"/>
              <a:ext cx="540" cy="468"/>
            </a:xfrm>
            <a:prstGeom prst="rect">
              <a:avLst/>
            </a:prstGeom>
            <a:noFill/>
            <a:ln w="9525">
              <a:noFill/>
            </a:ln>
          </p:spPr>
          <p:txBody>
            <a:bodyPr lIns="18000" tIns="10800" rIns="18000" bIns="10800" anchor="t"/>
            <a:lstStyle/>
            <a:p>
              <a:pPr algn="just"/>
              <a:r>
                <a:rPr lang="zh-CN" altLang="en-US" sz="1600" b="1" dirty="0">
                  <a:solidFill>
                    <a:srgbClr val="000000"/>
                  </a:solidFill>
                  <a:latin typeface="Times New Roman" panose="02020603050405020304" pitchFamily="18" charset="0"/>
                  <a:ea typeface="楷体_GB2312" pitchFamily="49" charset="-122"/>
                </a:rPr>
                <a:t>铃声</a:t>
              </a:r>
            </a:p>
          </p:txBody>
        </p:sp>
        <p:sp>
          <p:nvSpPr>
            <p:cNvPr id="64603" name="Line 91"/>
            <p:cNvSpPr/>
            <p:nvPr/>
          </p:nvSpPr>
          <p:spPr>
            <a:xfrm>
              <a:off x="7031" y="14859"/>
              <a:ext cx="360" cy="156"/>
            </a:xfrm>
            <a:prstGeom prst="line">
              <a:avLst/>
            </a:prstGeom>
            <a:ln w="9525" cap="flat" cmpd="sng">
              <a:solidFill>
                <a:srgbClr val="000000"/>
              </a:solidFill>
              <a:prstDash val="solid"/>
              <a:round/>
              <a:headEnd type="none" w="med" len="med"/>
              <a:tailEnd type="arrow" w="sm" len="sm"/>
            </a:ln>
          </p:spPr>
        </p:sp>
        <p:sp>
          <p:nvSpPr>
            <p:cNvPr id="64604" name="Text Box 92"/>
            <p:cNvSpPr txBox="1"/>
            <p:nvPr/>
          </p:nvSpPr>
          <p:spPr>
            <a:xfrm>
              <a:off x="7484" y="14859"/>
              <a:ext cx="1015" cy="468"/>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mph</a:t>
              </a:r>
              <a:r>
                <a:rPr lang="zh-CN" altLang="en-US" sz="1600" b="1" dirty="0">
                  <a:solidFill>
                    <a:srgbClr val="000000"/>
                  </a:solidFill>
                  <a:latin typeface="Times New Roman" panose="02020603050405020304" pitchFamily="18" charset="0"/>
                  <a:ea typeface="楷体_GB2312" pitchFamily="49" charset="-122"/>
                </a:rPr>
                <a:t>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sp>
          <p:nvSpPr>
            <p:cNvPr id="64605" name="Line 93"/>
            <p:cNvSpPr/>
            <p:nvPr/>
          </p:nvSpPr>
          <p:spPr>
            <a:xfrm>
              <a:off x="6039" y="15642"/>
              <a:ext cx="540" cy="156"/>
            </a:xfrm>
            <a:prstGeom prst="line">
              <a:avLst/>
            </a:prstGeom>
            <a:ln w="9525" cap="flat" cmpd="sng">
              <a:solidFill>
                <a:srgbClr val="000000"/>
              </a:solidFill>
              <a:prstDash val="solid"/>
              <a:round/>
              <a:headEnd type="none" w="med" len="med"/>
              <a:tailEnd type="arrow" w="sm" len="sm"/>
            </a:ln>
          </p:spPr>
        </p:sp>
        <p:sp>
          <p:nvSpPr>
            <p:cNvPr id="64606" name="Text Box 94"/>
            <p:cNvSpPr txBox="1"/>
            <p:nvPr/>
          </p:nvSpPr>
          <p:spPr>
            <a:xfrm>
              <a:off x="6634" y="15642"/>
              <a:ext cx="1015" cy="468"/>
            </a:xfrm>
            <a:prstGeom prst="rect">
              <a:avLst/>
            </a:prstGeom>
            <a:noFill/>
            <a:ln w="9525">
              <a:noFill/>
            </a:ln>
          </p:spPr>
          <p:txBody>
            <a:bodyPr lIns="18000" tIns="10800" rIns="18000" bIns="10800" anchor="t"/>
            <a:lstStyle/>
            <a:p>
              <a:pPr algn="just"/>
              <a:r>
                <a:rPr lang="en-US" altLang="zh-CN" sz="1600" b="1" dirty="0">
                  <a:solidFill>
                    <a:srgbClr val="000000"/>
                  </a:solidFill>
                  <a:latin typeface="Times New Roman" panose="02020603050405020304" pitchFamily="18" charset="0"/>
                  <a:ea typeface="宋体" panose="02010600030101010101" pitchFamily="2" charset="-122"/>
                </a:rPr>
                <a:t>mpg</a:t>
              </a:r>
              <a:r>
                <a:rPr lang="zh-CN" altLang="en-US" sz="1600" b="1" dirty="0">
                  <a:solidFill>
                    <a:srgbClr val="000000"/>
                  </a:solidFill>
                  <a:latin typeface="Times New Roman" panose="02020603050405020304" pitchFamily="18" charset="0"/>
                  <a:ea typeface="楷体_GB2312" pitchFamily="49" charset="-122"/>
                </a:rPr>
                <a:t>显示</a:t>
              </a:r>
              <a:endParaRPr lang="zh-CN" altLang="en-US" sz="1600" b="1" dirty="0">
                <a:solidFill>
                  <a:srgbClr val="000000"/>
                </a:solidFill>
                <a:latin typeface="Times New Roman" panose="02020603050405020304" pitchFamily="18" charset="0"/>
                <a:ea typeface="宋体" panose="02010600030101010101" pitchFamily="2" charset="-122"/>
              </a:endParaRPr>
            </a:p>
          </p:txBody>
        </p:sp>
      </p:grpSp>
      <p:grpSp>
        <p:nvGrpSpPr>
          <p:cNvPr id="18" name="Group 95"/>
          <p:cNvGrpSpPr/>
          <p:nvPr/>
        </p:nvGrpSpPr>
        <p:grpSpPr>
          <a:xfrm>
            <a:off x="2051050" y="1628775"/>
            <a:ext cx="4525963" cy="4703763"/>
            <a:chOff x="2574" y="8908"/>
            <a:chExt cx="5940" cy="6734"/>
          </a:xfrm>
        </p:grpSpPr>
        <p:sp>
          <p:nvSpPr>
            <p:cNvPr id="64608" name="Freeform 96"/>
            <p:cNvSpPr/>
            <p:nvPr/>
          </p:nvSpPr>
          <p:spPr>
            <a:xfrm>
              <a:off x="2574" y="8908"/>
              <a:ext cx="3360" cy="4862"/>
            </a:xfrm>
            <a:custGeom>
              <a:avLst/>
              <a:gdLst/>
              <a:ahLst/>
              <a:cxnLst>
                <a:cxn ang="0">
                  <a:pos x="1800" y="26"/>
                </a:cxn>
                <a:cxn ang="0">
                  <a:pos x="2340" y="338"/>
                </a:cxn>
                <a:cxn ang="0">
                  <a:pos x="3240" y="2054"/>
                </a:cxn>
                <a:cxn ang="0">
                  <a:pos x="3060" y="2990"/>
                </a:cxn>
                <a:cxn ang="0">
                  <a:pos x="1800" y="3614"/>
                </a:cxn>
                <a:cxn ang="0">
                  <a:pos x="900" y="4706"/>
                </a:cxn>
                <a:cxn ang="0">
                  <a:pos x="0" y="4550"/>
                </a:cxn>
              </a:cxnLst>
              <a:rect l="0" t="0" r="0" b="0"/>
              <a:pathLst>
                <a:path w="3360" h="4862">
                  <a:moveTo>
                    <a:pt x="1800" y="26"/>
                  </a:moveTo>
                  <a:cubicBezTo>
                    <a:pt x="1950" y="13"/>
                    <a:pt x="2100" y="0"/>
                    <a:pt x="2340" y="338"/>
                  </a:cubicBezTo>
                  <a:cubicBezTo>
                    <a:pt x="2580" y="676"/>
                    <a:pt x="3120" y="1612"/>
                    <a:pt x="3240" y="2054"/>
                  </a:cubicBezTo>
                  <a:cubicBezTo>
                    <a:pt x="3360" y="2496"/>
                    <a:pt x="3300" y="2730"/>
                    <a:pt x="3060" y="2990"/>
                  </a:cubicBezTo>
                  <a:cubicBezTo>
                    <a:pt x="2820" y="3250"/>
                    <a:pt x="2160" y="3328"/>
                    <a:pt x="1800" y="3614"/>
                  </a:cubicBezTo>
                  <a:cubicBezTo>
                    <a:pt x="1440" y="3900"/>
                    <a:pt x="1200" y="4550"/>
                    <a:pt x="900" y="4706"/>
                  </a:cubicBezTo>
                  <a:cubicBezTo>
                    <a:pt x="600" y="4862"/>
                    <a:pt x="300" y="4706"/>
                    <a:pt x="0" y="4550"/>
                  </a:cubicBezTo>
                </a:path>
              </a:pathLst>
            </a:custGeom>
            <a:noFill/>
            <a:ln w="15875" cap="flat" cmpd="sng">
              <a:solidFill>
                <a:srgbClr val="000000"/>
              </a:solidFill>
              <a:prstDash val="dash"/>
              <a:round/>
              <a:headEnd type="arrow" w="sm" len="med"/>
              <a:tailEnd type="arrow" w="sm" len="med"/>
            </a:ln>
          </p:spPr>
          <p:txBody>
            <a:bodyPr/>
            <a:lstStyle/>
            <a:p>
              <a:endParaRPr lang="zh-CN" altLang="en-US"/>
            </a:p>
          </p:txBody>
        </p:sp>
        <p:sp>
          <p:nvSpPr>
            <p:cNvPr id="64609" name="Freeform 97"/>
            <p:cNvSpPr/>
            <p:nvPr/>
          </p:nvSpPr>
          <p:spPr>
            <a:xfrm>
              <a:off x="4344" y="9220"/>
              <a:ext cx="4170" cy="6422"/>
            </a:xfrm>
            <a:custGeom>
              <a:avLst/>
              <a:gdLst/>
              <a:ahLst/>
              <a:cxnLst>
                <a:cxn ang="0">
                  <a:pos x="4170" y="26"/>
                </a:cxn>
                <a:cxn ang="0">
                  <a:pos x="3450" y="182"/>
                </a:cxn>
                <a:cxn ang="0">
                  <a:pos x="2730" y="1118"/>
                </a:cxn>
                <a:cxn ang="0">
                  <a:pos x="3090" y="2522"/>
                </a:cxn>
                <a:cxn ang="0">
                  <a:pos x="2730" y="3458"/>
                </a:cxn>
                <a:cxn ang="0">
                  <a:pos x="2010" y="3614"/>
                </a:cxn>
                <a:cxn ang="0">
                  <a:pos x="1470" y="5018"/>
                </a:cxn>
                <a:cxn ang="0">
                  <a:pos x="210" y="5798"/>
                </a:cxn>
                <a:cxn ang="0">
                  <a:pos x="210" y="6422"/>
                </a:cxn>
              </a:cxnLst>
              <a:rect l="0" t="0" r="0" b="0"/>
              <a:pathLst>
                <a:path w="4170" h="6422">
                  <a:moveTo>
                    <a:pt x="4170" y="26"/>
                  </a:moveTo>
                  <a:cubicBezTo>
                    <a:pt x="3930" y="13"/>
                    <a:pt x="3690" y="0"/>
                    <a:pt x="3450" y="182"/>
                  </a:cubicBezTo>
                  <a:cubicBezTo>
                    <a:pt x="3210" y="364"/>
                    <a:pt x="2790" y="728"/>
                    <a:pt x="2730" y="1118"/>
                  </a:cubicBezTo>
                  <a:cubicBezTo>
                    <a:pt x="2670" y="1508"/>
                    <a:pt x="3090" y="2132"/>
                    <a:pt x="3090" y="2522"/>
                  </a:cubicBezTo>
                  <a:cubicBezTo>
                    <a:pt x="3090" y="2912"/>
                    <a:pt x="2910" y="3276"/>
                    <a:pt x="2730" y="3458"/>
                  </a:cubicBezTo>
                  <a:cubicBezTo>
                    <a:pt x="2550" y="3640"/>
                    <a:pt x="2220" y="3354"/>
                    <a:pt x="2010" y="3614"/>
                  </a:cubicBezTo>
                  <a:cubicBezTo>
                    <a:pt x="1800" y="3874"/>
                    <a:pt x="1770" y="4654"/>
                    <a:pt x="1470" y="5018"/>
                  </a:cubicBezTo>
                  <a:cubicBezTo>
                    <a:pt x="1170" y="5382"/>
                    <a:pt x="420" y="5564"/>
                    <a:pt x="210" y="5798"/>
                  </a:cubicBezTo>
                  <a:cubicBezTo>
                    <a:pt x="0" y="6032"/>
                    <a:pt x="105" y="6227"/>
                    <a:pt x="210" y="6422"/>
                  </a:cubicBezTo>
                </a:path>
              </a:pathLst>
            </a:custGeom>
            <a:noFill/>
            <a:ln w="15875" cap="flat" cmpd="sng">
              <a:solidFill>
                <a:srgbClr val="000000"/>
              </a:solidFill>
              <a:prstDash val="dash"/>
              <a:round/>
              <a:headEnd type="arrow" w="sm" len="med"/>
              <a:tailEnd type="arrow" w="sm" len="med"/>
            </a:ln>
          </p:spPr>
          <p:txBody>
            <a:bodyPr/>
            <a:lstStyle/>
            <a:p>
              <a:endParaRPr lang="zh-CN" altLang="en-US"/>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checkerboard(across)">
                                      <p:cBhvr>
                                        <p:cTn id="7" dur="500"/>
                                        <p:tgtEl>
                                          <p:spTgt spid="2662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66243">
                                            <p:txEl>
                                              <p:pRg st="1" end="1"/>
                                            </p:txEl>
                                          </p:spTgt>
                                        </p:tgtEl>
                                        <p:attrNameLst>
                                          <p:attrName>style.visibility</p:attrName>
                                        </p:attrNameLst>
                                      </p:cBhvr>
                                      <p:to>
                                        <p:strVal val="visible"/>
                                      </p:to>
                                    </p:set>
                                    <p:animEffect transition="in" filter="checkerboard(across)">
                                      <p:cBhvr>
                                        <p:cTn id="11" dur="500"/>
                                        <p:tgtEl>
                                          <p:spTgt spid="266243">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ox(out)">
                                      <p:cBhvr>
                                        <p:cTn id="21" dur="500"/>
                                        <p:tgtEl>
                                          <p:spTgt spid="18"/>
                                        </p:tgtEl>
                                      </p:cBhvr>
                                    </p:animEffect>
                                  </p:childTnLst>
                                  <p:subTnLst>
                                    <p:audio>
                                      <p:cMediaNode>
                                        <p:cTn display="0" masterRel="sameClick">
                                          <p:stCondLst>
                                            <p:cond evt="begin" delay="0">
                                              <p:tn val="1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dvAuto="100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56</a:t>
            </a:fld>
            <a:endParaRPr lang="en-US" altLang="zh-CN" sz="1200" dirty="0">
              <a:latin typeface="Arial Black" panose="020B0A04020102020204" pitchFamily="34" charset="0"/>
            </a:endParaRPr>
          </a:p>
        </p:txBody>
      </p:sp>
      <p:sp>
        <p:nvSpPr>
          <p:cNvPr id="6553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67267" name="Rectangle 3"/>
          <p:cNvSpPr>
            <a:spLocks noGrp="1"/>
          </p:cNvSpPr>
          <p:nvPr>
            <p:ph idx="1"/>
          </p:nvPr>
        </p:nvSpPr>
        <p:spPr>
          <a:xfrm>
            <a:off x="457200" y="3881438"/>
            <a:ext cx="2054225" cy="1203325"/>
          </a:xfrm>
        </p:spPr>
        <p:txBody>
          <a:bodyPr vert="horz" wrap="square" lIns="91440" tIns="45720" rIns="91440" bIns="45720" anchor="t"/>
          <a:lstStyle/>
          <a:p>
            <a:pPr marL="0" indent="0" eaLnBrk="1" hangingPunct="1">
              <a:buNone/>
            </a:pPr>
            <a:r>
              <a:rPr lang="zh-CN" altLang="en-US" sz="2800" b="0" dirty="0"/>
              <a:t>一般问题的一级分解方法：</a:t>
            </a:r>
          </a:p>
        </p:txBody>
      </p:sp>
      <p:grpSp>
        <p:nvGrpSpPr>
          <p:cNvPr id="2" name="Group 4"/>
          <p:cNvGrpSpPr/>
          <p:nvPr/>
        </p:nvGrpSpPr>
        <p:grpSpPr>
          <a:xfrm>
            <a:off x="1763713" y="765175"/>
            <a:ext cx="5516562" cy="2101850"/>
            <a:chOff x="2892" y="1446"/>
            <a:chExt cx="4705" cy="1956"/>
          </a:xfrm>
        </p:grpSpPr>
        <p:sp>
          <p:nvSpPr>
            <p:cNvPr id="65541" name="Text Box 5"/>
            <p:cNvSpPr txBox="1"/>
            <p:nvPr/>
          </p:nvSpPr>
          <p:spPr>
            <a:xfrm>
              <a:off x="4536" y="1446"/>
              <a:ext cx="1417" cy="737"/>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lnSpc>
                  <a:spcPct val="120000"/>
                </a:lnSpc>
              </a:pPr>
              <a:r>
                <a:rPr lang="zh-CN" altLang="en-US" sz="2000" b="1" dirty="0">
                  <a:latin typeface="Times New Roman" panose="02020603050405020304" pitchFamily="18" charset="0"/>
                  <a:ea typeface="楷体_GB2312" pitchFamily="49" charset="-122"/>
                </a:rPr>
                <a:t>数字仪表板</a:t>
              </a:r>
            </a:p>
            <a:p>
              <a:pPr algn="ctr">
                <a:lnSpc>
                  <a:spcPct val="120000"/>
                </a:lnSpc>
              </a:pPr>
              <a:r>
                <a:rPr lang="zh-CN" altLang="en-US" sz="2000" b="1" dirty="0">
                  <a:latin typeface="Times New Roman" panose="02020603050405020304" pitchFamily="18" charset="0"/>
                  <a:ea typeface="楷体_GB2312" pitchFamily="49" charset="-122"/>
                </a:rPr>
                <a:t>控制</a:t>
              </a:r>
            </a:p>
          </p:txBody>
        </p:sp>
        <p:sp>
          <p:nvSpPr>
            <p:cNvPr id="65542" name="Text Box 6"/>
            <p:cNvSpPr txBox="1"/>
            <p:nvPr/>
          </p:nvSpPr>
          <p:spPr>
            <a:xfrm>
              <a:off x="4536" y="2665"/>
              <a:ext cx="1417" cy="737"/>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lnSpc>
                  <a:spcPct val="120000"/>
                </a:lnSpc>
              </a:pPr>
              <a:r>
                <a:rPr lang="zh-CN" altLang="en-US" sz="2000" b="1" dirty="0">
                  <a:latin typeface="Times New Roman" panose="02020603050405020304" pitchFamily="18" charset="0"/>
                  <a:ea typeface="楷体_GB2312" pitchFamily="49" charset="-122"/>
                </a:rPr>
                <a:t>数据转换</a:t>
              </a:r>
            </a:p>
            <a:p>
              <a:pPr algn="ctr">
                <a:lnSpc>
                  <a:spcPct val="120000"/>
                </a:lnSpc>
              </a:pPr>
              <a:r>
                <a:rPr lang="zh-CN" altLang="en-US" sz="2000" b="1" dirty="0">
                  <a:latin typeface="Times New Roman" panose="02020603050405020304" pitchFamily="18" charset="0"/>
                  <a:ea typeface="楷体_GB2312" pitchFamily="49" charset="-122"/>
                </a:rPr>
                <a:t>控制</a:t>
              </a:r>
            </a:p>
          </p:txBody>
        </p:sp>
        <p:sp>
          <p:nvSpPr>
            <p:cNvPr id="65543" name="Line 7"/>
            <p:cNvSpPr/>
            <p:nvPr/>
          </p:nvSpPr>
          <p:spPr>
            <a:xfrm>
              <a:off x="5245" y="2183"/>
              <a:ext cx="0" cy="482"/>
            </a:xfrm>
            <a:prstGeom prst="line">
              <a:avLst/>
            </a:prstGeom>
            <a:ln w="12700" cap="flat" cmpd="sng">
              <a:solidFill>
                <a:srgbClr val="000000"/>
              </a:solidFill>
              <a:prstDash val="solid"/>
              <a:round/>
              <a:headEnd type="none" w="med" len="med"/>
              <a:tailEnd type="none" w="med" len="med"/>
            </a:ln>
          </p:spPr>
        </p:sp>
        <p:sp>
          <p:nvSpPr>
            <p:cNvPr id="65544" name="Text Box 8"/>
            <p:cNvSpPr txBox="1"/>
            <p:nvPr/>
          </p:nvSpPr>
          <p:spPr>
            <a:xfrm>
              <a:off x="6180" y="2665"/>
              <a:ext cx="1417" cy="737"/>
            </a:xfrm>
            <a:prstGeom prst="rect">
              <a:avLst/>
            </a:prstGeom>
            <a:noFill/>
            <a:ln w="12700" cap="flat" cmpd="sng">
              <a:solidFill>
                <a:srgbClr val="000000"/>
              </a:solidFill>
              <a:prstDash val="solid"/>
              <a:miter/>
              <a:headEnd type="none" w="med" len="med"/>
              <a:tailEnd type="none" w="med" len="med"/>
            </a:ln>
          </p:spPr>
          <p:txBody>
            <a:bodyPr lIns="18000" tIns="144000" rIns="18000" bIns="36000" anchor="t"/>
            <a:lstStyle/>
            <a:p>
              <a:pPr algn="ctr">
                <a:lnSpc>
                  <a:spcPct val="120000"/>
                </a:lnSpc>
              </a:pPr>
              <a:r>
                <a:rPr lang="zh-CN" altLang="en-US" sz="2000" b="1" dirty="0">
                  <a:latin typeface="Times New Roman" panose="02020603050405020304" pitchFamily="18" charset="0"/>
                  <a:ea typeface="楷体_GB2312" pitchFamily="49" charset="-122"/>
                </a:rPr>
                <a:t>驱动仪表板</a:t>
              </a:r>
            </a:p>
          </p:txBody>
        </p:sp>
        <p:sp>
          <p:nvSpPr>
            <p:cNvPr id="65545" name="Text Box 9"/>
            <p:cNvSpPr txBox="1"/>
            <p:nvPr/>
          </p:nvSpPr>
          <p:spPr>
            <a:xfrm>
              <a:off x="2892" y="2665"/>
              <a:ext cx="1417" cy="737"/>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lnSpc>
                  <a:spcPct val="120000"/>
                </a:lnSpc>
              </a:pPr>
              <a:r>
                <a:rPr lang="zh-CN" altLang="en-US" sz="2000" b="1" dirty="0">
                  <a:latin typeface="Times New Roman" panose="02020603050405020304" pitchFamily="18" charset="0"/>
                  <a:ea typeface="楷体_GB2312" pitchFamily="49" charset="-122"/>
                </a:rPr>
                <a:t>接收传感器</a:t>
              </a:r>
            </a:p>
            <a:p>
              <a:pPr algn="ctr">
                <a:lnSpc>
                  <a:spcPct val="120000"/>
                </a:lnSpc>
              </a:pPr>
              <a:r>
                <a:rPr lang="zh-CN" altLang="en-US" sz="2000" b="1" dirty="0">
                  <a:latin typeface="Times New Roman" panose="02020603050405020304" pitchFamily="18" charset="0"/>
                  <a:ea typeface="楷体_GB2312" pitchFamily="49" charset="-122"/>
                </a:rPr>
                <a:t>信号</a:t>
              </a:r>
            </a:p>
          </p:txBody>
        </p:sp>
        <p:sp>
          <p:nvSpPr>
            <p:cNvPr id="65546" name="Line 10"/>
            <p:cNvSpPr/>
            <p:nvPr/>
          </p:nvSpPr>
          <p:spPr>
            <a:xfrm>
              <a:off x="3600" y="2410"/>
              <a:ext cx="3288" cy="0"/>
            </a:xfrm>
            <a:prstGeom prst="line">
              <a:avLst/>
            </a:prstGeom>
            <a:ln w="12700" cap="flat" cmpd="sng">
              <a:solidFill>
                <a:srgbClr val="000000"/>
              </a:solidFill>
              <a:prstDash val="solid"/>
              <a:round/>
              <a:headEnd type="none" w="med" len="med"/>
              <a:tailEnd type="none" w="med" len="med"/>
            </a:ln>
          </p:spPr>
        </p:sp>
        <p:sp>
          <p:nvSpPr>
            <p:cNvPr id="65547" name="Line 11"/>
            <p:cNvSpPr/>
            <p:nvPr/>
          </p:nvSpPr>
          <p:spPr>
            <a:xfrm>
              <a:off x="3600" y="2399"/>
              <a:ext cx="0" cy="266"/>
            </a:xfrm>
            <a:prstGeom prst="line">
              <a:avLst/>
            </a:prstGeom>
            <a:ln w="12700" cap="flat" cmpd="sng">
              <a:solidFill>
                <a:srgbClr val="000000"/>
              </a:solidFill>
              <a:prstDash val="solid"/>
              <a:round/>
              <a:headEnd type="none" w="med" len="med"/>
              <a:tailEnd type="none" w="med" len="med"/>
            </a:ln>
          </p:spPr>
        </p:sp>
        <p:sp>
          <p:nvSpPr>
            <p:cNvPr id="65548" name="Line 12"/>
            <p:cNvSpPr/>
            <p:nvPr/>
          </p:nvSpPr>
          <p:spPr>
            <a:xfrm>
              <a:off x="6889" y="2399"/>
              <a:ext cx="0" cy="266"/>
            </a:xfrm>
            <a:prstGeom prst="line">
              <a:avLst/>
            </a:prstGeom>
            <a:ln w="12700" cap="flat" cmpd="sng">
              <a:solidFill>
                <a:srgbClr val="000000"/>
              </a:solidFill>
              <a:prstDash val="solid"/>
              <a:round/>
              <a:headEnd type="none" w="med" len="med"/>
              <a:tailEnd type="none" w="med" len="med"/>
            </a:ln>
          </p:spPr>
        </p:sp>
      </p:grpSp>
      <p:grpSp>
        <p:nvGrpSpPr>
          <p:cNvPr id="3" name="Group 13"/>
          <p:cNvGrpSpPr/>
          <p:nvPr/>
        </p:nvGrpSpPr>
        <p:grpSpPr>
          <a:xfrm>
            <a:off x="3352800" y="3352800"/>
            <a:ext cx="3763963" cy="2921000"/>
            <a:chOff x="2155" y="4228"/>
            <a:chExt cx="3951" cy="3302"/>
          </a:xfrm>
        </p:grpSpPr>
        <p:grpSp>
          <p:nvGrpSpPr>
            <p:cNvPr id="65550" name="Group 14"/>
            <p:cNvGrpSpPr/>
            <p:nvPr/>
          </p:nvGrpSpPr>
          <p:grpSpPr>
            <a:xfrm>
              <a:off x="2200" y="4228"/>
              <a:ext cx="3906" cy="1300"/>
              <a:chOff x="2200" y="4228"/>
              <a:chExt cx="3906" cy="1300"/>
            </a:xfrm>
          </p:grpSpPr>
          <p:grpSp>
            <p:nvGrpSpPr>
              <p:cNvPr id="65551" name="Group 15"/>
              <p:cNvGrpSpPr/>
              <p:nvPr/>
            </p:nvGrpSpPr>
            <p:grpSpPr>
              <a:xfrm>
                <a:off x="2200" y="4410"/>
                <a:ext cx="3906" cy="851"/>
                <a:chOff x="2200" y="4410"/>
                <a:chExt cx="3906" cy="851"/>
              </a:xfrm>
            </p:grpSpPr>
            <p:sp>
              <p:nvSpPr>
                <p:cNvPr id="65552" name="Oval 16"/>
                <p:cNvSpPr/>
                <p:nvPr/>
              </p:nvSpPr>
              <p:spPr>
                <a:xfrm>
                  <a:off x="4194" y="4722"/>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53" name="Oval 17"/>
                <p:cNvSpPr/>
                <p:nvPr/>
              </p:nvSpPr>
              <p:spPr>
                <a:xfrm>
                  <a:off x="4554" y="5034"/>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54" name="Oval 18"/>
                <p:cNvSpPr/>
                <p:nvPr/>
              </p:nvSpPr>
              <p:spPr>
                <a:xfrm>
                  <a:off x="4914" y="4566"/>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55" name="Oval 19"/>
                <p:cNvSpPr/>
                <p:nvPr/>
              </p:nvSpPr>
              <p:spPr>
                <a:xfrm>
                  <a:off x="5094" y="5034"/>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56" name="Oval 20"/>
                <p:cNvSpPr/>
                <p:nvPr/>
              </p:nvSpPr>
              <p:spPr>
                <a:xfrm>
                  <a:off x="5454" y="4566"/>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57" name="Oval 21"/>
                <p:cNvSpPr/>
                <p:nvPr/>
              </p:nvSpPr>
              <p:spPr>
                <a:xfrm>
                  <a:off x="5634" y="5034"/>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65558" name="Group 22"/>
                <p:cNvGrpSpPr/>
                <p:nvPr/>
              </p:nvGrpSpPr>
              <p:grpSpPr>
                <a:xfrm>
                  <a:off x="2200" y="4410"/>
                  <a:ext cx="2001" cy="851"/>
                  <a:chOff x="2200" y="4410"/>
                  <a:chExt cx="2001" cy="851"/>
                </a:xfrm>
              </p:grpSpPr>
              <p:sp>
                <p:nvSpPr>
                  <p:cNvPr id="65559" name="Oval 23"/>
                  <p:cNvSpPr/>
                  <p:nvPr/>
                </p:nvSpPr>
                <p:spPr>
                  <a:xfrm>
                    <a:off x="2574" y="4566"/>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60" name="Oval 24"/>
                  <p:cNvSpPr/>
                  <p:nvPr/>
                </p:nvSpPr>
                <p:spPr>
                  <a:xfrm>
                    <a:off x="3114" y="4410"/>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61" name="Oval 25"/>
                  <p:cNvSpPr/>
                  <p:nvPr/>
                </p:nvSpPr>
                <p:spPr>
                  <a:xfrm>
                    <a:off x="3654" y="4566"/>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62" name="Oval 26"/>
                  <p:cNvSpPr/>
                  <p:nvPr/>
                </p:nvSpPr>
                <p:spPr>
                  <a:xfrm>
                    <a:off x="2934" y="4878"/>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63" name="Oval 27"/>
                  <p:cNvSpPr/>
                  <p:nvPr/>
                </p:nvSpPr>
                <p:spPr>
                  <a:xfrm>
                    <a:off x="3654" y="5034"/>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64" name="Line 28"/>
                  <p:cNvSpPr/>
                  <p:nvPr/>
                </p:nvSpPr>
                <p:spPr>
                  <a:xfrm>
                    <a:off x="2200" y="4662"/>
                    <a:ext cx="360" cy="0"/>
                  </a:xfrm>
                  <a:prstGeom prst="line">
                    <a:avLst/>
                  </a:prstGeom>
                  <a:ln w="9525" cap="flat" cmpd="sng">
                    <a:solidFill>
                      <a:srgbClr val="000000"/>
                    </a:solidFill>
                    <a:prstDash val="solid"/>
                    <a:round/>
                    <a:headEnd type="none" w="med" len="med"/>
                    <a:tailEnd type="arrow" w="sm" len="sm"/>
                  </a:ln>
                </p:spPr>
              </p:sp>
              <p:sp>
                <p:nvSpPr>
                  <p:cNvPr id="65565" name="Line 29"/>
                  <p:cNvSpPr/>
                  <p:nvPr/>
                </p:nvSpPr>
                <p:spPr>
                  <a:xfrm flipV="1">
                    <a:off x="2795" y="4509"/>
                    <a:ext cx="317" cy="142"/>
                  </a:xfrm>
                  <a:prstGeom prst="line">
                    <a:avLst/>
                  </a:prstGeom>
                  <a:ln w="9525" cap="flat" cmpd="sng">
                    <a:solidFill>
                      <a:srgbClr val="000000"/>
                    </a:solidFill>
                    <a:prstDash val="solid"/>
                    <a:round/>
                    <a:headEnd type="none" w="med" len="med"/>
                    <a:tailEnd type="arrow" w="sm" len="sm"/>
                  </a:ln>
                </p:spPr>
              </p:sp>
              <p:sp>
                <p:nvSpPr>
                  <p:cNvPr id="65566" name="Line 30"/>
                  <p:cNvSpPr/>
                  <p:nvPr/>
                </p:nvSpPr>
                <p:spPr>
                  <a:xfrm>
                    <a:off x="2778" y="4747"/>
                    <a:ext cx="198" cy="156"/>
                  </a:xfrm>
                  <a:prstGeom prst="line">
                    <a:avLst/>
                  </a:prstGeom>
                  <a:ln w="9525" cap="flat" cmpd="sng">
                    <a:solidFill>
                      <a:srgbClr val="000000"/>
                    </a:solidFill>
                    <a:prstDash val="solid"/>
                    <a:round/>
                    <a:headEnd type="none" w="med" len="med"/>
                    <a:tailEnd type="arrow" w="sm" len="sm"/>
                  </a:ln>
                </p:spPr>
              </p:sp>
              <p:sp>
                <p:nvSpPr>
                  <p:cNvPr id="65567" name="Line 31"/>
                  <p:cNvSpPr/>
                  <p:nvPr/>
                </p:nvSpPr>
                <p:spPr>
                  <a:xfrm>
                    <a:off x="3340" y="4554"/>
                    <a:ext cx="312" cy="142"/>
                  </a:xfrm>
                  <a:prstGeom prst="line">
                    <a:avLst/>
                  </a:prstGeom>
                  <a:ln w="9525" cap="flat" cmpd="sng">
                    <a:solidFill>
                      <a:srgbClr val="000000"/>
                    </a:solidFill>
                    <a:prstDash val="solid"/>
                    <a:round/>
                    <a:headEnd type="none" w="med" len="med"/>
                    <a:tailEnd type="arrow" w="sm" len="sm"/>
                  </a:ln>
                </p:spPr>
              </p:sp>
              <p:sp>
                <p:nvSpPr>
                  <p:cNvPr id="65568" name="Line 32"/>
                  <p:cNvSpPr/>
                  <p:nvPr/>
                </p:nvSpPr>
                <p:spPr>
                  <a:xfrm>
                    <a:off x="3158" y="5019"/>
                    <a:ext cx="482" cy="142"/>
                  </a:xfrm>
                  <a:prstGeom prst="line">
                    <a:avLst/>
                  </a:prstGeom>
                  <a:ln w="9525" cap="flat" cmpd="sng">
                    <a:solidFill>
                      <a:srgbClr val="000000"/>
                    </a:solidFill>
                    <a:prstDash val="solid"/>
                    <a:round/>
                    <a:headEnd type="none" w="med" len="med"/>
                    <a:tailEnd type="arrow" w="sm" len="sm"/>
                  </a:ln>
                </p:spPr>
              </p:sp>
              <p:sp>
                <p:nvSpPr>
                  <p:cNvPr id="65569" name="Line 33"/>
                  <p:cNvSpPr/>
                  <p:nvPr/>
                </p:nvSpPr>
                <p:spPr>
                  <a:xfrm>
                    <a:off x="3867" y="4736"/>
                    <a:ext cx="317" cy="113"/>
                  </a:xfrm>
                  <a:prstGeom prst="line">
                    <a:avLst/>
                  </a:prstGeom>
                  <a:ln w="9525" cap="flat" cmpd="sng">
                    <a:solidFill>
                      <a:srgbClr val="000000"/>
                    </a:solidFill>
                    <a:prstDash val="solid"/>
                    <a:round/>
                    <a:headEnd type="none" w="med" len="med"/>
                    <a:tailEnd type="arrow" w="sm" len="sm"/>
                  </a:ln>
                </p:spPr>
              </p:sp>
              <p:sp>
                <p:nvSpPr>
                  <p:cNvPr id="65570" name="Line 34"/>
                  <p:cNvSpPr/>
                  <p:nvPr/>
                </p:nvSpPr>
                <p:spPr>
                  <a:xfrm flipV="1">
                    <a:off x="3878" y="4912"/>
                    <a:ext cx="323" cy="244"/>
                  </a:xfrm>
                  <a:prstGeom prst="line">
                    <a:avLst/>
                  </a:prstGeom>
                  <a:ln w="9525" cap="flat" cmpd="sng">
                    <a:solidFill>
                      <a:srgbClr val="000000"/>
                    </a:solidFill>
                    <a:prstDash val="solid"/>
                    <a:round/>
                    <a:headEnd type="none" w="med" len="med"/>
                    <a:tailEnd type="arrow" w="sm" len="sm"/>
                  </a:ln>
                </p:spPr>
              </p:sp>
            </p:grpSp>
            <p:sp>
              <p:nvSpPr>
                <p:cNvPr id="65571" name="Line 35"/>
                <p:cNvSpPr/>
                <p:nvPr/>
              </p:nvSpPr>
              <p:spPr>
                <a:xfrm>
                  <a:off x="4411" y="4895"/>
                  <a:ext cx="198" cy="156"/>
                </a:xfrm>
                <a:prstGeom prst="line">
                  <a:avLst/>
                </a:prstGeom>
                <a:ln w="9525" cap="flat" cmpd="sng">
                  <a:solidFill>
                    <a:srgbClr val="000000"/>
                  </a:solidFill>
                  <a:prstDash val="solid"/>
                  <a:round/>
                  <a:headEnd type="none" w="med" len="med"/>
                  <a:tailEnd type="arrow" w="sm" len="sm"/>
                </a:ln>
              </p:spPr>
            </p:sp>
            <p:sp>
              <p:nvSpPr>
                <p:cNvPr id="65572" name="Line 36"/>
                <p:cNvSpPr/>
                <p:nvPr/>
              </p:nvSpPr>
              <p:spPr>
                <a:xfrm flipV="1">
                  <a:off x="4734" y="4764"/>
                  <a:ext cx="215" cy="295"/>
                </a:xfrm>
                <a:prstGeom prst="line">
                  <a:avLst/>
                </a:prstGeom>
                <a:ln w="9525" cap="flat" cmpd="sng">
                  <a:solidFill>
                    <a:srgbClr val="000000"/>
                  </a:solidFill>
                  <a:prstDash val="solid"/>
                  <a:round/>
                  <a:headEnd type="none" w="med" len="med"/>
                  <a:tailEnd type="arrow" w="sm" len="sm"/>
                </a:ln>
              </p:spPr>
            </p:sp>
            <p:sp>
              <p:nvSpPr>
                <p:cNvPr id="65573" name="Line 37"/>
                <p:cNvSpPr/>
                <p:nvPr/>
              </p:nvSpPr>
              <p:spPr>
                <a:xfrm>
                  <a:off x="4785" y="5150"/>
                  <a:ext cx="306" cy="0"/>
                </a:xfrm>
                <a:prstGeom prst="line">
                  <a:avLst/>
                </a:prstGeom>
                <a:ln w="9525" cap="flat" cmpd="sng">
                  <a:solidFill>
                    <a:srgbClr val="000000"/>
                  </a:solidFill>
                  <a:prstDash val="solid"/>
                  <a:round/>
                  <a:headEnd type="none" w="med" len="med"/>
                  <a:tailEnd type="arrow" w="sm" len="sm"/>
                </a:ln>
              </p:spPr>
            </p:sp>
            <p:sp>
              <p:nvSpPr>
                <p:cNvPr id="65574" name="Line 38"/>
                <p:cNvSpPr/>
                <p:nvPr/>
              </p:nvSpPr>
              <p:spPr>
                <a:xfrm>
                  <a:off x="5148" y="4679"/>
                  <a:ext cx="295" cy="0"/>
                </a:xfrm>
                <a:prstGeom prst="line">
                  <a:avLst/>
                </a:prstGeom>
                <a:ln w="9525" cap="flat" cmpd="sng">
                  <a:solidFill>
                    <a:srgbClr val="000000"/>
                  </a:solidFill>
                  <a:prstDash val="solid"/>
                  <a:round/>
                  <a:headEnd type="none" w="med" len="med"/>
                  <a:tailEnd type="arrow" w="sm" len="sm"/>
                </a:ln>
              </p:spPr>
            </p:sp>
            <p:sp>
              <p:nvSpPr>
                <p:cNvPr id="65575" name="Line 39"/>
                <p:cNvSpPr/>
                <p:nvPr/>
              </p:nvSpPr>
              <p:spPr>
                <a:xfrm>
                  <a:off x="5330" y="5161"/>
                  <a:ext cx="300" cy="0"/>
                </a:xfrm>
                <a:prstGeom prst="line">
                  <a:avLst/>
                </a:prstGeom>
                <a:ln w="9525" cap="flat" cmpd="sng">
                  <a:solidFill>
                    <a:srgbClr val="000000"/>
                  </a:solidFill>
                  <a:prstDash val="solid"/>
                  <a:round/>
                  <a:headEnd type="none" w="med" len="med"/>
                  <a:tailEnd type="arrow" w="sm" len="sm"/>
                </a:ln>
              </p:spPr>
            </p:sp>
            <p:sp>
              <p:nvSpPr>
                <p:cNvPr id="65576" name="Line 40"/>
                <p:cNvSpPr/>
                <p:nvPr/>
              </p:nvSpPr>
              <p:spPr>
                <a:xfrm>
                  <a:off x="5131" y="4753"/>
                  <a:ext cx="540" cy="312"/>
                </a:xfrm>
                <a:prstGeom prst="line">
                  <a:avLst/>
                </a:prstGeom>
                <a:ln w="9525" cap="flat" cmpd="sng">
                  <a:solidFill>
                    <a:srgbClr val="000000"/>
                  </a:solidFill>
                  <a:prstDash val="solid"/>
                  <a:round/>
                  <a:headEnd type="none" w="med" len="med"/>
                  <a:tailEnd type="arrow" w="sm" len="sm"/>
                </a:ln>
              </p:spPr>
            </p:sp>
            <p:sp>
              <p:nvSpPr>
                <p:cNvPr id="65577" name="Line 41"/>
                <p:cNvSpPr/>
                <p:nvPr/>
              </p:nvSpPr>
              <p:spPr>
                <a:xfrm>
                  <a:off x="5698" y="4679"/>
                  <a:ext cx="238" cy="0"/>
                </a:xfrm>
                <a:prstGeom prst="line">
                  <a:avLst/>
                </a:prstGeom>
                <a:ln w="9525" cap="flat" cmpd="sng">
                  <a:solidFill>
                    <a:srgbClr val="000000"/>
                  </a:solidFill>
                  <a:prstDash val="solid"/>
                  <a:round/>
                  <a:headEnd type="none" w="med" len="med"/>
                  <a:tailEnd type="arrow" w="sm" len="sm"/>
                </a:ln>
              </p:spPr>
            </p:sp>
            <p:sp>
              <p:nvSpPr>
                <p:cNvPr id="65578" name="Line 42"/>
                <p:cNvSpPr/>
                <p:nvPr/>
              </p:nvSpPr>
              <p:spPr>
                <a:xfrm>
                  <a:off x="5868" y="5155"/>
                  <a:ext cx="238" cy="0"/>
                </a:xfrm>
                <a:prstGeom prst="line">
                  <a:avLst/>
                </a:prstGeom>
                <a:ln w="9525" cap="flat" cmpd="sng">
                  <a:solidFill>
                    <a:srgbClr val="000000"/>
                  </a:solidFill>
                  <a:prstDash val="solid"/>
                  <a:round/>
                  <a:headEnd type="none" w="med" len="med"/>
                  <a:tailEnd type="arrow" w="sm" len="sm"/>
                </a:ln>
              </p:spPr>
            </p:sp>
          </p:grpSp>
          <p:sp>
            <p:nvSpPr>
              <p:cNvPr id="65579" name="Freeform 43"/>
              <p:cNvSpPr/>
              <p:nvPr/>
            </p:nvSpPr>
            <p:spPr>
              <a:xfrm>
                <a:off x="2754" y="4254"/>
                <a:ext cx="1560" cy="1196"/>
              </a:xfrm>
              <a:custGeom>
                <a:avLst/>
                <a:gdLst/>
                <a:ahLst/>
                <a:cxnLst>
                  <a:cxn ang="0">
                    <a:pos x="1080" y="0"/>
                  </a:cxn>
                  <a:cxn ang="0">
                    <a:pos x="1440" y="312"/>
                  </a:cxn>
                  <a:cxn ang="0">
                    <a:pos x="360" y="1092"/>
                  </a:cxn>
                  <a:cxn ang="0">
                    <a:pos x="0" y="936"/>
                  </a:cxn>
                </a:cxnLst>
                <a:rect l="0" t="0" r="0" b="0"/>
                <a:pathLst>
                  <a:path w="1560" h="1196">
                    <a:moveTo>
                      <a:pt x="1080" y="0"/>
                    </a:moveTo>
                    <a:cubicBezTo>
                      <a:pt x="1320" y="65"/>
                      <a:pt x="1560" y="130"/>
                      <a:pt x="1440" y="312"/>
                    </a:cubicBezTo>
                    <a:cubicBezTo>
                      <a:pt x="1320" y="494"/>
                      <a:pt x="600" y="988"/>
                      <a:pt x="360" y="1092"/>
                    </a:cubicBezTo>
                    <a:cubicBezTo>
                      <a:pt x="120" y="1196"/>
                      <a:pt x="60" y="1066"/>
                      <a:pt x="0" y="936"/>
                    </a:cubicBezTo>
                  </a:path>
                </a:pathLst>
              </a:custGeom>
              <a:noFill/>
              <a:ln w="9525" cap="flat" cmpd="sng">
                <a:solidFill>
                  <a:srgbClr val="000000"/>
                </a:solidFill>
                <a:prstDash val="dash"/>
                <a:round/>
                <a:headEnd type="arrow" w="sm" len="sm"/>
                <a:tailEnd type="arrow" w="sm" len="sm"/>
              </a:ln>
            </p:spPr>
            <p:txBody>
              <a:bodyPr/>
              <a:lstStyle/>
              <a:p>
                <a:endParaRPr lang="zh-CN" altLang="en-US"/>
              </a:p>
            </p:txBody>
          </p:sp>
          <p:sp>
            <p:nvSpPr>
              <p:cNvPr id="65580" name="Freeform 44"/>
              <p:cNvSpPr/>
              <p:nvPr/>
            </p:nvSpPr>
            <p:spPr>
              <a:xfrm>
                <a:off x="4704" y="4228"/>
                <a:ext cx="570" cy="1300"/>
              </a:xfrm>
              <a:custGeom>
                <a:avLst/>
                <a:gdLst/>
                <a:ahLst/>
                <a:cxnLst>
                  <a:cxn ang="0">
                    <a:pos x="390" y="26"/>
                  </a:cxn>
                  <a:cxn ang="0">
                    <a:pos x="30" y="182"/>
                  </a:cxn>
                  <a:cxn ang="0">
                    <a:pos x="210" y="1118"/>
                  </a:cxn>
                  <a:cxn ang="0">
                    <a:pos x="570" y="1274"/>
                  </a:cxn>
                </a:cxnLst>
                <a:rect l="0" t="0" r="0" b="0"/>
                <a:pathLst>
                  <a:path w="570" h="1300">
                    <a:moveTo>
                      <a:pt x="390" y="26"/>
                    </a:moveTo>
                    <a:cubicBezTo>
                      <a:pt x="225" y="13"/>
                      <a:pt x="60" y="0"/>
                      <a:pt x="30" y="182"/>
                    </a:cubicBezTo>
                    <a:cubicBezTo>
                      <a:pt x="0" y="364"/>
                      <a:pt x="120" y="936"/>
                      <a:pt x="210" y="1118"/>
                    </a:cubicBezTo>
                    <a:cubicBezTo>
                      <a:pt x="300" y="1300"/>
                      <a:pt x="435" y="1287"/>
                      <a:pt x="570" y="1274"/>
                    </a:cubicBezTo>
                  </a:path>
                </a:pathLst>
              </a:custGeom>
              <a:noFill/>
              <a:ln w="9525" cap="flat" cmpd="sng">
                <a:solidFill>
                  <a:srgbClr val="000000"/>
                </a:solidFill>
                <a:prstDash val="dash"/>
                <a:round/>
                <a:headEnd type="arrow" w="sm" len="sm"/>
                <a:tailEnd type="arrow" w="sm" len="sm"/>
              </a:ln>
            </p:spPr>
            <p:txBody>
              <a:bodyPr/>
              <a:lstStyle/>
              <a:p>
                <a:endParaRPr lang="zh-CN" altLang="en-US"/>
              </a:p>
            </p:txBody>
          </p:sp>
        </p:grpSp>
        <p:sp>
          <p:nvSpPr>
            <p:cNvPr id="65581" name="AutoShape 45"/>
            <p:cNvSpPr/>
            <p:nvPr/>
          </p:nvSpPr>
          <p:spPr>
            <a:xfrm rot="-5400000">
              <a:off x="2748" y="5133"/>
              <a:ext cx="180" cy="1248"/>
            </a:xfrm>
            <a:prstGeom prst="leftBrace">
              <a:avLst>
                <a:gd name="adj1" fmla="val 57681"/>
                <a:gd name="adj2" fmla="val 50000"/>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82" name="AutoShape 46"/>
            <p:cNvSpPr/>
            <p:nvPr/>
          </p:nvSpPr>
          <p:spPr>
            <a:xfrm rot="-5400000">
              <a:off x="4008" y="5133"/>
              <a:ext cx="180" cy="1248"/>
            </a:xfrm>
            <a:prstGeom prst="leftBrace">
              <a:avLst>
                <a:gd name="adj1" fmla="val 57681"/>
                <a:gd name="adj2" fmla="val 50000"/>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83" name="AutoShape 47"/>
            <p:cNvSpPr/>
            <p:nvPr/>
          </p:nvSpPr>
          <p:spPr>
            <a:xfrm rot="-5400000">
              <a:off x="5320" y="5073"/>
              <a:ext cx="180" cy="1361"/>
            </a:xfrm>
            <a:prstGeom prst="leftBrace">
              <a:avLst>
                <a:gd name="adj1" fmla="val 62904"/>
                <a:gd name="adj2" fmla="val 50000"/>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5584" name="Text Box 48"/>
            <p:cNvSpPr txBox="1"/>
            <p:nvPr/>
          </p:nvSpPr>
          <p:spPr>
            <a:xfrm>
              <a:off x="3856" y="6153"/>
              <a:ext cx="510" cy="34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en-US" altLang="zh-CN" sz="2000" b="1" dirty="0">
                  <a:latin typeface="Times New Roman" panose="02020603050405020304" pitchFamily="18" charset="0"/>
                  <a:ea typeface="宋体" panose="02010600030101010101" pitchFamily="2" charset="-122"/>
                </a:rPr>
                <a:t>M</a:t>
              </a:r>
              <a:endParaRPr lang="en-US" altLang="zh-CN" sz="1000" b="1" dirty="0">
                <a:latin typeface="Times New Roman" panose="02020603050405020304" pitchFamily="18" charset="0"/>
                <a:ea typeface="宋体" panose="02010600030101010101" pitchFamily="2" charset="-122"/>
              </a:endParaRPr>
            </a:p>
          </p:txBody>
        </p:sp>
        <p:sp>
          <p:nvSpPr>
            <p:cNvPr id="65585" name="Text Box 49"/>
            <p:cNvSpPr txBox="1"/>
            <p:nvPr/>
          </p:nvSpPr>
          <p:spPr>
            <a:xfrm>
              <a:off x="3856" y="6947"/>
              <a:ext cx="510" cy="34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en-US" altLang="zh-CN" sz="2000" b="1" dirty="0">
                  <a:latin typeface="Times New Roman" panose="02020603050405020304" pitchFamily="18" charset="0"/>
                  <a:ea typeface="宋体" panose="02010600030101010101" pitchFamily="2" charset="-122"/>
                </a:rPr>
                <a:t>P</a:t>
              </a:r>
              <a:endParaRPr lang="en-US" altLang="zh-CN" sz="1000" b="1" dirty="0">
                <a:latin typeface="Times New Roman" panose="02020603050405020304" pitchFamily="18" charset="0"/>
                <a:ea typeface="宋体" panose="02010600030101010101" pitchFamily="2" charset="-122"/>
              </a:endParaRPr>
            </a:p>
          </p:txBody>
        </p:sp>
        <p:sp>
          <p:nvSpPr>
            <p:cNvPr id="65586" name="Text Box 50"/>
            <p:cNvSpPr txBox="1"/>
            <p:nvPr/>
          </p:nvSpPr>
          <p:spPr>
            <a:xfrm>
              <a:off x="2892" y="6947"/>
              <a:ext cx="510" cy="34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en-US" altLang="zh-CN" sz="2000" b="1" dirty="0">
                  <a:latin typeface="Times New Roman" panose="02020603050405020304" pitchFamily="18" charset="0"/>
                  <a:ea typeface="宋体" panose="02010600030101010101" pitchFamily="2" charset="-122"/>
                </a:rPr>
                <a:t>I</a:t>
              </a:r>
              <a:endParaRPr lang="en-US" altLang="zh-CN" sz="1000" b="1" dirty="0">
                <a:latin typeface="Times New Roman" panose="02020603050405020304" pitchFamily="18" charset="0"/>
                <a:ea typeface="宋体" panose="02010600030101010101" pitchFamily="2" charset="-122"/>
              </a:endParaRPr>
            </a:p>
          </p:txBody>
        </p:sp>
        <p:sp>
          <p:nvSpPr>
            <p:cNvPr id="65587" name="Text Box 51"/>
            <p:cNvSpPr txBox="1"/>
            <p:nvPr/>
          </p:nvSpPr>
          <p:spPr>
            <a:xfrm>
              <a:off x="4820" y="6947"/>
              <a:ext cx="510" cy="34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en-US" altLang="zh-CN" sz="2000" b="1" dirty="0">
                  <a:latin typeface="Times New Roman" panose="02020603050405020304" pitchFamily="18" charset="0"/>
                  <a:ea typeface="宋体" panose="02010600030101010101" pitchFamily="2" charset="-122"/>
                </a:rPr>
                <a:t>O</a:t>
              </a:r>
              <a:endParaRPr lang="en-US" altLang="zh-CN" sz="1000" b="1" dirty="0">
                <a:latin typeface="Times New Roman" panose="02020603050405020304" pitchFamily="18" charset="0"/>
                <a:ea typeface="宋体" panose="02010600030101010101" pitchFamily="2" charset="-122"/>
              </a:endParaRPr>
            </a:p>
          </p:txBody>
        </p:sp>
        <p:sp>
          <p:nvSpPr>
            <p:cNvPr id="65588" name="Line 52"/>
            <p:cNvSpPr/>
            <p:nvPr/>
          </p:nvSpPr>
          <p:spPr>
            <a:xfrm>
              <a:off x="4111" y="6494"/>
              <a:ext cx="0" cy="454"/>
            </a:xfrm>
            <a:prstGeom prst="line">
              <a:avLst/>
            </a:prstGeom>
            <a:ln w="9525" cap="flat" cmpd="sng">
              <a:solidFill>
                <a:srgbClr val="000000"/>
              </a:solidFill>
              <a:prstDash val="solid"/>
              <a:round/>
              <a:headEnd type="none" w="med" len="med"/>
              <a:tailEnd type="none" w="med" len="med"/>
            </a:ln>
          </p:spPr>
        </p:sp>
        <p:sp>
          <p:nvSpPr>
            <p:cNvPr id="65589" name="Line 53"/>
            <p:cNvSpPr/>
            <p:nvPr/>
          </p:nvSpPr>
          <p:spPr>
            <a:xfrm>
              <a:off x="3147" y="6720"/>
              <a:ext cx="1928" cy="0"/>
            </a:xfrm>
            <a:prstGeom prst="line">
              <a:avLst/>
            </a:prstGeom>
            <a:ln w="9525" cap="flat" cmpd="sng">
              <a:solidFill>
                <a:srgbClr val="000000"/>
              </a:solidFill>
              <a:prstDash val="solid"/>
              <a:round/>
              <a:headEnd type="none" w="med" len="med"/>
              <a:tailEnd type="none" w="med" len="med"/>
            </a:ln>
          </p:spPr>
        </p:sp>
        <p:sp>
          <p:nvSpPr>
            <p:cNvPr id="65590" name="Line 54"/>
            <p:cNvSpPr/>
            <p:nvPr/>
          </p:nvSpPr>
          <p:spPr>
            <a:xfrm>
              <a:off x="3147" y="6720"/>
              <a:ext cx="0" cy="227"/>
            </a:xfrm>
            <a:prstGeom prst="line">
              <a:avLst/>
            </a:prstGeom>
            <a:ln w="9525" cap="flat" cmpd="sng">
              <a:solidFill>
                <a:srgbClr val="000000"/>
              </a:solidFill>
              <a:prstDash val="solid"/>
              <a:round/>
              <a:headEnd type="none" w="med" len="med"/>
              <a:tailEnd type="none" w="med" len="med"/>
            </a:ln>
          </p:spPr>
        </p:sp>
        <p:sp>
          <p:nvSpPr>
            <p:cNvPr id="65591" name="Line 55"/>
            <p:cNvSpPr/>
            <p:nvPr/>
          </p:nvSpPr>
          <p:spPr>
            <a:xfrm>
              <a:off x="5075" y="6720"/>
              <a:ext cx="0" cy="227"/>
            </a:xfrm>
            <a:prstGeom prst="line">
              <a:avLst/>
            </a:prstGeom>
            <a:ln w="9525" cap="flat" cmpd="sng">
              <a:solidFill>
                <a:srgbClr val="000000"/>
              </a:solidFill>
              <a:prstDash val="solid"/>
              <a:round/>
              <a:headEnd type="none" w="med" len="med"/>
              <a:tailEnd type="none" w="med" len="med"/>
            </a:ln>
          </p:spPr>
        </p:sp>
        <p:sp>
          <p:nvSpPr>
            <p:cNvPr id="65592" name="Freeform 56"/>
            <p:cNvSpPr/>
            <p:nvPr/>
          </p:nvSpPr>
          <p:spPr>
            <a:xfrm>
              <a:off x="2155" y="5870"/>
              <a:ext cx="810" cy="1378"/>
            </a:xfrm>
            <a:custGeom>
              <a:avLst/>
              <a:gdLst/>
              <a:ahLst/>
              <a:cxnLst>
                <a:cxn ang="0">
                  <a:pos x="630" y="0"/>
                </a:cxn>
                <a:cxn ang="0">
                  <a:pos x="270" y="468"/>
                </a:cxn>
                <a:cxn ang="0">
                  <a:pos x="90" y="1248"/>
                </a:cxn>
                <a:cxn ang="0">
                  <a:pos x="810" y="1248"/>
                </a:cxn>
              </a:cxnLst>
              <a:rect l="0" t="0" r="0" b="0"/>
              <a:pathLst>
                <a:path w="810" h="1378">
                  <a:moveTo>
                    <a:pt x="630" y="0"/>
                  </a:moveTo>
                  <a:cubicBezTo>
                    <a:pt x="495" y="130"/>
                    <a:pt x="360" y="260"/>
                    <a:pt x="270" y="468"/>
                  </a:cubicBezTo>
                  <a:cubicBezTo>
                    <a:pt x="180" y="676"/>
                    <a:pt x="0" y="1118"/>
                    <a:pt x="90" y="1248"/>
                  </a:cubicBezTo>
                  <a:cubicBezTo>
                    <a:pt x="180" y="1378"/>
                    <a:pt x="495" y="1313"/>
                    <a:pt x="810" y="1248"/>
                  </a:cubicBezTo>
                </a:path>
              </a:pathLst>
            </a:custGeom>
            <a:noFill/>
            <a:ln w="12700" cap="flat" cmpd="sng">
              <a:solidFill>
                <a:srgbClr val="000000"/>
              </a:solidFill>
              <a:prstDash val="solid"/>
              <a:round/>
              <a:headEnd type="none" w="med" len="med"/>
              <a:tailEnd type="arrow" w="sm" len="sm"/>
            </a:ln>
          </p:spPr>
          <p:txBody>
            <a:bodyPr/>
            <a:lstStyle/>
            <a:p>
              <a:endParaRPr lang="zh-CN" altLang="en-US"/>
            </a:p>
          </p:txBody>
        </p:sp>
        <p:sp>
          <p:nvSpPr>
            <p:cNvPr id="65593" name="Freeform 57"/>
            <p:cNvSpPr/>
            <p:nvPr/>
          </p:nvSpPr>
          <p:spPr>
            <a:xfrm flipH="1">
              <a:off x="5262" y="5870"/>
              <a:ext cx="810" cy="1378"/>
            </a:xfrm>
            <a:custGeom>
              <a:avLst/>
              <a:gdLst/>
              <a:ahLst/>
              <a:cxnLst>
                <a:cxn ang="0">
                  <a:pos x="630" y="0"/>
                </a:cxn>
                <a:cxn ang="0">
                  <a:pos x="270" y="468"/>
                </a:cxn>
                <a:cxn ang="0">
                  <a:pos x="90" y="1248"/>
                </a:cxn>
                <a:cxn ang="0">
                  <a:pos x="810" y="1248"/>
                </a:cxn>
              </a:cxnLst>
              <a:rect l="0" t="0" r="0" b="0"/>
              <a:pathLst>
                <a:path w="810" h="1378">
                  <a:moveTo>
                    <a:pt x="630" y="0"/>
                  </a:moveTo>
                  <a:cubicBezTo>
                    <a:pt x="495" y="130"/>
                    <a:pt x="360" y="260"/>
                    <a:pt x="270" y="468"/>
                  </a:cubicBezTo>
                  <a:cubicBezTo>
                    <a:pt x="180" y="676"/>
                    <a:pt x="0" y="1118"/>
                    <a:pt x="90" y="1248"/>
                  </a:cubicBezTo>
                  <a:cubicBezTo>
                    <a:pt x="180" y="1378"/>
                    <a:pt x="495" y="1313"/>
                    <a:pt x="810" y="1248"/>
                  </a:cubicBezTo>
                </a:path>
              </a:pathLst>
            </a:custGeom>
            <a:noFill/>
            <a:ln w="12700" cap="flat" cmpd="sng">
              <a:solidFill>
                <a:srgbClr val="000000"/>
              </a:solidFill>
              <a:prstDash val="solid"/>
              <a:round/>
              <a:headEnd type="none" w="med" len="med"/>
              <a:tailEnd type="arrow" w="sm" len="sm"/>
            </a:ln>
          </p:spPr>
          <p:txBody>
            <a:bodyPr/>
            <a:lstStyle/>
            <a:p>
              <a:endParaRPr lang="zh-CN" altLang="en-US"/>
            </a:p>
          </p:txBody>
        </p:sp>
        <p:sp>
          <p:nvSpPr>
            <p:cNvPr id="65594" name="Freeform 58"/>
            <p:cNvSpPr/>
            <p:nvPr/>
          </p:nvSpPr>
          <p:spPr>
            <a:xfrm>
              <a:off x="4139" y="5870"/>
              <a:ext cx="420" cy="1660"/>
            </a:xfrm>
            <a:custGeom>
              <a:avLst/>
              <a:gdLst/>
              <a:ahLst/>
              <a:cxnLst>
                <a:cxn ang="0">
                  <a:pos x="0" y="0"/>
                </a:cxn>
                <a:cxn ang="0">
                  <a:pos x="360" y="468"/>
                </a:cxn>
                <a:cxn ang="0">
                  <a:pos x="360" y="1716"/>
                </a:cxn>
                <a:cxn ang="0">
                  <a:pos x="0" y="1560"/>
                </a:cxn>
              </a:cxnLst>
              <a:rect l="0" t="0" r="0" b="0"/>
              <a:pathLst>
                <a:path w="420" h="1898">
                  <a:moveTo>
                    <a:pt x="0" y="0"/>
                  </a:moveTo>
                  <a:cubicBezTo>
                    <a:pt x="150" y="91"/>
                    <a:pt x="300" y="182"/>
                    <a:pt x="360" y="468"/>
                  </a:cubicBezTo>
                  <a:cubicBezTo>
                    <a:pt x="420" y="754"/>
                    <a:pt x="420" y="1534"/>
                    <a:pt x="360" y="1716"/>
                  </a:cubicBezTo>
                  <a:cubicBezTo>
                    <a:pt x="300" y="1898"/>
                    <a:pt x="150" y="1729"/>
                    <a:pt x="0" y="1560"/>
                  </a:cubicBezTo>
                </a:path>
              </a:pathLst>
            </a:custGeom>
            <a:noFill/>
            <a:ln w="12700" cap="flat" cmpd="sng">
              <a:solidFill>
                <a:srgbClr val="000000"/>
              </a:solidFill>
              <a:prstDash val="solid"/>
              <a:round/>
              <a:headEnd type="none" w="med" len="med"/>
              <a:tailEnd type="arrow" w="sm" len="sm"/>
            </a:ln>
          </p:spPr>
          <p:txBody>
            <a:bodyPr/>
            <a:lstStyle/>
            <a:p>
              <a:endParaRPr lang="zh-CN" altLang="en-US"/>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7267">
                                            <p:txEl>
                                              <p:pRg st="0" end="0"/>
                                            </p:txEl>
                                          </p:spTgt>
                                        </p:tgtEl>
                                        <p:attrNameLst>
                                          <p:attrName>style.visibility</p:attrName>
                                        </p:attrNameLst>
                                      </p:cBhvr>
                                      <p:to>
                                        <p:strVal val="visible"/>
                                      </p:to>
                                    </p:set>
                                    <p:anim calcmode="lin" valueType="num">
                                      <p:cBhvr additive="base">
                                        <p:cTn id="12"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67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57</a:t>
            </a:fld>
            <a:endParaRPr lang="en-US" altLang="zh-CN" sz="1200" dirty="0">
              <a:latin typeface="Arial Black" panose="020B0A04020102020204" pitchFamily="34" charset="0"/>
            </a:endParaRPr>
          </a:p>
        </p:txBody>
      </p:sp>
      <p:sp>
        <p:nvSpPr>
          <p:cNvPr id="6656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68291" name="Rectangle 3"/>
          <p:cNvSpPr>
            <a:spLocks noGrp="1" noChangeArrowheads="1"/>
          </p:cNvSpPr>
          <p:nvPr>
            <p:ph idx="1"/>
          </p:nvPr>
        </p:nvSpPr>
        <p:spPr>
          <a:xfrm>
            <a:off x="539750" y="692150"/>
            <a:ext cx="3671888" cy="5334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第二步：映射</a:t>
            </a:r>
          </a:p>
        </p:txBody>
      </p:sp>
      <p:grpSp>
        <p:nvGrpSpPr>
          <p:cNvPr id="2" name="Group 4"/>
          <p:cNvGrpSpPr/>
          <p:nvPr/>
        </p:nvGrpSpPr>
        <p:grpSpPr>
          <a:xfrm>
            <a:off x="4114800" y="1905000"/>
            <a:ext cx="2682875" cy="1517650"/>
            <a:chOff x="2034" y="7400"/>
            <a:chExt cx="2114" cy="1196"/>
          </a:xfrm>
        </p:grpSpPr>
        <p:sp>
          <p:nvSpPr>
            <p:cNvPr id="66565" name="Text Box 5"/>
            <p:cNvSpPr txBox="1"/>
            <p:nvPr/>
          </p:nvSpPr>
          <p:spPr>
            <a:xfrm>
              <a:off x="2353" y="7658"/>
              <a:ext cx="397" cy="312"/>
            </a:xfrm>
            <a:prstGeom prst="rect">
              <a:avLst/>
            </a:prstGeom>
            <a:noFill/>
            <a:ln w="9525">
              <a:noFill/>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A</a:t>
              </a:r>
              <a:endParaRPr lang="en-US" altLang="zh-CN" sz="900" dirty="0">
                <a:latin typeface="Times New Roman" panose="02020603050405020304" pitchFamily="18" charset="0"/>
                <a:ea typeface="宋体" panose="02010600030101010101" pitchFamily="2" charset="-122"/>
              </a:endParaRPr>
            </a:p>
          </p:txBody>
        </p:sp>
        <p:sp>
          <p:nvSpPr>
            <p:cNvPr id="66566" name="Text Box 6"/>
            <p:cNvSpPr txBox="1"/>
            <p:nvPr/>
          </p:nvSpPr>
          <p:spPr>
            <a:xfrm>
              <a:off x="2892" y="7533"/>
              <a:ext cx="397" cy="312"/>
            </a:xfrm>
            <a:prstGeom prst="rect">
              <a:avLst/>
            </a:prstGeom>
            <a:noFill/>
            <a:ln w="9525">
              <a:noFill/>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D</a:t>
              </a:r>
              <a:endParaRPr lang="en-US" altLang="zh-CN" sz="900" dirty="0">
                <a:latin typeface="Times New Roman" panose="02020603050405020304" pitchFamily="18" charset="0"/>
                <a:ea typeface="宋体" panose="02010600030101010101" pitchFamily="2" charset="-122"/>
              </a:endParaRPr>
            </a:p>
          </p:txBody>
        </p:sp>
        <p:sp>
          <p:nvSpPr>
            <p:cNvPr id="66567" name="Text Box 7"/>
            <p:cNvSpPr txBox="1"/>
            <p:nvPr/>
          </p:nvSpPr>
          <p:spPr>
            <a:xfrm>
              <a:off x="3419" y="7686"/>
              <a:ext cx="397" cy="312"/>
            </a:xfrm>
            <a:prstGeom prst="rect">
              <a:avLst/>
            </a:prstGeom>
            <a:noFill/>
            <a:ln w="9525">
              <a:noFill/>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C</a:t>
              </a:r>
              <a:endParaRPr lang="en-US" altLang="zh-CN" sz="900" dirty="0">
                <a:latin typeface="Times New Roman" panose="02020603050405020304" pitchFamily="18" charset="0"/>
                <a:ea typeface="宋体" panose="02010600030101010101" pitchFamily="2" charset="-122"/>
              </a:endParaRPr>
            </a:p>
          </p:txBody>
        </p:sp>
        <p:sp>
          <p:nvSpPr>
            <p:cNvPr id="66568" name="Text Box 8"/>
            <p:cNvSpPr txBox="1"/>
            <p:nvPr/>
          </p:nvSpPr>
          <p:spPr>
            <a:xfrm>
              <a:off x="2693" y="7998"/>
              <a:ext cx="397" cy="312"/>
            </a:xfrm>
            <a:prstGeom prst="rect">
              <a:avLst/>
            </a:prstGeom>
            <a:noFill/>
            <a:ln w="9525">
              <a:noFill/>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B</a:t>
              </a:r>
              <a:endParaRPr lang="en-US" altLang="zh-CN" sz="900" dirty="0">
                <a:latin typeface="Times New Roman" panose="02020603050405020304" pitchFamily="18" charset="0"/>
                <a:ea typeface="宋体" panose="02010600030101010101" pitchFamily="2" charset="-122"/>
              </a:endParaRPr>
            </a:p>
          </p:txBody>
        </p:sp>
        <p:sp>
          <p:nvSpPr>
            <p:cNvPr id="66569" name="Oval 9"/>
            <p:cNvSpPr/>
            <p:nvPr/>
          </p:nvSpPr>
          <p:spPr>
            <a:xfrm>
              <a:off x="2408" y="7712"/>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6570" name="Oval 10"/>
            <p:cNvSpPr/>
            <p:nvPr/>
          </p:nvSpPr>
          <p:spPr>
            <a:xfrm>
              <a:off x="2948" y="7556"/>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6571" name="Oval 11"/>
            <p:cNvSpPr/>
            <p:nvPr/>
          </p:nvSpPr>
          <p:spPr>
            <a:xfrm>
              <a:off x="3488" y="7712"/>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6572" name="Oval 12"/>
            <p:cNvSpPr/>
            <p:nvPr/>
          </p:nvSpPr>
          <p:spPr>
            <a:xfrm>
              <a:off x="2768" y="8024"/>
              <a:ext cx="227" cy="227"/>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66573" name="Line 13"/>
            <p:cNvSpPr/>
            <p:nvPr/>
          </p:nvSpPr>
          <p:spPr>
            <a:xfrm>
              <a:off x="2034" y="7808"/>
              <a:ext cx="360" cy="0"/>
            </a:xfrm>
            <a:prstGeom prst="line">
              <a:avLst/>
            </a:prstGeom>
            <a:ln w="9525" cap="flat" cmpd="sng">
              <a:solidFill>
                <a:srgbClr val="000000"/>
              </a:solidFill>
              <a:prstDash val="solid"/>
              <a:round/>
              <a:headEnd type="none" w="med" len="med"/>
              <a:tailEnd type="arrow" w="sm" len="sm"/>
            </a:ln>
          </p:spPr>
        </p:sp>
        <p:sp>
          <p:nvSpPr>
            <p:cNvPr id="66574" name="Line 14"/>
            <p:cNvSpPr/>
            <p:nvPr/>
          </p:nvSpPr>
          <p:spPr>
            <a:xfrm flipV="1">
              <a:off x="2629" y="7655"/>
              <a:ext cx="317" cy="142"/>
            </a:xfrm>
            <a:prstGeom prst="line">
              <a:avLst/>
            </a:prstGeom>
            <a:ln w="9525" cap="flat" cmpd="sng">
              <a:solidFill>
                <a:srgbClr val="000000"/>
              </a:solidFill>
              <a:prstDash val="solid"/>
              <a:round/>
              <a:headEnd type="none" w="med" len="med"/>
              <a:tailEnd type="arrow" w="sm" len="sm"/>
            </a:ln>
          </p:spPr>
        </p:sp>
        <p:sp>
          <p:nvSpPr>
            <p:cNvPr id="66575" name="Line 15"/>
            <p:cNvSpPr/>
            <p:nvPr/>
          </p:nvSpPr>
          <p:spPr>
            <a:xfrm>
              <a:off x="2612" y="7893"/>
              <a:ext cx="198" cy="156"/>
            </a:xfrm>
            <a:prstGeom prst="line">
              <a:avLst/>
            </a:prstGeom>
            <a:ln w="9525" cap="flat" cmpd="sng">
              <a:solidFill>
                <a:srgbClr val="000000"/>
              </a:solidFill>
              <a:prstDash val="solid"/>
              <a:round/>
              <a:headEnd type="none" w="med" len="med"/>
              <a:tailEnd type="arrow" w="sm" len="sm"/>
            </a:ln>
          </p:spPr>
        </p:sp>
        <p:sp>
          <p:nvSpPr>
            <p:cNvPr id="66576" name="Line 16"/>
            <p:cNvSpPr/>
            <p:nvPr/>
          </p:nvSpPr>
          <p:spPr>
            <a:xfrm>
              <a:off x="3174" y="7700"/>
              <a:ext cx="312" cy="142"/>
            </a:xfrm>
            <a:prstGeom prst="line">
              <a:avLst/>
            </a:prstGeom>
            <a:ln w="9525" cap="flat" cmpd="sng">
              <a:solidFill>
                <a:srgbClr val="000000"/>
              </a:solidFill>
              <a:prstDash val="solid"/>
              <a:round/>
              <a:headEnd type="none" w="med" len="med"/>
              <a:tailEnd type="arrow" w="sm" len="sm"/>
            </a:ln>
          </p:spPr>
        </p:sp>
        <p:sp>
          <p:nvSpPr>
            <p:cNvPr id="66577" name="Line 17"/>
            <p:cNvSpPr/>
            <p:nvPr/>
          </p:nvSpPr>
          <p:spPr>
            <a:xfrm>
              <a:off x="2992" y="8165"/>
              <a:ext cx="482" cy="142"/>
            </a:xfrm>
            <a:prstGeom prst="line">
              <a:avLst/>
            </a:prstGeom>
            <a:ln w="9525" cap="flat" cmpd="sng">
              <a:solidFill>
                <a:srgbClr val="000000"/>
              </a:solidFill>
              <a:prstDash val="solid"/>
              <a:round/>
              <a:headEnd type="none" w="med" len="med"/>
              <a:tailEnd type="arrow" w="sm" len="sm"/>
            </a:ln>
          </p:spPr>
        </p:sp>
        <p:sp>
          <p:nvSpPr>
            <p:cNvPr id="66578" name="Line 18"/>
            <p:cNvSpPr/>
            <p:nvPr/>
          </p:nvSpPr>
          <p:spPr>
            <a:xfrm>
              <a:off x="3701" y="7882"/>
              <a:ext cx="317" cy="113"/>
            </a:xfrm>
            <a:prstGeom prst="line">
              <a:avLst/>
            </a:prstGeom>
            <a:ln w="9525" cap="flat" cmpd="sng">
              <a:solidFill>
                <a:srgbClr val="000000"/>
              </a:solidFill>
              <a:prstDash val="solid"/>
              <a:round/>
              <a:headEnd type="none" w="med" len="med"/>
              <a:tailEnd type="arrow" w="sm" len="sm"/>
            </a:ln>
          </p:spPr>
        </p:sp>
        <p:sp>
          <p:nvSpPr>
            <p:cNvPr id="66579" name="Freeform 19"/>
            <p:cNvSpPr/>
            <p:nvPr/>
          </p:nvSpPr>
          <p:spPr>
            <a:xfrm>
              <a:off x="2588" y="7400"/>
              <a:ext cx="1560" cy="1196"/>
            </a:xfrm>
            <a:custGeom>
              <a:avLst/>
              <a:gdLst/>
              <a:ahLst/>
              <a:cxnLst>
                <a:cxn ang="0">
                  <a:pos x="1080" y="0"/>
                </a:cxn>
                <a:cxn ang="0">
                  <a:pos x="1440" y="312"/>
                </a:cxn>
                <a:cxn ang="0">
                  <a:pos x="360" y="1092"/>
                </a:cxn>
                <a:cxn ang="0">
                  <a:pos x="0" y="936"/>
                </a:cxn>
              </a:cxnLst>
              <a:rect l="0" t="0" r="0" b="0"/>
              <a:pathLst>
                <a:path w="1560" h="1196">
                  <a:moveTo>
                    <a:pt x="1080" y="0"/>
                  </a:moveTo>
                  <a:cubicBezTo>
                    <a:pt x="1320" y="65"/>
                    <a:pt x="1560" y="130"/>
                    <a:pt x="1440" y="312"/>
                  </a:cubicBezTo>
                  <a:cubicBezTo>
                    <a:pt x="1320" y="494"/>
                    <a:pt x="600" y="988"/>
                    <a:pt x="360" y="1092"/>
                  </a:cubicBezTo>
                  <a:cubicBezTo>
                    <a:pt x="120" y="1196"/>
                    <a:pt x="60" y="1066"/>
                    <a:pt x="0" y="936"/>
                  </a:cubicBezTo>
                </a:path>
              </a:pathLst>
            </a:custGeom>
            <a:noFill/>
            <a:ln w="9525" cap="flat" cmpd="sng">
              <a:solidFill>
                <a:srgbClr val="000000"/>
              </a:solidFill>
              <a:prstDash val="dash"/>
              <a:round/>
              <a:headEnd type="arrow" w="sm" len="sm"/>
              <a:tailEnd type="arrow" w="sm" len="sm"/>
            </a:ln>
          </p:spPr>
          <p:txBody>
            <a:bodyPr/>
            <a:lstStyle/>
            <a:p>
              <a:endParaRPr lang="zh-CN" altLang="en-US"/>
            </a:p>
          </p:txBody>
        </p:sp>
      </p:grpSp>
      <p:grpSp>
        <p:nvGrpSpPr>
          <p:cNvPr id="3" name="Group 20"/>
          <p:cNvGrpSpPr/>
          <p:nvPr/>
        </p:nvGrpSpPr>
        <p:grpSpPr>
          <a:xfrm>
            <a:off x="6781800" y="1676400"/>
            <a:ext cx="1690688" cy="2806700"/>
            <a:chOff x="4648" y="1488"/>
            <a:chExt cx="1065" cy="1768"/>
          </a:xfrm>
        </p:grpSpPr>
        <p:sp>
          <p:nvSpPr>
            <p:cNvPr id="66581" name="Text Box 21"/>
            <p:cNvSpPr txBox="1"/>
            <p:nvPr/>
          </p:nvSpPr>
          <p:spPr>
            <a:xfrm>
              <a:off x="5237" y="1488"/>
              <a:ext cx="318" cy="272"/>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M</a:t>
              </a:r>
              <a:endParaRPr lang="en-US" altLang="zh-CN" sz="900" dirty="0">
                <a:latin typeface="Times New Roman" panose="02020603050405020304" pitchFamily="18" charset="0"/>
                <a:ea typeface="宋体" panose="02010600030101010101" pitchFamily="2" charset="-122"/>
              </a:endParaRPr>
            </a:p>
          </p:txBody>
        </p:sp>
        <p:sp>
          <p:nvSpPr>
            <p:cNvPr id="66582" name="Text Box 22"/>
            <p:cNvSpPr txBox="1"/>
            <p:nvPr/>
          </p:nvSpPr>
          <p:spPr>
            <a:xfrm>
              <a:off x="4920" y="1896"/>
              <a:ext cx="317" cy="271"/>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I</a:t>
              </a:r>
              <a:endParaRPr lang="en-US" altLang="zh-CN" sz="900" dirty="0">
                <a:latin typeface="Times New Roman" panose="02020603050405020304" pitchFamily="18" charset="0"/>
                <a:ea typeface="宋体" panose="02010600030101010101" pitchFamily="2" charset="-122"/>
              </a:endParaRPr>
            </a:p>
          </p:txBody>
        </p:sp>
        <p:sp>
          <p:nvSpPr>
            <p:cNvPr id="66583" name="Line 23"/>
            <p:cNvSpPr/>
            <p:nvPr/>
          </p:nvSpPr>
          <p:spPr>
            <a:xfrm flipH="1">
              <a:off x="5079" y="1760"/>
              <a:ext cx="272" cy="136"/>
            </a:xfrm>
            <a:prstGeom prst="line">
              <a:avLst/>
            </a:prstGeom>
            <a:ln w="9525" cap="flat" cmpd="sng">
              <a:solidFill>
                <a:srgbClr val="000000"/>
              </a:solidFill>
              <a:prstDash val="solid"/>
              <a:round/>
              <a:headEnd type="none" w="med" len="med"/>
              <a:tailEnd type="none" w="med" len="med"/>
            </a:ln>
          </p:spPr>
        </p:sp>
        <p:sp>
          <p:nvSpPr>
            <p:cNvPr id="66584" name="Line 24"/>
            <p:cNvSpPr/>
            <p:nvPr/>
          </p:nvSpPr>
          <p:spPr>
            <a:xfrm>
              <a:off x="5396" y="1760"/>
              <a:ext cx="0" cy="136"/>
            </a:xfrm>
            <a:prstGeom prst="line">
              <a:avLst/>
            </a:prstGeom>
            <a:ln w="9525" cap="flat" cmpd="sng">
              <a:solidFill>
                <a:srgbClr val="000000"/>
              </a:solidFill>
              <a:prstDash val="sysDot"/>
              <a:round/>
              <a:headEnd type="none" w="med" len="med"/>
              <a:tailEnd type="none" w="med" len="med"/>
            </a:ln>
          </p:spPr>
        </p:sp>
        <p:sp>
          <p:nvSpPr>
            <p:cNvPr id="66585" name="Line 25"/>
            <p:cNvSpPr/>
            <p:nvPr/>
          </p:nvSpPr>
          <p:spPr>
            <a:xfrm>
              <a:off x="5441" y="1760"/>
              <a:ext cx="272" cy="136"/>
            </a:xfrm>
            <a:prstGeom prst="line">
              <a:avLst/>
            </a:prstGeom>
            <a:ln w="9525" cap="flat" cmpd="sng">
              <a:solidFill>
                <a:srgbClr val="000000"/>
              </a:solidFill>
              <a:prstDash val="sysDot"/>
              <a:round/>
              <a:headEnd type="none" w="med" len="med"/>
              <a:tailEnd type="none" w="med" len="med"/>
            </a:ln>
          </p:spPr>
        </p:sp>
        <p:sp>
          <p:nvSpPr>
            <p:cNvPr id="66586" name="Text Box 26"/>
            <p:cNvSpPr txBox="1"/>
            <p:nvPr/>
          </p:nvSpPr>
          <p:spPr>
            <a:xfrm>
              <a:off x="4648" y="2259"/>
              <a:ext cx="318" cy="271"/>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C</a:t>
              </a:r>
              <a:endParaRPr lang="en-US" altLang="zh-CN" sz="900" dirty="0">
                <a:latin typeface="Times New Roman" panose="02020603050405020304" pitchFamily="18" charset="0"/>
                <a:ea typeface="宋体" panose="02010600030101010101" pitchFamily="2" charset="-122"/>
              </a:endParaRPr>
            </a:p>
          </p:txBody>
        </p:sp>
        <p:sp>
          <p:nvSpPr>
            <p:cNvPr id="66587" name="Text Box 27"/>
            <p:cNvSpPr txBox="1"/>
            <p:nvPr/>
          </p:nvSpPr>
          <p:spPr>
            <a:xfrm>
              <a:off x="5192" y="2259"/>
              <a:ext cx="317" cy="271"/>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B</a:t>
              </a:r>
              <a:endParaRPr lang="en-US" altLang="zh-CN" sz="900" dirty="0">
                <a:latin typeface="Times New Roman" panose="02020603050405020304" pitchFamily="18" charset="0"/>
                <a:ea typeface="宋体" panose="02010600030101010101" pitchFamily="2" charset="-122"/>
              </a:endParaRPr>
            </a:p>
          </p:txBody>
        </p:sp>
        <p:sp>
          <p:nvSpPr>
            <p:cNvPr id="66588" name="Text Box 28"/>
            <p:cNvSpPr txBox="1"/>
            <p:nvPr/>
          </p:nvSpPr>
          <p:spPr>
            <a:xfrm>
              <a:off x="4648" y="2621"/>
              <a:ext cx="318" cy="272"/>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D</a:t>
              </a:r>
              <a:endParaRPr lang="en-US" altLang="zh-CN" sz="900" dirty="0">
                <a:latin typeface="Times New Roman" panose="02020603050405020304" pitchFamily="18" charset="0"/>
                <a:ea typeface="宋体" panose="02010600030101010101" pitchFamily="2" charset="-122"/>
              </a:endParaRPr>
            </a:p>
          </p:txBody>
        </p:sp>
        <p:sp>
          <p:nvSpPr>
            <p:cNvPr id="66589" name="Text Box 29"/>
            <p:cNvSpPr txBox="1"/>
            <p:nvPr/>
          </p:nvSpPr>
          <p:spPr>
            <a:xfrm>
              <a:off x="4920" y="2984"/>
              <a:ext cx="317" cy="272"/>
            </a:xfrm>
            <a:prstGeom prst="rect">
              <a:avLst/>
            </a:prstGeom>
            <a:noFill/>
            <a:ln w="9525" cap="flat" cmpd="sng">
              <a:solidFill>
                <a:srgbClr val="000000"/>
              </a:solidFill>
              <a:prstDash val="solid"/>
              <a:miter/>
              <a:headEnd type="none" w="med" len="med"/>
              <a:tailEnd type="none" w="med" len="med"/>
            </a:ln>
          </p:spPr>
          <p:txBody>
            <a:bodyPr lIns="0" tIns="0" rIns="0" bIns="0" anchor="t"/>
            <a:lstStyle/>
            <a:p>
              <a:pPr algn="ctr">
                <a:lnSpc>
                  <a:spcPct val="110000"/>
                </a:lnSpc>
              </a:pPr>
              <a:r>
                <a:rPr lang="en-US" altLang="zh-CN" sz="2000" b="1" dirty="0">
                  <a:latin typeface="Times New Roman" panose="02020603050405020304" pitchFamily="18" charset="0"/>
                  <a:ea typeface="宋体" panose="02010600030101010101" pitchFamily="2" charset="-122"/>
                </a:rPr>
                <a:t>A</a:t>
              </a:r>
              <a:endParaRPr lang="en-US" altLang="zh-CN" sz="900" dirty="0">
                <a:latin typeface="Times New Roman" panose="02020603050405020304" pitchFamily="18" charset="0"/>
                <a:ea typeface="宋体" panose="02010600030101010101" pitchFamily="2" charset="-122"/>
              </a:endParaRPr>
            </a:p>
          </p:txBody>
        </p:sp>
        <p:sp>
          <p:nvSpPr>
            <p:cNvPr id="66590" name="Line 30"/>
            <p:cNvSpPr/>
            <p:nvPr/>
          </p:nvSpPr>
          <p:spPr>
            <a:xfrm flipH="1">
              <a:off x="4806" y="2168"/>
              <a:ext cx="227" cy="91"/>
            </a:xfrm>
            <a:prstGeom prst="line">
              <a:avLst/>
            </a:prstGeom>
            <a:ln w="9525" cap="flat" cmpd="sng">
              <a:solidFill>
                <a:srgbClr val="000000"/>
              </a:solidFill>
              <a:prstDash val="solid"/>
              <a:round/>
              <a:headEnd type="none" w="med" len="med"/>
              <a:tailEnd type="none" w="med" len="med"/>
            </a:ln>
          </p:spPr>
        </p:sp>
        <p:sp>
          <p:nvSpPr>
            <p:cNvPr id="66591" name="Line 31"/>
            <p:cNvSpPr/>
            <p:nvPr/>
          </p:nvSpPr>
          <p:spPr>
            <a:xfrm>
              <a:off x="5124" y="2168"/>
              <a:ext cx="226" cy="91"/>
            </a:xfrm>
            <a:prstGeom prst="line">
              <a:avLst/>
            </a:prstGeom>
            <a:ln w="9525" cap="flat" cmpd="sng">
              <a:solidFill>
                <a:srgbClr val="000000"/>
              </a:solidFill>
              <a:prstDash val="solid"/>
              <a:round/>
              <a:headEnd type="none" w="med" len="med"/>
              <a:tailEnd type="none" w="med" len="med"/>
            </a:ln>
          </p:spPr>
        </p:sp>
        <p:sp>
          <p:nvSpPr>
            <p:cNvPr id="66592" name="Line 32"/>
            <p:cNvSpPr/>
            <p:nvPr/>
          </p:nvSpPr>
          <p:spPr>
            <a:xfrm>
              <a:off x="4806" y="2530"/>
              <a:ext cx="0" cy="91"/>
            </a:xfrm>
            <a:prstGeom prst="line">
              <a:avLst/>
            </a:prstGeom>
            <a:ln w="9525" cap="flat" cmpd="sng">
              <a:solidFill>
                <a:srgbClr val="000000"/>
              </a:solidFill>
              <a:prstDash val="solid"/>
              <a:round/>
              <a:headEnd type="none" w="med" len="med"/>
              <a:tailEnd type="none" w="med" len="med"/>
            </a:ln>
          </p:spPr>
        </p:sp>
        <p:sp>
          <p:nvSpPr>
            <p:cNvPr id="66593" name="Line 33"/>
            <p:cNvSpPr/>
            <p:nvPr/>
          </p:nvSpPr>
          <p:spPr>
            <a:xfrm>
              <a:off x="4806" y="2893"/>
              <a:ext cx="272" cy="90"/>
            </a:xfrm>
            <a:prstGeom prst="line">
              <a:avLst/>
            </a:prstGeom>
            <a:ln w="9525" cap="flat" cmpd="sng">
              <a:solidFill>
                <a:srgbClr val="000000"/>
              </a:solidFill>
              <a:prstDash val="solid"/>
              <a:round/>
              <a:headEnd type="none" w="med" len="med"/>
              <a:tailEnd type="none" w="med" len="med"/>
            </a:ln>
          </p:spPr>
        </p:sp>
        <p:sp>
          <p:nvSpPr>
            <p:cNvPr id="66594" name="Line 34"/>
            <p:cNvSpPr/>
            <p:nvPr/>
          </p:nvSpPr>
          <p:spPr>
            <a:xfrm flipH="1">
              <a:off x="5079" y="2530"/>
              <a:ext cx="272" cy="453"/>
            </a:xfrm>
            <a:prstGeom prst="line">
              <a:avLst/>
            </a:prstGeom>
            <a:ln w="9525" cap="flat" cmpd="sng">
              <a:solidFill>
                <a:srgbClr val="000000"/>
              </a:solidFill>
              <a:prstDash val="solid"/>
              <a:round/>
              <a:headEnd type="none" w="med" len="med"/>
              <a:tailEnd type="none" w="med" len="med"/>
            </a:ln>
          </p:spPr>
        </p:sp>
      </p:grpSp>
      <p:grpSp>
        <p:nvGrpSpPr>
          <p:cNvPr id="4" name="Group 35"/>
          <p:cNvGrpSpPr/>
          <p:nvPr/>
        </p:nvGrpSpPr>
        <p:grpSpPr>
          <a:xfrm>
            <a:off x="381000" y="3352800"/>
            <a:ext cx="3810000" cy="946150"/>
            <a:chOff x="144" y="1056"/>
            <a:chExt cx="2400" cy="596"/>
          </a:xfrm>
        </p:grpSpPr>
        <p:sp>
          <p:nvSpPr>
            <p:cNvPr id="66596" name="Text Box 36"/>
            <p:cNvSpPr txBox="1"/>
            <p:nvPr/>
          </p:nvSpPr>
          <p:spPr>
            <a:xfrm>
              <a:off x="336" y="1056"/>
              <a:ext cx="2208" cy="596"/>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楷体_GB2312" pitchFamily="49" charset="-122"/>
                </a:rPr>
                <a:t>：每个处理直接对应一个下层模块。</a:t>
              </a:r>
            </a:p>
          </p:txBody>
        </p:sp>
        <p:sp>
          <p:nvSpPr>
            <p:cNvPr id="66597" name="Text Box 37"/>
            <p:cNvSpPr txBox="1"/>
            <p:nvPr/>
          </p:nvSpPr>
          <p:spPr>
            <a:xfrm>
              <a:off x="144" y="1104"/>
              <a:ext cx="237" cy="227"/>
            </a:xfrm>
            <a:prstGeom prst="rect">
              <a:avLst/>
            </a:prstGeom>
            <a:noFill/>
            <a:ln w="9525" cap="flat" cmpd="sng">
              <a:solidFill>
                <a:schemeClr val="tx1"/>
              </a:solidFill>
              <a:prstDash val="solid"/>
              <a:miter/>
              <a:headEnd type="none" w="med" len="med"/>
              <a:tailEnd type="none" w="med" len="med"/>
            </a:ln>
          </p:spPr>
          <p:txBody>
            <a:bodyPr anchor="t"/>
            <a:lstStyle/>
            <a:p>
              <a:pPr>
                <a:lnSpc>
                  <a:spcPct val="90000"/>
                </a:lnSpc>
              </a:pPr>
              <a:r>
                <a:rPr lang="en-US" altLang="zh-CN" sz="2400" b="1" dirty="0">
                  <a:latin typeface="Times New Roman" panose="02020603050405020304" pitchFamily="18" charset="0"/>
                  <a:ea typeface="宋体" panose="02010600030101010101" pitchFamily="2" charset="-122"/>
                </a:rPr>
                <a:t>P</a:t>
              </a:r>
              <a:endParaRPr lang="en-US" altLang="zh-CN" sz="2400" dirty="0">
                <a:latin typeface="Times New Roman" panose="02020603050405020304" pitchFamily="18" charset="0"/>
                <a:ea typeface="宋体" panose="02010600030101010101" pitchFamily="2" charset="-122"/>
              </a:endParaRPr>
            </a:p>
          </p:txBody>
        </p:sp>
      </p:grpSp>
      <p:grpSp>
        <p:nvGrpSpPr>
          <p:cNvPr id="5" name="Group 38"/>
          <p:cNvGrpSpPr/>
          <p:nvPr/>
        </p:nvGrpSpPr>
        <p:grpSpPr>
          <a:xfrm>
            <a:off x="381000" y="1828800"/>
            <a:ext cx="3810000" cy="1373188"/>
            <a:chOff x="144" y="1056"/>
            <a:chExt cx="2400" cy="865"/>
          </a:xfrm>
        </p:grpSpPr>
        <p:sp>
          <p:nvSpPr>
            <p:cNvPr id="66599" name="Text Box 39"/>
            <p:cNvSpPr txBox="1"/>
            <p:nvPr/>
          </p:nvSpPr>
          <p:spPr>
            <a:xfrm>
              <a:off x="336" y="1056"/>
              <a:ext cx="2208" cy="865"/>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楷体_GB2312" pitchFamily="49" charset="-122"/>
                </a:rPr>
                <a:t>：由边界向回溯，将每个遇到的处理器映成相应的层模块。</a:t>
              </a:r>
            </a:p>
          </p:txBody>
        </p:sp>
        <p:sp>
          <p:nvSpPr>
            <p:cNvPr id="66600" name="Text Box 40"/>
            <p:cNvSpPr txBox="1"/>
            <p:nvPr/>
          </p:nvSpPr>
          <p:spPr>
            <a:xfrm>
              <a:off x="144" y="1104"/>
              <a:ext cx="237" cy="227"/>
            </a:xfrm>
            <a:prstGeom prst="rect">
              <a:avLst/>
            </a:prstGeom>
            <a:noFill/>
            <a:ln w="9525" cap="flat" cmpd="sng">
              <a:solidFill>
                <a:schemeClr val="tx1"/>
              </a:solidFill>
              <a:prstDash val="solid"/>
              <a:miter/>
              <a:headEnd type="none" w="med" len="med"/>
              <a:tailEnd type="none" w="med" len="med"/>
            </a:ln>
          </p:spPr>
          <p:txBody>
            <a:bodyPr anchor="t"/>
            <a:lstStyle/>
            <a:p>
              <a:pPr>
                <a:lnSpc>
                  <a:spcPct val="90000"/>
                </a:lnSpc>
              </a:pPr>
              <a:r>
                <a:rPr lang="en-US" altLang="zh-CN" sz="2400" b="1" dirty="0">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grpSp>
      <p:grpSp>
        <p:nvGrpSpPr>
          <p:cNvPr id="6" name="Group 41"/>
          <p:cNvGrpSpPr/>
          <p:nvPr/>
        </p:nvGrpSpPr>
        <p:grpSpPr>
          <a:xfrm>
            <a:off x="304800" y="4648200"/>
            <a:ext cx="3810000" cy="946150"/>
            <a:chOff x="144" y="2928"/>
            <a:chExt cx="2400" cy="596"/>
          </a:xfrm>
        </p:grpSpPr>
        <p:grpSp>
          <p:nvGrpSpPr>
            <p:cNvPr id="66602" name="Group 42"/>
            <p:cNvGrpSpPr/>
            <p:nvPr/>
          </p:nvGrpSpPr>
          <p:grpSpPr>
            <a:xfrm>
              <a:off x="144" y="2928"/>
              <a:ext cx="2400" cy="596"/>
              <a:chOff x="144" y="1056"/>
              <a:chExt cx="2400" cy="596"/>
            </a:xfrm>
          </p:grpSpPr>
          <p:sp>
            <p:nvSpPr>
              <p:cNvPr id="66603" name="Text Box 43"/>
              <p:cNvSpPr txBox="1"/>
              <p:nvPr/>
            </p:nvSpPr>
            <p:spPr>
              <a:xfrm>
                <a:off x="336" y="1056"/>
                <a:ext cx="2208" cy="596"/>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楷体_GB2312" pitchFamily="49" charset="-122"/>
                  </a:rPr>
                  <a:t>：由边界向外推，方法与       类似</a:t>
                </a:r>
              </a:p>
            </p:txBody>
          </p:sp>
          <p:sp>
            <p:nvSpPr>
              <p:cNvPr id="66604" name="Text Box 44"/>
              <p:cNvSpPr txBox="1"/>
              <p:nvPr/>
            </p:nvSpPr>
            <p:spPr>
              <a:xfrm>
                <a:off x="144" y="1104"/>
                <a:ext cx="237" cy="227"/>
              </a:xfrm>
              <a:prstGeom prst="rect">
                <a:avLst/>
              </a:prstGeom>
              <a:noFill/>
              <a:ln w="9525" cap="flat" cmpd="sng">
                <a:solidFill>
                  <a:schemeClr val="tx1"/>
                </a:solidFill>
                <a:prstDash val="solid"/>
                <a:miter/>
                <a:headEnd type="none" w="med" len="med"/>
                <a:tailEnd type="none" w="med" len="med"/>
              </a:ln>
            </p:spPr>
            <p:txBody>
              <a:bodyPr anchor="t"/>
              <a:lstStyle/>
              <a:p>
                <a:pPr>
                  <a:lnSpc>
                    <a:spcPct val="90000"/>
                  </a:lnSpc>
                </a:pPr>
                <a:r>
                  <a:rPr lang="en-US" altLang="zh-CN" sz="2400" b="1" dirty="0">
                    <a:latin typeface="Times New Roman" panose="02020603050405020304" pitchFamily="18" charset="0"/>
                    <a:ea typeface="宋体" panose="02010600030101010101" pitchFamily="2" charset="-122"/>
                  </a:rPr>
                  <a:t>O</a:t>
                </a:r>
                <a:endParaRPr lang="en-US" altLang="zh-CN" sz="2400" dirty="0">
                  <a:latin typeface="Times New Roman" panose="02020603050405020304" pitchFamily="18" charset="0"/>
                  <a:ea typeface="宋体" panose="02010600030101010101" pitchFamily="2" charset="-122"/>
                </a:endParaRPr>
              </a:p>
            </p:txBody>
          </p:sp>
        </p:grpSp>
        <p:sp>
          <p:nvSpPr>
            <p:cNvPr id="66605" name="Text Box 45"/>
            <p:cNvSpPr txBox="1"/>
            <p:nvPr/>
          </p:nvSpPr>
          <p:spPr>
            <a:xfrm>
              <a:off x="960" y="3264"/>
              <a:ext cx="204" cy="204"/>
            </a:xfrm>
            <a:prstGeom prst="rect">
              <a:avLst/>
            </a:prstGeom>
            <a:noFill/>
            <a:ln w="9525" cap="flat" cmpd="sng">
              <a:solidFill>
                <a:schemeClr val="tx1"/>
              </a:solidFill>
              <a:prstDash val="solid"/>
              <a:miter/>
              <a:headEnd type="none" w="med" len="med"/>
              <a:tailEnd type="none" w="med" len="med"/>
            </a:ln>
          </p:spPr>
          <p:txBody>
            <a:bodyPr anchor="t"/>
            <a:lstStyle/>
            <a:p>
              <a:pPr>
                <a:lnSpc>
                  <a:spcPct val="80000"/>
                </a:lnSpc>
              </a:pPr>
              <a:r>
                <a:rPr lang="en-US" altLang="zh-CN" sz="2400" b="1" dirty="0">
                  <a:latin typeface="Times New Roman" panose="02020603050405020304" pitchFamily="18" charset="0"/>
                  <a:ea typeface="宋体" panose="02010600030101010101" pitchFamily="2" charset="-122"/>
                </a:rPr>
                <a:t>I</a:t>
              </a:r>
              <a:endParaRPr lang="en-US" altLang="zh-CN" sz="2400" dirty="0">
                <a:latin typeface="Times New Roman" panose="02020603050405020304" pitchFamily="18" charset="0"/>
                <a:ea typeface="宋体" panose="02010600030101010101" pitchFamily="2"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subTnLst>
                                    <p:audio>
                                      <p:cMediaNode>
                                        <p:cTn display="0" masterRel="sameClick">
                                          <p:stCondLst>
                                            <p:cond evt="begin" delay="0">
                                              <p:tn val="19"/>
                                            </p:cond>
                                          </p:stCondLst>
                                          <p:endCondLst>
                                            <p:cond evt="onStopAudio" delay="0">
                                              <p:tgtEl>
                                                <p:sldTgt/>
                                              </p:tgtEl>
                                            </p:cond>
                                          </p:endCondLst>
                                        </p:cTn>
                                        <p:tgtEl>
                                          <p:sndTgt r:embed="rId2" name="PROJCTOR.WAV"/>
                                        </p:tgtEl>
                                      </p:cMediaNode>
                                    </p:audio>
                                  </p:sub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58</a:t>
            </a:fld>
            <a:endParaRPr lang="en-US" altLang="zh-CN" sz="1200" dirty="0">
              <a:latin typeface="Arial Black" panose="020B0A04020102020204" pitchFamily="34" charset="0"/>
            </a:endParaRPr>
          </a:p>
        </p:txBody>
      </p:sp>
      <p:sp>
        <p:nvSpPr>
          <p:cNvPr id="6758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grpSp>
        <p:nvGrpSpPr>
          <p:cNvPr id="2" name="Group 1028"/>
          <p:cNvGrpSpPr/>
          <p:nvPr/>
        </p:nvGrpSpPr>
        <p:grpSpPr>
          <a:xfrm>
            <a:off x="468313" y="908050"/>
            <a:ext cx="8215312" cy="4711700"/>
            <a:chOff x="265" y="480"/>
            <a:chExt cx="5175" cy="3496"/>
          </a:xfrm>
        </p:grpSpPr>
        <p:sp>
          <p:nvSpPr>
            <p:cNvPr id="67588" name="Text Box 1029"/>
            <p:cNvSpPr txBox="1"/>
            <p:nvPr/>
          </p:nvSpPr>
          <p:spPr>
            <a:xfrm>
              <a:off x="2106" y="480"/>
              <a:ext cx="900" cy="590"/>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latin typeface="Times New Roman" panose="02020603050405020304" pitchFamily="18" charset="0"/>
                  <a:ea typeface="楷体_GB2312" pitchFamily="49" charset="-122"/>
                </a:rPr>
                <a:t>数字仪表板</a:t>
              </a:r>
            </a:p>
            <a:p>
              <a:pPr algn="ctr"/>
              <a:r>
                <a:rPr lang="zh-CN" altLang="en-US" sz="2000" b="1" dirty="0">
                  <a:latin typeface="Times New Roman" panose="02020603050405020304" pitchFamily="18" charset="0"/>
                  <a:ea typeface="楷体_GB2312" pitchFamily="49" charset="-122"/>
                </a:rPr>
                <a:t>控制</a:t>
              </a:r>
            </a:p>
          </p:txBody>
        </p:sp>
        <p:sp>
          <p:nvSpPr>
            <p:cNvPr id="67589" name="Text Box 1030"/>
            <p:cNvSpPr txBox="1"/>
            <p:nvPr/>
          </p:nvSpPr>
          <p:spPr>
            <a:xfrm>
              <a:off x="2106" y="1453"/>
              <a:ext cx="900" cy="590"/>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latin typeface="Times New Roman" panose="02020603050405020304" pitchFamily="18" charset="0"/>
                  <a:ea typeface="楷体_GB2312" pitchFamily="49" charset="-122"/>
                </a:rPr>
                <a:t>数据转换</a:t>
              </a:r>
            </a:p>
            <a:p>
              <a:pPr algn="ctr"/>
              <a:r>
                <a:rPr lang="zh-CN" altLang="en-US" sz="2000" b="1" dirty="0">
                  <a:latin typeface="Times New Roman" panose="02020603050405020304" pitchFamily="18" charset="0"/>
                  <a:ea typeface="楷体_GB2312" pitchFamily="49" charset="-122"/>
                </a:rPr>
                <a:t>控制</a:t>
              </a:r>
            </a:p>
          </p:txBody>
        </p:sp>
        <p:sp>
          <p:nvSpPr>
            <p:cNvPr id="67590" name="Line 1031"/>
            <p:cNvSpPr/>
            <p:nvPr/>
          </p:nvSpPr>
          <p:spPr>
            <a:xfrm>
              <a:off x="2560" y="1070"/>
              <a:ext cx="1" cy="386"/>
            </a:xfrm>
            <a:prstGeom prst="line">
              <a:avLst/>
            </a:prstGeom>
            <a:ln w="12700" cap="flat" cmpd="sng">
              <a:solidFill>
                <a:srgbClr val="000000"/>
              </a:solidFill>
              <a:prstDash val="solid"/>
              <a:round/>
              <a:headEnd type="none" w="med" len="med"/>
              <a:tailEnd type="none" w="med" len="med"/>
            </a:ln>
          </p:spPr>
        </p:sp>
        <p:sp>
          <p:nvSpPr>
            <p:cNvPr id="67591" name="Text Box 1032"/>
            <p:cNvSpPr txBox="1"/>
            <p:nvPr/>
          </p:nvSpPr>
          <p:spPr>
            <a:xfrm>
              <a:off x="3454" y="1453"/>
              <a:ext cx="900" cy="590"/>
            </a:xfrm>
            <a:prstGeom prst="rect">
              <a:avLst/>
            </a:prstGeom>
            <a:noFill/>
            <a:ln w="12700" cap="flat" cmpd="sng">
              <a:solidFill>
                <a:srgbClr val="000000"/>
              </a:solidFill>
              <a:prstDash val="solid"/>
              <a:miter/>
              <a:headEnd type="none" w="med" len="med"/>
              <a:tailEnd type="none" w="med" len="med"/>
            </a:ln>
          </p:spPr>
          <p:txBody>
            <a:bodyPr lIns="18000" tIns="144000" rIns="18000" bIns="36000" anchor="t"/>
            <a:lstStyle/>
            <a:p>
              <a:pPr algn="ctr"/>
              <a:r>
                <a:rPr lang="zh-CN" altLang="en-US" b="1" dirty="0">
                  <a:latin typeface="Times New Roman" panose="02020603050405020304" pitchFamily="18" charset="0"/>
                  <a:ea typeface="楷体_GB2312" pitchFamily="49" charset="-122"/>
                </a:rPr>
                <a:t>驱动仪表板</a:t>
              </a:r>
            </a:p>
          </p:txBody>
        </p:sp>
        <p:sp>
          <p:nvSpPr>
            <p:cNvPr id="67592" name="Text Box 1033"/>
            <p:cNvSpPr txBox="1"/>
            <p:nvPr/>
          </p:nvSpPr>
          <p:spPr>
            <a:xfrm>
              <a:off x="760" y="1453"/>
              <a:ext cx="900" cy="590"/>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latin typeface="Times New Roman" panose="02020603050405020304" pitchFamily="18" charset="0"/>
                  <a:ea typeface="楷体_GB2312" pitchFamily="49" charset="-122"/>
                </a:rPr>
                <a:t>接收传感器</a:t>
              </a:r>
            </a:p>
            <a:p>
              <a:pPr algn="ctr"/>
              <a:r>
                <a:rPr lang="zh-CN" altLang="en-US" sz="2000" b="1" dirty="0">
                  <a:latin typeface="Times New Roman" panose="02020603050405020304" pitchFamily="18" charset="0"/>
                  <a:ea typeface="楷体_GB2312" pitchFamily="49" charset="-122"/>
                </a:rPr>
                <a:t>信号</a:t>
              </a:r>
            </a:p>
          </p:txBody>
        </p:sp>
        <p:sp>
          <p:nvSpPr>
            <p:cNvPr id="67593" name="Line 1034"/>
            <p:cNvSpPr/>
            <p:nvPr/>
          </p:nvSpPr>
          <p:spPr>
            <a:xfrm>
              <a:off x="1214" y="1254"/>
              <a:ext cx="2672" cy="1"/>
            </a:xfrm>
            <a:prstGeom prst="line">
              <a:avLst/>
            </a:prstGeom>
            <a:ln w="12700" cap="flat" cmpd="sng">
              <a:solidFill>
                <a:srgbClr val="000000"/>
              </a:solidFill>
              <a:prstDash val="solid"/>
              <a:round/>
              <a:headEnd type="none" w="med" len="med"/>
              <a:tailEnd type="none" w="med" len="med"/>
            </a:ln>
          </p:spPr>
        </p:sp>
        <p:sp>
          <p:nvSpPr>
            <p:cNvPr id="67594" name="Line 1035"/>
            <p:cNvSpPr/>
            <p:nvPr/>
          </p:nvSpPr>
          <p:spPr>
            <a:xfrm>
              <a:off x="1214" y="1243"/>
              <a:ext cx="1" cy="213"/>
            </a:xfrm>
            <a:prstGeom prst="line">
              <a:avLst/>
            </a:prstGeom>
            <a:ln w="12700" cap="flat" cmpd="sng">
              <a:solidFill>
                <a:srgbClr val="000000"/>
              </a:solidFill>
              <a:prstDash val="solid"/>
              <a:round/>
              <a:headEnd type="none" w="med" len="med"/>
              <a:tailEnd type="none" w="med" len="med"/>
            </a:ln>
          </p:spPr>
        </p:sp>
        <p:sp>
          <p:nvSpPr>
            <p:cNvPr id="67595" name="Line 1036"/>
            <p:cNvSpPr/>
            <p:nvPr/>
          </p:nvSpPr>
          <p:spPr>
            <a:xfrm>
              <a:off x="3908" y="1243"/>
              <a:ext cx="1" cy="213"/>
            </a:xfrm>
            <a:prstGeom prst="line">
              <a:avLst/>
            </a:prstGeom>
            <a:ln w="12700" cap="flat" cmpd="sng">
              <a:solidFill>
                <a:srgbClr val="000000"/>
              </a:solidFill>
              <a:prstDash val="solid"/>
              <a:round/>
              <a:headEnd type="none" w="med" len="med"/>
              <a:tailEnd type="none" w="med" len="med"/>
            </a:ln>
          </p:spPr>
        </p:sp>
        <p:sp>
          <p:nvSpPr>
            <p:cNvPr id="67596" name="Text Box 1037"/>
            <p:cNvSpPr txBox="1"/>
            <p:nvPr/>
          </p:nvSpPr>
          <p:spPr>
            <a:xfrm>
              <a:off x="1169" y="2353"/>
              <a:ext cx="571" cy="374"/>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85000"/>
                </a:lnSpc>
              </a:pPr>
              <a:r>
                <a:rPr lang="zh-CN" altLang="en-US" sz="2000" b="1" dirty="0">
                  <a:latin typeface="楷体_GB2312" pitchFamily="49" charset="-122"/>
                  <a:ea typeface="楷体_GB2312" pitchFamily="49" charset="-122"/>
                </a:rPr>
                <a:t>计算</a:t>
              </a:r>
              <a:r>
                <a:rPr lang="en-US" altLang="zh-CN" sz="2000" b="1" dirty="0">
                  <a:latin typeface="Times New Roman" panose="02020603050405020304" pitchFamily="18" charset="0"/>
                  <a:ea typeface="楷体_GB2312" pitchFamily="49" charset="-122"/>
                </a:rPr>
                <a:t>gph</a:t>
              </a:r>
              <a:endParaRPr lang="en-US" altLang="zh-CN" sz="1000" dirty="0">
                <a:latin typeface="Times New Roman" panose="02020603050405020304" pitchFamily="18" charset="0"/>
                <a:ea typeface="宋体" panose="02010600030101010101" pitchFamily="2" charset="-122"/>
              </a:endParaRPr>
            </a:p>
          </p:txBody>
        </p:sp>
        <p:sp>
          <p:nvSpPr>
            <p:cNvPr id="67597" name="Text Box 1038"/>
            <p:cNvSpPr txBox="1"/>
            <p:nvPr/>
          </p:nvSpPr>
          <p:spPr>
            <a:xfrm>
              <a:off x="1159" y="2977"/>
              <a:ext cx="613" cy="37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130000"/>
                </a:lnSpc>
              </a:pPr>
              <a:r>
                <a:rPr lang="zh-CN" altLang="en-US" b="1" dirty="0">
                  <a:latin typeface="Times New Roman" panose="02020603050405020304" pitchFamily="18" charset="0"/>
                  <a:ea typeface="楷体_GB2312" pitchFamily="49" charset="-122"/>
                </a:rPr>
                <a:t>读燃料流</a:t>
              </a:r>
            </a:p>
          </p:txBody>
        </p:sp>
        <p:sp>
          <p:nvSpPr>
            <p:cNvPr id="67598" name="Text Box 1039"/>
            <p:cNvSpPr txBox="1"/>
            <p:nvPr/>
          </p:nvSpPr>
          <p:spPr>
            <a:xfrm>
              <a:off x="288" y="2353"/>
              <a:ext cx="720" cy="374"/>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85000"/>
                </a:lnSpc>
              </a:pPr>
              <a:r>
                <a:rPr lang="zh-CN" altLang="en-US" sz="2000" b="1" dirty="0">
                  <a:latin typeface="楷体_GB2312" pitchFamily="49" charset="-122"/>
                  <a:ea typeface="楷体_GB2312" pitchFamily="49" charset="-122"/>
                </a:rPr>
                <a:t>转换成</a:t>
              </a:r>
              <a:r>
                <a:rPr lang="en-US" altLang="zh-CN" sz="2000" b="1" dirty="0">
                  <a:latin typeface="Times New Roman" panose="02020603050405020304" pitchFamily="18" charset="0"/>
                  <a:ea typeface="楷体_GB2312" pitchFamily="49" charset="-122"/>
                </a:rPr>
                <a:t>rpm</a:t>
              </a:r>
              <a:endParaRPr lang="en-US" altLang="zh-CN" sz="1000" dirty="0">
                <a:latin typeface="Times New Roman" panose="02020603050405020304" pitchFamily="18" charset="0"/>
                <a:ea typeface="宋体" panose="02010600030101010101" pitchFamily="2" charset="-122"/>
              </a:endParaRPr>
            </a:p>
          </p:txBody>
        </p:sp>
        <p:sp>
          <p:nvSpPr>
            <p:cNvPr id="67599" name="Text Box 1040"/>
            <p:cNvSpPr txBox="1"/>
            <p:nvPr/>
          </p:nvSpPr>
          <p:spPr>
            <a:xfrm>
              <a:off x="288" y="2977"/>
              <a:ext cx="720" cy="37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130000"/>
                </a:lnSpc>
              </a:pPr>
              <a:r>
                <a:rPr lang="zh-CN" altLang="en-US" sz="2000" b="1" dirty="0">
                  <a:latin typeface="Times New Roman" panose="02020603050405020304" pitchFamily="18" charset="0"/>
                  <a:ea typeface="楷体_GB2312" pitchFamily="49" charset="-122"/>
                </a:rPr>
                <a:t>收集</a:t>
              </a:r>
              <a:r>
                <a:rPr lang="en-US" altLang="zh-CN" sz="2000" b="1" dirty="0">
                  <a:latin typeface="Times New Roman" panose="02020603050405020304" pitchFamily="18" charset="0"/>
                  <a:ea typeface="宋体" panose="02010600030101010101" pitchFamily="2" charset="-122"/>
                </a:rPr>
                <a:t>sps</a:t>
              </a:r>
              <a:endParaRPr lang="en-US" altLang="zh-CN" sz="1000" dirty="0">
                <a:latin typeface="Times New Roman" panose="02020603050405020304" pitchFamily="18" charset="0"/>
                <a:ea typeface="宋体" panose="02010600030101010101" pitchFamily="2" charset="-122"/>
              </a:endParaRPr>
            </a:p>
          </p:txBody>
        </p:sp>
        <p:sp>
          <p:nvSpPr>
            <p:cNvPr id="67600" name="Text Box 1041"/>
            <p:cNvSpPr txBox="1"/>
            <p:nvPr/>
          </p:nvSpPr>
          <p:spPr>
            <a:xfrm>
              <a:off x="265" y="3601"/>
              <a:ext cx="864" cy="37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sz="2000" b="1" dirty="0">
                  <a:latin typeface="Times New Roman" panose="02020603050405020304" pitchFamily="18" charset="0"/>
                  <a:ea typeface="楷体_GB2312" pitchFamily="49" charset="-122"/>
                </a:rPr>
                <a:t>读旋转信号</a:t>
              </a:r>
              <a:endParaRPr lang="zh-CN" altLang="en-US" sz="1000" dirty="0">
                <a:latin typeface="Times New Roman" panose="02020603050405020304" pitchFamily="18" charset="0"/>
                <a:ea typeface="宋体" panose="02010600030101010101" pitchFamily="2" charset="-122"/>
              </a:endParaRPr>
            </a:p>
          </p:txBody>
        </p:sp>
        <p:sp>
          <p:nvSpPr>
            <p:cNvPr id="67601" name="Text Box 1042"/>
            <p:cNvSpPr txBox="1"/>
            <p:nvPr/>
          </p:nvSpPr>
          <p:spPr>
            <a:xfrm>
              <a:off x="1849" y="2353"/>
              <a:ext cx="360" cy="749"/>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sz="2000" b="1" dirty="0">
                  <a:latin typeface="楷体_GB2312" pitchFamily="49" charset="-122"/>
                  <a:ea typeface="楷体_GB2312" pitchFamily="49" charset="-122"/>
                </a:rPr>
                <a:t>确定加</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减速</a:t>
              </a:r>
            </a:p>
          </p:txBody>
        </p:sp>
        <p:sp>
          <p:nvSpPr>
            <p:cNvPr id="67602" name="Text Box 1043"/>
            <p:cNvSpPr txBox="1"/>
            <p:nvPr/>
          </p:nvSpPr>
          <p:spPr>
            <a:xfrm>
              <a:off x="2249"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楷体_GB2312" pitchFamily="49" charset="-122"/>
                  <a:ea typeface="楷体_GB2312" pitchFamily="49" charset="-122"/>
                </a:rPr>
                <a:t>计算</a:t>
              </a:r>
              <a:r>
                <a:rPr lang="en-US" altLang="zh-CN" sz="2000" b="1" dirty="0">
                  <a:latin typeface="Times New Roman" panose="02020603050405020304" pitchFamily="18" charset="0"/>
                  <a:ea typeface="楷体_GB2312" pitchFamily="49" charset="-122"/>
                </a:rPr>
                <a:t>mph</a:t>
              </a:r>
              <a:endParaRPr lang="en-US" altLang="zh-CN" sz="1000" dirty="0">
                <a:latin typeface="Times New Roman" panose="02020603050405020304" pitchFamily="18" charset="0"/>
                <a:ea typeface="宋体" panose="02010600030101010101" pitchFamily="2" charset="-122"/>
              </a:endParaRPr>
            </a:p>
          </p:txBody>
        </p:sp>
        <p:sp>
          <p:nvSpPr>
            <p:cNvPr id="67603" name="Text Box 1044"/>
            <p:cNvSpPr txBox="1"/>
            <p:nvPr/>
          </p:nvSpPr>
          <p:spPr>
            <a:xfrm>
              <a:off x="2647" y="2353"/>
              <a:ext cx="361"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Times New Roman" panose="02020603050405020304" pitchFamily="18" charset="0"/>
                  <a:ea typeface="楷体_GB2312" pitchFamily="49" charset="-122"/>
                </a:rPr>
                <a:t>计算</a:t>
              </a:r>
              <a:r>
                <a:rPr lang="en-US" altLang="zh-CN" sz="2000" b="1" dirty="0">
                  <a:latin typeface="Times New Roman" panose="02020603050405020304" pitchFamily="18" charset="0"/>
                  <a:ea typeface="宋体" panose="02010600030101010101" pitchFamily="2" charset="-122"/>
                </a:rPr>
                <a:t>mpg</a:t>
              </a:r>
              <a:endParaRPr lang="en-US" altLang="zh-CN" sz="1000" dirty="0">
                <a:latin typeface="Times New Roman" panose="02020603050405020304" pitchFamily="18" charset="0"/>
                <a:ea typeface="宋体" panose="02010600030101010101" pitchFamily="2" charset="-122"/>
              </a:endParaRPr>
            </a:p>
          </p:txBody>
        </p:sp>
        <p:sp>
          <p:nvSpPr>
            <p:cNvPr id="67604" name="Text Box 1045"/>
            <p:cNvSpPr txBox="1"/>
            <p:nvPr/>
          </p:nvSpPr>
          <p:spPr>
            <a:xfrm>
              <a:off x="3047"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b="1" dirty="0">
                  <a:latin typeface="Times New Roman" panose="02020603050405020304" pitchFamily="18" charset="0"/>
                  <a:ea typeface="楷体_GB2312" pitchFamily="49" charset="-122"/>
                </a:rPr>
                <a:t>计算里程</a:t>
              </a:r>
              <a:endParaRPr lang="zh-CN" altLang="en-US" sz="1000" dirty="0">
                <a:latin typeface="Times New Roman" panose="02020603050405020304" pitchFamily="18" charset="0"/>
                <a:ea typeface="宋体" panose="02010600030101010101" pitchFamily="2" charset="-122"/>
              </a:endParaRPr>
            </a:p>
          </p:txBody>
        </p:sp>
        <p:sp>
          <p:nvSpPr>
            <p:cNvPr id="67605" name="Text Box 1046"/>
            <p:cNvSpPr txBox="1"/>
            <p:nvPr/>
          </p:nvSpPr>
          <p:spPr>
            <a:xfrm>
              <a:off x="3483" y="2353"/>
              <a:ext cx="360" cy="749"/>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sz="2000" b="1" dirty="0">
                  <a:latin typeface="楷体_GB2312" pitchFamily="49" charset="-122"/>
                  <a:ea typeface="楷体_GB2312" pitchFamily="49" charset="-122"/>
                </a:rPr>
                <a:t>加</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减速</a:t>
              </a:r>
              <a:endParaRPr lang="zh-CN" altLang="en-US" sz="1000" dirty="0">
                <a:latin typeface="Times New Roman" panose="02020603050405020304" pitchFamily="18" charset="0"/>
                <a:ea typeface="宋体" panose="02010600030101010101" pitchFamily="2" charset="-122"/>
              </a:endParaRPr>
            </a:p>
            <a:p>
              <a:pPr algn="ctr"/>
              <a:r>
                <a:rPr lang="zh-CN" altLang="en-US" sz="2000" b="1" dirty="0">
                  <a:latin typeface="Times New Roman" panose="02020603050405020304" pitchFamily="18" charset="0"/>
                  <a:ea typeface="楷体_GB2312" pitchFamily="49" charset="-122"/>
                </a:rPr>
                <a:t>显示</a:t>
              </a:r>
              <a:endParaRPr lang="zh-CN" altLang="en-US" sz="1000" dirty="0">
                <a:latin typeface="Times New Roman" panose="02020603050405020304" pitchFamily="18" charset="0"/>
                <a:ea typeface="宋体" panose="02010600030101010101" pitchFamily="2" charset="-122"/>
              </a:endParaRPr>
            </a:p>
          </p:txBody>
        </p:sp>
        <p:sp>
          <p:nvSpPr>
            <p:cNvPr id="67606" name="Text Box 1047"/>
            <p:cNvSpPr txBox="1"/>
            <p:nvPr/>
          </p:nvSpPr>
          <p:spPr>
            <a:xfrm>
              <a:off x="3882"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Times New Roman" panose="02020603050405020304" pitchFamily="18" charset="0"/>
                  <a:ea typeface="楷体_GB2312" pitchFamily="49" charset="-122"/>
                </a:rPr>
                <a:t>显示</a:t>
              </a:r>
              <a:r>
                <a:rPr lang="en-US" altLang="zh-CN" sz="2000" b="1" dirty="0">
                  <a:latin typeface="Times New Roman" panose="02020603050405020304" pitchFamily="18" charset="0"/>
                  <a:ea typeface="宋体" panose="02010600030101010101" pitchFamily="2" charset="-122"/>
                </a:rPr>
                <a:t>mpg</a:t>
              </a:r>
              <a:endParaRPr lang="en-US" altLang="zh-CN" sz="1000" dirty="0">
                <a:latin typeface="Times New Roman" panose="02020603050405020304" pitchFamily="18" charset="0"/>
                <a:ea typeface="宋体" panose="02010600030101010101" pitchFamily="2" charset="-122"/>
              </a:endParaRPr>
            </a:p>
          </p:txBody>
        </p:sp>
        <p:sp>
          <p:nvSpPr>
            <p:cNvPr id="67607" name="Text Box 1048"/>
            <p:cNvSpPr txBox="1"/>
            <p:nvPr/>
          </p:nvSpPr>
          <p:spPr>
            <a:xfrm>
              <a:off x="4281"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Times New Roman" panose="02020603050405020304" pitchFamily="18" charset="0"/>
                  <a:ea typeface="楷体_GB2312" pitchFamily="49" charset="-122"/>
                </a:rPr>
                <a:t>显示</a:t>
              </a:r>
              <a:r>
                <a:rPr lang="en-US" altLang="zh-CN" sz="2000" b="1" dirty="0">
                  <a:latin typeface="Times New Roman" panose="02020603050405020304" pitchFamily="18" charset="0"/>
                  <a:ea typeface="宋体" panose="02010600030101010101" pitchFamily="2" charset="-122"/>
                </a:rPr>
                <a:t>mph</a:t>
              </a:r>
            </a:p>
          </p:txBody>
        </p:sp>
        <p:sp>
          <p:nvSpPr>
            <p:cNvPr id="67608" name="Text Box 1049"/>
            <p:cNvSpPr txBox="1"/>
            <p:nvPr/>
          </p:nvSpPr>
          <p:spPr>
            <a:xfrm>
              <a:off x="4681"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Times New Roman" panose="02020603050405020304" pitchFamily="18" charset="0"/>
                  <a:ea typeface="楷体_GB2312" pitchFamily="49" charset="-122"/>
                </a:rPr>
                <a:t>显示里程</a:t>
              </a:r>
            </a:p>
          </p:txBody>
        </p:sp>
        <p:sp>
          <p:nvSpPr>
            <p:cNvPr id="67609" name="Text Box 1050"/>
            <p:cNvSpPr txBox="1"/>
            <p:nvPr/>
          </p:nvSpPr>
          <p:spPr>
            <a:xfrm>
              <a:off x="5080" y="2353"/>
              <a:ext cx="360" cy="749"/>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latin typeface="Times New Roman" panose="02020603050405020304" pitchFamily="18" charset="0"/>
                  <a:ea typeface="楷体_GB2312" pitchFamily="49" charset="-122"/>
                </a:rPr>
                <a:t>发出铃声</a:t>
              </a:r>
              <a:endParaRPr lang="zh-CN" altLang="en-US" sz="1000" dirty="0">
                <a:latin typeface="Times New Roman" panose="02020603050405020304" pitchFamily="18" charset="0"/>
                <a:ea typeface="宋体" panose="02010600030101010101" pitchFamily="2" charset="-122"/>
              </a:endParaRPr>
            </a:p>
          </p:txBody>
        </p:sp>
        <p:sp>
          <p:nvSpPr>
            <p:cNvPr id="67610" name="Text Box 1051"/>
            <p:cNvSpPr txBox="1"/>
            <p:nvPr/>
          </p:nvSpPr>
          <p:spPr>
            <a:xfrm>
              <a:off x="3936" y="3552"/>
              <a:ext cx="1163" cy="37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sz="2000" b="1" dirty="0">
                  <a:latin typeface="Times New Roman" panose="02020603050405020304" pitchFamily="18" charset="0"/>
                  <a:ea typeface="楷体_GB2312" pitchFamily="49" charset="-122"/>
                </a:rPr>
                <a:t>发光二极管显示</a:t>
              </a:r>
            </a:p>
          </p:txBody>
        </p:sp>
        <p:sp>
          <p:nvSpPr>
            <p:cNvPr id="67611" name="Line 1052"/>
            <p:cNvSpPr/>
            <p:nvPr/>
          </p:nvSpPr>
          <p:spPr>
            <a:xfrm flipH="1">
              <a:off x="651" y="2043"/>
              <a:ext cx="558" cy="309"/>
            </a:xfrm>
            <a:prstGeom prst="line">
              <a:avLst/>
            </a:prstGeom>
            <a:ln w="9525" cap="flat" cmpd="sng">
              <a:solidFill>
                <a:srgbClr val="000000"/>
              </a:solidFill>
              <a:prstDash val="solid"/>
              <a:round/>
              <a:headEnd type="none" w="med" len="med"/>
              <a:tailEnd type="none" w="med" len="med"/>
            </a:ln>
          </p:spPr>
        </p:sp>
        <p:sp>
          <p:nvSpPr>
            <p:cNvPr id="67612" name="Line 1053"/>
            <p:cNvSpPr/>
            <p:nvPr/>
          </p:nvSpPr>
          <p:spPr>
            <a:xfrm>
              <a:off x="1214" y="2043"/>
              <a:ext cx="245" cy="309"/>
            </a:xfrm>
            <a:prstGeom prst="line">
              <a:avLst/>
            </a:prstGeom>
            <a:ln w="9525" cap="flat" cmpd="sng">
              <a:solidFill>
                <a:srgbClr val="000000"/>
              </a:solidFill>
              <a:prstDash val="solid"/>
              <a:round/>
              <a:headEnd type="none" w="med" len="med"/>
              <a:tailEnd type="none" w="med" len="med"/>
            </a:ln>
          </p:spPr>
        </p:sp>
        <p:sp>
          <p:nvSpPr>
            <p:cNvPr id="67613" name="Line 1054"/>
            <p:cNvSpPr/>
            <p:nvPr/>
          </p:nvSpPr>
          <p:spPr>
            <a:xfrm>
              <a:off x="651" y="2727"/>
              <a:ext cx="1" cy="250"/>
            </a:xfrm>
            <a:prstGeom prst="line">
              <a:avLst/>
            </a:prstGeom>
            <a:ln w="9525" cap="flat" cmpd="sng">
              <a:solidFill>
                <a:srgbClr val="000000"/>
              </a:solidFill>
              <a:prstDash val="solid"/>
              <a:round/>
              <a:headEnd type="none" w="med" len="med"/>
              <a:tailEnd type="none" w="med" len="med"/>
            </a:ln>
          </p:spPr>
        </p:sp>
        <p:sp>
          <p:nvSpPr>
            <p:cNvPr id="67614" name="Line 1055"/>
            <p:cNvSpPr/>
            <p:nvPr/>
          </p:nvSpPr>
          <p:spPr>
            <a:xfrm>
              <a:off x="651" y="3355"/>
              <a:ext cx="1" cy="245"/>
            </a:xfrm>
            <a:prstGeom prst="line">
              <a:avLst/>
            </a:prstGeom>
            <a:ln w="9525" cap="flat" cmpd="sng">
              <a:solidFill>
                <a:srgbClr val="000000"/>
              </a:solidFill>
              <a:prstDash val="solid"/>
              <a:round/>
              <a:headEnd type="none" w="med" len="med"/>
              <a:tailEnd type="none" w="med" len="med"/>
            </a:ln>
          </p:spPr>
        </p:sp>
        <p:sp>
          <p:nvSpPr>
            <p:cNvPr id="67615" name="Line 1056"/>
            <p:cNvSpPr/>
            <p:nvPr/>
          </p:nvSpPr>
          <p:spPr>
            <a:xfrm>
              <a:off x="1460" y="2727"/>
              <a:ext cx="1" cy="250"/>
            </a:xfrm>
            <a:prstGeom prst="line">
              <a:avLst/>
            </a:prstGeom>
            <a:ln w="9525" cap="flat" cmpd="sng">
              <a:solidFill>
                <a:srgbClr val="000000"/>
              </a:solidFill>
              <a:prstDash val="solid"/>
              <a:round/>
              <a:headEnd type="none" w="med" len="med"/>
              <a:tailEnd type="none" w="med" len="med"/>
            </a:ln>
          </p:spPr>
        </p:sp>
        <p:sp>
          <p:nvSpPr>
            <p:cNvPr id="67616" name="Line 1057"/>
            <p:cNvSpPr/>
            <p:nvPr/>
          </p:nvSpPr>
          <p:spPr>
            <a:xfrm flipH="1">
              <a:off x="2031" y="2043"/>
              <a:ext cx="526" cy="309"/>
            </a:xfrm>
            <a:prstGeom prst="line">
              <a:avLst/>
            </a:prstGeom>
            <a:ln w="9525" cap="flat" cmpd="sng">
              <a:solidFill>
                <a:srgbClr val="000000"/>
              </a:solidFill>
              <a:prstDash val="solid"/>
              <a:round/>
              <a:headEnd type="none" w="med" len="med"/>
              <a:tailEnd type="none" w="med" len="med"/>
            </a:ln>
          </p:spPr>
        </p:sp>
        <p:sp>
          <p:nvSpPr>
            <p:cNvPr id="67617" name="Line 1058"/>
            <p:cNvSpPr/>
            <p:nvPr/>
          </p:nvSpPr>
          <p:spPr>
            <a:xfrm flipH="1">
              <a:off x="2430" y="2043"/>
              <a:ext cx="129" cy="309"/>
            </a:xfrm>
            <a:prstGeom prst="line">
              <a:avLst/>
            </a:prstGeom>
            <a:ln w="9525" cap="flat" cmpd="sng">
              <a:solidFill>
                <a:srgbClr val="000000"/>
              </a:solidFill>
              <a:prstDash val="solid"/>
              <a:round/>
              <a:headEnd type="none" w="med" len="med"/>
              <a:tailEnd type="none" w="med" len="med"/>
            </a:ln>
          </p:spPr>
        </p:sp>
        <p:sp>
          <p:nvSpPr>
            <p:cNvPr id="67618" name="Line 1059"/>
            <p:cNvSpPr/>
            <p:nvPr/>
          </p:nvSpPr>
          <p:spPr>
            <a:xfrm>
              <a:off x="2560" y="2043"/>
              <a:ext cx="267" cy="309"/>
            </a:xfrm>
            <a:prstGeom prst="line">
              <a:avLst/>
            </a:prstGeom>
            <a:ln w="9525" cap="flat" cmpd="sng">
              <a:solidFill>
                <a:srgbClr val="000000"/>
              </a:solidFill>
              <a:prstDash val="solid"/>
              <a:round/>
              <a:headEnd type="none" w="med" len="med"/>
              <a:tailEnd type="none" w="med" len="med"/>
            </a:ln>
          </p:spPr>
        </p:sp>
        <p:sp>
          <p:nvSpPr>
            <p:cNvPr id="67619" name="Line 1060"/>
            <p:cNvSpPr/>
            <p:nvPr/>
          </p:nvSpPr>
          <p:spPr>
            <a:xfrm>
              <a:off x="2560" y="2043"/>
              <a:ext cx="662" cy="309"/>
            </a:xfrm>
            <a:prstGeom prst="line">
              <a:avLst/>
            </a:prstGeom>
            <a:ln w="9525" cap="flat" cmpd="sng">
              <a:solidFill>
                <a:srgbClr val="000000"/>
              </a:solidFill>
              <a:prstDash val="solid"/>
              <a:round/>
              <a:headEnd type="none" w="med" len="med"/>
              <a:tailEnd type="none" w="med" len="med"/>
            </a:ln>
          </p:spPr>
        </p:sp>
        <p:sp>
          <p:nvSpPr>
            <p:cNvPr id="67620" name="Line 1061"/>
            <p:cNvSpPr/>
            <p:nvPr/>
          </p:nvSpPr>
          <p:spPr>
            <a:xfrm flipH="1">
              <a:off x="3664" y="2043"/>
              <a:ext cx="242" cy="309"/>
            </a:xfrm>
            <a:prstGeom prst="line">
              <a:avLst/>
            </a:prstGeom>
            <a:ln w="9525" cap="flat" cmpd="sng">
              <a:solidFill>
                <a:srgbClr val="000000"/>
              </a:solidFill>
              <a:prstDash val="solid"/>
              <a:round/>
              <a:headEnd type="none" w="med" len="med"/>
              <a:tailEnd type="none" w="med" len="med"/>
            </a:ln>
          </p:spPr>
        </p:sp>
        <p:sp>
          <p:nvSpPr>
            <p:cNvPr id="67621" name="Line 1062"/>
            <p:cNvSpPr/>
            <p:nvPr/>
          </p:nvSpPr>
          <p:spPr>
            <a:xfrm>
              <a:off x="3908" y="2043"/>
              <a:ext cx="155" cy="309"/>
            </a:xfrm>
            <a:prstGeom prst="line">
              <a:avLst/>
            </a:prstGeom>
            <a:ln w="9525" cap="flat" cmpd="sng">
              <a:solidFill>
                <a:srgbClr val="000000"/>
              </a:solidFill>
              <a:prstDash val="solid"/>
              <a:round/>
              <a:headEnd type="none" w="med" len="med"/>
              <a:tailEnd type="none" w="med" len="med"/>
            </a:ln>
          </p:spPr>
        </p:sp>
        <p:sp>
          <p:nvSpPr>
            <p:cNvPr id="67622" name="Line 1063"/>
            <p:cNvSpPr/>
            <p:nvPr/>
          </p:nvSpPr>
          <p:spPr>
            <a:xfrm>
              <a:off x="3908" y="2043"/>
              <a:ext cx="550" cy="309"/>
            </a:xfrm>
            <a:prstGeom prst="line">
              <a:avLst/>
            </a:prstGeom>
            <a:ln w="9525" cap="flat" cmpd="sng">
              <a:solidFill>
                <a:srgbClr val="000000"/>
              </a:solidFill>
              <a:prstDash val="solid"/>
              <a:round/>
              <a:headEnd type="none" w="med" len="med"/>
              <a:tailEnd type="none" w="med" len="med"/>
            </a:ln>
          </p:spPr>
        </p:sp>
        <p:sp>
          <p:nvSpPr>
            <p:cNvPr id="67623" name="Line 1064"/>
            <p:cNvSpPr/>
            <p:nvPr/>
          </p:nvSpPr>
          <p:spPr>
            <a:xfrm>
              <a:off x="3908" y="2043"/>
              <a:ext cx="946" cy="309"/>
            </a:xfrm>
            <a:prstGeom prst="line">
              <a:avLst/>
            </a:prstGeom>
            <a:ln w="9525" cap="flat" cmpd="sng">
              <a:solidFill>
                <a:srgbClr val="000000"/>
              </a:solidFill>
              <a:prstDash val="solid"/>
              <a:round/>
              <a:headEnd type="none" w="med" len="med"/>
              <a:tailEnd type="none" w="med" len="med"/>
            </a:ln>
          </p:spPr>
        </p:sp>
        <p:sp>
          <p:nvSpPr>
            <p:cNvPr id="67624" name="Line 1065"/>
            <p:cNvSpPr/>
            <p:nvPr/>
          </p:nvSpPr>
          <p:spPr>
            <a:xfrm>
              <a:off x="3908" y="2043"/>
              <a:ext cx="1343" cy="309"/>
            </a:xfrm>
            <a:prstGeom prst="line">
              <a:avLst/>
            </a:prstGeom>
            <a:ln w="9525" cap="flat" cmpd="sng">
              <a:solidFill>
                <a:srgbClr val="000000"/>
              </a:solidFill>
              <a:prstDash val="solid"/>
              <a:round/>
              <a:headEnd type="none" w="med" len="med"/>
              <a:tailEnd type="none" w="med" len="med"/>
            </a:ln>
          </p:spPr>
        </p:sp>
        <p:sp>
          <p:nvSpPr>
            <p:cNvPr id="67625" name="Line 1066"/>
            <p:cNvSpPr/>
            <p:nvPr/>
          </p:nvSpPr>
          <p:spPr>
            <a:xfrm>
              <a:off x="3664" y="3102"/>
              <a:ext cx="785" cy="454"/>
            </a:xfrm>
            <a:prstGeom prst="line">
              <a:avLst/>
            </a:prstGeom>
            <a:ln w="9525" cap="flat" cmpd="sng">
              <a:solidFill>
                <a:srgbClr val="000000"/>
              </a:solidFill>
              <a:prstDash val="solid"/>
              <a:round/>
              <a:headEnd type="none" w="med" len="med"/>
              <a:tailEnd type="none" w="med" len="med"/>
            </a:ln>
          </p:spPr>
        </p:sp>
        <p:sp>
          <p:nvSpPr>
            <p:cNvPr id="67626" name="Line 1067"/>
            <p:cNvSpPr/>
            <p:nvPr/>
          </p:nvSpPr>
          <p:spPr>
            <a:xfrm>
              <a:off x="4064" y="3102"/>
              <a:ext cx="389" cy="454"/>
            </a:xfrm>
            <a:prstGeom prst="line">
              <a:avLst/>
            </a:prstGeom>
            <a:ln w="9525" cap="flat" cmpd="sng">
              <a:solidFill>
                <a:srgbClr val="000000"/>
              </a:solidFill>
              <a:prstDash val="solid"/>
              <a:round/>
              <a:headEnd type="none" w="med" len="med"/>
              <a:tailEnd type="none" w="med" len="med"/>
            </a:ln>
          </p:spPr>
        </p:sp>
        <p:sp>
          <p:nvSpPr>
            <p:cNvPr id="67627" name="Line 1068"/>
            <p:cNvSpPr/>
            <p:nvPr/>
          </p:nvSpPr>
          <p:spPr>
            <a:xfrm flipH="1">
              <a:off x="4456" y="3102"/>
              <a:ext cx="7" cy="454"/>
            </a:xfrm>
            <a:prstGeom prst="line">
              <a:avLst/>
            </a:prstGeom>
            <a:ln w="9525" cap="flat" cmpd="sng">
              <a:solidFill>
                <a:srgbClr val="000000"/>
              </a:solidFill>
              <a:prstDash val="solid"/>
              <a:round/>
              <a:headEnd type="none" w="med" len="med"/>
              <a:tailEnd type="none" w="med" len="med"/>
            </a:ln>
          </p:spPr>
        </p:sp>
        <p:sp>
          <p:nvSpPr>
            <p:cNvPr id="67628" name="Line 1069"/>
            <p:cNvSpPr/>
            <p:nvPr/>
          </p:nvSpPr>
          <p:spPr>
            <a:xfrm flipH="1">
              <a:off x="4456" y="3102"/>
              <a:ext cx="403" cy="454"/>
            </a:xfrm>
            <a:prstGeom prst="line">
              <a:avLst/>
            </a:prstGeom>
            <a:ln w="9525" cap="flat" cmpd="sng">
              <a:solidFill>
                <a:srgbClr val="000000"/>
              </a:solidFill>
              <a:prstDash val="solid"/>
              <a:round/>
              <a:headEnd type="none" w="med" len="med"/>
              <a:tailEnd type="none" w="med" len="med"/>
            </a:ln>
          </p:spPr>
        </p:sp>
        <p:sp>
          <p:nvSpPr>
            <p:cNvPr id="67629" name="Line 1070"/>
            <p:cNvSpPr/>
            <p:nvPr/>
          </p:nvSpPr>
          <p:spPr>
            <a:xfrm flipH="1">
              <a:off x="4456" y="3102"/>
              <a:ext cx="799" cy="454"/>
            </a:xfrm>
            <a:prstGeom prst="line">
              <a:avLst/>
            </a:prstGeom>
            <a:ln w="9525" cap="flat" cmpd="sng">
              <a:solidFill>
                <a:srgbClr val="000000"/>
              </a:solidFill>
              <a:prstDash val="solid"/>
              <a:round/>
              <a:headEnd type="none" w="med" len="med"/>
              <a:tailEnd type="none" w="med" len="med"/>
            </a:ln>
          </p:spPr>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59</a:t>
            </a:fld>
            <a:endParaRPr lang="en-US" altLang="zh-CN" sz="1200" dirty="0">
              <a:latin typeface="Arial Black" panose="020B0A04020102020204" pitchFamily="34" charset="0"/>
            </a:endParaRPr>
          </a:p>
        </p:txBody>
      </p:sp>
      <p:sp>
        <p:nvSpPr>
          <p:cNvPr id="6861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70339" name="Rectangle 3"/>
          <p:cNvSpPr>
            <a:spLocks noGrp="1" noChangeArrowheads="1"/>
          </p:cNvSpPr>
          <p:nvPr>
            <p:ph idx="1"/>
          </p:nvPr>
        </p:nvSpPr>
        <p:spPr>
          <a:xfrm>
            <a:off x="323850" y="692150"/>
            <a:ext cx="8153400" cy="1387475"/>
          </a:xfrm>
        </p:spPr>
        <p:txBody>
          <a:bodyPr vert="horz" wrap="square" lIns="91440" tIns="45720" rIns="91440" bIns="45720" numCol="1" anchor="t" anchorCtr="0" compatLnSpc="1"/>
          <a:lstStyle/>
          <a:p>
            <a:pPr marL="666750" marR="0" lvl="0" indent="-666750" algn="l" defTabSz="914400" rtl="0" eaLnBrk="1" fontAlgn="base" latinLnBrk="0" hangingPunct="1">
              <a:lnSpc>
                <a:spcPct val="13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第三步：修改 </a:t>
            </a:r>
            <a:r>
              <a:rPr kumimoji="0" lang="en-US" altLang="zh-CN"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a:t>
            </a:r>
            <a:r>
              <a:rPr kumimoji="0"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本着高内聚、低耦合的原则。</a:t>
            </a:r>
          </a:p>
          <a:p>
            <a:pPr marL="666750" marR="0" lvl="0" indent="-666750" algn="l" defTabSz="914400" rtl="0" eaLnBrk="1" fontAlgn="base" latinLnBrk="0" hangingPunct="1">
              <a:lnSpc>
                <a:spcPct val="130000"/>
              </a:lnSpc>
              <a:spcBef>
                <a:spcPct val="20000"/>
              </a:spcBef>
              <a:spcAft>
                <a:spcPct val="0"/>
              </a:spcAft>
              <a:buClr>
                <a:schemeClr val="bg2"/>
              </a:buClr>
              <a:buSzPct val="75000"/>
              <a:buFont typeface="Wingdings" panose="05000000000000000000" pitchFamily="2" charset="2"/>
              <a:buNone/>
              <a:defRPr/>
            </a:pPr>
            <a:endParaRPr kumimoji="0" lang="en-US" altLang="zh-CN" sz="3200" b="0" i="0" u="none" strike="noStrike" kern="0" cap="none" spc="0" normalizeH="0" baseline="0" noProof="0">
              <a:ln>
                <a:noFill/>
              </a:ln>
              <a:solidFill>
                <a:schemeClr val="tx1"/>
              </a:solidFill>
              <a:effectLst/>
              <a:uLnTx/>
              <a:uFillTx/>
              <a:latin typeface="+mn-lt"/>
              <a:ea typeface="+mn-ea"/>
              <a:cs typeface="+mn-cs"/>
            </a:endParaRPr>
          </a:p>
        </p:txBody>
      </p:sp>
      <p:sp>
        <p:nvSpPr>
          <p:cNvPr id="270340" name="Text Box 4"/>
          <p:cNvSpPr txBox="1"/>
          <p:nvPr/>
        </p:nvSpPr>
        <p:spPr>
          <a:xfrm>
            <a:off x="684213" y="2636838"/>
            <a:ext cx="7239000" cy="2870200"/>
          </a:xfrm>
          <a:prstGeom prst="rect">
            <a:avLst/>
          </a:prstGeom>
          <a:noFill/>
          <a:ln w="9525">
            <a:noFill/>
          </a:ln>
        </p:spPr>
        <p:txBody>
          <a:bodyPr anchor="t">
            <a:spAutoFit/>
          </a:bodyPr>
          <a:lstStyle/>
          <a:p>
            <a:pPr>
              <a:lnSpc>
                <a:spcPct val="130000"/>
              </a:lnSpc>
            </a:pPr>
            <a:r>
              <a:rPr lang="zh-CN" altLang="en-US" sz="2800" b="1" dirty="0">
                <a:latin typeface="Times New Roman" panose="02020603050405020304" pitchFamily="18" charset="0"/>
                <a:ea typeface="楷体_GB2312" pitchFamily="49" charset="-122"/>
              </a:rPr>
              <a:t>注：每个模块应附一简要说明描述</a:t>
            </a:r>
          </a:p>
          <a:p>
            <a:pPr>
              <a:lnSpc>
                <a:spcPct val="130000"/>
              </a:lnSpc>
            </a:pPr>
            <a:r>
              <a:rPr lang="zh-CN" altLang="en-US" sz="2800" b="1" dirty="0">
                <a:latin typeface="Times New Roman" panose="02020603050405020304" pitchFamily="18" charset="0"/>
                <a:ea typeface="楷体_GB2312" pitchFamily="49" charset="-122"/>
              </a:rPr>
              <a:t>      ① 进出该模块的信息（接口描述）；</a:t>
            </a:r>
          </a:p>
          <a:p>
            <a:pPr>
              <a:lnSpc>
                <a:spcPct val="130000"/>
              </a:lnSpc>
            </a:pPr>
            <a:r>
              <a:rPr lang="zh-CN" altLang="en-US" sz="2800" b="1" dirty="0">
                <a:latin typeface="Times New Roman" panose="02020603050405020304" pitchFamily="18" charset="0"/>
                <a:ea typeface="楷体_GB2312" pitchFamily="49" charset="-122"/>
              </a:rPr>
              <a:t>      ② 模块内部的信息；</a:t>
            </a:r>
          </a:p>
          <a:p>
            <a:pPr>
              <a:lnSpc>
                <a:spcPct val="130000"/>
              </a:lnSpc>
            </a:pPr>
            <a:r>
              <a:rPr lang="zh-CN" altLang="en-US" sz="2800" b="1" dirty="0">
                <a:latin typeface="Times New Roman" panose="02020603050405020304" pitchFamily="18" charset="0"/>
                <a:ea typeface="楷体_GB2312" pitchFamily="49" charset="-122"/>
              </a:rPr>
              <a:t>      ③ 过程陈述，包括主要判定点及任务等；</a:t>
            </a:r>
          </a:p>
          <a:p>
            <a:pPr>
              <a:lnSpc>
                <a:spcPct val="130000"/>
              </a:lnSpc>
            </a:pPr>
            <a:r>
              <a:rPr lang="zh-CN" altLang="en-US" sz="2800" b="1" dirty="0">
                <a:latin typeface="Times New Roman" panose="02020603050405020304" pitchFamily="18" charset="0"/>
                <a:ea typeface="楷体_GB2312" pitchFamily="49" charset="-122"/>
              </a:rPr>
              <a:t>      ④ 对约束和特殊特点的简短讨论。</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checkerboard(across)">
                                      <p:cBhvr>
                                        <p:cTn id="7" dur="500"/>
                                        <p:tgtEl>
                                          <p:spTgt spid="270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checkerboard(across)">
                                      <p:cBhvr>
                                        <p:cTn id="12" dur="500"/>
                                        <p:tgtEl>
                                          <p:spTgt spid="270340"/>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dvAuto="1000"/>
      <p:bldP spid="2703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a:t>
            </a:fld>
            <a:endParaRPr lang="en-US" altLang="zh-CN" sz="1200" dirty="0">
              <a:latin typeface="Arial Black" panose="020B0A04020102020204" pitchFamily="34" charset="0"/>
            </a:endParaRPr>
          </a:p>
        </p:txBody>
      </p:sp>
      <p:sp>
        <p:nvSpPr>
          <p:cNvPr id="1024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0243" name="Rectangle 2"/>
          <p:cNvSpPr>
            <a:spLocks noGrp="1"/>
          </p:cNvSpPr>
          <p:nvPr>
            <p:ph type="title"/>
          </p:nvPr>
        </p:nvSpPr>
        <p:spPr/>
        <p:txBody>
          <a:bodyPr vert="horz" wrap="square" lIns="91440" tIns="45720" rIns="91440" bIns="45720" anchor="ctr"/>
          <a:lstStyle/>
          <a:p>
            <a:pPr eaLnBrk="1" hangingPunct="1"/>
            <a:r>
              <a:rPr lang="zh-CN" altLang="en-US" dirty="0">
                <a:solidFill>
                  <a:srgbClr val="7030A0"/>
                </a:solidFill>
                <a:latin typeface="华文彩云" panose="02010800040101010101" charset="-122"/>
                <a:ea typeface="华文彩云" panose="02010800040101010101" charset="-122"/>
              </a:rPr>
              <a:t>软件设计任务</a:t>
            </a:r>
          </a:p>
        </p:txBody>
      </p:sp>
      <p:sp>
        <p:nvSpPr>
          <p:cNvPr id="27853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mn-ea"/>
                <a:cs typeface="+mn-cs"/>
              </a:rPr>
              <a:t>从工程管理的角度来看，软件设计分两步完成</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900" b="1" i="0" u="none" strike="noStrike" kern="0" cap="none" spc="0" normalizeH="0" baseline="0" noProof="0">
                <a:ln>
                  <a:noFill/>
                </a:ln>
                <a:solidFill>
                  <a:srgbClr val="FF3300"/>
                </a:solidFill>
                <a:effectLst>
                  <a:outerShdw blurRad="38100" dist="38100" dir="2700000" algn="tl">
                    <a:srgbClr val="C0C0C0"/>
                  </a:outerShdw>
                </a:effectLst>
                <a:uLnTx/>
                <a:uFillTx/>
                <a:latin typeface="楷体_GB2312" pitchFamily="49" charset="-122"/>
                <a:ea typeface="+mn-ea"/>
                <a:cs typeface="+mn-cs"/>
              </a:rPr>
              <a:t>概要设计</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900" b="1" i="0" u="none" strike="noStrike" kern="0" cap="none" spc="0" normalizeH="0" baseline="0" noProof="0">
                <a:ln>
                  <a:noFill/>
                </a:ln>
                <a:solidFill>
                  <a:srgbClr val="FF3300"/>
                </a:solidFill>
                <a:effectLst>
                  <a:outerShdw blurRad="38100" dist="38100" dir="2700000" algn="tl">
                    <a:srgbClr val="C0C0C0"/>
                  </a:outerShdw>
                </a:effectLst>
                <a:uLnTx/>
                <a:uFillTx/>
                <a:latin typeface="楷体_GB2312" pitchFamily="49" charset="-122"/>
                <a:ea typeface="+mn-ea"/>
                <a:cs typeface="+mn-cs"/>
              </a:rPr>
              <a:t>详细设计</a:t>
            </a:r>
            <a:endParaRPr kumimoji="0" lang="zh-CN" altLang="en-US" sz="2900" b="1" i="0" u="none" strike="noStrike" kern="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mn-ea"/>
              <a:cs typeface="+mn-cs"/>
            </a:endParaRPr>
          </a:p>
        </p:txBody>
      </p:sp>
      <p:pic>
        <p:nvPicPr>
          <p:cNvPr id="10245" name="Picture 4"/>
          <p:cNvPicPr>
            <a:picLocks noChangeAspect="1"/>
          </p:cNvPicPr>
          <p:nvPr/>
        </p:nvPicPr>
        <p:blipFill>
          <a:blip r:embed="rId2"/>
          <a:stretch>
            <a:fillRect/>
          </a:stretch>
        </p:blipFill>
        <p:spPr>
          <a:xfrm>
            <a:off x="3348038" y="2924175"/>
            <a:ext cx="4464050" cy="2270125"/>
          </a:xfrm>
          <a:prstGeom prst="rect">
            <a:avLst/>
          </a:prstGeom>
          <a:noFill/>
          <a:ln w="9525">
            <a:noFill/>
          </a:ln>
        </p:spPr>
      </p:pic>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60</a:t>
            </a:fld>
            <a:endParaRPr lang="en-US" altLang="zh-CN" sz="1200" dirty="0">
              <a:latin typeface="Arial Black" panose="020B0A04020102020204" pitchFamily="34" charset="0"/>
            </a:endParaRPr>
          </a:p>
        </p:txBody>
      </p:sp>
      <p:sp>
        <p:nvSpPr>
          <p:cNvPr id="6963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69635" name="Rectangle 2"/>
          <p:cNvSpPr>
            <a:spLocks noGrp="1"/>
          </p:cNvSpPr>
          <p:nvPr>
            <p:ph type="title"/>
          </p:nvPr>
        </p:nvSpPr>
        <p:spPr>
          <a:xfrm>
            <a:off x="827088" y="304800"/>
            <a:ext cx="7696200" cy="819150"/>
          </a:xfrm>
        </p:spPr>
        <p:txBody>
          <a:bodyPr vert="horz" wrap="square" lIns="91440" tIns="45720" rIns="91440" bIns="45720" anchor="ctr"/>
          <a:lstStyle/>
          <a:p>
            <a:pPr eaLnBrk="1" hangingPunct="1"/>
            <a:r>
              <a:rPr lang="zh-CN" altLang="en-US" sz="3600" i="1" dirty="0">
                <a:solidFill>
                  <a:srgbClr val="000000"/>
                </a:solidFill>
              </a:rPr>
              <a:t>精化后的数字仪表板系统的软件结构</a:t>
            </a:r>
          </a:p>
        </p:txBody>
      </p:sp>
      <p:sp>
        <p:nvSpPr>
          <p:cNvPr id="69636" name="Text Box 5"/>
          <p:cNvSpPr txBox="1"/>
          <p:nvPr/>
        </p:nvSpPr>
        <p:spPr>
          <a:xfrm>
            <a:off x="3455988" y="1371600"/>
            <a:ext cx="1428750" cy="795338"/>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solidFill>
                  <a:srgbClr val="000000"/>
                </a:solidFill>
                <a:latin typeface="Times New Roman" panose="02020603050405020304" pitchFamily="18" charset="0"/>
                <a:ea typeface="楷体_GB2312" pitchFamily="49" charset="-122"/>
              </a:rPr>
              <a:t>数字仪表板</a:t>
            </a:r>
          </a:p>
          <a:p>
            <a:pPr algn="ctr"/>
            <a:r>
              <a:rPr lang="zh-CN" altLang="en-US" sz="2000" b="1" dirty="0">
                <a:solidFill>
                  <a:srgbClr val="000000"/>
                </a:solidFill>
                <a:latin typeface="Times New Roman" panose="02020603050405020304" pitchFamily="18" charset="0"/>
                <a:ea typeface="楷体_GB2312" pitchFamily="49" charset="-122"/>
              </a:rPr>
              <a:t>控制</a:t>
            </a:r>
          </a:p>
        </p:txBody>
      </p:sp>
      <p:sp>
        <p:nvSpPr>
          <p:cNvPr id="69637" name="Text Box 6"/>
          <p:cNvSpPr txBox="1"/>
          <p:nvPr/>
        </p:nvSpPr>
        <p:spPr>
          <a:xfrm>
            <a:off x="3575050" y="2682875"/>
            <a:ext cx="1428750" cy="795338"/>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solidFill>
                  <a:srgbClr val="000000"/>
                </a:solidFill>
                <a:latin typeface="Times New Roman" panose="02020603050405020304" pitchFamily="18" charset="0"/>
                <a:ea typeface="楷体_GB2312" pitchFamily="49" charset="-122"/>
              </a:rPr>
              <a:t>数据转换</a:t>
            </a:r>
          </a:p>
          <a:p>
            <a:pPr algn="ctr"/>
            <a:r>
              <a:rPr lang="zh-CN" altLang="en-US" sz="2000" b="1" dirty="0">
                <a:solidFill>
                  <a:srgbClr val="000000"/>
                </a:solidFill>
                <a:latin typeface="Times New Roman" panose="02020603050405020304" pitchFamily="18" charset="0"/>
                <a:ea typeface="楷体_GB2312" pitchFamily="49" charset="-122"/>
              </a:rPr>
              <a:t>控制</a:t>
            </a:r>
          </a:p>
        </p:txBody>
      </p:sp>
      <p:sp>
        <p:nvSpPr>
          <p:cNvPr id="69638" name="Line 7"/>
          <p:cNvSpPr/>
          <p:nvPr/>
        </p:nvSpPr>
        <p:spPr>
          <a:xfrm>
            <a:off x="4176713" y="2166938"/>
            <a:ext cx="1587" cy="520700"/>
          </a:xfrm>
          <a:prstGeom prst="line">
            <a:avLst/>
          </a:prstGeom>
          <a:ln w="12700" cap="flat" cmpd="sng">
            <a:solidFill>
              <a:srgbClr val="000000"/>
            </a:solidFill>
            <a:prstDash val="solid"/>
            <a:round/>
            <a:headEnd type="none" w="med" len="med"/>
            <a:tailEnd type="none" w="med" len="med"/>
          </a:ln>
        </p:spPr>
      </p:sp>
      <p:sp>
        <p:nvSpPr>
          <p:cNvPr id="69639" name="Text Box 8"/>
          <p:cNvSpPr txBox="1"/>
          <p:nvPr/>
        </p:nvSpPr>
        <p:spPr>
          <a:xfrm>
            <a:off x="5595938" y="2682875"/>
            <a:ext cx="1428750" cy="795338"/>
          </a:xfrm>
          <a:prstGeom prst="rect">
            <a:avLst/>
          </a:prstGeom>
          <a:noFill/>
          <a:ln w="12700" cap="flat" cmpd="sng">
            <a:solidFill>
              <a:srgbClr val="000000"/>
            </a:solidFill>
            <a:prstDash val="solid"/>
            <a:miter/>
            <a:headEnd type="none" w="med" len="med"/>
            <a:tailEnd type="none" w="med" len="med"/>
          </a:ln>
        </p:spPr>
        <p:txBody>
          <a:bodyPr lIns="18000" tIns="144000" rIns="18000" bIns="36000" anchor="t"/>
          <a:lstStyle/>
          <a:p>
            <a:pPr algn="ctr"/>
            <a:r>
              <a:rPr lang="zh-CN" altLang="en-US" b="1" dirty="0">
                <a:solidFill>
                  <a:srgbClr val="000000"/>
                </a:solidFill>
                <a:latin typeface="Times New Roman" panose="02020603050405020304" pitchFamily="18" charset="0"/>
                <a:ea typeface="楷体_GB2312" pitchFamily="49" charset="-122"/>
              </a:rPr>
              <a:t>驱动仪表板</a:t>
            </a:r>
          </a:p>
        </p:txBody>
      </p:sp>
      <p:sp>
        <p:nvSpPr>
          <p:cNvPr id="69640" name="Text Box 9"/>
          <p:cNvSpPr txBox="1"/>
          <p:nvPr/>
        </p:nvSpPr>
        <p:spPr>
          <a:xfrm>
            <a:off x="1319213" y="2682875"/>
            <a:ext cx="1428750" cy="795338"/>
          </a:xfrm>
          <a:prstGeom prst="rect">
            <a:avLst/>
          </a:prstGeom>
          <a:noFill/>
          <a:ln w="12700" cap="flat" cmpd="sng">
            <a:solidFill>
              <a:srgbClr val="000000"/>
            </a:solidFill>
            <a:prstDash val="solid"/>
            <a:miter/>
            <a:headEnd type="none" w="med" len="med"/>
            <a:tailEnd type="none" w="med" len="med"/>
          </a:ln>
        </p:spPr>
        <p:txBody>
          <a:bodyPr lIns="18000" tIns="36000" rIns="18000" bIns="36000" anchor="t"/>
          <a:lstStyle/>
          <a:p>
            <a:pPr algn="ctr"/>
            <a:r>
              <a:rPr lang="zh-CN" altLang="en-US" sz="2000" b="1" dirty="0">
                <a:solidFill>
                  <a:srgbClr val="000000"/>
                </a:solidFill>
                <a:latin typeface="Times New Roman" panose="02020603050405020304" pitchFamily="18" charset="0"/>
                <a:ea typeface="楷体_GB2312" pitchFamily="49" charset="-122"/>
              </a:rPr>
              <a:t>接收传感器</a:t>
            </a:r>
          </a:p>
          <a:p>
            <a:pPr algn="ctr"/>
            <a:r>
              <a:rPr lang="zh-CN" altLang="en-US" sz="2000" b="1" dirty="0">
                <a:solidFill>
                  <a:srgbClr val="000000"/>
                </a:solidFill>
                <a:latin typeface="Times New Roman" panose="02020603050405020304" pitchFamily="18" charset="0"/>
                <a:ea typeface="楷体_GB2312" pitchFamily="49" charset="-122"/>
              </a:rPr>
              <a:t>信号</a:t>
            </a:r>
          </a:p>
        </p:txBody>
      </p:sp>
      <p:sp>
        <p:nvSpPr>
          <p:cNvPr id="69641" name="Line 10"/>
          <p:cNvSpPr/>
          <p:nvPr/>
        </p:nvSpPr>
        <p:spPr>
          <a:xfrm>
            <a:off x="2039938" y="2414588"/>
            <a:ext cx="4241800" cy="1587"/>
          </a:xfrm>
          <a:prstGeom prst="line">
            <a:avLst/>
          </a:prstGeom>
          <a:ln w="12700" cap="flat" cmpd="sng">
            <a:solidFill>
              <a:srgbClr val="000000"/>
            </a:solidFill>
            <a:prstDash val="solid"/>
            <a:round/>
            <a:headEnd type="none" w="med" len="med"/>
            <a:tailEnd type="none" w="med" len="med"/>
          </a:ln>
        </p:spPr>
      </p:sp>
      <p:sp>
        <p:nvSpPr>
          <p:cNvPr id="69642" name="Line 11"/>
          <p:cNvSpPr/>
          <p:nvPr/>
        </p:nvSpPr>
        <p:spPr>
          <a:xfrm>
            <a:off x="2039938" y="2400300"/>
            <a:ext cx="1587" cy="287338"/>
          </a:xfrm>
          <a:prstGeom prst="line">
            <a:avLst/>
          </a:prstGeom>
          <a:ln w="12700" cap="flat" cmpd="sng">
            <a:solidFill>
              <a:srgbClr val="000000"/>
            </a:solidFill>
            <a:prstDash val="solid"/>
            <a:round/>
            <a:headEnd type="none" w="med" len="med"/>
            <a:tailEnd type="none" w="med" len="med"/>
          </a:ln>
        </p:spPr>
      </p:sp>
      <p:sp>
        <p:nvSpPr>
          <p:cNvPr id="69643" name="Line 12"/>
          <p:cNvSpPr/>
          <p:nvPr/>
        </p:nvSpPr>
        <p:spPr>
          <a:xfrm>
            <a:off x="6300788" y="2400300"/>
            <a:ext cx="1587" cy="287338"/>
          </a:xfrm>
          <a:prstGeom prst="line">
            <a:avLst/>
          </a:prstGeom>
          <a:ln w="12700" cap="flat" cmpd="sng">
            <a:solidFill>
              <a:srgbClr val="000000"/>
            </a:solidFill>
            <a:prstDash val="solid"/>
            <a:round/>
            <a:headEnd type="none" w="med" len="med"/>
            <a:tailEnd type="none" w="med" len="med"/>
          </a:ln>
        </p:spPr>
      </p:sp>
      <p:sp>
        <p:nvSpPr>
          <p:cNvPr id="69644" name="Text Box 13"/>
          <p:cNvSpPr txBox="1"/>
          <p:nvPr/>
        </p:nvSpPr>
        <p:spPr>
          <a:xfrm>
            <a:off x="1968500" y="3895725"/>
            <a:ext cx="906463" cy="50482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85000"/>
              </a:lnSpc>
            </a:pPr>
            <a:r>
              <a:rPr lang="zh-CN" altLang="en-US" sz="2000" b="1" dirty="0">
                <a:solidFill>
                  <a:srgbClr val="000000"/>
                </a:solidFill>
                <a:latin typeface="楷体_GB2312" pitchFamily="49" charset="-122"/>
                <a:ea typeface="楷体_GB2312" pitchFamily="49" charset="-122"/>
              </a:rPr>
              <a:t>计算</a:t>
            </a:r>
            <a:r>
              <a:rPr lang="en-US" altLang="zh-CN" sz="2000" b="1" dirty="0">
                <a:solidFill>
                  <a:srgbClr val="000000"/>
                </a:solidFill>
                <a:latin typeface="Times New Roman" panose="02020603050405020304" pitchFamily="18" charset="0"/>
                <a:ea typeface="楷体_GB2312" pitchFamily="49" charset="-122"/>
              </a:rPr>
              <a:t>gph</a:t>
            </a:r>
            <a:endParaRPr lang="en-US" altLang="zh-CN" sz="1000" b="1" dirty="0">
              <a:solidFill>
                <a:srgbClr val="000000"/>
              </a:solidFill>
              <a:latin typeface="Times New Roman" panose="02020603050405020304" pitchFamily="18" charset="0"/>
              <a:ea typeface="宋体" panose="02010600030101010101" pitchFamily="2" charset="-122"/>
            </a:endParaRPr>
          </a:p>
        </p:txBody>
      </p:sp>
      <p:sp>
        <p:nvSpPr>
          <p:cNvPr id="69645" name="Text Box 14"/>
          <p:cNvSpPr txBox="1"/>
          <p:nvPr/>
        </p:nvSpPr>
        <p:spPr>
          <a:xfrm>
            <a:off x="1952625" y="4737100"/>
            <a:ext cx="973138" cy="50482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130000"/>
              </a:lnSpc>
            </a:pPr>
            <a:r>
              <a:rPr lang="zh-CN" altLang="en-US" b="1" dirty="0">
                <a:solidFill>
                  <a:srgbClr val="000000"/>
                </a:solidFill>
                <a:latin typeface="Times New Roman" panose="02020603050405020304" pitchFamily="18" charset="0"/>
                <a:ea typeface="楷体_GB2312" pitchFamily="49" charset="-122"/>
              </a:rPr>
              <a:t>读燃料流</a:t>
            </a:r>
          </a:p>
        </p:txBody>
      </p:sp>
      <p:sp>
        <p:nvSpPr>
          <p:cNvPr id="69646" name="Text Box 15"/>
          <p:cNvSpPr txBox="1"/>
          <p:nvPr/>
        </p:nvSpPr>
        <p:spPr>
          <a:xfrm>
            <a:off x="569913" y="3895725"/>
            <a:ext cx="1143000" cy="50482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lnSpc>
                <a:spcPct val="85000"/>
              </a:lnSpc>
            </a:pPr>
            <a:r>
              <a:rPr lang="zh-CN" altLang="en-US" sz="2000" b="1" dirty="0">
                <a:solidFill>
                  <a:srgbClr val="FF3300"/>
                </a:solidFill>
                <a:latin typeface="楷体_GB2312" pitchFamily="49" charset="-122"/>
                <a:ea typeface="楷体_GB2312" pitchFamily="49" charset="-122"/>
              </a:rPr>
              <a:t>转换成</a:t>
            </a:r>
            <a:r>
              <a:rPr lang="en-US" altLang="zh-CN" sz="2000" b="1" dirty="0">
                <a:solidFill>
                  <a:srgbClr val="FF3300"/>
                </a:solidFill>
                <a:latin typeface="Times New Roman" panose="02020603050405020304" pitchFamily="18" charset="0"/>
                <a:ea typeface="楷体_GB2312" pitchFamily="49" charset="-122"/>
              </a:rPr>
              <a:t>rpm</a:t>
            </a:r>
            <a:endParaRPr lang="en-US" altLang="zh-CN" sz="1000" b="1" dirty="0">
              <a:solidFill>
                <a:srgbClr val="FF3300"/>
              </a:solidFill>
              <a:latin typeface="Times New Roman" panose="02020603050405020304" pitchFamily="18" charset="0"/>
              <a:ea typeface="宋体" panose="02010600030101010101" pitchFamily="2" charset="-122"/>
            </a:endParaRPr>
          </a:p>
        </p:txBody>
      </p:sp>
      <p:sp>
        <p:nvSpPr>
          <p:cNvPr id="69647" name="Text Box 17"/>
          <p:cNvSpPr txBox="1"/>
          <p:nvPr/>
        </p:nvSpPr>
        <p:spPr>
          <a:xfrm>
            <a:off x="533400" y="4697413"/>
            <a:ext cx="1371600" cy="50482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读旋转信号</a:t>
            </a:r>
            <a:endParaRPr lang="zh-CN" altLang="en-US" sz="1000" b="1" dirty="0">
              <a:solidFill>
                <a:srgbClr val="000000"/>
              </a:solidFill>
              <a:latin typeface="Times New Roman" panose="02020603050405020304" pitchFamily="18" charset="0"/>
              <a:ea typeface="宋体" panose="02010600030101010101" pitchFamily="2" charset="-122"/>
            </a:endParaRPr>
          </a:p>
        </p:txBody>
      </p:sp>
      <p:sp>
        <p:nvSpPr>
          <p:cNvPr id="69648" name="Text Box 18"/>
          <p:cNvSpPr txBox="1"/>
          <p:nvPr/>
        </p:nvSpPr>
        <p:spPr>
          <a:xfrm>
            <a:off x="3563938" y="5157788"/>
            <a:ext cx="863600" cy="64770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sz="2000" b="1" dirty="0">
                <a:solidFill>
                  <a:srgbClr val="FF3300"/>
                </a:solidFill>
                <a:latin typeface="楷体_GB2312" pitchFamily="49" charset="-122"/>
                <a:ea typeface="楷体_GB2312" pitchFamily="49" charset="-122"/>
              </a:rPr>
              <a:t>确定加</a:t>
            </a:r>
            <a:r>
              <a:rPr lang="en-US" altLang="zh-CN" sz="2000" b="1" dirty="0">
                <a:solidFill>
                  <a:srgbClr val="FF3300"/>
                </a:solidFill>
                <a:latin typeface="楷体_GB2312" pitchFamily="49" charset="-122"/>
                <a:ea typeface="楷体_GB2312" pitchFamily="49" charset="-122"/>
              </a:rPr>
              <a:t>/</a:t>
            </a:r>
            <a:r>
              <a:rPr lang="zh-CN" altLang="en-US" sz="2000" b="1" dirty="0">
                <a:solidFill>
                  <a:srgbClr val="FF3300"/>
                </a:solidFill>
                <a:latin typeface="楷体_GB2312" pitchFamily="49" charset="-122"/>
                <a:ea typeface="楷体_GB2312" pitchFamily="49" charset="-122"/>
              </a:rPr>
              <a:t>减速</a:t>
            </a:r>
          </a:p>
        </p:txBody>
      </p:sp>
      <p:sp>
        <p:nvSpPr>
          <p:cNvPr id="69649" name="Text Box 19"/>
          <p:cNvSpPr txBox="1"/>
          <p:nvPr/>
        </p:nvSpPr>
        <p:spPr>
          <a:xfrm>
            <a:off x="3683000"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楷体_GB2312" pitchFamily="49" charset="-122"/>
                <a:ea typeface="楷体_GB2312" pitchFamily="49" charset="-122"/>
              </a:rPr>
              <a:t>计算</a:t>
            </a:r>
            <a:r>
              <a:rPr lang="en-US" altLang="zh-CN" sz="2000" b="1" dirty="0">
                <a:solidFill>
                  <a:srgbClr val="000000"/>
                </a:solidFill>
                <a:latin typeface="Times New Roman" panose="02020603050405020304" pitchFamily="18" charset="0"/>
                <a:ea typeface="楷体_GB2312" pitchFamily="49" charset="-122"/>
              </a:rPr>
              <a:t>mph</a:t>
            </a:r>
            <a:endParaRPr lang="en-US" altLang="zh-CN" sz="1000" b="1" dirty="0">
              <a:solidFill>
                <a:srgbClr val="000000"/>
              </a:solidFill>
              <a:latin typeface="Times New Roman" panose="02020603050405020304" pitchFamily="18" charset="0"/>
              <a:ea typeface="宋体" panose="02010600030101010101" pitchFamily="2" charset="-122"/>
            </a:endParaRPr>
          </a:p>
        </p:txBody>
      </p:sp>
      <p:sp>
        <p:nvSpPr>
          <p:cNvPr id="69650" name="Text Box 20"/>
          <p:cNvSpPr txBox="1"/>
          <p:nvPr/>
        </p:nvSpPr>
        <p:spPr>
          <a:xfrm>
            <a:off x="4314825" y="3895725"/>
            <a:ext cx="573088"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计算</a:t>
            </a:r>
            <a:r>
              <a:rPr lang="en-US" altLang="zh-CN" sz="2000" b="1" dirty="0">
                <a:solidFill>
                  <a:srgbClr val="000000"/>
                </a:solidFill>
                <a:latin typeface="Times New Roman" panose="02020603050405020304" pitchFamily="18" charset="0"/>
                <a:ea typeface="宋体" panose="02010600030101010101" pitchFamily="2" charset="-122"/>
              </a:rPr>
              <a:t>mpg</a:t>
            </a:r>
            <a:endParaRPr lang="en-US" altLang="zh-CN" sz="1000" b="1" dirty="0">
              <a:solidFill>
                <a:srgbClr val="000000"/>
              </a:solidFill>
              <a:latin typeface="Times New Roman" panose="02020603050405020304" pitchFamily="18" charset="0"/>
              <a:ea typeface="宋体" panose="02010600030101010101" pitchFamily="2" charset="-122"/>
            </a:endParaRPr>
          </a:p>
        </p:txBody>
      </p:sp>
      <p:sp>
        <p:nvSpPr>
          <p:cNvPr id="69651" name="Text Box 21"/>
          <p:cNvSpPr txBox="1"/>
          <p:nvPr/>
        </p:nvSpPr>
        <p:spPr>
          <a:xfrm>
            <a:off x="4949825"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b="1" dirty="0">
                <a:solidFill>
                  <a:srgbClr val="000000"/>
                </a:solidFill>
                <a:latin typeface="Times New Roman" panose="02020603050405020304" pitchFamily="18" charset="0"/>
                <a:ea typeface="楷体_GB2312" pitchFamily="49" charset="-122"/>
              </a:rPr>
              <a:t>计算里程</a:t>
            </a:r>
            <a:endParaRPr lang="zh-CN" altLang="en-US" sz="1000" b="1" dirty="0">
              <a:solidFill>
                <a:srgbClr val="000000"/>
              </a:solidFill>
              <a:latin typeface="Times New Roman" panose="02020603050405020304" pitchFamily="18" charset="0"/>
              <a:ea typeface="宋体" panose="02010600030101010101" pitchFamily="2" charset="-122"/>
            </a:endParaRPr>
          </a:p>
        </p:txBody>
      </p:sp>
      <p:sp>
        <p:nvSpPr>
          <p:cNvPr id="69652" name="Text Box 22"/>
          <p:cNvSpPr txBox="1"/>
          <p:nvPr/>
        </p:nvSpPr>
        <p:spPr>
          <a:xfrm>
            <a:off x="5440363" y="5157788"/>
            <a:ext cx="571500" cy="1009650"/>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sz="2000" b="1" dirty="0">
                <a:solidFill>
                  <a:srgbClr val="FF3300"/>
                </a:solidFill>
                <a:latin typeface="楷体_GB2312" pitchFamily="49" charset="-122"/>
                <a:ea typeface="楷体_GB2312" pitchFamily="49" charset="-122"/>
              </a:rPr>
              <a:t>加</a:t>
            </a:r>
            <a:r>
              <a:rPr lang="en-US" altLang="zh-CN" sz="2000" b="1" dirty="0">
                <a:solidFill>
                  <a:srgbClr val="FF3300"/>
                </a:solidFill>
                <a:latin typeface="楷体_GB2312" pitchFamily="49" charset="-122"/>
                <a:ea typeface="楷体_GB2312" pitchFamily="49" charset="-122"/>
              </a:rPr>
              <a:t>/</a:t>
            </a:r>
            <a:r>
              <a:rPr lang="zh-CN" altLang="en-US" sz="2000" b="1" dirty="0">
                <a:solidFill>
                  <a:srgbClr val="FF3300"/>
                </a:solidFill>
                <a:latin typeface="楷体_GB2312" pitchFamily="49" charset="-122"/>
                <a:ea typeface="楷体_GB2312" pitchFamily="49" charset="-122"/>
              </a:rPr>
              <a:t>减速</a:t>
            </a:r>
            <a:endParaRPr lang="zh-CN" altLang="en-US" sz="1000" b="1" dirty="0">
              <a:solidFill>
                <a:srgbClr val="FF3300"/>
              </a:solidFill>
              <a:latin typeface="Times New Roman" panose="02020603050405020304" pitchFamily="18" charset="0"/>
              <a:ea typeface="宋体" panose="02010600030101010101" pitchFamily="2" charset="-122"/>
            </a:endParaRPr>
          </a:p>
          <a:p>
            <a:pPr algn="ctr"/>
            <a:r>
              <a:rPr lang="zh-CN" altLang="en-US" sz="2000" b="1" dirty="0">
                <a:solidFill>
                  <a:srgbClr val="FF3300"/>
                </a:solidFill>
                <a:latin typeface="Times New Roman" panose="02020603050405020304" pitchFamily="18" charset="0"/>
                <a:ea typeface="楷体_GB2312" pitchFamily="49" charset="-122"/>
              </a:rPr>
              <a:t>显示</a:t>
            </a:r>
            <a:endParaRPr lang="zh-CN" altLang="en-US" sz="1000" b="1" dirty="0">
              <a:solidFill>
                <a:srgbClr val="FF3300"/>
              </a:solidFill>
              <a:latin typeface="Times New Roman" panose="02020603050405020304" pitchFamily="18" charset="0"/>
              <a:ea typeface="宋体" panose="02010600030101010101" pitchFamily="2" charset="-122"/>
            </a:endParaRPr>
          </a:p>
        </p:txBody>
      </p:sp>
      <p:sp>
        <p:nvSpPr>
          <p:cNvPr id="69653" name="Text Box 23"/>
          <p:cNvSpPr txBox="1"/>
          <p:nvPr/>
        </p:nvSpPr>
        <p:spPr>
          <a:xfrm>
            <a:off x="5910263"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显示</a:t>
            </a:r>
            <a:r>
              <a:rPr lang="en-US" altLang="zh-CN" sz="2000" b="1" dirty="0">
                <a:solidFill>
                  <a:srgbClr val="000000"/>
                </a:solidFill>
                <a:latin typeface="Times New Roman" panose="02020603050405020304" pitchFamily="18" charset="0"/>
                <a:ea typeface="宋体" panose="02010600030101010101" pitchFamily="2" charset="-122"/>
              </a:rPr>
              <a:t>mph</a:t>
            </a:r>
            <a:endParaRPr lang="en-US" altLang="zh-CN" sz="1000" b="1" dirty="0">
              <a:solidFill>
                <a:srgbClr val="000000"/>
              </a:solidFill>
              <a:latin typeface="Times New Roman" panose="02020603050405020304" pitchFamily="18" charset="0"/>
              <a:ea typeface="宋体" panose="02010600030101010101" pitchFamily="2" charset="-122"/>
            </a:endParaRPr>
          </a:p>
        </p:txBody>
      </p:sp>
      <p:sp>
        <p:nvSpPr>
          <p:cNvPr id="69654" name="Text Box 24"/>
          <p:cNvSpPr txBox="1"/>
          <p:nvPr/>
        </p:nvSpPr>
        <p:spPr>
          <a:xfrm>
            <a:off x="6543675"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显示</a:t>
            </a:r>
            <a:r>
              <a:rPr lang="en-US" altLang="zh-CN" sz="2000" b="1" dirty="0">
                <a:solidFill>
                  <a:srgbClr val="000000"/>
                </a:solidFill>
                <a:latin typeface="Times New Roman" panose="02020603050405020304" pitchFamily="18" charset="0"/>
                <a:ea typeface="宋体" panose="02010600030101010101" pitchFamily="2" charset="-122"/>
              </a:rPr>
              <a:t>mpg</a:t>
            </a:r>
          </a:p>
        </p:txBody>
      </p:sp>
      <p:sp>
        <p:nvSpPr>
          <p:cNvPr id="69655" name="Text Box 25"/>
          <p:cNvSpPr txBox="1"/>
          <p:nvPr/>
        </p:nvSpPr>
        <p:spPr>
          <a:xfrm>
            <a:off x="7178675"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显示里程</a:t>
            </a:r>
          </a:p>
        </p:txBody>
      </p:sp>
      <p:sp>
        <p:nvSpPr>
          <p:cNvPr id="69656" name="Text Box 26"/>
          <p:cNvSpPr txBox="1"/>
          <p:nvPr/>
        </p:nvSpPr>
        <p:spPr>
          <a:xfrm>
            <a:off x="7812088" y="3895725"/>
            <a:ext cx="571500" cy="1009650"/>
          </a:xfrm>
          <a:prstGeom prst="rect">
            <a:avLst/>
          </a:prstGeom>
          <a:noFill/>
          <a:ln w="9525" cap="flat" cmpd="sng">
            <a:solidFill>
              <a:srgbClr val="000000"/>
            </a:solidFill>
            <a:prstDash val="solid"/>
            <a:miter/>
            <a:headEnd type="none" w="med" len="med"/>
            <a:tailEnd type="none" w="med" len="med"/>
          </a:ln>
        </p:spPr>
        <p:txBody>
          <a:bodyPr lIns="18000" tIns="118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发出铃声</a:t>
            </a:r>
            <a:endParaRPr lang="zh-CN" altLang="en-US" sz="1000" b="1" dirty="0">
              <a:solidFill>
                <a:srgbClr val="000000"/>
              </a:solidFill>
              <a:latin typeface="Times New Roman" panose="02020603050405020304" pitchFamily="18" charset="0"/>
              <a:ea typeface="宋体" panose="02010600030101010101" pitchFamily="2" charset="-122"/>
            </a:endParaRPr>
          </a:p>
        </p:txBody>
      </p:sp>
      <p:sp>
        <p:nvSpPr>
          <p:cNvPr id="69657" name="Text Box 27"/>
          <p:cNvSpPr txBox="1"/>
          <p:nvPr/>
        </p:nvSpPr>
        <p:spPr>
          <a:xfrm>
            <a:off x="6149975" y="5511800"/>
            <a:ext cx="1846263" cy="50482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sz="2000" b="1" dirty="0">
                <a:solidFill>
                  <a:srgbClr val="000000"/>
                </a:solidFill>
                <a:latin typeface="Times New Roman" panose="02020603050405020304" pitchFamily="18" charset="0"/>
                <a:ea typeface="楷体_GB2312" pitchFamily="49" charset="-122"/>
              </a:rPr>
              <a:t>发光二极管显示</a:t>
            </a:r>
          </a:p>
        </p:txBody>
      </p:sp>
      <p:sp>
        <p:nvSpPr>
          <p:cNvPr id="69658" name="Line 28"/>
          <p:cNvSpPr/>
          <p:nvPr/>
        </p:nvSpPr>
        <p:spPr>
          <a:xfrm flipH="1">
            <a:off x="1146175" y="3478213"/>
            <a:ext cx="885825" cy="415925"/>
          </a:xfrm>
          <a:prstGeom prst="line">
            <a:avLst/>
          </a:prstGeom>
          <a:ln w="9525" cap="flat" cmpd="sng">
            <a:solidFill>
              <a:srgbClr val="000000"/>
            </a:solidFill>
            <a:prstDash val="solid"/>
            <a:round/>
            <a:headEnd type="none" w="med" len="med"/>
            <a:tailEnd type="none" w="med" len="med"/>
          </a:ln>
        </p:spPr>
      </p:sp>
      <p:sp>
        <p:nvSpPr>
          <p:cNvPr id="69659" name="Line 29"/>
          <p:cNvSpPr/>
          <p:nvPr/>
        </p:nvSpPr>
        <p:spPr>
          <a:xfrm>
            <a:off x="2039938" y="3478213"/>
            <a:ext cx="388937" cy="415925"/>
          </a:xfrm>
          <a:prstGeom prst="line">
            <a:avLst/>
          </a:prstGeom>
          <a:ln w="9525" cap="flat" cmpd="sng">
            <a:solidFill>
              <a:srgbClr val="000000"/>
            </a:solidFill>
            <a:prstDash val="solid"/>
            <a:round/>
            <a:headEnd type="none" w="med" len="med"/>
            <a:tailEnd type="none" w="med" len="med"/>
          </a:ln>
        </p:spPr>
      </p:sp>
      <p:sp>
        <p:nvSpPr>
          <p:cNvPr id="69660" name="Line 31"/>
          <p:cNvSpPr/>
          <p:nvPr/>
        </p:nvSpPr>
        <p:spPr>
          <a:xfrm>
            <a:off x="1146175" y="4365625"/>
            <a:ext cx="1588" cy="330200"/>
          </a:xfrm>
          <a:prstGeom prst="line">
            <a:avLst/>
          </a:prstGeom>
          <a:ln w="9525" cap="flat" cmpd="sng">
            <a:solidFill>
              <a:srgbClr val="000000"/>
            </a:solidFill>
            <a:prstDash val="solid"/>
            <a:round/>
            <a:headEnd type="none" w="med" len="med"/>
            <a:tailEnd type="none" w="med" len="med"/>
          </a:ln>
        </p:spPr>
      </p:sp>
      <p:sp>
        <p:nvSpPr>
          <p:cNvPr id="69661" name="Line 32"/>
          <p:cNvSpPr/>
          <p:nvPr/>
        </p:nvSpPr>
        <p:spPr>
          <a:xfrm>
            <a:off x="2430463" y="4400550"/>
            <a:ext cx="1587" cy="336550"/>
          </a:xfrm>
          <a:prstGeom prst="line">
            <a:avLst/>
          </a:prstGeom>
          <a:ln w="9525" cap="flat" cmpd="sng">
            <a:solidFill>
              <a:srgbClr val="000000"/>
            </a:solidFill>
            <a:prstDash val="solid"/>
            <a:round/>
            <a:headEnd type="none" w="med" len="med"/>
            <a:tailEnd type="none" w="med" len="med"/>
          </a:ln>
        </p:spPr>
      </p:sp>
      <p:sp>
        <p:nvSpPr>
          <p:cNvPr id="69662" name="Line 33"/>
          <p:cNvSpPr/>
          <p:nvPr/>
        </p:nvSpPr>
        <p:spPr>
          <a:xfrm flipH="1">
            <a:off x="3995738" y="4868863"/>
            <a:ext cx="0" cy="288925"/>
          </a:xfrm>
          <a:prstGeom prst="line">
            <a:avLst/>
          </a:prstGeom>
          <a:ln w="9525" cap="flat" cmpd="sng">
            <a:solidFill>
              <a:srgbClr val="000000"/>
            </a:solidFill>
            <a:prstDash val="solid"/>
            <a:round/>
            <a:headEnd type="none" w="med" len="med"/>
            <a:tailEnd type="none" w="med" len="med"/>
          </a:ln>
        </p:spPr>
      </p:sp>
      <p:sp>
        <p:nvSpPr>
          <p:cNvPr id="69663" name="Line 34"/>
          <p:cNvSpPr/>
          <p:nvPr/>
        </p:nvSpPr>
        <p:spPr>
          <a:xfrm flipH="1">
            <a:off x="3970338" y="3478213"/>
            <a:ext cx="204787" cy="415925"/>
          </a:xfrm>
          <a:prstGeom prst="line">
            <a:avLst/>
          </a:prstGeom>
          <a:ln w="9525" cap="flat" cmpd="sng">
            <a:solidFill>
              <a:srgbClr val="000000"/>
            </a:solidFill>
            <a:prstDash val="solid"/>
            <a:round/>
            <a:headEnd type="none" w="med" len="med"/>
            <a:tailEnd type="none" w="med" len="med"/>
          </a:ln>
        </p:spPr>
      </p:sp>
      <p:sp>
        <p:nvSpPr>
          <p:cNvPr id="69664" name="Line 35"/>
          <p:cNvSpPr/>
          <p:nvPr/>
        </p:nvSpPr>
        <p:spPr>
          <a:xfrm>
            <a:off x="4176713" y="3478213"/>
            <a:ext cx="423862" cy="415925"/>
          </a:xfrm>
          <a:prstGeom prst="line">
            <a:avLst/>
          </a:prstGeom>
          <a:ln w="9525" cap="flat" cmpd="sng">
            <a:solidFill>
              <a:srgbClr val="000000"/>
            </a:solidFill>
            <a:prstDash val="solid"/>
            <a:round/>
            <a:headEnd type="none" w="med" len="med"/>
            <a:tailEnd type="none" w="med" len="med"/>
          </a:ln>
        </p:spPr>
      </p:sp>
      <p:sp>
        <p:nvSpPr>
          <p:cNvPr id="69665" name="Line 36"/>
          <p:cNvSpPr/>
          <p:nvPr/>
        </p:nvSpPr>
        <p:spPr>
          <a:xfrm>
            <a:off x="4176713" y="3478213"/>
            <a:ext cx="1050925" cy="415925"/>
          </a:xfrm>
          <a:prstGeom prst="line">
            <a:avLst/>
          </a:prstGeom>
          <a:ln w="9525" cap="flat" cmpd="sng">
            <a:solidFill>
              <a:srgbClr val="000000"/>
            </a:solidFill>
            <a:prstDash val="solid"/>
            <a:round/>
            <a:headEnd type="none" w="med" len="med"/>
            <a:tailEnd type="none" w="med" len="med"/>
          </a:ln>
        </p:spPr>
      </p:sp>
      <p:sp>
        <p:nvSpPr>
          <p:cNvPr id="69666" name="Line 37"/>
          <p:cNvSpPr/>
          <p:nvPr/>
        </p:nvSpPr>
        <p:spPr>
          <a:xfrm flipH="1">
            <a:off x="5724525" y="4941888"/>
            <a:ext cx="360363" cy="215900"/>
          </a:xfrm>
          <a:prstGeom prst="line">
            <a:avLst/>
          </a:prstGeom>
          <a:ln w="9525" cap="flat" cmpd="sng">
            <a:solidFill>
              <a:srgbClr val="000000"/>
            </a:solidFill>
            <a:prstDash val="solid"/>
            <a:round/>
            <a:headEnd type="none" w="med" len="med"/>
            <a:tailEnd type="none" w="med" len="med"/>
          </a:ln>
        </p:spPr>
      </p:sp>
      <p:sp>
        <p:nvSpPr>
          <p:cNvPr id="69667" name="Line 38"/>
          <p:cNvSpPr/>
          <p:nvPr/>
        </p:nvSpPr>
        <p:spPr>
          <a:xfrm>
            <a:off x="5951538" y="3478213"/>
            <a:ext cx="246062" cy="415925"/>
          </a:xfrm>
          <a:prstGeom prst="line">
            <a:avLst/>
          </a:prstGeom>
          <a:ln w="9525" cap="flat" cmpd="sng">
            <a:solidFill>
              <a:srgbClr val="000000"/>
            </a:solidFill>
            <a:prstDash val="solid"/>
            <a:round/>
            <a:headEnd type="none" w="med" len="med"/>
            <a:tailEnd type="none" w="med" len="med"/>
          </a:ln>
        </p:spPr>
      </p:sp>
      <p:sp>
        <p:nvSpPr>
          <p:cNvPr id="69668" name="Line 39"/>
          <p:cNvSpPr/>
          <p:nvPr/>
        </p:nvSpPr>
        <p:spPr>
          <a:xfrm>
            <a:off x="5951538" y="3478213"/>
            <a:ext cx="873125" cy="415925"/>
          </a:xfrm>
          <a:prstGeom prst="line">
            <a:avLst/>
          </a:prstGeom>
          <a:ln w="9525" cap="flat" cmpd="sng">
            <a:solidFill>
              <a:srgbClr val="000000"/>
            </a:solidFill>
            <a:prstDash val="solid"/>
            <a:round/>
            <a:headEnd type="none" w="med" len="med"/>
            <a:tailEnd type="none" w="med" len="med"/>
          </a:ln>
        </p:spPr>
      </p:sp>
      <p:sp>
        <p:nvSpPr>
          <p:cNvPr id="69669" name="Line 40"/>
          <p:cNvSpPr/>
          <p:nvPr/>
        </p:nvSpPr>
        <p:spPr>
          <a:xfrm>
            <a:off x="5951538" y="3478213"/>
            <a:ext cx="1501775" cy="415925"/>
          </a:xfrm>
          <a:prstGeom prst="line">
            <a:avLst/>
          </a:prstGeom>
          <a:ln w="9525" cap="flat" cmpd="sng">
            <a:solidFill>
              <a:srgbClr val="000000"/>
            </a:solidFill>
            <a:prstDash val="solid"/>
            <a:round/>
            <a:headEnd type="none" w="med" len="med"/>
            <a:tailEnd type="none" w="med" len="med"/>
          </a:ln>
        </p:spPr>
      </p:sp>
      <p:sp>
        <p:nvSpPr>
          <p:cNvPr id="69670" name="Line 41"/>
          <p:cNvSpPr/>
          <p:nvPr/>
        </p:nvSpPr>
        <p:spPr>
          <a:xfrm>
            <a:off x="5951538" y="3478213"/>
            <a:ext cx="2132012" cy="415925"/>
          </a:xfrm>
          <a:prstGeom prst="line">
            <a:avLst/>
          </a:prstGeom>
          <a:ln w="9525" cap="flat" cmpd="sng">
            <a:solidFill>
              <a:srgbClr val="000000"/>
            </a:solidFill>
            <a:prstDash val="solid"/>
            <a:round/>
            <a:headEnd type="none" w="med" len="med"/>
            <a:tailEnd type="none" w="med" len="med"/>
          </a:ln>
        </p:spPr>
      </p:sp>
      <p:sp>
        <p:nvSpPr>
          <p:cNvPr id="69671" name="Line 43"/>
          <p:cNvSpPr/>
          <p:nvPr/>
        </p:nvSpPr>
        <p:spPr>
          <a:xfrm>
            <a:off x="6353175" y="4905375"/>
            <a:ext cx="617538" cy="611188"/>
          </a:xfrm>
          <a:prstGeom prst="line">
            <a:avLst/>
          </a:prstGeom>
          <a:ln w="9525" cap="flat" cmpd="sng">
            <a:solidFill>
              <a:srgbClr val="000000"/>
            </a:solidFill>
            <a:prstDash val="solid"/>
            <a:round/>
            <a:headEnd type="none" w="med" len="med"/>
            <a:tailEnd type="none" w="med" len="med"/>
          </a:ln>
        </p:spPr>
      </p:sp>
      <p:sp>
        <p:nvSpPr>
          <p:cNvPr id="69672" name="Line 44"/>
          <p:cNvSpPr/>
          <p:nvPr/>
        </p:nvSpPr>
        <p:spPr>
          <a:xfrm flipH="1">
            <a:off x="6975475" y="4905375"/>
            <a:ext cx="11113" cy="611188"/>
          </a:xfrm>
          <a:prstGeom prst="line">
            <a:avLst/>
          </a:prstGeom>
          <a:ln w="9525" cap="flat" cmpd="sng">
            <a:solidFill>
              <a:srgbClr val="000000"/>
            </a:solidFill>
            <a:prstDash val="solid"/>
            <a:round/>
            <a:headEnd type="none" w="med" len="med"/>
            <a:tailEnd type="none" w="med" len="med"/>
          </a:ln>
        </p:spPr>
      </p:sp>
      <p:sp>
        <p:nvSpPr>
          <p:cNvPr id="69673" name="Line 45"/>
          <p:cNvSpPr/>
          <p:nvPr/>
        </p:nvSpPr>
        <p:spPr>
          <a:xfrm flipH="1">
            <a:off x="6975475" y="4905375"/>
            <a:ext cx="639763" cy="611188"/>
          </a:xfrm>
          <a:prstGeom prst="line">
            <a:avLst/>
          </a:prstGeom>
          <a:ln w="9525" cap="flat" cmpd="sng">
            <a:solidFill>
              <a:srgbClr val="000000"/>
            </a:solidFill>
            <a:prstDash val="solid"/>
            <a:round/>
            <a:headEnd type="none" w="med" len="med"/>
            <a:tailEnd type="none" w="med" len="med"/>
          </a:ln>
        </p:spPr>
      </p:sp>
      <p:sp>
        <p:nvSpPr>
          <p:cNvPr id="69674" name="Line 46"/>
          <p:cNvSpPr/>
          <p:nvPr/>
        </p:nvSpPr>
        <p:spPr>
          <a:xfrm flipH="1">
            <a:off x="6975475" y="4905375"/>
            <a:ext cx="1268413" cy="611188"/>
          </a:xfrm>
          <a:prstGeom prst="line">
            <a:avLst/>
          </a:prstGeom>
          <a:ln w="9525" cap="flat" cmpd="sng">
            <a:solidFill>
              <a:srgbClr val="000000"/>
            </a:solidFill>
            <a:prstDash val="solid"/>
            <a:round/>
            <a:headEnd type="none" w="med" len="med"/>
            <a:tailEnd type="none" w="med" len="med"/>
          </a:ln>
        </p:spPr>
      </p:sp>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61</a:t>
            </a:fld>
            <a:endParaRPr lang="en-US" altLang="zh-CN" sz="1200" dirty="0">
              <a:latin typeface="Arial Black" panose="020B0A04020102020204" pitchFamily="34" charset="0"/>
            </a:endParaRPr>
          </a:p>
        </p:txBody>
      </p:sp>
      <p:sp>
        <p:nvSpPr>
          <p:cNvPr id="70658"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0659" name="Rectangle 66"/>
          <p:cNvSpPr>
            <a:spLocks noGrp="1"/>
          </p:cNvSpPr>
          <p:nvPr>
            <p:ph type="title"/>
          </p:nvPr>
        </p:nvSpPr>
        <p:spPr/>
        <p:txBody>
          <a:bodyPr vert="horz" wrap="square" lIns="91440" tIns="45720" rIns="91440" bIns="45720" anchor="ctr"/>
          <a:lstStyle/>
          <a:p>
            <a:pPr eaLnBrk="1" hangingPunct="1"/>
            <a:r>
              <a:rPr lang="en-US" altLang="zh-CN" b="0" dirty="0"/>
              <a:t>⑵ </a:t>
            </a:r>
            <a:r>
              <a:rPr lang="zh-CN" altLang="en-US" b="0" dirty="0"/>
              <a:t>事务分析</a:t>
            </a:r>
          </a:p>
        </p:txBody>
      </p:sp>
      <p:grpSp>
        <p:nvGrpSpPr>
          <p:cNvPr id="2" name="Group 4"/>
          <p:cNvGrpSpPr/>
          <p:nvPr/>
        </p:nvGrpSpPr>
        <p:grpSpPr>
          <a:xfrm>
            <a:off x="5181600" y="2667000"/>
            <a:ext cx="2697163" cy="2570163"/>
            <a:chOff x="5670" y="1293"/>
            <a:chExt cx="2124" cy="2025"/>
          </a:xfrm>
        </p:grpSpPr>
        <p:sp>
          <p:nvSpPr>
            <p:cNvPr id="70661" name="Text Box 5"/>
            <p:cNvSpPr txBox="1"/>
            <p:nvPr/>
          </p:nvSpPr>
          <p:spPr>
            <a:xfrm>
              <a:off x="6180" y="1293"/>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b="1" dirty="0">
                  <a:latin typeface="Times New Roman" panose="02020603050405020304" pitchFamily="18" charset="0"/>
                  <a:ea typeface="宋体" panose="02010600030101010101" pitchFamily="2" charset="-122"/>
                </a:rPr>
                <a:t>M</a:t>
              </a:r>
              <a:endParaRPr lang="en-US" altLang="zh-CN" sz="1000" dirty="0">
                <a:latin typeface="Times New Roman" panose="02020603050405020304" pitchFamily="18" charset="0"/>
                <a:ea typeface="宋体" panose="02010600030101010101" pitchFamily="2" charset="-122"/>
              </a:endParaRPr>
            </a:p>
          </p:txBody>
        </p:sp>
        <p:sp>
          <p:nvSpPr>
            <p:cNvPr id="70662" name="Text Box 6"/>
            <p:cNvSpPr txBox="1"/>
            <p:nvPr/>
          </p:nvSpPr>
          <p:spPr>
            <a:xfrm>
              <a:off x="5670" y="1917"/>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II</a:t>
              </a:r>
              <a:endParaRPr lang="en-US" altLang="zh-CN" sz="1000" dirty="0">
                <a:latin typeface="Times New Roman" panose="02020603050405020304" pitchFamily="18" charset="0"/>
                <a:ea typeface="宋体" panose="02010600030101010101" pitchFamily="2" charset="-122"/>
              </a:endParaRPr>
            </a:p>
          </p:txBody>
        </p:sp>
        <p:sp>
          <p:nvSpPr>
            <p:cNvPr id="70663" name="Text Box 7"/>
            <p:cNvSpPr txBox="1"/>
            <p:nvPr/>
          </p:nvSpPr>
          <p:spPr>
            <a:xfrm>
              <a:off x="5670" y="2382"/>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I</a:t>
              </a:r>
            </a:p>
          </p:txBody>
        </p:sp>
        <p:sp>
          <p:nvSpPr>
            <p:cNvPr id="70664" name="Text Box 8"/>
            <p:cNvSpPr txBox="1"/>
            <p:nvPr/>
          </p:nvSpPr>
          <p:spPr>
            <a:xfrm>
              <a:off x="6691" y="1917"/>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S</a:t>
              </a:r>
              <a:endParaRPr lang="en-US" altLang="zh-CN" sz="1000" dirty="0">
                <a:latin typeface="Times New Roman" panose="02020603050405020304" pitchFamily="18" charset="0"/>
                <a:ea typeface="宋体" panose="02010600030101010101" pitchFamily="2" charset="-122"/>
              </a:endParaRPr>
            </a:p>
          </p:txBody>
        </p:sp>
        <p:sp>
          <p:nvSpPr>
            <p:cNvPr id="70665" name="Text Box 9"/>
            <p:cNvSpPr txBox="1"/>
            <p:nvPr/>
          </p:nvSpPr>
          <p:spPr>
            <a:xfrm>
              <a:off x="6350" y="2382"/>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A</a:t>
              </a:r>
              <a:endParaRPr lang="en-US" altLang="zh-CN" sz="1000" dirty="0">
                <a:latin typeface="Times New Roman" panose="02020603050405020304" pitchFamily="18" charset="0"/>
                <a:ea typeface="宋体" panose="02010600030101010101" pitchFamily="2" charset="-122"/>
              </a:endParaRPr>
            </a:p>
          </p:txBody>
        </p:sp>
        <p:sp>
          <p:nvSpPr>
            <p:cNvPr id="70666" name="Text Box 10"/>
            <p:cNvSpPr txBox="1"/>
            <p:nvPr/>
          </p:nvSpPr>
          <p:spPr>
            <a:xfrm>
              <a:off x="6894" y="2382"/>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B</a:t>
              </a:r>
              <a:endParaRPr lang="en-US" altLang="zh-CN" sz="1000" dirty="0">
                <a:latin typeface="Times New Roman" panose="02020603050405020304" pitchFamily="18" charset="0"/>
                <a:ea typeface="宋体" panose="02010600030101010101" pitchFamily="2" charset="-122"/>
              </a:endParaRPr>
            </a:p>
          </p:txBody>
        </p:sp>
        <p:sp>
          <p:nvSpPr>
            <p:cNvPr id="70667" name="Text Box 11"/>
            <p:cNvSpPr txBox="1"/>
            <p:nvPr/>
          </p:nvSpPr>
          <p:spPr>
            <a:xfrm>
              <a:off x="7434" y="2382"/>
              <a:ext cx="360" cy="312"/>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lnSpc>
                  <a:spcPct val="120000"/>
                </a:lnSpc>
              </a:pPr>
              <a:r>
                <a:rPr lang="en-US" altLang="zh-CN" sz="2000" b="1" dirty="0">
                  <a:latin typeface="Times New Roman" panose="02020603050405020304" pitchFamily="18" charset="0"/>
                  <a:ea typeface="宋体" panose="02010600030101010101" pitchFamily="2" charset="-122"/>
                </a:rPr>
                <a:t>C</a:t>
              </a:r>
              <a:endParaRPr lang="en-US" altLang="zh-CN" sz="1000" dirty="0">
                <a:latin typeface="Times New Roman" panose="02020603050405020304" pitchFamily="18" charset="0"/>
                <a:ea typeface="宋体" panose="02010600030101010101" pitchFamily="2" charset="-122"/>
              </a:endParaRPr>
            </a:p>
          </p:txBody>
        </p:sp>
        <p:sp>
          <p:nvSpPr>
            <p:cNvPr id="70668" name="Line 12"/>
            <p:cNvSpPr/>
            <p:nvPr/>
          </p:nvSpPr>
          <p:spPr>
            <a:xfrm flipH="1">
              <a:off x="5851" y="1605"/>
              <a:ext cx="510" cy="312"/>
            </a:xfrm>
            <a:prstGeom prst="line">
              <a:avLst/>
            </a:prstGeom>
            <a:ln w="9525" cap="flat" cmpd="sng">
              <a:solidFill>
                <a:srgbClr val="000000"/>
              </a:solidFill>
              <a:prstDash val="solid"/>
              <a:round/>
              <a:headEnd type="none" w="med" len="med"/>
              <a:tailEnd type="none" w="med" len="med"/>
            </a:ln>
          </p:spPr>
        </p:sp>
        <p:sp>
          <p:nvSpPr>
            <p:cNvPr id="70669" name="Line 13"/>
            <p:cNvSpPr/>
            <p:nvPr/>
          </p:nvSpPr>
          <p:spPr>
            <a:xfrm>
              <a:off x="5851" y="2234"/>
              <a:ext cx="0" cy="147"/>
            </a:xfrm>
            <a:prstGeom prst="line">
              <a:avLst/>
            </a:prstGeom>
            <a:ln w="9525" cap="flat" cmpd="sng">
              <a:solidFill>
                <a:srgbClr val="000000"/>
              </a:solidFill>
              <a:prstDash val="solid"/>
              <a:round/>
              <a:headEnd type="none" w="med" len="med"/>
              <a:tailEnd type="none" w="med" len="med"/>
            </a:ln>
          </p:spPr>
        </p:sp>
        <p:sp>
          <p:nvSpPr>
            <p:cNvPr id="70670" name="Line 14"/>
            <p:cNvSpPr/>
            <p:nvPr/>
          </p:nvSpPr>
          <p:spPr>
            <a:xfrm>
              <a:off x="6362" y="1605"/>
              <a:ext cx="510" cy="312"/>
            </a:xfrm>
            <a:prstGeom prst="line">
              <a:avLst/>
            </a:prstGeom>
            <a:ln w="9525" cap="flat" cmpd="sng">
              <a:solidFill>
                <a:srgbClr val="000000"/>
              </a:solidFill>
              <a:prstDash val="solid"/>
              <a:round/>
              <a:headEnd type="none" w="med" len="med"/>
              <a:tailEnd type="none" w="med" len="med"/>
            </a:ln>
          </p:spPr>
        </p:sp>
        <p:sp>
          <p:nvSpPr>
            <p:cNvPr id="70671" name="Line 15"/>
            <p:cNvSpPr/>
            <p:nvPr/>
          </p:nvSpPr>
          <p:spPr>
            <a:xfrm flipH="1">
              <a:off x="6532" y="2234"/>
              <a:ext cx="340" cy="147"/>
            </a:xfrm>
            <a:prstGeom prst="line">
              <a:avLst/>
            </a:prstGeom>
            <a:ln w="9525" cap="flat" cmpd="sng">
              <a:solidFill>
                <a:srgbClr val="000000"/>
              </a:solidFill>
              <a:prstDash val="solid"/>
              <a:round/>
              <a:headEnd type="none" w="med" len="med"/>
              <a:tailEnd type="none" w="med" len="med"/>
            </a:ln>
          </p:spPr>
        </p:sp>
        <p:sp>
          <p:nvSpPr>
            <p:cNvPr id="70672" name="Line 16"/>
            <p:cNvSpPr/>
            <p:nvPr/>
          </p:nvSpPr>
          <p:spPr>
            <a:xfrm>
              <a:off x="6872" y="2234"/>
              <a:ext cx="204" cy="147"/>
            </a:xfrm>
            <a:prstGeom prst="line">
              <a:avLst/>
            </a:prstGeom>
            <a:ln w="9525" cap="flat" cmpd="sng">
              <a:solidFill>
                <a:srgbClr val="000000"/>
              </a:solidFill>
              <a:prstDash val="solid"/>
              <a:round/>
              <a:headEnd type="none" w="med" len="med"/>
              <a:tailEnd type="none" w="med" len="med"/>
            </a:ln>
          </p:spPr>
        </p:sp>
        <p:sp>
          <p:nvSpPr>
            <p:cNvPr id="70673" name="Line 17"/>
            <p:cNvSpPr/>
            <p:nvPr/>
          </p:nvSpPr>
          <p:spPr>
            <a:xfrm>
              <a:off x="6872" y="2234"/>
              <a:ext cx="743" cy="147"/>
            </a:xfrm>
            <a:prstGeom prst="line">
              <a:avLst/>
            </a:prstGeom>
            <a:ln w="9525" cap="flat" cmpd="sng">
              <a:solidFill>
                <a:srgbClr val="000000"/>
              </a:solidFill>
              <a:prstDash val="solid"/>
              <a:round/>
              <a:headEnd type="none" w="med" len="med"/>
              <a:tailEnd type="none" w="med" len="med"/>
            </a:ln>
          </p:spPr>
        </p:sp>
        <p:sp>
          <p:nvSpPr>
            <p:cNvPr id="70674" name="Text Box 18"/>
            <p:cNvSpPr txBox="1"/>
            <p:nvPr/>
          </p:nvSpPr>
          <p:spPr>
            <a:xfrm>
              <a:off x="6354" y="2850"/>
              <a:ext cx="360" cy="468"/>
            </a:xfrm>
            <a:prstGeom prst="rect">
              <a:avLst/>
            </a:prstGeom>
            <a:noFill/>
            <a:ln w="9525">
              <a:noFill/>
            </a:ln>
          </p:spPr>
          <p:txBody>
            <a:bodyPr vert="eaVert" lIns="18000" tIns="0" rIns="18000" bIns="10800" anchor="t"/>
            <a:lstStyle/>
            <a:p>
              <a:pPr algn="just"/>
              <a:r>
                <a:rPr lang="en-US" altLang="zh-CN" sz="2000" b="1" dirty="0">
                  <a:latin typeface="Times New Roman" panose="02020603050405020304" pitchFamily="18" charset="0"/>
                  <a:ea typeface="宋体" panose="02010600030101010101" pitchFamily="2" charset="-122"/>
                </a:rPr>
                <a:t>…</a:t>
              </a:r>
            </a:p>
          </p:txBody>
        </p:sp>
        <p:sp>
          <p:nvSpPr>
            <p:cNvPr id="70675" name="Text Box 19"/>
            <p:cNvSpPr txBox="1"/>
            <p:nvPr/>
          </p:nvSpPr>
          <p:spPr>
            <a:xfrm>
              <a:off x="6894" y="2850"/>
              <a:ext cx="360" cy="468"/>
            </a:xfrm>
            <a:prstGeom prst="rect">
              <a:avLst/>
            </a:prstGeom>
            <a:noFill/>
            <a:ln w="9525">
              <a:noFill/>
            </a:ln>
          </p:spPr>
          <p:txBody>
            <a:bodyPr vert="eaVert" lIns="18000" tIns="0" rIns="18000" bIns="10800" anchor="t"/>
            <a:lstStyle/>
            <a:p>
              <a:pPr algn="just"/>
              <a:r>
                <a:rPr lang="en-US" altLang="zh-CN" sz="2000" b="1" dirty="0">
                  <a:latin typeface="Times New Roman" panose="02020603050405020304" pitchFamily="18" charset="0"/>
                  <a:ea typeface="宋体" panose="02010600030101010101" pitchFamily="2" charset="-122"/>
                </a:rPr>
                <a:t>…</a:t>
              </a:r>
            </a:p>
          </p:txBody>
        </p:sp>
        <p:sp>
          <p:nvSpPr>
            <p:cNvPr id="70676" name="Text Box 20"/>
            <p:cNvSpPr txBox="1"/>
            <p:nvPr/>
          </p:nvSpPr>
          <p:spPr>
            <a:xfrm>
              <a:off x="7434" y="2850"/>
              <a:ext cx="360" cy="468"/>
            </a:xfrm>
            <a:prstGeom prst="rect">
              <a:avLst/>
            </a:prstGeom>
            <a:noFill/>
            <a:ln w="9525">
              <a:noFill/>
            </a:ln>
          </p:spPr>
          <p:txBody>
            <a:bodyPr vert="eaVert" lIns="18000" tIns="0" rIns="18000" bIns="10800" anchor="t"/>
            <a:lstStyle/>
            <a:p>
              <a:pPr algn="just"/>
              <a:r>
                <a:rPr lang="en-US" altLang="zh-CN" sz="2000" b="1" dirty="0">
                  <a:latin typeface="Times New Roman" panose="02020603050405020304" pitchFamily="18" charset="0"/>
                  <a:ea typeface="宋体" panose="02010600030101010101" pitchFamily="2" charset="-122"/>
                </a:rPr>
                <a:t>…</a:t>
              </a:r>
            </a:p>
          </p:txBody>
        </p:sp>
      </p:grpSp>
      <p:grpSp>
        <p:nvGrpSpPr>
          <p:cNvPr id="3" name="Group 21"/>
          <p:cNvGrpSpPr/>
          <p:nvPr/>
        </p:nvGrpSpPr>
        <p:grpSpPr>
          <a:xfrm>
            <a:off x="5902325" y="3941763"/>
            <a:ext cx="2079625" cy="1597025"/>
            <a:chOff x="6237" y="2297"/>
            <a:chExt cx="1638" cy="1259"/>
          </a:xfrm>
        </p:grpSpPr>
        <p:sp>
          <p:nvSpPr>
            <p:cNvPr id="70678" name="Rectangle 22"/>
            <p:cNvSpPr/>
            <p:nvPr/>
          </p:nvSpPr>
          <p:spPr>
            <a:xfrm>
              <a:off x="6237" y="2297"/>
              <a:ext cx="540" cy="1248"/>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0679" name="Rectangle 23"/>
            <p:cNvSpPr/>
            <p:nvPr/>
          </p:nvSpPr>
          <p:spPr>
            <a:xfrm>
              <a:off x="6861" y="2297"/>
              <a:ext cx="476" cy="1259"/>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0680" name="Rectangle 24"/>
            <p:cNvSpPr/>
            <p:nvPr/>
          </p:nvSpPr>
          <p:spPr>
            <a:xfrm>
              <a:off x="7399" y="2297"/>
              <a:ext cx="476" cy="1259"/>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4" name="Group 25"/>
          <p:cNvGrpSpPr/>
          <p:nvPr/>
        </p:nvGrpSpPr>
        <p:grpSpPr>
          <a:xfrm>
            <a:off x="1581150" y="2519363"/>
            <a:ext cx="2068513" cy="1292225"/>
            <a:chOff x="2200" y="1917"/>
            <a:chExt cx="1631" cy="1018"/>
          </a:xfrm>
        </p:grpSpPr>
        <p:sp>
          <p:nvSpPr>
            <p:cNvPr id="70682" name="Freeform 26"/>
            <p:cNvSpPr/>
            <p:nvPr/>
          </p:nvSpPr>
          <p:spPr>
            <a:xfrm>
              <a:off x="2200" y="1917"/>
              <a:ext cx="1620" cy="468"/>
            </a:xfrm>
            <a:custGeom>
              <a:avLst/>
              <a:gdLst/>
              <a:ahLst/>
              <a:cxnLst>
                <a:cxn ang="0">
                  <a:pos x="0" y="0"/>
                </a:cxn>
                <a:cxn ang="0">
                  <a:pos x="180" y="312"/>
                </a:cxn>
                <a:cxn ang="0">
                  <a:pos x="720" y="468"/>
                </a:cxn>
                <a:cxn ang="0">
                  <a:pos x="1440" y="312"/>
                </a:cxn>
                <a:cxn ang="0">
                  <a:pos x="1620" y="0"/>
                </a:cxn>
              </a:cxnLst>
              <a:rect l="0" t="0" r="0" b="0"/>
              <a:pathLst>
                <a:path w="1620" h="468">
                  <a:moveTo>
                    <a:pt x="0" y="0"/>
                  </a:moveTo>
                  <a:cubicBezTo>
                    <a:pt x="30" y="117"/>
                    <a:pt x="60" y="234"/>
                    <a:pt x="180" y="312"/>
                  </a:cubicBezTo>
                  <a:cubicBezTo>
                    <a:pt x="300" y="390"/>
                    <a:pt x="510" y="468"/>
                    <a:pt x="720" y="468"/>
                  </a:cubicBezTo>
                  <a:cubicBezTo>
                    <a:pt x="930" y="468"/>
                    <a:pt x="1290" y="390"/>
                    <a:pt x="1440" y="312"/>
                  </a:cubicBezTo>
                  <a:cubicBezTo>
                    <a:pt x="1590" y="234"/>
                    <a:pt x="1605" y="117"/>
                    <a:pt x="1620" y="0"/>
                  </a:cubicBezTo>
                </a:path>
              </a:pathLst>
            </a:custGeom>
            <a:noFill/>
            <a:ln w="9525" cap="flat" cmpd="sng">
              <a:solidFill>
                <a:srgbClr val="000000"/>
              </a:solidFill>
              <a:prstDash val="dash"/>
              <a:round/>
              <a:headEnd type="arrow" w="sm" len="sm"/>
              <a:tailEnd type="arrow" w="sm" len="sm"/>
            </a:ln>
          </p:spPr>
          <p:txBody>
            <a:bodyPr/>
            <a:lstStyle/>
            <a:p>
              <a:endParaRPr lang="zh-CN" altLang="en-US"/>
            </a:p>
          </p:txBody>
        </p:sp>
        <p:sp>
          <p:nvSpPr>
            <p:cNvPr id="70683" name="Freeform 27"/>
            <p:cNvSpPr/>
            <p:nvPr/>
          </p:nvSpPr>
          <p:spPr>
            <a:xfrm flipV="1">
              <a:off x="2211" y="2467"/>
              <a:ext cx="1620" cy="468"/>
            </a:xfrm>
            <a:custGeom>
              <a:avLst/>
              <a:gdLst/>
              <a:ahLst/>
              <a:cxnLst>
                <a:cxn ang="0">
                  <a:pos x="0" y="0"/>
                </a:cxn>
                <a:cxn ang="0">
                  <a:pos x="180" y="312"/>
                </a:cxn>
                <a:cxn ang="0">
                  <a:pos x="720" y="468"/>
                </a:cxn>
                <a:cxn ang="0">
                  <a:pos x="1440" y="312"/>
                </a:cxn>
                <a:cxn ang="0">
                  <a:pos x="1620" y="0"/>
                </a:cxn>
              </a:cxnLst>
              <a:rect l="0" t="0" r="0" b="0"/>
              <a:pathLst>
                <a:path w="1620" h="468">
                  <a:moveTo>
                    <a:pt x="0" y="0"/>
                  </a:moveTo>
                  <a:cubicBezTo>
                    <a:pt x="30" y="117"/>
                    <a:pt x="60" y="234"/>
                    <a:pt x="180" y="312"/>
                  </a:cubicBezTo>
                  <a:cubicBezTo>
                    <a:pt x="300" y="390"/>
                    <a:pt x="510" y="468"/>
                    <a:pt x="720" y="468"/>
                  </a:cubicBezTo>
                  <a:cubicBezTo>
                    <a:pt x="930" y="468"/>
                    <a:pt x="1290" y="390"/>
                    <a:pt x="1440" y="312"/>
                  </a:cubicBezTo>
                  <a:cubicBezTo>
                    <a:pt x="1590" y="234"/>
                    <a:pt x="1605" y="117"/>
                    <a:pt x="1620" y="0"/>
                  </a:cubicBezTo>
                </a:path>
              </a:pathLst>
            </a:custGeom>
            <a:noFill/>
            <a:ln w="9525" cap="flat" cmpd="sng">
              <a:solidFill>
                <a:srgbClr val="000000"/>
              </a:solidFill>
              <a:prstDash val="dash"/>
              <a:round/>
              <a:headEnd type="arrow" w="sm" len="sm"/>
              <a:tailEnd type="arrow" w="sm" len="sm"/>
            </a:ln>
          </p:spPr>
          <p:txBody>
            <a:bodyPr/>
            <a:lstStyle/>
            <a:p>
              <a:endParaRPr lang="zh-CN" altLang="en-US"/>
            </a:p>
          </p:txBody>
        </p:sp>
      </p:grpSp>
      <p:grpSp>
        <p:nvGrpSpPr>
          <p:cNvPr id="5" name="Group 28"/>
          <p:cNvGrpSpPr/>
          <p:nvPr/>
        </p:nvGrpSpPr>
        <p:grpSpPr>
          <a:xfrm>
            <a:off x="1143000" y="4008438"/>
            <a:ext cx="2732088" cy="1585912"/>
            <a:chOff x="1854" y="3090"/>
            <a:chExt cx="2155" cy="1248"/>
          </a:xfrm>
        </p:grpSpPr>
        <p:sp>
          <p:nvSpPr>
            <p:cNvPr id="70685" name="Rectangle 29"/>
            <p:cNvSpPr/>
            <p:nvPr/>
          </p:nvSpPr>
          <p:spPr>
            <a:xfrm>
              <a:off x="1854" y="3090"/>
              <a:ext cx="720" cy="1248"/>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0686" name="Rectangle 30"/>
            <p:cNvSpPr/>
            <p:nvPr/>
          </p:nvSpPr>
          <p:spPr>
            <a:xfrm>
              <a:off x="2778" y="3090"/>
              <a:ext cx="360" cy="1248"/>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0687" name="Rectangle 31"/>
            <p:cNvSpPr/>
            <p:nvPr/>
          </p:nvSpPr>
          <p:spPr>
            <a:xfrm>
              <a:off x="3289" y="3090"/>
              <a:ext cx="720" cy="1248"/>
            </a:xfrm>
            <a:prstGeom prst="rect">
              <a:avLst/>
            </a:prstGeom>
            <a:noFill/>
            <a:ln w="9525" cap="flat" cmpd="sng">
              <a:solidFill>
                <a:srgbClr val="000000"/>
              </a:solidFill>
              <a:prstDash val="dash"/>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6" name="Group 32"/>
          <p:cNvGrpSpPr/>
          <p:nvPr/>
        </p:nvGrpSpPr>
        <p:grpSpPr>
          <a:xfrm>
            <a:off x="1165225" y="1524000"/>
            <a:ext cx="2713038" cy="4087813"/>
            <a:chOff x="1871" y="1134"/>
            <a:chExt cx="2140" cy="3218"/>
          </a:xfrm>
        </p:grpSpPr>
        <p:grpSp>
          <p:nvGrpSpPr>
            <p:cNvPr id="70689" name="Group 33"/>
            <p:cNvGrpSpPr/>
            <p:nvPr/>
          </p:nvGrpSpPr>
          <p:grpSpPr>
            <a:xfrm>
              <a:off x="2098" y="1134"/>
              <a:ext cx="1768" cy="2705"/>
              <a:chOff x="2098" y="1134"/>
              <a:chExt cx="1768" cy="2705"/>
            </a:xfrm>
          </p:grpSpPr>
          <p:grpSp>
            <p:nvGrpSpPr>
              <p:cNvPr id="70690" name="Group 34"/>
              <p:cNvGrpSpPr/>
              <p:nvPr/>
            </p:nvGrpSpPr>
            <p:grpSpPr>
              <a:xfrm>
                <a:off x="2835" y="1134"/>
                <a:ext cx="283" cy="595"/>
                <a:chOff x="2835" y="1134"/>
                <a:chExt cx="283" cy="595"/>
              </a:xfrm>
            </p:grpSpPr>
            <p:sp>
              <p:nvSpPr>
                <p:cNvPr id="70691" name="Text Box 35"/>
                <p:cNvSpPr txBox="1"/>
                <p:nvPr/>
              </p:nvSpPr>
              <p:spPr>
                <a:xfrm>
                  <a:off x="2835" y="1418"/>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I</a:t>
                  </a:r>
                </a:p>
              </p:txBody>
            </p:sp>
            <p:sp>
              <p:nvSpPr>
                <p:cNvPr id="70692" name="Oval 36"/>
                <p:cNvSpPr/>
                <p:nvPr/>
              </p:nvSpPr>
              <p:spPr>
                <a:xfrm>
                  <a:off x="2835" y="1446"/>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70693" name="Line 37"/>
                <p:cNvSpPr/>
                <p:nvPr/>
              </p:nvSpPr>
              <p:spPr>
                <a:xfrm>
                  <a:off x="2977" y="1134"/>
                  <a:ext cx="0" cy="312"/>
                </a:xfrm>
                <a:prstGeom prst="line">
                  <a:avLst/>
                </a:prstGeom>
                <a:ln w="9525" cap="flat" cmpd="sng">
                  <a:solidFill>
                    <a:srgbClr val="000000"/>
                  </a:solidFill>
                  <a:prstDash val="solid"/>
                  <a:round/>
                  <a:headEnd type="none" w="med" len="med"/>
                  <a:tailEnd type="arrow" w="sm" len="sm"/>
                </a:ln>
              </p:spPr>
            </p:sp>
          </p:grpSp>
          <p:grpSp>
            <p:nvGrpSpPr>
              <p:cNvPr id="70694" name="Group 38"/>
              <p:cNvGrpSpPr/>
              <p:nvPr/>
            </p:nvGrpSpPr>
            <p:grpSpPr>
              <a:xfrm>
                <a:off x="2835" y="1730"/>
                <a:ext cx="283" cy="595"/>
                <a:chOff x="2835" y="1134"/>
                <a:chExt cx="283" cy="595"/>
              </a:xfrm>
            </p:grpSpPr>
            <p:sp>
              <p:nvSpPr>
                <p:cNvPr id="70695" name="Text Box 39"/>
                <p:cNvSpPr txBox="1"/>
                <p:nvPr/>
              </p:nvSpPr>
              <p:spPr>
                <a:xfrm>
                  <a:off x="2835" y="1418"/>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II</a:t>
                  </a:r>
                  <a:endParaRPr lang="en-US" altLang="zh-CN" sz="1000" dirty="0">
                    <a:latin typeface="Times New Roman" panose="02020603050405020304" pitchFamily="18" charset="0"/>
                    <a:ea typeface="宋体" panose="02010600030101010101" pitchFamily="2" charset="-122"/>
                  </a:endParaRPr>
                </a:p>
              </p:txBody>
            </p:sp>
            <p:sp>
              <p:nvSpPr>
                <p:cNvPr id="70696" name="Oval 40"/>
                <p:cNvSpPr/>
                <p:nvPr/>
              </p:nvSpPr>
              <p:spPr>
                <a:xfrm>
                  <a:off x="2835" y="1446"/>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70697" name="Line 41"/>
                <p:cNvSpPr/>
                <p:nvPr/>
              </p:nvSpPr>
              <p:spPr>
                <a:xfrm>
                  <a:off x="2977" y="1134"/>
                  <a:ext cx="0" cy="312"/>
                </a:xfrm>
                <a:prstGeom prst="line">
                  <a:avLst/>
                </a:prstGeom>
                <a:ln w="9525" cap="flat" cmpd="sng">
                  <a:solidFill>
                    <a:srgbClr val="000000"/>
                  </a:solidFill>
                  <a:prstDash val="solid"/>
                  <a:round/>
                  <a:headEnd type="none" w="med" len="med"/>
                  <a:tailEnd type="arrow" w="sm" len="sm"/>
                </a:ln>
              </p:spPr>
            </p:sp>
          </p:grpSp>
          <p:grpSp>
            <p:nvGrpSpPr>
              <p:cNvPr id="70698" name="Group 42"/>
              <p:cNvGrpSpPr/>
              <p:nvPr/>
            </p:nvGrpSpPr>
            <p:grpSpPr>
              <a:xfrm>
                <a:off x="2835" y="2325"/>
                <a:ext cx="283" cy="595"/>
                <a:chOff x="2835" y="1134"/>
                <a:chExt cx="283" cy="595"/>
              </a:xfrm>
            </p:grpSpPr>
            <p:sp>
              <p:nvSpPr>
                <p:cNvPr id="70699" name="Text Box 43"/>
                <p:cNvSpPr txBox="1"/>
                <p:nvPr/>
              </p:nvSpPr>
              <p:spPr>
                <a:xfrm>
                  <a:off x="2835" y="1418"/>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S</a:t>
                  </a:r>
                </a:p>
              </p:txBody>
            </p:sp>
            <p:sp>
              <p:nvSpPr>
                <p:cNvPr id="70700" name="Oval 44"/>
                <p:cNvSpPr/>
                <p:nvPr/>
              </p:nvSpPr>
              <p:spPr>
                <a:xfrm>
                  <a:off x="2835" y="1446"/>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sp>
              <p:nvSpPr>
                <p:cNvPr id="70701" name="Line 45"/>
                <p:cNvSpPr/>
                <p:nvPr/>
              </p:nvSpPr>
              <p:spPr>
                <a:xfrm>
                  <a:off x="2977" y="1134"/>
                  <a:ext cx="0" cy="312"/>
                </a:xfrm>
                <a:prstGeom prst="line">
                  <a:avLst/>
                </a:prstGeom>
                <a:ln w="9525" cap="flat" cmpd="sng">
                  <a:solidFill>
                    <a:srgbClr val="000000"/>
                  </a:solidFill>
                  <a:prstDash val="solid"/>
                  <a:round/>
                  <a:headEnd type="none" w="med" len="med"/>
                  <a:tailEnd type="arrow" w="sm" len="sm"/>
                </a:ln>
              </p:spPr>
            </p:sp>
          </p:grpSp>
          <p:grpSp>
            <p:nvGrpSpPr>
              <p:cNvPr id="70702" name="Group 46"/>
              <p:cNvGrpSpPr/>
              <p:nvPr/>
            </p:nvGrpSpPr>
            <p:grpSpPr>
              <a:xfrm>
                <a:off x="2835" y="3204"/>
                <a:ext cx="283" cy="311"/>
                <a:chOff x="2835" y="3204"/>
                <a:chExt cx="283" cy="311"/>
              </a:xfrm>
            </p:grpSpPr>
            <p:sp>
              <p:nvSpPr>
                <p:cNvPr id="70703" name="Text Box 47"/>
                <p:cNvSpPr txBox="1"/>
                <p:nvPr/>
              </p:nvSpPr>
              <p:spPr>
                <a:xfrm>
                  <a:off x="2835" y="3204"/>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B</a:t>
                  </a:r>
                </a:p>
              </p:txBody>
            </p:sp>
            <p:sp>
              <p:nvSpPr>
                <p:cNvPr id="70704" name="Oval 48"/>
                <p:cNvSpPr/>
                <p:nvPr/>
              </p:nvSpPr>
              <p:spPr>
                <a:xfrm>
                  <a:off x="2835" y="3232"/>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grpSp>
          <p:sp>
            <p:nvSpPr>
              <p:cNvPr id="70705" name="Line 49"/>
              <p:cNvSpPr/>
              <p:nvPr/>
            </p:nvSpPr>
            <p:spPr>
              <a:xfrm>
                <a:off x="2977" y="2920"/>
                <a:ext cx="0" cy="312"/>
              </a:xfrm>
              <a:prstGeom prst="line">
                <a:avLst/>
              </a:prstGeom>
              <a:ln w="9525" cap="flat" cmpd="sng">
                <a:solidFill>
                  <a:srgbClr val="000000"/>
                </a:solidFill>
                <a:prstDash val="solid"/>
                <a:round/>
                <a:headEnd type="none" w="med" len="med"/>
                <a:tailEnd type="arrow" w="sm" len="sm"/>
              </a:ln>
            </p:spPr>
          </p:sp>
          <p:grpSp>
            <p:nvGrpSpPr>
              <p:cNvPr id="70706" name="Group 50"/>
              <p:cNvGrpSpPr/>
              <p:nvPr/>
            </p:nvGrpSpPr>
            <p:grpSpPr>
              <a:xfrm>
                <a:off x="2214" y="3162"/>
                <a:ext cx="283" cy="311"/>
                <a:chOff x="2835" y="3204"/>
                <a:chExt cx="283" cy="311"/>
              </a:xfrm>
            </p:grpSpPr>
            <p:sp>
              <p:nvSpPr>
                <p:cNvPr id="70707" name="Text Box 51"/>
                <p:cNvSpPr txBox="1"/>
                <p:nvPr/>
              </p:nvSpPr>
              <p:spPr>
                <a:xfrm>
                  <a:off x="2835" y="3204"/>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A</a:t>
                  </a:r>
                  <a:endParaRPr lang="en-US" altLang="zh-CN" sz="1000" dirty="0">
                    <a:latin typeface="Times New Roman" panose="02020603050405020304" pitchFamily="18" charset="0"/>
                    <a:ea typeface="宋体" panose="02010600030101010101" pitchFamily="2" charset="-122"/>
                  </a:endParaRPr>
                </a:p>
              </p:txBody>
            </p:sp>
            <p:sp>
              <p:nvSpPr>
                <p:cNvPr id="70708" name="Oval 52"/>
                <p:cNvSpPr/>
                <p:nvPr/>
              </p:nvSpPr>
              <p:spPr>
                <a:xfrm>
                  <a:off x="2835" y="3232"/>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grpSp>
          <p:grpSp>
            <p:nvGrpSpPr>
              <p:cNvPr id="70709" name="Group 53"/>
              <p:cNvGrpSpPr/>
              <p:nvPr/>
            </p:nvGrpSpPr>
            <p:grpSpPr>
              <a:xfrm>
                <a:off x="3474" y="3162"/>
                <a:ext cx="283" cy="311"/>
                <a:chOff x="2835" y="3204"/>
                <a:chExt cx="283" cy="311"/>
              </a:xfrm>
            </p:grpSpPr>
            <p:sp>
              <p:nvSpPr>
                <p:cNvPr id="70710" name="Text Box 54"/>
                <p:cNvSpPr txBox="1"/>
                <p:nvPr/>
              </p:nvSpPr>
              <p:spPr>
                <a:xfrm>
                  <a:off x="2835" y="3204"/>
                  <a:ext cx="283" cy="283"/>
                </a:xfrm>
                <a:prstGeom prst="rect">
                  <a:avLst/>
                </a:prstGeom>
                <a:noFill/>
                <a:ln w="9525">
                  <a:noFill/>
                </a:ln>
              </p:spPr>
              <p:txBody>
                <a:bodyPr lIns="0" tIns="72000" rIns="0" bIns="10800" anchor="t"/>
                <a:lstStyle/>
                <a:p>
                  <a:pPr algn="ctr"/>
                  <a:r>
                    <a:rPr lang="en-US" altLang="zh-CN" sz="2000" b="1" dirty="0">
                      <a:latin typeface="Times New Roman" panose="02020603050405020304" pitchFamily="18" charset="0"/>
                      <a:ea typeface="宋体" panose="02010600030101010101" pitchFamily="2" charset="-122"/>
                    </a:rPr>
                    <a:t>C</a:t>
                  </a:r>
                  <a:endParaRPr lang="en-US" altLang="zh-CN" sz="1000" dirty="0">
                    <a:latin typeface="Times New Roman" panose="02020603050405020304" pitchFamily="18" charset="0"/>
                    <a:ea typeface="宋体" panose="02010600030101010101" pitchFamily="2" charset="-122"/>
                  </a:endParaRPr>
                </a:p>
              </p:txBody>
            </p:sp>
            <p:sp>
              <p:nvSpPr>
                <p:cNvPr id="70711" name="Oval 55"/>
                <p:cNvSpPr/>
                <p:nvPr/>
              </p:nvSpPr>
              <p:spPr>
                <a:xfrm>
                  <a:off x="2835" y="3232"/>
                  <a:ext cx="283" cy="283"/>
                </a:xfrm>
                <a:prstGeom prst="ellipse">
                  <a:avLst/>
                </a:prstGeom>
                <a:noFill/>
                <a:ln w="9525" cap="flat" cmpd="sng">
                  <a:solidFill>
                    <a:srgbClr val="000000"/>
                  </a:solidFill>
                  <a:prstDash val="solid"/>
                  <a:round/>
                  <a:headEnd type="none" w="med" len="med"/>
                  <a:tailEnd type="none" w="med" len="med"/>
                </a:ln>
              </p:spPr>
              <p:txBody>
                <a:bodyPr tIns="72000" anchor="t"/>
                <a:lstStyle/>
                <a:p>
                  <a:endParaRPr lang="zh-CN" altLang="en-US" dirty="0">
                    <a:latin typeface="Arial" panose="020B0604020202020204" pitchFamily="34" charset="0"/>
                    <a:ea typeface="宋体" panose="02010600030101010101" pitchFamily="2" charset="-122"/>
                  </a:endParaRPr>
                </a:p>
              </p:txBody>
            </p:sp>
          </p:grpSp>
          <p:sp>
            <p:nvSpPr>
              <p:cNvPr id="70712" name="Line 56"/>
              <p:cNvSpPr/>
              <p:nvPr/>
            </p:nvSpPr>
            <p:spPr>
              <a:xfrm flipH="1">
                <a:off x="2381" y="2881"/>
                <a:ext cx="493" cy="306"/>
              </a:xfrm>
              <a:prstGeom prst="line">
                <a:avLst/>
              </a:prstGeom>
              <a:ln w="9525" cap="flat" cmpd="sng">
                <a:solidFill>
                  <a:srgbClr val="000000"/>
                </a:solidFill>
                <a:prstDash val="solid"/>
                <a:round/>
                <a:headEnd type="none" w="med" len="med"/>
                <a:tailEnd type="arrow" w="sm" len="sm"/>
              </a:ln>
            </p:spPr>
          </p:sp>
          <p:sp>
            <p:nvSpPr>
              <p:cNvPr id="70713" name="Line 57"/>
              <p:cNvSpPr/>
              <p:nvPr/>
            </p:nvSpPr>
            <p:spPr>
              <a:xfrm>
                <a:off x="3107" y="2846"/>
                <a:ext cx="420" cy="369"/>
              </a:xfrm>
              <a:prstGeom prst="line">
                <a:avLst/>
              </a:prstGeom>
              <a:ln w="9525" cap="flat" cmpd="sng">
                <a:solidFill>
                  <a:srgbClr val="000000"/>
                </a:solidFill>
                <a:prstDash val="solid"/>
                <a:round/>
                <a:headEnd type="none" w="med" len="med"/>
                <a:tailEnd type="arrow" w="sm" len="sm"/>
              </a:ln>
            </p:spPr>
          </p:sp>
          <p:sp>
            <p:nvSpPr>
              <p:cNvPr id="70714" name="Line 58"/>
              <p:cNvSpPr/>
              <p:nvPr/>
            </p:nvSpPr>
            <p:spPr>
              <a:xfrm flipH="1">
                <a:off x="2098" y="3459"/>
                <a:ext cx="180" cy="312"/>
              </a:xfrm>
              <a:prstGeom prst="line">
                <a:avLst/>
              </a:prstGeom>
              <a:ln w="9525" cap="flat" cmpd="sng">
                <a:solidFill>
                  <a:srgbClr val="000000"/>
                </a:solidFill>
                <a:prstDash val="solid"/>
                <a:round/>
                <a:headEnd type="none" w="med" len="med"/>
                <a:tailEnd type="arrow" w="sm" len="sm"/>
              </a:ln>
            </p:spPr>
          </p:sp>
          <p:sp>
            <p:nvSpPr>
              <p:cNvPr id="70715" name="Line 59"/>
              <p:cNvSpPr/>
              <p:nvPr/>
            </p:nvSpPr>
            <p:spPr>
              <a:xfrm>
                <a:off x="2977" y="3527"/>
                <a:ext cx="0" cy="312"/>
              </a:xfrm>
              <a:prstGeom prst="line">
                <a:avLst/>
              </a:prstGeom>
              <a:ln w="9525" cap="flat" cmpd="sng">
                <a:solidFill>
                  <a:srgbClr val="000000"/>
                </a:solidFill>
                <a:prstDash val="solid"/>
                <a:round/>
                <a:headEnd type="none" w="med" len="med"/>
                <a:tailEnd type="arrow" w="sm" len="sm"/>
              </a:ln>
            </p:spPr>
          </p:sp>
          <p:sp>
            <p:nvSpPr>
              <p:cNvPr id="70716" name="Line 60"/>
              <p:cNvSpPr/>
              <p:nvPr/>
            </p:nvSpPr>
            <p:spPr>
              <a:xfrm>
                <a:off x="3686" y="3465"/>
                <a:ext cx="180" cy="312"/>
              </a:xfrm>
              <a:prstGeom prst="line">
                <a:avLst/>
              </a:prstGeom>
              <a:ln w="9525" cap="flat" cmpd="sng">
                <a:solidFill>
                  <a:srgbClr val="000000"/>
                </a:solidFill>
                <a:prstDash val="solid"/>
                <a:round/>
                <a:headEnd type="none" w="med" len="med"/>
                <a:tailEnd type="arrow" w="sm" len="sm"/>
              </a:ln>
            </p:spPr>
          </p:sp>
        </p:grpSp>
        <p:sp>
          <p:nvSpPr>
            <p:cNvPr id="70717" name="Text Box 61"/>
            <p:cNvSpPr txBox="1"/>
            <p:nvPr/>
          </p:nvSpPr>
          <p:spPr>
            <a:xfrm>
              <a:off x="1871" y="3786"/>
              <a:ext cx="360" cy="468"/>
            </a:xfrm>
            <a:prstGeom prst="rect">
              <a:avLst/>
            </a:prstGeom>
            <a:noFill/>
            <a:ln w="9525">
              <a:noFill/>
            </a:ln>
          </p:spPr>
          <p:txBody>
            <a:bodyPr vert="eaVert" lIns="0" tIns="72000" rIns="0" bIns="0" anchor="t"/>
            <a:lstStyle/>
            <a:p>
              <a:pPr algn="just"/>
              <a:r>
                <a:rPr lang="en-US" altLang="zh-CN" sz="2000" b="1" dirty="0">
                  <a:latin typeface="Times New Roman" panose="02020603050405020304" pitchFamily="18" charset="0"/>
                  <a:ea typeface="宋体" panose="02010600030101010101" pitchFamily="2" charset="-122"/>
                </a:rPr>
                <a:t>…</a:t>
              </a:r>
            </a:p>
          </p:txBody>
        </p:sp>
        <p:sp>
          <p:nvSpPr>
            <p:cNvPr id="70718" name="Text Box 62"/>
            <p:cNvSpPr txBox="1"/>
            <p:nvPr/>
          </p:nvSpPr>
          <p:spPr>
            <a:xfrm>
              <a:off x="2778" y="3884"/>
              <a:ext cx="360" cy="468"/>
            </a:xfrm>
            <a:prstGeom prst="rect">
              <a:avLst/>
            </a:prstGeom>
            <a:noFill/>
            <a:ln w="9525">
              <a:noFill/>
            </a:ln>
          </p:spPr>
          <p:txBody>
            <a:bodyPr vert="eaVert" lIns="0" tIns="72000" rIns="0" bIns="0" anchor="t"/>
            <a:lstStyle/>
            <a:p>
              <a:pPr algn="just"/>
              <a:r>
                <a:rPr lang="en-US" altLang="zh-CN" sz="2000" b="1" dirty="0">
                  <a:latin typeface="Times New Roman" panose="02020603050405020304" pitchFamily="18" charset="0"/>
                  <a:ea typeface="宋体" panose="02010600030101010101" pitchFamily="2" charset="-122"/>
                </a:rPr>
                <a:t>…</a:t>
              </a:r>
            </a:p>
          </p:txBody>
        </p:sp>
        <p:sp>
          <p:nvSpPr>
            <p:cNvPr id="70719" name="Text Box 63"/>
            <p:cNvSpPr txBox="1"/>
            <p:nvPr/>
          </p:nvSpPr>
          <p:spPr>
            <a:xfrm>
              <a:off x="3651" y="3827"/>
              <a:ext cx="360" cy="468"/>
            </a:xfrm>
            <a:prstGeom prst="rect">
              <a:avLst/>
            </a:prstGeom>
            <a:noFill/>
            <a:ln w="9525">
              <a:noFill/>
            </a:ln>
          </p:spPr>
          <p:txBody>
            <a:bodyPr vert="eaVert" lIns="0" tIns="72000" rIns="0" bIns="0" anchor="t"/>
            <a:lstStyle/>
            <a:p>
              <a:pPr algn="just"/>
              <a:r>
                <a:rPr lang="en-US" altLang="zh-CN" sz="2000" b="1" dirty="0">
                  <a:latin typeface="Times New Roman" panose="02020603050405020304" pitchFamily="18" charset="0"/>
                  <a:ea typeface="宋体" panose="02010600030101010101" pitchFamily="2" charset="-122"/>
                </a:rPr>
                <a:t>…</a:t>
              </a:r>
              <a:endParaRPr lang="en-US" altLang="zh-CN" sz="1000" b="1" dirty="0">
                <a:latin typeface="Times New Roman" panose="02020603050405020304" pitchFamily="18" charset="0"/>
                <a:ea typeface="宋体" panose="02010600030101010101" pitchFamily="2"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out)">
                                      <p:cBhvr>
                                        <p:cTn id="26" dur="500"/>
                                        <p:tgtEl>
                                          <p:spTgt spid="3"/>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62</a:t>
            </a:fld>
            <a:endParaRPr lang="en-US" altLang="zh-CN" sz="1200" dirty="0">
              <a:latin typeface="Arial Black" panose="020B0A04020102020204" pitchFamily="34" charset="0"/>
            </a:endParaRPr>
          </a:p>
        </p:txBody>
      </p:sp>
      <p:sp>
        <p:nvSpPr>
          <p:cNvPr id="7168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72387" name="Rectangle 3"/>
          <p:cNvSpPr>
            <a:spLocks noGrp="1"/>
          </p:cNvSpPr>
          <p:nvPr>
            <p:ph idx="1"/>
          </p:nvPr>
        </p:nvSpPr>
        <p:spPr>
          <a:xfrm>
            <a:off x="539750" y="908050"/>
            <a:ext cx="3352800" cy="533400"/>
          </a:xfrm>
        </p:spPr>
        <p:txBody>
          <a:bodyPr vert="horz" wrap="square" lIns="91440" tIns="45720" rIns="91440" bIns="45720" anchor="t"/>
          <a:lstStyle/>
          <a:p>
            <a:pPr eaLnBrk="1" hangingPunct="1">
              <a:buNone/>
            </a:pPr>
            <a:r>
              <a:rPr lang="en-US" altLang="zh-CN" sz="2800" b="0" dirty="0"/>
              <a:t>3</a:t>
            </a:r>
            <a:r>
              <a:rPr lang="zh-CN" altLang="en-US" sz="2800" b="0" dirty="0"/>
              <a:t>、</a:t>
            </a:r>
            <a:r>
              <a:rPr lang="en-US" altLang="zh-CN" sz="2400" b="0" dirty="0"/>
              <a:t>SD</a:t>
            </a:r>
            <a:r>
              <a:rPr lang="zh-CN" altLang="en-US" sz="2800" b="0" dirty="0"/>
              <a:t>的总体过程：</a:t>
            </a:r>
          </a:p>
        </p:txBody>
      </p:sp>
      <p:grpSp>
        <p:nvGrpSpPr>
          <p:cNvPr id="2" name="Group 4"/>
          <p:cNvGrpSpPr/>
          <p:nvPr/>
        </p:nvGrpSpPr>
        <p:grpSpPr>
          <a:xfrm>
            <a:off x="2590800" y="1066800"/>
            <a:ext cx="6024563" cy="5178425"/>
            <a:chOff x="1008" y="816"/>
            <a:chExt cx="3795" cy="3262"/>
          </a:xfrm>
        </p:grpSpPr>
        <p:sp>
          <p:nvSpPr>
            <p:cNvPr id="71685" name="Text Box 5"/>
            <p:cNvSpPr txBox="1"/>
            <p:nvPr/>
          </p:nvSpPr>
          <p:spPr>
            <a:xfrm>
              <a:off x="2951" y="1145"/>
              <a:ext cx="612" cy="169"/>
            </a:xfrm>
            <a:prstGeom prst="rect">
              <a:avLst/>
            </a:prstGeom>
            <a:noFill/>
            <a:ln w="9525">
              <a:noFill/>
            </a:ln>
          </p:spPr>
          <p:txBody>
            <a:bodyPr lIns="18000" tIns="10800" rIns="18000" bIns="10800" anchor="t"/>
            <a:lstStyle/>
            <a:p>
              <a:pPr algn="ct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变换”</a:t>
              </a:r>
            </a:p>
          </p:txBody>
        </p:sp>
        <p:sp>
          <p:nvSpPr>
            <p:cNvPr id="71686" name="Text Box 6"/>
            <p:cNvSpPr txBox="1"/>
            <p:nvPr/>
          </p:nvSpPr>
          <p:spPr>
            <a:xfrm>
              <a:off x="1777" y="1147"/>
              <a:ext cx="612" cy="169"/>
            </a:xfrm>
            <a:prstGeom prst="rect">
              <a:avLst/>
            </a:prstGeom>
            <a:noFill/>
            <a:ln w="9525">
              <a:noFill/>
            </a:ln>
          </p:spPr>
          <p:txBody>
            <a:bodyPr lIns="18000" tIns="10800" rIns="18000" bIns="10800" anchor="t"/>
            <a:lstStyle/>
            <a:p>
              <a:pPr algn="ct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事物”</a:t>
              </a:r>
            </a:p>
          </p:txBody>
        </p:sp>
        <p:sp>
          <p:nvSpPr>
            <p:cNvPr id="71687" name="Text Box 7"/>
            <p:cNvSpPr txBox="1"/>
            <p:nvPr/>
          </p:nvSpPr>
          <p:spPr>
            <a:xfrm>
              <a:off x="2185" y="816"/>
              <a:ext cx="1020" cy="253"/>
            </a:xfrm>
            <a:prstGeom prst="rect">
              <a:avLst/>
            </a:prstGeom>
            <a:noFill/>
            <a:ln w="9525" cap="flat" cmpd="sng">
              <a:solidFill>
                <a:srgbClr val="000000"/>
              </a:solidFill>
              <a:prstDash val="solid"/>
              <a:miter/>
              <a:headEnd type="none" w="med" len="med"/>
              <a:tailEnd type="none" w="med" len="med"/>
            </a:ln>
          </p:spPr>
          <p:txBody>
            <a:bodyPr anchor="t"/>
            <a:lstStyle/>
            <a:p>
              <a:pPr algn="ctr"/>
              <a:r>
                <a:rPr lang="zh-CN" altLang="en-US" b="1" dirty="0">
                  <a:latin typeface="Times New Roman" panose="02020603050405020304" pitchFamily="18" charset="0"/>
                  <a:ea typeface="楷体_GB2312" pitchFamily="49" charset="-122"/>
                </a:rPr>
                <a:t>精化数据流图</a:t>
              </a:r>
            </a:p>
          </p:txBody>
        </p:sp>
        <p:grpSp>
          <p:nvGrpSpPr>
            <p:cNvPr id="71688" name="Group 8"/>
            <p:cNvGrpSpPr/>
            <p:nvPr/>
          </p:nvGrpSpPr>
          <p:grpSpPr>
            <a:xfrm>
              <a:off x="2287" y="1199"/>
              <a:ext cx="816" cy="314"/>
              <a:chOff x="4706" y="5445"/>
              <a:chExt cx="1361" cy="581"/>
            </a:xfrm>
          </p:grpSpPr>
          <p:sp>
            <p:nvSpPr>
              <p:cNvPr id="71689" name="AutoShape 9"/>
              <p:cNvSpPr/>
              <p:nvPr/>
            </p:nvSpPr>
            <p:spPr>
              <a:xfrm>
                <a:off x="4706" y="5445"/>
                <a:ext cx="1361" cy="567"/>
              </a:xfrm>
              <a:prstGeom prst="diamond">
                <a:avLst/>
              </a:prstGeom>
              <a:no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690" name="Text Box 10"/>
              <p:cNvSpPr txBox="1"/>
              <p:nvPr/>
            </p:nvSpPr>
            <p:spPr>
              <a:xfrm>
                <a:off x="4914" y="5558"/>
                <a:ext cx="907" cy="468"/>
              </a:xfrm>
              <a:prstGeom prst="rect">
                <a:avLst/>
              </a:prstGeom>
              <a:noFill/>
              <a:ln w="9525">
                <a:noFill/>
              </a:ln>
            </p:spPr>
            <p:txBody>
              <a:bodyPr lIns="18000" tIns="10800" rIns="18000" bIns="10800" anchor="t"/>
              <a:lstStyle/>
              <a:p>
                <a:pPr algn="ctr"/>
                <a:r>
                  <a:rPr lang="zh-CN" altLang="en-US" b="1" dirty="0">
                    <a:latin typeface="Times New Roman" panose="02020603050405020304" pitchFamily="18" charset="0"/>
                    <a:ea typeface="楷体_GB2312" pitchFamily="49" charset="-122"/>
                  </a:rPr>
                  <a:t>流类型</a:t>
                </a:r>
              </a:p>
            </p:txBody>
          </p:sp>
        </p:grpSp>
        <p:sp>
          <p:nvSpPr>
            <p:cNvPr id="71691" name="Line 11"/>
            <p:cNvSpPr/>
            <p:nvPr/>
          </p:nvSpPr>
          <p:spPr>
            <a:xfrm>
              <a:off x="2695" y="1070"/>
              <a:ext cx="0" cy="129"/>
            </a:xfrm>
            <a:prstGeom prst="line">
              <a:avLst/>
            </a:prstGeom>
            <a:ln w="9525" cap="flat" cmpd="sng">
              <a:solidFill>
                <a:srgbClr val="000000"/>
              </a:solidFill>
              <a:prstDash val="solid"/>
              <a:round/>
              <a:headEnd type="none" w="med" len="med"/>
              <a:tailEnd type="arrow" w="sm" len="sm"/>
            </a:ln>
          </p:spPr>
        </p:sp>
        <p:sp>
          <p:nvSpPr>
            <p:cNvPr id="71692" name="Text Box 12"/>
            <p:cNvSpPr txBox="1"/>
            <p:nvPr/>
          </p:nvSpPr>
          <p:spPr>
            <a:xfrm>
              <a:off x="1437" y="1566"/>
              <a:ext cx="1054" cy="337"/>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b="1" dirty="0">
                  <a:latin typeface="Times New Roman" panose="02020603050405020304" pitchFamily="18" charset="0"/>
                  <a:ea typeface="楷体_GB2312" pitchFamily="49" charset="-122"/>
                </a:rPr>
                <a:t>区分事务中心和数据接收通路</a:t>
              </a:r>
            </a:p>
          </p:txBody>
        </p:sp>
        <p:sp>
          <p:nvSpPr>
            <p:cNvPr id="71693" name="Text Box 13"/>
            <p:cNvSpPr txBox="1"/>
            <p:nvPr/>
          </p:nvSpPr>
          <p:spPr>
            <a:xfrm>
              <a:off x="2967" y="1566"/>
              <a:ext cx="1054" cy="337"/>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b="1" dirty="0">
                  <a:latin typeface="Times New Roman" panose="02020603050405020304" pitchFamily="18" charset="0"/>
                  <a:ea typeface="楷体_GB2312" pitchFamily="49" charset="-122"/>
                </a:rPr>
                <a:t>区分输入和</a:t>
              </a:r>
            </a:p>
            <a:p>
              <a:pPr algn="ctr"/>
              <a:r>
                <a:rPr lang="zh-CN" altLang="en-US" b="1" dirty="0">
                  <a:latin typeface="Times New Roman" panose="02020603050405020304" pitchFamily="18" charset="0"/>
                  <a:ea typeface="楷体_GB2312" pitchFamily="49" charset="-122"/>
                </a:rPr>
                <a:t>输出分支</a:t>
              </a:r>
              <a:endParaRPr lang="zh-CN" altLang="en-US" dirty="0">
                <a:latin typeface="Times New Roman" panose="02020603050405020304" pitchFamily="18" charset="0"/>
                <a:ea typeface="楷体_GB2312" pitchFamily="49" charset="-122"/>
              </a:endParaRPr>
            </a:p>
          </p:txBody>
        </p:sp>
        <p:sp>
          <p:nvSpPr>
            <p:cNvPr id="71694" name="Text Box 14"/>
            <p:cNvSpPr txBox="1"/>
            <p:nvPr/>
          </p:nvSpPr>
          <p:spPr>
            <a:xfrm>
              <a:off x="1437" y="1995"/>
              <a:ext cx="1054" cy="24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b="1" dirty="0">
                  <a:latin typeface="Times New Roman" panose="02020603050405020304" pitchFamily="18" charset="0"/>
                  <a:ea typeface="楷体_GB2312" pitchFamily="49" charset="-122"/>
                </a:rPr>
                <a:t>映射成事务结构</a:t>
              </a:r>
              <a:endParaRPr lang="zh-CN" altLang="en-US" sz="1600" b="1" dirty="0">
                <a:latin typeface="Times New Roman" panose="02020603050405020304" pitchFamily="18" charset="0"/>
                <a:ea typeface="楷体_GB2312" pitchFamily="49" charset="-122"/>
              </a:endParaRPr>
            </a:p>
          </p:txBody>
        </p:sp>
        <p:sp>
          <p:nvSpPr>
            <p:cNvPr id="71695" name="Text Box 15"/>
            <p:cNvSpPr txBox="1"/>
            <p:nvPr/>
          </p:nvSpPr>
          <p:spPr>
            <a:xfrm>
              <a:off x="2967" y="1995"/>
              <a:ext cx="1054" cy="24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b="1" dirty="0">
                  <a:latin typeface="Times New Roman" panose="02020603050405020304" pitchFamily="18" charset="0"/>
                  <a:ea typeface="楷体_GB2312" pitchFamily="49" charset="-122"/>
                </a:rPr>
                <a:t>映射成变换结构</a:t>
              </a:r>
            </a:p>
          </p:txBody>
        </p:sp>
        <p:sp>
          <p:nvSpPr>
            <p:cNvPr id="71696" name="Text Box 16"/>
            <p:cNvSpPr txBox="1"/>
            <p:nvPr/>
          </p:nvSpPr>
          <p:spPr>
            <a:xfrm>
              <a:off x="2150" y="2485"/>
              <a:ext cx="1088" cy="337"/>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b="1" dirty="0">
                  <a:latin typeface="Times New Roman" panose="02020603050405020304" pitchFamily="18" charset="0"/>
                  <a:ea typeface="楷体_GB2312" pitchFamily="49" charset="-122"/>
                </a:rPr>
                <a:t>用启发式设计规则精化软件结构</a:t>
              </a:r>
            </a:p>
          </p:txBody>
        </p:sp>
        <p:sp>
          <p:nvSpPr>
            <p:cNvPr id="71697" name="Text Box 17"/>
            <p:cNvSpPr txBox="1"/>
            <p:nvPr/>
          </p:nvSpPr>
          <p:spPr>
            <a:xfrm>
              <a:off x="2150" y="2914"/>
              <a:ext cx="1088" cy="337"/>
            </a:xfrm>
            <a:prstGeom prst="rect">
              <a:avLst/>
            </a:prstGeom>
            <a:noFill/>
            <a:ln w="9525" cap="flat" cmpd="sng">
              <a:solidFill>
                <a:srgbClr val="000000"/>
              </a:solidFill>
              <a:prstDash val="solid"/>
              <a:miter/>
              <a:headEnd type="none" w="med" len="med"/>
              <a:tailEnd type="none" w="med" len="med"/>
            </a:ln>
          </p:spPr>
          <p:txBody>
            <a:bodyPr lIns="18000" tIns="10800" rIns="18000" bIns="10800" anchor="t"/>
            <a:lstStyle/>
            <a:p>
              <a:pPr algn="ctr"/>
              <a:r>
                <a:rPr lang="zh-CN" altLang="en-US" b="1" dirty="0">
                  <a:latin typeface="Times New Roman" panose="02020603050405020304" pitchFamily="18" charset="0"/>
                  <a:ea typeface="楷体_GB2312" pitchFamily="49" charset="-122"/>
                </a:rPr>
                <a:t>导出接口描述和</a:t>
              </a:r>
            </a:p>
            <a:p>
              <a:pPr algn="ctr"/>
              <a:r>
                <a:rPr lang="zh-CN" altLang="en-US" b="1" dirty="0">
                  <a:latin typeface="Times New Roman" panose="02020603050405020304" pitchFamily="18" charset="0"/>
                  <a:ea typeface="楷体_GB2312" pitchFamily="49" charset="-122"/>
                </a:rPr>
                <a:t>全程数据结构</a:t>
              </a:r>
            </a:p>
          </p:txBody>
        </p:sp>
        <p:grpSp>
          <p:nvGrpSpPr>
            <p:cNvPr id="71698" name="Group 18"/>
            <p:cNvGrpSpPr/>
            <p:nvPr/>
          </p:nvGrpSpPr>
          <p:grpSpPr>
            <a:xfrm>
              <a:off x="2287" y="3404"/>
              <a:ext cx="816" cy="314"/>
              <a:chOff x="4706" y="5445"/>
              <a:chExt cx="1361" cy="581"/>
            </a:xfrm>
          </p:grpSpPr>
          <p:sp>
            <p:nvSpPr>
              <p:cNvPr id="71699" name="AutoShape 19"/>
              <p:cNvSpPr/>
              <p:nvPr/>
            </p:nvSpPr>
            <p:spPr>
              <a:xfrm>
                <a:off x="4706" y="5445"/>
                <a:ext cx="1361" cy="567"/>
              </a:xfrm>
              <a:prstGeom prst="diamond">
                <a:avLst/>
              </a:prstGeom>
              <a:noFill/>
              <a:ln w="9525" cap="flat" cmpd="sng">
                <a:solidFill>
                  <a:srgbClr val="000000"/>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00" name="Text Box 20"/>
              <p:cNvSpPr txBox="1"/>
              <p:nvPr/>
            </p:nvSpPr>
            <p:spPr>
              <a:xfrm>
                <a:off x="4914" y="5558"/>
                <a:ext cx="907" cy="468"/>
              </a:xfrm>
              <a:prstGeom prst="rect">
                <a:avLst/>
              </a:prstGeom>
              <a:noFill/>
              <a:ln w="9525">
                <a:noFill/>
              </a:ln>
            </p:spPr>
            <p:txBody>
              <a:bodyPr lIns="18000" tIns="10800" rIns="18000" bIns="10800" anchor="t"/>
              <a:lstStyle/>
              <a:p>
                <a:pPr algn="ctr"/>
                <a:r>
                  <a:rPr lang="zh-CN" altLang="en-US" b="1" dirty="0">
                    <a:latin typeface="楷体_GB2312" pitchFamily="49" charset="-122"/>
                    <a:ea typeface="楷体_GB2312" pitchFamily="49" charset="-122"/>
                  </a:rPr>
                  <a:t>复 查</a:t>
                </a:r>
              </a:p>
            </p:txBody>
          </p:sp>
        </p:grpSp>
        <p:sp>
          <p:nvSpPr>
            <p:cNvPr id="71701" name="Text Box 21"/>
            <p:cNvSpPr txBox="1"/>
            <p:nvPr/>
          </p:nvSpPr>
          <p:spPr>
            <a:xfrm>
              <a:off x="2287" y="3833"/>
              <a:ext cx="816" cy="245"/>
            </a:xfrm>
            <a:prstGeom prst="rect">
              <a:avLst/>
            </a:prstGeom>
            <a:noFill/>
            <a:ln w="9525" cap="flat" cmpd="sng">
              <a:solidFill>
                <a:srgbClr val="000000"/>
              </a:solidFill>
              <a:prstDash val="solid"/>
              <a:miter/>
              <a:headEnd type="none" w="med" len="med"/>
              <a:tailEnd type="none" w="med" len="med"/>
            </a:ln>
          </p:spPr>
          <p:txBody>
            <a:bodyPr lIns="18000" tIns="46800" rIns="18000" bIns="10800" anchor="t"/>
            <a:lstStyle/>
            <a:p>
              <a:pPr algn="ctr"/>
              <a:r>
                <a:rPr lang="zh-CN" altLang="en-US" b="1" dirty="0">
                  <a:latin typeface="Times New Roman" panose="02020603050405020304" pitchFamily="18" charset="0"/>
                  <a:ea typeface="楷体_GB2312" pitchFamily="49" charset="-122"/>
                </a:rPr>
                <a:t>详细设计</a:t>
              </a:r>
            </a:p>
          </p:txBody>
        </p:sp>
        <p:grpSp>
          <p:nvGrpSpPr>
            <p:cNvPr id="71702" name="Group 22"/>
            <p:cNvGrpSpPr/>
            <p:nvPr/>
          </p:nvGrpSpPr>
          <p:grpSpPr>
            <a:xfrm>
              <a:off x="1930" y="1352"/>
              <a:ext cx="357" cy="215"/>
              <a:chOff x="4111" y="5729"/>
              <a:chExt cx="595" cy="397"/>
            </a:xfrm>
          </p:grpSpPr>
          <p:sp>
            <p:nvSpPr>
              <p:cNvPr id="71703" name="Line 23"/>
              <p:cNvSpPr/>
              <p:nvPr/>
            </p:nvSpPr>
            <p:spPr>
              <a:xfrm>
                <a:off x="4111" y="5729"/>
                <a:ext cx="595" cy="0"/>
              </a:xfrm>
              <a:prstGeom prst="line">
                <a:avLst/>
              </a:prstGeom>
              <a:ln w="9525" cap="flat" cmpd="sng">
                <a:solidFill>
                  <a:srgbClr val="000000"/>
                </a:solidFill>
                <a:prstDash val="solid"/>
                <a:round/>
                <a:headEnd type="none" w="med" len="med"/>
                <a:tailEnd type="none" w="med" len="med"/>
              </a:ln>
            </p:spPr>
          </p:sp>
          <p:sp>
            <p:nvSpPr>
              <p:cNvPr id="71704" name="Line 24"/>
              <p:cNvSpPr/>
              <p:nvPr/>
            </p:nvSpPr>
            <p:spPr>
              <a:xfrm>
                <a:off x="4111" y="5729"/>
                <a:ext cx="0" cy="397"/>
              </a:xfrm>
              <a:prstGeom prst="line">
                <a:avLst/>
              </a:prstGeom>
              <a:ln w="9525" cap="flat" cmpd="sng">
                <a:solidFill>
                  <a:srgbClr val="000000"/>
                </a:solidFill>
                <a:prstDash val="solid"/>
                <a:round/>
                <a:headEnd type="none" w="med" len="med"/>
                <a:tailEnd type="arrow" w="sm" len="sm"/>
              </a:ln>
            </p:spPr>
          </p:sp>
        </p:grpSp>
        <p:grpSp>
          <p:nvGrpSpPr>
            <p:cNvPr id="71705" name="Group 25"/>
            <p:cNvGrpSpPr/>
            <p:nvPr/>
          </p:nvGrpSpPr>
          <p:grpSpPr>
            <a:xfrm flipH="1">
              <a:off x="3103" y="1352"/>
              <a:ext cx="357" cy="215"/>
              <a:chOff x="4111" y="5729"/>
              <a:chExt cx="595" cy="397"/>
            </a:xfrm>
          </p:grpSpPr>
          <p:sp>
            <p:nvSpPr>
              <p:cNvPr id="71706" name="Line 26"/>
              <p:cNvSpPr/>
              <p:nvPr/>
            </p:nvSpPr>
            <p:spPr>
              <a:xfrm>
                <a:off x="4111" y="5729"/>
                <a:ext cx="595" cy="0"/>
              </a:xfrm>
              <a:prstGeom prst="line">
                <a:avLst/>
              </a:prstGeom>
              <a:ln w="9525" cap="flat" cmpd="sng">
                <a:solidFill>
                  <a:srgbClr val="000000"/>
                </a:solidFill>
                <a:prstDash val="solid"/>
                <a:round/>
                <a:headEnd type="none" w="med" len="med"/>
                <a:tailEnd type="none" w="med" len="med"/>
              </a:ln>
            </p:spPr>
          </p:sp>
          <p:sp>
            <p:nvSpPr>
              <p:cNvPr id="71707" name="Line 27"/>
              <p:cNvSpPr/>
              <p:nvPr/>
            </p:nvSpPr>
            <p:spPr>
              <a:xfrm>
                <a:off x="4111" y="5729"/>
                <a:ext cx="0" cy="397"/>
              </a:xfrm>
              <a:prstGeom prst="line">
                <a:avLst/>
              </a:prstGeom>
              <a:ln w="9525" cap="flat" cmpd="sng">
                <a:solidFill>
                  <a:srgbClr val="000000"/>
                </a:solidFill>
                <a:prstDash val="solid"/>
                <a:round/>
                <a:headEnd type="none" w="med" len="med"/>
                <a:tailEnd type="arrow" w="sm" len="sm"/>
              </a:ln>
            </p:spPr>
          </p:sp>
        </p:grpSp>
        <p:sp>
          <p:nvSpPr>
            <p:cNvPr id="71708" name="Line 28"/>
            <p:cNvSpPr/>
            <p:nvPr/>
          </p:nvSpPr>
          <p:spPr>
            <a:xfrm>
              <a:off x="1930" y="1904"/>
              <a:ext cx="0" cy="92"/>
            </a:xfrm>
            <a:prstGeom prst="line">
              <a:avLst/>
            </a:prstGeom>
            <a:ln w="9525" cap="flat" cmpd="sng">
              <a:solidFill>
                <a:srgbClr val="000000"/>
              </a:solidFill>
              <a:prstDash val="solid"/>
              <a:round/>
              <a:headEnd type="none" w="med" len="med"/>
              <a:tailEnd type="arrow" w="sm" len="sm"/>
            </a:ln>
          </p:spPr>
        </p:sp>
        <p:sp>
          <p:nvSpPr>
            <p:cNvPr id="71709" name="Line 29"/>
            <p:cNvSpPr/>
            <p:nvPr/>
          </p:nvSpPr>
          <p:spPr>
            <a:xfrm>
              <a:off x="3460" y="1904"/>
              <a:ext cx="0" cy="92"/>
            </a:xfrm>
            <a:prstGeom prst="line">
              <a:avLst/>
            </a:prstGeom>
            <a:ln w="9525" cap="flat" cmpd="sng">
              <a:solidFill>
                <a:srgbClr val="000000"/>
              </a:solidFill>
              <a:prstDash val="solid"/>
              <a:round/>
              <a:headEnd type="none" w="med" len="med"/>
              <a:tailEnd type="arrow" w="sm" len="sm"/>
            </a:ln>
          </p:spPr>
        </p:sp>
        <p:sp>
          <p:nvSpPr>
            <p:cNvPr id="71710" name="Line 30"/>
            <p:cNvSpPr/>
            <p:nvPr/>
          </p:nvSpPr>
          <p:spPr>
            <a:xfrm>
              <a:off x="1930" y="2363"/>
              <a:ext cx="1530" cy="0"/>
            </a:xfrm>
            <a:prstGeom prst="line">
              <a:avLst/>
            </a:prstGeom>
            <a:ln w="9525" cap="flat" cmpd="sng">
              <a:solidFill>
                <a:srgbClr val="000000"/>
              </a:solidFill>
              <a:prstDash val="solid"/>
              <a:round/>
              <a:headEnd type="none" w="med" len="med"/>
              <a:tailEnd type="none" w="med" len="med"/>
            </a:ln>
          </p:spPr>
        </p:sp>
        <p:sp>
          <p:nvSpPr>
            <p:cNvPr id="71711" name="Line 31"/>
            <p:cNvSpPr/>
            <p:nvPr/>
          </p:nvSpPr>
          <p:spPr>
            <a:xfrm>
              <a:off x="1930" y="2241"/>
              <a:ext cx="0" cy="123"/>
            </a:xfrm>
            <a:prstGeom prst="line">
              <a:avLst/>
            </a:prstGeom>
            <a:ln w="9525" cap="flat" cmpd="sng">
              <a:solidFill>
                <a:srgbClr val="000000"/>
              </a:solidFill>
              <a:prstDash val="solid"/>
              <a:round/>
              <a:headEnd type="none" w="med" len="med"/>
              <a:tailEnd type="none" w="med" len="med"/>
            </a:ln>
          </p:spPr>
        </p:sp>
        <p:sp>
          <p:nvSpPr>
            <p:cNvPr id="71712" name="Line 32"/>
            <p:cNvSpPr/>
            <p:nvPr/>
          </p:nvSpPr>
          <p:spPr>
            <a:xfrm>
              <a:off x="3460" y="2241"/>
              <a:ext cx="0" cy="123"/>
            </a:xfrm>
            <a:prstGeom prst="line">
              <a:avLst/>
            </a:prstGeom>
            <a:ln w="9525" cap="flat" cmpd="sng">
              <a:solidFill>
                <a:srgbClr val="000000"/>
              </a:solidFill>
              <a:prstDash val="solid"/>
              <a:round/>
              <a:headEnd type="none" w="med" len="med"/>
              <a:tailEnd type="none" w="med" len="med"/>
            </a:ln>
          </p:spPr>
        </p:sp>
        <p:sp>
          <p:nvSpPr>
            <p:cNvPr id="71713" name="Line 33"/>
            <p:cNvSpPr/>
            <p:nvPr/>
          </p:nvSpPr>
          <p:spPr>
            <a:xfrm>
              <a:off x="2695" y="2363"/>
              <a:ext cx="0" cy="123"/>
            </a:xfrm>
            <a:prstGeom prst="line">
              <a:avLst/>
            </a:prstGeom>
            <a:ln w="9525" cap="flat" cmpd="sng">
              <a:solidFill>
                <a:srgbClr val="000000"/>
              </a:solidFill>
              <a:prstDash val="solid"/>
              <a:round/>
              <a:headEnd type="none" w="med" len="med"/>
              <a:tailEnd type="arrow" w="sm" len="sm"/>
            </a:ln>
          </p:spPr>
        </p:sp>
        <p:sp>
          <p:nvSpPr>
            <p:cNvPr id="71714" name="Line 34"/>
            <p:cNvSpPr/>
            <p:nvPr/>
          </p:nvSpPr>
          <p:spPr>
            <a:xfrm>
              <a:off x="2695" y="2822"/>
              <a:ext cx="0" cy="92"/>
            </a:xfrm>
            <a:prstGeom prst="line">
              <a:avLst/>
            </a:prstGeom>
            <a:ln w="9525" cap="flat" cmpd="sng">
              <a:solidFill>
                <a:srgbClr val="000000"/>
              </a:solidFill>
              <a:prstDash val="solid"/>
              <a:round/>
              <a:headEnd type="none" w="med" len="med"/>
              <a:tailEnd type="arrow" w="sm" len="sm"/>
            </a:ln>
          </p:spPr>
        </p:sp>
        <p:sp>
          <p:nvSpPr>
            <p:cNvPr id="71715" name="Line 35"/>
            <p:cNvSpPr/>
            <p:nvPr/>
          </p:nvSpPr>
          <p:spPr>
            <a:xfrm>
              <a:off x="2695" y="3252"/>
              <a:ext cx="0" cy="153"/>
            </a:xfrm>
            <a:prstGeom prst="line">
              <a:avLst/>
            </a:prstGeom>
            <a:ln w="9525" cap="flat" cmpd="sng">
              <a:solidFill>
                <a:srgbClr val="000000"/>
              </a:solidFill>
              <a:prstDash val="solid"/>
              <a:round/>
              <a:headEnd type="none" w="med" len="med"/>
              <a:tailEnd type="arrow" w="sm" len="sm"/>
            </a:ln>
          </p:spPr>
        </p:sp>
        <p:sp>
          <p:nvSpPr>
            <p:cNvPr id="71716" name="Line 36"/>
            <p:cNvSpPr/>
            <p:nvPr/>
          </p:nvSpPr>
          <p:spPr>
            <a:xfrm>
              <a:off x="2695" y="3710"/>
              <a:ext cx="0" cy="123"/>
            </a:xfrm>
            <a:prstGeom prst="line">
              <a:avLst/>
            </a:prstGeom>
            <a:ln w="9525" cap="flat" cmpd="sng">
              <a:solidFill>
                <a:srgbClr val="000000"/>
              </a:solidFill>
              <a:prstDash val="solid"/>
              <a:round/>
              <a:headEnd type="none" w="med" len="med"/>
              <a:tailEnd type="arrow" w="sm" len="sm"/>
            </a:ln>
          </p:spPr>
        </p:sp>
        <p:grpSp>
          <p:nvGrpSpPr>
            <p:cNvPr id="71717" name="Group 37"/>
            <p:cNvGrpSpPr/>
            <p:nvPr/>
          </p:nvGrpSpPr>
          <p:grpSpPr>
            <a:xfrm>
              <a:off x="3491" y="2424"/>
              <a:ext cx="863" cy="758"/>
              <a:chOff x="6714" y="7686"/>
              <a:chExt cx="1440" cy="1404"/>
            </a:xfrm>
          </p:grpSpPr>
          <p:sp>
            <p:nvSpPr>
              <p:cNvPr id="71718" name="Text Box 38"/>
              <p:cNvSpPr txBox="1"/>
              <p:nvPr/>
            </p:nvSpPr>
            <p:spPr>
              <a:xfrm>
                <a:off x="6804" y="8564"/>
                <a:ext cx="1270" cy="454"/>
              </a:xfrm>
              <a:prstGeom prst="rect">
                <a:avLst/>
              </a:prstGeom>
              <a:noFill/>
              <a:ln w="9525">
                <a:noFill/>
              </a:ln>
            </p:spPr>
            <p:txBody>
              <a:bodyPr lIns="18000" rIns="18000" bIns="10800" anchor="t"/>
              <a:lstStyle/>
              <a:p>
                <a:pPr algn="ctr"/>
                <a:r>
                  <a:rPr lang="zh-CN" altLang="en-US" b="1" dirty="0">
                    <a:latin typeface="Times New Roman" panose="02020603050405020304" pitchFamily="18" charset="0"/>
                    <a:ea typeface="楷体_GB2312" pitchFamily="49" charset="-122"/>
                  </a:rPr>
                  <a:t>变换分析</a:t>
                </a:r>
              </a:p>
            </p:txBody>
          </p:sp>
          <p:sp>
            <p:nvSpPr>
              <p:cNvPr id="71719" name="Oval 39"/>
              <p:cNvSpPr/>
              <p:nvPr/>
            </p:nvSpPr>
            <p:spPr>
              <a:xfrm>
                <a:off x="6714" y="8466"/>
                <a:ext cx="1440" cy="624"/>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20" name="Freeform 40"/>
              <p:cNvSpPr/>
              <p:nvPr/>
            </p:nvSpPr>
            <p:spPr>
              <a:xfrm>
                <a:off x="6894" y="7686"/>
                <a:ext cx="630" cy="780"/>
              </a:xfrm>
              <a:custGeom>
                <a:avLst/>
                <a:gdLst/>
                <a:ahLst/>
                <a:cxnLst>
                  <a:cxn ang="0">
                    <a:pos x="540" y="780"/>
                  </a:cxn>
                  <a:cxn ang="0">
                    <a:pos x="540" y="468"/>
                  </a:cxn>
                  <a:cxn ang="0">
                    <a:pos x="0" y="0"/>
                  </a:cxn>
                </a:cxnLst>
                <a:rect l="0" t="0" r="0" b="0"/>
                <a:pathLst>
                  <a:path w="630" h="780">
                    <a:moveTo>
                      <a:pt x="540" y="780"/>
                    </a:moveTo>
                    <a:cubicBezTo>
                      <a:pt x="585" y="689"/>
                      <a:pt x="630" y="598"/>
                      <a:pt x="540" y="468"/>
                    </a:cubicBezTo>
                    <a:cubicBezTo>
                      <a:pt x="450" y="338"/>
                      <a:pt x="225" y="169"/>
                      <a:pt x="0" y="0"/>
                    </a:cubicBezTo>
                  </a:path>
                </a:pathLst>
              </a:custGeom>
              <a:noFill/>
              <a:ln w="9525" cap="flat" cmpd="sng">
                <a:solidFill>
                  <a:srgbClr val="000000"/>
                </a:solidFill>
                <a:prstDash val="solid"/>
                <a:round/>
                <a:headEnd type="none" w="med" len="med"/>
                <a:tailEnd type="arrow" w="sm" len="med"/>
              </a:ln>
            </p:spPr>
            <p:txBody>
              <a:bodyPr/>
              <a:lstStyle/>
              <a:p>
                <a:endParaRPr lang="zh-CN" altLang="en-US"/>
              </a:p>
            </p:txBody>
          </p:sp>
        </p:grpSp>
        <p:grpSp>
          <p:nvGrpSpPr>
            <p:cNvPr id="71721" name="Group 41"/>
            <p:cNvGrpSpPr/>
            <p:nvPr/>
          </p:nvGrpSpPr>
          <p:grpSpPr>
            <a:xfrm>
              <a:off x="1008" y="2424"/>
              <a:ext cx="864" cy="758"/>
              <a:chOff x="2574" y="7713"/>
              <a:chExt cx="1440" cy="1404"/>
            </a:xfrm>
          </p:grpSpPr>
          <p:sp>
            <p:nvSpPr>
              <p:cNvPr id="71722" name="Text Box 42"/>
              <p:cNvSpPr txBox="1"/>
              <p:nvPr/>
            </p:nvSpPr>
            <p:spPr>
              <a:xfrm>
                <a:off x="2664" y="8591"/>
                <a:ext cx="1270" cy="454"/>
              </a:xfrm>
              <a:prstGeom prst="rect">
                <a:avLst/>
              </a:prstGeom>
              <a:noFill/>
              <a:ln w="9525">
                <a:noFill/>
              </a:ln>
            </p:spPr>
            <p:txBody>
              <a:bodyPr lIns="18000" rIns="18000" bIns="10800" anchor="t"/>
              <a:lstStyle/>
              <a:p>
                <a:pPr algn="ctr"/>
                <a:r>
                  <a:rPr lang="zh-CN" altLang="en-US" b="1" dirty="0">
                    <a:latin typeface="Times New Roman" panose="02020603050405020304" pitchFamily="18" charset="0"/>
                    <a:ea typeface="楷体_GB2312" pitchFamily="49" charset="-122"/>
                  </a:rPr>
                  <a:t>事务分析</a:t>
                </a:r>
                <a:endParaRPr lang="zh-CN" altLang="en-US" sz="1000" b="1" dirty="0">
                  <a:latin typeface="Times New Roman" panose="02020603050405020304" pitchFamily="18" charset="0"/>
                  <a:ea typeface="宋体" panose="02010600030101010101" pitchFamily="2" charset="-122"/>
                </a:endParaRPr>
              </a:p>
            </p:txBody>
          </p:sp>
          <p:sp>
            <p:nvSpPr>
              <p:cNvPr id="71723" name="Oval 43"/>
              <p:cNvSpPr/>
              <p:nvPr/>
            </p:nvSpPr>
            <p:spPr>
              <a:xfrm>
                <a:off x="2574" y="8493"/>
                <a:ext cx="1440" cy="624"/>
              </a:xfrm>
              <a:prstGeom prst="ellipse">
                <a:avLst/>
              </a:prstGeom>
              <a:noFill/>
              <a:ln w="9525" cap="flat" cmpd="sng">
                <a:solidFill>
                  <a:srgbClr val="000000"/>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1724" name="Freeform 44"/>
              <p:cNvSpPr/>
              <p:nvPr/>
            </p:nvSpPr>
            <p:spPr>
              <a:xfrm flipH="1">
                <a:off x="3232" y="7713"/>
                <a:ext cx="630" cy="780"/>
              </a:xfrm>
              <a:custGeom>
                <a:avLst/>
                <a:gdLst/>
                <a:ahLst/>
                <a:cxnLst>
                  <a:cxn ang="0">
                    <a:pos x="540" y="780"/>
                  </a:cxn>
                  <a:cxn ang="0">
                    <a:pos x="540" y="468"/>
                  </a:cxn>
                  <a:cxn ang="0">
                    <a:pos x="0" y="0"/>
                  </a:cxn>
                </a:cxnLst>
                <a:rect l="0" t="0" r="0" b="0"/>
                <a:pathLst>
                  <a:path w="630" h="780">
                    <a:moveTo>
                      <a:pt x="540" y="780"/>
                    </a:moveTo>
                    <a:cubicBezTo>
                      <a:pt x="585" y="689"/>
                      <a:pt x="630" y="598"/>
                      <a:pt x="540" y="468"/>
                    </a:cubicBezTo>
                    <a:cubicBezTo>
                      <a:pt x="450" y="338"/>
                      <a:pt x="225" y="169"/>
                      <a:pt x="0" y="0"/>
                    </a:cubicBezTo>
                  </a:path>
                </a:pathLst>
              </a:custGeom>
              <a:noFill/>
              <a:ln w="9525" cap="flat" cmpd="sng">
                <a:solidFill>
                  <a:srgbClr val="000000"/>
                </a:solidFill>
                <a:prstDash val="solid"/>
                <a:round/>
                <a:headEnd type="none" w="med" len="med"/>
                <a:tailEnd type="arrow" w="sm" len="med"/>
              </a:ln>
            </p:spPr>
            <p:txBody>
              <a:bodyPr/>
              <a:lstStyle/>
              <a:p>
                <a:endParaRPr lang="zh-CN" altLang="en-US"/>
              </a:p>
            </p:txBody>
          </p:sp>
        </p:grpSp>
        <p:sp>
          <p:nvSpPr>
            <p:cNvPr id="71725" name="Line 45"/>
            <p:cNvSpPr/>
            <p:nvPr/>
          </p:nvSpPr>
          <p:spPr>
            <a:xfrm>
              <a:off x="3103" y="3557"/>
              <a:ext cx="1700" cy="0"/>
            </a:xfrm>
            <a:prstGeom prst="line">
              <a:avLst/>
            </a:prstGeom>
            <a:ln w="9525" cap="flat" cmpd="sng">
              <a:solidFill>
                <a:srgbClr val="000000"/>
              </a:solidFill>
              <a:prstDash val="solid"/>
              <a:round/>
              <a:headEnd type="none" w="med" len="med"/>
              <a:tailEnd type="none" w="med" len="med"/>
            </a:ln>
          </p:spPr>
        </p:sp>
        <p:sp>
          <p:nvSpPr>
            <p:cNvPr id="71726" name="Line 46"/>
            <p:cNvSpPr/>
            <p:nvPr/>
          </p:nvSpPr>
          <p:spPr>
            <a:xfrm>
              <a:off x="4803" y="1122"/>
              <a:ext cx="0" cy="2435"/>
            </a:xfrm>
            <a:prstGeom prst="line">
              <a:avLst/>
            </a:prstGeom>
            <a:ln w="9525" cap="flat" cmpd="sng">
              <a:solidFill>
                <a:srgbClr val="000000"/>
              </a:solidFill>
              <a:prstDash val="solid"/>
              <a:round/>
              <a:headEnd type="none" w="med" len="med"/>
              <a:tailEnd type="none" w="med" len="med"/>
            </a:ln>
          </p:spPr>
        </p:sp>
        <p:sp>
          <p:nvSpPr>
            <p:cNvPr id="71727" name="Line 47"/>
            <p:cNvSpPr/>
            <p:nvPr/>
          </p:nvSpPr>
          <p:spPr>
            <a:xfrm>
              <a:off x="2695" y="1122"/>
              <a:ext cx="2108" cy="0"/>
            </a:xfrm>
            <a:prstGeom prst="line">
              <a:avLst/>
            </a:prstGeom>
            <a:ln w="9525" cap="flat" cmpd="sng">
              <a:solidFill>
                <a:srgbClr val="000000"/>
              </a:solidFill>
              <a:prstDash val="solid"/>
              <a:round/>
              <a:headEnd type="arrow" w="sm" len="sm"/>
              <a:tailEnd type="none" w="med" len="med"/>
            </a:ln>
          </p:spPr>
        </p:sp>
      </p:grpSp>
      <p:sp>
        <p:nvSpPr>
          <p:cNvPr id="272432" name="Text Box 48"/>
          <p:cNvSpPr txBox="1"/>
          <p:nvPr/>
        </p:nvSpPr>
        <p:spPr>
          <a:xfrm>
            <a:off x="304800" y="2438400"/>
            <a:ext cx="2590800" cy="1249363"/>
          </a:xfrm>
          <a:prstGeom prst="rect">
            <a:avLst/>
          </a:prstGeom>
          <a:noFill/>
          <a:ln w="9525">
            <a:noFill/>
          </a:ln>
        </p:spPr>
        <p:txBody>
          <a:bodyPr anchor="t">
            <a:spAutoFit/>
          </a:bodyPr>
          <a:lstStyle/>
          <a:p>
            <a:pPr>
              <a:spcBef>
                <a:spcPct val="50000"/>
              </a:spcBef>
            </a:pPr>
            <a:r>
              <a:rPr lang="zh-CN" altLang="en-US" sz="2800" b="1" dirty="0">
                <a:latin typeface="Times New Roman" panose="02020603050405020304" pitchFamily="18" charset="0"/>
                <a:ea typeface="楷体_GB2312" pitchFamily="49" charset="-122"/>
              </a:rPr>
              <a:t>优化的前题是</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Get it to work, then make it fast.”</a:t>
            </a:r>
            <a:endParaRPr lang="en-US" altLang="zh-CN" sz="2800" b="1" dirty="0">
              <a:latin typeface="Times New Roman" panose="02020603050405020304" pitchFamily="18" charset="0"/>
              <a:ea typeface="楷体_GB2312" pitchFamily="49"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checkerboard(across)">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72432"/>
                                        </p:tgtEl>
                                        <p:attrNameLst>
                                          <p:attrName>style.visibility</p:attrName>
                                        </p:attrNameLst>
                                      </p:cBhvr>
                                      <p:to>
                                        <p:strVal val="visible"/>
                                      </p:to>
                                    </p:set>
                                    <p:anim calcmode="lin" valueType="num">
                                      <p:cBhvr additive="base">
                                        <p:cTn id="16" dur="500" fill="hold"/>
                                        <p:tgtEl>
                                          <p:spTgt spid="272432"/>
                                        </p:tgtEl>
                                        <p:attrNameLst>
                                          <p:attrName>ppt_x</p:attrName>
                                        </p:attrNameLst>
                                      </p:cBhvr>
                                      <p:tavLst>
                                        <p:tav tm="0">
                                          <p:val>
                                            <p:strVal val="0-#ppt_w/2"/>
                                          </p:val>
                                        </p:tav>
                                        <p:tav tm="100000">
                                          <p:val>
                                            <p:strVal val="#ppt_x"/>
                                          </p:val>
                                        </p:tav>
                                      </p:tavLst>
                                    </p:anim>
                                    <p:anim calcmode="lin" valueType="num">
                                      <p:cBhvr additive="base">
                                        <p:cTn id="17" dur="500" fill="hold"/>
                                        <p:tgtEl>
                                          <p:spTgt spid="2724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dvAuto="1000"/>
      <p:bldP spid="27243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63</a:t>
            </a:fld>
            <a:endParaRPr lang="en-US" altLang="zh-CN" sz="1200" dirty="0">
              <a:latin typeface="Arial Black" panose="020B0A04020102020204" pitchFamily="34" charset="0"/>
            </a:endParaRPr>
          </a:p>
        </p:txBody>
      </p:sp>
      <p:sp>
        <p:nvSpPr>
          <p:cNvPr id="72706"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2707" name="Text Box 5"/>
          <p:cNvSpPr txBox="1">
            <a:spLocks noChangeAspect="1"/>
          </p:cNvSpPr>
          <p:nvPr/>
        </p:nvSpPr>
        <p:spPr>
          <a:xfrm>
            <a:off x="1625600" y="300038"/>
            <a:ext cx="1092200" cy="457200"/>
          </a:xfrm>
          <a:prstGeom prst="rect">
            <a:avLst/>
          </a:prstGeom>
          <a:noFill/>
          <a:ln w="38100">
            <a:noFill/>
          </a:ln>
        </p:spPr>
        <p:txBody>
          <a:bodyPr lIns="0" tIns="0" rIns="0" bIns="0" anchor="ctr" anchorCtr="1"/>
          <a:lstStyle/>
          <a:p>
            <a:pPr algn="just"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输入流</a:t>
            </a:r>
          </a:p>
        </p:txBody>
      </p:sp>
      <p:sp>
        <p:nvSpPr>
          <p:cNvPr id="72708" name="Text Box 6"/>
          <p:cNvSpPr txBox="1">
            <a:spLocks noChangeAspect="1"/>
          </p:cNvSpPr>
          <p:nvPr/>
        </p:nvSpPr>
        <p:spPr>
          <a:xfrm>
            <a:off x="4014788" y="325438"/>
            <a:ext cx="1090612" cy="457200"/>
          </a:xfrm>
          <a:prstGeom prst="rect">
            <a:avLst/>
          </a:prstGeom>
          <a:noFill/>
          <a:ln w="38100">
            <a:noFill/>
          </a:ln>
        </p:spPr>
        <p:txBody>
          <a:bodyPr lIns="0" tIns="0" rIns="0" bIns="0" anchor="ctr" anchorCtr="1"/>
          <a:lstStyle/>
          <a:p>
            <a:pPr algn="just"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变换流</a:t>
            </a:r>
          </a:p>
        </p:txBody>
      </p:sp>
      <p:sp>
        <p:nvSpPr>
          <p:cNvPr id="72709" name="Text Box 7"/>
          <p:cNvSpPr txBox="1"/>
          <p:nvPr/>
        </p:nvSpPr>
        <p:spPr>
          <a:xfrm>
            <a:off x="1531938" y="3800475"/>
            <a:ext cx="1574800" cy="792163"/>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输入流控制模块</a:t>
            </a:r>
          </a:p>
        </p:txBody>
      </p:sp>
      <p:sp>
        <p:nvSpPr>
          <p:cNvPr id="72710" name="Oval 8"/>
          <p:cNvSpPr>
            <a:spLocks noChangeAspect="1"/>
          </p:cNvSpPr>
          <p:nvPr/>
        </p:nvSpPr>
        <p:spPr>
          <a:xfrm>
            <a:off x="1625600" y="762000"/>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1" name="Line 9"/>
          <p:cNvSpPr>
            <a:spLocks noChangeAspect="1"/>
          </p:cNvSpPr>
          <p:nvPr/>
        </p:nvSpPr>
        <p:spPr>
          <a:xfrm>
            <a:off x="2235200" y="1020763"/>
            <a:ext cx="558800" cy="0"/>
          </a:xfrm>
          <a:prstGeom prst="line">
            <a:avLst/>
          </a:prstGeom>
          <a:ln w="38100" cap="flat" cmpd="sng">
            <a:solidFill>
              <a:schemeClr val="tx1"/>
            </a:solidFill>
            <a:prstDash val="solid"/>
            <a:round/>
            <a:headEnd type="none" w="med" len="med"/>
            <a:tailEnd type="stealth" w="sm" len="lg"/>
          </a:ln>
        </p:spPr>
      </p:sp>
      <p:sp>
        <p:nvSpPr>
          <p:cNvPr id="72712" name="Oval 10"/>
          <p:cNvSpPr>
            <a:spLocks noChangeAspect="1"/>
          </p:cNvSpPr>
          <p:nvPr/>
        </p:nvSpPr>
        <p:spPr>
          <a:xfrm>
            <a:off x="2794000" y="762000"/>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3" name="Oval 11"/>
          <p:cNvSpPr>
            <a:spLocks noChangeAspect="1"/>
          </p:cNvSpPr>
          <p:nvPr/>
        </p:nvSpPr>
        <p:spPr>
          <a:xfrm>
            <a:off x="3886200" y="1406525"/>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4" name="Oval 12"/>
          <p:cNvSpPr>
            <a:spLocks noChangeAspect="1"/>
          </p:cNvSpPr>
          <p:nvPr/>
        </p:nvSpPr>
        <p:spPr>
          <a:xfrm>
            <a:off x="4875213" y="1430338"/>
            <a:ext cx="609600" cy="608012"/>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5" name="Oval 13"/>
          <p:cNvSpPr>
            <a:spLocks noChangeAspect="1"/>
          </p:cNvSpPr>
          <p:nvPr/>
        </p:nvSpPr>
        <p:spPr>
          <a:xfrm>
            <a:off x="6069013" y="1431925"/>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6" name="Oval 14"/>
          <p:cNvSpPr>
            <a:spLocks noChangeAspect="1"/>
          </p:cNvSpPr>
          <p:nvPr/>
        </p:nvSpPr>
        <p:spPr>
          <a:xfrm>
            <a:off x="7262813" y="1406525"/>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17" name="Line 15"/>
          <p:cNvSpPr>
            <a:spLocks noChangeAspect="1"/>
          </p:cNvSpPr>
          <p:nvPr/>
        </p:nvSpPr>
        <p:spPr>
          <a:xfrm>
            <a:off x="2235200" y="2305050"/>
            <a:ext cx="558800" cy="0"/>
          </a:xfrm>
          <a:prstGeom prst="line">
            <a:avLst/>
          </a:prstGeom>
          <a:ln w="38100" cap="flat" cmpd="sng">
            <a:solidFill>
              <a:schemeClr val="tx1"/>
            </a:solidFill>
            <a:prstDash val="solid"/>
            <a:round/>
            <a:headEnd type="none" w="med" len="med"/>
            <a:tailEnd type="stealth" w="sm" len="lg"/>
          </a:ln>
        </p:spPr>
      </p:sp>
      <p:sp>
        <p:nvSpPr>
          <p:cNvPr id="72718" name="Line 16"/>
          <p:cNvSpPr>
            <a:spLocks noChangeAspect="1"/>
          </p:cNvSpPr>
          <p:nvPr/>
        </p:nvSpPr>
        <p:spPr>
          <a:xfrm>
            <a:off x="1092200" y="1020763"/>
            <a:ext cx="558800" cy="0"/>
          </a:xfrm>
          <a:prstGeom prst="line">
            <a:avLst/>
          </a:prstGeom>
          <a:ln w="38100" cap="flat" cmpd="sng">
            <a:solidFill>
              <a:schemeClr val="tx1"/>
            </a:solidFill>
            <a:prstDash val="solid"/>
            <a:round/>
            <a:headEnd type="none" w="med" len="med"/>
            <a:tailEnd type="stealth" w="sm" len="lg"/>
          </a:ln>
        </p:spPr>
      </p:sp>
      <p:sp>
        <p:nvSpPr>
          <p:cNvPr id="72719" name="Line 17"/>
          <p:cNvSpPr>
            <a:spLocks noChangeAspect="1"/>
          </p:cNvSpPr>
          <p:nvPr/>
        </p:nvSpPr>
        <p:spPr>
          <a:xfrm>
            <a:off x="1066800" y="2279650"/>
            <a:ext cx="558800" cy="0"/>
          </a:xfrm>
          <a:prstGeom prst="line">
            <a:avLst/>
          </a:prstGeom>
          <a:ln w="38100" cap="flat" cmpd="sng">
            <a:solidFill>
              <a:schemeClr val="tx1"/>
            </a:solidFill>
            <a:prstDash val="solid"/>
            <a:round/>
            <a:headEnd type="none" w="med" len="med"/>
            <a:tailEnd type="stealth" w="sm" len="lg"/>
          </a:ln>
        </p:spPr>
      </p:sp>
      <p:sp>
        <p:nvSpPr>
          <p:cNvPr id="72720" name="Line 18"/>
          <p:cNvSpPr>
            <a:spLocks noChangeAspect="1"/>
          </p:cNvSpPr>
          <p:nvPr/>
        </p:nvSpPr>
        <p:spPr>
          <a:xfrm flipV="1">
            <a:off x="3352800" y="1901825"/>
            <a:ext cx="635000" cy="296863"/>
          </a:xfrm>
          <a:prstGeom prst="line">
            <a:avLst/>
          </a:prstGeom>
          <a:ln w="38100" cap="flat" cmpd="sng">
            <a:solidFill>
              <a:schemeClr val="tx1"/>
            </a:solidFill>
            <a:prstDash val="solid"/>
            <a:round/>
            <a:headEnd type="none" w="med" len="med"/>
            <a:tailEnd type="stealth" w="sm" len="lg"/>
          </a:ln>
        </p:spPr>
      </p:sp>
      <p:sp>
        <p:nvSpPr>
          <p:cNvPr id="72721" name="Line 19"/>
          <p:cNvSpPr>
            <a:spLocks noChangeAspect="1"/>
          </p:cNvSpPr>
          <p:nvPr/>
        </p:nvSpPr>
        <p:spPr>
          <a:xfrm>
            <a:off x="4495800" y="1735138"/>
            <a:ext cx="381000" cy="6350"/>
          </a:xfrm>
          <a:prstGeom prst="line">
            <a:avLst/>
          </a:prstGeom>
          <a:ln w="38100" cap="flat" cmpd="sng">
            <a:solidFill>
              <a:schemeClr val="tx1"/>
            </a:solidFill>
            <a:prstDash val="solid"/>
            <a:round/>
            <a:headEnd type="none" w="med" len="med"/>
            <a:tailEnd type="stealth" w="sm" len="lg"/>
          </a:ln>
        </p:spPr>
      </p:sp>
      <p:sp>
        <p:nvSpPr>
          <p:cNvPr id="72722" name="Line 20"/>
          <p:cNvSpPr>
            <a:spLocks noChangeAspect="1"/>
          </p:cNvSpPr>
          <p:nvPr/>
        </p:nvSpPr>
        <p:spPr>
          <a:xfrm>
            <a:off x="3352800" y="1223963"/>
            <a:ext cx="609600" cy="327025"/>
          </a:xfrm>
          <a:prstGeom prst="line">
            <a:avLst/>
          </a:prstGeom>
          <a:ln w="38100" cap="flat" cmpd="sng">
            <a:solidFill>
              <a:schemeClr val="tx1"/>
            </a:solidFill>
            <a:prstDash val="solid"/>
            <a:round/>
            <a:headEnd type="none" w="med" len="med"/>
            <a:tailEnd type="stealth" w="sm" len="lg"/>
          </a:ln>
        </p:spPr>
      </p:sp>
      <p:sp>
        <p:nvSpPr>
          <p:cNvPr id="72723" name="Line 21"/>
          <p:cNvSpPr>
            <a:spLocks noChangeAspect="1"/>
          </p:cNvSpPr>
          <p:nvPr/>
        </p:nvSpPr>
        <p:spPr>
          <a:xfrm>
            <a:off x="5484813" y="1690688"/>
            <a:ext cx="609600" cy="0"/>
          </a:xfrm>
          <a:prstGeom prst="line">
            <a:avLst/>
          </a:prstGeom>
          <a:ln w="38100" cap="flat" cmpd="sng">
            <a:solidFill>
              <a:schemeClr val="tx1"/>
            </a:solidFill>
            <a:prstDash val="solid"/>
            <a:round/>
            <a:headEnd type="none" w="med" len="med"/>
            <a:tailEnd type="stealth" w="sm" len="lg"/>
          </a:ln>
        </p:spPr>
      </p:sp>
      <p:sp>
        <p:nvSpPr>
          <p:cNvPr id="72724" name="Line 22"/>
          <p:cNvSpPr>
            <a:spLocks noChangeAspect="1"/>
          </p:cNvSpPr>
          <p:nvPr/>
        </p:nvSpPr>
        <p:spPr>
          <a:xfrm>
            <a:off x="6678613" y="1665288"/>
            <a:ext cx="584200" cy="0"/>
          </a:xfrm>
          <a:prstGeom prst="line">
            <a:avLst/>
          </a:prstGeom>
          <a:ln w="38100" cap="flat" cmpd="sng">
            <a:solidFill>
              <a:schemeClr val="tx1"/>
            </a:solidFill>
            <a:prstDash val="solid"/>
            <a:round/>
            <a:headEnd type="none" w="med" len="med"/>
            <a:tailEnd type="stealth" w="sm" len="lg"/>
          </a:ln>
        </p:spPr>
      </p:sp>
      <p:sp>
        <p:nvSpPr>
          <p:cNvPr id="72725" name="Text Box 23"/>
          <p:cNvSpPr txBox="1">
            <a:spLocks noChangeAspect="1"/>
          </p:cNvSpPr>
          <p:nvPr/>
        </p:nvSpPr>
        <p:spPr>
          <a:xfrm>
            <a:off x="6451600" y="304800"/>
            <a:ext cx="1092200" cy="457200"/>
          </a:xfrm>
          <a:prstGeom prst="rect">
            <a:avLst/>
          </a:prstGeom>
          <a:noFill/>
          <a:ln w="38100">
            <a:noFill/>
          </a:ln>
        </p:spPr>
        <p:txBody>
          <a:bodyPr lIns="0" tIns="0" rIns="0" bIns="0" anchor="ctr" anchorCtr="1"/>
          <a:lstStyle/>
          <a:p>
            <a:pPr algn="just"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输出流</a:t>
            </a:r>
          </a:p>
        </p:txBody>
      </p:sp>
      <p:sp>
        <p:nvSpPr>
          <p:cNvPr id="72726" name="Arc 24"/>
          <p:cNvSpPr>
            <a:spLocks noChangeAspect="1"/>
          </p:cNvSpPr>
          <p:nvPr/>
        </p:nvSpPr>
        <p:spPr>
          <a:xfrm rot="7743497" flipH="1">
            <a:off x="2413000" y="868363"/>
            <a:ext cx="1651000" cy="1701800"/>
          </a:xfrm>
          <a:custGeom>
            <a:avLst/>
            <a:gdLst/>
            <a:ahLst/>
            <a:cxnLst>
              <a:cxn ang="0">
                <a:pos x="0" y="0"/>
              </a:cxn>
              <a:cxn ang="0">
                <a:pos x="1651000" y="1701800"/>
              </a:cxn>
              <a:cxn ang="0">
                <a:pos x="0" y="170180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chemeClr val="tx1"/>
            </a:solidFill>
            <a:prstDash val="sysDot"/>
            <a:round/>
            <a:headEnd type="none" w="med" len="med"/>
            <a:tailEnd type="none" w="med" len="med"/>
          </a:ln>
        </p:spPr>
        <p:txBody>
          <a:bodyPr/>
          <a:lstStyle/>
          <a:p>
            <a:endParaRPr lang="zh-CN" altLang="en-US"/>
          </a:p>
        </p:txBody>
      </p:sp>
      <p:sp>
        <p:nvSpPr>
          <p:cNvPr id="72727" name="Oval 25"/>
          <p:cNvSpPr>
            <a:spLocks noChangeAspect="1"/>
          </p:cNvSpPr>
          <p:nvPr/>
        </p:nvSpPr>
        <p:spPr>
          <a:xfrm>
            <a:off x="1625600" y="1974850"/>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28" name="Oval 26"/>
          <p:cNvSpPr>
            <a:spLocks noChangeAspect="1"/>
          </p:cNvSpPr>
          <p:nvPr/>
        </p:nvSpPr>
        <p:spPr>
          <a:xfrm>
            <a:off x="2768600" y="1978025"/>
            <a:ext cx="609600" cy="609600"/>
          </a:xfrm>
          <a:prstGeom prst="ellipse">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72729" name="Line 27"/>
          <p:cNvSpPr>
            <a:spLocks noChangeAspect="1"/>
          </p:cNvSpPr>
          <p:nvPr/>
        </p:nvSpPr>
        <p:spPr>
          <a:xfrm>
            <a:off x="7872413" y="1665288"/>
            <a:ext cx="635000" cy="0"/>
          </a:xfrm>
          <a:prstGeom prst="line">
            <a:avLst/>
          </a:prstGeom>
          <a:ln w="38100" cap="flat" cmpd="sng">
            <a:solidFill>
              <a:schemeClr val="tx1"/>
            </a:solidFill>
            <a:prstDash val="solid"/>
            <a:round/>
            <a:headEnd type="none" w="med" len="med"/>
            <a:tailEnd type="stealth" w="sm" len="lg"/>
          </a:ln>
        </p:spPr>
      </p:sp>
      <p:sp>
        <p:nvSpPr>
          <p:cNvPr id="72730" name="Arc 28"/>
          <p:cNvSpPr>
            <a:spLocks noChangeAspect="1"/>
          </p:cNvSpPr>
          <p:nvPr/>
        </p:nvSpPr>
        <p:spPr>
          <a:xfrm rot="-2659492" flipH="1">
            <a:off x="5332413" y="919163"/>
            <a:ext cx="1651000" cy="1701800"/>
          </a:xfrm>
          <a:custGeom>
            <a:avLst/>
            <a:gdLst/>
            <a:ahLst/>
            <a:cxnLst>
              <a:cxn ang="0">
                <a:pos x="0" y="0"/>
              </a:cxn>
              <a:cxn ang="0">
                <a:pos x="1651000" y="1701800"/>
              </a:cxn>
              <a:cxn ang="0">
                <a:pos x="0" y="170180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38100" cap="flat" cmpd="sng">
            <a:solidFill>
              <a:schemeClr val="tx1"/>
            </a:solidFill>
            <a:prstDash val="sysDot"/>
            <a:round/>
            <a:headEnd type="none" w="med" len="med"/>
            <a:tailEnd type="none" w="med" len="med"/>
          </a:ln>
        </p:spPr>
        <p:txBody>
          <a:bodyPr/>
          <a:lstStyle/>
          <a:p>
            <a:endParaRPr lang="zh-CN" altLang="en-US"/>
          </a:p>
        </p:txBody>
      </p:sp>
      <p:sp>
        <p:nvSpPr>
          <p:cNvPr id="72731" name="Text Box 29"/>
          <p:cNvSpPr txBox="1"/>
          <p:nvPr/>
        </p:nvSpPr>
        <p:spPr>
          <a:xfrm>
            <a:off x="4198938" y="2895600"/>
            <a:ext cx="1439862" cy="503238"/>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主控模块</a:t>
            </a:r>
          </a:p>
        </p:txBody>
      </p:sp>
      <p:sp>
        <p:nvSpPr>
          <p:cNvPr id="72732" name="Line 30"/>
          <p:cNvSpPr>
            <a:spLocks noChangeAspect="1"/>
          </p:cNvSpPr>
          <p:nvPr/>
        </p:nvSpPr>
        <p:spPr>
          <a:xfrm flipH="1">
            <a:off x="2319338" y="3405188"/>
            <a:ext cx="2235200" cy="395287"/>
          </a:xfrm>
          <a:prstGeom prst="line">
            <a:avLst/>
          </a:prstGeom>
          <a:ln w="38100" cap="flat" cmpd="sng">
            <a:solidFill>
              <a:schemeClr val="tx1"/>
            </a:solidFill>
            <a:prstDash val="solid"/>
            <a:round/>
            <a:headEnd type="none" w="med" len="med"/>
            <a:tailEnd type="none" w="med" len="med"/>
          </a:ln>
        </p:spPr>
      </p:sp>
      <p:sp>
        <p:nvSpPr>
          <p:cNvPr id="72733" name="AutoShape 31"/>
          <p:cNvSpPr/>
          <p:nvPr/>
        </p:nvSpPr>
        <p:spPr>
          <a:xfrm rot="-5400000">
            <a:off x="2057400" y="2057400"/>
            <a:ext cx="228600" cy="2057400"/>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734" name="Text Box 32"/>
          <p:cNvSpPr txBox="1"/>
          <p:nvPr/>
        </p:nvSpPr>
        <p:spPr>
          <a:xfrm>
            <a:off x="1676400" y="838200"/>
            <a:ext cx="533400" cy="427038"/>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A</a:t>
            </a:r>
          </a:p>
        </p:txBody>
      </p:sp>
      <p:sp>
        <p:nvSpPr>
          <p:cNvPr id="72735" name="Text Box 33"/>
          <p:cNvSpPr txBox="1"/>
          <p:nvPr/>
        </p:nvSpPr>
        <p:spPr>
          <a:xfrm>
            <a:off x="2819400" y="792163"/>
            <a:ext cx="533400" cy="427037"/>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B</a:t>
            </a:r>
          </a:p>
        </p:txBody>
      </p:sp>
      <p:sp>
        <p:nvSpPr>
          <p:cNvPr id="72736" name="Text Box 34"/>
          <p:cNvSpPr txBox="1"/>
          <p:nvPr/>
        </p:nvSpPr>
        <p:spPr>
          <a:xfrm>
            <a:off x="1676400" y="2011363"/>
            <a:ext cx="533400" cy="427037"/>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C</a:t>
            </a:r>
          </a:p>
        </p:txBody>
      </p:sp>
      <p:sp>
        <p:nvSpPr>
          <p:cNvPr id="72737" name="Text Box 35"/>
          <p:cNvSpPr txBox="1"/>
          <p:nvPr/>
        </p:nvSpPr>
        <p:spPr>
          <a:xfrm>
            <a:off x="2819400" y="2057400"/>
            <a:ext cx="533400" cy="427038"/>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D</a:t>
            </a:r>
          </a:p>
        </p:txBody>
      </p:sp>
      <p:sp>
        <p:nvSpPr>
          <p:cNvPr id="72738" name="Text Box 36"/>
          <p:cNvSpPr txBox="1"/>
          <p:nvPr/>
        </p:nvSpPr>
        <p:spPr>
          <a:xfrm>
            <a:off x="3962400" y="1447800"/>
            <a:ext cx="533400" cy="427038"/>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E</a:t>
            </a:r>
          </a:p>
        </p:txBody>
      </p:sp>
      <p:sp>
        <p:nvSpPr>
          <p:cNvPr id="72739" name="Text Box 37"/>
          <p:cNvSpPr txBox="1"/>
          <p:nvPr/>
        </p:nvSpPr>
        <p:spPr>
          <a:xfrm>
            <a:off x="4953000" y="1447800"/>
            <a:ext cx="533400" cy="427038"/>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F</a:t>
            </a:r>
          </a:p>
        </p:txBody>
      </p:sp>
      <p:sp>
        <p:nvSpPr>
          <p:cNvPr id="72740" name="Text Box 38"/>
          <p:cNvSpPr txBox="1"/>
          <p:nvPr/>
        </p:nvSpPr>
        <p:spPr>
          <a:xfrm>
            <a:off x="6096000" y="1477963"/>
            <a:ext cx="533400" cy="427037"/>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G</a:t>
            </a:r>
          </a:p>
        </p:txBody>
      </p:sp>
      <p:sp>
        <p:nvSpPr>
          <p:cNvPr id="72741" name="Text Box 39"/>
          <p:cNvSpPr txBox="1"/>
          <p:nvPr/>
        </p:nvSpPr>
        <p:spPr>
          <a:xfrm>
            <a:off x="7315200" y="1447800"/>
            <a:ext cx="533400" cy="427038"/>
          </a:xfrm>
          <a:prstGeom prst="rect">
            <a:avLst/>
          </a:prstGeom>
          <a:noFill/>
          <a:ln w="9525">
            <a:noFill/>
          </a:ln>
        </p:spPr>
        <p:txBody>
          <a:bodyPr lIns="0" tIns="0" rIns="0" bIns="0" anchor="ctr" anchorCtr="1">
            <a:spAutoFit/>
          </a:bodyPr>
          <a:lstStyle/>
          <a:p>
            <a:pPr>
              <a:spcBef>
                <a:spcPct val="50000"/>
              </a:spcBef>
            </a:pPr>
            <a:r>
              <a:rPr lang="en-US" altLang="zh-CN" sz="2800" b="1" dirty="0">
                <a:solidFill>
                  <a:srgbClr val="000000"/>
                </a:solidFill>
                <a:latin typeface="Times New Roman" panose="02020603050405020304" pitchFamily="18" charset="0"/>
                <a:ea typeface="楷体_GB2312" pitchFamily="49" charset="-122"/>
              </a:rPr>
              <a:t>H</a:t>
            </a:r>
          </a:p>
        </p:txBody>
      </p:sp>
      <p:sp>
        <p:nvSpPr>
          <p:cNvPr id="72742" name="Line 40"/>
          <p:cNvSpPr/>
          <p:nvPr/>
        </p:nvSpPr>
        <p:spPr>
          <a:xfrm>
            <a:off x="2133600" y="3276600"/>
            <a:ext cx="0" cy="381000"/>
          </a:xfrm>
          <a:prstGeom prst="line">
            <a:avLst/>
          </a:prstGeom>
          <a:ln w="38100" cap="flat" cmpd="sng">
            <a:solidFill>
              <a:schemeClr val="tx1"/>
            </a:solidFill>
            <a:prstDash val="solid"/>
            <a:round/>
            <a:headEnd type="none" w="med" len="med"/>
            <a:tailEnd type="stealth" w="sm" len="lg"/>
          </a:ln>
        </p:spPr>
      </p:sp>
      <p:sp>
        <p:nvSpPr>
          <p:cNvPr id="72743" name="Text Box 41"/>
          <p:cNvSpPr txBox="1"/>
          <p:nvPr/>
        </p:nvSpPr>
        <p:spPr>
          <a:xfrm>
            <a:off x="1181100" y="4876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B</a:t>
            </a:r>
          </a:p>
        </p:txBody>
      </p:sp>
      <p:sp>
        <p:nvSpPr>
          <p:cNvPr id="72744" name="Text Box 42"/>
          <p:cNvSpPr txBox="1"/>
          <p:nvPr/>
        </p:nvSpPr>
        <p:spPr>
          <a:xfrm>
            <a:off x="2781300" y="4876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D</a:t>
            </a:r>
          </a:p>
        </p:txBody>
      </p:sp>
      <p:sp>
        <p:nvSpPr>
          <p:cNvPr id="72745" name="Text Box 43"/>
          <p:cNvSpPr txBox="1"/>
          <p:nvPr/>
        </p:nvSpPr>
        <p:spPr>
          <a:xfrm>
            <a:off x="1181100" y="56642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A</a:t>
            </a:r>
          </a:p>
        </p:txBody>
      </p:sp>
      <p:sp>
        <p:nvSpPr>
          <p:cNvPr id="72746" name="Text Box 44"/>
          <p:cNvSpPr txBox="1"/>
          <p:nvPr/>
        </p:nvSpPr>
        <p:spPr>
          <a:xfrm>
            <a:off x="2781300" y="56642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C</a:t>
            </a:r>
          </a:p>
        </p:txBody>
      </p:sp>
      <p:sp>
        <p:nvSpPr>
          <p:cNvPr id="72747" name="Line 45"/>
          <p:cNvSpPr/>
          <p:nvPr/>
        </p:nvSpPr>
        <p:spPr>
          <a:xfrm flipH="1">
            <a:off x="1524000" y="4572000"/>
            <a:ext cx="533400" cy="304800"/>
          </a:xfrm>
          <a:prstGeom prst="line">
            <a:avLst/>
          </a:prstGeom>
          <a:ln w="38100" cap="flat" cmpd="sng">
            <a:solidFill>
              <a:schemeClr val="tx1"/>
            </a:solidFill>
            <a:prstDash val="solid"/>
            <a:round/>
            <a:headEnd type="none" w="med" len="med"/>
            <a:tailEnd type="none" w="med" len="med"/>
          </a:ln>
        </p:spPr>
      </p:sp>
      <p:sp>
        <p:nvSpPr>
          <p:cNvPr id="72748" name="Line 46"/>
          <p:cNvSpPr/>
          <p:nvPr/>
        </p:nvSpPr>
        <p:spPr>
          <a:xfrm>
            <a:off x="2590800" y="4572000"/>
            <a:ext cx="533400" cy="304800"/>
          </a:xfrm>
          <a:prstGeom prst="line">
            <a:avLst/>
          </a:prstGeom>
          <a:ln w="38100" cap="flat" cmpd="sng">
            <a:solidFill>
              <a:schemeClr val="tx1"/>
            </a:solidFill>
            <a:prstDash val="solid"/>
            <a:round/>
            <a:headEnd type="none" w="med" len="med"/>
            <a:tailEnd type="none" w="med" len="med"/>
          </a:ln>
        </p:spPr>
      </p:sp>
      <p:sp>
        <p:nvSpPr>
          <p:cNvPr id="72749" name="Line 47"/>
          <p:cNvSpPr/>
          <p:nvPr/>
        </p:nvSpPr>
        <p:spPr>
          <a:xfrm flipH="1">
            <a:off x="1524000" y="5334000"/>
            <a:ext cx="0" cy="304800"/>
          </a:xfrm>
          <a:prstGeom prst="line">
            <a:avLst/>
          </a:prstGeom>
          <a:ln w="38100" cap="flat" cmpd="sng">
            <a:solidFill>
              <a:schemeClr val="tx1"/>
            </a:solidFill>
            <a:prstDash val="solid"/>
            <a:round/>
            <a:headEnd type="none" w="med" len="med"/>
            <a:tailEnd type="none" w="med" len="med"/>
          </a:ln>
        </p:spPr>
      </p:sp>
      <p:sp>
        <p:nvSpPr>
          <p:cNvPr id="72750" name="Line 48"/>
          <p:cNvSpPr/>
          <p:nvPr/>
        </p:nvSpPr>
        <p:spPr>
          <a:xfrm flipH="1">
            <a:off x="3124200" y="5334000"/>
            <a:ext cx="0" cy="304800"/>
          </a:xfrm>
          <a:prstGeom prst="line">
            <a:avLst/>
          </a:prstGeom>
          <a:ln w="38100" cap="flat" cmpd="sng">
            <a:solidFill>
              <a:schemeClr val="tx1"/>
            </a:solidFill>
            <a:prstDash val="solid"/>
            <a:round/>
            <a:headEnd type="none" w="med" len="med"/>
            <a:tailEnd type="none" w="med" len="med"/>
          </a:ln>
        </p:spPr>
      </p:sp>
      <p:sp>
        <p:nvSpPr>
          <p:cNvPr id="72751" name="Text Box 49"/>
          <p:cNvSpPr txBox="1"/>
          <p:nvPr/>
        </p:nvSpPr>
        <p:spPr>
          <a:xfrm>
            <a:off x="4116388" y="3779838"/>
            <a:ext cx="1547812" cy="792162"/>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变换流控制模块</a:t>
            </a:r>
          </a:p>
        </p:txBody>
      </p:sp>
      <p:sp>
        <p:nvSpPr>
          <p:cNvPr id="72752" name="Text Box 50"/>
          <p:cNvSpPr txBox="1"/>
          <p:nvPr/>
        </p:nvSpPr>
        <p:spPr>
          <a:xfrm>
            <a:off x="6705600" y="3754438"/>
            <a:ext cx="1600200" cy="792162"/>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输出流控制模块</a:t>
            </a:r>
          </a:p>
        </p:txBody>
      </p:sp>
      <p:sp>
        <p:nvSpPr>
          <p:cNvPr id="72753" name="Line 51"/>
          <p:cNvSpPr>
            <a:spLocks noChangeAspect="1"/>
          </p:cNvSpPr>
          <p:nvPr/>
        </p:nvSpPr>
        <p:spPr>
          <a:xfrm>
            <a:off x="4878388" y="3392488"/>
            <a:ext cx="1587" cy="385762"/>
          </a:xfrm>
          <a:prstGeom prst="line">
            <a:avLst/>
          </a:prstGeom>
          <a:ln w="38100" cap="flat" cmpd="sng">
            <a:solidFill>
              <a:schemeClr val="tx1"/>
            </a:solidFill>
            <a:prstDash val="solid"/>
            <a:round/>
            <a:headEnd type="none" w="med" len="med"/>
            <a:tailEnd type="none" w="med" len="med"/>
          </a:ln>
        </p:spPr>
      </p:sp>
      <p:sp>
        <p:nvSpPr>
          <p:cNvPr id="72754" name="Line 52"/>
          <p:cNvSpPr>
            <a:spLocks noChangeAspect="1"/>
          </p:cNvSpPr>
          <p:nvPr/>
        </p:nvSpPr>
        <p:spPr>
          <a:xfrm>
            <a:off x="5208588" y="3392488"/>
            <a:ext cx="2087562" cy="334962"/>
          </a:xfrm>
          <a:prstGeom prst="line">
            <a:avLst/>
          </a:prstGeom>
          <a:ln w="38100" cap="flat" cmpd="sng">
            <a:solidFill>
              <a:schemeClr val="tx1"/>
            </a:solidFill>
            <a:prstDash val="solid"/>
            <a:round/>
            <a:headEnd type="none" w="med" len="med"/>
            <a:tailEnd type="none" w="med" len="med"/>
          </a:ln>
        </p:spPr>
      </p:sp>
      <p:sp>
        <p:nvSpPr>
          <p:cNvPr id="72755" name="Line 53"/>
          <p:cNvSpPr>
            <a:spLocks noChangeAspect="1"/>
          </p:cNvSpPr>
          <p:nvPr/>
        </p:nvSpPr>
        <p:spPr>
          <a:xfrm>
            <a:off x="4876800" y="4567238"/>
            <a:ext cx="1588" cy="312737"/>
          </a:xfrm>
          <a:prstGeom prst="line">
            <a:avLst/>
          </a:prstGeom>
          <a:ln w="38100" cap="flat" cmpd="sng">
            <a:solidFill>
              <a:schemeClr val="tx1"/>
            </a:solidFill>
            <a:prstDash val="solid"/>
            <a:round/>
            <a:headEnd type="none" w="med" len="med"/>
            <a:tailEnd type="none" w="med" len="med"/>
          </a:ln>
        </p:spPr>
      </p:sp>
      <p:sp>
        <p:nvSpPr>
          <p:cNvPr id="72756" name="AutoShape 54"/>
          <p:cNvSpPr/>
          <p:nvPr/>
        </p:nvSpPr>
        <p:spPr>
          <a:xfrm rot="-5400000">
            <a:off x="7391400" y="1981200"/>
            <a:ext cx="228600" cy="2057400"/>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757" name="Line 55"/>
          <p:cNvSpPr/>
          <p:nvPr/>
        </p:nvSpPr>
        <p:spPr>
          <a:xfrm>
            <a:off x="7467600" y="3200400"/>
            <a:ext cx="0" cy="381000"/>
          </a:xfrm>
          <a:prstGeom prst="line">
            <a:avLst/>
          </a:prstGeom>
          <a:ln w="38100" cap="flat" cmpd="sng">
            <a:solidFill>
              <a:schemeClr val="tx1"/>
            </a:solidFill>
            <a:prstDash val="solid"/>
            <a:round/>
            <a:headEnd type="none" w="med" len="med"/>
            <a:tailEnd type="stealth" w="sm" len="lg"/>
          </a:ln>
        </p:spPr>
      </p:sp>
      <p:sp>
        <p:nvSpPr>
          <p:cNvPr id="72758" name="AutoShape 56"/>
          <p:cNvSpPr/>
          <p:nvPr/>
        </p:nvSpPr>
        <p:spPr>
          <a:xfrm rot="-5400000">
            <a:off x="4648200" y="1447800"/>
            <a:ext cx="228600" cy="2057400"/>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2759" name="Text Box 57"/>
          <p:cNvSpPr txBox="1"/>
          <p:nvPr/>
        </p:nvSpPr>
        <p:spPr>
          <a:xfrm>
            <a:off x="4533900" y="4876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E</a:t>
            </a:r>
          </a:p>
        </p:txBody>
      </p:sp>
      <p:sp>
        <p:nvSpPr>
          <p:cNvPr id="72760" name="Text Box 58"/>
          <p:cNvSpPr txBox="1"/>
          <p:nvPr/>
        </p:nvSpPr>
        <p:spPr>
          <a:xfrm>
            <a:off x="4533900" y="56642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F</a:t>
            </a:r>
          </a:p>
        </p:txBody>
      </p:sp>
      <p:sp>
        <p:nvSpPr>
          <p:cNvPr id="72761" name="Line 59"/>
          <p:cNvSpPr/>
          <p:nvPr/>
        </p:nvSpPr>
        <p:spPr>
          <a:xfrm flipH="1">
            <a:off x="4876800" y="5334000"/>
            <a:ext cx="0" cy="304800"/>
          </a:xfrm>
          <a:prstGeom prst="line">
            <a:avLst/>
          </a:prstGeom>
          <a:ln w="38100" cap="flat" cmpd="sng">
            <a:solidFill>
              <a:schemeClr val="tx1"/>
            </a:solidFill>
            <a:prstDash val="solid"/>
            <a:round/>
            <a:headEnd type="none" w="med" len="med"/>
            <a:tailEnd type="none" w="med" len="med"/>
          </a:ln>
        </p:spPr>
      </p:sp>
      <p:sp>
        <p:nvSpPr>
          <p:cNvPr id="72762" name="Line 60"/>
          <p:cNvSpPr>
            <a:spLocks noChangeAspect="1"/>
          </p:cNvSpPr>
          <p:nvPr/>
        </p:nvSpPr>
        <p:spPr>
          <a:xfrm>
            <a:off x="7542213" y="4533900"/>
            <a:ext cx="1587" cy="349250"/>
          </a:xfrm>
          <a:prstGeom prst="line">
            <a:avLst/>
          </a:prstGeom>
          <a:ln w="38100" cap="flat" cmpd="sng">
            <a:solidFill>
              <a:schemeClr val="tx1"/>
            </a:solidFill>
            <a:prstDash val="solid"/>
            <a:round/>
            <a:headEnd type="none" w="med" len="med"/>
            <a:tailEnd type="none" w="med" len="med"/>
          </a:ln>
        </p:spPr>
      </p:sp>
      <p:sp>
        <p:nvSpPr>
          <p:cNvPr id="72763" name="Text Box 61"/>
          <p:cNvSpPr txBox="1"/>
          <p:nvPr/>
        </p:nvSpPr>
        <p:spPr>
          <a:xfrm>
            <a:off x="7200900" y="4876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G</a:t>
            </a:r>
          </a:p>
        </p:txBody>
      </p:sp>
      <p:sp>
        <p:nvSpPr>
          <p:cNvPr id="72764" name="Text Box 62"/>
          <p:cNvSpPr txBox="1"/>
          <p:nvPr/>
        </p:nvSpPr>
        <p:spPr>
          <a:xfrm>
            <a:off x="7200900" y="56642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H</a:t>
            </a:r>
          </a:p>
        </p:txBody>
      </p:sp>
      <p:sp>
        <p:nvSpPr>
          <p:cNvPr id="72765" name="Line 63"/>
          <p:cNvSpPr/>
          <p:nvPr/>
        </p:nvSpPr>
        <p:spPr>
          <a:xfrm flipH="1">
            <a:off x="7543800" y="5334000"/>
            <a:ext cx="0" cy="304800"/>
          </a:xfrm>
          <a:prstGeom prst="line">
            <a:avLst/>
          </a:prstGeom>
          <a:ln w="38100" cap="flat" cmpd="sng">
            <a:solidFill>
              <a:schemeClr val="tx1"/>
            </a:solidFill>
            <a:prstDash val="solid"/>
            <a:round/>
            <a:headEnd type="none" w="med" len="med"/>
            <a:tailEnd type="none" w="med" len="med"/>
          </a:ln>
        </p:spPr>
      </p:sp>
      <p:sp>
        <p:nvSpPr>
          <p:cNvPr id="72766" name="Freeform 64"/>
          <p:cNvSpPr/>
          <p:nvPr/>
        </p:nvSpPr>
        <p:spPr>
          <a:xfrm>
            <a:off x="3530600" y="2590800"/>
            <a:ext cx="965200" cy="1676400"/>
          </a:xfrm>
          <a:custGeom>
            <a:avLst/>
            <a:gdLst/>
            <a:ahLst/>
            <a:cxnLst>
              <a:cxn ang="0">
                <a:pos x="608" y="0"/>
              </a:cxn>
              <a:cxn ang="0">
                <a:pos x="176" y="240"/>
              </a:cxn>
              <a:cxn ang="0">
                <a:pos x="32" y="768"/>
              </a:cxn>
              <a:cxn ang="0">
                <a:pos x="368" y="1056"/>
              </a:cxn>
            </a:cxnLst>
            <a:rect l="0" t="0" r="0" b="0"/>
            <a:pathLst>
              <a:path w="608" h="1056">
                <a:moveTo>
                  <a:pt x="608" y="0"/>
                </a:moveTo>
                <a:cubicBezTo>
                  <a:pt x="440" y="56"/>
                  <a:pt x="272" y="112"/>
                  <a:pt x="176" y="240"/>
                </a:cubicBezTo>
                <a:cubicBezTo>
                  <a:pt x="80" y="368"/>
                  <a:pt x="0" y="632"/>
                  <a:pt x="32" y="768"/>
                </a:cubicBezTo>
                <a:cubicBezTo>
                  <a:pt x="64" y="904"/>
                  <a:pt x="312" y="1008"/>
                  <a:pt x="368" y="1056"/>
                </a:cubicBezTo>
              </a:path>
            </a:pathLst>
          </a:custGeom>
          <a:noFill/>
          <a:ln w="38100" cap="flat" cmpd="sng">
            <a:solidFill>
              <a:schemeClr val="tx1"/>
            </a:solidFill>
            <a:prstDash val="solid"/>
            <a:round/>
            <a:headEnd type="none" w="med" len="med"/>
            <a:tailEnd type="stealth" w="sm" len="lg"/>
          </a:ln>
        </p:spPr>
        <p:txBody>
          <a:bodyPr/>
          <a:lstStyle/>
          <a:p>
            <a:endParaRPr lang="zh-CN" altLang="en-US"/>
          </a:p>
        </p:txBody>
      </p:sp>
    </p:spTree>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64</a:t>
            </a:fld>
            <a:endParaRPr lang="en-US" altLang="zh-CN" sz="1200" dirty="0">
              <a:latin typeface="Arial Black" panose="020B0A04020102020204" pitchFamily="34" charset="0"/>
            </a:endParaRPr>
          </a:p>
        </p:txBody>
      </p:sp>
      <p:sp>
        <p:nvSpPr>
          <p:cNvPr id="7373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3731" name="Rectangle 4"/>
          <p:cNvSpPr>
            <a:spLocks noGrp="1"/>
          </p:cNvSpPr>
          <p:nvPr>
            <p:ph idx="1"/>
          </p:nvPr>
        </p:nvSpPr>
        <p:spPr>
          <a:xfrm>
            <a:off x="179388" y="404813"/>
            <a:ext cx="2520950" cy="533400"/>
          </a:xfrm>
        </p:spPr>
        <p:txBody>
          <a:bodyPr vert="horz" wrap="square" lIns="91440" tIns="45720" rIns="91440" bIns="45720" anchor="t"/>
          <a:lstStyle/>
          <a:p>
            <a:pPr eaLnBrk="1" hangingPunct="1">
              <a:lnSpc>
                <a:spcPct val="90000"/>
              </a:lnSpc>
              <a:buNone/>
            </a:pPr>
            <a:r>
              <a:rPr lang="zh-CN" altLang="en-US" sz="3600" dirty="0">
                <a:solidFill>
                  <a:srgbClr val="3333FF"/>
                </a:solidFill>
              </a:rPr>
              <a:t>结构的优化</a:t>
            </a:r>
          </a:p>
        </p:txBody>
      </p:sp>
      <p:sp>
        <p:nvSpPr>
          <p:cNvPr id="73732" name="Text Box 5"/>
          <p:cNvSpPr txBox="1"/>
          <p:nvPr/>
        </p:nvSpPr>
        <p:spPr>
          <a:xfrm>
            <a:off x="1066800" y="1057275"/>
            <a:ext cx="2468563" cy="466725"/>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输入流控制模块</a:t>
            </a:r>
          </a:p>
        </p:txBody>
      </p:sp>
      <p:sp>
        <p:nvSpPr>
          <p:cNvPr id="73733" name="Text Box 6"/>
          <p:cNvSpPr txBox="1"/>
          <p:nvPr/>
        </p:nvSpPr>
        <p:spPr>
          <a:xfrm>
            <a:off x="4160838" y="152400"/>
            <a:ext cx="1439862" cy="503238"/>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主控模块</a:t>
            </a:r>
          </a:p>
        </p:txBody>
      </p:sp>
      <p:sp>
        <p:nvSpPr>
          <p:cNvPr id="73734" name="Line 7"/>
          <p:cNvSpPr>
            <a:spLocks noChangeAspect="1"/>
          </p:cNvSpPr>
          <p:nvPr/>
        </p:nvSpPr>
        <p:spPr>
          <a:xfrm flipH="1">
            <a:off x="2281238" y="661988"/>
            <a:ext cx="2235200" cy="395287"/>
          </a:xfrm>
          <a:prstGeom prst="line">
            <a:avLst/>
          </a:prstGeom>
          <a:ln w="38100" cap="flat" cmpd="sng">
            <a:solidFill>
              <a:schemeClr val="tx1"/>
            </a:solidFill>
            <a:prstDash val="solid"/>
            <a:round/>
            <a:headEnd type="none" w="med" len="med"/>
            <a:tailEnd type="none" w="med" len="med"/>
          </a:ln>
        </p:spPr>
      </p:sp>
      <p:sp>
        <p:nvSpPr>
          <p:cNvPr id="73735" name="Text Box 8"/>
          <p:cNvSpPr txBox="1"/>
          <p:nvPr/>
        </p:nvSpPr>
        <p:spPr>
          <a:xfrm>
            <a:off x="1143000" y="1828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B</a:t>
            </a:r>
          </a:p>
        </p:txBody>
      </p:sp>
      <p:sp>
        <p:nvSpPr>
          <p:cNvPr id="73736" name="Text Box 9"/>
          <p:cNvSpPr txBox="1"/>
          <p:nvPr/>
        </p:nvSpPr>
        <p:spPr>
          <a:xfrm>
            <a:off x="2743200" y="1828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D</a:t>
            </a:r>
          </a:p>
        </p:txBody>
      </p:sp>
      <p:sp>
        <p:nvSpPr>
          <p:cNvPr id="73737" name="Text Box 10"/>
          <p:cNvSpPr txBox="1"/>
          <p:nvPr/>
        </p:nvSpPr>
        <p:spPr>
          <a:xfrm>
            <a:off x="1143000" y="2514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A</a:t>
            </a:r>
          </a:p>
        </p:txBody>
      </p:sp>
      <p:sp>
        <p:nvSpPr>
          <p:cNvPr id="73738" name="Text Box 11"/>
          <p:cNvSpPr txBox="1"/>
          <p:nvPr/>
        </p:nvSpPr>
        <p:spPr>
          <a:xfrm>
            <a:off x="2743200" y="2514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C</a:t>
            </a:r>
          </a:p>
        </p:txBody>
      </p:sp>
      <p:sp>
        <p:nvSpPr>
          <p:cNvPr id="73739" name="Line 12"/>
          <p:cNvSpPr/>
          <p:nvPr/>
        </p:nvSpPr>
        <p:spPr>
          <a:xfrm flipH="1">
            <a:off x="1485900" y="1524000"/>
            <a:ext cx="533400" cy="304800"/>
          </a:xfrm>
          <a:prstGeom prst="line">
            <a:avLst/>
          </a:prstGeom>
          <a:ln w="38100" cap="flat" cmpd="sng">
            <a:solidFill>
              <a:schemeClr val="tx1"/>
            </a:solidFill>
            <a:prstDash val="solid"/>
            <a:round/>
            <a:headEnd type="none" w="med" len="med"/>
            <a:tailEnd type="none" w="med" len="med"/>
          </a:ln>
        </p:spPr>
      </p:sp>
      <p:sp>
        <p:nvSpPr>
          <p:cNvPr id="73740" name="Line 13"/>
          <p:cNvSpPr/>
          <p:nvPr/>
        </p:nvSpPr>
        <p:spPr>
          <a:xfrm>
            <a:off x="2552700" y="1524000"/>
            <a:ext cx="533400" cy="304800"/>
          </a:xfrm>
          <a:prstGeom prst="line">
            <a:avLst/>
          </a:prstGeom>
          <a:ln w="38100" cap="flat" cmpd="sng">
            <a:solidFill>
              <a:schemeClr val="tx1"/>
            </a:solidFill>
            <a:prstDash val="solid"/>
            <a:round/>
            <a:headEnd type="none" w="med" len="med"/>
            <a:tailEnd type="none" w="med" len="med"/>
          </a:ln>
        </p:spPr>
      </p:sp>
      <p:sp>
        <p:nvSpPr>
          <p:cNvPr id="73741" name="Line 14"/>
          <p:cNvSpPr/>
          <p:nvPr/>
        </p:nvSpPr>
        <p:spPr>
          <a:xfrm flipH="1">
            <a:off x="1485900" y="2286000"/>
            <a:ext cx="0" cy="233363"/>
          </a:xfrm>
          <a:prstGeom prst="line">
            <a:avLst/>
          </a:prstGeom>
          <a:ln w="38100" cap="flat" cmpd="sng">
            <a:solidFill>
              <a:schemeClr val="tx1"/>
            </a:solidFill>
            <a:prstDash val="solid"/>
            <a:round/>
            <a:headEnd type="none" w="med" len="med"/>
            <a:tailEnd type="none" w="med" len="med"/>
          </a:ln>
        </p:spPr>
      </p:sp>
      <p:sp>
        <p:nvSpPr>
          <p:cNvPr id="73742" name="Line 15"/>
          <p:cNvSpPr/>
          <p:nvPr/>
        </p:nvSpPr>
        <p:spPr>
          <a:xfrm flipH="1">
            <a:off x="3086100" y="2286000"/>
            <a:ext cx="0" cy="233363"/>
          </a:xfrm>
          <a:prstGeom prst="line">
            <a:avLst/>
          </a:prstGeom>
          <a:ln w="38100" cap="flat" cmpd="sng">
            <a:solidFill>
              <a:schemeClr val="tx1"/>
            </a:solidFill>
            <a:prstDash val="solid"/>
            <a:round/>
            <a:headEnd type="none" w="med" len="med"/>
            <a:tailEnd type="none" w="med" len="med"/>
          </a:ln>
        </p:spPr>
      </p:sp>
      <p:sp>
        <p:nvSpPr>
          <p:cNvPr id="73743" name="Text Box 16"/>
          <p:cNvSpPr txBox="1"/>
          <p:nvPr/>
        </p:nvSpPr>
        <p:spPr>
          <a:xfrm>
            <a:off x="3697288" y="1066800"/>
            <a:ext cx="2322512" cy="411163"/>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变换流控制模块</a:t>
            </a:r>
          </a:p>
        </p:txBody>
      </p:sp>
      <p:sp>
        <p:nvSpPr>
          <p:cNvPr id="73744" name="Text Box 17"/>
          <p:cNvSpPr txBox="1"/>
          <p:nvPr/>
        </p:nvSpPr>
        <p:spPr>
          <a:xfrm>
            <a:off x="6172200" y="1066800"/>
            <a:ext cx="2362200" cy="436563"/>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输出流控制模块</a:t>
            </a:r>
          </a:p>
        </p:txBody>
      </p:sp>
      <p:sp>
        <p:nvSpPr>
          <p:cNvPr id="73745" name="Line 18"/>
          <p:cNvSpPr/>
          <p:nvPr/>
        </p:nvSpPr>
        <p:spPr>
          <a:xfrm>
            <a:off x="4840288" y="649288"/>
            <a:ext cx="1587" cy="420687"/>
          </a:xfrm>
          <a:prstGeom prst="line">
            <a:avLst/>
          </a:prstGeom>
          <a:ln w="38100" cap="flat" cmpd="sng">
            <a:solidFill>
              <a:schemeClr val="tx1"/>
            </a:solidFill>
            <a:prstDash val="solid"/>
            <a:round/>
            <a:headEnd type="none" w="med" len="med"/>
            <a:tailEnd type="none" w="med" len="med"/>
          </a:ln>
        </p:spPr>
      </p:sp>
      <p:sp>
        <p:nvSpPr>
          <p:cNvPr id="73746" name="Line 19"/>
          <p:cNvSpPr/>
          <p:nvPr/>
        </p:nvSpPr>
        <p:spPr>
          <a:xfrm>
            <a:off x="5170488" y="649288"/>
            <a:ext cx="2087562" cy="395287"/>
          </a:xfrm>
          <a:prstGeom prst="line">
            <a:avLst/>
          </a:prstGeom>
          <a:ln w="38100" cap="flat" cmpd="sng">
            <a:solidFill>
              <a:schemeClr val="tx1"/>
            </a:solidFill>
            <a:prstDash val="solid"/>
            <a:round/>
            <a:headEnd type="none" w="med" len="med"/>
            <a:tailEnd type="none" w="med" len="med"/>
          </a:ln>
        </p:spPr>
      </p:sp>
      <p:sp>
        <p:nvSpPr>
          <p:cNvPr id="73747" name="Line 20"/>
          <p:cNvSpPr>
            <a:spLocks noChangeAspect="1"/>
          </p:cNvSpPr>
          <p:nvPr/>
        </p:nvSpPr>
        <p:spPr>
          <a:xfrm>
            <a:off x="4838700" y="1477963"/>
            <a:ext cx="1588" cy="349250"/>
          </a:xfrm>
          <a:prstGeom prst="line">
            <a:avLst/>
          </a:prstGeom>
          <a:ln w="38100" cap="flat" cmpd="sng">
            <a:solidFill>
              <a:schemeClr val="tx1"/>
            </a:solidFill>
            <a:prstDash val="solid"/>
            <a:round/>
            <a:headEnd type="none" w="med" len="med"/>
            <a:tailEnd type="none" w="med" len="med"/>
          </a:ln>
        </p:spPr>
      </p:sp>
      <p:sp>
        <p:nvSpPr>
          <p:cNvPr id="73748" name="Text Box 21"/>
          <p:cNvSpPr txBox="1"/>
          <p:nvPr/>
        </p:nvSpPr>
        <p:spPr>
          <a:xfrm>
            <a:off x="4495800" y="1828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E</a:t>
            </a:r>
          </a:p>
        </p:txBody>
      </p:sp>
      <p:sp>
        <p:nvSpPr>
          <p:cNvPr id="73749" name="Text Box 22"/>
          <p:cNvSpPr txBox="1"/>
          <p:nvPr/>
        </p:nvSpPr>
        <p:spPr>
          <a:xfrm>
            <a:off x="4495800" y="2514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F</a:t>
            </a:r>
          </a:p>
        </p:txBody>
      </p:sp>
      <p:sp>
        <p:nvSpPr>
          <p:cNvPr id="73750" name="Line 23"/>
          <p:cNvSpPr/>
          <p:nvPr/>
        </p:nvSpPr>
        <p:spPr>
          <a:xfrm flipH="1">
            <a:off x="4838700" y="2286000"/>
            <a:ext cx="0" cy="233363"/>
          </a:xfrm>
          <a:prstGeom prst="line">
            <a:avLst/>
          </a:prstGeom>
          <a:ln w="38100" cap="flat" cmpd="sng">
            <a:solidFill>
              <a:schemeClr val="tx1"/>
            </a:solidFill>
            <a:prstDash val="solid"/>
            <a:round/>
            <a:headEnd type="none" w="med" len="med"/>
            <a:tailEnd type="none" w="med" len="med"/>
          </a:ln>
        </p:spPr>
      </p:sp>
      <p:sp>
        <p:nvSpPr>
          <p:cNvPr id="73751" name="Line 24"/>
          <p:cNvSpPr>
            <a:spLocks noChangeAspect="1"/>
          </p:cNvSpPr>
          <p:nvPr/>
        </p:nvSpPr>
        <p:spPr>
          <a:xfrm>
            <a:off x="7351713" y="1485900"/>
            <a:ext cx="1587" cy="349250"/>
          </a:xfrm>
          <a:prstGeom prst="line">
            <a:avLst/>
          </a:prstGeom>
          <a:ln w="38100" cap="flat" cmpd="sng">
            <a:solidFill>
              <a:schemeClr val="tx1"/>
            </a:solidFill>
            <a:prstDash val="solid"/>
            <a:round/>
            <a:headEnd type="none" w="med" len="med"/>
            <a:tailEnd type="none" w="med" len="med"/>
          </a:ln>
        </p:spPr>
      </p:sp>
      <p:sp>
        <p:nvSpPr>
          <p:cNvPr id="73752" name="Text Box 25"/>
          <p:cNvSpPr txBox="1"/>
          <p:nvPr/>
        </p:nvSpPr>
        <p:spPr>
          <a:xfrm>
            <a:off x="7010400" y="1828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G</a:t>
            </a:r>
          </a:p>
        </p:txBody>
      </p:sp>
      <p:sp>
        <p:nvSpPr>
          <p:cNvPr id="73753" name="Text Box 26"/>
          <p:cNvSpPr txBox="1"/>
          <p:nvPr/>
        </p:nvSpPr>
        <p:spPr>
          <a:xfrm>
            <a:off x="7010400" y="2514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H</a:t>
            </a:r>
          </a:p>
        </p:txBody>
      </p:sp>
      <p:sp>
        <p:nvSpPr>
          <p:cNvPr id="73754" name="Line 27"/>
          <p:cNvSpPr/>
          <p:nvPr/>
        </p:nvSpPr>
        <p:spPr>
          <a:xfrm flipH="1">
            <a:off x="7353300" y="2286000"/>
            <a:ext cx="0" cy="233363"/>
          </a:xfrm>
          <a:prstGeom prst="line">
            <a:avLst/>
          </a:prstGeom>
          <a:ln w="38100" cap="flat" cmpd="sng">
            <a:solidFill>
              <a:schemeClr val="tx1"/>
            </a:solidFill>
            <a:prstDash val="solid"/>
            <a:round/>
            <a:headEnd type="none" w="med" len="med"/>
            <a:tailEnd type="none" w="med" len="med"/>
          </a:ln>
        </p:spPr>
      </p:sp>
      <p:sp>
        <p:nvSpPr>
          <p:cNvPr id="73755" name="Text Box 28"/>
          <p:cNvSpPr txBox="1"/>
          <p:nvPr/>
        </p:nvSpPr>
        <p:spPr>
          <a:xfrm>
            <a:off x="1066800" y="4410075"/>
            <a:ext cx="2506663" cy="466725"/>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90000"/>
              </a:lnSpc>
            </a:pPr>
            <a:r>
              <a:rPr lang="zh-CN" altLang="en-US" sz="2400" b="1" dirty="0">
                <a:solidFill>
                  <a:srgbClr val="000000"/>
                </a:solidFill>
                <a:latin typeface="Times New Roman" panose="02020603050405020304" pitchFamily="18" charset="0"/>
                <a:ea typeface="楷体_GB2312" pitchFamily="49" charset="-122"/>
              </a:rPr>
              <a:t>输入流控制模块</a:t>
            </a:r>
          </a:p>
        </p:txBody>
      </p:sp>
      <p:sp>
        <p:nvSpPr>
          <p:cNvPr id="73756" name="Text Box 29"/>
          <p:cNvSpPr txBox="1"/>
          <p:nvPr/>
        </p:nvSpPr>
        <p:spPr>
          <a:xfrm>
            <a:off x="4122738" y="3505200"/>
            <a:ext cx="1439862" cy="503238"/>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zh-CN" altLang="en-US" sz="2400" b="1" dirty="0">
                <a:solidFill>
                  <a:srgbClr val="000000"/>
                </a:solidFill>
                <a:latin typeface="Times New Roman" panose="02020603050405020304" pitchFamily="18" charset="0"/>
                <a:ea typeface="楷体_GB2312" pitchFamily="49" charset="-122"/>
              </a:rPr>
              <a:t>主控模块</a:t>
            </a:r>
          </a:p>
        </p:txBody>
      </p:sp>
      <p:sp>
        <p:nvSpPr>
          <p:cNvPr id="73757" name="Line 30"/>
          <p:cNvSpPr>
            <a:spLocks noChangeAspect="1"/>
          </p:cNvSpPr>
          <p:nvPr/>
        </p:nvSpPr>
        <p:spPr>
          <a:xfrm flipH="1">
            <a:off x="2243138" y="4014788"/>
            <a:ext cx="2235200" cy="395287"/>
          </a:xfrm>
          <a:prstGeom prst="line">
            <a:avLst/>
          </a:prstGeom>
          <a:ln w="38100" cap="flat" cmpd="sng">
            <a:solidFill>
              <a:schemeClr val="tx1"/>
            </a:solidFill>
            <a:prstDash val="solid"/>
            <a:round/>
            <a:headEnd type="none" w="med" len="med"/>
            <a:tailEnd type="none" w="med" len="med"/>
          </a:ln>
        </p:spPr>
      </p:sp>
      <p:sp>
        <p:nvSpPr>
          <p:cNvPr id="73758" name="Text Box 31"/>
          <p:cNvSpPr txBox="1"/>
          <p:nvPr/>
        </p:nvSpPr>
        <p:spPr>
          <a:xfrm>
            <a:off x="1096963" y="5181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B</a:t>
            </a:r>
          </a:p>
        </p:txBody>
      </p:sp>
      <p:sp>
        <p:nvSpPr>
          <p:cNvPr id="73759" name="Text Box 32"/>
          <p:cNvSpPr txBox="1"/>
          <p:nvPr/>
        </p:nvSpPr>
        <p:spPr>
          <a:xfrm>
            <a:off x="2697163" y="5181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D</a:t>
            </a:r>
          </a:p>
        </p:txBody>
      </p:sp>
      <p:sp>
        <p:nvSpPr>
          <p:cNvPr id="73760" name="Text Box 33"/>
          <p:cNvSpPr txBox="1"/>
          <p:nvPr/>
        </p:nvSpPr>
        <p:spPr>
          <a:xfrm>
            <a:off x="1096963" y="58674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A</a:t>
            </a:r>
          </a:p>
        </p:txBody>
      </p:sp>
      <p:sp>
        <p:nvSpPr>
          <p:cNvPr id="73761" name="Text Box 34"/>
          <p:cNvSpPr txBox="1"/>
          <p:nvPr/>
        </p:nvSpPr>
        <p:spPr>
          <a:xfrm>
            <a:off x="2697163" y="58674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C</a:t>
            </a:r>
          </a:p>
        </p:txBody>
      </p:sp>
      <p:sp>
        <p:nvSpPr>
          <p:cNvPr id="73762" name="Line 35"/>
          <p:cNvSpPr/>
          <p:nvPr/>
        </p:nvSpPr>
        <p:spPr>
          <a:xfrm flipH="1">
            <a:off x="1439863" y="4876800"/>
            <a:ext cx="533400" cy="304800"/>
          </a:xfrm>
          <a:prstGeom prst="line">
            <a:avLst/>
          </a:prstGeom>
          <a:ln w="38100" cap="flat" cmpd="sng">
            <a:solidFill>
              <a:schemeClr val="tx1"/>
            </a:solidFill>
            <a:prstDash val="solid"/>
            <a:round/>
            <a:headEnd type="none" w="med" len="med"/>
            <a:tailEnd type="none" w="med" len="med"/>
          </a:ln>
        </p:spPr>
      </p:sp>
      <p:sp>
        <p:nvSpPr>
          <p:cNvPr id="73763" name="Line 36"/>
          <p:cNvSpPr/>
          <p:nvPr/>
        </p:nvSpPr>
        <p:spPr>
          <a:xfrm>
            <a:off x="2506663" y="4876800"/>
            <a:ext cx="533400" cy="304800"/>
          </a:xfrm>
          <a:prstGeom prst="line">
            <a:avLst/>
          </a:prstGeom>
          <a:ln w="38100" cap="flat" cmpd="sng">
            <a:solidFill>
              <a:schemeClr val="tx1"/>
            </a:solidFill>
            <a:prstDash val="solid"/>
            <a:round/>
            <a:headEnd type="none" w="med" len="med"/>
            <a:tailEnd type="none" w="med" len="med"/>
          </a:ln>
        </p:spPr>
      </p:sp>
      <p:sp>
        <p:nvSpPr>
          <p:cNvPr id="73764" name="Line 37"/>
          <p:cNvSpPr/>
          <p:nvPr/>
        </p:nvSpPr>
        <p:spPr>
          <a:xfrm flipH="1">
            <a:off x="1439863" y="5638800"/>
            <a:ext cx="0" cy="233363"/>
          </a:xfrm>
          <a:prstGeom prst="line">
            <a:avLst/>
          </a:prstGeom>
          <a:ln w="38100" cap="flat" cmpd="sng">
            <a:solidFill>
              <a:schemeClr val="tx1"/>
            </a:solidFill>
            <a:prstDash val="solid"/>
            <a:round/>
            <a:headEnd type="none" w="med" len="med"/>
            <a:tailEnd type="none" w="med" len="med"/>
          </a:ln>
        </p:spPr>
      </p:sp>
      <p:sp>
        <p:nvSpPr>
          <p:cNvPr id="73765" name="Line 38"/>
          <p:cNvSpPr/>
          <p:nvPr/>
        </p:nvSpPr>
        <p:spPr>
          <a:xfrm flipH="1">
            <a:off x="3040063" y="5638800"/>
            <a:ext cx="0" cy="233363"/>
          </a:xfrm>
          <a:prstGeom prst="line">
            <a:avLst/>
          </a:prstGeom>
          <a:ln w="38100" cap="flat" cmpd="sng">
            <a:solidFill>
              <a:schemeClr val="tx1"/>
            </a:solidFill>
            <a:prstDash val="solid"/>
            <a:round/>
            <a:headEnd type="none" w="med" len="med"/>
            <a:tailEnd type="none" w="med" len="med"/>
          </a:ln>
        </p:spPr>
      </p:sp>
      <p:sp>
        <p:nvSpPr>
          <p:cNvPr id="73766" name="Line 39"/>
          <p:cNvSpPr/>
          <p:nvPr/>
        </p:nvSpPr>
        <p:spPr>
          <a:xfrm>
            <a:off x="4802188" y="4002088"/>
            <a:ext cx="1587" cy="420687"/>
          </a:xfrm>
          <a:prstGeom prst="line">
            <a:avLst/>
          </a:prstGeom>
          <a:ln w="38100" cap="flat" cmpd="sng">
            <a:solidFill>
              <a:schemeClr val="tx1"/>
            </a:solidFill>
            <a:prstDash val="solid"/>
            <a:round/>
            <a:headEnd type="none" w="med" len="med"/>
            <a:tailEnd type="none" w="med" len="med"/>
          </a:ln>
        </p:spPr>
      </p:sp>
      <p:sp>
        <p:nvSpPr>
          <p:cNvPr id="73767" name="Line 40"/>
          <p:cNvSpPr/>
          <p:nvPr/>
        </p:nvSpPr>
        <p:spPr>
          <a:xfrm>
            <a:off x="5132388" y="4002088"/>
            <a:ext cx="2266950" cy="334962"/>
          </a:xfrm>
          <a:prstGeom prst="line">
            <a:avLst/>
          </a:prstGeom>
          <a:ln w="38100" cap="flat" cmpd="sng">
            <a:solidFill>
              <a:schemeClr val="tx1"/>
            </a:solidFill>
            <a:prstDash val="solid"/>
            <a:round/>
            <a:headEnd type="none" w="med" len="med"/>
            <a:tailEnd type="none" w="med" len="med"/>
          </a:ln>
        </p:spPr>
      </p:sp>
      <p:sp>
        <p:nvSpPr>
          <p:cNvPr id="73768" name="Text Box 41"/>
          <p:cNvSpPr txBox="1"/>
          <p:nvPr/>
        </p:nvSpPr>
        <p:spPr>
          <a:xfrm>
            <a:off x="4457700" y="44196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E</a:t>
            </a:r>
          </a:p>
        </p:txBody>
      </p:sp>
      <p:sp>
        <p:nvSpPr>
          <p:cNvPr id="73769" name="Text Box 42"/>
          <p:cNvSpPr txBox="1"/>
          <p:nvPr/>
        </p:nvSpPr>
        <p:spPr>
          <a:xfrm>
            <a:off x="4457700" y="52070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F</a:t>
            </a:r>
          </a:p>
        </p:txBody>
      </p:sp>
      <p:sp>
        <p:nvSpPr>
          <p:cNvPr id="73770" name="Line 43"/>
          <p:cNvSpPr/>
          <p:nvPr/>
        </p:nvSpPr>
        <p:spPr>
          <a:xfrm flipH="1">
            <a:off x="4800600" y="4876800"/>
            <a:ext cx="0" cy="304800"/>
          </a:xfrm>
          <a:prstGeom prst="line">
            <a:avLst/>
          </a:prstGeom>
          <a:ln w="38100" cap="flat" cmpd="sng">
            <a:solidFill>
              <a:schemeClr val="tx1"/>
            </a:solidFill>
            <a:prstDash val="solid"/>
            <a:round/>
            <a:headEnd type="none" w="med" len="med"/>
            <a:tailEnd type="none" w="med" len="med"/>
          </a:ln>
        </p:spPr>
      </p:sp>
      <p:sp>
        <p:nvSpPr>
          <p:cNvPr id="73771" name="Text Box 44"/>
          <p:cNvSpPr txBox="1"/>
          <p:nvPr/>
        </p:nvSpPr>
        <p:spPr>
          <a:xfrm>
            <a:off x="7124700" y="43434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G</a:t>
            </a:r>
          </a:p>
        </p:txBody>
      </p:sp>
      <p:sp>
        <p:nvSpPr>
          <p:cNvPr id="73772" name="Text Box 45"/>
          <p:cNvSpPr txBox="1"/>
          <p:nvPr/>
        </p:nvSpPr>
        <p:spPr>
          <a:xfrm>
            <a:off x="7124700" y="5130800"/>
            <a:ext cx="647700" cy="431800"/>
          </a:xfrm>
          <a:prstGeom prst="rect">
            <a:avLst/>
          </a:prstGeom>
          <a:noFill/>
          <a:ln w="38100" cap="flat" cmpd="sng">
            <a:solidFill>
              <a:schemeClr val="tx1"/>
            </a:solidFill>
            <a:prstDash val="solid"/>
            <a:miter/>
            <a:headEnd type="none" w="med" len="med"/>
            <a:tailEnd type="none" w="med" len="med"/>
          </a:ln>
        </p:spPr>
        <p:txBody>
          <a:bodyPr lIns="0" tIns="0" rIns="0" bIns="0" anchor="ctr" anchorCtr="1"/>
          <a:lstStyle/>
          <a:p>
            <a:pPr algn="ctr" eaLnBrk="0" hangingPunct="0">
              <a:lnSpc>
                <a:spcPct val="72000"/>
              </a:lnSpc>
            </a:pPr>
            <a:r>
              <a:rPr lang="en-US" altLang="zh-CN" sz="2400" b="1" dirty="0">
                <a:solidFill>
                  <a:srgbClr val="000000"/>
                </a:solidFill>
                <a:latin typeface="Times New Roman" panose="02020603050405020304" pitchFamily="18" charset="0"/>
                <a:ea typeface="楷体_GB2312" pitchFamily="49" charset="-122"/>
              </a:rPr>
              <a:t>H</a:t>
            </a:r>
          </a:p>
        </p:txBody>
      </p:sp>
      <p:sp>
        <p:nvSpPr>
          <p:cNvPr id="73773" name="Line 46"/>
          <p:cNvSpPr/>
          <p:nvPr/>
        </p:nvSpPr>
        <p:spPr>
          <a:xfrm flipH="1">
            <a:off x="7467600" y="4800600"/>
            <a:ext cx="0" cy="304800"/>
          </a:xfrm>
          <a:prstGeom prst="line">
            <a:avLst/>
          </a:prstGeom>
          <a:ln w="38100" cap="flat" cmpd="sng">
            <a:solidFill>
              <a:schemeClr val="tx1"/>
            </a:solidFill>
            <a:prstDash val="solid"/>
            <a:round/>
            <a:headEnd type="none" w="med" len="med"/>
            <a:tailEnd type="none" w="med" len="med"/>
          </a:ln>
        </p:spPr>
      </p:sp>
      <p:sp>
        <p:nvSpPr>
          <p:cNvPr id="73774" name="AutoShape 47"/>
          <p:cNvSpPr/>
          <p:nvPr/>
        </p:nvSpPr>
        <p:spPr>
          <a:xfrm>
            <a:off x="4572000" y="3048000"/>
            <a:ext cx="533400" cy="304800"/>
          </a:xfrm>
          <a:prstGeom prst="downArrow">
            <a:avLst>
              <a:gd name="adj1" fmla="val 50000"/>
              <a:gd name="adj2" fmla="val 25000"/>
            </a:avLst>
          </a:prstGeom>
          <a:solidFill>
            <a:srgbClr val="0000FF"/>
          </a:solidFill>
          <a:ln w="9525" cap="flat" cmpd="sng">
            <a:solidFill>
              <a:schemeClr val="tx1"/>
            </a:solidFill>
            <a:prstDash val="solid"/>
            <a:miter/>
            <a:headEnd type="none" w="med" len="med"/>
            <a:tailEnd type="none" w="med" len="med"/>
          </a:ln>
        </p:spPr>
        <p:txBody>
          <a:bodyPr vert="eaVert"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advClick="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3"/>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65</a:t>
            </a:fld>
            <a:endParaRPr lang="en-US" altLang="zh-CN" sz="1200" dirty="0">
              <a:latin typeface="Arial Black" panose="020B0A04020102020204" pitchFamily="34" charset="0"/>
            </a:endParaRPr>
          </a:p>
        </p:txBody>
      </p:sp>
      <p:sp>
        <p:nvSpPr>
          <p:cNvPr id="74754" name="日期占位符 4"/>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4755" name="Rectangle 2"/>
          <p:cNvSpPr>
            <a:spLocks noGrp="1"/>
          </p:cNvSpPr>
          <p:nvPr>
            <p:ph type="title"/>
          </p:nvPr>
        </p:nvSpPr>
        <p:spPr>
          <a:xfrm>
            <a:off x="574675" y="476250"/>
            <a:ext cx="8569325" cy="676275"/>
          </a:xfrm>
        </p:spPr>
        <p:txBody>
          <a:bodyPr vert="horz" wrap="square" lIns="91440" tIns="45720" rIns="91440" bIns="45720" anchor="ctr"/>
          <a:lstStyle/>
          <a:p>
            <a:pPr eaLnBrk="1" hangingPunct="1"/>
            <a:r>
              <a:rPr lang="zh-CN" altLang="en-US" sz="3600" b="0" dirty="0"/>
              <a:t>工资支付系统数据流图软件结构设计</a:t>
            </a:r>
          </a:p>
        </p:txBody>
      </p:sp>
      <p:graphicFrame>
        <p:nvGraphicFramePr>
          <p:cNvPr id="74756" name="Object 4"/>
          <p:cNvGraphicFramePr/>
          <p:nvPr/>
        </p:nvGraphicFramePr>
        <p:xfrm>
          <a:off x="900113" y="1052513"/>
          <a:ext cx="7199312" cy="5341937"/>
        </p:xfrm>
        <a:graphic>
          <a:graphicData uri="http://schemas.openxmlformats.org/presentationml/2006/ole">
            <mc:AlternateContent xmlns:mc="http://schemas.openxmlformats.org/markup-compatibility/2006">
              <mc:Choice xmlns:v="urn:schemas-microsoft-com:vml" Requires="v">
                <p:oleObj spid="_x0000_s8194" r:id="rId3" imgW="7315200" imgH="5429885" progId="Visio.Drawing.11">
                  <p:embed/>
                </p:oleObj>
              </mc:Choice>
              <mc:Fallback>
                <p:oleObj r:id="rId3" imgW="7315200" imgH="5429885" progId="Visio.Drawing.11">
                  <p:embed/>
                  <p:pic>
                    <p:nvPicPr>
                      <p:cNvPr id="0" name="图片 3080"/>
                      <p:cNvPicPr/>
                      <p:nvPr/>
                    </p:nvPicPr>
                    <p:blipFill>
                      <a:blip r:embed="rId4"/>
                      <a:stretch>
                        <a:fillRect/>
                      </a:stretch>
                    </p:blipFill>
                    <p:spPr>
                      <a:xfrm>
                        <a:off x="900113" y="1052513"/>
                        <a:ext cx="7199312" cy="5341937"/>
                      </a:xfrm>
                      <a:prstGeom prst="rect">
                        <a:avLst/>
                      </a:prstGeom>
                      <a:noFill/>
                      <a:ln w="38100">
                        <a:noFill/>
                        <a:miter/>
                      </a:ln>
                    </p:spPr>
                  </p:pic>
                </p:oleObj>
              </mc:Fallback>
            </mc:AlternateContent>
          </a:graphicData>
        </a:graphic>
      </p:graphicFrame>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66</a:t>
            </a:fld>
            <a:endParaRPr lang="en-US" altLang="zh-CN" sz="1200" dirty="0">
              <a:latin typeface="Arial Black" panose="020B0A04020102020204" pitchFamily="34" charset="0"/>
            </a:endParaRPr>
          </a:p>
        </p:txBody>
      </p:sp>
      <p:sp>
        <p:nvSpPr>
          <p:cNvPr id="7577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graphicFrame>
        <p:nvGraphicFramePr>
          <p:cNvPr id="75779" name="Object 6"/>
          <p:cNvGraphicFramePr>
            <a:graphicFrameLocks noGrp="1"/>
          </p:cNvGraphicFramePr>
          <p:nvPr>
            <p:ph idx="1"/>
          </p:nvPr>
        </p:nvGraphicFramePr>
        <p:xfrm>
          <a:off x="684213" y="1268413"/>
          <a:ext cx="7993062" cy="4510087"/>
        </p:xfrm>
        <a:graphic>
          <a:graphicData uri="http://schemas.openxmlformats.org/presentationml/2006/ole">
            <mc:AlternateContent xmlns:mc="http://schemas.openxmlformats.org/markup-compatibility/2006">
              <mc:Choice xmlns:v="urn:schemas-microsoft-com:vml" Requires="v">
                <p:oleObj spid="_x0000_s9218" r:id="rId3" imgW="4231640" imgH="2392045" progId="Visio.Drawing.11">
                  <p:embed/>
                </p:oleObj>
              </mc:Choice>
              <mc:Fallback>
                <p:oleObj r:id="rId3" imgW="4231640" imgH="2392045" progId="Visio.Drawing.11">
                  <p:embed/>
                  <p:pic>
                    <p:nvPicPr>
                      <p:cNvPr id="0" name="图片 3081"/>
                      <p:cNvPicPr/>
                      <p:nvPr/>
                    </p:nvPicPr>
                    <p:blipFill>
                      <a:blip r:embed="rId4"/>
                      <a:stretch>
                        <a:fillRect/>
                      </a:stretch>
                    </p:blipFill>
                    <p:spPr>
                      <a:xfrm>
                        <a:off x="684213" y="1268413"/>
                        <a:ext cx="7993062" cy="4510087"/>
                      </a:xfrm>
                      <a:prstGeom prst="rect">
                        <a:avLst/>
                      </a:prstGeom>
                      <a:noFill/>
                      <a:ln w="38100">
                        <a:miter/>
                      </a:ln>
                    </p:spPr>
                  </p:pic>
                </p:oleObj>
              </mc:Fallback>
            </mc:AlternateContent>
          </a:graphicData>
        </a:graphic>
      </p:graphicFrame>
      <p:sp>
        <p:nvSpPr>
          <p:cNvPr id="75780" name="Rectangle 3"/>
          <p:cNvSpPr/>
          <p:nvPr/>
        </p:nvSpPr>
        <p:spPr>
          <a:xfrm>
            <a:off x="6588125" y="2276475"/>
            <a:ext cx="2016125" cy="1895475"/>
          </a:xfrm>
          <a:prstGeom prst="rect">
            <a:avLst/>
          </a:prstGeom>
          <a:noFill/>
          <a:ln w="28575" cap="flat" cmpd="sng">
            <a:solidFill>
              <a:srgbClr val="FF0066"/>
            </a:solidFill>
            <a:prstDash val="dash"/>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5781" name="Rectangle 4"/>
          <p:cNvSpPr>
            <a:spLocks noGrp="1"/>
          </p:cNvSpPr>
          <p:nvPr>
            <p:ph type="title"/>
          </p:nvPr>
        </p:nvSpPr>
        <p:spPr/>
        <p:txBody>
          <a:bodyPr vert="horz" wrap="square" lIns="91440" tIns="45720" rIns="91440" bIns="45720" anchor="ctr"/>
          <a:lstStyle/>
          <a:p>
            <a:pPr eaLnBrk="1" hangingPunct="1"/>
            <a:r>
              <a:rPr lang="zh-CN" altLang="en-US" sz="3600" b="0" dirty="0"/>
              <a:t>工资支付系统软件结构图</a:t>
            </a:r>
          </a:p>
        </p:txBody>
      </p:sp>
      <p:sp>
        <p:nvSpPr>
          <p:cNvPr id="75782" name="Rectangle 5"/>
          <p:cNvSpPr/>
          <p:nvPr/>
        </p:nvSpPr>
        <p:spPr>
          <a:xfrm>
            <a:off x="1116013" y="2349500"/>
            <a:ext cx="2087562" cy="1727200"/>
          </a:xfrm>
          <a:prstGeom prst="rect">
            <a:avLst/>
          </a:prstGeom>
          <a:noFill/>
          <a:ln w="28575" cap="flat" cmpd="sng">
            <a:solidFill>
              <a:srgbClr val="FF0066"/>
            </a:solidFill>
            <a:prstDash val="dash"/>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75783" name="Rectangle 8"/>
          <p:cNvSpPr/>
          <p:nvPr/>
        </p:nvSpPr>
        <p:spPr>
          <a:xfrm>
            <a:off x="3851275" y="2276475"/>
            <a:ext cx="1873250" cy="1730375"/>
          </a:xfrm>
          <a:prstGeom prst="rect">
            <a:avLst/>
          </a:prstGeom>
          <a:noFill/>
          <a:ln w="28575" cap="flat" cmpd="sng">
            <a:solidFill>
              <a:srgbClr val="FF0066"/>
            </a:solidFill>
            <a:prstDash val="dash"/>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67</a:t>
            </a:fld>
            <a:endParaRPr lang="en-US" altLang="zh-CN" sz="1200" dirty="0">
              <a:latin typeface="Arial Black" panose="020B0A04020102020204" pitchFamily="34" charset="0"/>
            </a:endParaRPr>
          </a:p>
        </p:txBody>
      </p:sp>
      <p:sp>
        <p:nvSpPr>
          <p:cNvPr id="76802"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6803" name="Rectangle 2"/>
          <p:cNvSpPr/>
          <p:nvPr/>
        </p:nvSpPr>
        <p:spPr>
          <a:xfrm>
            <a:off x="0" y="1890713"/>
            <a:ext cx="9144000" cy="609600"/>
          </a:xfrm>
          <a:prstGeom prst="rect">
            <a:avLst/>
          </a:prstGeom>
          <a:noFill/>
          <a:ln w="9525">
            <a:noFill/>
          </a:ln>
        </p:spPr>
        <p:txBody>
          <a:bodyPr anchor="t">
            <a:spAutoFit/>
          </a:bodyPr>
          <a:lstStyle/>
          <a:p>
            <a:pPr algn="just" eaLnBrk="0" hangingPunct="0"/>
            <a:r>
              <a:rPr lang="en-US" altLang="zh-CN" sz="1000" dirty="0">
                <a:latin typeface="Times New Roman" panose="02020603050405020304" pitchFamily="18" charset="0"/>
                <a:ea typeface="宋体" panose="02010600030101010101" pitchFamily="2" charset="-122"/>
              </a:rPr>
              <a:t> </a:t>
            </a:r>
          </a:p>
          <a:p>
            <a:pPr eaLnBrk="0" hangingPunct="0"/>
            <a:endParaRPr lang="en-US" altLang="zh-CN" sz="2400" dirty="0">
              <a:latin typeface="Times New Roman" panose="02020603050405020304" pitchFamily="18" charset="0"/>
              <a:ea typeface="宋体" panose="02010600030101010101" pitchFamily="2" charset="-122"/>
            </a:endParaRPr>
          </a:p>
        </p:txBody>
      </p:sp>
      <p:sp>
        <p:nvSpPr>
          <p:cNvPr id="76804" name="Rectangle 4"/>
          <p:cNvSpPr>
            <a:spLocks noGrp="1"/>
          </p:cNvSpPr>
          <p:nvPr>
            <p:ph type="title"/>
          </p:nvPr>
        </p:nvSpPr>
        <p:spPr>
          <a:xfrm>
            <a:off x="457200" y="404813"/>
            <a:ext cx="8229600" cy="596900"/>
          </a:xfrm>
        </p:spPr>
        <p:txBody>
          <a:bodyPr vert="horz" wrap="square" lIns="91440" tIns="45720" rIns="91440" bIns="45720" anchor="ctr"/>
          <a:lstStyle/>
          <a:p>
            <a:pPr eaLnBrk="1" hangingPunct="1"/>
            <a:r>
              <a:rPr lang="zh-CN" altLang="en-US" sz="3600" b="0" dirty="0"/>
              <a:t>优化后的工资支付系统软件结构</a:t>
            </a:r>
          </a:p>
        </p:txBody>
      </p:sp>
      <p:graphicFrame>
        <p:nvGraphicFramePr>
          <p:cNvPr id="76805" name="Object 5"/>
          <p:cNvGraphicFramePr/>
          <p:nvPr/>
        </p:nvGraphicFramePr>
        <p:xfrm>
          <a:off x="395288" y="1484313"/>
          <a:ext cx="8424862" cy="3509962"/>
        </p:xfrm>
        <a:graphic>
          <a:graphicData uri="http://schemas.openxmlformats.org/presentationml/2006/ole">
            <mc:AlternateContent xmlns:mc="http://schemas.openxmlformats.org/markup-compatibility/2006">
              <mc:Choice xmlns:v="urn:schemas-microsoft-com:vml" Requires="v">
                <p:oleObj spid="_x0000_s10242" r:id="rId3" imgW="4731385" imgH="1977390" progId="Visio.Drawing.11">
                  <p:embed/>
                </p:oleObj>
              </mc:Choice>
              <mc:Fallback>
                <p:oleObj r:id="rId3" imgW="4731385" imgH="1977390" progId="Visio.Drawing.11">
                  <p:embed/>
                  <p:pic>
                    <p:nvPicPr>
                      <p:cNvPr id="0" name="图片 3082"/>
                      <p:cNvPicPr/>
                      <p:nvPr/>
                    </p:nvPicPr>
                    <p:blipFill>
                      <a:blip r:embed="rId4"/>
                      <a:stretch>
                        <a:fillRect/>
                      </a:stretch>
                    </p:blipFill>
                    <p:spPr>
                      <a:xfrm>
                        <a:off x="395288" y="1484313"/>
                        <a:ext cx="8424862" cy="3509962"/>
                      </a:xfrm>
                      <a:prstGeom prst="rect">
                        <a:avLst/>
                      </a:prstGeom>
                      <a:noFill/>
                      <a:ln w="38100">
                        <a:noFill/>
                        <a:miter/>
                      </a:ln>
                    </p:spPr>
                  </p:pic>
                </p:oleObj>
              </mc:Fallback>
            </mc:AlternateContent>
          </a:graphicData>
        </a:graphic>
      </p:graphicFrame>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lstStyle/>
          <a:p>
            <a:pPr eaLnBrk="1" hangingPunct="1"/>
            <a:endParaRPr lang="zh-CN" altLang="en-US" dirty="0"/>
          </a:p>
        </p:txBody>
      </p:sp>
      <p:sp>
        <p:nvSpPr>
          <p:cNvPr id="77826" name="灯片编号占位符 2"/>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68</a:t>
            </a:fld>
            <a:endParaRPr lang="en-US" altLang="zh-CN" sz="1200" dirty="0">
              <a:latin typeface="Arial Black" panose="020B0A04020102020204" pitchFamily="34" charset="0"/>
            </a:endParaRPr>
          </a:p>
        </p:txBody>
      </p:sp>
      <p:sp>
        <p:nvSpPr>
          <p:cNvPr id="77827" name="日期占位符 3"/>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graphicFrame>
        <p:nvGraphicFramePr>
          <p:cNvPr id="77828" name="Object 2"/>
          <p:cNvGraphicFramePr/>
          <p:nvPr/>
        </p:nvGraphicFramePr>
        <p:xfrm>
          <a:off x="1692275" y="333375"/>
          <a:ext cx="4464050" cy="3224213"/>
        </p:xfrm>
        <a:graphic>
          <a:graphicData uri="http://schemas.openxmlformats.org/presentationml/2006/ole">
            <mc:AlternateContent xmlns:mc="http://schemas.openxmlformats.org/markup-compatibility/2006">
              <mc:Choice xmlns:v="urn:schemas-microsoft-com:vml" Requires="v">
                <p:oleObj spid="_x0000_s11267" r:id="rId3" imgW="3684270" imgH="2662555" progId="Visio.Drawing.11">
                  <p:embed/>
                </p:oleObj>
              </mc:Choice>
              <mc:Fallback>
                <p:oleObj r:id="rId3" imgW="3684270" imgH="2662555" progId="Visio.Drawing.11">
                  <p:embed/>
                  <p:pic>
                    <p:nvPicPr>
                      <p:cNvPr id="0" name="图片 3083"/>
                      <p:cNvPicPr/>
                      <p:nvPr/>
                    </p:nvPicPr>
                    <p:blipFill>
                      <a:blip r:embed="rId4"/>
                      <a:stretch>
                        <a:fillRect/>
                      </a:stretch>
                    </p:blipFill>
                    <p:spPr>
                      <a:xfrm>
                        <a:off x="1692275" y="333375"/>
                        <a:ext cx="4464050" cy="3224213"/>
                      </a:xfrm>
                      <a:prstGeom prst="rect">
                        <a:avLst/>
                      </a:prstGeom>
                      <a:noFill/>
                      <a:ln w="38100">
                        <a:noFill/>
                        <a:miter/>
                      </a:ln>
                    </p:spPr>
                  </p:pic>
                </p:oleObj>
              </mc:Fallback>
            </mc:AlternateContent>
          </a:graphicData>
        </a:graphic>
      </p:graphicFrame>
      <p:graphicFrame>
        <p:nvGraphicFramePr>
          <p:cNvPr id="77829" name="Object 3"/>
          <p:cNvGraphicFramePr/>
          <p:nvPr/>
        </p:nvGraphicFramePr>
        <p:xfrm>
          <a:off x="2051050" y="3860800"/>
          <a:ext cx="3816350" cy="2894013"/>
        </p:xfrm>
        <a:graphic>
          <a:graphicData uri="http://schemas.openxmlformats.org/presentationml/2006/ole">
            <mc:AlternateContent xmlns:mc="http://schemas.openxmlformats.org/markup-compatibility/2006">
              <mc:Choice xmlns:v="urn:schemas-microsoft-com:vml" Requires="v">
                <p:oleObj spid="_x0000_s11268" r:id="rId5" imgW="3093085" imgH="2348865" progId="Visio.Drawing.11">
                  <p:embed/>
                </p:oleObj>
              </mc:Choice>
              <mc:Fallback>
                <p:oleObj r:id="rId5" imgW="3093085" imgH="2348865" progId="Visio.Drawing.11">
                  <p:embed/>
                  <p:pic>
                    <p:nvPicPr>
                      <p:cNvPr id="0" name="图片 3079"/>
                      <p:cNvPicPr/>
                      <p:nvPr/>
                    </p:nvPicPr>
                    <p:blipFill>
                      <a:blip r:embed="rId6"/>
                      <a:stretch>
                        <a:fillRect/>
                      </a:stretch>
                    </p:blipFill>
                    <p:spPr>
                      <a:xfrm>
                        <a:off x="2051050" y="3860800"/>
                        <a:ext cx="3816350" cy="2894013"/>
                      </a:xfrm>
                      <a:prstGeom prst="rect">
                        <a:avLst/>
                      </a:prstGeom>
                      <a:noFill/>
                      <a:ln w="38100">
                        <a:noFill/>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69</a:t>
            </a:fld>
            <a:endParaRPr lang="en-US" altLang="zh-CN" sz="1200" dirty="0">
              <a:latin typeface="Arial Black" panose="020B0A04020102020204" pitchFamily="34" charset="0"/>
            </a:endParaRPr>
          </a:p>
        </p:txBody>
      </p:sp>
      <p:sp>
        <p:nvSpPr>
          <p:cNvPr id="7885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8851" name="Rectangle 2"/>
          <p:cNvSpPr>
            <a:spLocks noGrp="1"/>
          </p:cNvSpPr>
          <p:nvPr>
            <p:ph type="title"/>
          </p:nvPr>
        </p:nvSpPr>
        <p:spPr>
          <a:solidFill>
            <a:srgbClr val="CFE09A"/>
          </a:solidFill>
        </p:spPr>
        <p:txBody>
          <a:bodyPr vert="horz" wrap="square" lIns="91440" tIns="45720" rIns="91440" bIns="45720" anchor="ctr"/>
          <a:lstStyle/>
          <a:p>
            <a:pPr eaLnBrk="1" hangingPunct="1"/>
            <a:r>
              <a:rPr lang="zh-CN" altLang="en-US" sz="3600" dirty="0"/>
              <a:t>问题：</a:t>
            </a:r>
            <a:r>
              <a:rPr lang="en-US" altLang="zh-CN" sz="3600" dirty="0"/>
              <a:t>DFD</a:t>
            </a:r>
            <a:r>
              <a:rPr lang="zh-CN" altLang="en-US" sz="3600" dirty="0"/>
              <a:t>？</a:t>
            </a:r>
            <a:r>
              <a:rPr lang="en-US" altLang="zh-CN" sz="3600" dirty="0"/>
              <a:t>E-R? </a:t>
            </a:r>
            <a:r>
              <a:rPr lang="zh-CN" altLang="en-US" sz="3600" dirty="0"/>
              <a:t>转换成软件结构？</a:t>
            </a:r>
          </a:p>
        </p:txBody>
      </p:sp>
      <p:sp>
        <p:nvSpPr>
          <p:cNvPr id="78852" name="Rectangle 3"/>
          <p:cNvSpPr>
            <a:spLocks noGrp="1"/>
          </p:cNvSpPr>
          <p:nvPr>
            <p:ph idx="1"/>
          </p:nvPr>
        </p:nvSpPr>
        <p:spPr/>
        <p:txBody>
          <a:bodyPr vert="horz" wrap="square" lIns="91440" tIns="45720" rIns="91440" bIns="45720" anchor="t"/>
          <a:lstStyle/>
          <a:p>
            <a:pPr eaLnBrk="1" hangingPunct="1"/>
            <a:r>
              <a:rPr lang="zh-CN" altLang="en-US" dirty="0">
                <a:solidFill>
                  <a:srgbClr val="FF3300"/>
                </a:solidFill>
              </a:rPr>
              <a:t>医院对患者监护系统的基本要求：</a:t>
            </a:r>
          </a:p>
          <a:p>
            <a:pPr eaLnBrk="1" hangingPunct="1"/>
            <a:r>
              <a:rPr lang="zh-CN" altLang="en-US" dirty="0"/>
              <a:t>随时接收每个病人的生理信号，定时记录病人情况以形成患者日志，当某个病人的生理信号超出医生规定的安全范围时向值班护士发出警告信息</a:t>
            </a:r>
          </a:p>
          <a:p>
            <a:pPr eaLnBrk="1" hangingPunct="1"/>
            <a:r>
              <a:rPr lang="zh-CN" altLang="en-US" dirty="0"/>
              <a:t>护士在需要时还可以要求系统输出某个指定病人的病情报告</a:t>
            </a:r>
          </a:p>
          <a:p>
            <a:pPr eaLnBrk="1" hangingPunct="1"/>
            <a:endParaRPr lang="en-US" altLang="zh-CN" dirty="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7</a:t>
            </a:fld>
            <a:endParaRPr lang="en-US" altLang="zh-CN" sz="1200" dirty="0">
              <a:latin typeface="Arial Black" panose="020B0A04020102020204" pitchFamily="34" charset="0"/>
            </a:endParaRPr>
          </a:p>
        </p:txBody>
      </p:sp>
      <p:sp>
        <p:nvSpPr>
          <p:cNvPr id="12290"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12291" name="Rectangle 2"/>
          <p:cNvSpPr>
            <a:spLocks noGrp="1"/>
          </p:cNvSpPr>
          <p:nvPr>
            <p:ph type="title"/>
          </p:nvPr>
        </p:nvSpPr>
        <p:spPr>
          <a:solidFill>
            <a:srgbClr val="92D050"/>
          </a:solidFill>
        </p:spPr>
        <p:txBody>
          <a:bodyPr vert="horz" wrap="square" lIns="91440" tIns="45720" rIns="91440" bIns="45720" anchor="ctr"/>
          <a:lstStyle/>
          <a:p>
            <a:pPr eaLnBrk="1" hangingPunct="1"/>
            <a:r>
              <a:rPr lang="en-US" altLang="zh-CN" dirty="0">
                <a:solidFill>
                  <a:srgbClr val="7030A0"/>
                </a:solidFill>
                <a:latin typeface="华文彩云" panose="02010800040101010101" charset="-122"/>
                <a:ea typeface="华文彩云" panose="02010800040101010101" charset="-122"/>
                <a:cs typeface="华文彩云" panose="02010800040101010101" charset="-122"/>
              </a:rPr>
              <a:t>5. 2 </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总体设计的过程</a:t>
            </a:r>
          </a:p>
        </p:txBody>
      </p:sp>
      <p:sp>
        <p:nvSpPr>
          <p:cNvPr id="12292" name="Rectangle 3"/>
          <p:cNvSpPr>
            <a:spLocks noGrp="1"/>
          </p:cNvSpPr>
          <p:nvPr>
            <p:ph idx="1"/>
          </p:nvPr>
        </p:nvSpPr>
        <p:spPr/>
        <p:txBody>
          <a:bodyPr vert="horz" wrap="square" lIns="91440" tIns="45720" rIns="91440" bIns="45720" anchor="t"/>
          <a:lstStyle/>
          <a:p>
            <a:pPr eaLnBrk="1" hangingPunct="1"/>
            <a:r>
              <a:rPr lang="zh-CN" altLang="en-US" dirty="0">
                <a:solidFill>
                  <a:srgbClr val="00B050"/>
                </a:solidFill>
              </a:rPr>
              <a:t>从回答“做什么”到回答“怎样做”</a:t>
            </a:r>
            <a:endParaRPr lang="zh-CN" altLang="en-US" dirty="0"/>
          </a:p>
          <a:p>
            <a:pPr lvl="1" eaLnBrk="1" hangingPunct="1"/>
            <a:r>
              <a:rPr lang="zh-CN" altLang="en-US" dirty="0"/>
              <a:t>划分出组成系统的物理元素</a:t>
            </a:r>
            <a:r>
              <a:rPr lang="en-US" altLang="zh-CN" dirty="0"/>
              <a:t>——</a:t>
            </a:r>
            <a:r>
              <a:rPr lang="zh-CN" altLang="en-US" dirty="0"/>
              <a:t>程序、文件、数据库、过程和文档等等</a:t>
            </a:r>
          </a:p>
          <a:p>
            <a:pPr lvl="1" eaLnBrk="1" hangingPunct="1"/>
            <a:r>
              <a:rPr lang="zh-CN" altLang="en-US" dirty="0"/>
              <a:t>每个元素还是</a:t>
            </a:r>
            <a:r>
              <a:rPr lang="zh-CN" altLang="en-US" dirty="0">
                <a:solidFill>
                  <a:srgbClr val="FF3300"/>
                </a:solidFill>
              </a:rPr>
              <a:t>黑盒子</a:t>
            </a:r>
          </a:p>
          <a:p>
            <a:pPr eaLnBrk="1" hangingPunct="1"/>
            <a:r>
              <a:rPr lang="en-US" altLang="zh-CN" dirty="0">
                <a:solidFill>
                  <a:srgbClr val="FF3300"/>
                </a:solidFill>
              </a:rPr>
              <a:t>---“</a:t>
            </a:r>
            <a:r>
              <a:rPr lang="zh-CN" altLang="en-US" dirty="0">
                <a:solidFill>
                  <a:srgbClr val="FF3300"/>
                </a:solidFill>
              </a:rPr>
              <a:t>全局高度，抽象层次”</a:t>
            </a:r>
          </a:p>
        </p:txBody>
      </p:sp>
    </p:spTree>
  </p:cSld>
  <p:clrMapOvr>
    <a:masterClrMapping/>
  </p:clrMapOvr>
  <p:transition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70</a:t>
            </a:fld>
            <a:endParaRPr lang="en-US" altLang="zh-CN" sz="1200" dirty="0">
              <a:latin typeface="Arial Black" panose="020B0A04020102020204" pitchFamily="34" charset="0"/>
            </a:endParaRPr>
          </a:p>
        </p:txBody>
      </p:sp>
      <p:sp>
        <p:nvSpPr>
          <p:cNvPr id="7987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79875" name="Rectangle 2"/>
          <p:cNvSpPr>
            <a:spLocks noGrp="1"/>
          </p:cNvSpPr>
          <p:nvPr>
            <p:ph type="title"/>
          </p:nvPr>
        </p:nvSpPr>
        <p:spPr/>
        <p:txBody>
          <a:bodyPr vert="horz" wrap="square" lIns="91440" tIns="45720" rIns="91440" bIns="45720" anchor="ctr"/>
          <a:lstStyle/>
          <a:p>
            <a:pPr eaLnBrk="1" hangingPunct="1"/>
            <a:endParaRPr lang="zh-CN" altLang="zh-CN" dirty="0"/>
          </a:p>
        </p:txBody>
      </p:sp>
      <p:graphicFrame>
        <p:nvGraphicFramePr>
          <p:cNvPr id="79876" name="Object 3"/>
          <p:cNvGraphicFramePr>
            <a:graphicFrameLocks noGrp="1"/>
          </p:cNvGraphicFramePr>
          <p:nvPr>
            <p:ph idx="1"/>
          </p:nvPr>
        </p:nvGraphicFramePr>
        <p:xfrm>
          <a:off x="812800" y="1711325"/>
          <a:ext cx="7562850" cy="3482975"/>
        </p:xfrm>
        <a:graphic>
          <a:graphicData uri="http://schemas.openxmlformats.org/presentationml/2006/ole">
            <mc:AlternateContent xmlns:mc="http://schemas.openxmlformats.org/markup-compatibility/2006">
              <mc:Choice xmlns:v="urn:schemas-microsoft-com:vml" Requires="v">
                <p:oleObj spid="_x0000_s12290" r:id="rId3" imgW="4955540" imgH="2054860" progId="Visio.Drawing.11">
                  <p:embed/>
                </p:oleObj>
              </mc:Choice>
              <mc:Fallback>
                <p:oleObj r:id="rId3" imgW="4955540" imgH="2054860" progId="Visio.Drawing.11">
                  <p:embed/>
                  <p:pic>
                    <p:nvPicPr>
                      <p:cNvPr id="0" name="图片 3084"/>
                      <p:cNvPicPr/>
                      <p:nvPr/>
                    </p:nvPicPr>
                    <p:blipFill>
                      <a:blip r:embed="rId4"/>
                      <a:stretch>
                        <a:fillRect/>
                      </a:stretch>
                    </p:blipFill>
                    <p:spPr>
                      <a:xfrm>
                        <a:off x="812800" y="1711325"/>
                        <a:ext cx="7562850" cy="3482975"/>
                      </a:xfrm>
                      <a:prstGeom prst="rect">
                        <a:avLst/>
                      </a:prstGeom>
                      <a:noFill/>
                      <a:ln w="38100">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71</a:t>
            </a:fld>
            <a:endParaRPr lang="en-US" altLang="zh-CN" sz="1200" dirty="0">
              <a:latin typeface="Arial Black" panose="020B0A04020102020204" pitchFamily="34" charset="0"/>
            </a:endParaRPr>
          </a:p>
        </p:txBody>
      </p:sp>
      <p:sp>
        <p:nvSpPr>
          <p:cNvPr id="8089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80899" name="Rectangle 5"/>
          <p:cNvSpPr>
            <a:spLocks noGrp="1"/>
          </p:cNvSpPr>
          <p:nvPr>
            <p:ph type="title"/>
          </p:nvPr>
        </p:nvSpPr>
        <p:spPr>
          <a:solidFill>
            <a:srgbClr val="CFE09A"/>
          </a:solidFill>
        </p:spPr>
        <p:txBody>
          <a:bodyPr vert="horz" wrap="square" lIns="91440" tIns="45720" rIns="91440" bIns="45720" anchor="ctr"/>
          <a:lstStyle/>
          <a:p>
            <a:pPr eaLnBrk="1" hangingPunct="1"/>
            <a:r>
              <a:rPr lang="zh-CN" altLang="en-US" dirty="0"/>
              <a:t>？</a:t>
            </a:r>
            <a:r>
              <a:rPr lang="en-US" altLang="zh-CN" dirty="0"/>
              <a:t>DFD</a:t>
            </a:r>
            <a:r>
              <a:rPr lang="zh-CN" altLang="en-US" dirty="0"/>
              <a:t>转换成软件结构</a:t>
            </a:r>
          </a:p>
        </p:txBody>
      </p:sp>
      <p:graphicFrame>
        <p:nvGraphicFramePr>
          <p:cNvPr id="80900" name="Object 4"/>
          <p:cNvGraphicFramePr>
            <a:graphicFrameLocks noGrp="1"/>
          </p:cNvGraphicFramePr>
          <p:nvPr>
            <p:ph idx="1"/>
          </p:nvPr>
        </p:nvGraphicFramePr>
        <p:xfrm>
          <a:off x="468313" y="1484313"/>
          <a:ext cx="8208962" cy="4097337"/>
        </p:xfrm>
        <a:graphic>
          <a:graphicData uri="http://schemas.openxmlformats.org/presentationml/2006/ole">
            <mc:AlternateContent xmlns:mc="http://schemas.openxmlformats.org/markup-compatibility/2006">
              <mc:Choice xmlns:v="urn:schemas-microsoft-com:vml" Requires="v">
                <p:oleObj spid="_x0000_s13314" r:id="rId3" imgW="6437630" imgH="3223260" progId="Visio.Drawing.11">
                  <p:embed/>
                </p:oleObj>
              </mc:Choice>
              <mc:Fallback>
                <p:oleObj r:id="rId3" imgW="6437630" imgH="3223260" progId="Visio.Drawing.11">
                  <p:embed/>
                  <p:pic>
                    <p:nvPicPr>
                      <p:cNvPr id="0" name="图片 3086"/>
                      <p:cNvPicPr/>
                      <p:nvPr/>
                    </p:nvPicPr>
                    <p:blipFill>
                      <a:blip r:embed="rId4"/>
                      <a:stretch>
                        <a:fillRect/>
                      </a:stretch>
                    </p:blipFill>
                    <p:spPr>
                      <a:xfrm>
                        <a:off x="468313" y="1484313"/>
                        <a:ext cx="8208962" cy="4097337"/>
                      </a:xfrm>
                      <a:prstGeom prst="rect">
                        <a:avLst/>
                      </a:prstGeom>
                      <a:noFill/>
                      <a:ln w="38100">
                        <a:miter/>
                      </a:ln>
                    </p:spPr>
                  </p:pic>
                </p:oleObj>
              </mc:Fallback>
            </mc:AlternateContent>
          </a:graphicData>
        </a:graphic>
      </p:graphicFrame>
    </p:spTree>
  </p:cSld>
  <p:clrMapOvr>
    <a:masterClrMapping/>
  </p:clrMapOvr>
  <p:transition advClick="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72</a:t>
            </a:fld>
            <a:endParaRPr lang="en-US" altLang="zh-CN" sz="1200" dirty="0">
              <a:latin typeface="Arial Black" panose="020B0A04020102020204" pitchFamily="34" charset="0"/>
            </a:endParaRPr>
          </a:p>
        </p:txBody>
      </p:sp>
      <p:sp>
        <p:nvSpPr>
          <p:cNvPr id="81922"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81923" name="Rectangle 2"/>
          <p:cNvSpPr>
            <a:spLocks noGrp="1"/>
          </p:cNvSpPr>
          <p:nvPr>
            <p:ph type="title"/>
          </p:nvPr>
        </p:nvSpPr>
        <p:spPr>
          <a:solidFill>
            <a:srgbClr val="CFE09A"/>
          </a:solidFill>
        </p:spPr>
        <p:txBody>
          <a:bodyPr vert="horz" wrap="square" lIns="91440" tIns="45720" rIns="91440" bIns="45720" anchor="ctr"/>
          <a:lstStyle/>
          <a:p>
            <a:pPr eaLnBrk="1" hangingPunct="1"/>
            <a:r>
              <a:rPr lang="en-US" altLang="zh-CN" dirty="0"/>
              <a:t>ER</a:t>
            </a:r>
            <a:r>
              <a:rPr lang="zh-CN" altLang="en-US" dirty="0"/>
              <a:t>图</a:t>
            </a:r>
          </a:p>
        </p:txBody>
      </p:sp>
      <p:graphicFrame>
        <p:nvGraphicFramePr>
          <p:cNvPr id="81924" name="Object 3"/>
          <p:cNvGraphicFramePr>
            <a:graphicFrameLocks noGrp="1" noChangeAspect="1"/>
          </p:cNvGraphicFramePr>
          <p:nvPr>
            <p:ph idx="1"/>
          </p:nvPr>
        </p:nvGraphicFramePr>
        <p:xfrm>
          <a:off x="468313" y="1576388"/>
          <a:ext cx="7981950" cy="3041650"/>
        </p:xfrm>
        <a:graphic>
          <a:graphicData uri="http://schemas.openxmlformats.org/presentationml/2006/ole">
            <mc:AlternateContent xmlns:mc="http://schemas.openxmlformats.org/markup-compatibility/2006">
              <mc:Choice xmlns:v="urn:schemas-microsoft-com:vml" Requires="v">
                <p:oleObj spid="_x0000_s14338" r:id="rId3" imgW="4100830" imgH="1383665" progId="Visio.Drawing.11">
                  <p:embed/>
                </p:oleObj>
              </mc:Choice>
              <mc:Fallback>
                <p:oleObj r:id="rId3" imgW="4100830" imgH="1383665" progId="Visio.Drawing.11">
                  <p:embed/>
                  <p:pic>
                    <p:nvPicPr>
                      <p:cNvPr id="0" name="图片 3085"/>
                      <p:cNvPicPr/>
                      <p:nvPr/>
                    </p:nvPicPr>
                    <p:blipFill>
                      <a:blip r:embed="rId4"/>
                      <a:stretch>
                        <a:fillRect/>
                      </a:stretch>
                    </p:blipFill>
                    <p:spPr>
                      <a:xfrm>
                        <a:off x="468313" y="1576388"/>
                        <a:ext cx="7981950" cy="3041650"/>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8</a:t>
            </a:fld>
            <a:endParaRPr lang="en-US" altLang="zh-CN" sz="1200" dirty="0">
              <a:latin typeface="Arial Black" panose="020B0A04020102020204" pitchFamily="34" charset="0"/>
            </a:endParaRPr>
          </a:p>
        </p:txBody>
      </p:sp>
      <p:sp>
        <p:nvSpPr>
          <p:cNvPr id="13314"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40642" name="Rectangle 2"/>
          <p:cNvSpPr>
            <a:spLocks noGrp="1"/>
          </p:cNvSpPr>
          <p:nvPr>
            <p:ph type="title"/>
          </p:nvPr>
        </p:nvSpPr>
        <p:spPr>
          <a:xfrm>
            <a:off x="762000" y="533400"/>
            <a:ext cx="7543800" cy="547688"/>
          </a:xfrm>
        </p:spPr>
        <p:txBody>
          <a:bodyPr vert="horz" wrap="square" lIns="91440" tIns="45720" rIns="91440" bIns="45720" anchor="ctr"/>
          <a:lstStyle/>
          <a:p>
            <a:pPr eaLnBrk="1" hangingPunct="1"/>
            <a:r>
              <a:rPr lang="zh-CN" altLang="en-US" dirty="0"/>
              <a:t>总体设计的过程</a:t>
            </a:r>
          </a:p>
        </p:txBody>
      </p:sp>
      <p:sp>
        <p:nvSpPr>
          <p:cNvPr id="240643" name="Rectangle 3"/>
          <p:cNvSpPr>
            <a:spLocks noGrp="1"/>
          </p:cNvSpPr>
          <p:nvPr>
            <p:ph idx="1"/>
          </p:nvPr>
        </p:nvSpPr>
        <p:spPr>
          <a:xfrm>
            <a:off x="539750" y="1484313"/>
            <a:ext cx="8077200" cy="4114800"/>
          </a:xfrm>
        </p:spPr>
        <p:txBody>
          <a:bodyPr vert="horz" wrap="square" lIns="91440" tIns="45720" rIns="91440" bIns="45720" anchor="t"/>
          <a:lstStyle/>
          <a:p>
            <a:pPr marL="381000" indent="-381000" eaLnBrk="1" hangingPunct="1">
              <a:spcBef>
                <a:spcPct val="0"/>
              </a:spcBef>
              <a:buNone/>
            </a:pPr>
            <a:r>
              <a:rPr lang="en-US" altLang="zh-CN" dirty="0">
                <a:solidFill>
                  <a:srgbClr val="3333FF"/>
                </a:solidFill>
              </a:rPr>
              <a:t>1</a:t>
            </a:r>
            <a:r>
              <a:rPr lang="zh-CN" altLang="en-US" dirty="0">
                <a:solidFill>
                  <a:srgbClr val="3333FF"/>
                </a:solidFill>
              </a:rPr>
              <a:t>、确定最佳方案：</a:t>
            </a:r>
          </a:p>
          <a:p>
            <a:pPr marL="381000" indent="-381000" eaLnBrk="1" hangingPunct="1">
              <a:spcBef>
                <a:spcPct val="0"/>
              </a:spcBef>
              <a:buNone/>
            </a:pPr>
            <a:r>
              <a:rPr lang="zh-CN" altLang="en-US" sz="3600" dirty="0">
                <a:solidFill>
                  <a:schemeClr val="accent2"/>
                </a:solidFill>
                <a:sym typeface="Symbol" panose="05050102010706020507" pitchFamily="18" charset="2"/>
              </a:rPr>
              <a:t> </a:t>
            </a:r>
            <a:r>
              <a:rPr lang="zh-CN" altLang="en-US" dirty="0"/>
              <a:t>从</a:t>
            </a:r>
            <a:r>
              <a:rPr lang="en-US" altLang="zh-CN" sz="2800" dirty="0"/>
              <a:t>DFD</a:t>
            </a:r>
            <a:r>
              <a:rPr lang="zh-CN" altLang="en-US" dirty="0"/>
              <a:t>出发进行任务分解，不同的划分方法即对应不同的方案。每个合理的方案应配备下列</a:t>
            </a:r>
            <a:r>
              <a:rPr lang="en-US" altLang="zh-CN" dirty="0"/>
              <a:t>4</a:t>
            </a:r>
            <a:r>
              <a:rPr lang="zh-CN" altLang="en-US" dirty="0"/>
              <a:t>份资料：</a:t>
            </a:r>
          </a:p>
          <a:p>
            <a:pPr marL="952500" lvl="1" eaLnBrk="1" hangingPunct="1">
              <a:spcBef>
                <a:spcPct val="0"/>
              </a:spcBef>
              <a:buNone/>
            </a:pPr>
            <a:r>
              <a:rPr lang="zh-CN" altLang="en-US" sz="3200" dirty="0"/>
              <a:t>⑴系统流程图</a:t>
            </a:r>
          </a:p>
          <a:p>
            <a:pPr marL="952500" lvl="1" eaLnBrk="1" hangingPunct="1">
              <a:spcBef>
                <a:spcPct val="0"/>
              </a:spcBef>
              <a:buNone/>
            </a:pPr>
            <a:r>
              <a:rPr lang="zh-CN" altLang="en-US" sz="3200" dirty="0"/>
              <a:t>⑵组成系统的物理元素清单</a:t>
            </a:r>
          </a:p>
          <a:p>
            <a:pPr marL="952500" lvl="1" eaLnBrk="1" hangingPunct="1">
              <a:spcBef>
                <a:spcPct val="0"/>
              </a:spcBef>
              <a:buNone/>
            </a:pPr>
            <a:r>
              <a:rPr lang="zh-CN" altLang="en-US" sz="3200" dirty="0"/>
              <a:t>⑶成本</a:t>
            </a:r>
            <a:r>
              <a:rPr lang="en-US" altLang="zh-CN" sz="3200" dirty="0"/>
              <a:t>/</a:t>
            </a:r>
            <a:r>
              <a:rPr lang="zh-CN" altLang="en-US" sz="3200" dirty="0"/>
              <a:t>效益分析</a:t>
            </a:r>
          </a:p>
          <a:p>
            <a:pPr marL="952500" lvl="1" eaLnBrk="1" hangingPunct="1">
              <a:spcBef>
                <a:spcPct val="0"/>
              </a:spcBef>
              <a:buNone/>
            </a:pPr>
            <a:r>
              <a:rPr lang="zh-CN" altLang="en-US" sz="3200" dirty="0"/>
              <a:t>⑷进度计划</a:t>
            </a:r>
            <a:endParaRPr lang="zh-CN" altLang="en-US" dirty="0"/>
          </a:p>
          <a:p>
            <a:pPr marL="381000" indent="-381000" eaLnBrk="1" hangingPunct="1">
              <a:spcBef>
                <a:spcPct val="10000"/>
              </a:spcBef>
              <a:buNone/>
            </a:pPr>
            <a:r>
              <a:rPr lang="zh-CN" altLang="en-US" sz="3600" dirty="0">
                <a:solidFill>
                  <a:schemeClr val="accent2"/>
                </a:solidFill>
                <a:sym typeface="Symbol" panose="05050102010706020507" pitchFamily="18" charset="2"/>
              </a:rPr>
              <a:t> </a:t>
            </a:r>
            <a:r>
              <a:rPr lang="zh-CN" altLang="en-US" dirty="0"/>
              <a:t>选择最佳方案并制定详细的实现计划</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 calcmode="lin" valueType="num">
                                      <p:cBhvr additive="base">
                                        <p:cTn id="7" dur="500" fill="hold"/>
                                        <p:tgtEl>
                                          <p:spTgt spid="240642"/>
                                        </p:tgtEl>
                                        <p:attrNameLst>
                                          <p:attrName>ppt_x</p:attrName>
                                        </p:attrNameLst>
                                      </p:cBhvr>
                                      <p:tavLst>
                                        <p:tav tm="0">
                                          <p:val>
                                            <p:strVal val="#ppt_x"/>
                                          </p:val>
                                        </p:tav>
                                        <p:tav tm="100000">
                                          <p:val>
                                            <p:strVal val="#ppt_x"/>
                                          </p:val>
                                        </p:tav>
                                      </p:tavLst>
                                    </p:anim>
                                    <p:anim calcmode="lin" valueType="num">
                                      <p:cBhvr additive="base">
                                        <p:cTn id="8" dur="500" fill="hold"/>
                                        <p:tgtEl>
                                          <p:spTgt spid="2406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40643">
                                            <p:txEl>
                                              <p:pRg st="0" end="0"/>
                                            </p:txEl>
                                          </p:spTgt>
                                        </p:tgtEl>
                                        <p:attrNameLst>
                                          <p:attrName>style.visibility</p:attrName>
                                        </p:attrNameLst>
                                      </p:cBhvr>
                                      <p:to>
                                        <p:strVal val="visible"/>
                                      </p:to>
                                    </p:set>
                                    <p:animEffect transition="in" filter="checkerboard(across)">
                                      <p:cBhvr>
                                        <p:cTn id="13" dur="500"/>
                                        <p:tgtEl>
                                          <p:spTgt spid="240643">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40643">
                                            <p:txEl>
                                              <p:pRg st="1" end="1"/>
                                            </p:txEl>
                                          </p:spTgt>
                                        </p:tgtEl>
                                        <p:attrNameLst>
                                          <p:attrName>style.visibility</p:attrName>
                                        </p:attrNameLst>
                                      </p:cBhvr>
                                      <p:to>
                                        <p:strVal val="visible"/>
                                      </p:to>
                                    </p:set>
                                    <p:animEffect transition="in" filter="checkerboard(across)">
                                      <p:cBhvr>
                                        <p:cTn id="18" dur="500"/>
                                        <p:tgtEl>
                                          <p:spTgt spid="240643">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PROJCTOR.WAV"/>
                                        </p:tgtEl>
                                      </p:cMediaNode>
                                    </p:audio>
                                  </p:subTnLst>
                                </p:cTn>
                              </p:par>
                              <p:par>
                                <p:cTn id="19" presetID="5" presetClass="entr" presetSubtype="10" fill="hold" grpId="0" nodeType="withEffect">
                                  <p:stCondLst>
                                    <p:cond delay="0"/>
                                  </p:stCondLst>
                                  <p:childTnLst>
                                    <p:set>
                                      <p:cBhvr>
                                        <p:cTn id="20" dur="1" fill="hold">
                                          <p:stCondLst>
                                            <p:cond delay="0"/>
                                          </p:stCondLst>
                                        </p:cTn>
                                        <p:tgtEl>
                                          <p:spTgt spid="240643">
                                            <p:txEl>
                                              <p:pRg st="2" end="2"/>
                                            </p:txEl>
                                          </p:spTgt>
                                        </p:tgtEl>
                                        <p:attrNameLst>
                                          <p:attrName>style.visibility</p:attrName>
                                        </p:attrNameLst>
                                      </p:cBhvr>
                                      <p:to>
                                        <p:strVal val="visible"/>
                                      </p:to>
                                    </p:set>
                                    <p:animEffect transition="in" filter="checkerboard(across)">
                                      <p:cBhvr>
                                        <p:cTn id="21" dur="500"/>
                                        <p:tgtEl>
                                          <p:spTgt spid="240643">
                                            <p:txEl>
                                              <p:pRg st="2" end="2"/>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PROJCTOR.WAV"/>
                                        </p:tgtEl>
                                      </p:cMediaNode>
                                    </p:audio>
                                  </p:subTnLst>
                                </p:cTn>
                              </p:par>
                              <p:par>
                                <p:cTn id="22" presetID="5" presetClass="entr" presetSubtype="10" fill="hold" grpId="0" nodeType="withEffect">
                                  <p:stCondLst>
                                    <p:cond delay="0"/>
                                  </p:stCondLst>
                                  <p:childTnLst>
                                    <p:set>
                                      <p:cBhvr>
                                        <p:cTn id="23" dur="1" fill="hold">
                                          <p:stCondLst>
                                            <p:cond delay="0"/>
                                          </p:stCondLst>
                                        </p:cTn>
                                        <p:tgtEl>
                                          <p:spTgt spid="240643">
                                            <p:txEl>
                                              <p:pRg st="3" end="3"/>
                                            </p:txEl>
                                          </p:spTgt>
                                        </p:tgtEl>
                                        <p:attrNameLst>
                                          <p:attrName>style.visibility</p:attrName>
                                        </p:attrNameLst>
                                      </p:cBhvr>
                                      <p:to>
                                        <p:strVal val="visible"/>
                                      </p:to>
                                    </p:set>
                                    <p:animEffect transition="in" filter="checkerboard(across)">
                                      <p:cBhvr>
                                        <p:cTn id="24" dur="500"/>
                                        <p:tgtEl>
                                          <p:spTgt spid="240643">
                                            <p:txEl>
                                              <p:pRg st="3" end="3"/>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PROJCTOR.WAV"/>
                                        </p:tgtEl>
                                      </p:cMediaNode>
                                    </p:audio>
                                  </p:subTnLst>
                                </p:cTn>
                              </p:par>
                              <p:par>
                                <p:cTn id="25" presetID="5" presetClass="entr" presetSubtype="10" fill="hold" grpId="0" nodeType="withEffect">
                                  <p:stCondLst>
                                    <p:cond delay="0"/>
                                  </p:stCondLst>
                                  <p:childTnLst>
                                    <p:set>
                                      <p:cBhvr>
                                        <p:cTn id="26" dur="1" fill="hold">
                                          <p:stCondLst>
                                            <p:cond delay="0"/>
                                          </p:stCondLst>
                                        </p:cTn>
                                        <p:tgtEl>
                                          <p:spTgt spid="240643">
                                            <p:txEl>
                                              <p:pRg st="4" end="4"/>
                                            </p:txEl>
                                          </p:spTgt>
                                        </p:tgtEl>
                                        <p:attrNameLst>
                                          <p:attrName>style.visibility</p:attrName>
                                        </p:attrNameLst>
                                      </p:cBhvr>
                                      <p:to>
                                        <p:strVal val="visible"/>
                                      </p:to>
                                    </p:set>
                                    <p:animEffect transition="in" filter="checkerboard(across)">
                                      <p:cBhvr>
                                        <p:cTn id="27" dur="500"/>
                                        <p:tgtEl>
                                          <p:spTgt spid="24064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PROJCTOR.WAV"/>
                                        </p:tgtEl>
                                      </p:cMediaNode>
                                    </p:audio>
                                  </p:subTnLst>
                                </p:cTn>
                              </p:par>
                              <p:par>
                                <p:cTn id="28" presetID="5" presetClass="entr" presetSubtype="10" fill="hold" grpId="0" nodeType="withEffect">
                                  <p:stCondLst>
                                    <p:cond delay="0"/>
                                  </p:stCondLst>
                                  <p:childTnLst>
                                    <p:set>
                                      <p:cBhvr>
                                        <p:cTn id="29" dur="1" fill="hold">
                                          <p:stCondLst>
                                            <p:cond delay="0"/>
                                          </p:stCondLst>
                                        </p:cTn>
                                        <p:tgtEl>
                                          <p:spTgt spid="240643">
                                            <p:txEl>
                                              <p:pRg st="5" end="5"/>
                                            </p:txEl>
                                          </p:spTgt>
                                        </p:tgtEl>
                                        <p:attrNameLst>
                                          <p:attrName>style.visibility</p:attrName>
                                        </p:attrNameLst>
                                      </p:cBhvr>
                                      <p:to>
                                        <p:strVal val="visible"/>
                                      </p:to>
                                    </p:set>
                                    <p:animEffect transition="in" filter="checkerboard(across)">
                                      <p:cBhvr>
                                        <p:cTn id="30" dur="500"/>
                                        <p:tgtEl>
                                          <p:spTgt spid="240643">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PROJCTOR.WAV"/>
                                        </p:tgtEl>
                                      </p:cMediaNode>
                                    </p:audio>
                                  </p:sub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40643">
                                            <p:txEl>
                                              <p:pRg st="6" end="6"/>
                                            </p:txEl>
                                          </p:spTgt>
                                        </p:tgtEl>
                                        <p:attrNameLst>
                                          <p:attrName>style.visibility</p:attrName>
                                        </p:attrNameLst>
                                      </p:cBhvr>
                                      <p:to>
                                        <p:strVal val="visible"/>
                                      </p:to>
                                    </p:set>
                                    <p:animEffect transition="in" filter="checkerboard(across)">
                                      <p:cBhvr>
                                        <p:cTn id="35" dur="500"/>
                                        <p:tgtEl>
                                          <p:spTgt spid="240643">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nimBg="1"/>
      <p:bldP spid="2406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4"/>
          <p:cNvSpPr>
            <a:spLocks noGrp="1"/>
          </p:cNvSpPr>
          <p:nvPr>
            <p:ph type="sldNum" sz="quarter" idx="11"/>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en-US" altLang="zh-CN" sz="1200" dirty="0">
                <a:latin typeface="Arial Black" panose="020B0A04020102020204" pitchFamily="34" charset="0"/>
              </a:rPr>
              <a:t>9</a:t>
            </a:fld>
            <a:endParaRPr lang="en-US" altLang="zh-CN" sz="1200" dirty="0">
              <a:latin typeface="Arial Black" panose="020B0A04020102020204" pitchFamily="34" charset="0"/>
            </a:endParaRPr>
          </a:p>
        </p:txBody>
      </p:sp>
      <p:sp>
        <p:nvSpPr>
          <p:cNvPr id="14338" name="日期占位符 5"/>
          <p:cNvSpPr>
            <a:spLocks noGrp="1"/>
          </p:cNvSpPr>
          <p:nvPr>
            <p:ph type="dt" sz="half" idx="12"/>
          </p:nvPr>
        </p:nvSpPr>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fld id="{BB962C8B-B14F-4D97-AF65-F5344CB8AC3E}" type="datetime1">
              <a:rPr lang="zh-CN" altLang="en-US" sz="1200" dirty="0"/>
              <a:t>2020/12/22</a:t>
            </a:fld>
            <a:endParaRPr lang="zh-CN" altLang="en-US" sz="1200" dirty="0"/>
          </a:p>
        </p:txBody>
      </p:sp>
      <p:sp>
        <p:nvSpPr>
          <p:cNvPr id="241667" name="Rectangle 3"/>
          <p:cNvSpPr>
            <a:spLocks noGrp="1"/>
          </p:cNvSpPr>
          <p:nvPr>
            <p:ph idx="1"/>
          </p:nvPr>
        </p:nvSpPr>
        <p:spPr>
          <a:xfrm>
            <a:off x="684213" y="908050"/>
            <a:ext cx="8153400" cy="5113338"/>
          </a:xfrm>
        </p:spPr>
        <p:txBody>
          <a:bodyPr vert="horz" wrap="square" lIns="91440" tIns="45720" rIns="91440" bIns="45720" anchor="t"/>
          <a:lstStyle/>
          <a:p>
            <a:pPr marL="0" indent="0" eaLnBrk="1" hangingPunct="1">
              <a:buNone/>
            </a:pPr>
            <a:r>
              <a:rPr lang="en-US" altLang="zh-CN" dirty="0">
                <a:solidFill>
                  <a:srgbClr val="3333FF"/>
                </a:solidFill>
              </a:rPr>
              <a:t>2</a:t>
            </a:r>
            <a:r>
              <a:rPr lang="zh-CN" altLang="en-US" dirty="0">
                <a:solidFill>
                  <a:srgbClr val="3333FF"/>
                </a:solidFill>
              </a:rPr>
              <a:t>、结构设计</a:t>
            </a:r>
            <a:r>
              <a:rPr lang="zh-CN" altLang="en-US" dirty="0"/>
              <a:t> </a:t>
            </a:r>
            <a:r>
              <a:rPr lang="en-US" altLang="zh-CN" dirty="0"/>
              <a:t>—— </a:t>
            </a:r>
            <a:r>
              <a:rPr lang="zh-CN" altLang="en-US" dirty="0"/>
              <a:t>模块化思想：</a:t>
            </a:r>
          </a:p>
          <a:p>
            <a:pPr marL="0" indent="0" eaLnBrk="1" hangingPunct="1">
              <a:buNone/>
            </a:pPr>
            <a:r>
              <a:rPr lang="zh-CN" altLang="en-US" dirty="0"/>
              <a:t>      将</a:t>
            </a:r>
            <a:r>
              <a:rPr lang="en-US" altLang="zh-CN" sz="2800" dirty="0"/>
              <a:t>DFD</a:t>
            </a:r>
            <a:r>
              <a:rPr lang="zh-CN" altLang="en-US" dirty="0"/>
              <a:t>细化，至每个子功能都明白易懂；每个模块完成一个子功能；每层模块合成一个高一级的功能。</a:t>
            </a:r>
          </a:p>
          <a:p>
            <a:pPr marL="0" indent="0" eaLnBrk="1" hangingPunct="1">
              <a:buNone/>
            </a:pPr>
            <a:r>
              <a:rPr lang="zh-CN" altLang="en-US" dirty="0"/>
              <a:t>      主要工具有</a:t>
            </a:r>
            <a:r>
              <a:rPr lang="zh-CN" altLang="en-US" sz="2800" dirty="0"/>
              <a:t> </a:t>
            </a:r>
            <a:r>
              <a:rPr lang="en-US" altLang="zh-CN" sz="2800" dirty="0"/>
              <a:t>System Design Hierarchy</a:t>
            </a:r>
            <a:r>
              <a:rPr lang="zh-CN" altLang="en-US" dirty="0"/>
              <a:t>及</a:t>
            </a:r>
            <a:r>
              <a:rPr lang="en-US" altLang="zh-CN" sz="2800" dirty="0"/>
              <a:t>HIPO</a:t>
            </a:r>
            <a:r>
              <a:rPr lang="zh-CN" altLang="en-US" sz="2800" dirty="0"/>
              <a:t>图等。</a:t>
            </a:r>
          </a:p>
          <a:p>
            <a:pPr marL="0" indent="0" eaLnBrk="1" hangingPunct="1">
              <a:buNone/>
            </a:pPr>
            <a:r>
              <a:rPr lang="en-US" altLang="zh-CN" dirty="0">
                <a:solidFill>
                  <a:srgbClr val="3333FF"/>
                </a:solidFill>
              </a:rPr>
              <a:t>3</a:t>
            </a:r>
            <a:r>
              <a:rPr lang="zh-CN" altLang="en-US" dirty="0">
                <a:solidFill>
                  <a:srgbClr val="3333FF"/>
                </a:solidFill>
              </a:rPr>
              <a:t>、数据库设计 （略）</a:t>
            </a:r>
          </a:p>
          <a:p>
            <a:pPr marL="0" indent="0" eaLnBrk="1" hangingPunct="1">
              <a:buNone/>
            </a:pPr>
            <a:r>
              <a:rPr lang="en-US" altLang="zh-CN" dirty="0">
                <a:solidFill>
                  <a:srgbClr val="3333FF"/>
                </a:solidFill>
              </a:rPr>
              <a:t>4</a:t>
            </a:r>
            <a:r>
              <a:rPr lang="zh-CN" altLang="en-US" dirty="0">
                <a:solidFill>
                  <a:srgbClr val="3333FF"/>
                </a:solidFill>
              </a:rPr>
              <a:t>、测试计划 </a:t>
            </a:r>
          </a:p>
          <a:p>
            <a:pPr marL="0" indent="0" eaLnBrk="1" hangingPunct="1">
              <a:buNone/>
            </a:pPr>
            <a:r>
              <a:rPr lang="en-US" altLang="zh-CN" dirty="0">
                <a:solidFill>
                  <a:srgbClr val="3333FF"/>
                </a:solidFill>
              </a:rPr>
              <a:t>5</a:t>
            </a:r>
            <a:r>
              <a:rPr lang="zh-CN" altLang="en-US" dirty="0">
                <a:solidFill>
                  <a:srgbClr val="3333FF"/>
                </a:solidFill>
              </a:rPr>
              <a:t>、文档、审查</a:t>
            </a:r>
            <a:endParaRPr lang="zh-CN" altLang="en-US"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checkerboard(across)">
                                      <p:cBhvr>
                                        <p:cTn id="7" dur="500"/>
                                        <p:tgtEl>
                                          <p:spTgt spid="2416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animEffect transition="in" filter="checkerboard(across)">
                                      <p:cBhvr>
                                        <p:cTn id="11" dur="500"/>
                                        <p:tgtEl>
                                          <p:spTgt spid="24166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checkerboard(across)">
                                      <p:cBhvr>
                                        <p:cTn id="15" dur="500"/>
                                        <p:tgtEl>
                                          <p:spTgt spid="24166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41667">
                                            <p:txEl>
                                              <p:pRg st="3" end="3"/>
                                            </p:txEl>
                                          </p:spTgt>
                                        </p:tgtEl>
                                        <p:attrNameLst>
                                          <p:attrName>style.visibility</p:attrName>
                                        </p:attrNameLst>
                                      </p:cBhvr>
                                      <p:to>
                                        <p:strVal val="visible"/>
                                      </p:to>
                                    </p:set>
                                    <p:animEffect transition="in" filter="checkerboard(across)">
                                      <p:cBhvr>
                                        <p:cTn id="19" dur="500"/>
                                        <p:tgtEl>
                                          <p:spTgt spid="241667">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241667">
                                            <p:txEl>
                                              <p:pRg st="4" end="4"/>
                                            </p:txEl>
                                          </p:spTgt>
                                        </p:tgtEl>
                                        <p:attrNameLst>
                                          <p:attrName>style.visibility</p:attrName>
                                        </p:attrNameLst>
                                      </p:cBhvr>
                                      <p:to>
                                        <p:strVal val="visible"/>
                                      </p:to>
                                    </p:set>
                                    <p:animEffect transition="in" filter="checkerboard(across)">
                                      <p:cBhvr>
                                        <p:cTn id="23" dur="500"/>
                                        <p:tgtEl>
                                          <p:spTgt spid="24166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PROJCTOR.WAV"/>
                                        </p:tgtEl>
                                      </p:cMediaNode>
                                    </p:audio>
                                  </p:sub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241667">
                                            <p:txEl>
                                              <p:pRg st="5" end="5"/>
                                            </p:txEl>
                                          </p:spTgt>
                                        </p:tgtEl>
                                        <p:attrNameLst>
                                          <p:attrName>style.visibility</p:attrName>
                                        </p:attrNameLst>
                                      </p:cBhvr>
                                      <p:to>
                                        <p:strVal val="visible"/>
                                      </p:to>
                                    </p:set>
                                    <p:animEffect transition="in" filter="checkerboard(across)">
                                      <p:cBhvr>
                                        <p:cTn id="27" dur="500"/>
                                        <p:tgtEl>
                                          <p:spTgt spid="241667">
                                            <p:txEl>
                                              <p:pRg st="5" end="5"/>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advAuto="1000"/>
    </p:bldLst>
  </p:timing>
</p:sld>
</file>

<file path=ppt/theme/theme1.xml><?xml version="1.0" encoding="utf-8"?>
<a:theme xmlns:a="http://schemas.openxmlformats.org/drawingml/2006/main" name="Pixel">
  <a:themeElements>
    <a:clrScheme name="Pixel 14">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00"/>
      </a:hlink>
      <a:folHlink>
        <a:srgbClr val="9999FF"/>
      </a:folHlink>
    </a:clrScheme>
    <a:fontScheme name="Pixel">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00"/>
        </a:hlink>
        <a:folHlink>
          <a:srgbClr val="3366FF"/>
        </a:folHlink>
      </a:clrScheme>
      <a:clrMap bg1="lt1" tx1="dk1" bg2="lt2" tx2="dk2" accent1="accent1" accent2="accent2" accent3="accent3" accent4="accent4" accent5="accent5" accent6="accent6" hlink="hlink" folHlink="folHlink"/>
    </a:extraClrScheme>
    <a:extraClrScheme>
      <a:clrScheme name="Pixel 14">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00"/>
        </a:hlink>
        <a:folHlink>
          <a:srgbClr val="99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软件工程2 可行性研究</Template>
  <TotalTime>0</TotalTime>
  <Words>3687</Words>
  <Application>Microsoft Office PowerPoint</Application>
  <PresentationFormat>全屏显示(4:3)</PresentationFormat>
  <Paragraphs>732</Paragraphs>
  <Slides>72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72</vt:i4>
      </vt:variant>
    </vt:vector>
  </HeadingPairs>
  <TitlesOfParts>
    <vt:vector size="86" baseType="lpstr">
      <vt:lpstr>华文彩云</vt:lpstr>
      <vt:lpstr>华文新魏</vt:lpstr>
      <vt:lpstr>楷体_GB2312</vt:lpstr>
      <vt:lpstr>Arial</vt:lpstr>
      <vt:lpstr>Arial Black</vt:lpstr>
      <vt:lpstr>Symbol</vt:lpstr>
      <vt:lpstr>Tahoma</vt:lpstr>
      <vt:lpstr>Times New Roman</vt:lpstr>
      <vt:lpstr>Webdings</vt:lpstr>
      <vt:lpstr>Wingdings</vt:lpstr>
      <vt:lpstr>Pixel</vt:lpstr>
      <vt:lpstr>Visio.Drawing.11</vt:lpstr>
      <vt:lpstr>Microsoft Word 97 - 2003 Document</vt:lpstr>
      <vt:lpstr>Microsoft Word Picture</vt:lpstr>
      <vt:lpstr>第5章 总体设计</vt:lpstr>
      <vt:lpstr>第5章 总体设计的任务</vt:lpstr>
      <vt:lpstr>5 . 1 软件设计</vt:lpstr>
      <vt:lpstr>PowerPoint 演示文稿</vt:lpstr>
      <vt:lpstr>开发阶段的信息流</vt:lpstr>
      <vt:lpstr>软件设计任务</vt:lpstr>
      <vt:lpstr>5. 2 总体设计的过程</vt:lpstr>
      <vt:lpstr>总体设计的过程</vt:lpstr>
      <vt:lpstr>PowerPoint 演示文稿</vt:lpstr>
      <vt:lpstr>5.3  设计原理 一、模块化</vt:lpstr>
      <vt:lpstr>PowerPoint 演示文稿</vt:lpstr>
      <vt:lpstr>PowerPoint 演示文稿</vt:lpstr>
      <vt:lpstr>PowerPoint 演示文稿</vt:lpstr>
      <vt:lpstr>一、模块化</vt:lpstr>
      <vt:lpstr>PowerPoint 演示文稿</vt:lpstr>
      <vt:lpstr>PowerPoint 演示文稿</vt:lpstr>
      <vt:lpstr>PowerPoint 演示文稿</vt:lpstr>
      <vt:lpstr>二、抽象</vt:lpstr>
      <vt:lpstr>二、抽象(Abstraction)</vt:lpstr>
      <vt:lpstr>三、自顶向下、逐步求精</vt:lpstr>
      <vt:lpstr>PowerPoint 演示文稿</vt:lpstr>
      <vt:lpstr>四、信息隐藏和局部化</vt:lpstr>
      <vt:lpstr>PowerPoint 演示文稿</vt:lpstr>
      <vt:lpstr>五 、模块独立性</vt:lpstr>
      <vt:lpstr>五、模块独立性--耦合</vt:lpstr>
      <vt:lpstr>独立性由弱到强：常见的耦合</vt:lpstr>
      <vt:lpstr>（1）内容耦合</vt:lpstr>
      <vt:lpstr>（1）内容耦合</vt:lpstr>
      <vt:lpstr>（2）公共耦合 模块之间通过一个公共数据环境相互作用</vt:lpstr>
      <vt:lpstr>（3）特征耦合</vt:lpstr>
      <vt:lpstr>（4）控制耦合</vt:lpstr>
      <vt:lpstr>PowerPoint 演示文稿</vt:lpstr>
      <vt:lpstr>（5）数据耦合</vt:lpstr>
      <vt:lpstr>四、模块独立性--内聚 (Cohesion)</vt:lpstr>
      <vt:lpstr> 低内聚 巧合内聚（Coincidental Cohesion）</vt:lpstr>
      <vt:lpstr>PowerPoint 演示文稿</vt:lpstr>
      <vt:lpstr>逻辑内聚（Logical Cohesion）</vt:lpstr>
      <vt:lpstr>时间内聚</vt:lpstr>
      <vt:lpstr>PowerPoint 演示文稿</vt:lpstr>
      <vt:lpstr>通信内聚</vt:lpstr>
      <vt:lpstr> 高内聚：</vt:lpstr>
      <vt:lpstr>分析下图，确定模块之间的耦合类型</vt:lpstr>
      <vt:lpstr>确定模块之间的耦合类型</vt:lpstr>
      <vt:lpstr>确定模块之间的耦合类型</vt:lpstr>
      <vt:lpstr>5.4 启发性规则</vt:lpstr>
      <vt:lpstr>PowerPoint 演示文稿</vt:lpstr>
      <vt:lpstr>PowerPoint 演示文稿</vt:lpstr>
      <vt:lpstr>PowerPoint 演示文稿</vt:lpstr>
      <vt:lpstr>PowerPoint 演示文稿</vt:lpstr>
      <vt:lpstr>PowerPoint 演示文稿</vt:lpstr>
      <vt:lpstr>PowerPoint 演示文稿</vt:lpstr>
      <vt:lpstr>5.5 面向数据流的设计方法</vt:lpstr>
      <vt:lpstr>（2）事务流</vt:lpstr>
      <vt:lpstr>2、分析设计 ----⑴ 变换分析</vt:lpstr>
      <vt:lpstr>PowerPoint 演示文稿</vt:lpstr>
      <vt:lpstr>PowerPoint 演示文稿</vt:lpstr>
      <vt:lpstr>PowerPoint 演示文稿</vt:lpstr>
      <vt:lpstr>PowerPoint 演示文稿</vt:lpstr>
      <vt:lpstr>PowerPoint 演示文稿</vt:lpstr>
      <vt:lpstr>精化后的数字仪表板系统的软件结构</vt:lpstr>
      <vt:lpstr>⑵ 事务分析</vt:lpstr>
      <vt:lpstr>PowerPoint 演示文稿</vt:lpstr>
      <vt:lpstr>PowerPoint 演示文稿</vt:lpstr>
      <vt:lpstr>PowerPoint 演示文稿</vt:lpstr>
      <vt:lpstr>工资支付系统数据流图软件结构设计</vt:lpstr>
      <vt:lpstr>工资支付系统软件结构图</vt:lpstr>
      <vt:lpstr>优化后的工资支付系统软件结构</vt:lpstr>
      <vt:lpstr>PowerPoint 演示文稿</vt:lpstr>
      <vt:lpstr>问题：DFD？E-R? 转换成软件结构？</vt:lpstr>
      <vt:lpstr>PowerPoint 演示文稿</vt:lpstr>
      <vt:lpstr>？DFD转换成软件结构</vt:lpstr>
      <vt:lpstr>ER图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Cooperative Work Support Technique</dc:title>
  <dc:creator>维格科技</dc:creator>
  <cp:lastModifiedBy>苏 睿哲</cp:lastModifiedBy>
  <cp:revision>365</cp:revision>
  <dcterms:created xsi:type="dcterms:W3CDTF">2001-09-10T12:25:00Z</dcterms:created>
  <dcterms:modified xsi:type="dcterms:W3CDTF">2020-12-22T08:13:34Z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