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sldIdLst>
    <p:sldId id="258" r:id="rId4"/>
    <p:sldId id="264" r:id="rId6"/>
    <p:sldId id="511" r:id="rId7"/>
    <p:sldId id="265" r:id="rId8"/>
    <p:sldId id="267" r:id="rId9"/>
    <p:sldId id="268" r:id="rId10"/>
    <p:sldId id="269" r:id="rId11"/>
    <p:sldId id="276" r:id="rId12"/>
    <p:sldId id="295" r:id="rId13"/>
    <p:sldId id="277" r:id="rId14"/>
    <p:sldId id="296" r:id="rId15"/>
    <p:sldId id="424" r:id="rId16"/>
    <p:sldId id="278" r:id="rId17"/>
    <p:sldId id="282" r:id="rId18"/>
    <p:sldId id="297" r:id="rId19"/>
    <p:sldId id="298" r:id="rId20"/>
    <p:sldId id="299" r:id="rId21"/>
    <p:sldId id="283" r:id="rId22"/>
    <p:sldId id="284" r:id="rId23"/>
    <p:sldId id="305" r:id="rId24"/>
    <p:sldId id="420" r:id="rId25"/>
    <p:sldId id="288" r:id="rId26"/>
    <p:sldId id="315" r:id="rId27"/>
    <p:sldId id="317" r:id="rId28"/>
    <p:sldId id="510" r:id="rId29"/>
    <p:sldId id="301" r:id="rId30"/>
    <p:sldId id="292" r:id="rId31"/>
    <p:sldId id="421" r:id="rId32"/>
    <p:sldId id="349" r:id="rId33"/>
    <p:sldId id="350" r:id="rId34"/>
    <p:sldId id="352" r:id="rId35"/>
    <p:sldId id="353" r:id="rId36"/>
    <p:sldId id="354" r:id="rId37"/>
    <p:sldId id="357" r:id="rId38"/>
    <p:sldId id="358" r:id="rId39"/>
    <p:sldId id="359" r:id="rId40"/>
    <p:sldId id="360" r:id="rId41"/>
    <p:sldId id="361" r:id="rId42"/>
    <p:sldId id="380" r:id="rId43"/>
    <p:sldId id="364" r:id="rId44"/>
    <p:sldId id="365" r:id="rId45"/>
    <p:sldId id="366" r:id="rId46"/>
    <p:sldId id="367" r:id="rId47"/>
    <p:sldId id="368" r:id="rId48"/>
    <p:sldId id="369" r:id="rId49"/>
    <p:sldId id="370" r:id="rId50"/>
    <p:sldId id="371" r:id="rId51"/>
    <p:sldId id="372" r:id="rId52"/>
    <p:sldId id="373" r:id="rId53"/>
    <p:sldId id="374" r:id="rId54"/>
    <p:sldId id="375" r:id="rId55"/>
    <p:sldId id="376" r:id="rId56"/>
    <p:sldId id="379" r:id="rId57"/>
    <p:sldId id="377" r:id="rId58"/>
    <p:sldId id="378" r:id="rId59"/>
    <p:sldId id="381" r:id="rId60"/>
    <p:sldId id="495" r:id="rId61"/>
    <p:sldId id="423" r:id="rId62"/>
    <p:sldId id="411" r:id="rId63"/>
    <p:sldId id="412" r:id="rId64"/>
    <p:sldId id="416" r:id="rId65"/>
    <p:sldId id="413" r:id="rId66"/>
    <p:sldId id="414" r:id="rId67"/>
    <p:sldId id="391" r:id="rId68"/>
    <p:sldId id="392" r:id="rId69"/>
    <p:sldId id="496" r:id="rId70"/>
    <p:sldId id="497" r:id="rId71"/>
    <p:sldId id="498" r:id="rId72"/>
    <p:sldId id="499" r:id="rId73"/>
    <p:sldId id="500" r:id="rId74"/>
    <p:sldId id="501" r:id="rId7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00EA"/>
    <a:srgbClr val="FF0000"/>
    <a:srgbClr val="8F8F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9"/>
    <p:restoredTop sz="99277"/>
  </p:normalViewPr>
  <p:slideViewPr>
    <p:cSldViewPr showGuides="1">
      <p:cViewPr>
        <p:scale>
          <a:sx n="66" d="100"/>
          <a:sy n="66" d="100"/>
        </p:scale>
        <p:origin x="-2934" y="-10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94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fld>
            <a:endParaRPr lang="en-US" altLang="zh-CN" sz="1200" b="0" dirty="0"/>
          </a:p>
        </p:txBody>
      </p:sp>
      <p:sp>
        <p:nvSpPr>
          <p:cNvPr id="83971" name="Rectangle 2"/>
          <p:cNvSpPr>
            <a:spLocks noGrp="1" noRot="1" noChangeAspect="1" noTextEdit="1"/>
          </p:cNvSpPr>
          <p:nvPr>
            <p:ph type="sldImg"/>
          </p:nvPr>
        </p:nvSpPr>
        <p:spPr/>
      </p:sp>
      <p:sp>
        <p:nvSpPr>
          <p:cNvPr id="8397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solidFill>
                  <a:srgbClr val="FF0000"/>
                </a:solidFill>
                <a:latin typeface="黑体" panose="02010609060101010101" pitchFamily="2" charset="-122"/>
              </a:rPr>
              <a:t>注：一个抽象数据类型可以分解为语法、语义、表示和算法4个部分。</a:t>
            </a:r>
            <a:endParaRPr lang="zh-CN" altLang="en-US" dirty="0" smtClean="0">
              <a:solidFill>
                <a:srgbClr val="FF0000"/>
              </a:solidFill>
              <a:latin typeface="黑体" panose="02010609060101010101" pitchFamily="2" charset="-122"/>
            </a:endParaRP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txBox="1">
            <a:spLocks noGrp="1"/>
          </p:cNvSpPr>
          <p:nvPr/>
        </p:nvSpPr>
        <p:spPr>
          <a:xfrm>
            <a:off x="0" y="0"/>
            <a:ext cx="2938463" cy="444500"/>
          </a:xfrm>
          <a:prstGeom prst="rect">
            <a:avLst/>
          </a:prstGeom>
          <a:noFill/>
          <a:ln w="12700">
            <a:noFill/>
          </a:ln>
        </p:spPr>
        <p:txBody>
          <a:bodyPr lIns="89584" tIns="44792" rIns="89584" bIns="44792"/>
          <a:lstStyle/>
          <a:p>
            <a:pPr lvl="0" defTabSz="895350" eaLnBrk="1" hangingPunct="1"/>
            <a:r>
              <a:rPr lang="zh-CN" altLang="en-US" sz="1200" b="0" dirty="0">
                <a:latin typeface="Times New Roman" panose="02020603050405020304" pitchFamily="18" charset="0"/>
              </a:rPr>
              <a:t>面向对象系统分析与设计</a:t>
            </a:r>
            <a:endParaRPr lang="zh-CN" altLang="en-US" sz="1200" b="0" dirty="0">
              <a:latin typeface="Times New Roman" panose="02020603050405020304" pitchFamily="18" charset="0"/>
            </a:endParaRPr>
          </a:p>
        </p:txBody>
      </p:sp>
      <p:sp>
        <p:nvSpPr>
          <p:cNvPr id="84995" name="Rectangle 7"/>
          <p:cNvSpPr txBox="1">
            <a:spLocks noGrp="1"/>
          </p:cNvSpPr>
          <p:nvPr/>
        </p:nvSpPr>
        <p:spPr>
          <a:xfrm>
            <a:off x="3919538" y="8674100"/>
            <a:ext cx="2938462" cy="444500"/>
          </a:xfrm>
          <a:prstGeom prst="rect">
            <a:avLst/>
          </a:prstGeom>
          <a:noFill/>
          <a:ln w="12700">
            <a:noFill/>
          </a:ln>
        </p:spPr>
        <p:txBody>
          <a:bodyPr lIns="89584" tIns="44792" rIns="89584" bIns="44792" anchor="b"/>
          <a:lstStyle/>
          <a:p>
            <a:pPr lvl="0" algn="r" defTabSz="895350"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84996" name="Rectangle 2"/>
          <p:cNvSpPr>
            <a:spLocks noGrp="1" noRot="1" noChangeAspect="1" noTextEdit="1"/>
          </p:cNvSpPr>
          <p:nvPr>
            <p:ph type="sldImg"/>
          </p:nvPr>
        </p:nvSpPr>
        <p:spPr>
          <a:xfrm>
            <a:off x="1106488" y="666750"/>
            <a:ext cx="4645025" cy="3484563"/>
          </a:xfrm>
        </p:spPr>
      </p:sp>
      <p:sp>
        <p:nvSpPr>
          <p:cNvPr id="84997" name="Rectangle 3"/>
          <p:cNvSpPr>
            <a:spLocks noGrp="1"/>
          </p:cNvSpPr>
          <p:nvPr>
            <p:ph type="body" idx="1"/>
          </p:nvPr>
        </p:nvSpPr>
        <p:spPr>
          <a:xfrm>
            <a:off x="904875" y="4373563"/>
            <a:ext cx="5048250" cy="4078287"/>
          </a:xfrm>
        </p:spPr>
        <p:txBody>
          <a:bodyPr wrap="square" lIns="89584" tIns="44792" rIns="89584" bIns="44792"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txBox="1">
            <a:spLocks noGrp="1"/>
          </p:cNvSpPr>
          <p:nvPr/>
        </p:nvSpPr>
        <p:spPr>
          <a:xfrm>
            <a:off x="0" y="0"/>
            <a:ext cx="2938463" cy="444500"/>
          </a:xfrm>
          <a:prstGeom prst="rect">
            <a:avLst/>
          </a:prstGeom>
          <a:noFill/>
          <a:ln w="12700">
            <a:noFill/>
          </a:ln>
        </p:spPr>
        <p:txBody>
          <a:bodyPr lIns="89584" tIns="44792" rIns="89584" bIns="44792"/>
          <a:lstStyle/>
          <a:p>
            <a:pPr lvl="0" defTabSz="895350" eaLnBrk="1" hangingPunct="1"/>
            <a:r>
              <a:rPr lang="zh-CN" altLang="en-US" sz="1200" b="0" dirty="0">
                <a:latin typeface="Times New Roman" panose="02020603050405020304" pitchFamily="18" charset="0"/>
              </a:rPr>
              <a:t>面向对象系统分析与设计</a:t>
            </a:r>
            <a:endParaRPr lang="zh-CN" altLang="en-US" sz="1200" b="0" dirty="0">
              <a:latin typeface="Times New Roman" panose="02020603050405020304" pitchFamily="18" charset="0"/>
            </a:endParaRPr>
          </a:p>
        </p:txBody>
      </p:sp>
      <p:sp>
        <p:nvSpPr>
          <p:cNvPr id="86019" name="Rectangle 7"/>
          <p:cNvSpPr txBox="1">
            <a:spLocks noGrp="1"/>
          </p:cNvSpPr>
          <p:nvPr/>
        </p:nvSpPr>
        <p:spPr>
          <a:xfrm>
            <a:off x="3919538" y="8674100"/>
            <a:ext cx="2938462" cy="444500"/>
          </a:xfrm>
          <a:prstGeom prst="rect">
            <a:avLst/>
          </a:prstGeom>
          <a:noFill/>
          <a:ln w="12700">
            <a:noFill/>
          </a:ln>
        </p:spPr>
        <p:txBody>
          <a:bodyPr lIns="89584" tIns="44792" rIns="89584" bIns="44792" anchor="b"/>
          <a:lstStyle/>
          <a:p>
            <a:pPr lvl="0" algn="r" defTabSz="895350"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86020" name="Rectangle 2"/>
          <p:cNvSpPr>
            <a:spLocks noGrp="1" noRot="1" noChangeAspect="1" noTextEdit="1"/>
          </p:cNvSpPr>
          <p:nvPr>
            <p:ph type="sldImg"/>
          </p:nvPr>
        </p:nvSpPr>
        <p:spPr>
          <a:xfrm>
            <a:off x="1106488" y="666750"/>
            <a:ext cx="4645025" cy="3484563"/>
          </a:xfrm>
        </p:spPr>
      </p:sp>
      <p:sp>
        <p:nvSpPr>
          <p:cNvPr id="86021" name="Rectangle 3"/>
          <p:cNvSpPr>
            <a:spLocks noGrp="1"/>
          </p:cNvSpPr>
          <p:nvPr>
            <p:ph type="body" idx="1"/>
          </p:nvPr>
        </p:nvSpPr>
        <p:spPr>
          <a:xfrm>
            <a:off x="904875" y="4373563"/>
            <a:ext cx="5048250" cy="4078287"/>
          </a:xfrm>
        </p:spPr>
        <p:txBody>
          <a:bodyPr wrap="square" lIns="89584" tIns="44792" rIns="89584" bIns="44792" anchor="t"/>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p:sp>
      <p:sp>
        <p:nvSpPr>
          <p:cNvPr id="87043" name="Rectangle 3"/>
          <p:cNvSpPr>
            <a:spLocks noGrp="1"/>
          </p:cNvSpPr>
          <p:nvPr>
            <p:ph type="body" idx="1"/>
          </p:nvPr>
        </p:nvSpPr>
        <p:spPr>
          <a:xfrm>
            <a:off x="914400" y="4343400"/>
            <a:ext cx="5029200" cy="4114800"/>
          </a:xfrm>
        </p:spPr>
        <p:txBody>
          <a:bodyPr wrap="square" lIns="91440" tIns="45720" rIns="91440" bIns="45720" anchor="t"/>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p:sp>
      <p:sp>
        <p:nvSpPr>
          <p:cNvPr id="88067" name="Rectangle 3"/>
          <p:cNvSpPr>
            <a:spLocks noGrp="1"/>
          </p:cNvSpPr>
          <p:nvPr>
            <p:ph type="body" idx="1"/>
          </p:nvPr>
        </p:nvSpPr>
        <p:spPr>
          <a:xfrm>
            <a:off x="914400" y="4343400"/>
            <a:ext cx="5029200" cy="4114800"/>
          </a:xfrm>
        </p:spPr>
        <p:txBody>
          <a:bodyPr wrap="square" lIns="91440" tIns="45720" rIns="91440" bIns="45720" anchor="t"/>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b="0" dirty="0"/>
            </a:fld>
            <a:endParaRPr lang="zh-CN" altLang="en-US" sz="1200" b="0" dirty="0"/>
          </a:p>
        </p:txBody>
      </p:sp>
      <p:sp>
        <p:nvSpPr>
          <p:cNvPr id="90115" name="Rectangle 2"/>
          <p:cNvSpPr>
            <a:spLocks noGrp="1" noRot="1" noChangeAspect="1" noTextEdit="1"/>
          </p:cNvSpPr>
          <p:nvPr>
            <p:ph type="sldImg"/>
          </p:nvPr>
        </p:nvSpPr>
        <p:spPr/>
      </p:sp>
      <p:sp>
        <p:nvSpPr>
          <p:cNvPr id="90116" name="Rectangle 3"/>
          <p:cNvSpPr>
            <a:spLocks noGrp="1"/>
          </p:cNvSpPr>
          <p:nvPr>
            <p:ph type="body" idx="1"/>
          </p:nvPr>
        </p:nvSpPr>
        <p:spPr/>
        <p:txBody>
          <a:bodyPr wrap="square" lIns="91440" tIns="45720" rIns="91440" bIns="45720" anchor="t"/>
          <a:lstStyle/>
          <a:p>
            <a:pPr lvl="0"/>
            <a:r>
              <a:rPr lang="en-US" altLang="zh-CN" dirty="0"/>
              <a:t>web application</a:t>
            </a:r>
            <a:endParaRPr lang="en-US" altLang="zh-CN" dirty="0"/>
          </a:p>
          <a:p>
            <a:pPr lvl="0"/>
            <a:r>
              <a:rPr lang="en-US" altLang="zh-CN" dirty="0"/>
              <a:t>product </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2056" name="Rectangle 3"/>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eaLnBrk="1" hangingPunct="1"/>
              <a:endParaRPr lang="zh-CN" altLang="zh-CN" b="0" dirty="0">
                <a:latin typeface="Times New Roman" panose="02020603050405020304" pitchFamily="18" charset="0"/>
              </a:endParaRPr>
            </a:p>
          </p:txBody>
        </p:sp>
        <p:sp>
          <p:nvSpPr>
            <p:cNvPr id="2057" name="Rectangle 4"/>
            <p:cNvSpPr/>
            <p:nvPr/>
          </p:nvSpPr>
          <p:spPr>
            <a:xfrm>
              <a:off x="1081" y="1065"/>
              <a:ext cx="4679" cy="1596"/>
            </a:xfrm>
            <a:prstGeom prst="rect">
              <a:avLst/>
            </a:prstGeom>
            <a:solidFill>
              <a:schemeClr val="bg2"/>
            </a:solidFill>
            <a:ln w="9525">
              <a:noFill/>
            </a:ln>
          </p:spPr>
          <p:txBody>
            <a:bodyPr/>
            <a:lstStyle/>
            <a:p>
              <a:pPr lvl="0" eaLnBrk="1" hangingPunct="1"/>
              <a:endParaRPr lang="zh-CN" altLang="zh-CN" b="0" dirty="0">
                <a:latin typeface="Times New Roman" panose="02020603050405020304" pitchFamily="18" charset="0"/>
              </a:endParaRPr>
            </a:p>
          </p:txBody>
        </p:sp>
        <p:grpSp>
          <p:nvGrpSpPr>
            <p:cNvPr id="2058" name="Group 5"/>
            <p:cNvGrpSpPr/>
            <p:nvPr/>
          </p:nvGrpSpPr>
          <p:grpSpPr>
            <a:xfrm>
              <a:off x="0" y="672"/>
              <a:ext cx="1806" cy="1989"/>
              <a:chOff x="0" y="672"/>
              <a:chExt cx="1806" cy="1989"/>
            </a:xfrm>
          </p:grpSpPr>
          <p:sp>
            <p:nvSpPr>
              <p:cNvPr id="2059" name="Rectangle 6"/>
              <p:cNvSpPr/>
              <p:nvPr userDrawn="1"/>
            </p:nvSpPr>
            <p:spPr>
              <a:xfrm>
                <a:off x="361" y="2257"/>
                <a:ext cx="363" cy="404"/>
              </a:xfrm>
              <a:prstGeom prst="rect">
                <a:avLst/>
              </a:prstGeom>
              <a:solidFill>
                <a:schemeClr val="accent2"/>
              </a:solidFill>
              <a:ln w="9525">
                <a:noFill/>
              </a:ln>
            </p:spPr>
            <p:txBody>
              <a:bodyPr/>
              <a:lstStyle/>
              <a:p>
                <a:pPr lvl="0" eaLnBrk="1" hangingPunct="1"/>
                <a:endParaRPr lang="zh-CN" altLang="zh-CN" b="0" dirty="0">
                  <a:latin typeface="Times New Roman" panose="02020603050405020304" pitchFamily="18" charset="0"/>
                </a:endParaRPr>
              </a:p>
            </p:txBody>
          </p:sp>
          <p:sp>
            <p:nvSpPr>
              <p:cNvPr id="2060" name="Rectangle 7"/>
              <p:cNvSpPr/>
              <p:nvPr userDrawn="1"/>
            </p:nvSpPr>
            <p:spPr>
              <a:xfrm>
                <a:off x="1081" y="1065"/>
                <a:ext cx="362" cy="405"/>
              </a:xfrm>
              <a:prstGeom prst="rect">
                <a:avLst/>
              </a:prstGeom>
              <a:solidFill>
                <a:schemeClr val="folHlink"/>
              </a:solidFill>
              <a:ln w="9525">
                <a:noFill/>
              </a:ln>
            </p:spPr>
            <p:txBody>
              <a:bodyPr/>
              <a:lstStyle/>
              <a:p>
                <a:pPr lvl="0" eaLnBrk="1" hangingPunct="1"/>
                <a:endParaRPr lang="zh-CN" altLang="zh-CN" b="0" dirty="0">
                  <a:latin typeface="Times New Roman" panose="02020603050405020304" pitchFamily="18" charset="0"/>
                </a:endParaRPr>
              </a:p>
            </p:txBody>
          </p:sp>
          <p:sp>
            <p:nvSpPr>
              <p:cNvPr id="2061" name="Rectangle 8"/>
              <p:cNvSpPr/>
              <p:nvPr userDrawn="1"/>
            </p:nvSpPr>
            <p:spPr>
              <a:xfrm>
                <a:off x="1437" y="672"/>
                <a:ext cx="369" cy="400"/>
              </a:xfrm>
              <a:prstGeom prst="rect">
                <a:avLst/>
              </a:prstGeom>
              <a:solidFill>
                <a:schemeClr val="folHlink"/>
              </a:solidFill>
              <a:ln w="9525">
                <a:noFill/>
              </a:ln>
            </p:spPr>
            <p:txBody>
              <a:bodyPr/>
              <a:lstStyle/>
              <a:p>
                <a:pPr lvl="0" eaLnBrk="1" hangingPunct="1"/>
                <a:endParaRPr lang="zh-CN" altLang="zh-CN" b="0" dirty="0">
                  <a:latin typeface="Times New Roman" panose="02020603050405020304" pitchFamily="18" charset="0"/>
                </a:endParaRPr>
              </a:p>
            </p:txBody>
          </p:sp>
          <p:sp>
            <p:nvSpPr>
              <p:cNvPr id="2062" name="Rectangle 9"/>
              <p:cNvSpPr/>
              <p:nvPr userDrawn="1"/>
            </p:nvSpPr>
            <p:spPr>
              <a:xfrm>
                <a:off x="719" y="2257"/>
                <a:ext cx="368" cy="404"/>
              </a:xfrm>
              <a:prstGeom prst="rect">
                <a:avLst/>
              </a:prstGeom>
              <a:solidFill>
                <a:schemeClr val="bg2"/>
              </a:solidFill>
              <a:ln w="9525">
                <a:noFill/>
              </a:ln>
            </p:spPr>
            <p:txBody>
              <a:bodyPr/>
              <a:lstStyle/>
              <a:p>
                <a:pPr lvl="0" eaLnBrk="1" hangingPunct="1"/>
                <a:endParaRPr lang="zh-CN" altLang="zh-CN" b="0" dirty="0">
                  <a:latin typeface="Times New Roman" panose="02020603050405020304" pitchFamily="18" charset="0"/>
                </a:endParaRPr>
              </a:p>
            </p:txBody>
          </p:sp>
          <p:sp>
            <p:nvSpPr>
              <p:cNvPr id="2063" name="Rectangle 10"/>
              <p:cNvSpPr/>
              <p:nvPr userDrawn="1"/>
            </p:nvSpPr>
            <p:spPr>
              <a:xfrm>
                <a:off x="1437" y="1065"/>
                <a:ext cx="369" cy="405"/>
              </a:xfrm>
              <a:prstGeom prst="rect">
                <a:avLst/>
              </a:prstGeom>
              <a:solidFill>
                <a:schemeClr val="accent2"/>
              </a:solidFill>
              <a:ln w="9525">
                <a:noFill/>
              </a:ln>
            </p:spPr>
            <p:txBody>
              <a:bodyPr/>
              <a:lstStyle/>
              <a:p>
                <a:pPr lvl="0" eaLnBrk="1" hangingPunct="1"/>
                <a:endParaRPr lang="zh-CN" altLang="zh-CN" b="0" dirty="0">
                  <a:latin typeface="Times New Roman" panose="02020603050405020304" pitchFamily="18" charset="0"/>
                </a:endParaRPr>
              </a:p>
            </p:txBody>
          </p:sp>
          <p:sp>
            <p:nvSpPr>
              <p:cNvPr id="2064" name="Rectangle 11"/>
              <p:cNvSpPr/>
              <p:nvPr userDrawn="1"/>
            </p:nvSpPr>
            <p:spPr>
              <a:xfrm>
                <a:off x="719" y="1464"/>
                <a:ext cx="368" cy="399"/>
              </a:xfrm>
              <a:prstGeom prst="rect">
                <a:avLst/>
              </a:prstGeom>
              <a:solidFill>
                <a:schemeClr val="folHlink"/>
              </a:solidFill>
              <a:ln w="9525">
                <a:noFill/>
              </a:ln>
            </p:spPr>
            <p:txBody>
              <a:bodyPr/>
              <a:lstStyle/>
              <a:p>
                <a:pPr lvl="0" eaLnBrk="1" hangingPunct="1"/>
                <a:endParaRPr lang="zh-CN" altLang="zh-CN" b="0" dirty="0">
                  <a:latin typeface="Times New Roman" panose="02020603050405020304" pitchFamily="18" charset="0"/>
                </a:endParaRPr>
              </a:p>
            </p:txBody>
          </p:sp>
          <p:sp>
            <p:nvSpPr>
              <p:cNvPr id="2065" name="Rectangle 12"/>
              <p:cNvSpPr/>
              <p:nvPr userDrawn="1"/>
            </p:nvSpPr>
            <p:spPr>
              <a:xfrm>
                <a:off x="0" y="1464"/>
                <a:ext cx="367" cy="399"/>
              </a:xfrm>
              <a:prstGeom prst="rect">
                <a:avLst/>
              </a:prstGeom>
              <a:solidFill>
                <a:schemeClr val="bg2"/>
              </a:solidFill>
              <a:ln w="9525">
                <a:noFill/>
              </a:ln>
            </p:spPr>
            <p:txBody>
              <a:bodyPr/>
              <a:lstStyle/>
              <a:p>
                <a:pPr lvl="0" eaLnBrk="1" hangingPunct="1"/>
                <a:endParaRPr lang="zh-CN" altLang="zh-CN" b="0" dirty="0">
                  <a:latin typeface="Times New Roman" panose="02020603050405020304" pitchFamily="18" charset="0"/>
                </a:endParaRPr>
              </a:p>
            </p:txBody>
          </p:sp>
          <p:sp>
            <p:nvSpPr>
              <p:cNvPr id="2066" name="Rectangle 13"/>
              <p:cNvSpPr/>
              <p:nvPr userDrawn="1"/>
            </p:nvSpPr>
            <p:spPr>
              <a:xfrm>
                <a:off x="1081" y="1464"/>
                <a:ext cx="362" cy="399"/>
              </a:xfrm>
              <a:prstGeom prst="rect">
                <a:avLst/>
              </a:prstGeom>
              <a:solidFill>
                <a:schemeClr val="accent2"/>
              </a:solidFill>
              <a:ln w="9525">
                <a:noFill/>
              </a:ln>
            </p:spPr>
            <p:txBody>
              <a:bodyPr/>
              <a:lstStyle/>
              <a:p>
                <a:pPr lvl="0" eaLnBrk="1" hangingPunct="1"/>
                <a:endParaRPr lang="zh-CN" altLang="zh-CN" b="0" dirty="0">
                  <a:latin typeface="Times New Roman" panose="02020603050405020304" pitchFamily="18" charset="0"/>
                </a:endParaRPr>
              </a:p>
            </p:txBody>
          </p:sp>
          <p:sp>
            <p:nvSpPr>
              <p:cNvPr id="2067" name="Rectangle 14"/>
              <p:cNvSpPr/>
              <p:nvPr userDrawn="1"/>
            </p:nvSpPr>
            <p:spPr>
              <a:xfrm>
                <a:off x="361" y="1857"/>
                <a:ext cx="363" cy="406"/>
              </a:xfrm>
              <a:prstGeom prst="rect">
                <a:avLst/>
              </a:prstGeom>
              <a:solidFill>
                <a:schemeClr val="folHlink"/>
              </a:solidFill>
              <a:ln w="9525">
                <a:noFill/>
              </a:ln>
            </p:spPr>
            <p:txBody>
              <a:bodyPr/>
              <a:lstStyle/>
              <a:p>
                <a:pPr lvl="0" eaLnBrk="1" hangingPunct="1"/>
                <a:endParaRPr lang="zh-CN" altLang="zh-CN" b="0" dirty="0">
                  <a:latin typeface="Times New Roman" panose="02020603050405020304" pitchFamily="18" charset="0"/>
                </a:endParaRPr>
              </a:p>
            </p:txBody>
          </p:sp>
          <p:sp>
            <p:nvSpPr>
              <p:cNvPr id="2068" name="Rectangle 15"/>
              <p:cNvSpPr/>
              <p:nvPr userDrawn="1"/>
            </p:nvSpPr>
            <p:spPr>
              <a:xfrm>
                <a:off x="719" y="1857"/>
                <a:ext cx="368" cy="406"/>
              </a:xfrm>
              <a:prstGeom prst="rect">
                <a:avLst/>
              </a:prstGeom>
              <a:solidFill>
                <a:schemeClr val="accent2"/>
              </a:solidFill>
              <a:ln w="9525">
                <a:noFill/>
              </a:ln>
            </p:spPr>
            <p:txBody>
              <a:bodyPr/>
              <a:lstStyle/>
              <a:p>
                <a:pPr lvl="0" eaLnBrk="1" hangingPunct="1"/>
                <a:endParaRPr lang="zh-CN" altLang="zh-CN" b="0" dirty="0">
                  <a:latin typeface="Times New Roman" panose="02020603050405020304" pitchFamily="18" charset="0"/>
                </a:endParaRPr>
              </a:p>
            </p:txBody>
          </p:sp>
        </p:grpSp>
      </p:grpSp>
      <p:sp>
        <p:nvSpPr>
          <p:cNvPr id="793619" name="Rectangle 19"/>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r>
              <a:rPr lang="zh-CN" altLang="en-US"/>
              <a:t>单击此处编辑母版标题样式</a:t>
            </a:r>
            <a:endParaRPr lang="zh-CN" altLang="en-US"/>
          </a:p>
        </p:txBody>
      </p:sp>
      <p:sp>
        <p:nvSpPr>
          <p:cNvPr id="79362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30"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lgn="ctr">
              <a:defRPr sz="12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复旦大学计算机科学与工程系  软件工程课程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lstStyle/>
          <a:p>
            <a:pPr algn="r"/>
            <a:fld id="{9A0DB2DC-4C9A-4742-B13C-FB6460FD3503}" type="slidenum">
              <a:rPr lang="en-US" altLang="zh-CN" dirty="0">
                <a:latin typeface="Arial Black" panose="020B0A04020102020204" pitchFamily="34" charset="0"/>
              </a:rPr>
            </a:fld>
            <a:endParaRPr lang="en-US" altLang="zh-CN" dirty="0">
              <a:latin typeface="Arial Black" panose="020B0A040201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181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47800" y="304800"/>
            <a:ext cx="6934200" cy="819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1188" y="1268413"/>
            <a:ext cx="3992562" cy="4752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56150" y="1268413"/>
            <a:ext cx="3992563" cy="4752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6" name="日期占位符 4"/>
          <p:cNvSpPr>
            <a:spLocks noGrp="1"/>
          </p:cNvSpPr>
          <p:nvPr>
            <p:ph type="dt" sz="half" idx="12"/>
          </p:nvPr>
        </p:nvSpPr>
        <p:spPr bwMode="auto">
          <a:xfrm>
            <a:off x="468313" y="616585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页脚占位符 5"/>
          <p:cNvSpPr>
            <a:spLocks noGrp="1"/>
          </p:cNvSpPr>
          <p:nvPr>
            <p:ph type="ftr" sz="quarter" idx="3"/>
          </p:nvPr>
        </p:nvSpPr>
        <p:spPr>
          <a:xfrm>
            <a:off x="3124200" y="6248400"/>
            <a:ext cx="2895600" cy="457200"/>
          </a:xfrm>
          <a:prstGeom prst="rect">
            <a:avLst/>
          </a:prstGeom>
        </p:spPr>
        <p:txBody>
          <a:bodyPr/>
          <a:lstStyle>
            <a:lvl1pPr>
              <a:defRPr sz="18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灯片编号占位符 6"/>
          <p:cNvSpPr>
            <a:spLocks noGrp="1"/>
          </p:cNvSpPr>
          <p:nvPr>
            <p:ph type="sldNum" sz="quarter" idx="4"/>
          </p:nvPr>
        </p:nvSpPr>
        <p:spPr bwMode="auto">
          <a:xfrm>
            <a:off x="6019800" y="6248400"/>
            <a:ext cx="1905000" cy="457200"/>
          </a:xfrm>
          <a:prstGeom prst="rect">
            <a:avLst/>
          </a:prstGeom>
          <a:ln>
            <a:miter lim="800000"/>
          </a:ln>
        </p:spPr>
        <p:txBody>
          <a:bodyPr vert="horz" wrap="square" lIns="91440" tIns="45720" rIns="91440" bIns="45720" numCol="1" anchor="b" anchorCtr="0" compatLnSpc="1"/>
          <a:lstStyle/>
          <a:p>
            <a:pPr algn="r"/>
            <a:fld id="{9A0DB2DC-4C9A-4742-B13C-FB6460FD3503}" type="slidenum">
              <a:rPr lang="zh-CN" altLang="en-US" dirty="0">
                <a:latin typeface="Arial Black" panose="020B0A04020102020204" pitchFamily="34" charset="0"/>
              </a:rPr>
            </a:fld>
            <a:endParaRPr lang="zh-CN" altLang="en-US" dirty="0">
              <a:latin typeface="Arial Black" panose="020B0A040201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4038600" cy="4343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343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8229600" cy="2095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7200" y="3543300"/>
            <a:ext cx="8229600" cy="2095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4343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2056" name="Rectangle 3"/>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eaLnBrk="1" hangingPunct="1"/>
              <a:endParaRPr lang="zh-CN" altLang="zh-CN" b="0" dirty="0">
                <a:latin typeface="Times New Roman" panose="02020603050405020304" pitchFamily="18" charset="0"/>
              </a:endParaRPr>
            </a:p>
          </p:txBody>
        </p:sp>
        <p:sp>
          <p:nvSpPr>
            <p:cNvPr id="2057" name="Rectangle 4"/>
            <p:cNvSpPr/>
            <p:nvPr/>
          </p:nvSpPr>
          <p:spPr>
            <a:xfrm>
              <a:off x="1081" y="1065"/>
              <a:ext cx="4679" cy="1596"/>
            </a:xfrm>
            <a:prstGeom prst="rect">
              <a:avLst/>
            </a:prstGeom>
            <a:solidFill>
              <a:schemeClr val="bg2"/>
            </a:solidFill>
            <a:ln w="9525">
              <a:noFill/>
            </a:ln>
          </p:spPr>
          <p:txBody>
            <a:bodyPr/>
            <a:lstStyle/>
            <a:p>
              <a:pPr lvl="0" eaLnBrk="1" hangingPunct="1"/>
              <a:endParaRPr lang="zh-CN" altLang="zh-CN" b="0" dirty="0">
                <a:latin typeface="Times New Roman" panose="02020603050405020304" pitchFamily="18" charset="0"/>
              </a:endParaRPr>
            </a:p>
          </p:txBody>
        </p:sp>
        <p:grpSp>
          <p:nvGrpSpPr>
            <p:cNvPr id="2058" name="Group 5"/>
            <p:cNvGrpSpPr/>
            <p:nvPr/>
          </p:nvGrpSpPr>
          <p:grpSpPr>
            <a:xfrm>
              <a:off x="0" y="672"/>
              <a:ext cx="1806" cy="1989"/>
              <a:chOff x="0" y="672"/>
              <a:chExt cx="1806" cy="1989"/>
            </a:xfrm>
          </p:grpSpPr>
          <p:sp>
            <p:nvSpPr>
              <p:cNvPr id="2059" name="Rectangle 6"/>
              <p:cNvSpPr/>
              <p:nvPr userDrawn="1"/>
            </p:nvSpPr>
            <p:spPr>
              <a:xfrm>
                <a:off x="361" y="2257"/>
                <a:ext cx="363" cy="404"/>
              </a:xfrm>
              <a:prstGeom prst="rect">
                <a:avLst/>
              </a:prstGeom>
              <a:solidFill>
                <a:schemeClr val="accent2"/>
              </a:solidFill>
              <a:ln w="9525">
                <a:noFill/>
              </a:ln>
            </p:spPr>
            <p:txBody>
              <a:bodyPr/>
              <a:lstStyle/>
              <a:p>
                <a:pPr lvl="0" eaLnBrk="1" hangingPunct="1"/>
                <a:endParaRPr lang="zh-CN" altLang="zh-CN" b="0" dirty="0">
                  <a:latin typeface="Times New Roman" panose="02020603050405020304" pitchFamily="18" charset="0"/>
                </a:endParaRPr>
              </a:p>
            </p:txBody>
          </p:sp>
          <p:sp>
            <p:nvSpPr>
              <p:cNvPr id="2060" name="Rectangle 7"/>
              <p:cNvSpPr/>
              <p:nvPr userDrawn="1"/>
            </p:nvSpPr>
            <p:spPr>
              <a:xfrm>
                <a:off x="1081" y="1065"/>
                <a:ext cx="362" cy="405"/>
              </a:xfrm>
              <a:prstGeom prst="rect">
                <a:avLst/>
              </a:prstGeom>
              <a:solidFill>
                <a:schemeClr val="folHlink"/>
              </a:solidFill>
              <a:ln w="9525">
                <a:noFill/>
              </a:ln>
            </p:spPr>
            <p:txBody>
              <a:bodyPr/>
              <a:lstStyle/>
              <a:p>
                <a:pPr lvl="0" eaLnBrk="1" hangingPunct="1"/>
                <a:endParaRPr lang="zh-CN" altLang="zh-CN" b="0" dirty="0">
                  <a:latin typeface="Times New Roman" panose="02020603050405020304" pitchFamily="18" charset="0"/>
                </a:endParaRPr>
              </a:p>
            </p:txBody>
          </p:sp>
          <p:sp>
            <p:nvSpPr>
              <p:cNvPr id="2061" name="Rectangle 8"/>
              <p:cNvSpPr/>
              <p:nvPr userDrawn="1"/>
            </p:nvSpPr>
            <p:spPr>
              <a:xfrm>
                <a:off x="1437" y="672"/>
                <a:ext cx="369" cy="400"/>
              </a:xfrm>
              <a:prstGeom prst="rect">
                <a:avLst/>
              </a:prstGeom>
              <a:solidFill>
                <a:schemeClr val="folHlink"/>
              </a:solidFill>
              <a:ln w="9525">
                <a:noFill/>
              </a:ln>
            </p:spPr>
            <p:txBody>
              <a:bodyPr/>
              <a:lstStyle/>
              <a:p>
                <a:pPr lvl="0" eaLnBrk="1" hangingPunct="1"/>
                <a:endParaRPr lang="zh-CN" altLang="zh-CN" b="0" dirty="0">
                  <a:latin typeface="Times New Roman" panose="02020603050405020304" pitchFamily="18" charset="0"/>
                </a:endParaRPr>
              </a:p>
            </p:txBody>
          </p:sp>
          <p:sp>
            <p:nvSpPr>
              <p:cNvPr id="2062" name="Rectangle 9"/>
              <p:cNvSpPr/>
              <p:nvPr userDrawn="1"/>
            </p:nvSpPr>
            <p:spPr>
              <a:xfrm>
                <a:off x="719" y="2257"/>
                <a:ext cx="368" cy="404"/>
              </a:xfrm>
              <a:prstGeom prst="rect">
                <a:avLst/>
              </a:prstGeom>
              <a:solidFill>
                <a:schemeClr val="bg2"/>
              </a:solidFill>
              <a:ln w="9525">
                <a:noFill/>
              </a:ln>
            </p:spPr>
            <p:txBody>
              <a:bodyPr/>
              <a:lstStyle/>
              <a:p>
                <a:pPr lvl="0" eaLnBrk="1" hangingPunct="1"/>
                <a:endParaRPr lang="zh-CN" altLang="zh-CN" b="0" dirty="0">
                  <a:latin typeface="Times New Roman" panose="02020603050405020304" pitchFamily="18" charset="0"/>
                </a:endParaRPr>
              </a:p>
            </p:txBody>
          </p:sp>
          <p:sp>
            <p:nvSpPr>
              <p:cNvPr id="2063" name="Rectangle 10"/>
              <p:cNvSpPr/>
              <p:nvPr userDrawn="1"/>
            </p:nvSpPr>
            <p:spPr>
              <a:xfrm>
                <a:off x="1437" y="1065"/>
                <a:ext cx="369" cy="405"/>
              </a:xfrm>
              <a:prstGeom prst="rect">
                <a:avLst/>
              </a:prstGeom>
              <a:solidFill>
                <a:schemeClr val="accent2"/>
              </a:solidFill>
              <a:ln w="9525">
                <a:noFill/>
              </a:ln>
            </p:spPr>
            <p:txBody>
              <a:bodyPr/>
              <a:lstStyle/>
              <a:p>
                <a:pPr lvl="0" eaLnBrk="1" hangingPunct="1"/>
                <a:endParaRPr lang="zh-CN" altLang="zh-CN" b="0" dirty="0">
                  <a:latin typeface="Times New Roman" panose="02020603050405020304" pitchFamily="18" charset="0"/>
                </a:endParaRPr>
              </a:p>
            </p:txBody>
          </p:sp>
          <p:sp>
            <p:nvSpPr>
              <p:cNvPr id="2064" name="Rectangle 11"/>
              <p:cNvSpPr/>
              <p:nvPr userDrawn="1"/>
            </p:nvSpPr>
            <p:spPr>
              <a:xfrm>
                <a:off x="719" y="1464"/>
                <a:ext cx="368" cy="399"/>
              </a:xfrm>
              <a:prstGeom prst="rect">
                <a:avLst/>
              </a:prstGeom>
              <a:solidFill>
                <a:schemeClr val="folHlink"/>
              </a:solidFill>
              <a:ln w="9525">
                <a:noFill/>
              </a:ln>
            </p:spPr>
            <p:txBody>
              <a:bodyPr/>
              <a:lstStyle/>
              <a:p>
                <a:pPr lvl="0" eaLnBrk="1" hangingPunct="1"/>
                <a:endParaRPr lang="zh-CN" altLang="zh-CN" b="0" dirty="0">
                  <a:latin typeface="Times New Roman" panose="02020603050405020304" pitchFamily="18" charset="0"/>
                </a:endParaRPr>
              </a:p>
            </p:txBody>
          </p:sp>
          <p:sp>
            <p:nvSpPr>
              <p:cNvPr id="2065" name="Rectangle 12"/>
              <p:cNvSpPr/>
              <p:nvPr userDrawn="1"/>
            </p:nvSpPr>
            <p:spPr>
              <a:xfrm>
                <a:off x="0" y="1464"/>
                <a:ext cx="367" cy="399"/>
              </a:xfrm>
              <a:prstGeom prst="rect">
                <a:avLst/>
              </a:prstGeom>
              <a:solidFill>
                <a:schemeClr val="bg2"/>
              </a:solidFill>
              <a:ln w="9525">
                <a:noFill/>
              </a:ln>
            </p:spPr>
            <p:txBody>
              <a:bodyPr/>
              <a:lstStyle/>
              <a:p>
                <a:pPr lvl="0" eaLnBrk="1" hangingPunct="1"/>
                <a:endParaRPr lang="zh-CN" altLang="zh-CN" b="0" dirty="0">
                  <a:latin typeface="Times New Roman" panose="02020603050405020304" pitchFamily="18" charset="0"/>
                </a:endParaRPr>
              </a:p>
            </p:txBody>
          </p:sp>
          <p:sp>
            <p:nvSpPr>
              <p:cNvPr id="2066" name="Rectangle 13"/>
              <p:cNvSpPr/>
              <p:nvPr userDrawn="1"/>
            </p:nvSpPr>
            <p:spPr>
              <a:xfrm>
                <a:off x="1081" y="1464"/>
                <a:ext cx="362" cy="399"/>
              </a:xfrm>
              <a:prstGeom prst="rect">
                <a:avLst/>
              </a:prstGeom>
              <a:solidFill>
                <a:schemeClr val="accent2"/>
              </a:solidFill>
              <a:ln w="9525">
                <a:noFill/>
              </a:ln>
            </p:spPr>
            <p:txBody>
              <a:bodyPr/>
              <a:lstStyle/>
              <a:p>
                <a:pPr lvl="0" eaLnBrk="1" hangingPunct="1"/>
                <a:endParaRPr lang="zh-CN" altLang="zh-CN" b="0" dirty="0">
                  <a:latin typeface="Times New Roman" panose="02020603050405020304" pitchFamily="18" charset="0"/>
                </a:endParaRPr>
              </a:p>
            </p:txBody>
          </p:sp>
          <p:sp>
            <p:nvSpPr>
              <p:cNvPr id="2067" name="Rectangle 14"/>
              <p:cNvSpPr/>
              <p:nvPr userDrawn="1"/>
            </p:nvSpPr>
            <p:spPr>
              <a:xfrm>
                <a:off x="361" y="1857"/>
                <a:ext cx="363" cy="406"/>
              </a:xfrm>
              <a:prstGeom prst="rect">
                <a:avLst/>
              </a:prstGeom>
              <a:solidFill>
                <a:schemeClr val="folHlink"/>
              </a:solidFill>
              <a:ln w="9525">
                <a:noFill/>
              </a:ln>
            </p:spPr>
            <p:txBody>
              <a:bodyPr/>
              <a:lstStyle/>
              <a:p>
                <a:pPr lvl="0" eaLnBrk="1" hangingPunct="1"/>
                <a:endParaRPr lang="zh-CN" altLang="zh-CN" b="0" dirty="0">
                  <a:latin typeface="Times New Roman" panose="02020603050405020304" pitchFamily="18" charset="0"/>
                </a:endParaRPr>
              </a:p>
            </p:txBody>
          </p:sp>
          <p:sp>
            <p:nvSpPr>
              <p:cNvPr id="2068" name="Rectangle 15"/>
              <p:cNvSpPr/>
              <p:nvPr userDrawn="1"/>
            </p:nvSpPr>
            <p:spPr>
              <a:xfrm>
                <a:off x="719" y="1857"/>
                <a:ext cx="368" cy="406"/>
              </a:xfrm>
              <a:prstGeom prst="rect">
                <a:avLst/>
              </a:prstGeom>
              <a:solidFill>
                <a:schemeClr val="accent2"/>
              </a:solidFill>
              <a:ln w="9525">
                <a:noFill/>
              </a:ln>
            </p:spPr>
            <p:txBody>
              <a:bodyPr/>
              <a:lstStyle/>
              <a:p>
                <a:pPr lvl="0" eaLnBrk="1" hangingPunct="1"/>
                <a:endParaRPr lang="zh-CN" altLang="zh-CN" b="0" dirty="0">
                  <a:latin typeface="Times New Roman" panose="02020603050405020304" pitchFamily="18" charset="0"/>
                </a:endParaRPr>
              </a:p>
            </p:txBody>
          </p:sp>
        </p:grpSp>
      </p:grpSp>
      <p:sp>
        <p:nvSpPr>
          <p:cNvPr id="793619" name="Rectangle 19"/>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r>
              <a:rPr lang="zh-CN" altLang="en-US"/>
              <a:t>单击此处编辑母版标题样式</a:t>
            </a:r>
            <a:endParaRPr lang="zh-CN" altLang="en-US"/>
          </a:p>
        </p:txBody>
      </p:sp>
      <p:sp>
        <p:nvSpPr>
          <p:cNvPr id="79362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30"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lgn="ctr">
              <a:defRPr sz="12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复旦大学计算机科学与工程系  软件工程课程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lstStyle/>
          <a:p>
            <a:pPr algn="r"/>
            <a:fld id="{9A0DB2DC-4C9A-4742-B13C-FB6460FD3503}" type="slidenum">
              <a:rPr lang="en-US" altLang="zh-CN" dirty="0">
                <a:latin typeface="Arial Black" panose="020B0A04020102020204" pitchFamily="34" charset="0"/>
              </a:rPr>
            </a:fld>
            <a:endParaRPr lang="en-US" altLang="zh-CN" dirty="0">
              <a:latin typeface="Arial Black" panose="020B0A040201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defRPr>
                <a:latin typeface="华文宋体" panose="02010600040101010101" pitchFamily="2" charset="-122"/>
                <a:ea typeface="华文宋体" panose="02010600040101010101" pitchFamily="2" charset="-122"/>
              </a:defRPr>
            </a:lvl2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defRPr>
                <a:latin typeface="华文宋体" panose="02010600040101010101" pitchFamily="2" charset="-122"/>
                <a:ea typeface="华文宋体" panose="02010600040101010101" pitchFamily="2" charset="-122"/>
              </a:defRPr>
            </a:lvl2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8" name="日期占位符 7"/>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4" name="日期占位符 3"/>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3" name="日期占位符 2"/>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181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47800" y="304800"/>
            <a:ext cx="6934200" cy="819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1188" y="1268413"/>
            <a:ext cx="3992562" cy="4752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56150" y="1268413"/>
            <a:ext cx="3992563" cy="4752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6" name="日期占位符 4"/>
          <p:cNvSpPr>
            <a:spLocks noGrp="1"/>
          </p:cNvSpPr>
          <p:nvPr>
            <p:ph type="dt" sz="half" idx="12"/>
          </p:nvPr>
        </p:nvSpPr>
        <p:spPr bwMode="auto">
          <a:xfrm>
            <a:off x="468313" y="616585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页脚占位符 5"/>
          <p:cNvSpPr>
            <a:spLocks noGrp="1"/>
          </p:cNvSpPr>
          <p:nvPr>
            <p:ph type="ftr" sz="quarter" idx="3"/>
          </p:nvPr>
        </p:nvSpPr>
        <p:spPr>
          <a:xfrm>
            <a:off x="3124200" y="6248400"/>
            <a:ext cx="2895600" cy="457200"/>
          </a:xfrm>
          <a:prstGeom prst="rect">
            <a:avLst/>
          </a:prstGeom>
        </p:spPr>
        <p:txBody>
          <a:bodyPr/>
          <a:lstStyle>
            <a:lvl1pPr>
              <a:defRPr sz="18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灯片编号占位符 6"/>
          <p:cNvSpPr>
            <a:spLocks noGrp="1"/>
          </p:cNvSpPr>
          <p:nvPr>
            <p:ph type="sldNum" sz="quarter" idx="4"/>
          </p:nvPr>
        </p:nvSpPr>
        <p:spPr bwMode="auto">
          <a:xfrm>
            <a:off x="6019800" y="6248400"/>
            <a:ext cx="1905000" cy="457200"/>
          </a:xfrm>
          <a:prstGeom prst="rect">
            <a:avLst/>
          </a:prstGeom>
          <a:ln>
            <a:miter lim="800000"/>
          </a:ln>
        </p:spPr>
        <p:txBody>
          <a:bodyPr vert="horz" wrap="square" lIns="91440" tIns="45720" rIns="91440" bIns="45720" numCol="1" anchor="b" anchorCtr="0" compatLnSpc="1"/>
          <a:lstStyle/>
          <a:p>
            <a:pPr algn="r"/>
            <a:fld id="{9A0DB2DC-4C9A-4742-B13C-FB6460FD3503}" type="slidenum">
              <a:rPr lang="zh-CN" altLang="en-US" dirty="0">
                <a:latin typeface="Arial Black" panose="020B0A04020102020204" pitchFamily="34" charset="0"/>
              </a:rPr>
            </a:fld>
            <a:endParaRPr lang="zh-CN" altLang="en-US" dirty="0">
              <a:latin typeface="Arial Black" panose="020B0A040201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4038600" cy="4343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343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8229600" cy="2095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7200" y="3543300"/>
            <a:ext cx="8229600" cy="2095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4343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8" name="日期占位符 7"/>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4" name="日期占位符 3"/>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3" name="日期占位符 2"/>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fld>
            <a:endParaRPr lang="en-US" altLang="zh-CN" dirty="0"/>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92579"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Black" panose="020B0A04020102020204" pitchFamily="34" charset="0"/>
              </a:defRPr>
            </a:lvl1pPr>
          </a:lstStyle>
          <a:p>
            <a:pPr lvl="0" eaLnBrk="1" hangingPunct="1"/>
            <a:fld id="{9A0DB2DC-4C9A-4742-B13C-FB6460FD3503}" type="slidenum">
              <a:rPr lang="en-US" altLang="zh-CN" dirty="0"/>
            </a:fld>
            <a:endParaRPr lang="en-US" altLang="zh-CN" dirty="0"/>
          </a:p>
        </p:txBody>
      </p:sp>
      <p:grpSp>
        <p:nvGrpSpPr>
          <p:cNvPr id="1027" name="Group 4"/>
          <p:cNvGrpSpPr/>
          <p:nvPr/>
        </p:nvGrpSpPr>
        <p:grpSpPr>
          <a:xfrm>
            <a:off x="0" y="0"/>
            <a:ext cx="9144000" cy="546100"/>
            <a:chOff x="0" y="0"/>
            <a:chExt cx="5760" cy="344"/>
          </a:xfrm>
        </p:grpSpPr>
        <p:sp>
          <p:nvSpPr>
            <p:cNvPr id="1031" name="Rectangle 5"/>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eaLnBrk="1" hangingPunct="1"/>
              <a:endParaRPr lang="zh-CN" altLang="zh-CN" b="0" dirty="0">
                <a:latin typeface="Times New Roman" panose="02020603050405020304" pitchFamily="18" charset="0"/>
              </a:endParaRPr>
            </a:p>
          </p:txBody>
        </p:sp>
        <p:sp>
          <p:nvSpPr>
            <p:cNvPr id="1032" name="Rectangle 6"/>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lstStyle/>
            <a:p>
              <a:pPr lvl="0" eaLnBrk="1" hangingPunct="1"/>
              <a:endParaRPr lang="zh-CN" altLang="zh-CN" b="0" dirty="0">
                <a:latin typeface="Times New Roman" panose="02020603050405020304" pitchFamily="18" charset="0"/>
              </a:endParaRPr>
            </a:p>
          </p:txBody>
        </p:sp>
        <p:sp>
          <p:nvSpPr>
            <p:cNvPr id="1033" name="Rectangle 7"/>
            <p:cNvSpPr/>
            <p:nvPr/>
          </p:nvSpPr>
          <p:spPr>
            <a:xfrm>
              <a:off x="258" y="85"/>
              <a:ext cx="87" cy="89"/>
            </a:xfrm>
            <a:prstGeom prst="rect">
              <a:avLst/>
            </a:prstGeom>
            <a:solidFill>
              <a:schemeClr val="folHlink"/>
            </a:solidFill>
            <a:ln w="9525">
              <a:noFill/>
            </a:ln>
          </p:spPr>
          <p:txBody>
            <a:bodyPr/>
            <a:lstStyle/>
            <a:p>
              <a:pPr lvl="0" eaLnBrk="1" hangingPunct="1"/>
              <a:endParaRPr lang="zh-CN" altLang="zh-CN" sz="1800" b="0" dirty="0">
                <a:solidFill>
                  <a:schemeClr val="hlink"/>
                </a:solidFill>
                <a:latin typeface="Arial" panose="020B0604020202020204" pitchFamily="34" charset="0"/>
              </a:endParaRPr>
            </a:p>
          </p:txBody>
        </p:sp>
        <p:sp>
          <p:nvSpPr>
            <p:cNvPr id="1034" name="Rectangle 8"/>
            <p:cNvSpPr/>
            <p:nvPr/>
          </p:nvSpPr>
          <p:spPr>
            <a:xfrm>
              <a:off x="345" y="0"/>
              <a:ext cx="88" cy="87"/>
            </a:xfrm>
            <a:prstGeom prst="rect">
              <a:avLst/>
            </a:prstGeom>
            <a:solidFill>
              <a:schemeClr val="folHlink"/>
            </a:solidFill>
            <a:ln w="9525">
              <a:noFill/>
            </a:ln>
          </p:spPr>
          <p:txBody>
            <a:bodyPr/>
            <a:lstStyle/>
            <a:p>
              <a:pPr lvl="0" eaLnBrk="1" hangingPunct="1"/>
              <a:endParaRPr lang="zh-CN" altLang="zh-CN" sz="1800" b="0" dirty="0">
                <a:solidFill>
                  <a:schemeClr val="hlink"/>
                </a:solidFill>
                <a:latin typeface="Arial" panose="020B0604020202020204" pitchFamily="34" charset="0"/>
              </a:endParaRPr>
            </a:p>
          </p:txBody>
        </p:sp>
        <p:sp>
          <p:nvSpPr>
            <p:cNvPr id="1035" name="Rectangle 9"/>
            <p:cNvSpPr/>
            <p:nvPr/>
          </p:nvSpPr>
          <p:spPr>
            <a:xfrm>
              <a:off x="345" y="85"/>
              <a:ext cx="88" cy="89"/>
            </a:xfrm>
            <a:prstGeom prst="rect">
              <a:avLst/>
            </a:prstGeom>
            <a:solidFill>
              <a:schemeClr val="accent2"/>
            </a:solidFill>
            <a:ln w="9525">
              <a:noFill/>
            </a:ln>
          </p:spPr>
          <p:txBody>
            <a:bodyPr/>
            <a:lstStyle/>
            <a:p>
              <a:pPr lvl="0" eaLnBrk="1" hangingPunct="1"/>
              <a:endParaRPr lang="zh-CN" altLang="zh-CN" sz="1800" b="0" dirty="0">
                <a:solidFill>
                  <a:schemeClr val="accent2"/>
                </a:solidFill>
                <a:latin typeface="Arial" panose="020B0604020202020204" pitchFamily="34" charset="0"/>
              </a:endParaRPr>
            </a:p>
          </p:txBody>
        </p:sp>
        <p:sp>
          <p:nvSpPr>
            <p:cNvPr id="1036" name="Rectangle 10"/>
            <p:cNvSpPr/>
            <p:nvPr/>
          </p:nvSpPr>
          <p:spPr>
            <a:xfrm>
              <a:off x="173" y="173"/>
              <a:ext cx="86" cy="87"/>
            </a:xfrm>
            <a:prstGeom prst="rect">
              <a:avLst/>
            </a:prstGeom>
            <a:solidFill>
              <a:schemeClr val="folHlink"/>
            </a:solidFill>
            <a:ln w="9525">
              <a:noFill/>
            </a:ln>
          </p:spPr>
          <p:txBody>
            <a:bodyPr/>
            <a:lstStyle/>
            <a:p>
              <a:pPr lvl="0" eaLnBrk="1" hangingPunct="1"/>
              <a:endParaRPr lang="zh-CN" altLang="zh-CN" sz="1800" b="0" dirty="0">
                <a:solidFill>
                  <a:schemeClr val="hlink"/>
                </a:solidFill>
                <a:latin typeface="Arial" panose="020B0604020202020204" pitchFamily="34" charset="0"/>
              </a:endParaRPr>
            </a:p>
          </p:txBody>
        </p:sp>
        <p:sp>
          <p:nvSpPr>
            <p:cNvPr id="1037" name="Rectangle 11"/>
            <p:cNvSpPr/>
            <p:nvPr/>
          </p:nvSpPr>
          <p:spPr>
            <a:xfrm>
              <a:off x="83" y="86"/>
              <a:ext cx="89" cy="87"/>
            </a:xfrm>
            <a:prstGeom prst="rect">
              <a:avLst/>
            </a:prstGeom>
            <a:solidFill>
              <a:schemeClr val="bg2"/>
            </a:solidFill>
            <a:ln w="9525">
              <a:noFill/>
            </a:ln>
          </p:spPr>
          <p:txBody>
            <a:bodyPr/>
            <a:lstStyle/>
            <a:p>
              <a:pPr lvl="0" eaLnBrk="1" hangingPunct="1"/>
              <a:endParaRPr lang="zh-CN" altLang="zh-CN" b="0" dirty="0">
                <a:latin typeface="Times New Roman" panose="02020603050405020304" pitchFamily="18" charset="0"/>
              </a:endParaRPr>
            </a:p>
          </p:txBody>
        </p:sp>
        <p:sp>
          <p:nvSpPr>
            <p:cNvPr id="1038" name="Rectangle 12"/>
            <p:cNvSpPr/>
            <p:nvPr/>
          </p:nvSpPr>
          <p:spPr>
            <a:xfrm>
              <a:off x="258" y="171"/>
              <a:ext cx="87" cy="87"/>
            </a:xfrm>
            <a:prstGeom prst="rect">
              <a:avLst/>
            </a:prstGeom>
            <a:solidFill>
              <a:schemeClr val="accent2"/>
            </a:solidFill>
            <a:ln w="9525">
              <a:noFill/>
            </a:ln>
          </p:spPr>
          <p:txBody>
            <a:bodyPr/>
            <a:lstStyle/>
            <a:p>
              <a:pPr lvl="0" eaLnBrk="1" hangingPunct="1"/>
              <a:endParaRPr lang="zh-CN" altLang="zh-CN" sz="1800" b="0" dirty="0">
                <a:solidFill>
                  <a:schemeClr val="accent2"/>
                </a:solidFill>
                <a:latin typeface="Arial" panose="020B0604020202020204" pitchFamily="34" charset="0"/>
              </a:endParaRPr>
            </a:p>
          </p:txBody>
        </p:sp>
        <p:sp>
          <p:nvSpPr>
            <p:cNvPr id="1039" name="Rectangle 13"/>
            <p:cNvSpPr/>
            <p:nvPr/>
          </p:nvSpPr>
          <p:spPr>
            <a:xfrm>
              <a:off x="173" y="258"/>
              <a:ext cx="86" cy="86"/>
            </a:xfrm>
            <a:prstGeom prst="rect">
              <a:avLst/>
            </a:prstGeom>
            <a:solidFill>
              <a:schemeClr val="accent2"/>
            </a:solidFill>
            <a:ln w="9525">
              <a:noFill/>
            </a:ln>
          </p:spPr>
          <p:txBody>
            <a:bodyPr/>
            <a:lstStyle/>
            <a:p>
              <a:pPr lvl="0" eaLnBrk="1" hangingPunct="1"/>
              <a:endParaRPr lang="zh-CN" altLang="zh-CN" sz="1800" b="0" dirty="0">
                <a:solidFill>
                  <a:schemeClr val="accent2"/>
                </a:solidFill>
                <a:latin typeface="Arial" panose="020B0604020202020204" pitchFamily="34" charset="0"/>
              </a:endParaRPr>
            </a:p>
          </p:txBody>
        </p:sp>
      </p:grpSp>
      <p:sp>
        <p:nvSpPr>
          <p:cNvPr id="1028" name="Rectangle 14"/>
          <p:cNvSpPr>
            <a:spLocks noGrp="1"/>
          </p:cNvSpPr>
          <p:nvPr>
            <p:ph type="title"/>
          </p:nvPr>
        </p:nvSpPr>
        <p:spPr>
          <a:xfrm>
            <a:off x="457200" y="457200"/>
            <a:ext cx="8229600" cy="762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9" name="Rectangle 15"/>
          <p:cNvSpPr>
            <a:spLocks noGrp="1"/>
          </p:cNvSpPr>
          <p:nvPr>
            <p:ph type="body" idx="1"/>
          </p:nvPr>
        </p:nvSpPr>
        <p:spPr>
          <a:xfrm>
            <a:off x="457200" y="1295400"/>
            <a:ext cx="8229600" cy="43434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9259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0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0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0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0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0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0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0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a:solidFill>
            <a:schemeClr val="tx1"/>
          </a:solidFill>
          <a:latin typeface="+mn-lt"/>
          <a:ea typeface="仿宋_GB2312" pitchFamily="49"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600" b="1">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92579"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Black" panose="020B0A04020102020204" pitchFamily="34" charset="0"/>
              </a:defRPr>
            </a:lvl1pPr>
          </a:lstStyle>
          <a:p>
            <a:pPr lvl="0" eaLnBrk="1" hangingPunct="1"/>
            <a:fld id="{9A0DB2DC-4C9A-4742-B13C-FB6460FD3503}" type="slidenum">
              <a:rPr lang="en-US" altLang="zh-CN" dirty="0"/>
            </a:fld>
            <a:endParaRPr lang="en-US" altLang="zh-CN" dirty="0"/>
          </a:p>
        </p:txBody>
      </p:sp>
      <p:grpSp>
        <p:nvGrpSpPr>
          <p:cNvPr id="1027" name="Group 4"/>
          <p:cNvGrpSpPr/>
          <p:nvPr/>
        </p:nvGrpSpPr>
        <p:grpSpPr>
          <a:xfrm>
            <a:off x="0" y="0"/>
            <a:ext cx="9144000" cy="546100"/>
            <a:chOff x="0" y="0"/>
            <a:chExt cx="5760" cy="344"/>
          </a:xfrm>
        </p:grpSpPr>
        <p:sp>
          <p:nvSpPr>
            <p:cNvPr id="1031" name="Rectangle 5"/>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eaLnBrk="1" hangingPunct="1"/>
              <a:endParaRPr lang="zh-CN" altLang="zh-CN" b="0" dirty="0">
                <a:latin typeface="Times New Roman" panose="02020603050405020304" pitchFamily="18" charset="0"/>
              </a:endParaRPr>
            </a:p>
          </p:txBody>
        </p:sp>
        <p:sp>
          <p:nvSpPr>
            <p:cNvPr id="1032" name="Rectangle 6"/>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lstStyle/>
            <a:p>
              <a:pPr lvl="0" eaLnBrk="1" hangingPunct="1"/>
              <a:endParaRPr lang="zh-CN" altLang="zh-CN" b="0" dirty="0">
                <a:latin typeface="Times New Roman" panose="02020603050405020304" pitchFamily="18" charset="0"/>
              </a:endParaRPr>
            </a:p>
          </p:txBody>
        </p:sp>
        <p:sp>
          <p:nvSpPr>
            <p:cNvPr id="1033" name="Rectangle 7"/>
            <p:cNvSpPr/>
            <p:nvPr/>
          </p:nvSpPr>
          <p:spPr>
            <a:xfrm>
              <a:off x="258" y="85"/>
              <a:ext cx="87" cy="89"/>
            </a:xfrm>
            <a:prstGeom prst="rect">
              <a:avLst/>
            </a:prstGeom>
            <a:solidFill>
              <a:schemeClr val="folHlink"/>
            </a:solidFill>
            <a:ln w="9525">
              <a:noFill/>
            </a:ln>
          </p:spPr>
          <p:txBody>
            <a:bodyPr/>
            <a:lstStyle/>
            <a:p>
              <a:pPr lvl="0" eaLnBrk="1" hangingPunct="1"/>
              <a:endParaRPr lang="zh-CN" altLang="zh-CN" sz="1800" b="0" dirty="0">
                <a:solidFill>
                  <a:schemeClr val="hlink"/>
                </a:solidFill>
                <a:latin typeface="Arial" panose="020B0604020202020204" pitchFamily="34" charset="0"/>
              </a:endParaRPr>
            </a:p>
          </p:txBody>
        </p:sp>
        <p:sp>
          <p:nvSpPr>
            <p:cNvPr id="1034" name="Rectangle 8"/>
            <p:cNvSpPr/>
            <p:nvPr/>
          </p:nvSpPr>
          <p:spPr>
            <a:xfrm>
              <a:off x="345" y="0"/>
              <a:ext cx="88" cy="87"/>
            </a:xfrm>
            <a:prstGeom prst="rect">
              <a:avLst/>
            </a:prstGeom>
            <a:solidFill>
              <a:schemeClr val="folHlink"/>
            </a:solidFill>
            <a:ln w="9525">
              <a:noFill/>
            </a:ln>
          </p:spPr>
          <p:txBody>
            <a:bodyPr/>
            <a:lstStyle/>
            <a:p>
              <a:pPr lvl="0" eaLnBrk="1" hangingPunct="1"/>
              <a:endParaRPr lang="zh-CN" altLang="zh-CN" sz="1800" b="0" dirty="0">
                <a:solidFill>
                  <a:schemeClr val="hlink"/>
                </a:solidFill>
                <a:latin typeface="Arial" panose="020B0604020202020204" pitchFamily="34" charset="0"/>
              </a:endParaRPr>
            </a:p>
          </p:txBody>
        </p:sp>
        <p:sp>
          <p:nvSpPr>
            <p:cNvPr id="1035" name="Rectangle 9"/>
            <p:cNvSpPr/>
            <p:nvPr/>
          </p:nvSpPr>
          <p:spPr>
            <a:xfrm>
              <a:off x="345" y="85"/>
              <a:ext cx="88" cy="89"/>
            </a:xfrm>
            <a:prstGeom prst="rect">
              <a:avLst/>
            </a:prstGeom>
            <a:solidFill>
              <a:schemeClr val="accent2"/>
            </a:solidFill>
            <a:ln w="9525">
              <a:noFill/>
            </a:ln>
          </p:spPr>
          <p:txBody>
            <a:bodyPr/>
            <a:lstStyle/>
            <a:p>
              <a:pPr lvl="0" eaLnBrk="1" hangingPunct="1"/>
              <a:endParaRPr lang="zh-CN" altLang="zh-CN" sz="1800" b="0" dirty="0">
                <a:solidFill>
                  <a:schemeClr val="accent2"/>
                </a:solidFill>
                <a:latin typeface="Arial" panose="020B0604020202020204" pitchFamily="34" charset="0"/>
              </a:endParaRPr>
            </a:p>
          </p:txBody>
        </p:sp>
        <p:sp>
          <p:nvSpPr>
            <p:cNvPr id="1036" name="Rectangle 10"/>
            <p:cNvSpPr/>
            <p:nvPr/>
          </p:nvSpPr>
          <p:spPr>
            <a:xfrm>
              <a:off x="173" y="173"/>
              <a:ext cx="86" cy="87"/>
            </a:xfrm>
            <a:prstGeom prst="rect">
              <a:avLst/>
            </a:prstGeom>
            <a:solidFill>
              <a:schemeClr val="folHlink"/>
            </a:solidFill>
            <a:ln w="9525">
              <a:noFill/>
            </a:ln>
          </p:spPr>
          <p:txBody>
            <a:bodyPr/>
            <a:lstStyle/>
            <a:p>
              <a:pPr lvl="0" eaLnBrk="1" hangingPunct="1"/>
              <a:endParaRPr lang="zh-CN" altLang="zh-CN" sz="1800" b="0" dirty="0">
                <a:solidFill>
                  <a:schemeClr val="hlink"/>
                </a:solidFill>
                <a:latin typeface="Arial" panose="020B0604020202020204" pitchFamily="34" charset="0"/>
              </a:endParaRPr>
            </a:p>
          </p:txBody>
        </p:sp>
        <p:sp>
          <p:nvSpPr>
            <p:cNvPr id="1037" name="Rectangle 11"/>
            <p:cNvSpPr/>
            <p:nvPr/>
          </p:nvSpPr>
          <p:spPr>
            <a:xfrm>
              <a:off x="83" y="86"/>
              <a:ext cx="89" cy="87"/>
            </a:xfrm>
            <a:prstGeom prst="rect">
              <a:avLst/>
            </a:prstGeom>
            <a:solidFill>
              <a:schemeClr val="bg2"/>
            </a:solidFill>
            <a:ln w="9525">
              <a:noFill/>
            </a:ln>
          </p:spPr>
          <p:txBody>
            <a:bodyPr/>
            <a:lstStyle/>
            <a:p>
              <a:pPr lvl="0" eaLnBrk="1" hangingPunct="1"/>
              <a:endParaRPr lang="zh-CN" altLang="zh-CN" b="0" dirty="0">
                <a:latin typeface="Times New Roman" panose="02020603050405020304" pitchFamily="18" charset="0"/>
              </a:endParaRPr>
            </a:p>
          </p:txBody>
        </p:sp>
        <p:sp>
          <p:nvSpPr>
            <p:cNvPr id="1038" name="Rectangle 12"/>
            <p:cNvSpPr/>
            <p:nvPr/>
          </p:nvSpPr>
          <p:spPr>
            <a:xfrm>
              <a:off x="258" y="171"/>
              <a:ext cx="87" cy="87"/>
            </a:xfrm>
            <a:prstGeom prst="rect">
              <a:avLst/>
            </a:prstGeom>
            <a:solidFill>
              <a:schemeClr val="accent2"/>
            </a:solidFill>
            <a:ln w="9525">
              <a:noFill/>
            </a:ln>
          </p:spPr>
          <p:txBody>
            <a:bodyPr/>
            <a:lstStyle/>
            <a:p>
              <a:pPr lvl="0" eaLnBrk="1" hangingPunct="1"/>
              <a:endParaRPr lang="zh-CN" altLang="zh-CN" sz="1800" b="0" dirty="0">
                <a:solidFill>
                  <a:schemeClr val="accent2"/>
                </a:solidFill>
                <a:latin typeface="Arial" panose="020B0604020202020204" pitchFamily="34" charset="0"/>
              </a:endParaRPr>
            </a:p>
          </p:txBody>
        </p:sp>
        <p:sp>
          <p:nvSpPr>
            <p:cNvPr id="1039" name="Rectangle 13"/>
            <p:cNvSpPr/>
            <p:nvPr/>
          </p:nvSpPr>
          <p:spPr>
            <a:xfrm>
              <a:off x="173" y="258"/>
              <a:ext cx="86" cy="86"/>
            </a:xfrm>
            <a:prstGeom prst="rect">
              <a:avLst/>
            </a:prstGeom>
            <a:solidFill>
              <a:schemeClr val="accent2"/>
            </a:solidFill>
            <a:ln w="9525">
              <a:noFill/>
            </a:ln>
          </p:spPr>
          <p:txBody>
            <a:bodyPr/>
            <a:lstStyle/>
            <a:p>
              <a:pPr lvl="0" eaLnBrk="1" hangingPunct="1"/>
              <a:endParaRPr lang="zh-CN" altLang="zh-CN" sz="1800" b="0" dirty="0">
                <a:solidFill>
                  <a:schemeClr val="accent2"/>
                </a:solidFill>
                <a:latin typeface="Arial" panose="020B0604020202020204" pitchFamily="34" charset="0"/>
              </a:endParaRPr>
            </a:p>
          </p:txBody>
        </p:sp>
      </p:grpSp>
      <p:sp>
        <p:nvSpPr>
          <p:cNvPr id="1028" name="Rectangle 14"/>
          <p:cNvSpPr>
            <a:spLocks noGrp="1"/>
          </p:cNvSpPr>
          <p:nvPr>
            <p:ph type="title"/>
          </p:nvPr>
        </p:nvSpPr>
        <p:spPr>
          <a:xfrm>
            <a:off x="457200" y="457200"/>
            <a:ext cx="8229600" cy="762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9" name="Rectangle 15"/>
          <p:cNvSpPr>
            <a:spLocks noGrp="1"/>
          </p:cNvSpPr>
          <p:nvPr>
            <p:ph type="body" idx="1"/>
          </p:nvPr>
        </p:nvSpPr>
        <p:spPr>
          <a:xfrm>
            <a:off x="457200" y="1295400"/>
            <a:ext cx="8229600" cy="43434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9259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0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0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0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0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0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0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0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a:solidFill>
            <a:schemeClr val="tx1"/>
          </a:solidFill>
          <a:latin typeface="+mn-lt"/>
          <a:ea typeface="仿宋_GB2312" pitchFamily="49"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600" b="1">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image" Target="../media/image9.w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jpeg"/><Relationship Id="rId1" Type="http://schemas.openxmlformats.org/officeDocument/2006/relationships/image" Target="../media/image27.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3.wmf"/></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4.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p:nvPr>
        </p:nvSpPr>
        <p:spPr/>
        <p:txBody>
          <a:bodyPr vert="horz" wrap="square" lIns="91440" tIns="45720" rIns="91440" bIns="45720" anchor="ctr"/>
          <a:lstStyle/>
          <a:p>
            <a:pPr eaLnBrk="1" hangingPunct="1"/>
            <a:r>
              <a:rPr lang="zh-CN" altLang="en-US" sz="4400" b="1" dirty="0">
                <a:solidFill>
                  <a:srgbClr val="FFFFFF"/>
                </a:solidFill>
                <a:latin typeface="+mj-lt"/>
                <a:ea typeface="黑体" panose="02010609060101010101" pitchFamily="2" charset="-122"/>
                <a:cs typeface="+mj-cs"/>
              </a:rPr>
              <a:t>第</a:t>
            </a:r>
            <a:r>
              <a:rPr lang="en-US" altLang="zh-CN" sz="4400" b="1" dirty="0">
                <a:solidFill>
                  <a:srgbClr val="FFFFFF"/>
                </a:solidFill>
                <a:latin typeface="+mj-lt"/>
                <a:ea typeface="黑体" panose="02010609060101010101" pitchFamily="2" charset="-122"/>
                <a:cs typeface="+mj-cs"/>
              </a:rPr>
              <a:t>9</a:t>
            </a:r>
            <a:r>
              <a:rPr lang="zh-CN" altLang="en-US" sz="4400" b="1" dirty="0">
                <a:solidFill>
                  <a:srgbClr val="FFFFFF"/>
                </a:solidFill>
                <a:latin typeface="+mj-lt"/>
                <a:ea typeface="黑体" panose="02010609060101010101" pitchFamily="2" charset="-122"/>
                <a:cs typeface="+mj-cs"/>
              </a:rPr>
              <a:t>章 面向对象方法与</a:t>
            </a:r>
            <a:r>
              <a:rPr lang="en-US" altLang="zh-CN" sz="4400" b="1" dirty="0">
                <a:solidFill>
                  <a:srgbClr val="FFFFFF"/>
                </a:solidFill>
                <a:latin typeface="+mj-lt"/>
                <a:ea typeface="黑体" panose="02010609060101010101" pitchFamily="2" charset="-122"/>
                <a:cs typeface="+mj-cs"/>
              </a:rPr>
              <a:t>UML</a:t>
            </a:r>
            <a:endParaRPr lang="zh-CN" altLang="en-US" sz="4400" dirty="0">
              <a:solidFill>
                <a:srgbClr val="FFFFFF"/>
              </a:solidFill>
              <a:latin typeface="+mj-lt"/>
              <a:ea typeface="仿宋_GB2312" pitchFamily="49"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ctr"/>
          <a:lstStyle/>
          <a:p>
            <a:r>
              <a:rPr lang="zh-CN" altLang="en-US" sz="3600" b="1" dirty="0">
                <a:solidFill>
                  <a:srgbClr val="CC0000"/>
                </a:solidFill>
              </a:rPr>
              <a:t>封装</a:t>
            </a:r>
            <a:endParaRPr lang="zh-CN" altLang="en-US" sz="3600" b="1" dirty="0">
              <a:solidFill>
                <a:srgbClr val="CC0000"/>
              </a:solidFill>
            </a:endParaRPr>
          </a:p>
        </p:txBody>
      </p:sp>
      <p:sp>
        <p:nvSpPr>
          <p:cNvPr id="13315" name="Rectangle 3"/>
          <p:cNvSpPr>
            <a:spLocks noGrp="1"/>
          </p:cNvSpPr>
          <p:nvPr>
            <p:ph idx="1"/>
          </p:nvPr>
        </p:nvSpPr>
        <p:spPr>
          <a:xfrm>
            <a:off x="457200" y="1371600"/>
            <a:ext cx="8229600" cy="4953000"/>
          </a:xfrm>
        </p:spPr>
        <p:txBody>
          <a:bodyPr vert="horz" wrap="square" lIns="91440" tIns="45720" rIns="91440" bIns="45720" anchor="t"/>
          <a:lstStyle/>
          <a:p>
            <a:pPr marL="590550" indent="-533400">
              <a:buSzPct val="80000"/>
            </a:pPr>
            <a:r>
              <a:rPr lang="zh-CN" altLang="en-US" sz="3600" dirty="0" smtClean="0">
                <a:latin typeface="楷体_GB2312" pitchFamily="49" charset="-122"/>
                <a:ea typeface="楷体_GB2312" pitchFamily="49" charset="-122"/>
              </a:rPr>
              <a:t>封装</a:t>
            </a:r>
            <a:r>
              <a:rPr lang="zh-CN" altLang="en-US" sz="3600" dirty="0">
                <a:latin typeface="楷体_GB2312" pitchFamily="49" charset="-122"/>
                <a:ea typeface="楷体_GB2312" pitchFamily="49" charset="-122"/>
              </a:rPr>
              <a:t>是一种信息隐蔽技术，就是利用抽象数据类型将数据和基于数据的操作封装在一起</a:t>
            </a:r>
            <a:r>
              <a:rPr lang="zh-CN" altLang="en-US" sz="3600" dirty="0" smtClean="0">
                <a:latin typeface="楷体_GB2312" pitchFamily="49" charset="-122"/>
                <a:ea typeface="楷体_GB2312" pitchFamily="49" charset="-122"/>
              </a:rPr>
              <a:t>。</a:t>
            </a:r>
            <a:endParaRPr lang="en-US" altLang="zh-CN" sz="3600" dirty="0" smtClean="0">
              <a:latin typeface="楷体_GB2312" pitchFamily="49" charset="-122"/>
              <a:ea typeface="楷体_GB2312" pitchFamily="49" charset="-122"/>
            </a:endParaRPr>
          </a:p>
          <a:p>
            <a:pPr marL="590550" indent="-533400">
              <a:buSzPct val="80000"/>
            </a:pPr>
            <a:r>
              <a:rPr lang="zh-CN" altLang="en-US" sz="3600" dirty="0" smtClean="0">
                <a:latin typeface="楷体_GB2312" pitchFamily="49" charset="-122"/>
                <a:ea typeface="楷体_GB2312" pitchFamily="49" charset="-122"/>
              </a:rPr>
              <a:t>用户</a:t>
            </a:r>
            <a:r>
              <a:rPr lang="zh-CN" altLang="en-US" sz="3600" dirty="0">
                <a:latin typeface="楷体_GB2312" pitchFamily="49" charset="-122"/>
                <a:ea typeface="楷体_GB2312" pitchFamily="49" charset="-122"/>
              </a:rPr>
              <a:t>只能看到对象的封装界面信息，对象的内部细节对用户是隐蔽</a:t>
            </a:r>
            <a:r>
              <a:rPr lang="zh-CN" altLang="en-US" sz="3600" dirty="0" smtClean="0">
                <a:latin typeface="楷体_GB2312" pitchFamily="49" charset="-122"/>
                <a:ea typeface="楷体_GB2312" pitchFamily="49" charset="-122"/>
              </a:rPr>
              <a:t>的</a:t>
            </a:r>
            <a:endParaRPr lang="zh-CN" altLang="en-US" sz="3600" dirty="0">
              <a:latin typeface="楷体_GB2312" pitchFamily="49" charset="-122"/>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anchor="ctr"/>
          <a:lstStyle/>
          <a:p>
            <a:r>
              <a:rPr lang="zh-CN" altLang="en-US" b="1" dirty="0">
                <a:solidFill>
                  <a:srgbClr val="CC0000"/>
                </a:solidFill>
              </a:rPr>
              <a:t>封装</a:t>
            </a:r>
            <a:endParaRPr lang="zh-CN" altLang="en-US" b="1" dirty="0">
              <a:solidFill>
                <a:srgbClr val="CC0000"/>
              </a:solidFill>
            </a:endParaRPr>
          </a:p>
        </p:txBody>
      </p:sp>
      <p:sp>
        <p:nvSpPr>
          <p:cNvPr id="14339" name="Rectangle 3"/>
          <p:cNvSpPr>
            <a:spLocks noGrp="1"/>
          </p:cNvSpPr>
          <p:nvPr>
            <p:ph idx="1"/>
          </p:nvPr>
        </p:nvSpPr>
        <p:spPr>
          <a:xfrm>
            <a:off x="457200" y="1295400"/>
            <a:ext cx="8229600" cy="5181600"/>
          </a:xfrm>
        </p:spPr>
        <p:txBody>
          <a:bodyPr vert="horz" wrap="square" lIns="91440" tIns="45720" rIns="91440" bIns="45720" anchor="t"/>
          <a:lstStyle/>
          <a:p>
            <a:pPr>
              <a:lnSpc>
                <a:spcPct val="90000"/>
              </a:lnSpc>
            </a:pPr>
            <a:r>
              <a:rPr lang="zh-CN" altLang="en-US" sz="3600" dirty="0">
                <a:ea typeface="宋体" panose="02010600030101010101" pitchFamily="2" charset="-122"/>
              </a:rPr>
              <a:t>封装的三层含义：</a:t>
            </a:r>
            <a:endParaRPr lang="zh-CN" altLang="en-US" sz="3600" dirty="0">
              <a:ea typeface="宋体" panose="02010600030101010101" pitchFamily="2" charset="-122"/>
            </a:endParaRPr>
          </a:p>
          <a:p>
            <a:pPr lvl="1">
              <a:lnSpc>
                <a:spcPct val="90000"/>
              </a:lnSpc>
              <a:buSzPct val="80000"/>
            </a:pPr>
            <a:r>
              <a:rPr lang="zh-CN" altLang="en-US" dirty="0">
                <a:latin typeface="楷体_GB2312" pitchFamily="49" charset="-122"/>
                <a:ea typeface="楷体_GB2312" pitchFamily="49" charset="-122"/>
              </a:rPr>
              <a:t>清楚的边界</a:t>
            </a:r>
            <a:endParaRPr lang="zh-CN" altLang="en-US" dirty="0">
              <a:latin typeface="楷体_GB2312" pitchFamily="49" charset="-122"/>
              <a:ea typeface="楷体_GB2312" pitchFamily="49" charset="-122"/>
            </a:endParaRPr>
          </a:p>
          <a:p>
            <a:pPr lvl="2">
              <a:lnSpc>
                <a:spcPct val="90000"/>
              </a:lnSpc>
            </a:pPr>
            <a:r>
              <a:rPr lang="zh-CN" altLang="en-US" dirty="0">
                <a:latin typeface="楷体_GB2312" pitchFamily="49" charset="-122"/>
                <a:ea typeface="楷体_GB2312" pitchFamily="49" charset="-122"/>
              </a:rPr>
              <a:t>所有对象的内部信息被限定在这个边界内</a:t>
            </a:r>
            <a:endParaRPr lang="zh-CN" altLang="en-US" dirty="0">
              <a:latin typeface="楷体_GB2312" pitchFamily="49" charset="-122"/>
              <a:ea typeface="楷体_GB2312" pitchFamily="49" charset="-122"/>
            </a:endParaRPr>
          </a:p>
          <a:p>
            <a:pPr lvl="1">
              <a:lnSpc>
                <a:spcPct val="90000"/>
              </a:lnSpc>
              <a:buSzPct val="80000"/>
            </a:pPr>
            <a:r>
              <a:rPr lang="zh-CN" altLang="en-US" dirty="0">
                <a:latin typeface="楷体_GB2312" pitchFamily="49" charset="-122"/>
                <a:ea typeface="楷体_GB2312" pitchFamily="49" charset="-122"/>
              </a:rPr>
              <a:t>接口</a:t>
            </a:r>
            <a:endParaRPr lang="zh-CN" altLang="en-US" dirty="0">
              <a:latin typeface="楷体_GB2312" pitchFamily="49" charset="-122"/>
              <a:ea typeface="楷体_GB2312" pitchFamily="49" charset="-122"/>
            </a:endParaRPr>
          </a:p>
          <a:p>
            <a:pPr lvl="2">
              <a:lnSpc>
                <a:spcPct val="90000"/>
              </a:lnSpc>
            </a:pPr>
            <a:r>
              <a:rPr lang="zh-CN" altLang="en-US" dirty="0">
                <a:latin typeface="楷体_GB2312" pitchFamily="49" charset="-122"/>
                <a:ea typeface="楷体_GB2312" pitchFamily="49" charset="-122"/>
              </a:rPr>
              <a:t>即对象向外界提供的方法，外界可以通过这些方法与对象进行交互</a:t>
            </a:r>
            <a:endParaRPr lang="zh-CN" altLang="en-US" dirty="0">
              <a:latin typeface="楷体_GB2312" pitchFamily="49" charset="-122"/>
              <a:ea typeface="楷体_GB2312" pitchFamily="49" charset="-122"/>
            </a:endParaRPr>
          </a:p>
          <a:p>
            <a:pPr lvl="2">
              <a:lnSpc>
                <a:spcPct val="90000"/>
              </a:lnSpc>
            </a:pPr>
            <a:r>
              <a:rPr lang="zh-CN" altLang="en-US" dirty="0">
                <a:solidFill>
                  <a:srgbClr val="3D00EA"/>
                </a:solidFill>
              </a:rPr>
              <a:t>接口是一个没有被实现的特殊的类，它是一系列操作的集合，我们可以把它看作是与其他对象通讯的协议。 </a:t>
            </a:r>
            <a:endParaRPr lang="zh-CN" altLang="en-US" dirty="0">
              <a:solidFill>
                <a:srgbClr val="3D00EA"/>
              </a:solidFill>
              <a:latin typeface="楷体_GB2312" pitchFamily="49" charset="-122"/>
              <a:ea typeface="楷体_GB2312" pitchFamily="49" charset="-122"/>
            </a:endParaRPr>
          </a:p>
          <a:p>
            <a:pPr lvl="1">
              <a:lnSpc>
                <a:spcPct val="90000"/>
              </a:lnSpc>
              <a:buSzPct val="80000"/>
            </a:pPr>
            <a:r>
              <a:rPr lang="zh-CN" altLang="en-US" dirty="0">
                <a:latin typeface="楷体_GB2312" pitchFamily="49" charset="-122"/>
                <a:ea typeface="楷体_GB2312" pitchFamily="49" charset="-122"/>
              </a:rPr>
              <a:t>受保护的内部实现</a:t>
            </a:r>
            <a:endParaRPr lang="zh-CN" altLang="en-US" dirty="0">
              <a:latin typeface="楷体_GB2312" pitchFamily="49" charset="-122"/>
              <a:ea typeface="楷体_GB2312" pitchFamily="49" charset="-122"/>
            </a:endParaRPr>
          </a:p>
          <a:p>
            <a:pPr lvl="2">
              <a:lnSpc>
                <a:spcPct val="90000"/>
              </a:lnSpc>
            </a:pPr>
            <a:r>
              <a:rPr lang="zh-CN" altLang="en-US" dirty="0">
                <a:latin typeface="楷体_GB2312" pitchFamily="49" charset="-122"/>
                <a:ea typeface="楷体_GB2312" pitchFamily="49" charset="-122"/>
              </a:rPr>
              <a:t>即软件对象功能的实现细节，实现细节不能从类外访问</a:t>
            </a:r>
            <a:endParaRPr lang="zh-CN" alt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p:cNvSpPr>
          <p:nvPr>
            <p:ph type="title"/>
          </p:nvPr>
        </p:nvSpPr>
        <p:spPr/>
        <p:txBody>
          <a:bodyPr vert="horz" wrap="square" lIns="91440" tIns="45720" rIns="91440" bIns="45720" anchor="ctr"/>
          <a:lstStyle/>
          <a:p>
            <a:endParaRPr lang="zh-CN" altLang="en-US" dirty="0"/>
          </a:p>
        </p:txBody>
      </p:sp>
      <p:pic>
        <p:nvPicPr>
          <p:cNvPr id="15363" name="Picture 4" descr="未标题-30 拷贝"/>
          <p:cNvPicPr>
            <a:picLocks noChangeAspect="1"/>
          </p:cNvPicPr>
          <p:nvPr/>
        </p:nvPicPr>
        <p:blipFill>
          <a:blip r:embed="rId1"/>
          <a:stretch>
            <a:fillRect/>
          </a:stretch>
        </p:blipFill>
        <p:spPr>
          <a:xfrm>
            <a:off x="1295400" y="1676400"/>
            <a:ext cx="6096000" cy="3913188"/>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vert="horz" wrap="square" lIns="91440" tIns="45720" rIns="91440" bIns="45720" anchor="ctr"/>
          <a:lstStyle/>
          <a:p>
            <a:r>
              <a:rPr lang="zh-CN" altLang="en-US" sz="3600" b="1" dirty="0">
                <a:solidFill>
                  <a:srgbClr val="CC0000"/>
                </a:solidFill>
              </a:rPr>
              <a:t>继承</a:t>
            </a:r>
            <a:endParaRPr lang="zh-CN" altLang="en-US" sz="3600" b="1" dirty="0">
              <a:solidFill>
                <a:srgbClr val="CC0000"/>
              </a:solidFill>
            </a:endParaRPr>
          </a:p>
        </p:txBody>
      </p:sp>
      <p:sp>
        <p:nvSpPr>
          <p:cNvPr id="16387" name="Rectangle 3"/>
          <p:cNvSpPr>
            <a:spLocks noGrp="1"/>
          </p:cNvSpPr>
          <p:nvPr>
            <p:ph idx="1"/>
          </p:nvPr>
        </p:nvSpPr>
        <p:spPr/>
        <p:txBody>
          <a:bodyPr vert="horz" wrap="square" lIns="91440" tIns="45720" rIns="91440" bIns="45720" anchor="t"/>
          <a:lstStyle/>
          <a:p>
            <a:r>
              <a:rPr lang="zh-CN" altLang="en-US" sz="2400" dirty="0">
                <a:latin typeface="楷体_GB2312" pitchFamily="49" charset="-122"/>
                <a:ea typeface="楷体_GB2312" pitchFamily="49" charset="-122"/>
              </a:rPr>
              <a:t>继承是一种联结类的层次模型，为类的重用提供了方便，它提供了明确表述不同类之间共性的方法。 </a:t>
            </a:r>
            <a:endParaRPr lang="zh-CN" altLang="en-US" sz="2400" dirty="0">
              <a:latin typeface="楷体_GB2312" pitchFamily="49" charset="-122"/>
              <a:ea typeface="楷体_GB2312" pitchFamily="49" charset="-122"/>
            </a:endParaRPr>
          </a:p>
          <a:p>
            <a:r>
              <a:rPr lang="zh-CN" altLang="en-US" sz="2400" dirty="0">
                <a:latin typeface="楷体_GB2312" pitchFamily="49" charset="-122"/>
                <a:ea typeface="楷体_GB2312" pitchFamily="49" charset="-122"/>
              </a:rPr>
              <a:t>将公共类称为超类</a:t>
            </a:r>
            <a:r>
              <a:rPr lang="en-US" altLang="zh-CN" sz="2400" dirty="0">
                <a:latin typeface="楷体_GB2312" pitchFamily="49" charset="-122"/>
                <a:ea typeface="楷体_GB2312" pitchFamily="49" charset="-122"/>
              </a:rPr>
              <a:t>(superclass)</a:t>
            </a:r>
            <a:r>
              <a:rPr lang="zh-CN" altLang="en-US" sz="2400" dirty="0">
                <a:latin typeface="楷体_GB2312" pitchFamily="49" charset="-122"/>
                <a:ea typeface="楷体_GB2312" pitchFamily="49" charset="-122"/>
              </a:rPr>
              <a:t>、父类（</a:t>
            </a:r>
            <a:r>
              <a:rPr lang="en-US" altLang="zh-CN" sz="2400" dirty="0">
                <a:latin typeface="楷体_GB2312" pitchFamily="49" charset="-122"/>
                <a:ea typeface="楷体_GB2312" pitchFamily="49" charset="-122"/>
              </a:rPr>
              <a:t>father class</a:t>
            </a:r>
            <a:r>
              <a:rPr lang="zh-CN" altLang="en-US" sz="2400" dirty="0">
                <a:latin typeface="楷体_GB2312" pitchFamily="49" charset="-122"/>
                <a:ea typeface="楷体_GB2312" pitchFamily="49" charset="-122"/>
              </a:rPr>
              <a:t>）、祖先（</a:t>
            </a:r>
            <a:r>
              <a:rPr lang="en-US" altLang="zh-CN" sz="2400" dirty="0">
                <a:latin typeface="楷体_GB2312" pitchFamily="49" charset="-122"/>
                <a:ea typeface="楷体_GB2312" pitchFamily="49" charset="-122"/>
              </a:rPr>
              <a:t>ancestor</a:t>
            </a:r>
            <a:r>
              <a:rPr lang="zh-CN" altLang="en-US" sz="2400" dirty="0">
                <a:latin typeface="楷体_GB2312" pitchFamily="49" charset="-122"/>
                <a:ea typeface="楷体_GB2312" pitchFamily="49" charset="-122"/>
              </a:rPr>
              <a:t>）或基类（</a:t>
            </a:r>
            <a:r>
              <a:rPr lang="en-US" altLang="zh-CN" sz="2400" dirty="0">
                <a:latin typeface="楷体_GB2312" pitchFamily="49" charset="-122"/>
                <a:ea typeface="楷体_GB2312" pitchFamily="49" charset="-122"/>
              </a:rPr>
              <a:t>base class</a:t>
            </a:r>
            <a:r>
              <a:rPr lang="zh-CN" altLang="en-US" sz="2400" dirty="0">
                <a:latin typeface="楷体_GB2312" pitchFamily="49" charset="-122"/>
                <a:ea typeface="楷体_GB2312" pitchFamily="49" charset="-122"/>
              </a:rPr>
              <a:t>），而从其继承的类称为子类</a:t>
            </a:r>
            <a:r>
              <a:rPr lang="en-US" altLang="zh-CN" sz="2400" dirty="0">
                <a:latin typeface="楷体_GB2312" pitchFamily="49" charset="-122"/>
                <a:ea typeface="楷体_GB2312" pitchFamily="49" charset="-122"/>
              </a:rPr>
              <a:t>(subclasses)</a:t>
            </a:r>
            <a:r>
              <a:rPr lang="zh-CN" altLang="en-US" sz="2400" dirty="0">
                <a:latin typeface="楷体_GB2312" pitchFamily="49" charset="-122"/>
                <a:ea typeface="楷体_GB2312" pitchFamily="49" charset="-122"/>
              </a:rPr>
              <a:t>、后代（</a:t>
            </a:r>
            <a:r>
              <a:rPr lang="en-US" altLang="zh-CN" sz="2400" dirty="0">
                <a:latin typeface="楷体_GB2312" pitchFamily="49" charset="-122"/>
                <a:ea typeface="楷体_GB2312" pitchFamily="49" charset="-122"/>
              </a:rPr>
              <a:t>deslendane</a:t>
            </a:r>
            <a:r>
              <a:rPr lang="zh-CN" altLang="en-US" sz="2400" dirty="0">
                <a:latin typeface="楷体_GB2312" pitchFamily="49" charset="-122"/>
                <a:ea typeface="楷体_GB2312" pitchFamily="49" charset="-122"/>
              </a:rPr>
              <a:t>）或导出类（</a:t>
            </a:r>
            <a:r>
              <a:rPr lang="en-US" altLang="zh-CN" sz="2400" dirty="0">
                <a:latin typeface="楷体_GB2312" pitchFamily="49" charset="-122"/>
                <a:ea typeface="楷体_GB2312" pitchFamily="49" charset="-122"/>
              </a:rPr>
              <a:t>derived class</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pic>
        <p:nvPicPr>
          <p:cNvPr id="16388" name="Picture 4"/>
          <p:cNvPicPr>
            <a:picLocks noChangeAspect="1"/>
          </p:cNvPicPr>
          <p:nvPr/>
        </p:nvPicPr>
        <p:blipFill>
          <a:blip r:embed="rId1"/>
          <a:stretch>
            <a:fillRect/>
          </a:stretch>
        </p:blipFill>
        <p:spPr>
          <a:xfrm>
            <a:off x="3810000" y="3483429"/>
            <a:ext cx="4210050" cy="29241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solidFill>
            <a:srgbClr val="92D050"/>
          </a:solidFill>
        </p:spPr>
        <p:txBody>
          <a:bodyPr vert="horz" wrap="square" lIns="91440" tIns="45720" rIns="91440" bIns="45720" anchor="ctr"/>
          <a:lstStyle/>
          <a:p>
            <a:r>
              <a:rPr lang="zh-CN" altLang="en-US" b="1" dirty="0">
                <a:solidFill>
                  <a:srgbClr val="7030A0"/>
                </a:solidFill>
                <a:latin typeface="华文彩云" panose="02010800040101010101" charset="-122"/>
                <a:ea typeface="华文彩云" panose="02010800040101010101" charset="-122"/>
              </a:rPr>
              <a:t>多态</a:t>
            </a:r>
            <a:endParaRPr lang="zh-CN" altLang="en-US" b="1" dirty="0">
              <a:solidFill>
                <a:srgbClr val="7030A0"/>
              </a:solidFill>
              <a:latin typeface="华文彩云" panose="02010800040101010101" charset="-122"/>
              <a:ea typeface="华文彩云" panose="02010800040101010101" charset="-122"/>
            </a:endParaRPr>
          </a:p>
        </p:txBody>
      </p:sp>
      <p:sp>
        <p:nvSpPr>
          <p:cNvPr id="17411" name="Rectangle 3"/>
          <p:cNvSpPr>
            <a:spLocks noGrp="1"/>
          </p:cNvSpPr>
          <p:nvPr>
            <p:ph idx="1"/>
          </p:nvPr>
        </p:nvSpPr>
        <p:spPr/>
        <p:txBody>
          <a:bodyPr vert="horz" wrap="square" lIns="91440" tIns="45720" rIns="91440" bIns="45720" anchor="t"/>
          <a:lstStyle/>
          <a:p>
            <a:r>
              <a:rPr lang="zh-CN" altLang="en-US" dirty="0">
                <a:solidFill>
                  <a:schemeClr val="tx2"/>
                </a:solidFill>
              </a:rPr>
              <a:t>多态</a:t>
            </a:r>
            <a:endParaRPr lang="zh-CN" altLang="en-US" dirty="0"/>
          </a:p>
          <a:p>
            <a:pPr lvl="1">
              <a:buSzPct val="80000"/>
            </a:pPr>
            <a:r>
              <a:rPr lang="zh-CN" altLang="en-US" dirty="0">
                <a:latin typeface="+mn-lt"/>
                <a:ea typeface="仿宋_GB2312" pitchFamily="49" charset="-122"/>
              </a:rPr>
              <a:t>根据为请求提供服务的对象不同可以得到不同的行为</a:t>
            </a:r>
            <a:endParaRPr lang="zh-CN" altLang="en-US" dirty="0">
              <a:latin typeface="+mn-lt"/>
              <a:ea typeface="仿宋_GB2312" pitchFamily="49" charset="-122"/>
            </a:endParaRPr>
          </a:p>
          <a:p>
            <a:r>
              <a:rPr lang="zh-CN" altLang="en-US" dirty="0">
                <a:solidFill>
                  <a:srgbClr val="3D00EA"/>
                </a:solidFill>
              </a:rPr>
              <a:t>动态绑定、后期绑定或运行时绑定</a:t>
            </a:r>
            <a:endParaRPr lang="zh-CN" altLang="en-US" dirty="0">
              <a:solidFill>
                <a:srgbClr val="3D00EA"/>
              </a:solidFill>
            </a:endParaRPr>
          </a:p>
          <a:p>
            <a:pPr lvl="1">
              <a:buSzPct val="80000"/>
            </a:pPr>
            <a:r>
              <a:rPr lang="zh-CN" altLang="en-US" dirty="0">
                <a:latin typeface="+mn-lt"/>
                <a:ea typeface="仿宋_GB2312" pitchFamily="49" charset="-122"/>
              </a:rPr>
              <a:t>在运行时对类进行实例化，并调用与实例化对象相应的方法</a:t>
            </a:r>
            <a:endParaRPr lang="zh-CN" altLang="en-US" dirty="0">
              <a:solidFill>
                <a:srgbClr val="3D00EA"/>
              </a:solidFill>
              <a:latin typeface="+mn-lt"/>
              <a:ea typeface="仿宋_GB2312" pitchFamily="49" charset="-122"/>
            </a:endParaRPr>
          </a:p>
          <a:p>
            <a:r>
              <a:rPr lang="zh-CN" altLang="en-US" dirty="0">
                <a:solidFill>
                  <a:srgbClr val="3D00EA"/>
                </a:solidFill>
              </a:rPr>
              <a:t>静态绑定、前期绑定或编译时绑定</a:t>
            </a:r>
            <a:endParaRPr lang="zh-CN" altLang="en-US" dirty="0">
              <a:solidFill>
                <a:srgbClr val="3D00EA"/>
              </a:solidFill>
            </a:endParaRPr>
          </a:p>
          <a:p>
            <a:pPr lvl="1">
              <a:buSzPct val="80000"/>
            </a:pPr>
            <a:r>
              <a:rPr lang="zh-CN" altLang="en-US" dirty="0">
                <a:latin typeface="+mn-lt"/>
                <a:ea typeface="仿宋_GB2312" pitchFamily="49" charset="-122"/>
              </a:rPr>
              <a:t>如果方法的调用是在编译时确定的</a:t>
            </a:r>
            <a:endParaRPr lang="zh-CN" altLang="en-US" dirty="0">
              <a:latin typeface="+mn-lt"/>
              <a:ea typeface="仿宋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solidFill>
            <a:srgbClr val="92D050"/>
          </a:solidFill>
        </p:spPr>
        <p:txBody>
          <a:bodyPr vert="horz" wrap="square" lIns="91440" tIns="45720" rIns="91440" bIns="45720" anchor="ctr"/>
          <a:lstStyle/>
          <a:p>
            <a:r>
              <a:rPr lang="zh-CN" altLang="en-US" b="1" dirty="0">
                <a:solidFill>
                  <a:srgbClr val="7030A0"/>
                </a:solidFill>
                <a:latin typeface="华文彩云" panose="02010800040101010101" charset="-122"/>
                <a:ea typeface="华文彩云" panose="02010800040101010101" charset="-122"/>
              </a:rPr>
              <a:t>多态实现</a:t>
            </a:r>
            <a:endParaRPr lang="zh-CN" altLang="en-US" b="1" dirty="0">
              <a:solidFill>
                <a:srgbClr val="7030A0"/>
              </a:solidFill>
              <a:latin typeface="华文彩云" panose="02010800040101010101" charset="-122"/>
              <a:ea typeface="华文彩云" panose="02010800040101010101" charset="-122"/>
            </a:endParaRPr>
          </a:p>
        </p:txBody>
      </p:sp>
      <p:sp>
        <p:nvSpPr>
          <p:cNvPr id="18435" name="Rectangle 3"/>
          <p:cNvSpPr>
            <a:spLocks noGrp="1"/>
          </p:cNvSpPr>
          <p:nvPr>
            <p:ph idx="1"/>
          </p:nvPr>
        </p:nvSpPr>
        <p:spPr/>
        <p:txBody>
          <a:bodyPr vert="horz" wrap="square" lIns="91440" tIns="45720" rIns="91440" bIns="45720" anchor="t"/>
          <a:lstStyle/>
          <a:p>
            <a:pPr eaLnBrk="1" hangingPunct="1"/>
            <a:r>
              <a:rPr lang="zh-CN" altLang="en-US" dirty="0">
                <a:solidFill>
                  <a:srgbClr val="3D00EA"/>
                </a:solidFill>
              </a:rPr>
              <a:t>方法重载</a:t>
            </a:r>
            <a:endParaRPr lang="zh-CN" altLang="en-US" dirty="0">
              <a:solidFill>
                <a:srgbClr val="3D00EA"/>
              </a:solidFill>
            </a:endParaRPr>
          </a:p>
          <a:p>
            <a:pPr lvl="1" eaLnBrk="1" hangingPunct="1">
              <a:buSzPct val="80000"/>
            </a:pPr>
            <a:r>
              <a:rPr lang="zh-CN" altLang="en-US" dirty="0">
                <a:latin typeface="+mn-lt"/>
                <a:ea typeface="仿宋_GB2312" pitchFamily="49" charset="-122"/>
              </a:rPr>
              <a:t>是</a:t>
            </a:r>
            <a:r>
              <a:rPr lang="en-US" altLang="zh-CN" dirty="0">
                <a:latin typeface="+mn-lt"/>
                <a:ea typeface="仿宋_GB2312" pitchFamily="49" charset="-122"/>
              </a:rPr>
              <a:t>Java </a:t>
            </a:r>
            <a:r>
              <a:rPr lang="zh-CN" altLang="en-US" dirty="0">
                <a:latin typeface="+mn-lt"/>
                <a:ea typeface="仿宋_GB2312" pitchFamily="49" charset="-122"/>
              </a:rPr>
              <a:t>实现多态性的一种方式</a:t>
            </a:r>
            <a:endParaRPr lang="zh-CN" altLang="en-US" dirty="0">
              <a:latin typeface="+mn-lt"/>
              <a:ea typeface="仿宋_GB2312" pitchFamily="49" charset="-122"/>
            </a:endParaRPr>
          </a:p>
          <a:p>
            <a:pPr lvl="1" eaLnBrk="1" hangingPunct="1">
              <a:buSzPct val="80000"/>
            </a:pPr>
            <a:r>
              <a:rPr lang="zh-CN" altLang="en-US" dirty="0">
                <a:latin typeface="+mn-lt"/>
                <a:ea typeface="仿宋_GB2312" pitchFamily="49" charset="-122"/>
              </a:rPr>
              <a:t>指在同一个类中的两个或两个以上的方法可以有同一个名字，只要它们的参数声明不同即可</a:t>
            </a:r>
            <a:endParaRPr lang="zh-CN" altLang="en-US" dirty="0">
              <a:latin typeface="+mn-lt"/>
              <a:ea typeface="仿宋_GB2312" pitchFamily="49" charset="-122"/>
            </a:endParaRPr>
          </a:p>
          <a:p>
            <a:pPr eaLnBrk="1" hangingPunct="1"/>
            <a:r>
              <a:rPr lang="zh-CN" altLang="en-US" dirty="0">
                <a:solidFill>
                  <a:srgbClr val="3D00EA"/>
                </a:solidFill>
              </a:rPr>
              <a:t>方法覆盖</a:t>
            </a:r>
            <a:endParaRPr lang="zh-CN" altLang="en-US" dirty="0">
              <a:solidFill>
                <a:srgbClr val="3D00EA"/>
              </a:solidFill>
            </a:endParaRPr>
          </a:p>
          <a:p>
            <a:pPr lvl="1" eaLnBrk="1" hangingPunct="1">
              <a:buSzPct val="80000"/>
            </a:pPr>
            <a:r>
              <a:rPr lang="zh-CN" altLang="en-US" dirty="0">
                <a:latin typeface="+mn-lt"/>
                <a:ea typeface="仿宋_GB2312" pitchFamily="49" charset="-122"/>
              </a:rPr>
              <a:t>覆盖体现了子类补充或改变父类方法的能力</a:t>
            </a:r>
            <a:endParaRPr lang="zh-CN" altLang="en-US" dirty="0">
              <a:latin typeface="+mn-lt"/>
              <a:ea typeface="仿宋_GB2312" pitchFamily="49" charset="-122"/>
            </a:endParaRPr>
          </a:p>
          <a:p>
            <a:pPr lvl="1" eaLnBrk="1" hangingPunct="1">
              <a:buSzPct val="80000"/>
            </a:pPr>
            <a:r>
              <a:rPr lang="zh-CN" altLang="en-US" dirty="0">
                <a:latin typeface="+mn-lt"/>
                <a:ea typeface="仿宋_GB2312" pitchFamily="49" charset="-122"/>
              </a:rPr>
              <a:t>通过覆盖使一个方法在不同子类间表现出不同的行为</a:t>
            </a:r>
            <a:endParaRPr lang="zh-CN" altLang="en-US" dirty="0">
              <a:latin typeface="+mn-lt"/>
              <a:ea typeface="仿宋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p:cNvPicPr>
          <p:nvPr/>
        </p:nvPicPr>
        <p:blipFill>
          <a:blip r:embed="rId1"/>
          <a:stretch>
            <a:fillRect/>
          </a:stretch>
        </p:blipFill>
        <p:spPr>
          <a:xfrm>
            <a:off x="457200" y="1371600"/>
            <a:ext cx="8286750" cy="4381500"/>
          </a:xfrm>
          <a:prstGeom prst="rect">
            <a:avLst/>
          </a:prstGeom>
          <a:noFill/>
          <a:ln w="9525">
            <a:noFill/>
          </a:ln>
        </p:spPr>
      </p:pic>
      <p:sp>
        <p:nvSpPr>
          <p:cNvPr id="19459" name="Rectangle 5"/>
          <p:cNvSpPr>
            <a:spLocks noGrp="1"/>
          </p:cNvSpPr>
          <p:nvPr>
            <p:ph type="title"/>
          </p:nvPr>
        </p:nvSpPr>
        <p:spPr/>
        <p:txBody>
          <a:bodyPr vert="horz" wrap="square" lIns="91440" tIns="45720" rIns="91440" bIns="45720" anchor="ctr"/>
          <a:lstStyle/>
          <a:p>
            <a:r>
              <a:rPr lang="zh-CN" altLang="en-US" b="1" dirty="0"/>
              <a:t>方法重载</a:t>
            </a:r>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p:cNvSpPr>
          <p:nvPr>
            <p:ph type="title"/>
          </p:nvPr>
        </p:nvSpPr>
        <p:spPr/>
        <p:txBody>
          <a:bodyPr vert="horz" wrap="square" lIns="91440" tIns="45720" rIns="91440" bIns="45720" anchor="ctr"/>
          <a:lstStyle/>
          <a:p>
            <a:r>
              <a:rPr lang="zh-CN" altLang="en-US" dirty="0">
                <a:latin typeface="楷体_GB2312" pitchFamily="49" charset="-122"/>
              </a:rPr>
              <a:t>方法覆盖实现多态</a:t>
            </a:r>
            <a:endParaRPr lang="zh-CN" altLang="en-US" dirty="0">
              <a:latin typeface="楷体_GB2312" pitchFamily="49" charset="-122"/>
            </a:endParaRPr>
          </a:p>
        </p:txBody>
      </p:sp>
      <p:pic>
        <p:nvPicPr>
          <p:cNvPr id="20483" name="Picture 2"/>
          <p:cNvPicPr>
            <a:picLocks noChangeAspect="1"/>
          </p:cNvPicPr>
          <p:nvPr/>
        </p:nvPicPr>
        <p:blipFill>
          <a:blip r:embed="rId1"/>
          <a:stretch>
            <a:fillRect/>
          </a:stretch>
        </p:blipFill>
        <p:spPr>
          <a:xfrm>
            <a:off x="990600" y="1219200"/>
            <a:ext cx="6781800" cy="47466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p:cNvSpPr>
          <p:nvPr/>
        </p:nvSpPr>
        <p:spPr>
          <a:xfrm>
            <a:off x="7696200" y="6376988"/>
            <a:ext cx="1087438" cy="481012"/>
          </a:xfrm>
          <a:prstGeom prst="rect">
            <a:avLst/>
          </a:prstGeom>
          <a:noFill/>
          <a:ln w="9525">
            <a:noFill/>
          </a:ln>
        </p:spPr>
        <p:txBody>
          <a:bodyPr anchor="b"/>
          <a:lstStyle/>
          <a:p>
            <a:pPr algn="r"/>
            <a:fld id="{9A0DB2DC-4C9A-4742-B13C-FB6460FD3503}" type="slidenum">
              <a:rPr lang="zh-CN" altLang="en-US" sz="1400" b="0" dirty="0">
                <a:solidFill>
                  <a:schemeClr val="folHlink"/>
                </a:solidFill>
                <a:latin typeface="Times New Roman" panose="02020603050405020304" pitchFamily="18" charset="0"/>
              </a:rPr>
            </a:fld>
            <a:endParaRPr lang="zh-CN" altLang="en-US" sz="1400" b="0" dirty="0">
              <a:solidFill>
                <a:schemeClr val="folHlink"/>
              </a:solidFill>
              <a:latin typeface="Times New Roman" panose="02020603050405020304" pitchFamily="18" charset="0"/>
            </a:endParaRPr>
          </a:p>
        </p:txBody>
      </p:sp>
      <p:sp>
        <p:nvSpPr>
          <p:cNvPr id="21507" name="Rectangle 2"/>
          <p:cNvSpPr>
            <a:spLocks noGrp="1"/>
          </p:cNvSpPr>
          <p:nvPr>
            <p:ph type="title"/>
          </p:nvPr>
        </p:nvSpPr>
        <p:spPr/>
        <p:txBody>
          <a:bodyPr vert="horz" wrap="square" lIns="91440" tIns="45720" rIns="91440" bIns="45720" anchor="ctr"/>
          <a:lstStyle/>
          <a:p>
            <a:br>
              <a:rPr lang="en-US" altLang="zh-CN" b="1" dirty="0" smtClean="0">
                <a:solidFill>
                  <a:srgbClr val="CC0000"/>
                </a:solidFill>
              </a:rPr>
            </a:br>
            <a:br>
              <a:rPr lang="en-US" altLang="zh-CN" b="1" dirty="0">
                <a:solidFill>
                  <a:srgbClr val="CC0000"/>
                </a:solidFill>
              </a:rPr>
            </a:br>
            <a:endParaRPr lang="zh-CN" altLang="en-US" b="1" dirty="0">
              <a:solidFill>
                <a:srgbClr val="CC0000"/>
              </a:solidFill>
            </a:endParaRPr>
          </a:p>
        </p:txBody>
      </p:sp>
      <p:sp>
        <p:nvSpPr>
          <p:cNvPr id="21508" name="Rectangle 3"/>
          <p:cNvSpPr>
            <a:spLocks noGrp="1"/>
          </p:cNvSpPr>
          <p:nvPr>
            <p:ph type="body"/>
          </p:nvPr>
        </p:nvSpPr>
        <p:spPr>
          <a:xfrm>
            <a:off x="457200" y="1295400"/>
            <a:ext cx="8229600" cy="2062163"/>
          </a:xfrm>
        </p:spPr>
        <p:txBody>
          <a:bodyPr vert="horz" wrap="square" lIns="91440" tIns="45720" rIns="91440" bIns="45720" anchor="t"/>
          <a:lstStyle/>
          <a:p>
            <a:pPr eaLnBrk="1" hangingPunct="1"/>
            <a:r>
              <a:rPr lang="zh-CN" altLang="en-US" dirty="0"/>
              <a:t>对象之间的联系是通过传递消息来实现的是对象之间进行通讯的一种数据结构。</a:t>
            </a:r>
            <a:endParaRPr lang="zh-CN" altLang="en-US" dirty="0"/>
          </a:p>
          <a:p>
            <a:pPr eaLnBrk="1" hangingPunct="1"/>
            <a:r>
              <a:rPr lang="zh-CN" altLang="en-US" dirty="0"/>
              <a:t>消息统一了“数据流”和“控制流”。</a:t>
            </a:r>
            <a:endParaRPr lang="zh-CN" altLang="en-US" dirty="0"/>
          </a:p>
        </p:txBody>
      </p:sp>
      <p:grpSp>
        <p:nvGrpSpPr>
          <p:cNvPr id="21509" name="Group 14"/>
          <p:cNvGrpSpPr/>
          <p:nvPr/>
        </p:nvGrpSpPr>
        <p:grpSpPr>
          <a:xfrm>
            <a:off x="914400" y="3429000"/>
            <a:ext cx="7543800" cy="1752600"/>
            <a:chOff x="576" y="2928"/>
            <a:chExt cx="4752" cy="1104"/>
          </a:xfrm>
        </p:grpSpPr>
        <p:sp>
          <p:nvSpPr>
            <p:cNvPr id="21510" name="Rectangle 4"/>
            <p:cNvSpPr/>
            <p:nvPr/>
          </p:nvSpPr>
          <p:spPr>
            <a:xfrm>
              <a:off x="2352" y="2928"/>
              <a:ext cx="2976" cy="11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hangingPunct="0"/>
              <a:endParaRPr lang="zh-CN" altLang="en-US" b="0" dirty="0">
                <a:latin typeface="Times New Roman" panose="02020603050405020304" pitchFamily="18" charset="0"/>
              </a:endParaRPr>
            </a:p>
          </p:txBody>
        </p:sp>
        <p:sp>
          <p:nvSpPr>
            <p:cNvPr id="21511" name="Rectangle 5"/>
            <p:cNvSpPr/>
            <p:nvPr/>
          </p:nvSpPr>
          <p:spPr>
            <a:xfrm>
              <a:off x="3840" y="3072"/>
              <a:ext cx="1045" cy="725"/>
            </a:xfrm>
            <a:prstGeom prst="rect">
              <a:avLst/>
            </a:prstGeom>
            <a:solidFill>
              <a:srgbClr val="FFCCFF"/>
            </a:solidFill>
            <a:ln w="9525" cap="flat" cmpd="sng">
              <a:solidFill>
                <a:schemeClr val="tx1"/>
              </a:solidFill>
              <a:prstDash val="solid"/>
              <a:miter/>
              <a:headEnd type="none" w="med" len="med"/>
              <a:tailEnd type="none" w="med" len="med"/>
            </a:ln>
          </p:spPr>
          <p:txBody>
            <a:bodyPr anchor="ctr"/>
            <a:lstStyle/>
            <a:p>
              <a:pPr algn="ctr"/>
              <a:r>
                <a:rPr lang="zh-CN" altLang="en-US" sz="3200" b="0" dirty="0">
                  <a:latin typeface="Times New Roman" panose="02020603050405020304" pitchFamily="18" charset="0"/>
                  <a:ea typeface="黑体" panose="02010609060101010101" pitchFamily="2" charset="-122"/>
                </a:rPr>
                <a:t>数据</a:t>
              </a:r>
              <a:endParaRPr lang="zh-CN" altLang="en-US" sz="3200" b="0" dirty="0">
                <a:latin typeface="Times New Roman" panose="02020603050405020304" pitchFamily="18" charset="0"/>
                <a:ea typeface="黑体" panose="02010609060101010101" pitchFamily="2" charset="-122"/>
              </a:endParaRPr>
            </a:p>
          </p:txBody>
        </p:sp>
        <p:sp>
          <p:nvSpPr>
            <p:cNvPr id="21512" name="Text Box 6"/>
            <p:cNvSpPr txBox="1"/>
            <p:nvPr/>
          </p:nvSpPr>
          <p:spPr>
            <a:xfrm>
              <a:off x="2832" y="3264"/>
              <a:ext cx="628" cy="365"/>
            </a:xfrm>
            <a:prstGeom prst="rect">
              <a:avLst/>
            </a:prstGeom>
            <a:noFill/>
            <a:ln w="9525">
              <a:noFill/>
            </a:ln>
          </p:spPr>
          <p:txBody>
            <a:bodyPr wrap="none">
              <a:spAutoFit/>
            </a:bodyPr>
            <a:lstStyle/>
            <a:p>
              <a:r>
                <a:rPr lang="zh-CN" altLang="en-US" sz="3200" b="0" dirty="0">
                  <a:latin typeface="Times New Roman" panose="02020603050405020304" pitchFamily="18" charset="0"/>
                  <a:ea typeface="黑体" panose="02010609060101010101" pitchFamily="2" charset="-122"/>
                </a:rPr>
                <a:t>方法</a:t>
              </a:r>
              <a:endParaRPr lang="zh-CN" altLang="en-US" sz="3200" b="0" dirty="0">
                <a:latin typeface="Times New Roman" panose="02020603050405020304" pitchFamily="18" charset="0"/>
                <a:ea typeface="黑体" panose="02010609060101010101" pitchFamily="2" charset="-122"/>
              </a:endParaRPr>
            </a:p>
          </p:txBody>
        </p:sp>
        <p:sp>
          <p:nvSpPr>
            <p:cNvPr id="21513" name="Rectangle 7"/>
            <p:cNvSpPr/>
            <p:nvPr/>
          </p:nvSpPr>
          <p:spPr>
            <a:xfrm>
              <a:off x="2208" y="3069"/>
              <a:ext cx="122" cy="294"/>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spAutoFit/>
            </a:bodyPr>
            <a:lstStyle/>
            <a:p>
              <a:pPr eaLnBrk="0" hangingPunct="0"/>
              <a:endParaRPr lang="zh-CN" altLang="en-US" b="0" dirty="0">
                <a:latin typeface="Times New Roman" panose="02020603050405020304" pitchFamily="18" charset="0"/>
              </a:endParaRPr>
            </a:p>
          </p:txBody>
        </p:sp>
        <p:sp>
          <p:nvSpPr>
            <p:cNvPr id="21514" name="Rectangle 8"/>
            <p:cNvSpPr/>
            <p:nvPr/>
          </p:nvSpPr>
          <p:spPr>
            <a:xfrm>
              <a:off x="2208" y="3549"/>
              <a:ext cx="122" cy="294"/>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spAutoFit/>
            </a:bodyPr>
            <a:lstStyle/>
            <a:p>
              <a:pPr eaLnBrk="0" hangingPunct="0"/>
              <a:endParaRPr lang="zh-CN" altLang="en-US" b="0" dirty="0">
                <a:latin typeface="Times New Roman" panose="02020603050405020304" pitchFamily="18" charset="0"/>
              </a:endParaRPr>
            </a:p>
          </p:txBody>
        </p:sp>
        <p:sp>
          <p:nvSpPr>
            <p:cNvPr id="21515" name="Line 9"/>
            <p:cNvSpPr/>
            <p:nvPr/>
          </p:nvSpPr>
          <p:spPr>
            <a:xfrm flipV="1">
              <a:off x="1536" y="3216"/>
              <a:ext cx="672" cy="192"/>
            </a:xfrm>
            <a:prstGeom prst="line">
              <a:avLst/>
            </a:prstGeom>
            <a:ln w="9525" cap="flat" cmpd="sng">
              <a:solidFill>
                <a:schemeClr val="tx1"/>
              </a:solidFill>
              <a:prstDash val="solid"/>
              <a:headEnd type="none" w="med" len="med"/>
              <a:tailEnd type="triangle" w="med" len="med"/>
            </a:ln>
          </p:spPr>
        </p:sp>
        <p:sp>
          <p:nvSpPr>
            <p:cNvPr id="21516" name="Line 10"/>
            <p:cNvSpPr/>
            <p:nvPr/>
          </p:nvSpPr>
          <p:spPr>
            <a:xfrm>
              <a:off x="1536" y="3408"/>
              <a:ext cx="672" cy="288"/>
            </a:xfrm>
            <a:prstGeom prst="line">
              <a:avLst/>
            </a:prstGeom>
            <a:ln w="9525" cap="flat" cmpd="sng">
              <a:solidFill>
                <a:schemeClr val="tx1"/>
              </a:solidFill>
              <a:prstDash val="solid"/>
              <a:headEnd type="none" w="med" len="med"/>
              <a:tailEnd type="triangle" w="med" len="med"/>
            </a:ln>
          </p:spPr>
        </p:sp>
        <p:sp>
          <p:nvSpPr>
            <p:cNvPr id="21517" name="Text Box 11"/>
            <p:cNvSpPr txBox="1"/>
            <p:nvPr/>
          </p:nvSpPr>
          <p:spPr>
            <a:xfrm>
              <a:off x="576" y="3183"/>
              <a:ext cx="1012" cy="327"/>
            </a:xfrm>
            <a:prstGeom prst="rect">
              <a:avLst/>
            </a:prstGeom>
            <a:noFill/>
            <a:ln w="9525">
              <a:noFill/>
            </a:ln>
          </p:spPr>
          <p:txBody>
            <a:bodyPr wrap="none">
              <a:spAutoFit/>
            </a:bodyPr>
            <a:lstStyle/>
            <a:p>
              <a:r>
                <a:rPr lang="zh-CN" altLang="en-US" sz="2800" b="0" dirty="0">
                  <a:latin typeface="Times New Roman" panose="02020603050405020304" pitchFamily="18" charset="0"/>
                  <a:ea typeface="黑体" panose="02010609060101010101" pitchFamily="2" charset="-122"/>
                </a:rPr>
                <a:t>消息到达</a:t>
              </a:r>
              <a:endParaRPr lang="zh-CN" altLang="en-US" sz="2800" b="0" dirty="0">
                <a:latin typeface="Times New Roman" panose="02020603050405020304" pitchFamily="18" charset="0"/>
                <a:ea typeface="黑体" panose="02010609060101010101" pitchFamily="2" charset="-122"/>
              </a:endParaRPr>
            </a:p>
          </p:txBody>
        </p:sp>
      </p:grpSp>
      <p:sp>
        <p:nvSpPr>
          <p:cNvPr id="2" name="矩形 1"/>
          <p:cNvSpPr/>
          <p:nvPr/>
        </p:nvSpPr>
        <p:spPr>
          <a:xfrm>
            <a:off x="381000" y="533400"/>
            <a:ext cx="2667718" cy="523220"/>
          </a:xfrm>
          <a:prstGeom prst="rect">
            <a:avLst/>
          </a:prstGeom>
        </p:spPr>
        <p:txBody>
          <a:bodyPr wrap="none">
            <a:spAutoFit/>
          </a:bodyPr>
          <a:lstStyle/>
          <a:p>
            <a:r>
              <a:rPr lang="zh-CN" altLang="en-US" sz="2800" dirty="0">
                <a:solidFill>
                  <a:srgbClr val="CC0000"/>
                </a:solidFill>
              </a:rPr>
              <a:t>消息(</a:t>
            </a:r>
            <a:r>
              <a:rPr lang="en-US" altLang="zh-CN" sz="2800" dirty="0">
                <a:solidFill>
                  <a:srgbClr val="CC0000"/>
                </a:solidFill>
              </a:rPr>
              <a:t>Message)</a:t>
            </a:r>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p:cNvSpPr>
          <p:nvPr/>
        </p:nvSpPr>
        <p:spPr>
          <a:xfrm>
            <a:off x="7696200" y="6376988"/>
            <a:ext cx="1087438" cy="481012"/>
          </a:xfrm>
          <a:prstGeom prst="rect">
            <a:avLst/>
          </a:prstGeom>
          <a:noFill/>
          <a:ln w="9525">
            <a:noFill/>
          </a:ln>
        </p:spPr>
        <p:txBody>
          <a:bodyPr anchor="b"/>
          <a:lstStyle/>
          <a:p>
            <a:pPr algn="r"/>
            <a:fld id="{9A0DB2DC-4C9A-4742-B13C-FB6460FD3503}" type="slidenum">
              <a:rPr lang="zh-CN" altLang="en-US" sz="1400" b="0" dirty="0">
                <a:solidFill>
                  <a:schemeClr val="folHlink"/>
                </a:solidFill>
                <a:latin typeface="Times New Roman" panose="02020603050405020304" pitchFamily="18" charset="0"/>
              </a:rPr>
            </a:fld>
            <a:endParaRPr lang="zh-CN" altLang="en-US" sz="1400" b="0" dirty="0">
              <a:solidFill>
                <a:schemeClr val="folHlink"/>
              </a:solidFill>
              <a:latin typeface="Times New Roman" panose="02020603050405020304" pitchFamily="18" charset="0"/>
            </a:endParaRPr>
          </a:p>
        </p:txBody>
      </p:sp>
      <p:sp>
        <p:nvSpPr>
          <p:cNvPr id="22531" name="Rectangle 2"/>
          <p:cNvSpPr>
            <a:spLocks noGrp="1"/>
          </p:cNvSpPr>
          <p:nvPr>
            <p:ph type="title"/>
          </p:nvPr>
        </p:nvSpPr>
        <p:spPr/>
        <p:txBody>
          <a:bodyPr vert="horz" wrap="square" lIns="91440" tIns="45720" rIns="91440" bIns="45720" anchor="ctr"/>
          <a:lstStyle/>
          <a:p>
            <a:pPr eaLnBrk="1" hangingPunct="1"/>
            <a:br>
              <a:rPr lang="en-US" altLang="zh-CN" b="1" dirty="0" smtClean="0">
                <a:solidFill>
                  <a:srgbClr val="CC0000"/>
                </a:solidFill>
              </a:rPr>
            </a:br>
            <a:br>
              <a:rPr lang="en-US" altLang="zh-CN" b="1" dirty="0">
                <a:solidFill>
                  <a:srgbClr val="CC0000"/>
                </a:solidFill>
              </a:rPr>
            </a:br>
            <a:r>
              <a:rPr lang="en-US" altLang="zh-CN" b="1" dirty="0" smtClean="0">
                <a:solidFill>
                  <a:srgbClr val="CC0000"/>
                </a:solidFill>
              </a:rPr>
              <a:t>  </a:t>
            </a:r>
            <a:r>
              <a:rPr lang="zh-CN" altLang="en-US" b="1" dirty="0" smtClean="0">
                <a:solidFill>
                  <a:srgbClr val="CC0000"/>
                </a:solidFill>
              </a:rPr>
              <a:t>消息</a:t>
            </a:r>
            <a:r>
              <a:rPr lang="zh-CN" altLang="en-US" b="1" dirty="0">
                <a:solidFill>
                  <a:srgbClr val="CC0000"/>
                </a:solidFill>
              </a:rPr>
              <a:t>(</a:t>
            </a:r>
            <a:r>
              <a:rPr lang="en-US" altLang="zh-CN" b="1" dirty="0">
                <a:solidFill>
                  <a:srgbClr val="CC0000"/>
                </a:solidFill>
              </a:rPr>
              <a:t>Message)</a:t>
            </a:r>
            <a:endParaRPr lang="zh-CN" altLang="en-US" b="1" dirty="0">
              <a:solidFill>
                <a:srgbClr val="CC0000"/>
              </a:solidFill>
            </a:endParaRPr>
          </a:p>
        </p:txBody>
      </p:sp>
      <p:sp>
        <p:nvSpPr>
          <p:cNvPr id="22532" name="Rectangle 3"/>
          <p:cNvSpPr>
            <a:spLocks noGrp="1"/>
          </p:cNvSpPr>
          <p:nvPr>
            <p:ph type="body"/>
          </p:nvPr>
        </p:nvSpPr>
        <p:spPr>
          <a:xfrm>
            <a:off x="609600" y="1295400"/>
            <a:ext cx="8158163" cy="4419600"/>
          </a:xfrm>
        </p:spPr>
        <p:txBody>
          <a:bodyPr vert="horz" wrap="square" lIns="91440" tIns="45720" rIns="91440" bIns="45720" anchor="t"/>
          <a:lstStyle/>
          <a:p>
            <a:pPr eaLnBrk="1" hangingPunct="1">
              <a:lnSpc>
                <a:spcPct val="90000"/>
              </a:lnSpc>
            </a:pPr>
            <a:r>
              <a:rPr lang="zh-CN" altLang="en-US" dirty="0">
                <a:latin typeface="黑体" panose="02010609060101010101" pitchFamily="2" charset="-122"/>
              </a:rPr>
              <a:t>消息传送与函数调用的区别</a:t>
            </a:r>
            <a:endParaRPr lang="zh-CN" altLang="en-US" sz="2800" dirty="0">
              <a:latin typeface="黑体" panose="02010609060101010101" pitchFamily="2" charset="-122"/>
            </a:endParaRPr>
          </a:p>
          <a:p>
            <a:pPr lvl="1">
              <a:lnSpc>
                <a:spcPct val="90000"/>
              </a:lnSpc>
              <a:spcBef>
                <a:spcPct val="0"/>
              </a:spcBef>
              <a:buClrTx/>
              <a:buBlip>
                <a:blip r:embed="rId1"/>
              </a:buBlip>
            </a:pPr>
            <a:r>
              <a:rPr lang="zh-CN" altLang="en-US" dirty="0">
                <a:latin typeface="黑体" panose="02010609060101010101" pitchFamily="2" charset="-122"/>
              </a:rPr>
              <a:t>函数调用可以带或不带参数</a:t>
            </a:r>
            <a:endParaRPr lang="zh-CN" altLang="en-US" dirty="0">
              <a:latin typeface="黑体" panose="02010609060101010101" pitchFamily="2" charset="-122"/>
            </a:endParaRPr>
          </a:p>
          <a:p>
            <a:pPr lvl="2">
              <a:lnSpc>
                <a:spcPct val="90000"/>
              </a:lnSpc>
              <a:spcBef>
                <a:spcPct val="0"/>
              </a:spcBef>
              <a:buClrTx/>
              <a:buBlip>
                <a:blip r:embed="rId1"/>
              </a:buBlip>
            </a:pPr>
            <a:r>
              <a:rPr lang="zh-CN" altLang="en-US" dirty="0">
                <a:solidFill>
                  <a:srgbClr val="3D00EA"/>
                </a:solidFill>
                <a:latin typeface="黑体" panose="02010609060101010101" pitchFamily="2" charset="-122"/>
              </a:rPr>
              <a:t>消息</a:t>
            </a:r>
            <a:r>
              <a:rPr lang="zh-CN" altLang="en-US" dirty="0">
                <a:latin typeface="黑体" panose="02010609060101010101" pitchFamily="2" charset="-122"/>
              </a:rPr>
              <a:t>至少带一个参数，它表明接收该消息的对象，消息中告诉对象做什么的部分称为消息操作；</a:t>
            </a:r>
            <a:endParaRPr lang="zh-CN" altLang="en-US" dirty="0">
              <a:latin typeface="黑体" panose="02010609060101010101" pitchFamily="2" charset="-122"/>
            </a:endParaRPr>
          </a:p>
          <a:p>
            <a:pPr lvl="1">
              <a:lnSpc>
                <a:spcPct val="90000"/>
              </a:lnSpc>
              <a:spcBef>
                <a:spcPct val="0"/>
              </a:spcBef>
              <a:buClrTx/>
              <a:buBlip>
                <a:blip r:embed="rId1"/>
              </a:buBlip>
            </a:pPr>
            <a:r>
              <a:rPr lang="zh-CN" altLang="en-US" dirty="0">
                <a:latin typeface="黑体" panose="02010609060101010101" pitchFamily="2" charset="-122"/>
              </a:rPr>
              <a:t>函数名代表一段可执行的代码</a:t>
            </a:r>
            <a:endParaRPr lang="zh-CN" altLang="en-US" dirty="0">
              <a:latin typeface="黑体" panose="02010609060101010101" pitchFamily="2" charset="-122"/>
            </a:endParaRPr>
          </a:p>
          <a:p>
            <a:pPr lvl="2">
              <a:lnSpc>
                <a:spcPct val="90000"/>
              </a:lnSpc>
              <a:spcBef>
                <a:spcPct val="0"/>
              </a:spcBef>
              <a:buClrTx/>
              <a:buBlip>
                <a:blip r:embed="rId1"/>
              </a:buBlip>
            </a:pPr>
            <a:r>
              <a:rPr lang="zh-CN" altLang="en-US" dirty="0">
                <a:solidFill>
                  <a:srgbClr val="3D00EA"/>
                </a:solidFill>
                <a:latin typeface="黑体" panose="02010609060101010101" pitchFamily="2" charset="-122"/>
              </a:rPr>
              <a:t>消息操作名</a:t>
            </a:r>
            <a:r>
              <a:rPr lang="zh-CN" altLang="en-US" dirty="0">
                <a:latin typeface="黑体" panose="02010609060101010101" pitchFamily="2" charset="-122"/>
              </a:rPr>
              <a:t>具体功能的选定还取决于接收消息的对象本身</a:t>
            </a:r>
            <a:endParaRPr lang="zh-CN" altLang="en-US" dirty="0">
              <a:latin typeface="黑体" panose="02010609060101010101" pitchFamily="2" charset="-122"/>
            </a:endParaRPr>
          </a:p>
          <a:p>
            <a:pPr lvl="1">
              <a:lnSpc>
                <a:spcPct val="90000"/>
              </a:lnSpc>
              <a:spcBef>
                <a:spcPct val="0"/>
              </a:spcBef>
              <a:buClrTx/>
              <a:buBlip>
                <a:blip r:embed="rId1"/>
              </a:buBlip>
            </a:pPr>
            <a:r>
              <a:rPr lang="zh-CN" altLang="en-US" dirty="0">
                <a:latin typeface="黑体" panose="02010609060101010101" pitchFamily="2" charset="-122"/>
              </a:rPr>
              <a:t>函数调用是过程式的（如何做）</a:t>
            </a:r>
            <a:endParaRPr lang="zh-CN" altLang="en-US" dirty="0">
              <a:latin typeface="黑体" panose="02010609060101010101" pitchFamily="2" charset="-122"/>
            </a:endParaRPr>
          </a:p>
          <a:p>
            <a:pPr lvl="2">
              <a:lnSpc>
                <a:spcPct val="90000"/>
              </a:lnSpc>
              <a:spcBef>
                <a:spcPct val="0"/>
              </a:spcBef>
              <a:buClrTx/>
              <a:buBlip>
                <a:blip r:embed="rId1"/>
              </a:buBlip>
            </a:pPr>
            <a:r>
              <a:rPr lang="zh-CN" altLang="en-US" dirty="0">
                <a:solidFill>
                  <a:srgbClr val="3D00EA"/>
                </a:solidFill>
                <a:latin typeface="黑体" panose="02010609060101010101" pitchFamily="2" charset="-122"/>
              </a:rPr>
              <a:t>消息传送</a:t>
            </a:r>
            <a:r>
              <a:rPr lang="zh-CN" altLang="en-US" dirty="0">
                <a:latin typeface="黑体" panose="02010609060101010101" pitchFamily="2" charset="-122"/>
              </a:rPr>
              <a:t>是说明式的（做什么），具体如何做，由对象根据收到的消息自行确定</a:t>
            </a:r>
            <a:endParaRPr lang="zh-CN" altLang="en-US" dirty="0">
              <a:latin typeface="黑体" panose="0201060906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vert="horz" wrap="square" lIns="91440" tIns="45720" rIns="91440" bIns="45720" anchor="ctr"/>
          <a:lstStyle/>
          <a:p>
            <a:r>
              <a:rPr lang="zh-CN" altLang="en-US" b="1" dirty="0"/>
              <a:t>本章</a:t>
            </a:r>
            <a:r>
              <a:rPr lang="zh-CN" altLang="en-US" b="1" dirty="0" smtClean="0"/>
              <a:t>主要</a:t>
            </a:r>
            <a:r>
              <a:rPr lang="zh-CN" altLang="en-US" b="1" dirty="0"/>
              <a:t>内容</a:t>
            </a:r>
            <a:endParaRPr lang="en-US" altLang="zh-CN" b="1" dirty="0"/>
          </a:p>
        </p:txBody>
      </p:sp>
      <p:sp>
        <p:nvSpPr>
          <p:cNvPr id="6147" name="内容占位符 2"/>
          <p:cNvSpPr>
            <a:spLocks noGrp="1"/>
          </p:cNvSpPr>
          <p:nvPr>
            <p:ph idx="1"/>
          </p:nvPr>
        </p:nvSpPr>
        <p:spPr/>
        <p:txBody>
          <a:bodyPr vert="horz" wrap="square" lIns="91440" tIns="45720" rIns="91440" bIns="45720" anchor="t"/>
          <a:lstStyle/>
          <a:p>
            <a:pPr lvl="0">
              <a:buClr>
                <a:srgbClr val="00007D"/>
              </a:buClr>
            </a:pPr>
            <a:r>
              <a:rPr lang="zh-CN" altLang="en-US" dirty="0">
                <a:solidFill>
                  <a:srgbClr val="FF0000"/>
                </a:solidFill>
              </a:rPr>
              <a:t>面向对象系统概念</a:t>
            </a:r>
            <a:endParaRPr lang="en-US" altLang="zh-CN" dirty="0">
              <a:solidFill>
                <a:srgbClr val="FF0000"/>
              </a:solidFill>
            </a:endParaRPr>
          </a:p>
          <a:p>
            <a:pPr lvl="0">
              <a:buClr>
                <a:srgbClr val="00007D"/>
              </a:buClr>
            </a:pPr>
            <a:r>
              <a:rPr lang="zh-CN" altLang="en-US" dirty="0">
                <a:solidFill>
                  <a:srgbClr val="000000"/>
                </a:solidFill>
              </a:rPr>
              <a:t>统一建模语言与</a:t>
            </a:r>
            <a:r>
              <a:rPr lang="en-US" altLang="zh-CN" dirty="0">
                <a:solidFill>
                  <a:srgbClr val="000000"/>
                </a:solidFill>
              </a:rPr>
              <a:t>UML</a:t>
            </a:r>
            <a:endParaRPr lang="en-US" altLang="zh-CN" dirty="0">
              <a:solidFill>
                <a:srgbClr val="000000"/>
              </a:solidFill>
            </a:endParaRPr>
          </a:p>
          <a:p>
            <a:pPr lvl="0">
              <a:buClr>
                <a:srgbClr val="00007D"/>
              </a:buClr>
            </a:pPr>
            <a:r>
              <a:rPr lang="en-US" altLang="zh-CN" dirty="0">
                <a:solidFill>
                  <a:srgbClr val="000000"/>
                </a:solidFill>
              </a:rPr>
              <a:t>UML</a:t>
            </a:r>
            <a:r>
              <a:rPr lang="zh-CN" altLang="en-US" dirty="0">
                <a:solidFill>
                  <a:srgbClr val="000000"/>
                </a:solidFill>
              </a:rPr>
              <a:t>的模型元素</a:t>
            </a:r>
            <a:endParaRPr lang="en-US" altLang="zh-CN" dirty="0">
              <a:solidFill>
                <a:srgbClr val="000000"/>
              </a:solidFill>
            </a:endParaRPr>
          </a:p>
          <a:p>
            <a:pPr lvl="0">
              <a:buClr>
                <a:srgbClr val="00007D"/>
              </a:buClr>
            </a:pPr>
            <a:r>
              <a:rPr lang="en-US" altLang="zh-CN" dirty="0">
                <a:solidFill>
                  <a:srgbClr val="000000"/>
                </a:solidFill>
              </a:rPr>
              <a:t>UML</a:t>
            </a:r>
            <a:r>
              <a:rPr lang="zh-CN" altLang="en-US" dirty="0">
                <a:solidFill>
                  <a:srgbClr val="000000"/>
                </a:solidFill>
              </a:rPr>
              <a:t>图</a:t>
            </a:r>
            <a:endParaRPr lang="en-US" altLang="zh-CN" dirty="0">
              <a:solidFill>
                <a:srgbClr val="000000"/>
              </a:solidFill>
            </a:endParaRPr>
          </a:p>
          <a:p>
            <a:endParaRPr lang="zh-CN" altLang="en-US" dirty="0"/>
          </a:p>
        </p:txBody>
      </p:sp>
      <p:sp>
        <p:nvSpPr>
          <p:cNvPr id="6148" name="灯片编号占位符 3"/>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b="0" dirty="0">
                <a:latin typeface="Arial Black" panose="020B0A04020102020204" pitchFamily="34" charset="0"/>
              </a:rPr>
            </a:fld>
            <a:endParaRPr lang="en-US" altLang="zh-CN" sz="1200" b="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1440" tIns="45720" rIns="91440" bIns="45720" anchor="ctr"/>
          <a:lstStyle/>
          <a:p>
            <a:r>
              <a:rPr lang="zh-CN" altLang="en-US" sz="3600" b="1" dirty="0">
                <a:solidFill>
                  <a:srgbClr val="CC0000"/>
                </a:solidFill>
              </a:rPr>
              <a:t>对象生存期</a:t>
            </a:r>
            <a:endParaRPr lang="en-US" altLang="zh-CN" sz="3600" b="1" dirty="0">
              <a:solidFill>
                <a:srgbClr val="CC0000"/>
              </a:solidFill>
            </a:endParaRPr>
          </a:p>
        </p:txBody>
      </p:sp>
      <p:sp>
        <p:nvSpPr>
          <p:cNvPr id="23555" name="Rectangle 3"/>
          <p:cNvSpPr>
            <a:spLocks noGrp="1"/>
          </p:cNvSpPr>
          <p:nvPr>
            <p:ph idx="1"/>
          </p:nvPr>
        </p:nvSpPr>
        <p:spPr/>
        <p:txBody>
          <a:bodyPr vert="horz" wrap="square" lIns="91440" tIns="45720" rIns="91440" bIns="45720" anchor="t"/>
          <a:lstStyle/>
          <a:p>
            <a:r>
              <a:rPr lang="zh-CN" altLang="en-US" dirty="0"/>
              <a:t>对象具有动态性</a:t>
            </a:r>
            <a:endParaRPr lang="zh-CN" altLang="en-US" dirty="0"/>
          </a:p>
          <a:p>
            <a:r>
              <a:rPr lang="zh-CN" altLang="en-US" dirty="0"/>
              <a:t>对象参与程序的运行，因此对象具有生存期</a:t>
            </a:r>
            <a:endParaRPr lang="en-US" altLang="zh-CN" dirty="0"/>
          </a:p>
          <a:p>
            <a:pPr lvl="1">
              <a:buSzPct val="80000"/>
            </a:pPr>
            <a:r>
              <a:rPr lang="zh-CN" altLang="en-US" dirty="0">
                <a:latin typeface="+mn-lt"/>
                <a:ea typeface="仿宋_GB2312" pitchFamily="49" charset="-122"/>
              </a:rPr>
              <a:t>执行中，被创建</a:t>
            </a:r>
            <a:endParaRPr lang="zh-CN" altLang="en-US" dirty="0">
              <a:latin typeface="+mn-lt"/>
              <a:ea typeface="仿宋_GB2312" pitchFamily="49" charset="-122"/>
            </a:endParaRPr>
          </a:p>
          <a:p>
            <a:pPr lvl="2"/>
            <a:r>
              <a:rPr lang="zh-CN" altLang="en-US" dirty="0"/>
              <a:t>实例化，自动调用该类的构造函数，初始化该对象</a:t>
            </a:r>
            <a:endParaRPr lang="zh-CN" altLang="en-US" dirty="0"/>
          </a:p>
          <a:p>
            <a:pPr lvl="1">
              <a:buSzPct val="80000"/>
            </a:pPr>
            <a:r>
              <a:rPr lang="zh-CN" altLang="en-US" dirty="0">
                <a:latin typeface="+mn-lt"/>
                <a:ea typeface="仿宋_GB2312" pitchFamily="49" charset="-122"/>
              </a:rPr>
              <a:t>完成任务时，被销毁</a:t>
            </a:r>
            <a:endParaRPr lang="zh-CN" altLang="en-US" dirty="0">
              <a:latin typeface="+mn-lt"/>
              <a:ea typeface="仿宋_GB2312" pitchFamily="49" charset="-122"/>
            </a:endParaRPr>
          </a:p>
          <a:p>
            <a:pPr lvl="2"/>
            <a:r>
              <a:rPr lang="zh-CN" altLang="en-US" dirty="0"/>
              <a:t>依据语言不同，销毁方式不同</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vert="horz" wrap="square" lIns="91440" tIns="45720" rIns="91440" bIns="45720" anchor="ctr"/>
          <a:lstStyle/>
          <a:p>
            <a:r>
              <a:rPr lang="zh-CN" altLang="en-US" dirty="0"/>
              <a:t>本章主要内容</a:t>
            </a:r>
            <a:endParaRPr lang="zh-CN" altLang="en-US" dirty="0"/>
          </a:p>
        </p:txBody>
      </p:sp>
      <p:sp>
        <p:nvSpPr>
          <p:cNvPr id="24579" name="内容占位符 2"/>
          <p:cNvSpPr>
            <a:spLocks noGrp="1"/>
          </p:cNvSpPr>
          <p:nvPr>
            <p:ph idx="1"/>
          </p:nvPr>
        </p:nvSpPr>
        <p:spPr/>
        <p:txBody>
          <a:bodyPr vert="horz" wrap="square" lIns="91440" tIns="45720" rIns="91440" bIns="45720" anchor="t"/>
          <a:lstStyle/>
          <a:p>
            <a:r>
              <a:rPr lang="zh-CN" altLang="en-US" dirty="0"/>
              <a:t>引言</a:t>
            </a:r>
            <a:r>
              <a:rPr lang="en-US" altLang="zh-CN" dirty="0"/>
              <a:t>--</a:t>
            </a:r>
            <a:r>
              <a:rPr lang="zh-CN" altLang="en-US" dirty="0"/>
              <a:t>面向对象技术与</a:t>
            </a:r>
            <a:r>
              <a:rPr lang="en-US" altLang="zh-CN" dirty="0"/>
              <a:t>UML</a:t>
            </a:r>
            <a:r>
              <a:rPr lang="zh-CN" altLang="en-US" dirty="0"/>
              <a:t>发展</a:t>
            </a:r>
            <a:endParaRPr lang="zh-CN" altLang="en-US" dirty="0"/>
          </a:p>
          <a:p>
            <a:r>
              <a:rPr lang="zh-CN" altLang="en-US" dirty="0"/>
              <a:t>面向对象系统概念</a:t>
            </a:r>
            <a:endParaRPr lang="en-US" altLang="zh-CN" dirty="0"/>
          </a:p>
          <a:p>
            <a:r>
              <a:rPr lang="zh-CN" altLang="en-US" dirty="0">
                <a:solidFill>
                  <a:srgbClr val="FF0000"/>
                </a:solidFill>
              </a:rPr>
              <a:t>统一建模语言与</a:t>
            </a:r>
            <a:r>
              <a:rPr lang="en-US" altLang="zh-CN" dirty="0">
                <a:solidFill>
                  <a:srgbClr val="FF0000"/>
                </a:solidFill>
              </a:rPr>
              <a:t>UML</a:t>
            </a:r>
            <a:endParaRPr lang="en-US" altLang="zh-CN" dirty="0">
              <a:solidFill>
                <a:srgbClr val="FF0000"/>
              </a:solidFill>
            </a:endParaRPr>
          </a:p>
          <a:p>
            <a:r>
              <a:rPr lang="en-US" altLang="zh-CN" dirty="0"/>
              <a:t>UML</a:t>
            </a:r>
            <a:r>
              <a:rPr lang="zh-CN" altLang="en-US" dirty="0"/>
              <a:t>的模型元素</a:t>
            </a:r>
            <a:endParaRPr lang="en-US" altLang="zh-CN" dirty="0"/>
          </a:p>
          <a:p>
            <a:r>
              <a:rPr lang="en-US" altLang="zh-CN" dirty="0"/>
              <a:t>UML</a:t>
            </a:r>
            <a:r>
              <a:rPr lang="zh-CN" altLang="en-US" dirty="0"/>
              <a:t>图</a:t>
            </a:r>
            <a:endParaRPr lang="en-US" altLang="zh-CN" dirty="0"/>
          </a:p>
        </p:txBody>
      </p:sp>
      <p:sp>
        <p:nvSpPr>
          <p:cNvPr id="24580" name="灯片编号占位符 3"/>
          <p:cNvSpPr txBox="1">
            <a:spLocks noGrp="1"/>
          </p:cNvSpPr>
          <p:nvPr/>
        </p:nvSpPr>
        <p:spPr>
          <a:xfrm>
            <a:off x="6553200" y="6248400"/>
            <a:ext cx="2133600" cy="457200"/>
          </a:xfrm>
          <a:prstGeom prst="rect">
            <a:avLst/>
          </a:prstGeom>
          <a:noFill/>
          <a:ln w="9525">
            <a:noFill/>
          </a:ln>
        </p:spPr>
        <p:txBody>
          <a:bodyPr anchor="b"/>
          <a:lstStyle/>
          <a:p>
            <a:pPr algn="r"/>
            <a:fld id="{9A0DB2DC-4C9A-4742-B13C-FB6460FD3503}" type="slidenum">
              <a:rPr lang="en-US" altLang="zh-CN" sz="1200" b="0" dirty="0">
                <a:latin typeface="Arial Black" panose="020B0A04020102020204" pitchFamily="34" charset="0"/>
              </a:rPr>
            </a:fld>
            <a:endParaRPr lang="en-US" altLang="zh-CN" sz="1200" b="0" dirty="0">
              <a:latin typeface="Arial Black" panose="020B0A040201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91440" tIns="45720" rIns="91440" bIns="45720" anchor="ctr"/>
          <a:lstStyle/>
          <a:p>
            <a:r>
              <a:rPr lang="zh-CN" altLang="en-US" b="1" dirty="0">
                <a:solidFill>
                  <a:srgbClr val="000000"/>
                </a:solidFill>
                <a:latin typeface="Times New Roman" panose="02020603050405020304" pitchFamily="18" charset="0"/>
                <a:ea typeface="楷体_GB2312" pitchFamily="49" charset="-122"/>
              </a:rPr>
              <a:t>什么是建模</a:t>
            </a:r>
            <a:endParaRPr lang="en-US" altLang="zh-CN" b="1" dirty="0">
              <a:solidFill>
                <a:srgbClr val="000000"/>
              </a:solidFill>
              <a:latin typeface="Times New Roman" panose="02020603050405020304" pitchFamily="18" charset="0"/>
              <a:ea typeface="楷体_GB2312" pitchFamily="49" charset="-122"/>
            </a:endParaRPr>
          </a:p>
        </p:txBody>
      </p:sp>
      <p:sp>
        <p:nvSpPr>
          <p:cNvPr id="25603" name="Rectangle 3"/>
          <p:cNvSpPr>
            <a:spLocks noGrp="1"/>
          </p:cNvSpPr>
          <p:nvPr>
            <p:ph idx="1"/>
          </p:nvPr>
        </p:nvSpPr>
        <p:spPr/>
        <p:txBody>
          <a:bodyPr vert="horz" wrap="square" lIns="91440" tIns="45720" rIns="91440" bIns="45720" anchor="t"/>
          <a:lstStyle/>
          <a:p>
            <a:r>
              <a:rPr lang="zh-CN" altLang="en-US" dirty="0"/>
              <a:t>模型</a:t>
            </a:r>
            <a:endParaRPr lang="zh-CN" altLang="en-US" dirty="0"/>
          </a:p>
          <a:p>
            <a:pPr lvl="1">
              <a:buSzPct val="80000"/>
            </a:pPr>
            <a:r>
              <a:rPr lang="zh-CN" altLang="en-US" dirty="0">
                <a:latin typeface="+mn-lt"/>
                <a:ea typeface="仿宋_GB2312" pitchFamily="49" charset="-122"/>
              </a:rPr>
              <a:t>是对现实的简化或抽象</a:t>
            </a:r>
            <a:endParaRPr lang="zh-CN" altLang="en-US" dirty="0">
              <a:latin typeface="+mn-lt"/>
              <a:ea typeface="仿宋_GB2312" pitchFamily="49" charset="-122"/>
            </a:endParaRPr>
          </a:p>
          <a:p>
            <a:pPr lvl="1">
              <a:buSzPct val="80000"/>
            </a:pPr>
            <a:r>
              <a:rPr lang="zh-CN" altLang="en-US" dirty="0">
                <a:latin typeface="+mn-lt"/>
                <a:ea typeface="仿宋_GB2312" pitchFamily="49" charset="-122"/>
              </a:rPr>
              <a:t>它滤掉了非本质的细节，集中描绘复杂问题或结构的本质，使得问题更容易理解</a:t>
            </a:r>
            <a:endParaRPr lang="zh-CN" altLang="en-US" dirty="0">
              <a:latin typeface="+mn-lt"/>
              <a:ea typeface="仿宋_GB2312" pitchFamily="49" charset="-122"/>
            </a:endParaRPr>
          </a:p>
          <a:p>
            <a:pPr lvl="1">
              <a:buSzPct val="80000"/>
            </a:pPr>
            <a:endParaRPr lang="en-US" altLang="zh-CN" dirty="0">
              <a:solidFill>
                <a:srgbClr val="FF0000"/>
              </a:solidFill>
              <a:latin typeface="+mn-lt"/>
              <a:ea typeface="仿宋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vert="horz" wrap="square" lIns="91440" tIns="45720" rIns="91440" bIns="45720" anchor="ctr"/>
          <a:lstStyle/>
          <a:p>
            <a:r>
              <a:rPr lang="zh-CN" altLang="en-US" dirty="0"/>
              <a:t>什么是建模？</a:t>
            </a:r>
            <a:endParaRPr lang="zh-CN" altLang="en-US" dirty="0"/>
          </a:p>
        </p:txBody>
      </p:sp>
      <p:sp>
        <p:nvSpPr>
          <p:cNvPr id="26627" name="Rectangle 3"/>
          <p:cNvSpPr>
            <a:spLocks noGrp="1"/>
          </p:cNvSpPr>
          <p:nvPr>
            <p:ph idx="1"/>
          </p:nvPr>
        </p:nvSpPr>
        <p:spPr/>
        <p:txBody>
          <a:bodyPr vert="horz" wrap="square" lIns="91440" tIns="45720" rIns="91440" bIns="45720" anchor="t"/>
          <a:lstStyle/>
          <a:p>
            <a:r>
              <a:rPr lang="zh-CN" altLang="en-US" dirty="0"/>
              <a:t>建模就是认识现实世界</a:t>
            </a:r>
            <a:endParaRPr lang="zh-CN" altLang="en-US" dirty="0"/>
          </a:p>
        </p:txBody>
      </p:sp>
      <p:sp>
        <p:nvSpPr>
          <p:cNvPr id="26628" name="Rectangle 4"/>
          <p:cNvSpPr/>
          <p:nvPr/>
        </p:nvSpPr>
        <p:spPr>
          <a:xfrm>
            <a:off x="1692275" y="2706688"/>
            <a:ext cx="2376488" cy="2809875"/>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6629" name="Rectangle 5"/>
          <p:cNvSpPr/>
          <p:nvPr/>
        </p:nvSpPr>
        <p:spPr>
          <a:xfrm>
            <a:off x="5292725" y="2706688"/>
            <a:ext cx="2087563" cy="2809875"/>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6630" name="AutoShape 6"/>
          <p:cNvSpPr/>
          <p:nvPr/>
        </p:nvSpPr>
        <p:spPr>
          <a:xfrm>
            <a:off x="1908175" y="3140075"/>
            <a:ext cx="503238" cy="503238"/>
          </a:xfrm>
          <a:prstGeom prst="sun">
            <a:avLst>
              <a:gd name="adj" fmla="val 25000"/>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6631" name="AutoShape 7"/>
          <p:cNvSpPr/>
          <p:nvPr/>
        </p:nvSpPr>
        <p:spPr>
          <a:xfrm>
            <a:off x="3132138" y="3140075"/>
            <a:ext cx="504825" cy="576263"/>
          </a:xfrm>
          <a:prstGeom prst="moon">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6632" name="AutoShape 8"/>
          <p:cNvSpPr/>
          <p:nvPr/>
        </p:nvSpPr>
        <p:spPr>
          <a:xfrm>
            <a:off x="2627313" y="3427413"/>
            <a:ext cx="649287" cy="720725"/>
          </a:xfrm>
          <a:prstGeom prst="lightningBol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6633" name="AutoShape 9"/>
          <p:cNvSpPr/>
          <p:nvPr/>
        </p:nvSpPr>
        <p:spPr>
          <a:xfrm>
            <a:off x="6516688" y="4795838"/>
            <a:ext cx="431800" cy="431800"/>
          </a:xfrm>
          <a:custGeom>
            <a:avLst/>
            <a:gdLst>
              <a:gd name="txL" fmla="*/ 5037 w 21600"/>
              <a:gd name="txT" fmla="*/ 2277 h 21600"/>
              <a:gd name="txR" fmla="*/ 16557 w 21600"/>
              <a:gd name="txB" fmla="*/ 13677 h 21600"/>
            </a:gdLst>
            <a:ahLst/>
            <a:cxnLst>
              <a:cxn ang="17694720">
                <a:pos x="2147483647" y="2147483647"/>
              </a:cxn>
              <a:cxn ang="11796480">
                <a:pos x="2147483647" y="2147483647"/>
              </a:cxn>
              <a:cxn ang="5898240">
                <a:pos x="2147483647" y="2147483647"/>
              </a:cxn>
              <a:cxn ang="0">
                <a:pos x="2147483647" y="2147483647"/>
              </a:cxn>
            </a:cxnLst>
            <a:rect l="txL" t="txT" r="txR" b="txB"/>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26634" name="AutoShape 10"/>
          <p:cNvSpPr/>
          <p:nvPr/>
        </p:nvSpPr>
        <p:spPr>
          <a:xfrm>
            <a:off x="3132138" y="4364038"/>
            <a:ext cx="431800" cy="431800"/>
          </a:xfrm>
          <a:prstGeom prst="smileyFace">
            <a:avLst>
              <a:gd name="adj" fmla="val 4653"/>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6635" name="Oval 11"/>
          <p:cNvSpPr/>
          <p:nvPr/>
        </p:nvSpPr>
        <p:spPr>
          <a:xfrm>
            <a:off x="5580063" y="4435475"/>
            <a:ext cx="504825" cy="4333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6636" name="AutoShape 12"/>
          <p:cNvSpPr/>
          <p:nvPr/>
        </p:nvSpPr>
        <p:spPr>
          <a:xfrm>
            <a:off x="5724525" y="5011738"/>
            <a:ext cx="720725" cy="360362"/>
          </a:xfrm>
          <a:prstGeom prst="rtTriangl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6637" name="AutoShape 13"/>
          <p:cNvSpPr/>
          <p:nvPr/>
        </p:nvSpPr>
        <p:spPr>
          <a:xfrm>
            <a:off x="6516688" y="4219575"/>
            <a:ext cx="503237" cy="649288"/>
          </a:xfrm>
          <a:custGeom>
            <a:avLst/>
            <a:gdLst>
              <a:gd name="txL" fmla="*/ 0 w 21600"/>
              <a:gd name="txT" fmla="*/ 0 h 21600"/>
              <a:gd name="txR" fmla="*/ 21600 w 21600"/>
              <a:gd name="txB" fmla="*/ 7713 h 21600"/>
            </a:gdLst>
            <a:ahLst/>
            <a:cxnLst>
              <a:cxn ang="0">
                <a:pos x="2147483647" y="0"/>
              </a:cxn>
              <a:cxn ang="0">
                <a:pos x="2147483647" y="2147483647"/>
              </a:cxn>
              <a:cxn ang="0">
                <a:pos x="2147483647" y="2147483647"/>
              </a:cxn>
              <a:cxn ang="0">
                <a:pos x="2147483647" y="2147483647"/>
              </a:cxn>
            </a:cxnLst>
            <a:rect l="txL" t="txT" r="txR" b="txB"/>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26638" name="Line 14"/>
          <p:cNvSpPr/>
          <p:nvPr/>
        </p:nvSpPr>
        <p:spPr>
          <a:xfrm>
            <a:off x="3851275" y="3211513"/>
            <a:ext cx="1800225" cy="0"/>
          </a:xfrm>
          <a:prstGeom prst="line">
            <a:avLst/>
          </a:prstGeom>
          <a:ln w="57150" cap="flat" cmpd="sng">
            <a:solidFill>
              <a:schemeClr val="tx1"/>
            </a:solidFill>
            <a:prstDash val="solid"/>
            <a:miter/>
            <a:headEnd type="none" w="med" len="med"/>
            <a:tailEnd type="triangle" w="med" len="med"/>
          </a:ln>
        </p:spPr>
      </p:sp>
      <p:sp>
        <p:nvSpPr>
          <p:cNvPr id="26639" name="Line 15"/>
          <p:cNvSpPr/>
          <p:nvPr/>
        </p:nvSpPr>
        <p:spPr>
          <a:xfrm flipH="1">
            <a:off x="3779838" y="4868863"/>
            <a:ext cx="1728787" cy="0"/>
          </a:xfrm>
          <a:prstGeom prst="line">
            <a:avLst/>
          </a:prstGeom>
          <a:ln w="57150" cap="flat" cmpd="sng">
            <a:solidFill>
              <a:schemeClr val="tx1"/>
            </a:solidFill>
            <a:prstDash val="solid"/>
            <a:miter/>
            <a:headEnd type="none" w="med" len="med"/>
            <a:tailEnd type="triangle" w="med" len="med"/>
          </a:ln>
        </p:spPr>
      </p:sp>
      <p:sp>
        <p:nvSpPr>
          <p:cNvPr id="114704" name="Text Box 16"/>
          <p:cNvSpPr txBox="1">
            <a:spLocks noChangeArrowheads="1"/>
          </p:cNvSpPr>
          <p:nvPr/>
        </p:nvSpPr>
        <p:spPr bwMode="auto">
          <a:xfrm>
            <a:off x="2195513" y="2779713"/>
            <a:ext cx="165735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客观世界</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14705" name="Text Box 17"/>
          <p:cNvSpPr txBox="1">
            <a:spLocks noChangeArrowheads="1"/>
          </p:cNvSpPr>
          <p:nvPr/>
        </p:nvSpPr>
        <p:spPr bwMode="auto">
          <a:xfrm>
            <a:off x="5580063" y="2779713"/>
            <a:ext cx="1655763"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主观世界</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6642" name="Text Box 18"/>
          <p:cNvSpPr txBox="1"/>
          <p:nvPr/>
        </p:nvSpPr>
        <p:spPr>
          <a:xfrm>
            <a:off x="4068763" y="3211513"/>
            <a:ext cx="1295400" cy="396875"/>
          </a:xfrm>
          <a:prstGeom prst="rect">
            <a:avLst/>
          </a:prstGeom>
          <a:noFill/>
          <a:ln w="9525">
            <a:noFill/>
          </a:ln>
        </p:spPr>
        <p:txBody>
          <a:bodyPr>
            <a:spAutoFit/>
          </a:bodyPr>
          <a:lstStyle/>
          <a:p>
            <a:pPr>
              <a:spcBef>
                <a:spcPct val="50000"/>
              </a:spcBef>
            </a:pPr>
            <a:r>
              <a:rPr lang="zh-CN" altLang="en-US" sz="2000" dirty="0">
                <a:solidFill>
                  <a:srgbClr val="FF3300"/>
                </a:solidFill>
                <a:latin typeface="Times New Roman" panose="02020603050405020304" pitchFamily="18" charset="0"/>
              </a:rPr>
              <a:t>认识世界</a:t>
            </a:r>
            <a:endParaRPr lang="zh-CN" altLang="en-US" sz="2000" dirty="0">
              <a:solidFill>
                <a:srgbClr val="FF3300"/>
              </a:solidFill>
              <a:latin typeface="Times New Roman" panose="02020603050405020304" pitchFamily="18" charset="0"/>
            </a:endParaRPr>
          </a:p>
        </p:txBody>
      </p:sp>
      <p:sp>
        <p:nvSpPr>
          <p:cNvPr id="26643" name="Text Box 19"/>
          <p:cNvSpPr txBox="1"/>
          <p:nvPr/>
        </p:nvSpPr>
        <p:spPr>
          <a:xfrm>
            <a:off x="4067175" y="4868863"/>
            <a:ext cx="1728788" cy="396875"/>
          </a:xfrm>
          <a:prstGeom prst="rect">
            <a:avLst/>
          </a:prstGeom>
          <a:noFill/>
          <a:ln w="9525">
            <a:noFill/>
          </a:ln>
        </p:spPr>
        <p:txBody>
          <a:bodyPr>
            <a:spAutoFit/>
          </a:bodyPr>
          <a:lstStyle/>
          <a:p>
            <a:pPr>
              <a:spcBef>
                <a:spcPct val="50000"/>
              </a:spcBef>
            </a:pPr>
            <a:r>
              <a:rPr lang="zh-CN" altLang="en-US" sz="2000" dirty="0">
                <a:solidFill>
                  <a:srgbClr val="FF3300"/>
                </a:solidFill>
                <a:latin typeface="Times New Roman" panose="02020603050405020304" pitchFamily="18" charset="0"/>
              </a:rPr>
              <a:t>改造世界</a:t>
            </a:r>
            <a:endParaRPr lang="zh-CN" altLang="en-US" sz="2000" dirty="0">
              <a:solidFill>
                <a:srgbClr val="FF3300"/>
              </a:solidFill>
              <a:latin typeface="Times New Roman" panose="02020603050405020304" pitchFamily="18" charset="0"/>
            </a:endParaRPr>
          </a:p>
        </p:txBody>
      </p:sp>
      <p:sp>
        <p:nvSpPr>
          <p:cNvPr id="114708" name="AutoShape 20"/>
          <p:cNvSpPr>
            <a:spLocks noChangeArrowheads="1"/>
          </p:cNvSpPr>
          <p:nvPr/>
        </p:nvSpPr>
        <p:spPr bwMode="auto">
          <a:xfrm>
            <a:off x="5435600" y="3109913"/>
            <a:ext cx="1800225" cy="1150938"/>
          </a:xfrm>
          <a:prstGeom prst="cloudCallout">
            <a:avLst>
              <a:gd name="adj1" fmla="val -133685"/>
              <a:gd name="adj2" fmla="val 89861"/>
            </a:avLst>
          </a:prstGeom>
          <a:solidFill>
            <a:srgbClr val="FF99CC"/>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世界是什么样的呢</a:t>
            </a:r>
            <a:r>
              <a:rPr kumimoji="1" lang="en-US" altLang="zh-CN" sz="2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pic>
        <p:nvPicPr>
          <p:cNvPr id="26645" name="Picture 21" descr="AN01124_"/>
          <p:cNvPicPr>
            <a:picLocks noChangeAspect="1"/>
          </p:cNvPicPr>
          <p:nvPr/>
        </p:nvPicPr>
        <p:blipFill>
          <a:blip r:embed="rId1"/>
          <a:stretch>
            <a:fillRect/>
          </a:stretch>
        </p:blipFill>
        <p:spPr>
          <a:xfrm>
            <a:off x="1979613" y="3932238"/>
            <a:ext cx="592137" cy="719137"/>
          </a:xfrm>
          <a:prstGeom prst="rect">
            <a:avLst/>
          </a:prstGeom>
          <a:noFill/>
          <a:ln w="9525">
            <a:noFill/>
          </a:ln>
        </p:spPr>
      </p:pic>
      <p:pic>
        <p:nvPicPr>
          <p:cNvPr id="26646" name="Picture 22" descr="NA01441_"/>
          <p:cNvPicPr>
            <a:picLocks noChangeAspect="1"/>
          </p:cNvPicPr>
          <p:nvPr/>
        </p:nvPicPr>
        <p:blipFill>
          <a:blip r:embed="rId2"/>
          <a:stretch>
            <a:fillRect/>
          </a:stretch>
        </p:blipFill>
        <p:spPr>
          <a:xfrm>
            <a:off x="2484438" y="4579938"/>
            <a:ext cx="636587" cy="720725"/>
          </a:xfrm>
          <a:prstGeom prst="rect">
            <a:avLst/>
          </a:prstGeom>
          <a:noFill/>
          <a:ln w="9525">
            <a:noFill/>
          </a:ln>
        </p:spPr>
      </p:pic>
    </p:spTree>
  </p:cSld>
  <p:clrMapOvr>
    <a:masterClrMapping/>
  </p:clrMapOvr>
  <p:transition>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ctr"/>
          <a:lstStyle/>
          <a:p>
            <a:r>
              <a:rPr lang="zh-CN" altLang="en-US" dirty="0"/>
              <a:t>模型体现现实世界</a:t>
            </a:r>
            <a:endParaRPr lang="zh-CN" altLang="en-US" dirty="0"/>
          </a:p>
        </p:txBody>
      </p:sp>
      <p:sp>
        <p:nvSpPr>
          <p:cNvPr id="27651" name="Rectangle 3"/>
          <p:cNvSpPr>
            <a:spLocks noGrp="1"/>
          </p:cNvSpPr>
          <p:nvPr>
            <p:ph idx="1"/>
          </p:nvPr>
        </p:nvSpPr>
        <p:spPr/>
        <p:txBody>
          <a:bodyPr vert="horz" wrap="square" lIns="91440" tIns="45720" rIns="91440" bIns="45720" anchor="t"/>
          <a:lstStyle/>
          <a:p>
            <a:r>
              <a:rPr lang="zh-CN" altLang="en-US" dirty="0"/>
              <a:t>只存在同一个现实世界</a:t>
            </a:r>
            <a:endParaRPr lang="zh-CN" altLang="en-US" dirty="0"/>
          </a:p>
        </p:txBody>
      </p:sp>
      <p:pic>
        <p:nvPicPr>
          <p:cNvPr id="27652" name="Picture 4" descr="BD06675_"/>
          <p:cNvPicPr>
            <a:picLocks noChangeAspect="1"/>
          </p:cNvPicPr>
          <p:nvPr/>
        </p:nvPicPr>
        <p:blipFill>
          <a:blip r:embed="rId1"/>
          <a:stretch>
            <a:fillRect/>
          </a:stretch>
        </p:blipFill>
        <p:spPr>
          <a:xfrm>
            <a:off x="3089275" y="2638425"/>
            <a:ext cx="2803525" cy="3095625"/>
          </a:xfrm>
          <a:prstGeom prst="rect">
            <a:avLst/>
          </a:prstGeom>
          <a:noFill/>
          <a:ln w="9525">
            <a:noFill/>
          </a:ln>
        </p:spPr>
      </p:pic>
      <p:sp>
        <p:nvSpPr>
          <p:cNvPr id="27653" name="AutoShape 5"/>
          <p:cNvSpPr/>
          <p:nvPr/>
        </p:nvSpPr>
        <p:spPr>
          <a:xfrm>
            <a:off x="2124075" y="4594225"/>
            <a:ext cx="990600" cy="914400"/>
          </a:xfrm>
          <a:prstGeom prst="smileyFace">
            <a:avLst>
              <a:gd name="adj" fmla="val 4653"/>
            </a:avLst>
          </a:prstGeom>
          <a:solidFill>
            <a:srgbClr val="FF99CC"/>
          </a:solidFill>
          <a:ln w="9525" cap="flat" cmpd="sng">
            <a:solidFill>
              <a:schemeClr val="tx2"/>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7654" name="AutoShape 6"/>
          <p:cNvSpPr/>
          <p:nvPr/>
        </p:nvSpPr>
        <p:spPr>
          <a:xfrm>
            <a:off x="5892800" y="2608263"/>
            <a:ext cx="457200" cy="533400"/>
          </a:xfrm>
          <a:prstGeom prst="smileyFace">
            <a:avLst>
              <a:gd name="adj" fmla="val 4653"/>
            </a:avLst>
          </a:prstGeom>
          <a:solidFill>
            <a:srgbClr val="FF99CC"/>
          </a:solidFill>
          <a:ln w="9525" cap="flat" cmpd="sng">
            <a:solidFill>
              <a:schemeClr val="tx2"/>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7655" name="AutoShape 7"/>
          <p:cNvSpPr/>
          <p:nvPr/>
        </p:nvSpPr>
        <p:spPr>
          <a:xfrm>
            <a:off x="5894388" y="4827588"/>
            <a:ext cx="838200" cy="762000"/>
          </a:xfrm>
          <a:prstGeom prst="smileyFace">
            <a:avLst>
              <a:gd name="adj" fmla="val 4653"/>
            </a:avLst>
          </a:prstGeom>
          <a:solidFill>
            <a:srgbClr val="FF99CC"/>
          </a:solidFill>
          <a:ln w="9525" cap="flat" cmpd="sng">
            <a:solidFill>
              <a:schemeClr val="tx2"/>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7656" name="AutoShape 8"/>
          <p:cNvSpPr/>
          <p:nvPr/>
        </p:nvSpPr>
        <p:spPr>
          <a:xfrm>
            <a:off x="2408238" y="2925763"/>
            <a:ext cx="533400" cy="533400"/>
          </a:xfrm>
          <a:prstGeom prst="smileyFace">
            <a:avLst>
              <a:gd name="adj" fmla="val 4653"/>
            </a:avLst>
          </a:prstGeom>
          <a:solidFill>
            <a:srgbClr val="FF99CC"/>
          </a:solidFill>
          <a:ln w="9525" cap="flat" cmpd="sng">
            <a:solidFill>
              <a:schemeClr val="tx2"/>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7657" name="AutoShape 9"/>
          <p:cNvSpPr/>
          <p:nvPr/>
        </p:nvSpPr>
        <p:spPr>
          <a:xfrm>
            <a:off x="4373563" y="2420938"/>
            <a:ext cx="223837" cy="287337"/>
          </a:xfrm>
          <a:prstGeom prst="smileyFace">
            <a:avLst>
              <a:gd name="adj" fmla="val 4653"/>
            </a:avLst>
          </a:prstGeom>
          <a:solidFill>
            <a:srgbClr val="FF99CC"/>
          </a:solidFill>
          <a:ln w="9525" cap="flat" cmpd="sng">
            <a:solidFill>
              <a:schemeClr val="tx2"/>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117770" name="Text Box 10"/>
          <p:cNvSpPr txBox="1">
            <a:spLocks noChangeArrowheads="1"/>
          </p:cNvSpPr>
          <p:nvPr/>
        </p:nvSpPr>
        <p:spPr bwMode="auto">
          <a:xfrm>
            <a:off x="539750" y="5635625"/>
            <a:ext cx="8064500" cy="457200"/>
          </a:xfrm>
          <a:prstGeom prst="rect">
            <a:avLst/>
          </a:prstGeom>
          <a:noFill/>
          <a:ln w="12700">
            <a:noFill/>
            <a:miter lim="800000"/>
            <a:headEnd type="none" w="sm" len="sm"/>
            <a:tailEnd type="none" w="sm" len="sm"/>
          </a:ln>
          <a:effectLst/>
        </p:spPr>
        <p:txBody>
          <a:bodyPr>
            <a:spAutoFit/>
          </a:bodyPr>
          <a:lstStyle/>
          <a:p>
            <a:pPr marR="0" algn="ctr" defTabSz="914400" eaLnBrk="0" hangingPunct="0">
              <a:spcBef>
                <a:spcPct val="50000"/>
              </a:spcBef>
              <a:buClrTx/>
              <a:buSzTx/>
              <a:buFontTx/>
              <a:buNone/>
              <a:defRPr/>
            </a:pPr>
            <a:r>
              <a:rPr kumimoji="1" lang="zh-CN" altLang="en-US" u="sng" kern="1200" cap="none" spc="0" normalizeH="0" baseline="0" noProof="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模型没有对错、只有符合建模人目的多少之分</a:t>
            </a:r>
            <a:endParaRPr kumimoji="1" lang="zh-CN" altLang="en-US" u="sng" kern="1200" cap="none" spc="0" normalizeH="0" baseline="0" noProof="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7770"/>
                                        </p:tgtEl>
                                        <p:attrNameLst>
                                          <p:attrName>style.visibility</p:attrName>
                                        </p:attrNameLst>
                                      </p:cBhvr>
                                      <p:to>
                                        <p:strVal val="visible"/>
                                      </p:to>
                                    </p:set>
                                    <p:anim calcmode="lin" valueType="num">
                                      <p:cBhvr>
                                        <p:cTn id="7" dur="500" fill="hold"/>
                                        <p:tgtEl>
                                          <p:spTgt spid="117770"/>
                                        </p:tgtEl>
                                        <p:attrNameLst>
                                          <p:attrName>ppt_w</p:attrName>
                                        </p:attrNameLst>
                                      </p:cBhvr>
                                      <p:tavLst>
                                        <p:tav tm="0">
                                          <p:val>
                                            <p:fltVal val="0"/>
                                          </p:val>
                                        </p:tav>
                                        <p:tav tm="100000">
                                          <p:val>
                                            <p:strVal val="#ppt_w"/>
                                          </p:val>
                                        </p:tav>
                                      </p:tavLst>
                                    </p:anim>
                                    <p:anim calcmode="lin" valueType="num">
                                      <p:cBhvr>
                                        <p:cTn id="8" dur="500" fill="hold"/>
                                        <p:tgtEl>
                                          <p:spTgt spid="1177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457200" y="298450"/>
            <a:ext cx="8229600" cy="762000"/>
          </a:xfrm>
          <a:solidFill>
            <a:srgbClr val="CFE09A"/>
          </a:solidFill>
        </p:spPr>
        <p:txBody>
          <a:bodyPr anchor="ctr"/>
          <a:lstStyle/>
          <a:p>
            <a:r>
              <a:rPr lang="zh-CN" altLang="en-US">
                <a:solidFill>
                  <a:srgbClr val="7030A0"/>
                </a:solidFill>
                <a:latin typeface="华文彩云" panose="02010800040101010101" charset="-122"/>
                <a:ea typeface="华文彩云" panose="02010800040101010101" charset="-122"/>
              </a:rPr>
              <a:t>面向对象建模</a:t>
            </a:r>
            <a:endParaRPr lang="zh-CN" altLang="en-US">
              <a:solidFill>
                <a:srgbClr val="7030A0"/>
              </a:solidFill>
              <a:latin typeface="华文彩云" panose="02010800040101010101" charset="-122"/>
              <a:ea typeface="华文彩云" panose="02010800040101010101" charset="-122"/>
            </a:endParaRPr>
          </a:p>
        </p:txBody>
      </p:sp>
      <p:sp>
        <p:nvSpPr>
          <p:cNvPr id="31746" name="内容占位符 2"/>
          <p:cNvSpPr>
            <a:spLocks noGrp="1"/>
          </p:cNvSpPr>
          <p:nvPr>
            <p:ph idx="1"/>
          </p:nvPr>
        </p:nvSpPr>
        <p:spPr>
          <a:xfrm>
            <a:off x="457200" y="1060450"/>
            <a:ext cx="8229600" cy="4502150"/>
          </a:xfrm>
        </p:spPr>
        <p:txBody>
          <a:bodyPr anchor="t"/>
          <a:lstStyle/>
          <a:p>
            <a:r>
              <a:rPr lang="zh-CN" altLang="en-US"/>
              <a:t>对象模型（</a:t>
            </a:r>
            <a:r>
              <a:rPr lang="zh-CN" altLang="en-US">
                <a:solidFill>
                  <a:srgbClr val="FF0000"/>
                </a:solidFill>
              </a:rPr>
              <a:t>类图</a:t>
            </a:r>
            <a:r>
              <a:rPr lang="zh-CN" altLang="en-US"/>
              <a:t>、对象图、包图）：</a:t>
            </a:r>
            <a:endParaRPr lang="zh-CN" altLang="en-US"/>
          </a:p>
          <a:p>
            <a:pPr lvl="1">
              <a:buSzPct val="80000"/>
            </a:pPr>
            <a:r>
              <a:rPr lang="zh-CN" altLang="en-US">
                <a:latin typeface="华文宋体" panose="02010600040101010101" pitchFamily="2" charset="-122"/>
                <a:ea typeface="华文宋体" panose="02010600040101010101" pitchFamily="2" charset="-122"/>
              </a:rPr>
              <a:t>表示静态的、结构化的系统的</a:t>
            </a:r>
            <a:r>
              <a:rPr lang="en-US" altLang="zh-CN">
                <a:latin typeface="华文宋体" panose="02010600040101010101" pitchFamily="2" charset="-122"/>
                <a:ea typeface="仿宋_GB2312" pitchFamily="49" charset="-122"/>
              </a:rPr>
              <a:t>“</a:t>
            </a:r>
            <a:r>
              <a:rPr lang="zh-CN" altLang="en-US">
                <a:solidFill>
                  <a:srgbClr val="FF0000"/>
                </a:solidFill>
                <a:latin typeface="华文宋体" panose="02010600040101010101" pitchFamily="2" charset="-122"/>
                <a:ea typeface="华文宋体" panose="02010600040101010101" pitchFamily="2" charset="-122"/>
              </a:rPr>
              <a:t>数据</a:t>
            </a:r>
            <a:r>
              <a:rPr lang="en-US" altLang="zh-CN">
                <a:latin typeface="华文宋体" panose="02010600040101010101" pitchFamily="2" charset="-122"/>
                <a:ea typeface="仿宋_GB2312" pitchFamily="49" charset="-122"/>
              </a:rPr>
              <a:t>”</a:t>
            </a:r>
            <a:r>
              <a:rPr lang="zh-CN" altLang="en-US">
                <a:latin typeface="华文宋体" panose="02010600040101010101" pitchFamily="2" charset="-122"/>
                <a:ea typeface="华文宋体" panose="02010600040101010101" pitchFamily="2" charset="-122"/>
              </a:rPr>
              <a:t>性质，它是对模拟客观世界实体对象以及对象间的关系的映射，描述了系统的静态结构。</a:t>
            </a:r>
            <a:endParaRPr lang="zh-CN" altLang="en-US">
              <a:latin typeface="华文宋体" panose="02010600040101010101" pitchFamily="2" charset="-122"/>
              <a:ea typeface="华文宋体" panose="02010600040101010101" pitchFamily="2" charset="-122"/>
            </a:endParaRPr>
          </a:p>
          <a:p>
            <a:pPr lvl="1">
              <a:buSzPct val="80000"/>
            </a:pPr>
            <a:r>
              <a:rPr lang="zh-CN" altLang="en-US">
                <a:latin typeface="华文宋体" panose="02010600040101010101" pitchFamily="2" charset="-122"/>
                <a:ea typeface="华文宋体" panose="02010600040101010101" pitchFamily="2" charset="-122"/>
              </a:rPr>
              <a:t>三个模型中最重要、最基本、最核心的。</a:t>
            </a:r>
            <a:endParaRPr lang="zh-CN" altLang="en-US">
              <a:latin typeface="华文宋体" panose="02010600040101010101" pitchFamily="2" charset="-122"/>
              <a:ea typeface="华文宋体" panose="02010600040101010101" pitchFamily="2" charset="-122"/>
            </a:endParaRPr>
          </a:p>
          <a:p>
            <a:r>
              <a:rPr lang="zh-CN" altLang="en-US"/>
              <a:t>动态模型（</a:t>
            </a:r>
            <a:r>
              <a:rPr lang="zh-CN" altLang="en-US">
                <a:solidFill>
                  <a:srgbClr val="FF0000"/>
                </a:solidFill>
              </a:rPr>
              <a:t>状态图</a:t>
            </a:r>
            <a:r>
              <a:rPr lang="zh-CN" altLang="en-US"/>
              <a:t>，第</a:t>
            </a:r>
            <a:r>
              <a:rPr lang="en-US" altLang="zh-CN"/>
              <a:t>3.6</a:t>
            </a:r>
            <a:r>
              <a:rPr lang="zh-CN" altLang="en-US"/>
              <a:t>节）</a:t>
            </a:r>
            <a:endParaRPr lang="zh-CN" altLang="en-US"/>
          </a:p>
          <a:p>
            <a:pPr lvl="1">
              <a:buSzPct val="80000"/>
            </a:pPr>
            <a:r>
              <a:rPr lang="zh-CN" altLang="en-US">
                <a:latin typeface="华文宋体" panose="02010600040101010101" pitchFamily="2" charset="-122"/>
                <a:ea typeface="华文宋体" panose="02010600040101010101" pitchFamily="2" charset="-122"/>
              </a:rPr>
              <a:t>表示瞬时的、行为化的系统的</a:t>
            </a:r>
            <a:r>
              <a:rPr lang="en-US" altLang="zh-CN">
                <a:latin typeface="华文宋体" panose="02010600040101010101" pitchFamily="2" charset="-122"/>
                <a:ea typeface="仿宋_GB2312" pitchFamily="49" charset="-122"/>
              </a:rPr>
              <a:t>“</a:t>
            </a:r>
            <a:r>
              <a:rPr lang="zh-CN" altLang="en-US">
                <a:solidFill>
                  <a:srgbClr val="FF0000"/>
                </a:solidFill>
                <a:latin typeface="华文宋体" panose="02010600040101010101" pitchFamily="2" charset="-122"/>
                <a:ea typeface="华文宋体" panose="02010600040101010101" pitchFamily="2" charset="-122"/>
              </a:rPr>
              <a:t>控制</a:t>
            </a:r>
            <a:r>
              <a:rPr lang="en-US" altLang="zh-CN">
                <a:latin typeface="华文宋体" panose="02010600040101010101" pitchFamily="2" charset="-122"/>
                <a:ea typeface="仿宋_GB2312" pitchFamily="49" charset="-122"/>
              </a:rPr>
              <a:t>”</a:t>
            </a:r>
            <a:r>
              <a:rPr lang="zh-CN" altLang="en-US">
                <a:latin typeface="华文宋体" panose="02010600040101010101" pitchFamily="2" charset="-122"/>
                <a:ea typeface="华文宋体" panose="02010600040101010101" pitchFamily="2" charset="-122"/>
              </a:rPr>
              <a:t>性质，它规定了对象模型中的对象的合法变化序列。</a:t>
            </a:r>
            <a:endParaRPr lang="zh-CN" altLang="en-US">
              <a:latin typeface="华文宋体" panose="02010600040101010101" pitchFamily="2" charset="-122"/>
              <a:ea typeface="华文宋体" panose="02010600040101010101" pitchFamily="2" charset="-122"/>
            </a:endParaRPr>
          </a:p>
          <a:p>
            <a:r>
              <a:rPr lang="zh-CN" altLang="en-US"/>
              <a:t>功能模型（</a:t>
            </a:r>
            <a:r>
              <a:rPr lang="zh-CN" altLang="en-US">
                <a:solidFill>
                  <a:srgbClr val="FF0000"/>
                </a:solidFill>
              </a:rPr>
              <a:t>用例图</a:t>
            </a:r>
            <a:r>
              <a:rPr lang="zh-CN" altLang="en-US"/>
              <a:t>）</a:t>
            </a:r>
            <a:endParaRPr lang="zh-CN" altLang="en-US"/>
          </a:p>
          <a:p>
            <a:pPr lvl="1">
              <a:buSzPct val="80000"/>
            </a:pPr>
            <a:r>
              <a:rPr lang="zh-CN" altLang="en-US">
                <a:latin typeface="华文宋体" panose="02010600040101010101" pitchFamily="2" charset="-122"/>
                <a:ea typeface="华文宋体" panose="02010600040101010101" pitchFamily="2" charset="-122"/>
              </a:rPr>
              <a:t>表示变化的系统的</a:t>
            </a:r>
            <a:r>
              <a:rPr lang="en-US" altLang="zh-CN">
                <a:latin typeface="华文宋体" panose="02010600040101010101" pitchFamily="2" charset="-122"/>
                <a:ea typeface="仿宋_GB2312" pitchFamily="49" charset="-122"/>
              </a:rPr>
              <a:t>“</a:t>
            </a:r>
            <a:r>
              <a:rPr lang="zh-CN" altLang="en-US">
                <a:latin typeface="华文宋体" panose="02010600040101010101" pitchFamily="2" charset="-122"/>
                <a:ea typeface="华文宋体" panose="02010600040101010101" pitchFamily="2" charset="-122"/>
              </a:rPr>
              <a:t>功能</a:t>
            </a:r>
            <a:r>
              <a:rPr lang="en-US" altLang="zh-CN">
                <a:latin typeface="华文宋体" panose="02010600040101010101" pitchFamily="2" charset="-122"/>
                <a:ea typeface="仿宋_GB2312" pitchFamily="49" charset="-122"/>
              </a:rPr>
              <a:t>”</a:t>
            </a:r>
            <a:r>
              <a:rPr lang="zh-CN" altLang="en-US">
                <a:latin typeface="华文宋体" panose="02010600040101010101" pitchFamily="2" charset="-122"/>
                <a:ea typeface="华文宋体" panose="02010600040101010101" pitchFamily="2" charset="-122"/>
              </a:rPr>
              <a:t>性质，它指明了系统应该</a:t>
            </a:r>
            <a:r>
              <a:rPr lang="en-US" altLang="zh-CN">
                <a:latin typeface="华文宋体" panose="02010600040101010101" pitchFamily="2" charset="-122"/>
                <a:ea typeface="仿宋_GB2312" pitchFamily="49" charset="-122"/>
              </a:rPr>
              <a:t>“</a:t>
            </a:r>
            <a:r>
              <a:rPr lang="zh-CN" altLang="en-US">
                <a:latin typeface="华文宋体" panose="02010600040101010101" pitchFamily="2" charset="-122"/>
                <a:ea typeface="华文宋体" panose="02010600040101010101" pitchFamily="2" charset="-122"/>
              </a:rPr>
              <a:t>做什么</a:t>
            </a:r>
            <a:r>
              <a:rPr lang="en-US" altLang="zh-CN">
                <a:latin typeface="华文宋体" panose="02010600040101010101" pitchFamily="2" charset="-122"/>
                <a:ea typeface="仿宋_GB2312" pitchFamily="49" charset="-122"/>
              </a:rPr>
              <a:t>”</a:t>
            </a:r>
            <a:r>
              <a:rPr lang="zh-CN" altLang="en-US">
                <a:latin typeface="华文宋体" panose="02010600040101010101" pitchFamily="2" charset="-122"/>
                <a:ea typeface="华文宋体" panose="02010600040101010101" pitchFamily="2" charset="-122"/>
              </a:rPr>
              <a:t>。</a:t>
            </a:r>
            <a:endParaRPr lang="zh-CN" altLang="en-US">
              <a:latin typeface="华文宋体" panose="02010600040101010101" pitchFamily="2" charset="-122"/>
              <a:ea typeface="华文宋体" panose="020106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solidFill>
            <a:srgbClr val="92D050"/>
          </a:solidFill>
        </p:spPr>
        <p:txBody>
          <a:bodyPr vert="horz" wrap="square" lIns="91440" tIns="45720" rIns="91440" bIns="45720" anchor="ctr"/>
          <a:lstStyle/>
          <a:p>
            <a:r>
              <a:rPr lang="en-US" altLang="zh-CN" sz="4400" b="1" dirty="0"/>
              <a:t>UML</a:t>
            </a:r>
            <a:r>
              <a:rPr lang="zh-CN" altLang="en-US" sz="4400" b="1" dirty="0"/>
              <a:t>视图与图</a:t>
            </a:r>
            <a:endParaRPr lang="zh-CN" altLang="en-US" sz="4400" b="1" dirty="0"/>
          </a:p>
        </p:txBody>
      </p:sp>
      <p:graphicFrame>
        <p:nvGraphicFramePr>
          <p:cNvPr id="86066" name="Group 50"/>
          <p:cNvGraphicFramePr>
            <a:graphicFrameLocks noGrp="1"/>
          </p:cNvGraphicFramePr>
          <p:nvPr/>
        </p:nvGraphicFramePr>
        <p:xfrm>
          <a:off x="762000" y="1219200"/>
          <a:ext cx="8001000" cy="4710115"/>
        </p:xfrm>
        <a:graphic>
          <a:graphicData uri="http://schemas.openxmlformats.org/drawingml/2006/table">
            <a:tbl>
              <a:tblPr/>
              <a:tblGrid>
                <a:gridCol w="1673225"/>
                <a:gridCol w="2109788"/>
                <a:gridCol w="4217987"/>
              </a:tblGrid>
              <a:tr h="442849">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主题域</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视图 （</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view</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图（</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diagram</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30">
                <a:tc rowSpan="5">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结构化（静态的）</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静态视图</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类图（</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class</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95">
                <a:tc vMerge="1">
                  <a:tcPr/>
                </a:tc>
                <a:tc rowSpan="3">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设计视图</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内部结构（</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internal structure</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057">
                <a:tc vMerge="1">
                  <a:tcPr/>
                </a:tc>
                <a:tc vMerge="1">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协作图（</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collaboration</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08">
                <a:tc vMerge="1">
                  <a:tcPr/>
                </a:tc>
                <a:tc vMerge="1">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构件图（</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component</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95">
                <a:tc vMerge="1">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用例视图</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用例图（</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use case</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5">
                <a:tc rowSpan="4">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动态的</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状态机视图</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状态图（</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state machine</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95">
                <a:tc vMerge="1">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活动视图</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活动图（</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activity</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882">
                <a:tc vMerge="1">
                  <a:tcPr/>
                </a:tc>
                <a:tc rowSpan="2">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交互视图</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顺序图（</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sequence</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882">
                <a:tc vMerge="1">
                  <a:tcPr/>
                </a:tc>
                <a:tc vMerge="1">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通信图（</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communication</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9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物理的</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部署视图</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部署图（</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deployment</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882">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模型管理</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模型管理视图</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包图（</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package</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），剖面（</a:t>
                      </a:r>
                      <a:r>
                        <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profile</a:t>
                      </a: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椭圆 1"/>
          <p:cNvSpPr/>
          <p:nvPr/>
        </p:nvSpPr>
        <p:spPr>
          <a:xfrm>
            <a:off x="4572000" y="1676400"/>
            <a:ext cx="609600" cy="381000"/>
          </a:xfrm>
          <a:prstGeom prst="ellipse">
            <a:avLst/>
          </a:prstGeom>
          <a:noFill/>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椭圆 2"/>
          <p:cNvSpPr/>
          <p:nvPr/>
        </p:nvSpPr>
        <p:spPr>
          <a:xfrm>
            <a:off x="4572000" y="3238500"/>
            <a:ext cx="846455" cy="381000"/>
          </a:xfrm>
          <a:prstGeom prst="ellipse">
            <a:avLst/>
          </a:prstGeom>
          <a:noFill/>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椭圆 3"/>
          <p:cNvSpPr/>
          <p:nvPr/>
        </p:nvSpPr>
        <p:spPr>
          <a:xfrm>
            <a:off x="4572000" y="3619500"/>
            <a:ext cx="845820" cy="381000"/>
          </a:xfrm>
          <a:prstGeom prst="ellipse">
            <a:avLst/>
          </a:prstGeom>
          <a:noFill/>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p:nvPr/>
        </p:nvSpPr>
        <p:spPr>
          <a:xfrm>
            <a:off x="457200" y="914400"/>
            <a:ext cx="8305800" cy="5001895"/>
          </a:xfrm>
          <a:prstGeom prst="rect">
            <a:avLst/>
          </a:prstGeom>
          <a:noFill/>
          <a:ln w="9525">
            <a:noFill/>
          </a:ln>
        </p:spPr>
        <p:txBody>
          <a:bodyPr>
            <a:spAutoFit/>
          </a:bodyPr>
          <a:lstStyle/>
          <a:p>
            <a:pPr>
              <a:lnSpc>
                <a:spcPct val="125000"/>
              </a:lnSpc>
              <a:spcBef>
                <a:spcPct val="20000"/>
              </a:spcBef>
              <a:buSzPct val="90000"/>
            </a:pPr>
            <a:r>
              <a:rPr lang="en-US" altLang="zh-CN" sz="2800" dirty="0">
                <a:solidFill>
                  <a:srgbClr val="0000FF"/>
                </a:solidFill>
                <a:latin typeface="楷体_GB2312" pitchFamily="49" charset="-122"/>
                <a:ea typeface="楷体_GB2312" pitchFamily="49" charset="-122"/>
              </a:rPr>
              <a:t>(1)</a:t>
            </a:r>
            <a:r>
              <a:rPr lang="zh-CN" altLang="en-US" sz="2800" dirty="0">
                <a:solidFill>
                  <a:srgbClr val="0000FF"/>
                </a:solidFill>
                <a:latin typeface="楷体_GB2312" pitchFamily="49" charset="-122"/>
                <a:ea typeface="楷体_GB2312" pitchFamily="49" charset="-122"/>
              </a:rPr>
              <a:t>统一标准</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a:p>
            <a:pPr>
              <a:lnSpc>
                <a:spcPct val="125000"/>
              </a:lnSpc>
              <a:spcBef>
                <a:spcPct val="20000"/>
              </a:spcBef>
              <a:buSzPct val="90000"/>
            </a:pPr>
            <a:r>
              <a:rPr lang="en-US" altLang="zh-CN" sz="2800" dirty="0">
                <a:solidFill>
                  <a:srgbClr val="0000FF"/>
                </a:solidFill>
                <a:latin typeface="楷体_GB2312" pitchFamily="49" charset="-122"/>
                <a:ea typeface="楷体_GB2312" pitchFamily="49" charset="-122"/>
              </a:rPr>
              <a:t>(2)</a:t>
            </a:r>
            <a:r>
              <a:rPr lang="zh-CN" altLang="en-US" sz="2800" dirty="0">
                <a:solidFill>
                  <a:srgbClr val="0000FF"/>
                </a:solidFill>
                <a:latin typeface="楷体_GB2312" pitchFamily="49" charset="-122"/>
                <a:ea typeface="楷体_GB2312" pitchFamily="49" charset="-122"/>
              </a:rPr>
              <a:t>面向对象</a:t>
            </a:r>
            <a:endParaRPr lang="zh-CN" altLang="en-US" sz="2800" dirty="0">
              <a:solidFill>
                <a:srgbClr val="0000FF"/>
              </a:solidFill>
              <a:latin typeface="楷体_GB2312" pitchFamily="49" charset="-122"/>
              <a:ea typeface="楷体_GB2312" pitchFamily="49" charset="-122"/>
            </a:endParaRPr>
          </a:p>
          <a:p>
            <a:pPr>
              <a:lnSpc>
                <a:spcPct val="125000"/>
              </a:lnSpc>
              <a:spcBef>
                <a:spcPct val="20000"/>
              </a:spcBef>
              <a:buSzPct val="90000"/>
            </a:pPr>
            <a:r>
              <a:rPr lang="en-US" altLang="zh-CN" sz="2800" dirty="0">
                <a:solidFill>
                  <a:srgbClr val="0000FF"/>
                </a:solidFill>
                <a:latin typeface="楷体_GB2312" pitchFamily="49" charset="-122"/>
                <a:ea typeface="楷体_GB2312" pitchFamily="49" charset="-122"/>
                <a:sym typeface="+mn-ea"/>
              </a:rPr>
              <a:t>(3)</a:t>
            </a:r>
            <a:r>
              <a:rPr lang="zh-CN" altLang="en-US" sz="2800" dirty="0">
                <a:solidFill>
                  <a:srgbClr val="0000FF"/>
                </a:solidFill>
                <a:latin typeface="楷体_GB2312" pitchFamily="49" charset="-122"/>
                <a:ea typeface="楷体_GB2312" pitchFamily="49" charset="-122"/>
                <a:sym typeface="+mn-ea"/>
              </a:rPr>
              <a:t>可视化，表达能力强大</a:t>
            </a:r>
            <a:endParaRPr lang="zh-CN" altLang="en-US" sz="2800" dirty="0">
              <a:solidFill>
                <a:srgbClr val="0000FF"/>
              </a:solidFill>
              <a:latin typeface="楷体_GB2312" pitchFamily="49" charset="-122"/>
              <a:ea typeface="楷体_GB2312" pitchFamily="49" charset="-122"/>
              <a:sym typeface="+mn-ea"/>
            </a:endParaRPr>
          </a:p>
          <a:p>
            <a:pPr>
              <a:lnSpc>
                <a:spcPct val="125000"/>
              </a:lnSpc>
              <a:spcBef>
                <a:spcPct val="20000"/>
              </a:spcBef>
              <a:buSzPct val="90000"/>
            </a:pPr>
            <a:r>
              <a:rPr lang="en-US" altLang="zh-CN" sz="2800" dirty="0">
                <a:solidFill>
                  <a:srgbClr val="0000FF"/>
                </a:solidFill>
                <a:latin typeface="楷体_GB2312" pitchFamily="49" charset="-122"/>
                <a:ea typeface="楷体_GB2312" pitchFamily="49" charset="-122"/>
                <a:sym typeface="+mn-ea"/>
              </a:rPr>
              <a:t>(4)</a:t>
            </a:r>
            <a:r>
              <a:rPr lang="zh-CN" altLang="en-US" sz="2800" dirty="0">
                <a:solidFill>
                  <a:srgbClr val="0000FF"/>
                </a:solidFill>
                <a:latin typeface="楷体_GB2312" pitchFamily="49" charset="-122"/>
                <a:ea typeface="楷体_GB2312" pitchFamily="49" charset="-122"/>
                <a:sym typeface="+mn-ea"/>
              </a:rPr>
              <a:t>独立于过程</a:t>
            </a:r>
            <a:r>
              <a:rPr lang="zh-CN" altLang="en-US" sz="2800" b="0" dirty="0">
                <a:latin typeface="Times New Roman" panose="02020603050405020304" pitchFamily="18" charset="0"/>
                <a:sym typeface="+mn-ea"/>
              </a:rPr>
              <a:t> </a:t>
            </a:r>
            <a:r>
              <a:rPr lang="zh-CN" altLang="en-US" sz="2800" dirty="0">
                <a:latin typeface="楷体_GB2312" pitchFamily="49" charset="-122"/>
                <a:ea typeface="楷体_GB2312" pitchFamily="49" charset="-122"/>
                <a:sym typeface="+mn-ea"/>
              </a:rPr>
              <a:t> </a:t>
            </a:r>
            <a:endParaRPr lang="zh-CN" altLang="en-US" sz="2800" dirty="0">
              <a:latin typeface="楷体_GB2312" pitchFamily="49" charset="-122"/>
              <a:ea typeface="楷体_GB2312" pitchFamily="49" charset="-122"/>
            </a:endParaRPr>
          </a:p>
          <a:p>
            <a:pPr>
              <a:lnSpc>
                <a:spcPct val="125000"/>
              </a:lnSpc>
              <a:spcBef>
                <a:spcPct val="20000"/>
              </a:spcBef>
              <a:buSzPct val="90000"/>
            </a:pPr>
            <a:r>
              <a:rPr lang="en-US" altLang="zh-CN" sz="2800" dirty="0">
                <a:solidFill>
                  <a:srgbClr val="0000FF"/>
                </a:solidFill>
                <a:latin typeface="楷体_GB2312" pitchFamily="49" charset="-122"/>
                <a:ea typeface="楷体_GB2312" pitchFamily="49" charset="-122"/>
                <a:sym typeface="+mn-ea"/>
              </a:rPr>
              <a:t>(5) </a:t>
            </a:r>
            <a:r>
              <a:rPr lang="zh-CN" altLang="en-US" sz="2800" dirty="0">
                <a:solidFill>
                  <a:srgbClr val="0000FF"/>
                </a:solidFill>
                <a:latin typeface="楷体_GB2312" pitchFamily="49" charset="-122"/>
                <a:ea typeface="楷体_GB2312" pitchFamily="49" charset="-122"/>
                <a:sym typeface="+mn-ea"/>
              </a:rPr>
              <a:t>容易掌握使用</a:t>
            </a:r>
            <a:r>
              <a:rPr lang="zh-CN" altLang="en-US" sz="2800" dirty="0">
                <a:latin typeface="楷体_GB2312" pitchFamily="49" charset="-122"/>
                <a:ea typeface="楷体_GB2312" pitchFamily="49" charset="-122"/>
                <a:sym typeface="+mn-ea"/>
              </a:rPr>
              <a:t> </a:t>
            </a:r>
            <a:endParaRPr lang="zh-CN" altLang="en-US" sz="2800" dirty="0">
              <a:latin typeface="楷体_GB2312" pitchFamily="49" charset="-122"/>
              <a:ea typeface="楷体_GB2312" pitchFamily="49" charset="-122"/>
            </a:endParaRPr>
          </a:p>
          <a:p>
            <a:pPr>
              <a:lnSpc>
                <a:spcPct val="125000"/>
              </a:lnSpc>
              <a:spcBef>
                <a:spcPct val="20000"/>
              </a:spcBef>
              <a:buSzPct val="90000"/>
            </a:pPr>
            <a:r>
              <a:rPr lang="en-US" altLang="zh-CN" sz="2800" dirty="0">
                <a:solidFill>
                  <a:srgbClr val="0000FF"/>
                </a:solidFill>
                <a:latin typeface="楷体_GB2312" pitchFamily="49" charset="-122"/>
                <a:ea typeface="楷体_GB2312" pitchFamily="49" charset="-122"/>
                <a:sym typeface="+mn-ea"/>
              </a:rPr>
              <a:t>(6)</a:t>
            </a:r>
            <a:r>
              <a:rPr lang="zh-CN" altLang="en-US" sz="2800" dirty="0">
                <a:solidFill>
                  <a:srgbClr val="0000FF"/>
                </a:solidFill>
                <a:latin typeface="楷体_GB2312" pitchFamily="49" charset="-122"/>
                <a:ea typeface="楷体_GB2312" pitchFamily="49" charset="-122"/>
                <a:sym typeface="+mn-ea"/>
              </a:rPr>
              <a:t>与编程语言的关系</a:t>
            </a:r>
            <a:r>
              <a:rPr lang="zh-CN" altLang="en-US" sz="2800" dirty="0">
                <a:latin typeface="楷体_GB2312" pitchFamily="49" charset="-122"/>
                <a:ea typeface="楷体_GB2312" pitchFamily="49" charset="-122"/>
                <a:sym typeface="+mn-ea"/>
              </a:rPr>
              <a:t> </a:t>
            </a:r>
            <a:endParaRPr lang="zh-CN" altLang="en-US" sz="2800" dirty="0">
              <a:latin typeface="楷体_GB2312" pitchFamily="49" charset="-122"/>
              <a:ea typeface="楷体_GB2312" pitchFamily="49" charset="-122"/>
            </a:endParaRPr>
          </a:p>
          <a:p>
            <a:pPr>
              <a:lnSpc>
                <a:spcPct val="125000"/>
              </a:lnSpc>
              <a:spcBef>
                <a:spcPct val="20000"/>
              </a:spcBef>
              <a:buSzPct val="90000"/>
            </a:pPr>
            <a:endParaRPr lang="zh-CN" altLang="en-US" sz="2800" dirty="0">
              <a:solidFill>
                <a:srgbClr val="0000FF"/>
              </a:solidFill>
              <a:latin typeface="楷体_GB2312" pitchFamily="49" charset="-122"/>
              <a:ea typeface="楷体_GB2312" pitchFamily="49" charset="-122"/>
            </a:endParaRPr>
          </a:p>
          <a:p>
            <a:pPr>
              <a:lnSpc>
                <a:spcPct val="125000"/>
              </a:lnSpc>
              <a:spcBef>
                <a:spcPct val="20000"/>
              </a:spcBef>
              <a:buSzPct val="90000"/>
            </a:pP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sp>
        <p:nvSpPr>
          <p:cNvPr id="35843" name="Rectangle 3"/>
          <p:cNvSpPr/>
          <p:nvPr/>
        </p:nvSpPr>
        <p:spPr>
          <a:xfrm>
            <a:off x="450850" y="260350"/>
            <a:ext cx="8229600" cy="792163"/>
          </a:xfrm>
          <a:prstGeom prst="rect">
            <a:avLst/>
          </a:prstGeom>
          <a:noFill/>
          <a:ln w="9525">
            <a:noFill/>
          </a:ln>
        </p:spPr>
        <p:txBody>
          <a:bodyPr anchor="ctr"/>
          <a:lstStyle/>
          <a:p>
            <a:pPr eaLnBrk="0" hangingPunct="0"/>
            <a:r>
              <a:rPr lang="en-US" altLang="zh-CN" sz="3200" dirty="0">
                <a:solidFill>
                  <a:srgbClr val="CC0000"/>
                </a:solidFill>
                <a:latin typeface="宋体" panose="02010600030101010101" pitchFamily="2" charset="-122"/>
              </a:rPr>
              <a:t>UML</a:t>
            </a:r>
            <a:r>
              <a:rPr lang="zh-CN" altLang="en-US" sz="3200" dirty="0">
                <a:solidFill>
                  <a:srgbClr val="CC0000"/>
                </a:solidFill>
                <a:latin typeface="宋体" panose="02010600030101010101" pitchFamily="2" charset="-122"/>
              </a:rPr>
              <a:t>的特点</a:t>
            </a:r>
            <a:endParaRPr lang="zh-CN" altLang="en-US" sz="3200" dirty="0">
              <a:solidFill>
                <a:srgbClr val="CC0000"/>
              </a:solidFill>
              <a:latin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vert="horz" wrap="square" lIns="91440" tIns="45720" rIns="91440" bIns="45720" anchor="ctr"/>
          <a:lstStyle/>
          <a:p>
            <a:r>
              <a:rPr lang="zh-CN" altLang="en-US" dirty="0"/>
              <a:t>本章主要内容</a:t>
            </a:r>
            <a:endParaRPr lang="zh-CN" altLang="en-US" dirty="0"/>
          </a:p>
        </p:txBody>
      </p:sp>
      <p:sp>
        <p:nvSpPr>
          <p:cNvPr id="38915" name="内容占位符 2"/>
          <p:cNvSpPr>
            <a:spLocks noGrp="1"/>
          </p:cNvSpPr>
          <p:nvPr>
            <p:ph idx="1"/>
          </p:nvPr>
        </p:nvSpPr>
        <p:spPr/>
        <p:txBody>
          <a:bodyPr vert="horz" wrap="square" lIns="91440" tIns="45720" rIns="91440" bIns="45720" anchor="t"/>
          <a:lstStyle/>
          <a:p>
            <a:r>
              <a:rPr lang="zh-CN" altLang="en-US" dirty="0"/>
              <a:t>引言</a:t>
            </a:r>
            <a:r>
              <a:rPr lang="en-US" altLang="zh-CN" dirty="0"/>
              <a:t>--</a:t>
            </a:r>
            <a:r>
              <a:rPr lang="zh-CN" altLang="en-US" dirty="0"/>
              <a:t>面向对象技术与</a:t>
            </a:r>
            <a:r>
              <a:rPr lang="en-US" altLang="zh-CN" dirty="0"/>
              <a:t>UML</a:t>
            </a:r>
            <a:r>
              <a:rPr lang="zh-CN" altLang="en-US" dirty="0"/>
              <a:t>发展</a:t>
            </a:r>
            <a:endParaRPr lang="zh-CN" altLang="en-US" dirty="0"/>
          </a:p>
          <a:p>
            <a:r>
              <a:rPr lang="zh-CN" altLang="en-US" dirty="0"/>
              <a:t>面向对象系统概念</a:t>
            </a:r>
            <a:endParaRPr lang="en-US" altLang="zh-CN" dirty="0"/>
          </a:p>
          <a:p>
            <a:r>
              <a:rPr lang="zh-CN" altLang="en-US" dirty="0"/>
              <a:t>统一建模语言与</a:t>
            </a:r>
            <a:r>
              <a:rPr lang="en-US" altLang="zh-CN" dirty="0"/>
              <a:t>UML</a:t>
            </a:r>
            <a:endParaRPr lang="en-US" altLang="zh-CN" dirty="0"/>
          </a:p>
          <a:p>
            <a:r>
              <a:rPr lang="en-US" altLang="zh-CN" dirty="0">
                <a:solidFill>
                  <a:srgbClr val="FF0000"/>
                </a:solidFill>
              </a:rPr>
              <a:t>UML</a:t>
            </a:r>
            <a:r>
              <a:rPr lang="zh-CN" altLang="en-US" dirty="0">
                <a:solidFill>
                  <a:srgbClr val="FF0000"/>
                </a:solidFill>
              </a:rPr>
              <a:t>的模型元素</a:t>
            </a:r>
            <a:endParaRPr lang="en-US" altLang="zh-CN" dirty="0">
              <a:solidFill>
                <a:srgbClr val="FF0000"/>
              </a:solidFill>
            </a:endParaRPr>
          </a:p>
          <a:p>
            <a:r>
              <a:rPr lang="en-US" altLang="zh-CN" dirty="0"/>
              <a:t>UML</a:t>
            </a:r>
            <a:r>
              <a:rPr lang="zh-CN" altLang="en-US" dirty="0"/>
              <a:t>图</a:t>
            </a:r>
            <a:endParaRPr lang="en-US" altLang="zh-CN" dirty="0"/>
          </a:p>
        </p:txBody>
      </p:sp>
      <p:sp>
        <p:nvSpPr>
          <p:cNvPr id="38916" name="灯片编号占位符 3"/>
          <p:cNvSpPr txBox="1">
            <a:spLocks noGrp="1"/>
          </p:cNvSpPr>
          <p:nvPr/>
        </p:nvSpPr>
        <p:spPr>
          <a:xfrm>
            <a:off x="6553200" y="6248400"/>
            <a:ext cx="2133600" cy="457200"/>
          </a:xfrm>
          <a:prstGeom prst="rect">
            <a:avLst/>
          </a:prstGeom>
          <a:noFill/>
          <a:ln w="9525">
            <a:noFill/>
          </a:ln>
        </p:spPr>
        <p:txBody>
          <a:bodyPr anchor="b"/>
          <a:lstStyle/>
          <a:p>
            <a:pPr algn="r"/>
            <a:fld id="{9A0DB2DC-4C9A-4742-B13C-FB6460FD3503}" type="slidenum">
              <a:rPr lang="en-US" altLang="zh-CN" sz="1200" b="0" dirty="0">
                <a:latin typeface="Arial Black" panose="020B0A04020102020204" pitchFamily="34" charset="0"/>
              </a:rPr>
            </a:fld>
            <a:endParaRPr lang="en-US" altLang="zh-CN" sz="1200" b="0" dirty="0">
              <a:latin typeface="Arial Black" panose="020B0A04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1440" tIns="45720" rIns="91440" bIns="45720" anchor="ctr"/>
          <a:lstStyle/>
          <a:p>
            <a:r>
              <a:rPr lang="zh-CN" altLang="en-US" dirty="0"/>
              <a:t>（</a:t>
            </a:r>
            <a:r>
              <a:rPr lang="en-US" altLang="zh-CN" dirty="0"/>
              <a:t>1</a:t>
            </a:r>
            <a:r>
              <a:rPr lang="zh-CN" altLang="en-US" dirty="0"/>
              <a:t>）</a:t>
            </a:r>
            <a:r>
              <a:rPr lang="en-US" altLang="zh-CN" dirty="0"/>
              <a:t>UML</a:t>
            </a:r>
            <a:r>
              <a:rPr lang="zh-CN" altLang="en-US" dirty="0"/>
              <a:t>的事物</a:t>
            </a:r>
            <a:endParaRPr lang="zh-CN" altLang="en-US" dirty="0"/>
          </a:p>
        </p:txBody>
      </p:sp>
      <p:sp>
        <p:nvSpPr>
          <p:cNvPr id="39939" name="Rectangle 3"/>
          <p:cNvSpPr>
            <a:spLocks noGrp="1"/>
          </p:cNvSpPr>
          <p:nvPr>
            <p:ph idx="1"/>
          </p:nvPr>
        </p:nvSpPr>
        <p:spPr/>
        <p:txBody>
          <a:bodyPr vert="horz" wrap="square" lIns="91440" tIns="45720" rIns="91440" bIns="45720" anchor="t"/>
          <a:lstStyle/>
          <a:p>
            <a:r>
              <a:rPr lang="zh-CN" altLang="en-US" sz="2400" dirty="0">
                <a:latin typeface="楷体_GB2312" pitchFamily="49" charset="-122"/>
                <a:ea typeface="楷体_GB2312" pitchFamily="49" charset="-122"/>
              </a:rPr>
              <a:t>事物是对模型中最具代表性成分的抽象，在</a:t>
            </a:r>
            <a:r>
              <a:rPr lang="en-US" altLang="zh-CN" sz="2400" dirty="0">
                <a:latin typeface="楷体_GB2312" pitchFamily="49" charset="-122"/>
                <a:ea typeface="楷体_GB2312" pitchFamily="49" charset="-122"/>
              </a:rPr>
              <a:t>UML</a:t>
            </a:r>
            <a:r>
              <a:rPr lang="zh-CN" altLang="en-US" sz="2400" dirty="0">
                <a:latin typeface="楷体_GB2312" pitchFamily="49" charset="-122"/>
                <a:ea typeface="楷体_GB2312" pitchFamily="49" charset="-122"/>
              </a:rPr>
              <a:t>中，可以分为结构事物、行为事物、分组事物和注释事物</a:t>
            </a:r>
            <a:r>
              <a:rPr lang="en-US" altLang="zh-CN" sz="2400" dirty="0">
                <a:latin typeface="楷体_GB2312" pitchFamily="49" charset="-122"/>
                <a:ea typeface="楷体_GB2312" pitchFamily="49" charset="-122"/>
              </a:rPr>
              <a:t>4</a:t>
            </a:r>
            <a:r>
              <a:rPr lang="zh-CN" altLang="en-US" sz="2400" dirty="0">
                <a:latin typeface="楷体_GB2312" pitchFamily="49" charset="-122"/>
                <a:ea typeface="楷体_GB2312" pitchFamily="49" charset="-122"/>
              </a:rPr>
              <a:t>类。 </a:t>
            </a:r>
            <a:endParaRPr lang="zh-CN" altLang="en-US" sz="2400" dirty="0">
              <a:latin typeface="楷体_GB2312" pitchFamily="49" charset="-122"/>
              <a:ea typeface="楷体_GB2312" pitchFamily="49" charset="-122"/>
            </a:endParaRPr>
          </a:p>
        </p:txBody>
      </p:sp>
      <p:pic>
        <p:nvPicPr>
          <p:cNvPr id="39940" name="Picture 4"/>
          <p:cNvPicPr>
            <a:picLocks noChangeAspect="1"/>
          </p:cNvPicPr>
          <p:nvPr/>
        </p:nvPicPr>
        <p:blipFill>
          <a:blip r:embed="rId1"/>
          <a:stretch>
            <a:fillRect/>
          </a:stretch>
        </p:blipFill>
        <p:spPr>
          <a:xfrm>
            <a:off x="1258888" y="2492375"/>
            <a:ext cx="6911975" cy="3744913"/>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vert="horz" wrap="square" lIns="91440" tIns="45720" rIns="91440" bIns="45720" anchor="ctr"/>
          <a:lstStyle/>
          <a:p>
            <a:pPr lvl="0"/>
            <a:r>
              <a:rPr lang="zh-CN" altLang="en-US" b="1" dirty="0">
                <a:solidFill>
                  <a:srgbClr val="FF0000"/>
                </a:solidFill>
              </a:rPr>
              <a:t>面向对象系统概念</a:t>
            </a:r>
            <a:endParaRPr lang="en-US" altLang="zh-CN" b="1" dirty="0">
              <a:solidFill>
                <a:srgbClr val="FF0000"/>
              </a:solidFill>
            </a:endParaRPr>
          </a:p>
        </p:txBody>
      </p:sp>
      <p:sp>
        <p:nvSpPr>
          <p:cNvPr id="6147" name="内容占位符 2"/>
          <p:cNvSpPr>
            <a:spLocks noGrp="1"/>
          </p:cNvSpPr>
          <p:nvPr>
            <p:ph idx="1"/>
          </p:nvPr>
        </p:nvSpPr>
        <p:spPr/>
        <p:txBody>
          <a:bodyPr vert="horz" wrap="square" lIns="91440" tIns="45720" rIns="91440" bIns="45720" anchor="t"/>
          <a:lstStyle/>
          <a:p>
            <a:r>
              <a:rPr lang="zh-CN" altLang="en-US" dirty="0"/>
              <a:t>面向对象定义</a:t>
            </a:r>
            <a:endParaRPr lang="en-US" altLang="zh-CN" dirty="0"/>
          </a:p>
          <a:p>
            <a:r>
              <a:rPr lang="zh-CN" altLang="en-US" dirty="0"/>
              <a:t>对象</a:t>
            </a:r>
            <a:endParaRPr lang="en-US" altLang="zh-CN" dirty="0"/>
          </a:p>
          <a:p>
            <a:r>
              <a:rPr lang="zh-CN" altLang="en-US" dirty="0"/>
              <a:t>类与封装</a:t>
            </a:r>
            <a:endParaRPr lang="en-US" altLang="zh-CN" dirty="0"/>
          </a:p>
          <a:p>
            <a:r>
              <a:rPr lang="zh-CN" altLang="en-US" dirty="0"/>
              <a:t>继承</a:t>
            </a:r>
            <a:endParaRPr lang="en-US" altLang="zh-CN" dirty="0"/>
          </a:p>
          <a:p>
            <a:r>
              <a:rPr lang="zh-CN" altLang="en-US" dirty="0"/>
              <a:t>多态性和动态绑定</a:t>
            </a:r>
            <a:endParaRPr lang="en-US" altLang="zh-CN" dirty="0"/>
          </a:p>
          <a:p>
            <a:r>
              <a:rPr lang="zh-CN" altLang="en-US" dirty="0"/>
              <a:t>消息通信</a:t>
            </a:r>
            <a:endParaRPr lang="en-US" altLang="zh-CN" dirty="0"/>
          </a:p>
          <a:p>
            <a:r>
              <a:rPr lang="zh-CN" altLang="en-US" dirty="0"/>
              <a:t>对象生存周期</a:t>
            </a:r>
            <a:endParaRPr lang="en-US" altLang="zh-CN" dirty="0"/>
          </a:p>
          <a:p>
            <a:endParaRPr lang="zh-CN" altLang="en-US" dirty="0"/>
          </a:p>
        </p:txBody>
      </p:sp>
      <p:sp>
        <p:nvSpPr>
          <p:cNvPr id="6148" name="灯片编号占位符 3"/>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b="0" dirty="0">
                <a:latin typeface="Arial Black" panose="020B0A04020102020204" pitchFamily="34" charset="0"/>
              </a:rPr>
            </a:fld>
            <a:endParaRPr lang="en-US" altLang="zh-CN" sz="1200" b="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vert="horz" wrap="square" lIns="91440" tIns="45720" rIns="91440" bIns="45720" anchor="ctr"/>
          <a:lstStyle/>
          <a:p>
            <a:r>
              <a:rPr lang="zh-CN" altLang="en-US" sz="3200" b="1" dirty="0">
                <a:solidFill>
                  <a:srgbClr val="CC0000"/>
                </a:solidFill>
                <a:latin typeface="宋体" panose="02010600030101010101" pitchFamily="2" charset="-122"/>
              </a:rPr>
              <a:t>结构事物</a:t>
            </a:r>
            <a:endParaRPr lang="zh-CN" altLang="en-US" sz="3200" b="1" dirty="0">
              <a:solidFill>
                <a:srgbClr val="CC0000"/>
              </a:solidFill>
              <a:latin typeface="宋体" panose="02010600030101010101" pitchFamily="2" charset="-122"/>
            </a:endParaRPr>
          </a:p>
        </p:txBody>
      </p:sp>
      <p:sp>
        <p:nvSpPr>
          <p:cNvPr id="40963" name="Rectangle 3"/>
          <p:cNvSpPr>
            <a:spLocks noGrp="1"/>
          </p:cNvSpPr>
          <p:nvPr>
            <p:ph idx="1"/>
          </p:nvPr>
        </p:nvSpPr>
        <p:spPr>
          <a:xfrm>
            <a:off x="457200" y="1268413"/>
            <a:ext cx="8362950" cy="5184775"/>
          </a:xfrm>
        </p:spPr>
        <p:txBody>
          <a:bodyPr vert="horz" wrap="square" lIns="91440" tIns="45720" rIns="91440" bIns="45720" anchor="t"/>
          <a:lstStyle/>
          <a:p>
            <a:r>
              <a:rPr lang="zh-CN" altLang="en-US" dirty="0">
                <a:latin typeface="宋体" panose="02010600030101010101" pitchFamily="2" charset="-122"/>
                <a:ea typeface="宋体" panose="02010600030101010101" pitchFamily="2" charset="-122"/>
              </a:rPr>
              <a:t>结构事物是</a:t>
            </a:r>
            <a:r>
              <a:rPr lang="en-US" altLang="zh-CN" dirty="0">
                <a:latin typeface="宋体" panose="02010600030101010101" pitchFamily="2" charset="-122"/>
                <a:ea typeface="宋体" panose="02010600030101010101" pitchFamily="2" charset="-122"/>
              </a:rPr>
              <a:t>UML</a:t>
            </a:r>
            <a:r>
              <a:rPr lang="zh-CN" altLang="en-US" dirty="0">
                <a:latin typeface="宋体" panose="02010600030101010101" pitchFamily="2" charset="-122"/>
                <a:ea typeface="宋体" panose="02010600030101010101" pitchFamily="2" charset="-122"/>
              </a:rPr>
              <a:t>模型的静态部分，主要用来描述概念的或物理的元素，包括类、主动类、接口、对象、用例、参与者、协作、构件和节点等。</a:t>
            </a:r>
            <a:endParaRPr lang="zh-CN" altLang="en-US" dirty="0">
              <a:latin typeface="宋体" panose="02010600030101010101" pitchFamily="2" charset="-122"/>
              <a:ea typeface="宋体" panose="02010600030101010101" pitchFamily="2" charset="-122"/>
            </a:endParaRPr>
          </a:p>
          <a:p>
            <a:pPr>
              <a:buNone/>
            </a:pPr>
            <a:r>
              <a:rPr lang="zh-CN" altLang="en-US" sz="2800" dirty="0">
                <a:solidFill>
                  <a:srgbClr val="00B050"/>
                </a:solidFill>
                <a:latin typeface="楷体_GB2312" pitchFamily="49" charset="-122"/>
                <a:ea typeface="楷体_GB2312" pitchFamily="49" charset="-122"/>
              </a:rPr>
              <a:t>（</a:t>
            </a:r>
            <a:r>
              <a:rPr lang="en-US" altLang="zh-CN" sz="2800" dirty="0">
                <a:solidFill>
                  <a:srgbClr val="00B050"/>
                </a:solidFill>
                <a:latin typeface="楷体_GB2312" pitchFamily="49" charset="-122"/>
                <a:ea typeface="楷体_GB2312" pitchFamily="49" charset="-122"/>
              </a:rPr>
              <a:t>1</a:t>
            </a:r>
            <a:r>
              <a:rPr lang="zh-CN" altLang="en-US" sz="2800" dirty="0">
                <a:solidFill>
                  <a:srgbClr val="00B050"/>
                </a:solidFill>
                <a:latin typeface="楷体_GB2312" pitchFamily="49" charset="-122"/>
                <a:ea typeface="楷体_GB2312" pitchFamily="49" charset="-122"/>
              </a:rPr>
              <a:t>）类（</a:t>
            </a:r>
            <a:r>
              <a:rPr lang="en-US" altLang="zh-CN" sz="2800" dirty="0">
                <a:solidFill>
                  <a:srgbClr val="00B050"/>
                </a:solidFill>
                <a:latin typeface="楷体_GB2312" pitchFamily="49" charset="-122"/>
                <a:ea typeface="楷体_GB2312" pitchFamily="49" charset="-122"/>
              </a:rPr>
              <a:t>class</a:t>
            </a:r>
            <a:r>
              <a:rPr lang="zh-CN" altLang="en-US" sz="2800" dirty="0">
                <a:solidFill>
                  <a:srgbClr val="00B050"/>
                </a:solidFill>
                <a:latin typeface="楷体_GB2312" pitchFamily="49" charset="-122"/>
                <a:ea typeface="楷体_GB2312" pitchFamily="49" charset="-122"/>
              </a:rPr>
              <a:t>）── 类用带有类名、属性和操作的矩形框来表示。</a:t>
            </a:r>
            <a:endParaRPr lang="zh-CN" altLang="en-US" sz="2800" dirty="0">
              <a:solidFill>
                <a:srgbClr val="00B050"/>
              </a:solidFill>
              <a:latin typeface="楷体_GB2312" pitchFamily="49" charset="-122"/>
              <a:ea typeface="楷体_GB2312" pitchFamily="49" charset="-122"/>
            </a:endParaRPr>
          </a:p>
        </p:txBody>
      </p:sp>
      <p:pic>
        <p:nvPicPr>
          <p:cNvPr id="40964" name="Picture 4"/>
          <p:cNvPicPr>
            <a:picLocks noChangeAspect="1"/>
          </p:cNvPicPr>
          <p:nvPr/>
        </p:nvPicPr>
        <p:blipFill>
          <a:blip r:embed="rId1"/>
          <a:stretch>
            <a:fillRect/>
          </a:stretch>
        </p:blipFill>
        <p:spPr>
          <a:xfrm>
            <a:off x="6156325" y="3860800"/>
            <a:ext cx="1571625" cy="27813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p:cNvSpPr>
          <p:nvPr>
            <p:ph idx="1"/>
          </p:nvPr>
        </p:nvSpPr>
        <p:spPr>
          <a:xfrm>
            <a:off x="457200" y="685800"/>
            <a:ext cx="8229600" cy="4343400"/>
          </a:xfrm>
        </p:spPr>
        <p:txBody>
          <a:bodyPr vert="horz" wrap="square" lIns="91440" tIns="45720" rIns="91440" bIns="45720" anchor="t"/>
          <a:lstStyle/>
          <a:p>
            <a:pPr>
              <a:buNone/>
            </a:pP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2</a:t>
            </a:r>
            <a:r>
              <a:rPr lang="zh-CN" altLang="en-US" sz="2800" dirty="0">
                <a:solidFill>
                  <a:srgbClr val="00B050"/>
                </a:solidFill>
                <a:latin typeface="楷体_GB2312" pitchFamily="49" charset="-122"/>
                <a:ea typeface="楷体_GB2312" pitchFamily="49" charset="-122"/>
              </a:rPr>
              <a:t>）</a:t>
            </a:r>
            <a:r>
              <a:rPr lang="zh-CN" altLang="en-US" sz="2800" dirty="0">
                <a:solidFill>
                  <a:srgbClr val="7030A0"/>
                </a:solidFill>
                <a:latin typeface="华文彩云" panose="02010800040101010101" charset="-122"/>
                <a:ea typeface="华文彩云" panose="02010800040101010101" charset="-122"/>
                <a:cs typeface="华文彩云" panose="02010800040101010101" charset="-122"/>
              </a:rPr>
              <a:t>接口（</a:t>
            </a:r>
            <a:r>
              <a:rPr lang="en-US" altLang="zh-CN" sz="2800" dirty="0">
                <a:solidFill>
                  <a:srgbClr val="7030A0"/>
                </a:solidFill>
                <a:latin typeface="华文彩云" panose="02010800040101010101" charset="-122"/>
                <a:ea typeface="华文彩云" panose="02010800040101010101" charset="-122"/>
                <a:cs typeface="华文彩云" panose="02010800040101010101" charset="-122"/>
              </a:rPr>
              <a:t>interface</a:t>
            </a:r>
            <a:r>
              <a:rPr lang="zh-CN" altLang="en-US" sz="2800" dirty="0">
                <a:solidFill>
                  <a:srgbClr val="7030A0"/>
                </a:solidFill>
                <a:latin typeface="华文彩云" panose="02010800040101010101" charset="-122"/>
                <a:ea typeface="华文彩云" panose="02010800040101010101" charset="-122"/>
                <a:cs typeface="华文彩云" panose="02010800040101010101" charset="-122"/>
              </a:rPr>
              <a:t>）</a:t>
            </a:r>
            <a:r>
              <a:rPr lang="zh-CN" altLang="en-US" sz="2800" dirty="0">
                <a:latin typeface="楷体_GB2312" pitchFamily="49" charset="-122"/>
                <a:ea typeface="楷体_GB2312" pitchFamily="49" charset="-122"/>
              </a:rPr>
              <a:t>── 描述了一个类或构件的一组外部可用的服务（操作）集。</a:t>
            </a:r>
            <a:endParaRPr lang="zh-CN" altLang="en-US" sz="2800" dirty="0">
              <a:latin typeface="楷体_GB2312" pitchFamily="49" charset="-122"/>
              <a:ea typeface="楷体_GB2312" pitchFamily="49" charset="-122"/>
            </a:endParaRPr>
          </a:p>
          <a:p>
            <a:pPr lvl="1">
              <a:buSzPct val="80000"/>
            </a:pPr>
            <a:r>
              <a:rPr lang="zh-CN" altLang="en-US" dirty="0">
                <a:latin typeface="楷体_GB2312" pitchFamily="49" charset="-122"/>
                <a:ea typeface="楷体_GB2312" pitchFamily="49" charset="-122"/>
              </a:rPr>
              <a:t>接口定义的是一组操作的描述</a:t>
            </a:r>
            <a:endParaRPr lang="zh-CN" altLang="en-US" dirty="0">
              <a:latin typeface="楷体_GB2312" pitchFamily="49" charset="-122"/>
              <a:ea typeface="楷体_GB2312" pitchFamily="49" charset="-122"/>
            </a:endParaRPr>
          </a:p>
          <a:p>
            <a:pPr lvl="2"/>
            <a:r>
              <a:rPr lang="zh-CN" altLang="en-US" sz="2800" dirty="0">
                <a:latin typeface="楷体_GB2312" pitchFamily="49" charset="-122"/>
                <a:ea typeface="楷体_GB2312" pitchFamily="49" charset="-122"/>
              </a:rPr>
              <a:t>而不是操作的实现</a:t>
            </a:r>
            <a:endParaRPr lang="zh-CN" altLang="en-US" sz="2800" dirty="0">
              <a:latin typeface="楷体_GB2312" pitchFamily="49" charset="-122"/>
              <a:ea typeface="楷体_GB2312" pitchFamily="49" charset="-122"/>
            </a:endParaRPr>
          </a:p>
          <a:p>
            <a:pPr lvl="1">
              <a:buSzPct val="80000"/>
            </a:pPr>
            <a:r>
              <a:rPr lang="zh-CN" altLang="en-US" dirty="0">
                <a:latin typeface="楷体_GB2312" pitchFamily="49" charset="-122"/>
                <a:ea typeface="楷体_GB2312" pitchFamily="49" charset="-122"/>
              </a:rPr>
              <a:t>接口体现了使用与实现分离的原则。</a:t>
            </a:r>
            <a:endParaRPr lang="zh-CN" altLang="en-US" dirty="0">
              <a:latin typeface="楷体_GB2312" pitchFamily="49" charset="-122"/>
              <a:ea typeface="楷体_GB2312" pitchFamily="49" charset="-122"/>
            </a:endParaRPr>
          </a:p>
          <a:p>
            <a:endParaRPr lang="zh-CN" altLang="en-US" sz="2800" dirty="0">
              <a:ea typeface="宋体" panose="02010600030101010101" pitchFamily="2" charset="-122"/>
            </a:endParaRPr>
          </a:p>
        </p:txBody>
      </p:sp>
      <p:pic>
        <p:nvPicPr>
          <p:cNvPr id="43011" name="Picture 4"/>
          <p:cNvPicPr>
            <a:picLocks noChangeAspect="1"/>
          </p:cNvPicPr>
          <p:nvPr/>
        </p:nvPicPr>
        <p:blipFill>
          <a:blip r:embed="rId1"/>
          <a:stretch>
            <a:fillRect/>
          </a:stretch>
        </p:blipFill>
        <p:spPr>
          <a:xfrm>
            <a:off x="3200400" y="3352800"/>
            <a:ext cx="2447925" cy="186055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p:cNvSpPr>
          <p:nvPr>
            <p:ph idx="1"/>
          </p:nvPr>
        </p:nvSpPr>
        <p:spPr>
          <a:xfrm>
            <a:off x="381000" y="838200"/>
            <a:ext cx="5486400" cy="4343400"/>
          </a:xfrm>
        </p:spPr>
        <p:txBody>
          <a:bodyPr vert="horz" wrap="square" lIns="91440" tIns="45720" rIns="91440" bIns="45720" anchor="t"/>
          <a:lstStyle/>
          <a:p>
            <a:pPr>
              <a:buNone/>
            </a:pP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4</a:t>
            </a:r>
            <a:r>
              <a:rPr lang="zh-CN" altLang="en-US" sz="2800" dirty="0">
                <a:latin typeface="楷体_GB2312" pitchFamily="49" charset="-122"/>
                <a:ea typeface="楷体_GB2312" pitchFamily="49" charset="-122"/>
              </a:rPr>
              <a:t>）</a:t>
            </a:r>
            <a:r>
              <a:rPr lang="zh-CN" altLang="en-US" sz="2800" dirty="0">
                <a:solidFill>
                  <a:srgbClr val="00B050"/>
                </a:solidFill>
                <a:latin typeface="楷体_GB2312" pitchFamily="49" charset="-122"/>
                <a:ea typeface="楷体_GB2312" pitchFamily="49" charset="-122"/>
              </a:rPr>
              <a:t>对象（</a:t>
            </a:r>
            <a:r>
              <a:rPr lang="en-US" altLang="zh-CN" sz="2800" dirty="0">
                <a:solidFill>
                  <a:srgbClr val="00B050"/>
                </a:solidFill>
                <a:latin typeface="楷体_GB2312" pitchFamily="49" charset="-122"/>
                <a:ea typeface="楷体_GB2312" pitchFamily="49" charset="-122"/>
              </a:rPr>
              <a:t>object</a:t>
            </a:r>
            <a:r>
              <a:rPr lang="zh-CN" altLang="en-US" sz="2800" dirty="0">
                <a:solidFill>
                  <a:srgbClr val="00B050"/>
                </a:solidFill>
                <a:latin typeface="楷体_GB2312" pitchFamily="49" charset="-122"/>
                <a:ea typeface="楷体_GB2312" pitchFamily="49" charset="-122"/>
              </a:rPr>
              <a:t>）</a:t>
            </a:r>
            <a:r>
              <a:rPr lang="zh-CN" altLang="en-US" sz="2800" dirty="0">
                <a:latin typeface="楷体_GB2312" pitchFamily="49" charset="-122"/>
                <a:ea typeface="楷体_GB2312" pitchFamily="49" charset="-122"/>
              </a:rPr>
              <a:t>── 对象是类的实例，其名字下边加下划线，对象的属性值需明确给出。</a:t>
            </a:r>
            <a:endParaRPr lang="zh-CN" altLang="en-US" sz="2800" dirty="0">
              <a:latin typeface="楷体_GB2312" pitchFamily="49" charset="-122"/>
              <a:ea typeface="楷体_GB2312" pitchFamily="49" charset="-122"/>
            </a:endParaRPr>
          </a:p>
          <a:p>
            <a:pPr>
              <a:buNone/>
            </a:pP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5</a:t>
            </a:r>
            <a:r>
              <a:rPr lang="zh-CN" altLang="en-US" sz="2800" dirty="0">
                <a:latin typeface="楷体_GB2312" pitchFamily="49" charset="-122"/>
                <a:ea typeface="楷体_GB2312" pitchFamily="49" charset="-122"/>
              </a:rPr>
              <a:t>）</a:t>
            </a:r>
            <a:r>
              <a:rPr lang="zh-CN" altLang="en-US" sz="2800" dirty="0">
                <a:solidFill>
                  <a:srgbClr val="7030A0"/>
                </a:solidFill>
                <a:latin typeface="华文彩云" panose="02010800040101010101" charset="-122"/>
                <a:ea typeface="华文彩云" panose="02010800040101010101" charset="-122"/>
                <a:cs typeface="华文彩云" panose="02010800040101010101" charset="-122"/>
              </a:rPr>
              <a:t>用例（</a:t>
            </a:r>
            <a:r>
              <a:rPr lang="en-US" altLang="zh-CN" sz="2800" dirty="0">
                <a:solidFill>
                  <a:srgbClr val="7030A0"/>
                </a:solidFill>
                <a:latin typeface="华文彩云" panose="02010800040101010101" charset="-122"/>
                <a:ea typeface="华文彩云" panose="02010800040101010101" charset="-122"/>
                <a:cs typeface="华文彩云" panose="02010800040101010101" charset="-122"/>
              </a:rPr>
              <a:t>use case</a:t>
            </a:r>
            <a:r>
              <a:rPr lang="zh-CN" altLang="en-US" sz="2800" dirty="0">
                <a:solidFill>
                  <a:srgbClr val="7030A0"/>
                </a:solidFill>
                <a:latin typeface="华文彩云" panose="02010800040101010101" charset="-122"/>
                <a:ea typeface="华文彩云" panose="02010800040101010101" charset="-122"/>
                <a:cs typeface="华文彩云" panose="02010800040101010101" charset="-122"/>
              </a:rPr>
              <a:t>）</a:t>
            </a:r>
            <a:r>
              <a:rPr lang="zh-CN" altLang="en-US" sz="2800" dirty="0">
                <a:latin typeface="楷体_GB2312" pitchFamily="49" charset="-122"/>
                <a:ea typeface="楷体_GB2312" pitchFamily="49" charset="-122"/>
              </a:rPr>
              <a:t>── 也称用况，用于表示系统想要实现的行为，即描述一组动作序列（即场景）。而系统执行这组动作后将产生一个对特定参与者有价值的结果。</a:t>
            </a:r>
            <a:endParaRPr lang="zh-CN" altLang="en-US" sz="2800" dirty="0">
              <a:latin typeface="楷体_GB2312" pitchFamily="49" charset="-122"/>
              <a:ea typeface="楷体_GB2312" pitchFamily="49" charset="-122"/>
            </a:endParaRPr>
          </a:p>
        </p:txBody>
      </p:sp>
      <p:pic>
        <p:nvPicPr>
          <p:cNvPr id="44035" name="Picture 4"/>
          <p:cNvPicPr>
            <a:picLocks noChangeAspect="1"/>
          </p:cNvPicPr>
          <p:nvPr/>
        </p:nvPicPr>
        <p:blipFill>
          <a:blip r:embed="rId1"/>
          <a:stretch>
            <a:fillRect/>
          </a:stretch>
        </p:blipFill>
        <p:spPr>
          <a:xfrm>
            <a:off x="6324600" y="838200"/>
            <a:ext cx="1800225" cy="1562100"/>
          </a:xfrm>
          <a:prstGeom prst="rect">
            <a:avLst/>
          </a:prstGeom>
          <a:noFill/>
          <a:ln w="9525">
            <a:noFill/>
          </a:ln>
        </p:spPr>
      </p:pic>
      <p:pic>
        <p:nvPicPr>
          <p:cNvPr id="44036" name="Picture 5"/>
          <p:cNvPicPr>
            <a:picLocks noChangeAspect="1"/>
          </p:cNvPicPr>
          <p:nvPr/>
        </p:nvPicPr>
        <p:blipFill>
          <a:blip r:embed="rId2"/>
          <a:stretch>
            <a:fillRect/>
          </a:stretch>
        </p:blipFill>
        <p:spPr>
          <a:xfrm>
            <a:off x="6248400" y="3124200"/>
            <a:ext cx="2078038" cy="1341438"/>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p:cNvSpPr>
          <p:nvPr>
            <p:ph idx="1"/>
          </p:nvPr>
        </p:nvSpPr>
        <p:spPr>
          <a:xfrm>
            <a:off x="533400" y="1257300"/>
            <a:ext cx="6019800" cy="4343400"/>
          </a:xfrm>
        </p:spPr>
        <p:txBody>
          <a:bodyPr vert="horz" wrap="square" lIns="91440" tIns="45720" rIns="91440" bIns="45720" anchor="t"/>
          <a:lstStyle/>
          <a:p>
            <a:pPr>
              <a:buNone/>
            </a:pP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6</a:t>
            </a:r>
            <a:r>
              <a:rPr lang="zh-CN" altLang="en-US" sz="2800" dirty="0">
                <a:latin typeface="楷体_GB2312" pitchFamily="49" charset="-122"/>
                <a:ea typeface="楷体_GB2312" pitchFamily="49" charset="-122"/>
              </a:rPr>
              <a:t>）</a:t>
            </a:r>
            <a:r>
              <a:rPr lang="zh-CN" altLang="en-US" sz="2800" dirty="0">
                <a:solidFill>
                  <a:srgbClr val="00B050"/>
                </a:solidFill>
                <a:latin typeface="楷体_GB2312" pitchFamily="49" charset="-122"/>
                <a:ea typeface="楷体_GB2312" pitchFamily="49" charset="-122"/>
              </a:rPr>
              <a:t>参与者（</a:t>
            </a:r>
            <a:r>
              <a:rPr lang="en-US" altLang="zh-CN" sz="2800" dirty="0">
                <a:solidFill>
                  <a:srgbClr val="00B050"/>
                </a:solidFill>
                <a:latin typeface="楷体_GB2312" pitchFamily="49" charset="-122"/>
                <a:ea typeface="楷体_GB2312" pitchFamily="49" charset="-122"/>
              </a:rPr>
              <a:t>actor</a:t>
            </a:r>
            <a:r>
              <a:rPr lang="zh-CN" altLang="en-US" sz="2800" dirty="0">
                <a:solidFill>
                  <a:srgbClr val="00B050"/>
                </a:solidFill>
                <a:latin typeface="楷体_GB2312" pitchFamily="49" charset="-122"/>
                <a:ea typeface="楷体_GB2312" pitchFamily="49" charset="-122"/>
              </a:rPr>
              <a:t>）</a:t>
            </a:r>
            <a:r>
              <a:rPr lang="zh-CN" altLang="en-US" sz="2800" dirty="0">
                <a:latin typeface="楷体_GB2312" pitchFamily="49" charset="-122"/>
                <a:ea typeface="楷体_GB2312" pitchFamily="49" charset="-122"/>
              </a:rPr>
              <a:t>── 也称角色，是指与系统有信息交互关系的人、软件系统或硬件设备</a:t>
            </a:r>
            <a:endParaRPr lang="zh-CN" altLang="en-US" sz="2800" dirty="0">
              <a:latin typeface="楷体_GB2312" pitchFamily="49" charset="-122"/>
              <a:ea typeface="楷体_GB2312" pitchFamily="49" charset="-122"/>
            </a:endParaRPr>
          </a:p>
          <a:p>
            <a:pPr>
              <a:buNone/>
            </a:pP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7</a:t>
            </a:r>
            <a:r>
              <a:rPr lang="zh-CN" altLang="en-US"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sym typeface="+mn-ea"/>
              </a:rPr>
              <a:t>构件（</a:t>
            </a:r>
            <a:r>
              <a:rPr lang="en-US" altLang="zh-CN" sz="2800" dirty="0">
                <a:latin typeface="楷体_GB2312" pitchFamily="49" charset="-122"/>
                <a:ea typeface="楷体_GB2312" pitchFamily="49" charset="-122"/>
                <a:sym typeface="+mn-ea"/>
              </a:rPr>
              <a:t>component</a:t>
            </a:r>
            <a:r>
              <a:rPr lang="zh-CN" altLang="en-US" sz="2800" dirty="0">
                <a:latin typeface="楷体_GB2312" pitchFamily="49" charset="-122"/>
                <a:ea typeface="楷体_GB2312" pitchFamily="49" charset="-122"/>
                <a:sym typeface="+mn-ea"/>
              </a:rPr>
              <a:t>）── 也称组件，是系统中物理的、可替代的部件。它通常是描述一些逻辑元素的物理包。</a:t>
            </a:r>
            <a:endParaRPr lang="zh-CN" altLang="en-US" sz="2800" dirty="0">
              <a:latin typeface="楷体_GB2312" pitchFamily="49" charset="-122"/>
              <a:ea typeface="楷体_GB2312" pitchFamily="49" charset="-122"/>
            </a:endParaRPr>
          </a:p>
          <a:p>
            <a:pPr>
              <a:buNone/>
            </a:pPr>
            <a:endParaRPr lang="zh-CN" altLang="en-US" sz="2800" dirty="0">
              <a:latin typeface="楷体_GB2312" pitchFamily="49" charset="-122"/>
              <a:ea typeface="楷体_GB2312" pitchFamily="49" charset="-122"/>
            </a:endParaRPr>
          </a:p>
          <a:p>
            <a:pPr>
              <a:buNone/>
            </a:pPr>
            <a:endParaRPr lang="zh-CN" altLang="en-US" sz="2800" dirty="0">
              <a:solidFill>
                <a:srgbClr val="3D00EA"/>
              </a:solidFill>
              <a:latin typeface="楷体_GB2312" pitchFamily="49" charset="-122"/>
              <a:ea typeface="楷体_GB2312" pitchFamily="49" charset="-122"/>
            </a:endParaRPr>
          </a:p>
        </p:txBody>
      </p:sp>
      <p:pic>
        <p:nvPicPr>
          <p:cNvPr id="45059" name="Picture 4"/>
          <p:cNvPicPr>
            <a:picLocks noChangeAspect="1"/>
          </p:cNvPicPr>
          <p:nvPr/>
        </p:nvPicPr>
        <p:blipFill>
          <a:blip r:embed="rId1"/>
          <a:stretch>
            <a:fillRect/>
          </a:stretch>
        </p:blipFill>
        <p:spPr>
          <a:xfrm>
            <a:off x="6711315" y="1059180"/>
            <a:ext cx="1293813" cy="1584325"/>
          </a:xfrm>
          <a:prstGeom prst="rect">
            <a:avLst/>
          </a:prstGeom>
          <a:noFill/>
          <a:ln w="9525">
            <a:noFill/>
          </a:ln>
        </p:spPr>
      </p:pic>
      <p:pic>
        <p:nvPicPr>
          <p:cNvPr id="46083" name="Picture 4"/>
          <p:cNvPicPr>
            <a:picLocks noChangeAspect="1"/>
          </p:cNvPicPr>
          <p:nvPr/>
        </p:nvPicPr>
        <p:blipFill>
          <a:blip r:embed="rId2"/>
          <a:stretch>
            <a:fillRect/>
          </a:stretch>
        </p:blipFill>
        <p:spPr>
          <a:xfrm>
            <a:off x="6553200" y="3138170"/>
            <a:ext cx="1971675" cy="181927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idx="1"/>
          </p:nvPr>
        </p:nvSpPr>
        <p:spPr>
          <a:xfrm>
            <a:off x="457200" y="1114425"/>
            <a:ext cx="8229600" cy="4343400"/>
          </a:xfrm>
        </p:spPr>
        <p:txBody>
          <a:bodyPr vert="horz" wrap="square" lIns="91440" tIns="45720" rIns="91440" bIns="45720" anchor="t"/>
          <a:lstStyle/>
          <a:p>
            <a:pPr>
              <a:buNone/>
            </a:pPr>
            <a:r>
              <a:rPr lang="zh-CN" altLang="en-US" sz="2800" dirty="0">
                <a:ea typeface="宋体" panose="02010600030101010101" pitchFamily="2" charset="-122"/>
                <a:sym typeface="+mn-ea"/>
              </a:rPr>
              <a:t>行为事物是</a:t>
            </a:r>
            <a:r>
              <a:rPr lang="en-US" altLang="zh-CN" sz="2800" dirty="0">
                <a:ea typeface="宋体" panose="02010600030101010101" pitchFamily="2" charset="-122"/>
                <a:sym typeface="+mn-ea"/>
              </a:rPr>
              <a:t>UML</a:t>
            </a:r>
            <a:r>
              <a:rPr lang="zh-CN" altLang="en-US" sz="2800" dirty="0">
                <a:ea typeface="宋体" panose="02010600030101010101" pitchFamily="2" charset="-122"/>
                <a:sym typeface="+mn-ea"/>
              </a:rPr>
              <a:t>模型的动态部分</a:t>
            </a:r>
            <a:endParaRPr lang="zh-CN" altLang="en-US" sz="2800" dirty="0">
              <a:latin typeface="楷体_GB2312" pitchFamily="49" charset="-122"/>
              <a:ea typeface="楷体_GB2312" pitchFamily="49" charset="-122"/>
            </a:endParaRPr>
          </a:p>
          <a:p>
            <a:pPr>
              <a:buNone/>
            </a:pP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a:t>
            </a:r>
            <a:r>
              <a:rPr lang="zh-CN" altLang="en-US" sz="2800" dirty="0">
                <a:solidFill>
                  <a:srgbClr val="7030A0"/>
                </a:solidFill>
                <a:latin typeface="华文彩云" panose="02010800040101010101" charset="-122"/>
                <a:ea typeface="华文彩云" panose="02010800040101010101" charset="-122"/>
              </a:rPr>
              <a:t>状态图</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state machine</a:t>
            </a:r>
            <a:r>
              <a:rPr lang="zh-CN" altLang="en-US" sz="2800" dirty="0">
                <a:latin typeface="楷体_GB2312" pitchFamily="49" charset="-122"/>
                <a:ea typeface="楷体_GB2312" pitchFamily="49" charset="-122"/>
              </a:rPr>
              <a:t>）── 描述了一个对象或一个交互在生存周期内响应事件所经历的状态序列，单个类或者一组类之间协作的行为都可以用状态机来描述。</a:t>
            </a:r>
            <a:endParaRPr lang="zh-CN" altLang="en-US" sz="2800" dirty="0">
              <a:latin typeface="楷体_GB2312" pitchFamily="49" charset="-122"/>
              <a:ea typeface="楷体_GB2312" pitchFamily="49" charset="-122"/>
            </a:endParaRPr>
          </a:p>
          <a:p>
            <a:pPr>
              <a:buNone/>
            </a:pPr>
            <a:r>
              <a:rPr lang="zh-CN" altLang="en-US" sz="2800" dirty="0">
                <a:latin typeface="楷体_GB2312" pitchFamily="49" charset="-122"/>
                <a:ea typeface="楷体_GB2312" pitchFamily="49" charset="-122"/>
              </a:rPr>
              <a:t>  状态机涉及到状态、变迁和活动，其中状态用圆角矩形来表示。</a:t>
            </a:r>
            <a:r>
              <a:rPr lang="zh-CN" altLang="en-US" dirty="0">
                <a:ea typeface="宋体" panose="02010600030101010101" pitchFamily="2" charset="-122"/>
              </a:rPr>
              <a:t> </a:t>
            </a:r>
            <a:endParaRPr lang="zh-CN" altLang="en-US" dirty="0">
              <a:ea typeface="宋体" panose="02010600030101010101" pitchFamily="2" charset="-122"/>
            </a:endParaRPr>
          </a:p>
        </p:txBody>
      </p:sp>
      <p:pic>
        <p:nvPicPr>
          <p:cNvPr id="48131" name="Picture 4"/>
          <p:cNvPicPr>
            <a:picLocks noChangeAspect="1"/>
          </p:cNvPicPr>
          <p:nvPr/>
        </p:nvPicPr>
        <p:blipFill>
          <a:blip r:embed="rId1"/>
          <a:stretch>
            <a:fillRect/>
          </a:stretch>
        </p:blipFill>
        <p:spPr>
          <a:xfrm>
            <a:off x="5363210" y="4123690"/>
            <a:ext cx="2089150" cy="1603375"/>
          </a:xfrm>
          <a:prstGeom prst="rect">
            <a:avLst/>
          </a:prstGeom>
          <a:noFill/>
          <a:ln w="9525">
            <a:noFill/>
          </a:ln>
        </p:spPr>
      </p:pic>
      <p:sp>
        <p:nvSpPr>
          <p:cNvPr id="47106" name="Rectangle 2"/>
          <p:cNvSpPr>
            <a:spLocks noGrp="1"/>
          </p:cNvSpPr>
          <p:nvPr>
            <p:ph type="title"/>
          </p:nvPr>
        </p:nvSpPr>
        <p:spPr>
          <a:xfrm>
            <a:off x="457200" y="352425"/>
            <a:ext cx="8229600" cy="762000"/>
          </a:xfrm>
        </p:spPr>
        <p:txBody>
          <a:bodyPr vert="horz" wrap="square" lIns="91440" tIns="45720" rIns="91440" bIns="45720" anchor="ctr"/>
          <a:lstStyle/>
          <a:p>
            <a:r>
              <a:rPr lang="zh-CN" altLang="en-US" sz="3200" b="1" dirty="0">
                <a:solidFill>
                  <a:srgbClr val="CC0000"/>
                </a:solidFill>
                <a:latin typeface="宋体" panose="02010600030101010101" pitchFamily="2" charset="-122"/>
              </a:rPr>
              <a:t>行为事物</a:t>
            </a:r>
            <a:endParaRPr lang="zh-CN" altLang="en-US" sz="3200" b="1" dirty="0">
              <a:solidFill>
                <a:srgbClr val="CC0000"/>
              </a:solidFill>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vert="horz" wrap="square" lIns="91440" tIns="45720" rIns="91440" bIns="45720" anchor="ctr"/>
          <a:lstStyle/>
          <a:p>
            <a:r>
              <a:rPr lang="zh-CN" altLang="en-US" sz="3200" b="1" dirty="0">
                <a:solidFill>
                  <a:srgbClr val="CC0000"/>
                </a:solidFill>
                <a:latin typeface="宋体" panose="02010600030101010101" pitchFamily="2" charset="-122"/>
              </a:rPr>
              <a:t>分组事物</a:t>
            </a:r>
            <a:endParaRPr lang="zh-CN" altLang="en-US" sz="3200" b="1" dirty="0">
              <a:solidFill>
                <a:srgbClr val="CC0000"/>
              </a:solidFill>
              <a:latin typeface="宋体" panose="02010600030101010101" pitchFamily="2" charset="-122"/>
            </a:endParaRPr>
          </a:p>
        </p:txBody>
      </p:sp>
      <p:sp>
        <p:nvSpPr>
          <p:cNvPr id="49155" name="Rectangle 3"/>
          <p:cNvSpPr>
            <a:spLocks noGrp="1"/>
          </p:cNvSpPr>
          <p:nvPr>
            <p:ph idx="1"/>
          </p:nvPr>
        </p:nvSpPr>
        <p:spPr/>
        <p:txBody>
          <a:bodyPr vert="horz" wrap="square" lIns="91440" tIns="45720" rIns="91440" bIns="45720" anchor="t"/>
          <a:lstStyle/>
          <a:p>
            <a:r>
              <a:rPr lang="zh-CN" altLang="en-US" sz="2800" dirty="0">
                <a:latin typeface="楷体_GB2312" pitchFamily="49" charset="-122"/>
                <a:ea typeface="楷体_GB2312" pitchFamily="49" charset="-122"/>
              </a:rPr>
              <a:t>分组事物是</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模型的组织部分。它的作用是为了降低模型复杂性。</a:t>
            </a:r>
            <a:endParaRPr lang="zh-CN" altLang="en-US" sz="2800" dirty="0">
              <a:latin typeface="楷体_GB2312" pitchFamily="49" charset="-122"/>
              <a:ea typeface="楷体_GB2312" pitchFamily="49" charset="-122"/>
            </a:endParaRPr>
          </a:p>
          <a:p>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中的分组事物是包（</a:t>
            </a:r>
            <a:r>
              <a:rPr lang="en-US" altLang="zh-CN" sz="2800" dirty="0">
                <a:latin typeface="楷体_GB2312" pitchFamily="49" charset="-122"/>
                <a:ea typeface="楷体_GB2312" pitchFamily="49" charset="-122"/>
              </a:rPr>
              <a:t>package</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包是把模型元素组织成组的机制，结构事物、行为事物甚至其他分组事物都可以放进包内。 </a:t>
            </a:r>
            <a:endParaRPr lang="zh-CN" altLang="en-US" sz="2800" dirty="0">
              <a:latin typeface="楷体_GB2312" pitchFamily="49" charset="-122"/>
              <a:ea typeface="楷体_GB2312" pitchFamily="49" charset="-122"/>
            </a:endParaRPr>
          </a:p>
        </p:txBody>
      </p:sp>
      <p:pic>
        <p:nvPicPr>
          <p:cNvPr id="49156" name="Picture 4"/>
          <p:cNvPicPr>
            <a:picLocks noChangeAspect="1"/>
          </p:cNvPicPr>
          <p:nvPr/>
        </p:nvPicPr>
        <p:blipFill>
          <a:blip r:embed="rId1"/>
          <a:stretch>
            <a:fillRect/>
          </a:stretch>
        </p:blipFill>
        <p:spPr>
          <a:xfrm>
            <a:off x="4643438" y="3933825"/>
            <a:ext cx="1819275" cy="178117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vert="horz" wrap="square" lIns="91440" tIns="45720" rIns="91440" bIns="45720" anchor="ctr"/>
          <a:lstStyle/>
          <a:p>
            <a:r>
              <a:rPr lang="zh-CN" altLang="en-US" sz="3200" b="1" dirty="0">
                <a:solidFill>
                  <a:srgbClr val="CC0000"/>
                </a:solidFill>
                <a:latin typeface="宋体" panose="02010600030101010101" pitchFamily="2" charset="-122"/>
              </a:rPr>
              <a:t>注释事物</a:t>
            </a:r>
            <a:endParaRPr lang="zh-CN" altLang="en-US" sz="3200" b="1" dirty="0">
              <a:solidFill>
                <a:srgbClr val="CC0000"/>
              </a:solidFill>
              <a:latin typeface="宋体" panose="02010600030101010101" pitchFamily="2" charset="-122"/>
            </a:endParaRPr>
          </a:p>
        </p:txBody>
      </p:sp>
      <p:sp>
        <p:nvSpPr>
          <p:cNvPr id="50179" name="Rectangle 3"/>
          <p:cNvSpPr>
            <a:spLocks noGrp="1"/>
          </p:cNvSpPr>
          <p:nvPr>
            <p:ph idx="1"/>
          </p:nvPr>
        </p:nvSpPr>
        <p:spPr/>
        <p:txBody>
          <a:bodyPr vert="horz" wrap="square" lIns="91440" tIns="45720" rIns="91440" bIns="45720" anchor="t"/>
          <a:lstStyle/>
          <a:p>
            <a:r>
              <a:rPr lang="zh-CN" altLang="en-US" sz="2800" dirty="0">
                <a:latin typeface="楷体_GB2312" pitchFamily="49" charset="-122"/>
                <a:ea typeface="楷体_GB2312" pitchFamily="49" charset="-122"/>
              </a:rPr>
              <a:t>注释事物是</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模型的解释部分，它们用来描述和标注模型的任何元素。</a:t>
            </a:r>
            <a:endParaRPr lang="zh-CN" altLang="en-US" sz="2800"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通常可以用注释修饰带有约束或者解释的图。 </a:t>
            </a:r>
            <a:endParaRPr lang="zh-CN" altLang="en-US" sz="2800" dirty="0">
              <a:latin typeface="楷体_GB2312" pitchFamily="49" charset="-122"/>
              <a:ea typeface="楷体_GB2312" pitchFamily="49" charset="-122"/>
            </a:endParaRPr>
          </a:p>
        </p:txBody>
      </p:sp>
      <p:pic>
        <p:nvPicPr>
          <p:cNvPr id="50180" name="Picture 4"/>
          <p:cNvPicPr>
            <a:picLocks noChangeAspect="1"/>
          </p:cNvPicPr>
          <p:nvPr/>
        </p:nvPicPr>
        <p:blipFill>
          <a:blip r:embed="rId1"/>
          <a:stretch>
            <a:fillRect/>
          </a:stretch>
        </p:blipFill>
        <p:spPr>
          <a:xfrm>
            <a:off x="3779838" y="3284538"/>
            <a:ext cx="2287587" cy="151765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solidFill>
            <a:srgbClr val="92D050"/>
          </a:solidFill>
        </p:spPr>
        <p:txBody>
          <a:bodyPr vert="horz" wrap="square" lIns="91440" tIns="45720" rIns="91440" bIns="45720" anchor="ctr"/>
          <a:lstStyle/>
          <a:p>
            <a:r>
              <a:rPr lang="zh-CN" altLang="en-US" dirty="0"/>
              <a:t>（</a:t>
            </a:r>
            <a:r>
              <a:rPr lang="en-US" altLang="zh-CN" dirty="0"/>
              <a:t>2</a:t>
            </a:r>
            <a:r>
              <a:rPr lang="zh-CN" altLang="en-US" dirty="0"/>
              <a:t>）</a:t>
            </a:r>
            <a:r>
              <a:rPr lang="en-US" altLang="zh-CN" dirty="0"/>
              <a:t>UML</a:t>
            </a:r>
            <a:r>
              <a:rPr lang="zh-CN" altLang="en-US" dirty="0"/>
              <a:t>的关系</a:t>
            </a:r>
            <a:endParaRPr lang="zh-CN" altLang="en-US" dirty="0"/>
          </a:p>
        </p:txBody>
      </p:sp>
      <p:pic>
        <p:nvPicPr>
          <p:cNvPr id="51203" name="Picture 3" descr="未标题-17 拷贝"/>
          <p:cNvPicPr>
            <a:picLocks noChangeAspect="1"/>
          </p:cNvPicPr>
          <p:nvPr/>
        </p:nvPicPr>
        <p:blipFill>
          <a:blip r:embed="rId1"/>
          <a:stretch>
            <a:fillRect/>
          </a:stretch>
        </p:blipFill>
        <p:spPr>
          <a:xfrm>
            <a:off x="971550" y="1844675"/>
            <a:ext cx="7342188" cy="215265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solidFill>
            <a:srgbClr val="92D050"/>
          </a:solidFill>
        </p:spPr>
        <p:txBody>
          <a:bodyPr vert="horz" wrap="square" lIns="91440" tIns="45720" rIns="91440" bIns="45720" anchor="ctr"/>
          <a:lstStyle/>
          <a:p>
            <a:r>
              <a:rPr lang="zh-CN" altLang="en-US" sz="3200" b="1" dirty="0">
                <a:solidFill>
                  <a:srgbClr val="CC0000"/>
                </a:solidFill>
              </a:rPr>
              <a:t>依赖关系</a:t>
            </a:r>
            <a:endParaRPr lang="zh-CN" altLang="en-US" sz="3200" b="1" dirty="0">
              <a:solidFill>
                <a:srgbClr val="CC0000"/>
              </a:solidFill>
            </a:endParaRPr>
          </a:p>
        </p:txBody>
      </p:sp>
      <p:sp>
        <p:nvSpPr>
          <p:cNvPr id="52227" name="Rectangle 3"/>
          <p:cNvSpPr>
            <a:spLocks noGrp="1"/>
          </p:cNvSpPr>
          <p:nvPr>
            <p:ph idx="1"/>
          </p:nvPr>
        </p:nvSpPr>
        <p:spPr/>
        <p:txBody>
          <a:bodyPr vert="horz" wrap="square" lIns="91440" tIns="45720" rIns="91440" bIns="45720" anchor="t"/>
          <a:lstStyle/>
          <a:p>
            <a:r>
              <a:rPr lang="zh-CN" altLang="en-US" sz="2800" dirty="0">
                <a:latin typeface="楷体_GB2312" pitchFamily="49" charset="-122"/>
                <a:ea typeface="楷体_GB2312" pitchFamily="49" charset="-122"/>
              </a:rPr>
              <a:t>依赖</a:t>
            </a:r>
            <a:r>
              <a:rPr lang="en-US" altLang="zh-CN" sz="2800" dirty="0">
                <a:latin typeface="楷体_GB2312" pitchFamily="49" charset="-122"/>
                <a:ea typeface="楷体_GB2312" pitchFamily="49" charset="-122"/>
              </a:rPr>
              <a:t>(Dependency)</a:t>
            </a:r>
            <a:r>
              <a:rPr lang="zh-CN" altLang="en-US" sz="2800" dirty="0">
                <a:latin typeface="楷体_GB2312" pitchFamily="49" charset="-122"/>
                <a:ea typeface="楷体_GB2312" pitchFamily="49" charset="-122"/>
              </a:rPr>
              <a:t>是两个事物之间的语义关系，其中一个事物发生变化会影响到另一个事物的语    义，它用一个虚线箭头表示。</a:t>
            </a:r>
            <a:endParaRPr lang="zh-CN" altLang="en-US" sz="2800"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虚线箭头的方向从源事物指向目标事物，表示源事物依赖于目标事物。 </a:t>
            </a:r>
            <a:endParaRPr lang="zh-CN" altLang="en-US" sz="2800" dirty="0">
              <a:latin typeface="楷体_GB2312" pitchFamily="49" charset="-122"/>
              <a:ea typeface="楷体_GB2312" pitchFamily="49" charset="-122"/>
            </a:endParaRPr>
          </a:p>
        </p:txBody>
      </p:sp>
      <p:pic>
        <p:nvPicPr>
          <p:cNvPr id="52228" name="Picture 4" descr="未标题-18 拷贝"/>
          <p:cNvPicPr>
            <a:picLocks noChangeAspect="1"/>
          </p:cNvPicPr>
          <p:nvPr/>
        </p:nvPicPr>
        <p:blipFill>
          <a:blip r:embed="rId1"/>
          <a:stretch>
            <a:fillRect/>
          </a:stretch>
        </p:blipFill>
        <p:spPr>
          <a:xfrm>
            <a:off x="2209800" y="3810000"/>
            <a:ext cx="4752975" cy="153352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vert="horz" wrap="square" lIns="91440" tIns="45720" rIns="91440" bIns="45720" anchor="ctr"/>
          <a:lstStyle/>
          <a:p>
            <a:r>
              <a:rPr lang="zh-CN" altLang="en-US" dirty="0"/>
              <a:t>依赖关系</a:t>
            </a:r>
            <a:r>
              <a:rPr lang="en-US" altLang="zh-CN" dirty="0">
                <a:solidFill>
                  <a:schemeClr val="tx2"/>
                </a:solidFill>
              </a:rPr>
              <a:t>[</a:t>
            </a:r>
            <a:r>
              <a:rPr lang="zh-CN" altLang="en-US" dirty="0">
                <a:solidFill>
                  <a:schemeClr val="tx2"/>
                </a:solidFill>
              </a:rPr>
              <a:t>例子</a:t>
            </a:r>
            <a:r>
              <a:rPr lang="en-US" altLang="zh-CN" dirty="0">
                <a:solidFill>
                  <a:schemeClr val="tx2"/>
                </a:solidFill>
              </a:rPr>
              <a:t>]</a:t>
            </a:r>
            <a:endParaRPr lang="zh-CN" altLang="en-US" dirty="0">
              <a:solidFill>
                <a:schemeClr val="tx2"/>
              </a:solidFill>
            </a:endParaRPr>
          </a:p>
        </p:txBody>
      </p:sp>
      <p:sp>
        <p:nvSpPr>
          <p:cNvPr id="53251" name="Rectangle 3"/>
          <p:cNvSpPr>
            <a:spLocks noGrp="1"/>
          </p:cNvSpPr>
          <p:nvPr>
            <p:ph type="body" sz="half" idx="1"/>
          </p:nvPr>
        </p:nvSpPr>
        <p:spPr>
          <a:xfrm>
            <a:off x="762000" y="1143000"/>
            <a:ext cx="8064500" cy="4968875"/>
          </a:xfrm>
        </p:spPr>
        <p:txBody>
          <a:bodyPr vert="horz" wrap="square" lIns="91440" tIns="45720" rIns="91440" bIns="45720" anchor="t"/>
          <a:lstStyle/>
          <a:p>
            <a:pPr>
              <a:buNone/>
            </a:pPr>
            <a:r>
              <a:rPr lang="zh-CN" altLang="en-US" sz="2800" dirty="0"/>
              <a:t>你要去拧螺丝，你是不是要借助</a:t>
            </a:r>
            <a:r>
              <a:rPr lang="en-US" altLang="zh-CN" sz="2800" dirty="0"/>
              <a:t>(</a:t>
            </a:r>
            <a:r>
              <a:rPr lang="zh-CN" altLang="en-US" sz="2800" dirty="0"/>
              <a:t>也就是依赖</a:t>
            </a:r>
            <a:r>
              <a:rPr lang="en-US" altLang="zh-CN" sz="2800" dirty="0"/>
              <a:t>)</a:t>
            </a:r>
            <a:r>
              <a:rPr lang="zh-CN" altLang="en-US" sz="2800" dirty="0"/>
              <a:t>螺丝刀</a:t>
            </a:r>
            <a:r>
              <a:rPr lang="en-US" altLang="zh-CN" sz="2800" dirty="0"/>
              <a:t>(Screwdriver)</a:t>
            </a:r>
            <a:r>
              <a:rPr lang="zh-CN" altLang="en-US" sz="2800" dirty="0"/>
              <a:t>来帮助你完成拧螺丝</a:t>
            </a:r>
            <a:r>
              <a:rPr lang="en-US" altLang="zh-CN" sz="2800" dirty="0"/>
              <a:t>(screw)</a:t>
            </a:r>
            <a:r>
              <a:rPr lang="zh-CN" altLang="en-US" sz="2800" dirty="0"/>
              <a:t>的工作</a:t>
            </a:r>
            <a:endParaRPr lang="zh-CN" altLang="en-US" sz="2800" dirty="0"/>
          </a:p>
          <a:p>
            <a:pPr>
              <a:buNone/>
            </a:pPr>
            <a:r>
              <a:rPr lang="en-US" altLang="zh-CN" sz="2800" dirty="0"/>
              <a:t>public class Person{    </a:t>
            </a:r>
            <a:endParaRPr lang="en-US" altLang="zh-CN" sz="2800" dirty="0"/>
          </a:p>
          <a:p>
            <a:pPr>
              <a:buNone/>
            </a:pPr>
            <a:r>
              <a:rPr lang="en-US" altLang="zh-CN" sz="2800" dirty="0"/>
              <a:t>    /** </a:t>
            </a:r>
            <a:r>
              <a:rPr lang="zh-CN" altLang="en-US" sz="2800" dirty="0"/>
              <a:t>拧螺丝 *</a:t>
            </a:r>
            <a:r>
              <a:rPr lang="en-US" altLang="zh-CN" sz="2800" dirty="0"/>
              <a:t>/   </a:t>
            </a:r>
            <a:endParaRPr lang="en-US" altLang="zh-CN" sz="2800" dirty="0"/>
          </a:p>
          <a:p>
            <a:pPr>
              <a:buNone/>
            </a:pPr>
            <a:r>
              <a:rPr lang="en-US" altLang="zh-CN" sz="2800" dirty="0"/>
              <a:t>    public void screw(Screwdriver screwdriver){    </a:t>
            </a:r>
            <a:endParaRPr lang="en-US" altLang="zh-CN" sz="2800" dirty="0"/>
          </a:p>
          <a:p>
            <a:pPr>
              <a:buNone/>
            </a:pPr>
            <a:r>
              <a:rPr lang="en-US" altLang="zh-CN" sz="2800" dirty="0"/>
              <a:t>         screwdriver.screw();    </a:t>
            </a:r>
            <a:endParaRPr lang="en-US" altLang="zh-CN" sz="2800" dirty="0"/>
          </a:p>
          <a:p>
            <a:pPr>
              <a:buNone/>
            </a:pPr>
            <a:r>
              <a:rPr lang="en-US" altLang="zh-CN" sz="2800" dirty="0"/>
              <a:t>     }    </a:t>
            </a:r>
            <a:endParaRPr lang="en-US" altLang="zh-CN" sz="2800" dirty="0"/>
          </a:p>
          <a:p>
            <a:pPr>
              <a:buNone/>
            </a:pPr>
            <a:r>
              <a:rPr lang="en-US" altLang="zh-CN" sz="2800" dirty="0"/>
              <a:t>}  </a:t>
            </a:r>
            <a:endParaRPr lang="en-US" altLang="zh-CN" sz="2800" dirty="0"/>
          </a:p>
          <a:p>
            <a:pPr>
              <a:buNone/>
            </a:pPr>
            <a:endParaRPr lang="zh-CN" altLang="en-US" sz="2800" dirty="0"/>
          </a:p>
          <a:p>
            <a:pPr>
              <a:buNone/>
            </a:pPr>
            <a:endParaRPr lang="zh-CN" altLang="en-US" sz="2800" dirty="0"/>
          </a:p>
        </p:txBody>
      </p:sp>
      <p:sp>
        <p:nvSpPr>
          <p:cNvPr id="53252"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5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5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5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56" name="Rectangle 8"/>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57" name="Rectangle 9"/>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58" name="Rectangle 10"/>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59" name="Rectangle 11"/>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60" name="Rectangle 1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61" name="Rectangle 13"/>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62" name="Rectangle 14"/>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63" name="Rectangle 1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64" name="Rectangle 1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65" name="Rectangle 1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66" name="Rectangle 18"/>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67" name="Rectangle 19"/>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68" name="Rectangle 20"/>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69" name="Rectangle 21"/>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70" name="Rectangle 2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71" name="Rectangle 23"/>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72" name="Rectangle 24"/>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53273" name="Rectangle 2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53274" name="Picture 26" descr="ec7bca6c-c01a-4772-a91b-3a695773ddfb"/>
          <p:cNvPicPr>
            <a:picLocks noGrp="1" noChangeAspect="1"/>
          </p:cNvPicPr>
          <p:nvPr>
            <p:ph sz="half" idx="2"/>
          </p:nvPr>
        </p:nvPicPr>
        <p:blipFill>
          <a:blip r:embed="rId1"/>
          <a:srcRect/>
          <a:stretch>
            <a:fillRect/>
          </a:stretch>
        </p:blipFill>
        <p:spPr>
          <a:xfrm>
            <a:off x="4751388" y="4876800"/>
            <a:ext cx="4392612" cy="132397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vert="horz" wrap="square" lIns="91440" tIns="45720" rIns="91440" bIns="45720" anchor="ctr"/>
          <a:lstStyle/>
          <a:p>
            <a:r>
              <a:rPr lang="zh-CN" altLang="en-US" dirty="0"/>
              <a:t>面向对象定义</a:t>
            </a:r>
            <a:endParaRPr lang="zh-CN" altLang="en-US" dirty="0"/>
          </a:p>
        </p:txBody>
      </p:sp>
      <p:sp>
        <p:nvSpPr>
          <p:cNvPr id="7171" name="内容占位符 2"/>
          <p:cNvSpPr>
            <a:spLocks noGrp="1"/>
          </p:cNvSpPr>
          <p:nvPr>
            <p:ph idx="1"/>
          </p:nvPr>
        </p:nvSpPr>
        <p:spPr>
          <a:xfrm>
            <a:off x="228600" y="1143000"/>
            <a:ext cx="8763000" cy="4343400"/>
          </a:xfrm>
        </p:spPr>
        <p:txBody>
          <a:bodyPr vert="horz" wrap="square" lIns="91440" tIns="45720" rIns="91440" bIns="45720" anchor="t"/>
          <a:lstStyle/>
          <a:p>
            <a:r>
              <a:rPr lang="zh-CN" altLang="en-US" dirty="0" smtClean="0"/>
              <a:t>把现实世界看成一个由相互配合而协作的对象所组成的系统</a:t>
            </a:r>
            <a:endParaRPr lang="en-US" altLang="zh-CN" dirty="0" smtClean="0"/>
          </a:p>
          <a:p>
            <a:r>
              <a:rPr lang="en-US" altLang="zh-CN" dirty="0" smtClean="0"/>
              <a:t>Coad</a:t>
            </a:r>
            <a:r>
              <a:rPr lang="zh-CN" altLang="en-US" dirty="0"/>
              <a:t>，</a:t>
            </a:r>
            <a:r>
              <a:rPr lang="en-US" altLang="zh-CN" dirty="0"/>
              <a:t>Yourdon</a:t>
            </a:r>
            <a:endParaRPr lang="en-US" altLang="zh-CN" dirty="0"/>
          </a:p>
          <a:p>
            <a:pPr lvl="1">
              <a:buSzPct val="80000"/>
            </a:pPr>
            <a:r>
              <a:rPr lang="zh-CN" altLang="en-US" dirty="0">
                <a:latin typeface="华文细黑" panose="02010600040101010101" pitchFamily="2" charset="-122"/>
                <a:ea typeface="华文宋体" panose="02010600040101010101" pitchFamily="2" charset="-122"/>
              </a:rPr>
              <a:t>面向对象</a:t>
            </a:r>
            <a:r>
              <a:rPr lang="en-US" altLang="zh-CN" dirty="0">
                <a:latin typeface="华文细黑" panose="02010600040101010101" pitchFamily="2" charset="-122"/>
                <a:ea typeface="华文宋体" panose="02010600040101010101" pitchFamily="2" charset="-122"/>
              </a:rPr>
              <a:t>=</a:t>
            </a:r>
            <a:r>
              <a:rPr lang="zh-CN" altLang="en-US" dirty="0">
                <a:latin typeface="华文细黑" panose="02010600040101010101" pitchFamily="2" charset="-122"/>
                <a:ea typeface="华文宋体" panose="02010600040101010101" pitchFamily="2" charset="-122"/>
              </a:rPr>
              <a:t>对象 </a:t>
            </a:r>
            <a:r>
              <a:rPr lang="en-US" altLang="zh-CN" dirty="0">
                <a:latin typeface="华文细黑" panose="02010600040101010101" pitchFamily="2" charset="-122"/>
                <a:ea typeface="华文宋体" panose="02010600040101010101" pitchFamily="2" charset="-122"/>
              </a:rPr>
              <a:t>+ </a:t>
            </a:r>
            <a:r>
              <a:rPr lang="zh-CN" altLang="en-US" dirty="0">
                <a:latin typeface="华文细黑" panose="02010600040101010101" pitchFamily="2" charset="-122"/>
                <a:ea typeface="华文宋体" panose="02010600040101010101" pitchFamily="2" charset="-122"/>
              </a:rPr>
              <a:t>类 </a:t>
            </a:r>
            <a:r>
              <a:rPr lang="en-US" altLang="zh-CN" dirty="0">
                <a:latin typeface="华文细黑" panose="02010600040101010101" pitchFamily="2" charset="-122"/>
                <a:ea typeface="华文宋体" panose="02010600040101010101" pitchFamily="2" charset="-122"/>
              </a:rPr>
              <a:t>+ </a:t>
            </a:r>
            <a:r>
              <a:rPr lang="zh-CN" altLang="en-US" dirty="0">
                <a:latin typeface="华文细黑" panose="02010600040101010101" pitchFamily="2" charset="-122"/>
                <a:ea typeface="华文宋体" panose="02010600040101010101" pitchFamily="2" charset="-122"/>
              </a:rPr>
              <a:t>继承 </a:t>
            </a:r>
            <a:r>
              <a:rPr lang="en-US" altLang="zh-CN" dirty="0">
                <a:latin typeface="华文细黑" panose="02010600040101010101" pitchFamily="2" charset="-122"/>
                <a:ea typeface="华文宋体" panose="02010600040101010101" pitchFamily="2" charset="-122"/>
              </a:rPr>
              <a:t>+ </a:t>
            </a:r>
            <a:r>
              <a:rPr lang="zh-CN" altLang="en-US" dirty="0">
                <a:latin typeface="华文细黑" panose="02010600040101010101" pitchFamily="2" charset="-122"/>
                <a:ea typeface="华文宋体" panose="02010600040101010101" pitchFamily="2" charset="-122"/>
              </a:rPr>
              <a:t>消息通信</a:t>
            </a:r>
            <a:endParaRPr lang="en-US" altLang="zh-CN" dirty="0">
              <a:latin typeface="华文细黑" panose="02010600040101010101" pitchFamily="2" charset="-122"/>
              <a:ea typeface="华文宋体" panose="02010600040101010101" pitchFamily="2" charset="-122"/>
            </a:endParaRPr>
          </a:p>
          <a:p>
            <a:r>
              <a:rPr lang="zh-CN" altLang="en-US" dirty="0">
                <a:latin typeface="华文细黑" panose="02010600040101010101" pitchFamily="2" charset="-122"/>
              </a:rPr>
              <a:t>面向对象的主要特征：</a:t>
            </a:r>
            <a:endParaRPr lang="en-US" altLang="zh-CN" dirty="0">
              <a:latin typeface="华文细黑" panose="02010600040101010101" pitchFamily="2" charset="-122"/>
            </a:endParaRPr>
          </a:p>
          <a:p>
            <a:pPr lvl="1">
              <a:buSzPct val="80000"/>
            </a:pPr>
            <a:r>
              <a:rPr lang="zh-CN" altLang="en-US" dirty="0" smtClean="0">
                <a:latin typeface="华文细黑" panose="02010600040101010101" pitchFamily="2" charset="-122"/>
                <a:ea typeface="华文宋体" panose="02010600040101010101" pitchFamily="2" charset="-122"/>
              </a:rPr>
              <a:t> 封装 </a:t>
            </a:r>
            <a:r>
              <a:rPr lang="en-US" altLang="zh-CN" dirty="0">
                <a:latin typeface="华文细黑" panose="02010600040101010101" pitchFamily="2" charset="-122"/>
                <a:ea typeface="华文宋体" panose="02010600040101010101" pitchFamily="2" charset="-122"/>
              </a:rPr>
              <a:t>(Encapsulation)</a:t>
            </a:r>
            <a:endParaRPr lang="en-US" altLang="zh-CN" dirty="0">
              <a:latin typeface="华文细黑" panose="02010600040101010101" pitchFamily="2" charset="-122"/>
              <a:ea typeface="华文宋体" panose="02010600040101010101" pitchFamily="2" charset="-122"/>
            </a:endParaRPr>
          </a:p>
          <a:p>
            <a:pPr lvl="1">
              <a:buSzPct val="80000"/>
            </a:pPr>
            <a:r>
              <a:rPr lang="en-US" altLang="zh-CN" dirty="0">
                <a:latin typeface="华文细黑" panose="02010600040101010101" pitchFamily="2" charset="-122"/>
                <a:ea typeface="华文宋体" panose="02010600040101010101" pitchFamily="2" charset="-122"/>
              </a:rPr>
              <a:t> </a:t>
            </a:r>
            <a:r>
              <a:rPr lang="zh-CN" altLang="en-US" dirty="0">
                <a:latin typeface="华文细黑" panose="02010600040101010101" pitchFamily="2" charset="-122"/>
                <a:ea typeface="华文宋体" panose="02010600040101010101" pitchFamily="2" charset="-122"/>
              </a:rPr>
              <a:t>继承 </a:t>
            </a:r>
            <a:r>
              <a:rPr lang="en-US" altLang="zh-CN" dirty="0">
                <a:latin typeface="华文细黑" panose="02010600040101010101" pitchFamily="2" charset="-122"/>
                <a:ea typeface="华文宋体" panose="02010600040101010101" pitchFamily="2" charset="-122"/>
              </a:rPr>
              <a:t>(Inheritance)</a:t>
            </a:r>
            <a:endParaRPr lang="en-US" altLang="zh-CN" dirty="0">
              <a:latin typeface="华文细黑" panose="02010600040101010101" pitchFamily="2" charset="-122"/>
              <a:ea typeface="华文宋体" panose="02010600040101010101" pitchFamily="2" charset="-122"/>
            </a:endParaRPr>
          </a:p>
          <a:p>
            <a:pPr lvl="1">
              <a:buSzPct val="80000"/>
            </a:pPr>
            <a:r>
              <a:rPr lang="en-US" altLang="zh-CN" dirty="0">
                <a:latin typeface="华文细黑" panose="02010600040101010101" pitchFamily="2" charset="-122"/>
                <a:ea typeface="华文宋体" panose="02010600040101010101" pitchFamily="2" charset="-122"/>
              </a:rPr>
              <a:t> </a:t>
            </a:r>
            <a:r>
              <a:rPr lang="zh-CN" altLang="en-US" dirty="0">
                <a:latin typeface="华文细黑" panose="02010600040101010101" pitchFamily="2" charset="-122"/>
                <a:ea typeface="仿宋_GB2312" pitchFamily="49" charset="-122"/>
              </a:rPr>
              <a:t>多态性 </a:t>
            </a:r>
            <a:r>
              <a:rPr lang="en-US" altLang="zh-CN" dirty="0">
                <a:latin typeface="华文细黑" panose="02010600040101010101" pitchFamily="2" charset="-122"/>
                <a:ea typeface="仿宋_GB2312" pitchFamily="49" charset="-122"/>
              </a:rPr>
              <a:t>(Polymorphism)</a:t>
            </a:r>
            <a:endParaRPr lang="en-US" altLang="zh-CN" dirty="0">
              <a:latin typeface="华文细黑" panose="02010600040101010101" pitchFamily="2" charset="-122"/>
              <a:ea typeface="仿宋_GB2312" pitchFamily="49" charset="-122"/>
            </a:endParaRPr>
          </a:p>
          <a:p>
            <a:r>
              <a:rPr lang="zh-CN" altLang="en-US" dirty="0">
                <a:latin typeface="华文细黑" panose="02010600040101010101" pitchFamily="2" charset="-122"/>
              </a:rPr>
              <a:t>面向对象方法</a:t>
            </a:r>
            <a:endParaRPr lang="en-US" altLang="zh-CN" dirty="0">
              <a:latin typeface="华文细黑" panose="02010600040101010101" pitchFamily="2" charset="-122"/>
            </a:endParaRPr>
          </a:p>
          <a:p>
            <a:pPr lvl="1">
              <a:buSzPct val="80000"/>
            </a:pPr>
            <a:r>
              <a:rPr lang="zh-CN" altLang="en-US" dirty="0">
                <a:latin typeface="华文细黑" panose="02010600040101010101" pitchFamily="2" charset="-122"/>
                <a:ea typeface="华文宋体" panose="02010600040101010101" pitchFamily="2" charset="-122"/>
              </a:rPr>
              <a:t>是一种运用对象、类、继承、封装</a:t>
            </a:r>
            <a:r>
              <a:rPr lang="zh-CN" altLang="en-US" dirty="0" smtClean="0">
                <a:latin typeface="华文细黑" panose="02010600040101010101" pitchFamily="2" charset="-122"/>
                <a:ea typeface="华文宋体" panose="02010600040101010101" pitchFamily="2" charset="-122"/>
              </a:rPr>
              <a:t>、消息</a:t>
            </a:r>
            <a:r>
              <a:rPr lang="zh-CN" altLang="en-US" dirty="0">
                <a:latin typeface="华文细黑" panose="02010600040101010101" pitchFamily="2" charset="-122"/>
                <a:ea typeface="华文宋体" panose="02010600040101010101" pitchFamily="2" charset="-122"/>
              </a:rPr>
              <a:t>传递、多态性等概念来构造系统的软件开发方法。</a:t>
            </a:r>
            <a:endParaRPr lang="zh-CN" altLang="en-US" dirty="0">
              <a:latin typeface="华文细黑" panose="02010600040101010101" pitchFamily="2" charset="-122"/>
              <a:ea typeface="华文宋体" panose="02010600040101010101" pitchFamily="2" charset="-122"/>
            </a:endParaRPr>
          </a:p>
        </p:txBody>
      </p:sp>
      <p:sp>
        <p:nvSpPr>
          <p:cNvPr id="7172" name="灯片编号占位符 3"/>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b="0" dirty="0">
                <a:latin typeface="Arial Black" panose="020B0A04020102020204" pitchFamily="34" charset="0"/>
              </a:rPr>
            </a:fld>
            <a:endParaRPr lang="en-US" altLang="zh-CN" sz="1200" b="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vert="horz" wrap="square" lIns="91440" tIns="45720" rIns="91440" bIns="45720" anchor="ctr"/>
          <a:lstStyle/>
          <a:p>
            <a:r>
              <a:rPr lang="zh-CN" altLang="en-US" sz="3200" b="1" dirty="0">
                <a:solidFill>
                  <a:srgbClr val="CC0000"/>
                </a:solidFill>
              </a:rPr>
              <a:t>关联关系</a:t>
            </a:r>
            <a:endParaRPr lang="zh-CN" altLang="en-US" sz="3200" b="1" dirty="0">
              <a:solidFill>
                <a:srgbClr val="CC0000"/>
              </a:solidFill>
            </a:endParaRPr>
          </a:p>
        </p:txBody>
      </p:sp>
      <p:sp>
        <p:nvSpPr>
          <p:cNvPr id="54275" name="Rectangle 3"/>
          <p:cNvSpPr>
            <a:spLocks noGrp="1"/>
          </p:cNvSpPr>
          <p:nvPr>
            <p:ph idx="1"/>
          </p:nvPr>
        </p:nvSpPr>
        <p:spPr/>
        <p:txBody>
          <a:bodyPr vert="horz" wrap="square" lIns="91440" tIns="45720" rIns="91440" bIns="45720" anchor="t"/>
          <a:lstStyle/>
          <a:p>
            <a:r>
              <a:rPr lang="zh-CN" altLang="en-US" sz="2800" dirty="0">
                <a:latin typeface="楷体_GB2312" pitchFamily="49" charset="-122"/>
                <a:ea typeface="楷体_GB2312" pitchFamily="49" charset="-122"/>
              </a:rPr>
              <a:t>关联</a:t>
            </a:r>
            <a:r>
              <a:rPr lang="en-US" altLang="zh-CN" sz="2800" dirty="0">
                <a:latin typeface="楷体_GB2312" pitchFamily="49" charset="-122"/>
                <a:ea typeface="楷体_GB2312" pitchFamily="49" charset="-122"/>
              </a:rPr>
              <a:t>(association)</a:t>
            </a:r>
            <a:r>
              <a:rPr lang="zh-CN" altLang="en-US" sz="2800" dirty="0">
                <a:latin typeface="楷体_GB2312" pitchFamily="49" charset="-122"/>
                <a:ea typeface="楷体_GB2312" pitchFamily="49" charset="-122"/>
              </a:rPr>
              <a:t>是一种结构关系，它描述了两个或多个类的实例之间的连接关系，是一种特殊的依赖。 </a:t>
            </a:r>
            <a:endParaRPr lang="zh-CN" altLang="en-US" sz="2800"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关联分为</a:t>
            </a:r>
            <a:r>
              <a:rPr lang="zh-CN" altLang="en-US" sz="2800" dirty="0">
                <a:solidFill>
                  <a:srgbClr val="CC0000"/>
                </a:solidFill>
                <a:latin typeface="楷体_GB2312" pitchFamily="49" charset="-122"/>
                <a:ea typeface="楷体_GB2312" pitchFamily="49" charset="-122"/>
              </a:rPr>
              <a:t>普通关联</a:t>
            </a:r>
            <a:r>
              <a:rPr lang="zh-CN" altLang="en-US" sz="2800" dirty="0">
                <a:latin typeface="楷体_GB2312" pitchFamily="49" charset="-122"/>
                <a:ea typeface="楷体_GB2312" pitchFamily="49" charset="-122"/>
              </a:rPr>
              <a:t>、</a:t>
            </a:r>
            <a:r>
              <a:rPr lang="zh-CN" altLang="en-US" sz="2800" dirty="0">
                <a:solidFill>
                  <a:srgbClr val="CC0000"/>
                </a:solidFill>
                <a:latin typeface="楷体_GB2312" pitchFamily="49" charset="-122"/>
                <a:ea typeface="楷体_GB2312" pitchFamily="49" charset="-122"/>
              </a:rPr>
              <a:t>限定关联</a:t>
            </a:r>
            <a:r>
              <a:rPr lang="zh-CN" altLang="en-US" sz="2800" dirty="0">
                <a:latin typeface="楷体_GB2312" pitchFamily="49" charset="-122"/>
                <a:ea typeface="楷体_GB2312" pitchFamily="49" charset="-122"/>
              </a:rPr>
              <a:t>、</a:t>
            </a:r>
            <a:r>
              <a:rPr lang="zh-CN" altLang="en-US" sz="2800" dirty="0">
                <a:solidFill>
                  <a:srgbClr val="CC0000"/>
                </a:solidFill>
                <a:latin typeface="楷体_GB2312" pitchFamily="49" charset="-122"/>
                <a:ea typeface="楷体_GB2312" pitchFamily="49" charset="-122"/>
              </a:rPr>
              <a:t>关联类</a:t>
            </a:r>
            <a:r>
              <a:rPr lang="zh-CN" altLang="en-US" sz="2800" dirty="0">
                <a:latin typeface="楷体_GB2312" pitchFamily="49" charset="-122"/>
                <a:ea typeface="楷体_GB2312" pitchFamily="49" charset="-122"/>
              </a:rPr>
              <a:t>，以及</a:t>
            </a:r>
            <a:r>
              <a:rPr lang="zh-CN" altLang="en-US" sz="2800" dirty="0">
                <a:solidFill>
                  <a:srgbClr val="CC0000"/>
                </a:solidFill>
                <a:latin typeface="楷体_GB2312" pitchFamily="49" charset="-122"/>
                <a:ea typeface="楷体_GB2312" pitchFamily="49" charset="-122"/>
              </a:rPr>
              <a:t>聚合与复合</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solidFill>
            <a:srgbClr val="92D050"/>
          </a:solidFill>
        </p:spPr>
        <p:txBody>
          <a:bodyPr vert="horz" wrap="square" lIns="91440" tIns="45720" rIns="91440" bIns="45720" anchor="ctr"/>
          <a:lstStyle/>
          <a:p>
            <a:r>
              <a:rPr lang="zh-CN" altLang="en-US" sz="3200" b="1" dirty="0">
                <a:solidFill>
                  <a:srgbClr val="CC0000"/>
                </a:solidFill>
              </a:rPr>
              <a:t>关联关系</a:t>
            </a:r>
            <a:r>
              <a:rPr lang="en-US" altLang="zh-CN" sz="3200" b="1" dirty="0">
                <a:solidFill>
                  <a:srgbClr val="CC0000"/>
                </a:solidFill>
              </a:rPr>
              <a:t>——</a:t>
            </a:r>
            <a:r>
              <a:rPr lang="zh-CN" altLang="en-US" sz="2800" b="1" dirty="0">
                <a:solidFill>
                  <a:srgbClr val="3D00EA"/>
                </a:solidFill>
              </a:rPr>
              <a:t>普通关联</a:t>
            </a:r>
            <a:endParaRPr lang="zh-CN" altLang="en-US" sz="2800" b="1" dirty="0">
              <a:solidFill>
                <a:srgbClr val="3D00EA"/>
              </a:solidFill>
            </a:endParaRPr>
          </a:p>
        </p:txBody>
      </p:sp>
      <p:sp>
        <p:nvSpPr>
          <p:cNvPr id="55299" name="Rectangle 3"/>
          <p:cNvSpPr>
            <a:spLocks noGrp="1"/>
          </p:cNvSpPr>
          <p:nvPr>
            <p:ph idx="1"/>
          </p:nvPr>
        </p:nvSpPr>
        <p:spPr/>
        <p:txBody>
          <a:bodyPr vert="horz" wrap="square" lIns="91440" tIns="45720" rIns="91440" bIns="45720" anchor="t"/>
          <a:lstStyle/>
          <a:p>
            <a:r>
              <a:rPr lang="zh-CN" altLang="en-US" sz="2800" dirty="0">
                <a:ea typeface="楷体_GB2312" pitchFamily="49" charset="-122"/>
              </a:rPr>
              <a:t>普通关联是最常见的关联关系，只要类与类之间存在连接关系就可以用普通关联表示。普通关联又分为</a:t>
            </a:r>
            <a:r>
              <a:rPr lang="zh-CN" altLang="en-US" sz="2800" dirty="0">
                <a:solidFill>
                  <a:srgbClr val="FF0000"/>
                </a:solidFill>
                <a:ea typeface="楷体_GB2312" pitchFamily="49" charset="-122"/>
              </a:rPr>
              <a:t>二元关联</a:t>
            </a:r>
            <a:r>
              <a:rPr lang="zh-CN" altLang="en-US" sz="2800" dirty="0">
                <a:ea typeface="楷体_GB2312" pitchFamily="49" charset="-122"/>
              </a:rPr>
              <a:t>和</a:t>
            </a:r>
            <a:r>
              <a:rPr lang="zh-CN" altLang="en-US" sz="2800" dirty="0">
                <a:solidFill>
                  <a:srgbClr val="FF0000"/>
                </a:solidFill>
                <a:ea typeface="楷体_GB2312" pitchFamily="49" charset="-122"/>
              </a:rPr>
              <a:t>多元关联</a:t>
            </a:r>
            <a:r>
              <a:rPr lang="zh-CN" altLang="en-US" sz="2800" dirty="0">
                <a:ea typeface="楷体_GB2312" pitchFamily="49" charset="-122"/>
              </a:rPr>
              <a:t>。</a:t>
            </a:r>
            <a:endParaRPr lang="zh-CN" altLang="en-US" sz="2800" dirty="0">
              <a:ea typeface="楷体_GB2312" pitchFamily="49" charset="-122"/>
            </a:endParaRPr>
          </a:p>
          <a:p>
            <a:r>
              <a:rPr lang="zh-CN" altLang="en-US" sz="2800" dirty="0">
                <a:ea typeface="楷体_GB2312" pitchFamily="49" charset="-122"/>
              </a:rPr>
              <a:t>二元关联描述两个类之间的关联，用两个类之间的一条直线来表示，直线上可写上关联名。</a:t>
            </a:r>
            <a:r>
              <a:rPr lang="zh-CN" altLang="en-US" dirty="0">
                <a:ea typeface="宋体" panose="02010600030101010101" pitchFamily="2" charset="-122"/>
              </a:rPr>
              <a:t> </a:t>
            </a:r>
            <a:endParaRPr lang="zh-CN" altLang="en-US" sz="2800" dirty="0">
              <a:ea typeface="楷体_GB2312" pitchFamily="49" charset="-122"/>
            </a:endParaRPr>
          </a:p>
          <a:p>
            <a:endParaRPr lang="zh-CN" altLang="en-US" sz="2800" dirty="0">
              <a:ea typeface="楷体_GB2312" pitchFamily="49" charset="-122"/>
            </a:endParaRPr>
          </a:p>
        </p:txBody>
      </p:sp>
      <p:pic>
        <p:nvPicPr>
          <p:cNvPr id="55300" name="Picture 4"/>
          <p:cNvPicPr>
            <a:picLocks noChangeAspect="1"/>
          </p:cNvPicPr>
          <p:nvPr/>
        </p:nvPicPr>
        <p:blipFill>
          <a:blip r:embed="rId1"/>
          <a:stretch>
            <a:fillRect/>
          </a:stretch>
        </p:blipFill>
        <p:spPr>
          <a:xfrm>
            <a:off x="1371600" y="3733800"/>
            <a:ext cx="6265863" cy="110490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solidFill>
            <a:srgbClr val="92D050"/>
          </a:solidFill>
        </p:spPr>
        <p:txBody>
          <a:bodyPr vert="horz" wrap="square" lIns="91440" tIns="45720" rIns="91440" bIns="45720" anchor="ctr"/>
          <a:lstStyle/>
          <a:p>
            <a:r>
              <a:rPr lang="zh-CN" altLang="en-US" sz="3200" b="1" dirty="0">
                <a:solidFill>
                  <a:srgbClr val="CC0000"/>
                </a:solidFill>
              </a:rPr>
              <a:t>关联关系</a:t>
            </a:r>
            <a:r>
              <a:rPr lang="en-US" altLang="zh-CN" sz="3200" b="1" dirty="0">
                <a:solidFill>
                  <a:srgbClr val="CC0000"/>
                </a:solidFill>
              </a:rPr>
              <a:t>——</a:t>
            </a:r>
            <a:r>
              <a:rPr lang="zh-CN" altLang="en-US" sz="2800" b="1" dirty="0">
                <a:solidFill>
                  <a:srgbClr val="3D00EA"/>
                </a:solidFill>
              </a:rPr>
              <a:t>普通关联</a:t>
            </a:r>
            <a:endParaRPr lang="zh-CN" altLang="en-US" sz="2800" b="1" dirty="0">
              <a:solidFill>
                <a:srgbClr val="3D00EA"/>
              </a:solidFill>
            </a:endParaRPr>
          </a:p>
        </p:txBody>
      </p:sp>
      <p:sp>
        <p:nvSpPr>
          <p:cNvPr id="56323" name="Rectangle 3"/>
          <p:cNvSpPr>
            <a:spLocks noGrp="1"/>
          </p:cNvSpPr>
          <p:nvPr>
            <p:ph idx="1"/>
          </p:nvPr>
        </p:nvSpPr>
        <p:spPr>
          <a:xfrm>
            <a:off x="457200" y="1268413"/>
            <a:ext cx="8435975" cy="4857750"/>
          </a:xfrm>
        </p:spPr>
        <p:txBody>
          <a:bodyPr vert="horz" wrap="square" lIns="91440" tIns="45720" rIns="91440" bIns="45720" anchor="t"/>
          <a:lstStyle/>
          <a:p>
            <a:r>
              <a:rPr lang="zh-CN" altLang="en-US" sz="2800" dirty="0">
                <a:solidFill>
                  <a:srgbClr val="3D00EA"/>
                </a:solidFill>
                <a:latin typeface="楷体_GB2312" pitchFamily="49" charset="-122"/>
                <a:ea typeface="楷体_GB2312" pitchFamily="49" charset="-122"/>
              </a:rPr>
              <a:t>多重性</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multiplicity</a:t>
            </a:r>
            <a:r>
              <a:rPr lang="zh-CN" altLang="en-US" sz="2800" dirty="0">
                <a:latin typeface="楷体_GB2312" pitchFamily="49" charset="-122"/>
                <a:ea typeface="楷体_GB2312" pitchFamily="49" charset="-122"/>
              </a:rPr>
              <a:t>）：多重性表明在一个关联的两端连接的类实例个数的对应关系，即一端的类的多少个实例对象可以与另一端的类的一个实例相关。</a:t>
            </a:r>
            <a:endParaRPr lang="zh-CN" altLang="en-US" sz="2800"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如果图中没有明确标出关联的多重性，则默认的多重性为</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pic>
        <p:nvPicPr>
          <p:cNvPr id="56324" name="Picture 4"/>
          <p:cNvPicPr>
            <a:picLocks noChangeAspect="1"/>
          </p:cNvPicPr>
          <p:nvPr/>
        </p:nvPicPr>
        <p:blipFill>
          <a:blip r:embed="rId1"/>
          <a:stretch>
            <a:fillRect/>
          </a:stretch>
        </p:blipFill>
        <p:spPr>
          <a:xfrm>
            <a:off x="2555875" y="3716338"/>
            <a:ext cx="4679950" cy="1951037"/>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vert="horz" wrap="square" lIns="91440" tIns="45720" rIns="91440" bIns="45720" anchor="ctr"/>
          <a:lstStyle/>
          <a:p>
            <a:r>
              <a:rPr lang="zh-CN" altLang="en-US" sz="3200" b="1" dirty="0">
                <a:solidFill>
                  <a:srgbClr val="CC0000"/>
                </a:solidFill>
              </a:rPr>
              <a:t>关联关系</a:t>
            </a:r>
            <a:r>
              <a:rPr lang="en-US" altLang="zh-CN" sz="3200" b="1" dirty="0">
                <a:solidFill>
                  <a:srgbClr val="CC0000"/>
                </a:solidFill>
              </a:rPr>
              <a:t>——</a:t>
            </a:r>
            <a:r>
              <a:rPr lang="zh-CN" altLang="en-US" sz="2800" b="1" dirty="0">
                <a:solidFill>
                  <a:srgbClr val="3D00EA"/>
                </a:solidFill>
              </a:rPr>
              <a:t>普通关联</a:t>
            </a:r>
            <a:endParaRPr lang="zh-CN" altLang="en-US" sz="2800" b="1" dirty="0">
              <a:solidFill>
                <a:srgbClr val="3D00EA"/>
              </a:solidFill>
            </a:endParaRPr>
          </a:p>
        </p:txBody>
      </p:sp>
      <p:sp>
        <p:nvSpPr>
          <p:cNvPr id="57347" name="Rectangle 3"/>
          <p:cNvSpPr>
            <a:spLocks noGrp="1"/>
          </p:cNvSpPr>
          <p:nvPr>
            <p:ph idx="1"/>
          </p:nvPr>
        </p:nvSpPr>
        <p:spPr/>
        <p:txBody>
          <a:bodyPr vert="horz" wrap="square" lIns="91440" tIns="45720" rIns="91440" bIns="45720" anchor="t"/>
          <a:lstStyle/>
          <a:p>
            <a:r>
              <a:rPr lang="zh-CN" altLang="en-US" sz="2800" dirty="0">
                <a:solidFill>
                  <a:srgbClr val="3D00EA"/>
                </a:solidFill>
                <a:latin typeface="楷体_GB2312" pitchFamily="49" charset="-122"/>
                <a:ea typeface="楷体_GB2312" pitchFamily="49" charset="-122"/>
              </a:rPr>
              <a:t>角色：</a:t>
            </a:r>
            <a:r>
              <a:rPr lang="zh-CN" altLang="en-US" sz="2800" dirty="0">
                <a:latin typeface="楷体_GB2312" pitchFamily="49" charset="-122"/>
                <a:ea typeface="楷体_GB2312" pitchFamily="49" charset="-122"/>
              </a:rPr>
              <a:t>关联端点上还可以附加角色名，表示类的实例在这个关联中扮演的角色。</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还允许一个类与它自身关联。</a:t>
            </a:r>
            <a:r>
              <a:rPr lang="zh-CN" altLang="en-US" dirty="0">
                <a:ea typeface="宋体" panose="02010600030101010101" pitchFamily="2" charset="-122"/>
              </a:rPr>
              <a:t> </a:t>
            </a:r>
            <a:endParaRPr lang="zh-CN" altLang="en-US" dirty="0">
              <a:ea typeface="宋体" panose="02010600030101010101" pitchFamily="2" charset="-122"/>
            </a:endParaRPr>
          </a:p>
        </p:txBody>
      </p:sp>
      <p:pic>
        <p:nvPicPr>
          <p:cNvPr id="57348" name="Picture 4" descr="未标题-20 拷贝"/>
          <p:cNvPicPr>
            <a:picLocks noChangeAspect="1"/>
          </p:cNvPicPr>
          <p:nvPr/>
        </p:nvPicPr>
        <p:blipFill>
          <a:blip r:embed="rId1"/>
          <a:stretch>
            <a:fillRect/>
          </a:stretch>
        </p:blipFill>
        <p:spPr>
          <a:xfrm>
            <a:off x="2667000" y="2743200"/>
            <a:ext cx="4202113" cy="882650"/>
          </a:xfrm>
          <a:prstGeom prst="rect">
            <a:avLst/>
          </a:prstGeom>
          <a:noFill/>
          <a:ln w="9525">
            <a:noFill/>
          </a:ln>
        </p:spPr>
      </p:pic>
      <p:pic>
        <p:nvPicPr>
          <p:cNvPr id="57349" name="Picture 5" descr="未标题-21 拷贝"/>
          <p:cNvPicPr>
            <a:picLocks noChangeAspect="1"/>
          </p:cNvPicPr>
          <p:nvPr/>
        </p:nvPicPr>
        <p:blipFill>
          <a:blip r:embed="rId2"/>
          <a:stretch>
            <a:fillRect/>
          </a:stretch>
        </p:blipFill>
        <p:spPr>
          <a:xfrm>
            <a:off x="2590800" y="4038600"/>
            <a:ext cx="4537075" cy="1125538"/>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vert="horz" wrap="square" lIns="91440" tIns="45720" rIns="91440" bIns="45720" anchor="ctr"/>
          <a:lstStyle/>
          <a:p>
            <a:r>
              <a:rPr lang="zh-CN" altLang="en-US" sz="3200" b="1" dirty="0">
                <a:solidFill>
                  <a:srgbClr val="CC0000"/>
                </a:solidFill>
              </a:rPr>
              <a:t>关联关系</a:t>
            </a:r>
            <a:r>
              <a:rPr lang="en-US" altLang="zh-CN" sz="3200" b="1" dirty="0">
                <a:solidFill>
                  <a:srgbClr val="CC0000"/>
                </a:solidFill>
              </a:rPr>
              <a:t>——</a:t>
            </a:r>
            <a:r>
              <a:rPr lang="zh-CN" altLang="en-US" sz="2800" b="1" dirty="0">
                <a:solidFill>
                  <a:srgbClr val="3D00EA"/>
                </a:solidFill>
              </a:rPr>
              <a:t>普通关联</a:t>
            </a:r>
            <a:endParaRPr lang="zh-CN" altLang="en-US" sz="2800" b="1" dirty="0">
              <a:solidFill>
                <a:srgbClr val="3D00EA"/>
              </a:solidFill>
            </a:endParaRPr>
          </a:p>
        </p:txBody>
      </p:sp>
      <p:sp>
        <p:nvSpPr>
          <p:cNvPr id="58371" name="Rectangle 3"/>
          <p:cNvSpPr>
            <a:spLocks noGrp="1"/>
          </p:cNvSpPr>
          <p:nvPr>
            <p:ph idx="1"/>
          </p:nvPr>
        </p:nvSpPr>
        <p:spPr>
          <a:xfrm>
            <a:off x="457200" y="1143000"/>
            <a:ext cx="8229600" cy="4343400"/>
          </a:xfrm>
        </p:spPr>
        <p:txBody>
          <a:bodyPr vert="horz" wrap="square" lIns="91440" tIns="45720" rIns="91440" bIns="45720" anchor="t"/>
          <a:lstStyle/>
          <a:p>
            <a:r>
              <a:rPr lang="zh-CN" altLang="en-US" sz="2800" dirty="0">
                <a:solidFill>
                  <a:srgbClr val="3D00EA"/>
                </a:solidFill>
                <a:latin typeface="楷体_GB2312" pitchFamily="49" charset="-122"/>
                <a:ea typeface="楷体_GB2312" pitchFamily="49" charset="-122"/>
              </a:rPr>
              <a:t>多元关联：</a:t>
            </a:r>
            <a:r>
              <a:rPr lang="zh-CN" altLang="en-US" sz="2800" dirty="0">
                <a:latin typeface="楷体_GB2312" pitchFamily="49" charset="-122"/>
                <a:ea typeface="楷体_GB2312" pitchFamily="49" charset="-122"/>
              </a:rPr>
              <a:t>多元关联是指</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个或</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个以上类之间的关联。</a:t>
            </a:r>
            <a:endParaRPr lang="zh-CN" altLang="en-US" sz="2800"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多元关联由一个菱形，以及由菱形引出的通向各个相关类的直线组成，关联名可标在菱形的旁边，在关联的端点也可以标上多重性等信息。 </a:t>
            </a:r>
            <a:endParaRPr lang="zh-CN" altLang="en-US" sz="2800" dirty="0">
              <a:latin typeface="楷体_GB2312" pitchFamily="49" charset="-122"/>
              <a:ea typeface="楷体_GB2312" pitchFamily="49" charset="-122"/>
            </a:endParaRPr>
          </a:p>
        </p:txBody>
      </p:sp>
      <p:pic>
        <p:nvPicPr>
          <p:cNvPr id="58372" name="Picture 4" descr="未标题-22 拷贝"/>
          <p:cNvPicPr>
            <a:picLocks noChangeAspect="1"/>
          </p:cNvPicPr>
          <p:nvPr/>
        </p:nvPicPr>
        <p:blipFill>
          <a:blip r:embed="rId1"/>
          <a:stretch>
            <a:fillRect/>
          </a:stretch>
        </p:blipFill>
        <p:spPr>
          <a:xfrm>
            <a:off x="1143000" y="3505200"/>
            <a:ext cx="6553200" cy="210185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vert="horz" wrap="square" lIns="91440" tIns="45720" rIns="91440" bIns="45720" anchor="ctr"/>
          <a:lstStyle/>
          <a:p>
            <a:r>
              <a:rPr lang="zh-CN" altLang="en-US" sz="3200" b="1" dirty="0">
                <a:solidFill>
                  <a:srgbClr val="CC0000"/>
                </a:solidFill>
              </a:rPr>
              <a:t>关联关系</a:t>
            </a:r>
            <a:r>
              <a:rPr lang="en-US" altLang="zh-CN" sz="3200" b="1" dirty="0">
                <a:solidFill>
                  <a:srgbClr val="CC0000"/>
                </a:solidFill>
              </a:rPr>
              <a:t>——</a:t>
            </a:r>
            <a:r>
              <a:rPr lang="zh-CN" altLang="en-US" sz="2800" b="1" dirty="0">
                <a:solidFill>
                  <a:srgbClr val="3D00EA"/>
                </a:solidFill>
              </a:rPr>
              <a:t>限定关联</a:t>
            </a:r>
            <a:endParaRPr lang="zh-CN" altLang="en-US" sz="2800" b="1" dirty="0">
              <a:solidFill>
                <a:srgbClr val="3D00EA"/>
              </a:solidFill>
            </a:endParaRPr>
          </a:p>
        </p:txBody>
      </p:sp>
      <p:sp>
        <p:nvSpPr>
          <p:cNvPr id="59395" name="Rectangle 3"/>
          <p:cNvSpPr>
            <a:spLocks noGrp="1"/>
          </p:cNvSpPr>
          <p:nvPr>
            <p:ph idx="1"/>
          </p:nvPr>
        </p:nvSpPr>
        <p:spPr/>
        <p:txBody>
          <a:bodyPr vert="horz" wrap="square" lIns="91440" tIns="45720" rIns="91440" bIns="45720" anchor="t"/>
          <a:lstStyle/>
          <a:p>
            <a:r>
              <a:rPr lang="zh-CN" altLang="en-US" sz="2800" dirty="0">
                <a:latin typeface="楷体_GB2312" pitchFamily="49" charset="-122"/>
                <a:ea typeface="楷体_GB2312" pitchFamily="49" charset="-122"/>
              </a:rPr>
              <a:t>限定关联通常用在一对多或多对多的关联关系中，可以把模型中的多重性从一对多</a:t>
            </a:r>
            <a:r>
              <a:rPr lang="zh-CN" altLang="en-US" sz="2800" dirty="0">
                <a:solidFill>
                  <a:srgbClr val="FF0000"/>
                </a:solidFill>
                <a:latin typeface="楷体_GB2312" pitchFamily="49" charset="-122"/>
                <a:ea typeface="楷体_GB2312" pitchFamily="49" charset="-122"/>
              </a:rPr>
              <a:t>变成一对一，</a:t>
            </a:r>
            <a:r>
              <a:rPr lang="zh-CN" altLang="en-US" sz="2800" dirty="0">
                <a:latin typeface="楷体_GB2312" pitchFamily="49" charset="-122"/>
                <a:ea typeface="楷体_GB2312" pitchFamily="49" charset="-122"/>
              </a:rPr>
              <a:t>或将多对多</a:t>
            </a:r>
            <a:r>
              <a:rPr lang="zh-CN" altLang="en-US" sz="2800" dirty="0">
                <a:solidFill>
                  <a:srgbClr val="FF0000"/>
                </a:solidFill>
                <a:latin typeface="楷体_GB2312" pitchFamily="49" charset="-122"/>
                <a:ea typeface="楷体_GB2312" pitchFamily="49" charset="-122"/>
              </a:rPr>
              <a:t>简化成多对一</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在类图中把限定词（</a:t>
            </a:r>
            <a:r>
              <a:rPr lang="en-US" altLang="zh-CN" sz="2800" dirty="0">
                <a:latin typeface="楷体_GB2312" pitchFamily="49" charset="-122"/>
                <a:ea typeface="楷体_GB2312" pitchFamily="49" charset="-122"/>
              </a:rPr>
              <a:t>qualifier</a:t>
            </a:r>
            <a:r>
              <a:rPr lang="zh-CN" altLang="en-US" sz="2800" dirty="0">
                <a:latin typeface="楷体_GB2312" pitchFamily="49" charset="-122"/>
                <a:ea typeface="楷体_GB2312" pitchFamily="49" charset="-122"/>
              </a:rPr>
              <a:t>）放在关联关系末端的一个小方框内。</a:t>
            </a:r>
            <a:r>
              <a:rPr lang="zh-CN" altLang="en-US" dirty="0">
                <a:ea typeface="宋体" panose="02010600030101010101" pitchFamily="2" charset="-122"/>
              </a:rPr>
              <a:t> </a:t>
            </a:r>
            <a:endParaRPr lang="zh-CN" altLang="en-US" dirty="0">
              <a:ea typeface="宋体" panose="02010600030101010101" pitchFamily="2" charset="-122"/>
            </a:endParaRPr>
          </a:p>
        </p:txBody>
      </p:sp>
      <p:pic>
        <p:nvPicPr>
          <p:cNvPr id="59396" name="Picture 4" descr="未标题-23 拷贝"/>
          <p:cNvPicPr>
            <a:picLocks noChangeAspect="1"/>
          </p:cNvPicPr>
          <p:nvPr/>
        </p:nvPicPr>
        <p:blipFill>
          <a:blip r:embed="rId1"/>
          <a:stretch>
            <a:fillRect/>
          </a:stretch>
        </p:blipFill>
        <p:spPr>
          <a:xfrm>
            <a:off x="827088" y="4149725"/>
            <a:ext cx="7489825" cy="84455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vert="horz" wrap="square" lIns="91440" tIns="45720" rIns="91440" bIns="45720" anchor="ctr"/>
          <a:lstStyle/>
          <a:p>
            <a:r>
              <a:rPr lang="zh-CN" altLang="en-US" sz="3200" b="1" dirty="0">
                <a:solidFill>
                  <a:srgbClr val="CC0000"/>
                </a:solidFill>
              </a:rPr>
              <a:t>关联关系</a:t>
            </a:r>
            <a:r>
              <a:rPr lang="en-US" altLang="zh-CN" sz="3200" b="1" dirty="0">
                <a:solidFill>
                  <a:srgbClr val="CC0000"/>
                </a:solidFill>
              </a:rPr>
              <a:t>——</a:t>
            </a:r>
            <a:r>
              <a:rPr lang="zh-CN" altLang="en-US" sz="2800" b="1" dirty="0">
                <a:solidFill>
                  <a:srgbClr val="3D00EA"/>
                </a:solidFill>
              </a:rPr>
              <a:t>关联类</a:t>
            </a:r>
            <a:endParaRPr lang="zh-CN" altLang="en-US" sz="2800" b="1" dirty="0">
              <a:solidFill>
                <a:srgbClr val="3D00EA"/>
              </a:solidFill>
            </a:endParaRPr>
          </a:p>
        </p:txBody>
      </p:sp>
      <p:sp>
        <p:nvSpPr>
          <p:cNvPr id="60419" name="Rectangle 3"/>
          <p:cNvSpPr>
            <a:spLocks noGrp="1"/>
          </p:cNvSpPr>
          <p:nvPr>
            <p:ph idx="1"/>
          </p:nvPr>
        </p:nvSpPr>
        <p:spPr>
          <a:xfrm>
            <a:off x="457200" y="1219200"/>
            <a:ext cx="8229600" cy="2743200"/>
          </a:xfrm>
        </p:spPr>
        <p:txBody>
          <a:bodyPr vert="horz" wrap="square" lIns="91440" tIns="45720" rIns="91440" bIns="45720" anchor="t"/>
          <a:lstStyle/>
          <a:p>
            <a:r>
              <a:rPr lang="zh-CN" altLang="en-US" sz="2800" dirty="0">
                <a:latin typeface="楷体_GB2312" pitchFamily="49" charset="-122"/>
                <a:ea typeface="楷体_GB2312" pitchFamily="49" charset="-122"/>
              </a:rPr>
              <a:t>关联关系的名字</a:t>
            </a:r>
            <a:endParaRPr lang="zh-CN" altLang="en-US" sz="2800" dirty="0">
              <a:latin typeface="楷体_GB2312" pitchFamily="49" charset="-122"/>
              <a:ea typeface="楷体_GB2312" pitchFamily="49" charset="-122"/>
            </a:endParaRPr>
          </a:p>
          <a:p>
            <a:pPr lvl="1">
              <a:buSzPct val="80000"/>
            </a:pPr>
            <a:r>
              <a:rPr lang="zh-CN" altLang="en-US" dirty="0">
                <a:latin typeface="楷体_GB2312" pitchFamily="49" charset="-122"/>
                <a:ea typeface="楷体_GB2312" pitchFamily="49" charset="-122"/>
              </a:rPr>
              <a:t>来概括关联关系的语义</a:t>
            </a:r>
            <a:endParaRPr lang="zh-CN" altLang="en-US"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关联类</a:t>
            </a:r>
            <a:endParaRPr lang="zh-CN" altLang="en-US" sz="2800" dirty="0">
              <a:latin typeface="楷体_GB2312" pitchFamily="49" charset="-122"/>
              <a:ea typeface="楷体_GB2312" pitchFamily="49" charset="-122"/>
            </a:endParaRPr>
          </a:p>
          <a:p>
            <a:pPr lvl="1">
              <a:buSzPct val="80000"/>
            </a:pPr>
            <a:r>
              <a:rPr lang="zh-CN" altLang="en-US" dirty="0">
                <a:latin typeface="楷体_GB2312" pitchFamily="49" charset="-122"/>
                <a:ea typeface="楷体_GB2312" pitchFamily="49" charset="-122"/>
              </a:rPr>
              <a:t>对关联关系的语义做详细的定义、存储和访问</a:t>
            </a:r>
            <a:endParaRPr lang="zh-CN" altLang="en-US" dirty="0">
              <a:latin typeface="楷体_GB2312" pitchFamily="49" charset="-122"/>
              <a:ea typeface="楷体_GB2312" pitchFamily="49" charset="-122"/>
            </a:endParaRPr>
          </a:p>
          <a:p>
            <a:pPr lvl="1">
              <a:buSzPct val="80000"/>
            </a:pPr>
            <a:r>
              <a:rPr lang="zh-CN" altLang="en-US" dirty="0">
                <a:latin typeface="楷体_GB2312" pitchFamily="49" charset="-122"/>
                <a:ea typeface="楷体_GB2312" pitchFamily="49" charset="-122"/>
              </a:rPr>
              <a:t>用来描述关联的属性。</a:t>
            </a:r>
            <a:endParaRPr lang="zh-CN" altLang="en-US" dirty="0">
              <a:latin typeface="+mn-lt"/>
              <a:ea typeface="宋体" panose="02010600030101010101" pitchFamily="2" charset="-122"/>
            </a:endParaRPr>
          </a:p>
        </p:txBody>
      </p:sp>
      <p:pic>
        <p:nvPicPr>
          <p:cNvPr id="60420" name="Picture 4" descr="未标题-24 拷贝"/>
          <p:cNvPicPr>
            <a:picLocks noChangeAspect="1"/>
          </p:cNvPicPr>
          <p:nvPr/>
        </p:nvPicPr>
        <p:blipFill>
          <a:blip r:embed="rId1"/>
          <a:stretch>
            <a:fillRect/>
          </a:stretch>
        </p:blipFill>
        <p:spPr>
          <a:xfrm>
            <a:off x="1905000" y="3810000"/>
            <a:ext cx="5903913" cy="215265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solidFill>
            <a:srgbClr val="92D050"/>
          </a:solidFill>
        </p:spPr>
        <p:txBody>
          <a:bodyPr vert="horz" wrap="square" lIns="91440" tIns="45720" rIns="91440" bIns="45720" anchor="ctr"/>
          <a:lstStyle/>
          <a:p>
            <a:r>
              <a:rPr lang="zh-CN" altLang="en-US" sz="3200" b="1" dirty="0">
                <a:solidFill>
                  <a:srgbClr val="7030A0"/>
                </a:solidFill>
                <a:latin typeface="华文彩云" panose="02010800040101010101" charset="-122"/>
                <a:ea typeface="华文彩云" panose="02010800040101010101" charset="-122"/>
                <a:cs typeface="华文彩云" panose="02010800040101010101" charset="-122"/>
              </a:rPr>
              <a:t>关联关系</a:t>
            </a:r>
            <a:r>
              <a:rPr lang="en-US" altLang="zh-CN" sz="3200" b="1" dirty="0">
                <a:solidFill>
                  <a:srgbClr val="7030A0"/>
                </a:solidFill>
                <a:latin typeface="华文彩云" panose="02010800040101010101" charset="-122"/>
                <a:ea typeface="华文彩云" panose="02010800040101010101" charset="-122"/>
                <a:cs typeface="华文彩云" panose="02010800040101010101" charset="-122"/>
              </a:rPr>
              <a:t>——</a:t>
            </a:r>
            <a:r>
              <a:rPr lang="zh-CN" altLang="en-US" sz="2800" b="1" dirty="0">
                <a:solidFill>
                  <a:srgbClr val="7030A0"/>
                </a:solidFill>
                <a:latin typeface="华文彩云" panose="02010800040101010101" charset="-122"/>
                <a:ea typeface="华文彩云" panose="02010800040101010101" charset="-122"/>
                <a:cs typeface="华文彩云" panose="02010800040101010101" charset="-122"/>
              </a:rPr>
              <a:t>聚合</a:t>
            </a:r>
            <a:endParaRPr lang="zh-CN" altLang="en-US" sz="2800" b="1"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61443" name="Rectangle 3"/>
          <p:cNvSpPr>
            <a:spLocks noGrp="1"/>
          </p:cNvSpPr>
          <p:nvPr>
            <p:ph idx="1"/>
          </p:nvPr>
        </p:nvSpPr>
        <p:spPr/>
        <p:txBody>
          <a:bodyPr vert="horz" wrap="square" lIns="91440" tIns="45720" rIns="91440" bIns="45720" anchor="t"/>
          <a:lstStyle/>
          <a:p>
            <a:r>
              <a:rPr lang="zh-CN" altLang="en-US" sz="2800" dirty="0">
                <a:solidFill>
                  <a:srgbClr val="3D00EA"/>
                </a:solidFill>
                <a:latin typeface="楷体_GB2312" pitchFamily="49" charset="-122"/>
                <a:ea typeface="楷体_GB2312" pitchFamily="49" charset="-122"/>
              </a:rPr>
              <a:t>聚合（</a:t>
            </a:r>
            <a:r>
              <a:rPr lang="en-US" altLang="zh-CN" sz="2800" dirty="0">
                <a:solidFill>
                  <a:srgbClr val="3D00EA"/>
                </a:solidFill>
                <a:latin typeface="楷体_GB2312" pitchFamily="49" charset="-122"/>
                <a:ea typeface="楷体_GB2312" pitchFamily="49" charset="-122"/>
              </a:rPr>
              <a:t>Aggregation</a:t>
            </a:r>
            <a:r>
              <a:rPr lang="zh-CN" altLang="en-US" sz="2800" dirty="0">
                <a:solidFill>
                  <a:srgbClr val="3D00EA"/>
                </a:solidFill>
                <a:latin typeface="楷体_GB2312" pitchFamily="49" charset="-122"/>
                <a:ea typeface="楷体_GB2312" pitchFamily="49" charset="-122"/>
              </a:rPr>
              <a:t>）也称为聚集</a:t>
            </a:r>
            <a:r>
              <a:rPr lang="zh-CN" altLang="en-US" sz="2800" dirty="0">
                <a:latin typeface="楷体_GB2312" pitchFamily="49" charset="-122"/>
                <a:ea typeface="楷体_GB2312" pitchFamily="49" charset="-122"/>
              </a:rPr>
              <a:t>，是一种特殊的关联。它描述了整体和部分之间的结构关系。</a:t>
            </a:r>
            <a:endParaRPr lang="zh-CN" altLang="en-US" sz="2800" dirty="0">
              <a:latin typeface="楷体_GB2312" pitchFamily="49" charset="-122"/>
              <a:ea typeface="楷体_GB2312" pitchFamily="49" charset="-122"/>
            </a:endParaRPr>
          </a:p>
          <a:p>
            <a:pPr lvl="1">
              <a:buSzPct val="80000"/>
            </a:pPr>
            <a:r>
              <a:rPr lang="zh-CN" altLang="en-US" sz="2400" dirty="0">
                <a:solidFill>
                  <a:srgbClr val="FF0000"/>
                </a:solidFill>
                <a:latin typeface="楷体_GB2312" pitchFamily="49" charset="-122"/>
                <a:ea typeface="楷体_GB2312" pitchFamily="49" charset="-122"/>
              </a:rPr>
              <a:t>共享聚合</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shared aggregation</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lvl="1">
              <a:buSzPct val="80000"/>
            </a:pPr>
            <a:r>
              <a:rPr lang="zh-CN" altLang="en-US" sz="2400" dirty="0">
                <a:solidFill>
                  <a:srgbClr val="FF0000"/>
                </a:solidFill>
                <a:latin typeface="楷体_GB2312" pitchFamily="49" charset="-122"/>
                <a:ea typeface="楷体_GB2312" pitchFamily="49" charset="-122"/>
              </a:rPr>
              <a:t>复合聚合</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composition aggregation</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如果在聚合关系中处于部分方的实例可同时参与多个处于整体方实例的构成，则该聚合称为</a:t>
            </a:r>
            <a:r>
              <a:rPr lang="zh-CN" altLang="en-US" sz="2800" dirty="0">
                <a:solidFill>
                  <a:srgbClr val="FF0000"/>
                </a:solidFill>
                <a:latin typeface="楷体_GB2312" pitchFamily="49" charset="-122"/>
                <a:ea typeface="楷体_GB2312" pitchFamily="49" charset="-122"/>
              </a:rPr>
              <a:t>共享聚合。 </a:t>
            </a:r>
            <a:endParaRPr lang="zh-CN" altLang="en-US" sz="2800" dirty="0">
              <a:solidFill>
                <a:srgbClr val="FF0000"/>
              </a:solidFill>
              <a:latin typeface="楷体_GB2312" pitchFamily="49" charset="-122"/>
              <a:ea typeface="楷体_GB2312" pitchFamily="49" charset="-122"/>
            </a:endParaRPr>
          </a:p>
        </p:txBody>
      </p:sp>
      <p:pic>
        <p:nvPicPr>
          <p:cNvPr id="61444" name="Picture 4"/>
          <p:cNvPicPr>
            <a:picLocks noChangeAspect="1"/>
          </p:cNvPicPr>
          <p:nvPr/>
        </p:nvPicPr>
        <p:blipFill>
          <a:blip r:embed="rId1"/>
          <a:stretch>
            <a:fillRect/>
          </a:stretch>
        </p:blipFill>
        <p:spPr>
          <a:xfrm>
            <a:off x="3733800" y="4267200"/>
            <a:ext cx="3673475" cy="119380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solidFill>
            <a:srgbClr val="92D050"/>
          </a:solidFill>
        </p:spPr>
        <p:txBody>
          <a:bodyPr vert="horz" wrap="square" lIns="91440" tIns="45720" rIns="91440" bIns="45720" anchor="ctr"/>
          <a:lstStyle/>
          <a:p>
            <a:r>
              <a:rPr lang="zh-CN" altLang="en-US" sz="3200" b="1" dirty="0">
                <a:solidFill>
                  <a:srgbClr val="7030A0"/>
                </a:solidFill>
                <a:latin typeface="华文彩云" panose="02010800040101010101" charset="-122"/>
                <a:ea typeface="华文彩云" panose="02010800040101010101" charset="-122"/>
                <a:cs typeface="华文彩云" panose="02010800040101010101" charset="-122"/>
              </a:rPr>
              <a:t>关联关系</a:t>
            </a:r>
            <a:r>
              <a:rPr lang="en-US" altLang="zh-CN" sz="3200" b="1" dirty="0">
                <a:solidFill>
                  <a:srgbClr val="7030A0"/>
                </a:solidFill>
                <a:latin typeface="华文彩云" panose="02010800040101010101" charset="-122"/>
                <a:ea typeface="华文彩云" panose="02010800040101010101" charset="-122"/>
                <a:cs typeface="华文彩云" panose="02010800040101010101" charset="-122"/>
              </a:rPr>
              <a:t>——</a:t>
            </a:r>
            <a:r>
              <a:rPr lang="zh-CN" altLang="en-US" sz="2800" b="1" dirty="0">
                <a:solidFill>
                  <a:srgbClr val="7030A0"/>
                </a:solidFill>
                <a:latin typeface="华文彩云" panose="02010800040101010101" charset="-122"/>
                <a:ea typeface="华文彩云" panose="02010800040101010101" charset="-122"/>
                <a:cs typeface="华文彩云" panose="02010800040101010101" charset="-122"/>
              </a:rPr>
              <a:t>聚合</a:t>
            </a:r>
            <a:endParaRPr lang="zh-CN" altLang="en-US" sz="2800" b="1"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62467" name="Rectangle 3"/>
          <p:cNvSpPr>
            <a:spLocks noGrp="1"/>
          </p:cNvSpPr>
          <p:nvPr>
            <p:ph idx="1"/>
          </p:nvPr>
        </p:nvSpPr>
        <p:spPr/>
        <p:txBody>
          <a:bodyPr vert="horz" wrap="square" lIns="91440" tIns="45720" rIns="91440" bIns="45720" anchor="t"/>
          <a:lstStyle/>
          <a:p>
            <a:r>
              <a:rPr lang="zh-CN" altLang="en-US" sz="2800" dirty="0">
                <a:latin typeface="楷体_GB2312" pitchFamily="49" charset="-122"/>
                <a:ea typeface="楷体_GB2312" pitchFamily="49" charset="-122"/>
              </a:rPr>
              <a:t>如果部分类完全隶属于整体类，部分类需要与整体类共存，一旦整体类不存在了，则部分类也会随之消失，或失去存在价值，则这种聚合称为</a:t>
            </a:r>
            <a:r>
              <a:rPr lang="zh-CN" altLang="en-US" sz="2800" dirty="0">
                <a:solidFill>
                  <a:srgbClr val="FF0000"/>
                </a:solidFill>
                <a:latin typeface="楷体_GB2312" pitchFamily="49" charset="-122"/>
                <a:ea typeface="楷体_GB2312" pitchFamily="49" charset="-122"/>
              </a:rPr>
              <a:t>复合聚合。 </a:t>
            </a:r>
            <a:endParaRPr lang="zh-CN" altLang="en-US" sz="2800" dirty="0">
              <a:solidFill>
                <a:srgbClr val="FF0000"/>
              </a:solidFill>
              <a:latin typeface="楷体_GB2312" pitchFamily="49" charset="-122"/>
              <a:ea typeface="楷体_GB2312" pitchFamily="49" charset="-122"/>
            </a:endParaRPr>
          </a:p>
        </p:txBody>
      </p:sp>
      <p:pic>
        <p:nvPicPr>
          <p:cNvPr id="62468" name="Picture 4"/>
          <p:cNvPicPr>
            <a:picLocks noChangeAspect="1"/>
          </p:cNvPicPr>
          <p:nvPr/>
        </p:nvPicPr>
        <p:blipFill>
          <a:blip r:embed="rId1"/>
          <a:stretch>
            <a:fillRect/>
          </a:stretch>
        </p:blipFill>
        <p:spPr>
          <a:xfrm>
            <a:off x="2514600" y="3200400"/>
            <a:ext cx="4608513" cy="1611313"/>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vert="horz" wrap="square" lIns="91440" tIns="45720" rIns="91440" bIns="45720" anchor="ctr"/>
          <a:lstStyle/>
          <a:p>
            <a:r>
              <a:rPr lang="zh-CN" altLang="en-US" sz="3200" b="1" dirty="0">
                <a:solidFill>
                  <a:srgbClr val="CC0000"/>
                </a:solidFill>
              </a:rPr>
              <a:t>关联关系</a:t>
            </a:r>
            <a:r>
              <a:rPr lang="en-US" altLang="zh-CN" sz="3200" b="1" dirty="0">
                <a:solidFill>
                  <a:srgbClr val="CC0000"/>
                </a:solidFill>
              </a:rPr>
              <a:t>——</a:t>
            </a:r>
            <a:r>
              <a:rPr lang="zh-CN" altLang="en-US" sz="2800" b="1" dirty="0">
                <a:solidFill>
                  <a:srgbClr val="3D00EA"/>
                </a:solidFill>
              </a:rPr>
              <a:t>导航</a:t>
            </a:r>
            <a:endParaRPr lang="zh-CN" altLang="en-US" sz="2800" b="1" dirty="0">
              <a:solidFill>
                <a:srgbClr val="3D00EA"/>
              </a:solidFill>
            </a:endParaRPr>
          </a:p>
        </p:txBody>
      </p:sp>
      <p:sp>
        <p:nvSpPr>
          <p:cNvPr id="63491" name="Rectangle 3"/>
          <p:cNvSpPr>
            <a:spLocks noGrp="1"/>
          </p:cNvSpPr>
          <p:nvPr>
            <p:ph idx="1"/>
          </p:nvPr>
        </p:nvSpPr>
        <p:spPr/>
        <p:txBody>
          <a:bodyPr vert="horz" wrap="square" lIns="91440" tIns="45720" rIns="91440" bIns="45720" anchor="t"/>
          <a:lstStyle/>
          <a:p>
            <a:r>
              <a:rPr lang="zh-CN" altLang="en-US" sz="2800" dirty="0">
                <a:solidFill>
                  <a:srgbClr val="3D00EA"/>
                </a:solidFill>
                <a:latin typeface="楷体_GB2312" pitchFamily="49" charset="-122"/>
                <a:ea typeface="楷体_GB2312" pitchFamily="49" charset="-122"/>
              </a:rPr>
              <a:t>导航</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navigability</a:t>
            </a:r>
            <a:r>
              <a:rPr lang="zh-CN" altLang="en-US" sz="2800" dirty="0">
                <a:latin typeface="楷体_GB2312" pitchFamily="49" charset="-122"/>
                <a:ea typeface="楷体_GB2312" pitchFamily="49" charset="-122"/>
              </a:rPr>
              <a:t>）是关联关系的一种特性，它通过在关联的一个端点上加箭头来表示导航的方向。</a:t>
            </a:r>
            <a:endParaRPr lang="zh-CN" altLang="en-US" sz="2800" dirty="0">
              <a:latin typeface="楷体_GB2312" pitchFamily="49" charset="-122"/>
              <a:ea typeface="楷体_GB2312" pitchFamily="49" charset="-122"/>
            </a:endParaRPr>
          </a:p>
        </p:txBody>
      </p:sp>
      <p:pic>
        <p:nvPicPr>
          <p:cNvPr id="63492" name="Picture 4"/>
          <p:cNvPicPr>
            <a:picLocks noChangeAspect="1"/>
          </p:cNvPicPr>
          <p:nvPr/>
        </p:nvPicPr>
        <p:blipFill>
          <a:blip r:embed="rId1"/>
          <a:stretch>
            <a:fillRect/>
          </a:stretch>
        </p:blipFill>
        <p:spPr>
          <a:xfrm>
            <a:off x="2819400" y="2438400"/>
            <a:ext cx="3744913" cy="3678238"/>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vert="horz" wrap="square" lIns="91440" tIns="45720" rIns="91440" bIns="45720" anchor="ctr"/>
          <a:lstStyle/>
          <a:p>
            <a:r>
              <a:rPr lang="zh-CN" altLang="en-US" dirty="0"/>
              <a:t>对象（</a:t>
            </a:r>
            <a:r>
              <a:rPr lang="en-US" altLang="zh-CN" dirty="0"/>
              <a:t>Object</a:t>
            </a:r>
            <a:r>
              <a:rPr lang="zh-CN" altLang="en-US" dirty="0"/>
              <a:t>）</a:t>
            </a:r>
            <a:endParaRPr lang="zh-CN" altLang="en-US" dirty="0"/>
          </a:p>
        </p:txBody>
      </p:sp>
      <p:sp>
        <p:nvSpPr>
          <p:cNvPr id="8195" name="内容占位符 2"/>
          <p:cNvSpPr>
            <a:spLocks noGrp="1"/>
          </p:cNvSpPr>
          <p:nvPr>
            <p:ph idx="1"/>
          </p:nvPr>
        </p:nvSpPr>
        <p:spPr>
          <a:xfrm>
            <a:off x="457200" y="1295400"/>
            <a:ext cx="8229600" cy="4572000"/>
          </a:xfrm>
        </p:spPr>
        <p:txBody>
          <a:bodyPr vert="horz" wrap="square" lIns="91440" tIns="45720" rIns="91440" bIns="45720" anchor="t"/>
          <a:lstStyle/>
          <a:p>
            <a:pPr>
              <a:lnSpc>
                <a:spcPct val="90000"/>
              </a:lnSpc>
              <a:spcBef>
                <a:spcPct val="0"/>
              </a:spcBef>
            </a:pPr>
            <a:r>
              <a:rPr lang="zh-CN" altLang="en-US" dirty="0">
                <a:latin typeface="华文细黑" panose="02010600040101010101" pitchFamily="2" charset="-122"/>
              </a:rPr>
              <a:t>现实世界中某个具体的物理实体或概念在计算机逻辑中的映射和体现</a:t>
            </a:r>
            <a:endParaRPr lang="en-US" altLang="zh-CN" dirty="0">
              <a:latin typeface="华文细黑" panose="02010600040101010101" pitchFamily="2" charset="-122"/>
            </a:endParaRPr>
          </a:p>
          <a:p>
            <a:pPr>
              <a:lnSpc>
                <a:spcPct val="90000"/>
              </a:lnSpc>
              <a:spcBef>
                <a:spcPct val="0"/>
              </a:spcBef>
            </a:pPr>
            <a:endParaRPr lang="en-US" altLang="zh-CN" dirty="0">
              <a:latin typeface="华文细黑" panose="02010600040101010101" pitchFamily="2" charset="-122"/>
            </a:endParaRPr>
          </a:p>
          <a:p>
            <a:pPr>
              <a:lnSpc>
                <a:spcPct val="90000"/>
              </a:lnSpc>
              <a:spcBef>
                <a:spcPct val="0"/>
              </a:spcBef>
            </a:pPr>
            <a:r>
              <a:rPr lang="zh-CN" altLang="en-US" dirty="0">
                <a:latin typeface="华文细黑" panose="02010600040101010101" pitchFamily="2" charset="-122"/>
              </a:rPr>
              <a:t>对象具有的含义</a:t>
            </a:r>
            <a:r>
              <a:rPr lang="zh-CN" altLang="en-US" dirty="0" smtClean="0">
                <a:latin typeface="华文细黑" panose="02010600040101010101" pitchFamily="2" charset="-122"/>
              </a:rPr>
              <a:t>：</a:t>
            </a:r>
            <a:endParaRPr lang="en-US" altLang="zh-CN" dirty="0" smtClean="0">
              <a:latin typeface="华文细黑" panose="02010600040101010101" pitchFamily="2" charset="-122"/>
            </a:endParaRPr>
          </a:p>
          <a:p>
            <a:pPr>
              <a:lnSpc>
                <a:spcPct val="90000"/>
              </a:lnSpc>
              <a:spcBef>
                <a:spcPct val="0"/>
              </a:spcBef>
            </a:pPr>
            <a:endParaRPr lang="en-US" altLang="zh-CN" dirty="0">
              <a:latin typeface="华文细黑" panose="02010600040101010101" pitchFamily="2" charset="-122"/>
            </a:endParaRPr>
          </a:p>
          <a:p>
            <a:pPr lvl="1">
              <a:lnSpc>
                <a:spcPct val="90000"/>
              </a:lnSpc>
              <a:spcBef>
                <a:spcPct val="0"/>
              </a:spcBef>
              <a:buSzPct val="80000"/>
            </a:pPr>
            <a:r>
              <a:rPr lang="zh-CN" altLang="en-US" dirty="0">
                <a:latin typeface="华文细黑" panose="02010600040101010101" pitchFamily="2" charset="-122"/>
                <a:ea typeface="仿宋_GB2312" pitchFamily="49" charset="-122"/>
              </a:rPr>
              <a:t>在现实世界中：</a:t>
            </a:r>
            <a:endParaRPr lang="en-US" altLang="zh-CN" dirty="0">
              <a:latin typeface="华文细黑" panose="02010600040101010101" pitchFamily="2" charset="-122"/>
              <a:ea typeface="仿宋_GB2312" pitchFamily="49" charset="-122"/>
            </a:endParaRPr>
          </a:p>
          <a:p>
            <a:pPr lvl="2">
              <a:lnSpc>
                <a:spcPct val="90000"/>
              </a:lnSpc>
              <a:spcBef>
                <a:spcPct val="0"/>
              </a:spcBef>
            </a:pPr>
            <a:r>
              <a:rPr lang="zh-CN" altLang="en-US" dirty="0">
                <a:latin typeface="华文细黑" panose="02010600040101010101" pitchFamily="2" charset="-122"/>
                <a:ea typeface="华文细黑" panose="02010600040101010101" pitchFamily="2" charset="-122"/>
              </a:rPr>
              <a:t>客观世界中的一个</a:t>
            </a:r>
            <a:r>
              <a:rPr lang="zh-CN" altLang="en-US" dirty="0" smtClean="0">
                <a:latin typeface="华文细黑" panose="02010600040101010101" pitchFamily="2" charset="-122"/>
                <a:ea typeface="华文细黑" panose="02010600040101010101" pitchFamily="2" charset="-122"/>
              </a:rPr>
              <a:t>实体</a:t>
            </a:r>
            <a:endParaRPr lang="en-US" altLang="zh-CN" dirty="0" smtClean="0">
              <a:latin typeface="华文细黑" panose="02010600040101010101" pitchFamily="2" charset="-122"/>
              <a:ea typeface="华文细黑" panose="02010600040101010101" pitchFamily="2" charset="-122"/>
            </a:endParaRPr>
          </a:p>
          <a:p>
            <a:pPr lvl="2">
              <a:lnSpc>
                <a:spcPct val="90000"/>
              </a:lnSpc>
              <a:spcBef>
                <a:spcPct val="0"/>
              </a:spcBef>
            </a:pPr>
            <a:endParaRPr lang="en-US" altLang="zh-CN" dirty="0">
              <a:latin typeface="华文细黑" panose="02010600040101010101" pitchFamily="2" charset="-122"/>
              <a:ea typeface="华文细黑" panose="02010600040101010101" pitchFamily="2" charset="-122"/>
            </a:endParaRPr>
          </a:p>
          <a:p>
            <a:pPr lvl="1">
              <a:lnSpc>
                <a:spcPct val="90000"/>
              </a:lnSpc>
              <a:spcBef>
                <a:spcPct val="0"/>
              </a:spcBef>
              <a:buSzPct val="80000"/>
            </a:pPr>
            <a:r>
              <a:rPr lang="zh-CN" altLang="en-US" dirty="0">
                <a:latin typeface="华文细黑" panose="02010600040101010101" pitchFamily="2" charset="-122"/>
                <a:ea typeface="仿宋_GB2312" pitchFamily="49" charset="-122"/>
              </a:rPr>
              <a:t>在面向对象程序中：</a:t>
            </a:r>
            <a:endParaRPr lang="en-US" altLang="zh-CN" dirty="0">
              <a:latin typeface="华文细黑" panose="02010600040101010101" pitchFamily="2" charset="-122"/>
              <a:ea typeface="仿宋_GB2312" pitchFamily="49" charset="-122"/>
            </a:endParaRPr>
          </a:p>
          <a:p>
            <a:pPr lvl="2">
              <a:lnSpc>
                <a:spcPct val="90000"/>
              </a:lnSpc>
              <a:spcBef>
                <a:spcPct val="0"/>
              </a:spcBef>
            </a:pPr>
            <a:r>
              <a:rPr lang="zh-CN" altLang="en-US" dirty="0">
                <a:latin typeface="华文细黑" panose="02010600040101010101" pitchFamily="2" charset="-122"/>
                <a:ea typeface="华文细黑" panose="02010600040101010101" pitchFamily="2" charset="-122"/>
              </a:rPr>
              <a:t>表达成计算机可理解、可操纵、具有一 </a:t>
            </a:r>
            <a:r>
              <a:rPr lang="zh-CN" altLang="en-US" dirty="0" smtClean="0">
                <a:latin typeface="华文细黑" panose="02010600040101010101" pitchFamily="2" charset="-122"/>
                <a:ea typeface="华文细黑" panose="02010600040101010101" pitchFamily="2" charset="-122"/>
              </a:rPr>
              <a:t>定</a:t>
            </a:r>
            <a:r>
              <a:rPr lang="zh-CN" altLang="en-US" dirty="0">
                <a:latin typeface="华文细黑" panose="02010600040101010101" pitchFamily="2" charset="-122"/>
                <a:ea typeface="华文细黑" panose="02010600040101010101" pitchFamily="2" charset="-122"/>
              </a:rPr>
              <a:t>属性和行为的</a:t>
            </a:r>
            <a:r>
              <a:rPr lang="zh-CN" altLang="en-US" dirty="0" smtClean="0">
                <a:latin typeface="华文细黑" panose="02010600040101010101" pitchFamily="2" charset="-122"/>
                <a:ea typeface="华文细黑" panose="02010600040101010101" pitchFamily="2" charset="-122"/>
              </a:rPr>
              <a:t>对象</a:t>
            </a:r>
            <a:endParaRPr lang="en-US" altLang="zh-CN" dirty="0">
              <a:latin typeface="华文细黑" panose="02010600040101010101" pitchFamily="2" charset="-122"/>
              <a:ea typeface="华文细黑" panose="02010600040101010101" pitchFamily="2" charset="-122"/>
            </a:endParaRPr>
          </a:p>
        </p:txBody>
      </p:sp>
      <p:sp>
        <p:nvSpPr>
          <p:cNvPr id="8196" name="灯片编号占位符 3"/>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b="0" dirty="0">
                <a:latin typeface="Arial Black" panose="020B0A04020102020204" pitchFamily="34" charset="0"/>
              </a:rPr>
            </a:fld>
            <a:endParaRPr lang="en-US" altLang="zh-CN" sz="1200" b="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solidFill>
            <a:srgbClr val="92D050"/>
          </a:solidFill>
        </p:spPr>
        <p:txBody>
          <a:bodyPr vert="horz" wrap="square" lIns="91440" tIns="45720" rIns="91440" bIns="45720" anchor="ctr"/>
          <a:lstStyle/>
          <a:p>
            <a:r>
              <a:rPr lang="zh-CN" altLang="en-US" sz="3200" b="1" dirty="0">
                <a:solidFill>
                  <a:srgbClr val="7030A0"/>
                </a:solidFill>
                <a:latin typeface="华文彩云" panose="02010800040101010101" charset="-122"/>
                <a:ea typeface="华文彩云" panose="02010800040101010101" charset="-122"/>
              </a:rPr>
              <a:t>泛化关系</a:t>
            </a:r>
            <a:endParaRPr lang="zh-CN" altLang="en-US" sz="3200" b="1" dirty="0">
              <a:solidFill>
                <a:srgbClr val="7030A0"/>
              </a:solidFill>
              <a:latin typeface="华文彩云" panose="02010800040101010101" charset="-122"/>
              <a:ea typeface="华文彩云" panose="02010800040101010101" charset="-122"/>
            </a:endParaRPr>
          </a:p>
        </p:txBody>
      </p:sp>
      <p:sp>
        <p:nvSpPr>
          <p:cNvPr id="64515" name="Rectangle 3"/>
          <p:cNvSpPr>
            <a:spLocks noGrp="1"/>
          </p:cNvSpPr>
          <p:nvPr>
            <p:ph idx="1"/>
          </p:nvPr>
        </p:nvSpPr>
        <p:spPr/>
        <p:txBody>
          <a:bodyPr vert="horz" wrap="square" lIns="91440" tIns="45720" rIns="91440" bIns="45720" anchor="t"/>
          <a:lstStyle/>
          <a:p>
            <a:pPr>
              <a:lnSpc>
                <a:spcPct val="90000"/>
              </a:lnSpc>
            </a:pPr>
            <a:r>
              <a:rPr lang="zh-CN" altLang="en-US" sz="2800" dirty="0">
                <a:latin typeface="楷体_GB2312" pitchFamily="49" charset="-122"/>
                <a:ea typeface="楷体_GB2312" pitchFamily="49" charset="-122"/>
              </a:rPr>
              <a:t>泛化</a:t>
            </a:r>
            <a:r>
              <a:rPr lang="en-US" altLang="zh-CN" sz="2800" dirty="0">
                <a:latin typeface="楷体_GB2312" pitchFamily="49" charset="-122"/>
                <a:ea typeface="楷体_GB2312" pitchFamily="49" charset="-122"/>
              </a:rPr>
              <a:t>(generalization)</a:t>
            </a:r>
            <a:r>
              <a:rPr lang="zh-CN" altLang="en-US" sz="2800" dirty="0">
                <a:latin typeface="楷体_GB2312" pitchFamily="49" charset="-122"/>
                <a:ea typeface="楷体_GB2312" pitchFamily="49" charset="-122"/>
              </a:rPr>
              <a:t>关系就是一般类和特殊类之间的继承关系。</a:t>
            </a:r>
            <a:endParaRPr lang="zh-CN" altLang="en-US" sz="2800" dirty="0">
              <a:latin typeface="楷体_GB2312" pitchFamily="49" charset="-122"/>
              <a:ea typeface="楷体_GB2312" pitchFamily="49" charset="-122"/>
            </a:endParaRPr>
          </a:p>
          <a:p>
            <a:pPr>
              <a:lnSpc>
                <a:spcPct val="90000"/>
              </a:lnSpc>
            </a:pPr>
            <a:r>
              <a:rPr lang="zh-CN" altLang="en-US" sz="2800" dirty="0">
                <a:latin typeface="楷体_GB2312" pitchFamily="49" charset="-122"/>
                <a:ea typeface="楷体_GB2312" pitchFamily="49" charset="-122"/>
              </a:rPr>
              <a:t>在</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中，</a:t>
            </a:r>
            <a:r>
              <a:rPr lang="zh-CN" altLang="en-US" sz="2800" dirty="0">
                <a:solidFill>
                  <a:srgbClr val="3D00EA"/>
                </a:solidFill>
                <a:latin typeface="楷体_GB2312" pitchFamily="49" charset="-122"/>
                <a:ea typeface="楷体_GB2312" pitchFamily="49" charset="-122"/>
              </a:rPr>
              <a:t>一般类亦称泛化类，特殊类亦称特化类</a:t>
            </a:r>
            <a:endParaRPr lang="zh-CN" altLang="en-US" sz="2800" dirty="0">
              <a:solidFill>
                <a:srgbClr val="3D00EA"/>
              </a:solidFill>
              <a:latin typeface="楷体_GB2312" pitchFamily="49" charset="-122"/>
              <a:ea typeface="楷体_GB2312" pitchFamily="49" charset="-122"/>
            </a:endParaRPr>
          </a:p>
          <a:p>
            <a:pPr>
              <a:lnSpc>
                <a:spcPct val="90000"/>
              </a:lnSpc>
            </a:pPr>
            <a:r>
              <a:rPr lang="zh-CN" altLang="en-US" sz="2800" dirty="0">
                <a:latin typeface="楷体_GB2312" pitchFamily="49" charset="-122"/>
                <a:ea typeface="楷体_GB2312" pitchFamily="49" charset="-122"/>
              </a:rPr>
              <a:t>泛化针对类型而不针对实例，因为一个类可以继承另一个类，但一个对象不能继承另一个对象。</a:t>
            </a:r>
            <a:endParaRPr lang="zh-CN" altLang="en-US" sz="2800" dirty="0">
              <a:latin typeface="楷体_GB2312" pitchFamily="49" charset="-122"/>
              <a:ea typeface="楷体_GB2312" pitchFamily="49" charset="-122"/>
            </a:endParaRPr>
          </a:p>
          <a:p>
            <a:pPr>
              <a:lnSpc>
                <a:spcPct val="90000"/>
              </a:lnSpc>
            </a:pPr>
            <a:r>
              <a:rPr lang="zh-CN" altLang="en-US" sz="2800" dirty="0">
                <a:latin typeface="楷体_GB2312" pitchFamily="49" charset="-122"/>
                <a:ea typeface="楷体_GB2312" pitchFamily="49" charset="-122"/>
              </a:rPr>
              <a:t>泛化可进一步划分成</a:t>
            </a:r>
            <a:r>
              <a:rPr lang="zh-CN" altLang="en-US" sz="2800" dirty="0">
                <a:solidFill>
                  <a:srgbClr val="3D00EA"/>
                </a:solidFill>
                <a:latin typeface="楷体_GB2312" pitchFamily="49" charset="-122"/>
                <a:ea typeface="楷体_GB2312" pitchFamily="49" charset="-122"/>
              </a:rPr>
              <a:t>普通泛化和受限泛化</a:t>
            </a:r>
            <a:r>
              <a:rPr lang="zh-CN" altLang="en-US" sz="2800" dirty="0">
                <a:latin typeface="楷体_GB2312" pitchFamily="49" charset="-122"/>
                <a:ea typeface="楷体_GB2312" pitchFamily="49" charset="-122"/>
              </a:rPr>
              <a:t>两类。</a:t>
            </a:r>
            <a:endParaRPr lang="zh-CN" altLang="en-US" sz="2800" dirty="0">
              <a:latin typeface="楷体_GB2312" pitchFamily="49" charset="-122"/>
              <a:ea typeface="楷体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solidFill>
            <a:srgbClr val="92D050"/>
          </a:solidFill>
        </p:spPr>
        <p:txBody>
          <a:bodyPr vert="horz" wrap="square" lIns="91440" tIns="45720" rIns="91440" bIns="45720" anchor="ctr"/>
          <a:lstStyle/>
          <a:p>
            <a:r>
              <a:rPr lang="zh-CN" altLang="en-US" sz="3200" b="1" dirty="0">
                <a:solidFill>
                  <a:srgbClr val="CC0000"/>
                </a:solidFill>
              </a:rPr>
              <a:t>泛化关系</a:t>
            </a:r>
            <a:r>
              <a:rPr lang="en-US" altLang="zh-CN" sz="3200" b="1" dirty="0">
                <a:solidFill>
                  <a:srgbClr val="CC0000"/>
                </a:solidFill>
              </a:rPr>
              <a:t>——</a:t>
            </a:r>
            <a:r>
              <a:rPr lang="zh-CN" altLang="en-US" sz="2800" b="1" dirty="0">
                <a:solidFill>
                  <a:srgbClr val="3D00EA"/>
                </a:solidFill>
              </a:rPr>
              <a:t>普通泛化</a:t>
            </a:r>
            <a:endParaRPr lang="zh-CN" altLang="en-US" sz="2800" b="1" dirty="0">
              <a:solidFill>
                <a:srgbClr val="3D00EA"/>
              </a:solidFill>
            </a:endParaRPr>
          </a:p>
        </p:txBody>
      </p:sp>
      <p:sp>
        <p:nvSpPr>
          <p:cNvPr id="65539" name="Rectangle 3"/>
          <p:cNvSpPr>
            <a:spLocks noGrp="1"/>
          </p:cNvSpPr>
          <p:nvPr>
            <p:ph idx="1"/>
          </p:nvPr>
        </p:nvSpPr>
        <p:spPr/>
        <p:txBody>
          <a:bodyPr vert="horz" wrap="square" lIns="91440" tIns="45720" rIns="91440" bIns="45720" anchor="t"/>
          <a:lstStyle/>
          <a:p>
            <a:r>
              <a:rPr lang="zh-CN" altLang="en-US" sz="2800" dirty="0">
                <a:latin typeface="楷体_GB2312" pitchFamily="49" charset="-122"/>
                <a:ea typeface="楷体_GB2312" pitchFamily="49" charset="-122"/>
              </a:rPr>
              <a:t>在泛化关系中常遇到</a:t>
            </a:r>
            <a:r>
              <a:rPr lang="zh-CN" altLang="en-US" sz="2800" dirty="0">
                <a:solidFill>
                  <a:srgbClr val="3D00EA"/>
                </a:solidFill>
                <a:latin typeface="楷体_GB2312" pitchFamily="49" charset="-122"/>
                <a:ea typeface="楷体_GB2312" pitchFamily="49" charset="-122"/>
              </a:rPr>
              <a:t>抽象类</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一般称没有具体对象的类为抽象类。抽象类通常作为父类，用于描述其他类（子类）的公共属性和行为。</a:t>
            </a:r>
            <a:endParaRPr lang="zh-CN" altLang="en-US" sz="2800" dirty="0">
              <a:latin typeface="楷体_GB2312" pitchFamily="49" charset="-122"/>
              <a:ea typeface="楷体_GB2312" pitchFamily="49" charset="-122"/>
            </a:endParaRPr>
          </a:p>
        </p:txBody>
      </p:sp>
      <p:pic>
        <p:nvPicPr>
          <p:cNvPr id="65540" name="Picture 4"/>
          <p:cNvPicPr>
            <a:picLocks noChangeAspect="1"/>
          </p:cNvPicPr>
          <p:nvPr/>
        </p:nvPicPr>
        <p:blipFill>
          <a:blip r:embed="rId1"/>
          <a:stretch>
            <a:fillRect/>
          </a:stretch>
        </p:blipFill>
        <p:spPr>
          <a:xfrm>
            <a:off x="2209800" y="2895600"/>
            <a:ext cx="6461125" cy="2640013"/>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a:solidFill>
            <a:srgbClr val="CFE09A"/>
          </a:solidFill>
        </p:spPr>
        <p:txBody>
          <a:bodyPr vert="horz" wrap="square" lIns="91440" tIns="45720" rIns="91440" bIns="45720" anchor="ctr"/>
          <a:lstStyle/>
          <a:p>
            <a:r>
              <a:rPr lang="zh-CN" altLang="en-US" sz="3200" b="1" dirty="0">
                <a:solidFill>
                  <a:srgbClr val="CC0000"/>
                </a:solidFill>
              </a:rPr>
              <a:t>泛化</a:t>
            </a:r>
            <a:r>
              <a:rPr lang="zh-CN" altLang="en-US" sz="3200" b="1" dirty="0">
                <a:solidFill>
                  <a:srgbClr val="00B050"/>
                </a:solidFill>
              </a:rPr>
              <a:t>关系</a:t>
            </a:r>
            <a:r>
              <a:rPr lang="en-US" altLang="zh-CN" sz="3200" b="1" dirty="0">
                <a:solidFill>
                  <a:srgbClr val="CC0000"/>
                </a:solidFill>
              </a:rPr>
              <a:t>——</a:t>
            </a:r>
            <a:r>
              <a:rPr lang="zh-CN" altLang="en-US" sz="2800" b="1" dirty="0">
                <a:solidFill>
                  <a:srgbClr val="3D00EA"/>
                </a:solidFill>
              </a:rPr>
              <a:t>普通泛化</a:t>
            </a:r>
            <a:endParaRPr lang="zh-CN" altLang="en-US" sz="2800" b="1" dirty="0">
              <a:solidFill>
                <a:srgbClr val="3D00EA"/>
              </a:solidFill>
            </a:endParaRPr>
          </a:p>
        </p:txBody>
      </p:sp>
      <p:sp>
        <p:nvSpPr>
          <p:cNvPr id="66563" name="Rectangle 3"/>
          <p:cNvSpPr>
            <a:spLocks noGrp="1"/>
          </p:cNvSpPr>
          <p:nvPr>
            <p:ph idx="1"/>
          </p:nvPr>
        </p:nvSpPr>
        <p:spPr/>
        <p:txBody>
          <a:bodyPr vert="horz" wrap="square" lIns="91440" tIns="45720" rIns="91440" bIns="45720" anchor="t"/>
          <a:lstStyle/>
          <a:p>
            <a:r>
              <a:rPr lang="zh-CN" altLang="en-US" sz="2800" dirty="0">
                <a:ea typeface="宋体" panose="02010600030101010101" pitchFamily="2" charset="-122"/>
              </a:rPr>
              <a:t>普通泛化可以分为多重继承和单继承。</a:t>
            </a:r>
            <a:r>
              <a:rPr lang="zh-CN" altLang="en-US" sz="2800" dirty="0">
                <a:solidFill>
                  <a:srgbClr val="3D00EA"/>
                </a:solidFill>
                <a:ea typeface="宋体" panose="02010600030101010101" pitchFamily="2" charset="-122"/>
              </a:rPr>
              <a:t>多重继承</a:t>
            </a:r>
            <a:r>
              <a:rPr lang="zh-CN" altLang="en-US" sz="2800" dirty="0">
                <a:ea typeface="宋体" panose="02010600030101010101" pitchFamily="2" charset="-122"/>
              </a:rPr>
              <a:t>是指一个子类可同时继承多个上层父类。</a:t>
            </a:r>
            <a:endParaRPr lang="zh-CN" altLang="en-US" sz="2800" dirty="0">
              <a:ea typeface="宋体" panose="02010600030101010101" pitchFamily="2" charset="-122"/>
            </a:endParaRPr>
          </a:p>
        </p:txBody>
      </p:sp>
      <p:pic>
        <p:nvPicPr>
          <p:cNvPr id="66564" name="Picture 4" descr="未标题-28 拷贝"/>
          <p:cNvPicPr>
            <a:picLocks noChangeAspect="1"/>
          </p:cNvPicPr>
          <p:nvPr/>
        </p:nvPicPr>
        <p:blipFill>
          <a:blip r:embed="rId1"/>
          <a:stretch>
            <a:fillRect/>
          </a:stretch>
        </p:blipFill>
        <p:spPr>
          <a:xfrm>
            <a:off x="3657600" y="2590800"/>
            <a:ext cx="2166938" cy="2879725"/>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6" name="Picture 4" descr="gardensys2"/>
          <p:cNvPicPr>
            <a:picLocks noChangeAspect="1"/>
          </p:cNvPicPr>
          <p:nvPr/>
        </p:nvPicPr>
        <p:blipFill>
          <a:blip r:embed="rId1"/>
          <a:stretch>
            <a:fillRect/>
          </a:stretch>
        </p:blipFill>
        <p:spPr>
          <a:xfrm>
            <a:off x="900113" y="1412875"/>
            <a:ext cx="7343775" cy="5032375"/>
          </a:xfrm>
          <a:prstGeom prst="rect">
            <a:avLst/>
          </a:prstGeom>
          <a:solidFill>
            <a:schemeClr val="bg1">
              <a:alpha val="38823"/>
            </a:schemeClr>
          </a:solidFill>
          <a:ln w="9525">
            <a:noFill/>
          </a:ln>
        </p:spPr>
      </p:pic>
      <p:sp>
        <p:nvSpPr>
          <p:cNvPr id="67587" name="Rectangle 5"/>
          <p:cNvSpPr>
            <a:spLocks noGrp="1"/>
          </p:cNvSpPr>
          <p:nvPr>
            <p:ph type="title"/>
          </p:nvPr>
        </p:nvSpPr>
        <p:spPr>
          <a:solidFill>
            <a:srgbClr val="CFE09A"/>
          </a:solidFill>
        </p:spPr>
        <p:txBody>
          <a:bodyPr vert="horz" wrap="square" lIns="91440" tIns="45720" rIns="91440" bIns="45720" anchor="ctr"/>
          <a:lstStyle/>
          <a:p>
            <a:r>
              <a:rPr lang="en-US" altLang="zh-CN" dirty="0"/>
              <a:t>JAVA</a:t>
            </a:r>
            <a:r>
              <a:rPr lang="zh-CN" altLang="en-US" dirty="0"/>
              <a:t>的多重继承</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fade">
                                      <p:cBhvr>
                                        <p:cTn id="7" dur="2000"/>
                                        <p:tgtEl>
                                          <p:spTgt spid="1873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187396"/>
                                        </p:tgtEl>
                                      </p:cBhvr>
                                    </p:animEffect>
                                    <p:set>
                                      <p:cBhvr>
                                        <p:cTn id="12" dur="1" fill="hold">
                                          <p:stCondLst>
                                            <p:cond delay="1999"/>
                                          </p:stCondLst>
                                        </p:cTn>
                                        <p:tgtEl>
                                          <p:spTgt spid="1873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vert="horz" wrap="square" lIns="91440" tIns="45720" rIns="91440" bIns="45720" anchor="ctr"/>
          <a:lstStyle/>
          <a:p>
            <a:r>
              <a:rPr lang="zh-CN" altLang="en-US" sz="3200" b="1" dirty="0">
                <a:solidFill>
                  <a:srgbClr val="CC0000"/>
                </a:solidFill>
              </a:rPr>
              <a:t>泛化关系</a:t>
            </a:r>
            <a:r>
              <a:rPr lang="en-US" altLang="zh-CN" sz="3200" b="1" dirty="0">
                <a:solidFill>
                  <a:srgbClr val="CC0000"/>
                </a:solidFill>
              </a:rPr>
              <a:t>——</a:t>
            </a:r>
            <a:r>
              <a:rPr lang="zh-CN" altLang="en-US" sz="2800" b="1" dirty="0">
                <a:solidFill>
                  <a:srgbClr val="3D00EA"/>
                </a:solidFill>
              </a:rPr>
              <a:t>受限泛化</a:t>
            </a:r>
            <a:endParaRPr lang="zh-CN" altLang="en-US" sz="2800" b="1" dirty="0">
              <a:solidFill>
                <a:srgbClr val="3D00EA"/>
              </a:solidFill>
            </a:endParaRPr>
          </a:p>
        </p:txBody>
      </p:sp>
      <p:sp>
        <p:nvSpPr>
          <p:cNvPr id="68611" name="Rectangle 3"/>
          <p:cNvSpPr>
            <a:spLocks noGrp="1"/>
          </p:cNvSpPr>
          <p:nvPr>
            <p:ph idx="1"/>
          </p:nvPr>
        </p:nvSpPr>
        <p:spPr/>
        <p:txBody>
          <a:bodyPr vert="horz" wrap="square" lIns="91440" tIns="45720" rIns="91440" bIns="45720" anchor="t"/>
          <a:lstStyle/>
          <a:p>
            <a:r>
              <a:rPr lang="zh-CN" altLang="en-US" sz="2800" dirty="0">
                <a:latin typeface="楷体_GB2312" pitchFamily="49" charset="-122"/>
                <a:ea typeface="楷体_GB2312" pitchFamily="49" charset="-122"/>
              </a:rPr>
              <a:t>受限泛化关系是指泛化具有约束条件。</a:t>
            </a:r>
            <a:endParaRPr lang="zh-CN" altLang="en-US" sz="2800"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一般有</a:t>
            </a:r>
            <a:r>
              <a:rPr lang="en-US" altLang="zh-CN" sz="2800" dirty="0">
                <a:latin typeface="楷体_GB2312" pitchFamily="49" charset="-122"/>
                <a:ea typeface="楷体_GB2312" pitchFamily="49" charset="-122"/>
              </a:rPr>
              <a:t>4</a:t>
            </a:r>
            <a:r>
              <a:rPr lang="zh-CN" altLang="en-US" sz="2800" dirty="0">
                <a:latin typeface="楷体_GB2312" pitchFamily="49" charset="-122"/>
                <a:ea typeface="楷体_GB2312" pitchFamily="49" charset="-122"/>
              </a:rPr>
              <a:t>种约束：</a:t>
            </a:r>
            <a:r>
              <a:rPr lang="zh-CN" altLang="en-US" sz="2800" dirty="0">
                <a:solidFill>
                  <a:srgbClr val="FF0000"/>
                </a:solidFill>
                <a:latin typeface="楷体_GB2312" pitchFamily="49" charset="-122"/>
                <a:ea typeface="楷体_GB2312" pitchFamily="49" charset="-122"/>
              </a:rPr>
              <a:t>交叠（</a:t>
            </a:r>
            <a:r>
              <a:rPr lang="en-US" altLang="zh-CN" sz="2800" dirty="0">
                <a:solidFill>
                  <a:srgbClr val="FF0000"/>
                </a:solidFill>
                <a:latin typeface="楷体_GB2312" pitchFamily="49" charset="-122"/>
                <a:ea typeface="楷体_GB2312" pitchFamily="49" charset="-122"/>
              </a:rPr>
              <a:t>overlapping</a:t>
            </a:r>
            <a:r>
              <a:rPr lang="zh-CN" altLang="en-US" sz="2800" dirty="0">
                <a:solidFill>
                  <a:srgbClr val="FF0000"/>
                </a:solidFill>
                <a:latin typeface="楷体_GB2312" pitchFamily="49" charset="-122"/>
                <a:ea typeface="楷体_GB2312" pitchFamily="49" charset="-122"/>
              </a:rPr>
              <a:t>）、不相交（</a:t>
            </a:r>
            <a:r>
              <a:rPr lang="en-US" altLang="zh-CN" sz="2800" dirty="0">
                <a:solidFill>
                  <a:srgbClr val="FF0000"/>
                </a:solidFill>
                <a:latin typeface="楷体_GB2312" pitchFamily="49" charset="-122"/>
                <a:ea typeface="楷体_GB2312" pitchFamily="49" charset="-122"/>
              </a:rPr>
              <a:t>disjoint</a:t>
            </a:r>
            <a:r>
              <a:rPr lang="zh-CN" altLang="en-US" sz="2800" dirty="0">
                <a:solidFill>
                  <a:srgbClr val="FF0000"/>
                </a:solidFill>
                <a:latin typeface="楷体_GB2312" pitchFamily="49" charset="-122"/>
                <a:ea typeface="楷体_GB2312" pitchFamily="49" charset="-122"/>
              </a:rPr>
              <a:t>）、完全（</a:t>
            </a:r>
            <a:r>
              <a:rPr lang="en-US" altLang="zh-CN" sz="2800" dirty="0">
                <a:solidFill>
                  <a:srgbClr val="FF0000"/>
                </a:solidFill>
                <a:latin typeface="楷体_GB2312" pitchFamily="49" charset="-122"/>
                <a:ea typeface="楷体_GB2312" pitchFamily="49" charset="-122"/>
              </a:rPr>
              <a:t>complete</a:t>
            </a:r>
            <a:r>
              <a:rPr lang="zh-CN" altLang="en-US" sz="2800" dirty="0">
                <a:solidFill>
                  <a:srgbClr val="FF0000"/>
                </a:solidFill>
                <a:latin typeface="楷体_GB2312" pitchFamily="49" charset="-122"/>
                <a:ea typeface="楷体_GB2312" pitchFamily="49" charset="-122"/>
              </a:rPr>
              <a:t>）和不完全（</a:t>
            </a:r>
            <a:r>
              <a:rPr lang="en-US" altLang="zh-CN" sz="2800" dirty="0">
                <a:solidFill>
                  <a:srgbClr val="FF0000"/>
                </a:solidFill>
                <a:latin typeface="楷体_GB2312" pitchFamily="49" charset="-122"/>
                <a:ea typeface="楷体_GB2312" pitchFamily="49" charset="-122"/>
              </a:rPr>
              <a:t>incomplate</a:t>
            </a:r>
            <a:r>
              <a:rPr lang="zh-CN" altLang="en-US" sz="2800" dirty="0">
                <a:solidFill>
                  <a:srgbClr val="FF0000"/>
                </a:solidFill>
                <a:latin typeface="楷体_GB2312" pitchFamily="49" charset="-122"/>
                <a:ea typeface="楷体_GB2312" pitchFamily="49" charset="-122"/>
              </a:rPr>
              <a:t>）。 </a:t>
            </a:r>
            <a:endParaRPr lang="zh-CN" altLang="en-US" sz="2800" dirty="0">
              <a:solidFill>
                <a:srgbClr val="FF0000"/>
              </a:solidFill>
              <a:latin typeface="楷体_GB2312" pitchFamily="49" charset="-122"/>
              <a:ea typeface="楷体_GB2312" pitchFamily="49" charset="-122"/>
            </a:endParaRPr>
          </a:p>
        </p:txBody>
      </p:sp>
      <p:pic>
        <p:nvPicPr>
          <p:cNvPr id="68612" name="Picture 4" descr="未标题-29 拷贝"/>
          <p:cNvPicPr>
            <a:picLocks noChangeAspect="1"/>
          </p:cNvPicPr>
          <p:nvPr/>
        </p:nvPicPr>
        <p:blipFill>
          <a:blip r:embed="rId1"/>
          <a:stretch>
            <a:fillRect/>
          </a:stretch>
        </p:blipFill>
        <p:spPr>
          <a:xfrm>
            <a:off x="3048000" y="3124200"/>
            <a:ext cx="5040313" cy="2290763"/>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vert="horz" wrap="square" lIns="91440" tIns="45720" rIns="91440" bIns="45720" anchor="ctr"/>
          <a:lstStyle/>
          <a:p>
            <a:r>
              <a:rPr lang="zh-CN" altLang="en-US" sz="3200" b="1" dirty="0">
                <a:solidFill>
                  <a:srgbClr val="CC0000"/>
                </a:solidFill>
              </a:rPr>
              <a:t>实现关系</a:t>
            </a:r>
            <a:endParaRPr lang="zh-CN" altLang="en-US" sz="2800" b="1" dirty="0">
              <a:solidFill>
                <a:schemeClr val="accent2"/>
              </a:solidFill>
            </a:endParaRPr>
          </a:p>
        </p:txBody>
      </p:sp>
      <p:sp>
        <p:nvSpPr>
          <p:cNvPr id="69635" name="Rectangle 3"/>
          <p:cNvSpPr>
            <a:spLocks noGrp="1"/>
          </p:cNvSpPr>
          <p:nvPr>
            <p:ph idx="1"/>
          </p:nvPr>
        </p:nvSpPr>
        <p:spPr>
          <a:xfrm>
            <a:off x="457200" y="1143000"/>
            <a:ext cx="8229600" cy="4343400"/>
          </a:xfrm>
        </p:spPr>
        <p:txBody>
          <a:bodyPr vert="horz" wrap="square" lIns="91440" tIns="45720" rIns="91440" bIns="45720" anchor="t"/>
          <a:lstStyle/>
          <a:p>
            <a:r>
              <a:rPr lang="zh-CN" altLang="en-US" sz="2800" dirty="0">
                <a:latin typeface="楷体_GB2312" pitchFamily="49" charset="-122"/>
                <a:ea typeface="楷体_GB2312" pitchFamily="49" charset="-122"/>
              </a:rPr>
              <a:t>实现</a:t>
            </a:r>
            <a:r>
              <a:rPr lang="en-US" altLang="zh-CN" sz="2800" dirty="0">
                <a:latin typeface="楷体_GB2312" pitchFamily="49" charset="-122"/>
                <a:ea typeface="楷体_GB2312" pitchFamily="49" charset="-122"/>
              </a:rPr>
              <a:t>(implement)</a:t>
            </a:r>
            <a:r>
              <a:rPr lang="zh-CN" altLang="en-US" sz="2800" dirty="0">
                <a:solidFill>
                  <a:srgbClr val="FF0000"/>
                </a:solidFill>
                <a:latin typeface="楷体_GB2312" pitchFamily="49" charset="-122"/>
                <a:ea typeface="楷体_GB2312" pitchFamily="49" charset="-122"/>
              </a:rPr>
              <a:t>是泛化关系和依赖关系的结合，</a:t>
            </a:r>
            <a:r>
              <a:rPr lang="zh-CN" altLang="en-US" sz="2800" dirty="0">
                <a:latin typeface="楷体_GB2312" pitchFamily="49" charset="-122"/>
                <a:ea typeface="楷体_GB2312" pitchFamily="49" charset="-122"/>
              </a:rPr>
              <a:t>也是类之间的语义关系，通常在以下两种情况出现实现关系：</a:t>
            </a:r>
            <a:endParaRPr lang="zh-CN" altLang="en-US" sz="2800" dirty="0">
              <a:latin typeface="楷体_GB2312" pitchFamily="49" charset="-122"/>
              <a:ea typeface="楷体_GB2312" pitchFamily="49" charset="-122"/>
            </a:endParaRPr>
          </a:p>
          <a:p>
            <a:pPr>
              <a:buNone/>
            </a:pP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接口和实现它们的类或构件之间；</a:t>
            </a:r>
            <a:endParaRPr lang="zh-CN" altLang="en-US" sz="2800" dirty="0">
              <a:latin typeface="楷体_GB2312" pitchFamily="49" charset="-122"/>
              <a:ea typeface="楷体_GB2312" pitchFamily="49" charset="-122"/>
            </a:endParaRPr>
          </a:p>
          <a:p>
            <a:pPr>
              <a:buNone/>
            </a:pP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用例和实现它们的协作之间。</a:t>
            </a:r>
            <a:endParaRPr lang="zh-CN" altLang="en-US" sz="2800" dirty="0">
              <a:latin typeface="楷体_GB2312" pitchFamily="49" charset="-122"/>
              <a:ea typeface="楷体_GB2312" pitchFamily="49" charset="-122"/>
            </a:endParaRPr>
          </a:p>
        </p:txBody>
      </p:sp>
      <p:pic>
        <p:nvPicPr>
          <p:cNvPr id="69636" name="Picture 4" descr="未标题-30 拷贝"/>
          <p:cNvPicPr>
            <a:picLocks noChangeAspect="1"/>
          </p:cNvPicPr>
          <p:nvPr/>
        </p:nvPicPr>
        <p:blipFill>
          <a:blip r:embed="rId1"/>
          <a:stretch>
            <a:fillRect/>
          </a:stretch>
        </p:blipFill>
        <p:spPr>
          <a:xfrm>
            <a:off x="3810000" y="3581400"/>
            <a:ext cx="4321175" cy="2773363"/>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solidFill>
            <a:srgbClr val="CFE09A"/>
          </a:solidFill>
        </p:spPr>
        <p:txBody>
          <a:bodyPr vert="horz" wrap="square" lIns="91440" tIns="45720" rIns="91440" bIns="45720" anchor="ctr"/>
          <a:lstStyle/>
          <a:p>
            <a:r>
              <a:rPr lang="zh-CN" altLang="en-US" sz="2800" dirty="0">
                <a:solidFill>
                  <a:srgbClr val="FF0000"/>
                </a:solidFill>
              </a:rPr>
              <a:t>课堂实例分析：</a:t>
            </a:r>
            <a:r>
              <a:rPr lang="zh-CN" altLang="en-US" sz="2800" b="1" dirty="0">
                <a:solidFill>
                  <a:srgbClr val="3D00EA"/>
                </a:solidFill>
              </a:rPr>
              <a:t>课本上的蓝图（</a:t>
            </a:r>
            <a:r>
              <a:rPr lang="en-US" altLang="zh-CN" sz="2800" b="1" dirty="0">
                <a:solidFill>
                  <a:srgbClr val="3D00EA"/>
                </a:solidFill>
              </a:rPr>
              <a:t>p222</a:t>
            </a:r>
            <a:r>
              <a:rPr lang="zh-CN" altLang="en-US" sz="2800" b="1" dirty="0">
                <a:solidFill>
                  <a:srgbClr val="3D00EA"/>
                </a:solidFill>
              </a:rPr>
              <a:t>）</a:t>
            </a:r>
            <a:endParaRPr lang="zh-CN" altLang="en-US" sz="2800" b="1" dirty="0">
              <a:solidFill>
                <a:srgbClr val="3D00EA"/>
              </a:solidFill>
            </a:endParaRPr>
          </a:p>
        </p:txBody>
      </p:sp>
      <p:pic>
        <p:nvPicPr>
          <p:cNvPr id="3" name="图片 2"/>
          <p:cNvPicPr>
            <a:picLocks noChangeAspect="1"/>
          </p:cNvPicPr>
          <p:nvPr/>
        </p:nvPicPr>
        <p:blipFill>
          <a:blip r:embed="rId1"/>
          <a:stretch>
            <a:fillRect/>
          </a:stretch>
        </p:blipFill>
        <p:spPr>
          <a:xfrm>
            <a:off x="198755" y="1118870"/>
            <a:ext cx="8746490" cy="5636895"/>
          </a:xfrm>
          <a:prstGeom prst="rect">
            <a:avLst/>
          </a:prstGeom>
        </p:spPr>
      </p:pic>
      <p:sp>
        <p:nvSpPr>
          <p:cNvPr id="4" name="圆角矩形标注 3"/>
          <p:cNvSpPr/>
          <p:nvPr/>
        </p:nvSpPr>
        <p:spPr>
          <a:xfrm>
            <a:off x="4927600" y="1219200"/>
            <a:ext cx="3665855" cy="609600"/>
          </a:xfrm>
          <a:prstGeom prst="wedgeRoundRectCallout">
            <a:avLst>
              <a:gd name="adj1" fmla="val -61984"/>
              <a:gd name="adj2" fmla="val 99679"/>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（类图）对象模型</a:t>
            </a:r>
            <a:endParaRPr kumimoji="0" lang="zh-CN" altLang="en-US" sz="32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57200" y="598805"/>
            <a:ext cx="6240145" cy="5895975"/>
          </a:xfrm>
          <a:prstGeom prst="rect">
            <a:avLst/>
          </a:prstGeom>
        </p:spPr>
      </p:pic>
      <p:sp>
        <p:nvSpPr>
          <p:cNvPr id="5" name="圆角矩形标注 4"/>
          <p:cNvSpPr/>
          <p:nvPr/>
        </p:nvSpPr>
        <p:spPr>
          <a:xfrm>
            <a:off x="6697345" y="2020570"/>
            <a:ext cx="2094865" cy="1295400"/>
          </a:xfrm>
          <a:prstGeom prst="wedgeRoundRectCallout">
            <a:avLst>
              <a:gd name="adj1" fmla="val -47481"/>
              <a:gd name="adj2" fmla="val 78774"/>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（状态图）   行为模型</a:t>
            </a:r>
            <a:endParaRPr kumimoji="0" lang="zh-CN" altLang="en-US" sz="32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vert="horz" wrap="square" lIns="91440" tIns="45720" rIns="91440" bIns="45720" anchor="ctr"/>
          <a:lstStyle/>
          <a:p>
            <a:r>
              <a:rPr lang="zh-CN" altLang="en-US" dirty="0"/>
              <a:t>本章主要内容</a:t>
            </a:r>
            <a:endParaRPr lang="zh-CN" altLang="en-US" dirty="0"/>
          </a:p>
        </p:txBody>
      </p:sp>
      <p:sp>
        <p:nvSpPr>
          <p:cNvPr id="71683" name="内容占位符 2"/>
          <p:cNvSpPr>
            <a:spLocks noGrp="1"/>
          </p:cNvSpPr>
          <p:nvPr>
            <p:ph idx="1"/>
          </p:nvPr>
        </p:nvSpPr>
        <p:spPr/>
        <p:txBody>
          <a:bodyPr vert="horz" wrap="square" lIns="91440" tIns="45720" rIns="91440" bIns="45720" anchor="t"/>
          <a:lstStyle/>
          <a:p>
            <a:r>
              <a:rPr lang="zh-CN" altLang="en-US" dirty="0"/>
              <a:t>引言</a:t>
            </a:r>
            <a:r>
              <a:rPr lang="en-US" altLang="zh-CN" dirty="0"/>
              <a:t>--</a:t>
            </a:r>
            <a:r>
              <a:rPr lang="zh-CN" altLang="en-US" dirty="0"/>
              <a:t>面向对象技术与</a:t>
            </a:r>
            <a:r>
              <a:rPr lang="en-US" altLang="zh-CN" dirty="0"/>
              <a:t>UML</a:t>
            </a:r>
            <a:r>
              <a:rPr lang="zh-CN" altLang="en-US" dirty="0"/>
              <a:t>发展</a:t>
            </a:r>
            <a:endParaRPr lang="zh-CN" altLang="en-US" dirty="0"/>
          </a:p>
          <a:p>
            <a:r>
              <a:rPr lang="zh-CN" altLang="en-US" dirty="0"/>
              <a:t>面向对象系统概念</a:t>
            </a:r>
            <a:endParaRPr lang="en-US" altLang="zh-CN" dirty="0"/>
          </a:p>
          <a:p>
            <a:r>
              <a:rPr lang="zh-CN" altLang="en-US" dirty="0"/>
              <a:t>统一建模语言与</a:t>
            </a:r>
            <a:r>
              <a:rPr lang="en-US" altLang="zh-CN" dirty="0"/>
              <a:t>UML</a:t>
            </a:r>
            <a:endParaRPr lang="en-US" altLang="zh-CN" dirty="0"/>
          </a:p>
          <a:p>
            <a:r>
              <a:rPr lang="en-US" altLang="zh-CN" dirty="0"/>
              <a:t>UML</a:t>
            </a:r>
            <a:r>
              <a:rPr lang="zh-CN" altLang="en-US" dirty="0"/>
              <a:t>的模型元素</a:t>
            </a:r>
            <a:endParaRPr lang="en-US" altLang="zh-CN" dirty="0"/>
          </a:p>
          <a:p>
            <a:r>
              <a:rPr lang="en-US" altLang="zh-CN" dirty="0">
                <a:solidFill>
                  <a:srgbClr val="FF0000"/>
                </a:solidFill>
              </a:rPr>
              <a:t>UML</a:t>
            </a:r>
            <a:r>
              <a:rPr lang="zh-CN" altLang="en-US" dirty="0">
                <a:solidFill>
                  <a:srgbClr val="FF0000"/>
                </a:solidFill>
              </a:rPr>
              <a:t>图</a:t>
            </a:r>
            <a:endParaRPr lang="en-US" altLang="zh-CN" dirty="0">
              <a:solidFill>
                <a:srgbClr val="FF0000"/>
              </a:solidFill>
            </a:endParaRPr>
          </a:p>
        </p:txBody>
      </p:sp>
      <p:sp>
        <p:nvSpPr>
          <p:cNvPr id="71684" name="灯片编号占位符 3"/>
          <p:cNvSpPr txBox="1">
            <a:spLocks noGrp="1"/>
          </p:cNvSpPr>
          <p:nvPr/>
        </p:nvSpPr>
        <p:spPr>
          <a:xfrm>
            <a:off x="6553200" y="6248400"/>
            <a:ext cx="2133600" cy="457200"/>
          </a:xfrm>
          <a:prstGeom prst="rect">
            <a:avLst/>
          </a:prstGeom>
          <a:noFill/>
          <a:ln w="9525">
            <a:noFill/>
          </a:ln>
        </p:spPr>
        <p:txBody>
          <a:bodyPr anchor="b"/>
          <a:lstStyle/>
          <a:p>
            <a:pPr algn="r"/>
            <a:fld id="{9A0DB2DC-4C9A-4742-B13C-FB6460FD3503}" type="slidenum">
              <a:rPr lang="en-US" altLang="zh-CN" sz="1200" b="0" dirty="0">
                <a:latin typeface="Arial Black" panose="020B0A04020102020204" pitchFamily="34" charset="0"/>
              </a:rPr>
            </a:fld>
            <a:endParaRPr lang="en-US" altLang="zh-CN" sz="1200" b="0" dirty="0">
              <a:latin typeface="Arial Black" panose="020B0A040201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solidFill>
            <a:srgbClr val="92D050"/>
          </a:solidFill>
        </p:spPr>
        <p:txBody>
          <a:bodyPr vert="horz" wrap="square" lIns="91440" tIns="45720" rIns="91440" bIns="45720" anchor="ctr"/>
          <a:lstStyle/>
          <a:p>
            <a:r>
              <a:rPr lang="zh-CN" altLang="en-US" dirty="0">
                <a:solidFill>
                  <a:srgbClr val="7030A0"/>
                </a:solidFill>
                <a:latin typeface="华文彩云" panose="02010800040101010101" charset="-122"/>
                <a:ea typeface="华文彩云" panose="02010800040101010101" charset="-122"/>
              </a:rPr>
              <a:t>用例与</a:t>
            </a:r>
            <a:r>
              <a:rPr lang="zh-CN" altLang="en-US" b="1" dirty="0">
                <a:solidFill>
                  <a:srgbClr val="7030A0"/>
                </a:solidFill>
                <a:latin typeface="华文彩云" panose="02010800040101010101" charset="-122"/>
                <a:ea typeface="华文彩云" panose="02010800040101010101" charset="-122"/>
              </a:rPr>
              <a:t>用例图</a:t>
            </a:r>
            <a:r>
              <a:rPr lang="zh-CN" altLang="en-US" b="1" dirty="0">
                <a:solidFill>
                  <a:srgbClr val="FF0000"/>
                </a:solidFill>
              </a:rPr>
              <a:t>（功能模型）</a:t>
            </a:r>
            <a:endParaRPr lang="zh-CN" altLang="en-US" b="1" dirty="0">
              <a:solidFill>
                <a:srgbClr val="FF0000"/>
              </a:solidFill>
            </a:endParaRPr>
          </a:p>
        </p:txBody>
      </p:sp>
      <p:sp>
        <p:nvSpPr>
          <p:cNvPr id="7" name="内容占位符 6"/>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sng" strike="noStrike" kern="0" cap="none" spc="0" normalizeH="0" baseline="0" noProof="0" dirty="0" smtClean="0">
                <a:ln>
                  <a:noFill/>
                </a:ln>
                <a:solidFill>
                  <a:srgbClr val="660066"/>
                </a:solidFill>
                <a:effectLst>
                  <a:outerShdw blurRad="38100" dist="38100" dir="2700000" algn="tl">
                    <a:srgbClr val="C0C0C0"/>
                  </a:outerShdw>
                </a:effectLst>
                <a:uLnTx/>
                <a:uFillTx/>
                <a:latin typeface="+mn-lt"/>
                <a:ea typeface="+mn-ea"/>
                <a:cs typeface="+mn-cs"/>
              </a:rPr>
              <a:t>场景</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：是用来描述用户和系统之间交互的顺序的步骤</a:t>
            </a:r>
            <a:endParaRPr kumimoji="0" lang="zh-CN" altLang="en-US"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sng" strike="noStrike" kern="0" cap="none" spc="0" normalizeH="0" baseline="0" noProof="0" dirty="0" smtClean="0">
                <a:ln>
                  <a:noFill/>
                </a:ln>
                <a:solidFill>
                  <a:srgbClr val="660066"/>
                </a:solidFill>
                <a:effectLst>
                  <a:outerShdw blurRad="38100" dist="38100" dir="2700000" algn="tl">
                    <a:srgbClr val="C0C0C0"/>
                  </a:outerShdw>
                </a:effectLst>
                <a:uLnTx/>
                <a:uFillTx/>
                <a:latin typeface="+mn-lt"/>
                <a:ea typeface="+mn-ea"/>
                <a:cs typeface="+mn-cs"/>
              </a:rPr>
              <a:t>用例</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：是为了达到某一用户目标而组合在一起的一组场景</a:t>
            </a:r>
            <a:b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br>
            <a:r>
              <a:rPr kumimoji="0" lang="zh-CN" altLang="en-US" sz="3200" b="1" i="0" u="sng" strike="noStrike" kern="0" cap="none" spc="0" normalizeH="0" baseline="0" noProof="0" dirty="0" smtClean="0">
                <a:ln>
                  <a:noFill/>
                </a:ln>
                <a:solidFill>
                  <a:srgbClr val="660066"/>
                </a:solidFill>
                <a:effectLst>
                  <a:outerShdw blurRad="38100" dist="38100" dir="2700000" algn="tl">
                    <a:srgbClr val="C0C0C0"/>
                  </a:outerShdw>
                </a:effectLst>
                <a:uLnTx/>
                <a:uFillTx/>
                <a:latin typeface="+mn-lt"/>
                <a:ea typeface="+mn-ea"/>
                <a:cs typeface="+mn-cs"/>
              </a:rPr>
              <a:t>用例图</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：用来显示在系统（或其它实体）内的用例与系统参与者之间的关系</a:t>
            </a:r>
            <a:b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br>
            <a:endParaRPr kumimoji="0" lang="zh-CN" altLang="en-US" sz="32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73732" name="灯片编号占位符 5"/>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b="0" dirty="0">
                <a:latin typeface="Arial Black" panose="020B0A04020102020204" pitchFamily="34" charset="0"/>
              </a:rPr>
              <a:t>-</a:t>
            </a:r>
            <a:fld id="{9A0DB2DC-4C9A-4742-B13C-FB6460FD3503}" type="slidenum">
              <a:rPr lang="en-US" altLang="zh-CN" sz="1200" b="0" dirty="0">
                <a:latin typeface="Arial Black" panose="020B0A04020102020204" pitchFamily="34" charset="0"/>
              </a:rPr>
            </a:fld>
            <a:r>
              <a:rPr lang="en-US" altLang="zh-CN" sz="1200" b="0" dirty="0">
                <a:latin typeface="Arial Black" panose="020B0A04020102020204" pitchFamily="34" charset="0"/>
              </a:rPr>
              <a:t>-</a:t>
            </a:r>
            <a:endParaRPr lang="en-US" altLang="zh-CN" sz="1200" b="0" dirty="0">
              <a:latin typeface="Arial Black" panose="020B0A04020102020204" pitchFamily="34" charset="0"/>
            </a:endParaRPr>
          </a:p>
        </p:txBody>
      </p:sp>
      <p:sp>
        <p:nvSpPr>
          <p:cNvPr id="408582" name="Rectangle 6"/>
          <p:cNvSpPr>
            <a:spLocks noChangeArrowheads="1"/>
          </p:cNvSpPr>
          <p:nvPr/>
        </p:nvSpPr>
        <p:spPr bwMode="auto">
          <a:xfrm>
            <a:off x="990600" y="5029200"/>
            <a:ext cx="5618163" cy="466725"/>
          </a:xfrm>
          <a:prstGeom prst="rect">
            <a:avLst/>
          </a:prstGeom>
          <a:solidFill>
            <a:srgbClr val="CCFFFF"/>
          </a:solidFill>
          <a:ln w="9525">
            <a:solidFill>
              <a:srgbClr val="99CCFF"/>
            </a:solidFill>
            <a:miter lim="800000"/>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sng"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主要使用场合：需求获取、定义、分析</a:t>
            </a:r>
            <a:endParaRPr kumimoji="0" lang="en-US" altLang="zh-CN" sz="2400" b="1"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08582"/>
                                        </p:tgtEl>
                                        <p:attrNameLst>
                                          <p:attrName>style.visibility</p:attrName>
                                        </p:attrNameLst>
                                      </p:cBhvr>
                                      <p:to>
                                        <p:strVal val="visible"/>
                                      </p:to>
                                    </p:set>
                                    <p:anim calcmode="lin" valueType="num">
                                      <p:cBhvr>
                                        <p:cTn id="7" dur="500" fill="hold"/>
                                        <p:tgtEl>
                                          <p:spTgt spid="408582"/>
                                        </p:tgtEl>
                                        <p:attrNameLst>
                                          <p:attrName>ppt_w</p:attrName>
                                        </p:attrNameLst>
                                      </p:cBhvr>
                                      <p:tavLst>
                                        <p:tav tm="0">
                                          <p:val>
                                            <p:fltVal val="0"/>
                                          </p:val>
                                        </p:tav>
                                        <p:tav tm="100000">
                                          <p:val>
                                            <p:strVal val="#ppt_w"/>
                                          </p:val>
                                        </p:tav>
                                      </p:tavLst>
                                    </p:anim>
                                    <p:anim calcmode="lin" valueType="num">
                                      <p:cBhvr>
                                        <p:cTn id="8" dur="500" fill="hold"/>
                                        <p:tgtEl>
                                          <p:spTgt spid="4085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609600" y="457200"/>
            <a:ext cx="8229600" cy="5334000"/>
          </a:xfrm>
        </p:spPr>
        <p:txBody>
          <a:bodyPr vert="horz" wrap="square" lIns="91440" tIns="45720" rIns="91440" bIns="45720" anchor="t"/>
          <a:lstStyle/>
          <a:p>
            <a:pPr algn="just">
              <a:buNone/>
            </a:pPr>
            <a:r>
              <a:rPr lang="en-US" altLang="zh-CN" dirty="0">
                <a:solidFill>
                  <a:srgbClr val="FF0000"/>
                </a:solidFill>
              </a:rPr>
              <a:t> </a:t>
            </a:r>
            <a:r>
              <a:rPr lang="zh-CN" altLang="en-US" dirty="0">
                <a:solidFill>
                  <a:srgbClr val="FF0000"/>
                </a:solidFill>
              </a:rPr>
              <a:t>静态特征：</a:t>
            </a:r>
            <a:r>
              <a:rPr lang="zh-CN" altLang="en-US" dirty="0"/>
              <a:t>属性（</a:t>
            </a:r>
            <a:r>
              <a:rPr lang="en-US" altLang="zh-CN" dirty="0"/>
              <a:t>attribute</a:t>
            </a:r>
            <a:r>
              <a:rPr lang="zh-CN" altLang="en-US" dirty="0"/>
              <a:t>）</a:t>
            </a:r>
            <a:endParaRPr lang="en-US" altLang="zh-CN" dirty="0"/>
          </a:p>
          <a:p>
            <a:pPr lvl="1" algn="just">
              <a:buSzPct val="80000"/>
            </a:pPr>
            <a:r>
              <a:rPr lang="zh-CN" altLang="en-US" dirty="0">
                <a:latin typeface="华文宋体" panose="02010600040101010101" pitchFamily="2" charset="-122"/>
                <a:ea typeface="华文宋体" panose="02010600040101010101" pitchFamily="2" charset="-122"/>
              </a:rPr>
              <a:t>一些数据，或另一个对象</a:t>
            </a:r>
            <a:endParaRPr lang="en-US" altLang="zh-CN" dirty="0">
              <a:latin typeface="华文宋体" panose="02010600040101010101" pitchFamily="2" charset="-122"/>
              <a:ea typeface="华文宋体" panose="02010600040101010101" pitchFamily="2" charset="-122"/>
            </a:endParaRPr>
          </a:p>
          <a:p>
            <a:pPr lvl="1" algn="just">
              <a:buSzPct val="80000"/>
            </a:pPr>
            <a:r>
              <a:rPr lang="zh-CN" altLang="en-US" dirty="0">
                <a:latin typeface="华文宋体" panose="02010600040101010101" pitchFamily="2" charset="-122"/>
                <a:ea typeface="华文宋体" panose="02010600040101010101" pitchFamily="2" charset="-122"/>
              </a:rPr>
              <a:t>每个对象都有它自己的属性值，表示该对象的状态。</a:t>
            </a:r>
            <a:endParaRPr lang="en-US" altLang="zh-CN" dirty="0">
              <a:latin typeface="华文宋体" panose="02010600040101010101" pitchFamily="2" charset="-122"/>
              <a:ea typeface="华文宋体" panose="02010600040101010101" pitchFamily="2" charset="-122"/>
            </a:endParaRPr>
          </a:p>
          <a:p>
            <a:pPr algn="just">
              <a:buNone/>
            </a:pPr>
            <a:r>
              <a:rPr lang="zh-CN" altLang="en-US" dirty="0">
                <a:solidFill>
                  <a:srgbClr val="FF0000"/>
                </a:solidFill>
              </a:rPr>
              <a:t>动态行为：</a:t>
            </a:r>
            <a:r>
              <a:rPr lang="zh-CN" altLang="en-US" dirty="0"/>
              <a:t>操作（</a:t>
            </a:r>
            <a:r>
              <a:rPr lang="en-US" altLang="zh-CN" dirty="0"/>
              <a:t>operation</a:t>
            </a:r>
            <a:r>
              <a:rPr lang="zh-CN" altLang="en-US" dirty="0"/>
              <a:t>）</a:t>
            </a:r>
            <a:endParaRPr lang="en-US" altLang="zh-CN" dirty="0"/>
          </a:p>
          <a:p>
            <a:pPr lvl="1" algn="just">
              <a:buSzPct val="80000"/>
            </a:pPr>
            <a:r>
              <a:rPr lang="zh-CN" altLang="en-US" dirty="0">
                <a:latin typeface="华文宋体" panose="02010600040101010101" pitchFamily="2" charset="-122"/>
                <a:ea typeface="华文宋体" panose="02010600040101010101" pitchFamily="2" charset="-122"/>
              </a:rPr>
              <a:t>（也称行为、方法或服务）规定了对象的行为，表示对象所能提供的服务</a:t>
            </a:r>
            <a:endParaRPr lang="en-US" altLang="zh-CN" dirty="0">
              <a:latin typeface="华文宋体" panose="02010600040101010101" pitchFamily="2" charset="-122"/>
              <a:ea typeface="华文宋体" panose="02010600040101010101" pitchFamily="2" charset="-122"/>
            </a:endParaRPr>
          </a:p>
          <a:p>
            <a:pPr algn="just">
              <a:buNone/>
            </a:pPr>
            <a:r>
              <a:rPr lang="zh-CN" altLang="en-US" dirty="0">
                <a:solidFill>
                  <a:srgbClr val="FF0000"/>
                </a:solidFill>
              </a:rPr>
              <a:t>它们的关系：</a:t>
            </a:r>
            <a:endParaRPr lang="en-US" altLang="zh-CN" dirty="0">
              <a:solidFill>
                <a:srgbClr val="FF0000"/>
              </a:solidFill>
            </a:endParaRPr>
          </a:p>
          <a:p>
            <a:pPr lvl="1" algn="just">
              <a:buSzPct val="80000"/>
            </a:pPr>
            <a:r>
              <a:rPr lang="zh-CN" altLang="en-US" dirty="0">
                <a:latin typeface="华文宋体" panose="02010600040101010101" pitchFamily="2" charset="-122"/>
                <a:ea typeface="华文宋体" panose="02010600040101010101" pitchFamily="2" charset="-122"/>
              </a:rPr>
              <a:t>对象中的属性只能通过该对象所提供的操作来存取或修改</a:t>
            </a:r>
            <a:endParaRPr lang="zh-CN" altLang="en-US" dirty="0">
              <a:latin typeface="华文宋体" panose="02010600040101010101" pitchFamily="2" charset="-122"/>
              <a:ea typeface="华文宋体" panose="02010600040101010101" pitchFamily="2" charset="-122"/>
            </a:endParaRPr>
          </a:p>
          <a:p>
            <a:pPr algn="just">
              <a:buNone/>
            </a:pPr>
            <a:endParaRPr lang="zh-CN" altLang="en-US" dirty="0"/>
          </a:p>
        </p:txBody>
      </p:sp>
      <p:sp>
        <p:nvSpPr>
          <p:cNvPr id="9219" name="灯片编号占位符 3"/>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b="0" dirty="0">
                <a:latin typeface="Arial Black" panose="020B0A04020102020204" pitchFamily="34" charset="0"/>
              </a:rPr>
            </a:fld>
            <a:endParaRPr lang="en-US" altLang="zh-CN" sz="1200" b="0" dirty="0">
              <a:latin typeface="Arial Black" panose="020B0A040201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p:cNvSpPr>
          <p:nvPr>
            <p:ph type="title"/>
          </p:nvPr>
        </p:nvSpPr>
        <p:spPr>
          <a:solidFill>
            <a:srgbClr val="CFE09A"/>
          </a:solidFill>
        </p:spPr>
        <p:txBody>
          <a:bodyPr vert="horz" wrap="square" lIns="91440" tIns="45720" rIns="91440" bIns="45720" anchor="ctr"/>
          <a:lstStyle/>
          <a:p>
            <a:r>
              <a:rPr lang="zh-CN" altLang="en-US" dirty="0"/>
              <a:t>用例图元语</a:t>
            </a:r>
            <a:endParaRPr lang="zh-CN" altLang="en-US" dirty="0"/>
          </a:p>
        </p:txBody>
      </p:sp>
      <p:sp>
        <p:nvSpPr>
          <p:cNvPr id="74755" name="灯片编号占位符 5"/>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b="0" dirty="0">
                <a:latin typeface="Arial Black" panose="020B0A04020102020204" pitchFamily="34" charset="0"/>
              </a:rPr>
              <a:t>-</a:t>
            </a:r>
            <a:fld id="{9A0DB2DC-4C9A-4742-B13C-FB6460FD3503}" type="slidenum">
              <a:rPr lang="en-US" altLang="zh-CN" sz="1200" b="0" dirty="0">
                <a:latin typeface="Arial Black" panose="020B0A04020102020204" pitchFamily="34" charset="0"/>
              </a:rPr>
            </a:fld>
            <a:r>
              <a:rPr lang="en-US" altLang="zh-CN" sz="1200" b="0" dirty="0">
                <a:latin typeface="Arial Black" panose="020B0A04020102020204" pitchFamily="34" charset="0"/>
              </a:rPr>
              <a:t>-</a:t>
            </a:r>
            <a:endParaRPr lang="en-US" altLang="zh-CN" sz="1200" b="0" dirty="0">
              <a:latin typeface="Arial Black" panose="020B0A04020102020204" pitchFamily="34" charset="0"/>
            </a:endParaRPr>
          </a:p>
        </p:txBody>
      </p:sp>
      <p:grpSp>
        <p:nvGrpSpPr>
          <p:cNvPr id="74756" name="Group 1027"/>
          <p:cNvGrpSpPr/>
          <p:nvPr/>
        </p:nvGrpSpPr>
        <p:grpSpPr>
          <a:xfrm>
            <a:off x="1046163" y="2387600"/>
            <a:ext cx="427037" cy="1019175"/>
            <a:chOff x="1532" y="1866"/>
            <a:chExt cx="294" cy="536"/>
          </a:xfrm>
        </p:grpSpPr>
        <p:sp>
          <p:nvSpPr>
            <p:cNvPr id="74785" name="Oval 1028"/>
            <p:cNvSpPr/>
            <p:nvPr/>
          </p:nvSpPr>
          <p:spPr>
            <a:xfrm>
              <a:off x="1606" y="1866"/>
              <a:ext cx="147" cy="146"/>
            </a:xfrm>
            <a:prstGeom prst="ellipse">
              <a:avLst/>
            </a:prstGeom>
            <a:noFill/>
            <a:ln w="28575" cap="flat" cmpd="sng">
              <a:solidFill>
                <a:srgbClr val="0000CC"/>
              </a:solidFill>
              <a:prstDash val="solid"/>
              <a:headEnd type="none" w="med" len="med"/>
              <a:tailEnd type="none" w="med" len="med"/>
            </a:ln>
          </p:spPr>
          <p:txBody>
            <a:bodyPr lIns="91305" tIns="45652" rIns="91305" bIns="45652"/>
            <a:lstStyle/>
            <a:p>
              <a:endParaRPr lang="zh-CN" altLang="en-US" dirty="0">
                <a:latin typeface="Arial" panose="020B0604020202020204" pitchFamily="34" charset="0"/>
              </a:endParaRPr>
            </a:p>
          </p:txBody>
        </p:sp>
        <p:sp>
          <p:nvSpPr>
            <p:cNvPr id="74786" name="Line 1029"/>
            <p:cNvSpPr/>
            <p:nvPr/>
          </p:nvSpPr>
          <p:spPr>
            <a:xfrm>
              <a:off x="1532" y="2117"/>
              <a:ext cx="294" cy="0"/>
            </a:xfrm>
            <a:prstGeom prst="line">
              <a:avLst/>
            </a:prstGeom>
            <a:ln w="28575" cap="flat" cmpd="sng">
              <a:solidFill>
                <a:srgbClr val="0000CC"/>
              </a:solidFill>
              <a:prstDash val="solid"/>
              <a:headEnd type="none" w="med" len="med"/>
              <a:tailEnd type="none" w="med" len="med"/>
            </a:ln>
          </p:spPr>
        </p:sp>
        <p:sp>
          <p:nvSpPr>
            <p:cNvPr id="74787" name="Line 1030"/>
            <p:cNvSpPr/>
            <p:nvPr/>
          </p:nvSpPr>
          <p:spPr>
            <a:xfrm rot="5400000">
              <a:off x="1542" y="2149"/>
              <a:ext cx="274" cy="0"/>
            </a:xfrm>
            <a:prstGeom prst="line">
              <a:avLst/>
            </a:prstGeom>
            <a:ln w="28575" cap="flat" cmpd="sng">
              <a:solidFill>
                <a:srgbClr val="0000CC"/>
              </a:solidFill>
              <a:prstDash val="solid"/>
              <a:headEnd type="none" w="med" len="med"/>
              <a:tailEnd type="none" w="med" len="med"/>
            </a:ln>
          </p:spPr>
        </p:sp>
        <p:sp>
          <p:nvSpPr>
            <p:cNvPr id="74788" name="Line 1031"/>
            <p:cNvSpPr/>
            <p:nvPr/>
          </p:nvSpPr>
          <p:spPr>
            <a:xfrm flipH="1">
              <a:off x="1535" y="2263"/>
              <a:ext cx="144" cy="139"/>
            </a:xfrm>
            <a:prstGeom prst="line">
              <a:avLst/>
            </a:prstGeom>
            <a:ln w="28575" cap="flat" cmpd="sng">
              <a:solidFill>
                <a:srgbClr val="0000CC"/>
              </a:solidFill>
              <a:prstDash val="solid"/>
              <a:headEnd type="none" w="med" len="med"/>
              <a:tailEnd type="none" w="med" len="med"/>
            </a:ln>
          </p:spPr>
        </p:sp>
        <p:sp>
          <p:nvSpPr>
            <p:cNvPr id="74789" name="Line 1032"/>
            <p:cNvSpPr/>
            <p:nvPr/>
          </p:nvSpPr>
          <p:spPr>
            <a:xfrm>
              <a:off x="1682" y="2276"/>
              <a:ext cx="118" cy="126"/>
            </a:xfrm>
            <a:prstGeom prst="line">
              <a:avLst/>
            </a:prstGeom>
            <a:ln w="28575" cap="flat" cmpd="sng">
              <a:solidFill>
                <a:srgbClr val="0000CC"/>
              </a:solidFill>
              <a:prstDash val="solid"/>
              <a:headEnd type="none" w="med" len="med"/>
              <a:tailEnd type="none" w="med" len="med"/>
            </a:ln>
          </p:spPr>
        </p:sp>
      </p:grpSp>
      <p:sp>
        <p:nvSpPr>
          <p:cNvPr id="74757" name="Oval 1033"/>
          <p:cNvSpPr/>
          <p:nvPr/>
        </p:nvSpPr>
        <p:spPr>
          <a:xfrm>
            <a:off x="685800" y="1525588"/>
            <a:ext cx="1150938" cy="503237"/>
          </a:xfrm>
          <a:prstGeom prst="ellipse">
            <a:avLst/>
          </a:prstGeom>
          <a:noFill/>
          <a:ln w="28575" cap="flat" cmpd="sng">
            <a:solidFill>
              <a:srgbClr val="0000CC"/>
            </a:solidFill>
            <a:prstDash val="solid"/>
            <a:headEnd type="none" w="med" len="med"/>
            <a:tailEnd type="none" w="med" len="med"/>
          </a:ln>
        </p:spPr>
        <p:txBody>
          <a:bodyPr wrap="none" anchor="ctr"/>
          <a:lstStyle/>
          <a:p>
            <a:pPr algn="ctr"/>
            <a:endParaRPr lang="zh-CN" altLang="en-US" sz="1800" dirty="0">
              <a:latin typeface="Verdana" panose="020B0604030504040204" pitchFamily="34" charset="0"/>
            </a:endParaRPr>
          </a:p>
        </p:txBody>
      </p:sp>
      <p:sp>
        <p:nvSpPr>
          <p:cNvPr id="74758" name="Line 1034"/>
          <p:cNvSpPr/>
          <p:nvPr/>
        </p:nvSpPr>
        <p:spPr>
          <a:xfrm flipV="1">
            <a:off x="757238" y="5195888"/>
            <a:ext cx="1152525" cy="0"/>
          </a:xfrm>
          <a:prstGeom prst="line">
            <a:avLst/>
          </a:prstGeom>
          <a:ln w="28575" cap="flat" cmpd="sng">
            <a:solidFill>
              <a:srgbClr val="0000CC"/>
            </a:solidFill>
            <a:prstDash val="solid"/>
            <a:headEnd type="none" w="med" len="med"/>
            <a:tailEnd type="none" w="med" len="med"/>
          </a:ln>
        </p:spPr>
      </p:sp>
      <p:sp>
        <p:nvSpPr>
          <p:cNvPr id="74759" name="Rectangle 1035"/>
          <p:cNvSpPr/>
          <p:nvPr/>
        </p:nvSpPr>
        <p:spPr>
          <a:xfrm>
            <a:off x="757238" y="3898900"/>
            <a:ext cx="1152525" cy="649288"/>
          </a:xfrm>
          <a:prstGeom prst="rect">
            <a:avLst/>
          </a:prstGeom>
          <a:noFill/>
          <a:ln w="28575" cap="flat" cmpd="sng">
            <a:solidFill>
              <a:srgbClr val="0000CC"/>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760" name="Group 1036"/>
          <p:cNvGrpSpPr/>
          <p:nvPr/>
        </p:nvGrpSpPr>
        <p:grpSpPr>
          <a:xfrm>
            <a:off x="4427538" y="2171700"/>
            <a:ext cx="1943100" cy="366713"/>
            <a:chOff x="2699" y="1113"/>
            <a:chExt cx="1224" cy="231"/>
          </a:xfrm>
        </p:grpSpPr>
        <p:sp>
          <p:nvSpPr>
            <p:cNvPr id="74783" name="Line 1037"/>
            <p:cNvSpPr/>
            <p:nvPr/>
          </p:nvSpPr>
          <p:spPr>
            <a:xfrm flipV="1">
              <a:off x="2744" y="1298"/>
              <a:ext cx="1179" cy="0"/>
            </a:xfrm>
            <a:prstGeom prst="line">
              <a:avLst/>
            </a:prstGeom>
            <a:ln w="28575" cap="flat" cmpd="sng">
              <a:solidFill>
                <a:srgbClr val="0000CC"/>
              </a:solidFill>
              <a:prstDash val="sysDot"/>
              <a:headEnd type="none" w="med" len="med"/>
              <a:tailEnd type="arrow" w="lg" len="lg"/>
            </a:ln>
          </p:spPr>
        </p:sp>
        <p:sp>
          <p:nvSpPr>
            <p:cNvPr id="74784" name="Text Box 1038"/>
            <p:cNvSpPr txBox="1"/>
            <p:nvPr/>
          </p:nvSpPr>
          <p:spPr>
            <a:xfrm>
              <a:off x="2699" y="1113"/>
              <a:ext cx="1134" cy="231"/>
            </a:xfrm>
            <a:prstGeom prst="rect">
              <a:avLst/>
            </a:prstGeom>
            <a:noFill/>
            <a:ln w="9525">
              <a:noFill/>
            </a:ln>
          </p:spPr>
          <p:txBody>
            <a:bodyPr>
              <a:spAutoFit/>
            </a:bodyPr>
            <a:lstStyle/>
            <a:p>
              <a:pPr>
                <a:spcBef>
                  <a:spcPct val="50000"/>
                </a:spcBef>
              </a:pPr>
              <a:r>
                <a:rPr lang="en-US" altLang="zh-CN" sz="1800" dirty="0">
                  <a:latin typeface="Verdana" panose="020B0604030504040204" pitchFamily="34" charset="0"/>
                </a:rPr>
                <a:t>&lt;&lt;include&gt;&gt;</a:t>
              </a:r>
              <a:endParaRPr lang="en-US" altLang="zh-CN" sz="1800" dirty="0">
                <a:latin typeface="Verdana" panose="020B0604030504040204" pitchFamily="34" charset="0"/>
              </a:endParaRPr>
            </a:p>
          </p:txBody>
        </p:sp>
      </p:grpSp>
      <p:grpSp>
        <p:nvGrpSpPr>
          <p:cNvPr id="74761" name="Group 1039"/>
          <p:cNvGrpSpPr/>
          <p:nvPr/>
        </p:nvGrpSpPr>
        <p:grpSpPr>
          <a:xfrm>
            <a:off x="4427538" y="1524000"/>
            <a:ext cx="1943100" cy="366713"/>
            <a:chOff x="2699" y="1113"/>
            <a:chExt cx="1224" cy="231"/>
          </a:xfrm>
        </p:grpSpPr>
        <p:sp>
          <p:nvSpPr>
            <p:cNvPr id="74781" name="Line 1040"/>
            <p:cNvSpPr/>
            <p:nvPr/>
          </p:nvSpPr>
          <p:spPr>
            <a:xfrm flipV="1">
              <a:off x="2744" y="1298"/>
              <a:ext cx="1179" cy="0"/>
            </a:xfrm>
            <a:prstGeom prst="line">
              <a:avLst/>
            </a:prstGeom>
            <a:ln w="28575" cap="flat" cmpd="sng">
              <a:solidFill>
                <a:srgbClr val="0000CC"/>
              </a:solidFill>
              <a:prstDash val="sysDot"/>
              <a:headEnd type="none" w="med" len="med"/>
              <a:tailEnd type="arrow" w="lg" len="lg"/>
            </a:ln>
          </p:spPr>
        </p:sp>
        <p:sp>
          <p:nvSpPr>
            <p:cNvPr id="74782" name="Text Box 1041"/>
            <p:cNvSpPr txBox="1"/>
            <p:nvPr/>
          </p:nvSpPr>
          <p:spPr>
            <a:xfrm>
              <a:off x="2699" y="1113"/>
              <a:ext cx="1134" cy="231"/>
            </a:xfrm>
            <a:prstGeom prst="rect">
              <a:avLst/>
            </a:prstGeom>
            <a:noFill/>
            <a:ln w="9525">
              <a:noFill/>
            </a:ln>
          </p:spPr>
          <p:txBody>
            <a:bodyPr>
              <a:spAutoFit/>
            </a:bodyPr>
            <a:lstStyle/>
            <a:p>
              <a:pPr>
                <a:spcBef>
                  <a:spcPct val="50000"/>
                </a:spcBef>
              </a:pPr>
              <a:r>
                <a:rPr lang="en-US" altLang="zh-CN" sz="1800" dirty="0">
                  <a:latin typeface="Verdana" panose="020B0604030504040204" pitchFamily="34" charset="0"/>
                </a:rPr>
                <a:t>&lt;&lt;extend&gt;&gt;</a:t>
              </a:r>
              <a:endParaRPr lang="en-US" altLang="zh-CN" sz="1800" dirty="0">
                <a:latin typeface="Verdana" panose="020B0604030504040204" pitchFamily="34" charset="0"/>
              </a:endParaRPr>
            </a:p>
          </p:txBody>
        </p:sp>
      </p:grpSp>
      <p:grpSp>
        <p:nvGrpSpPr>
          <p:cNvPr id="74762" name="Group 1042"/>
          <p:cNvGrpSpPr/>
          <p:nvPr/>
        </p:nvGrpSpPr>
        <p:grpSpPr>
          <a:xfrm>
            <a:off x="4502150" y="2846388"/>
            <a:ext cx="1870075" cy="261937"/>
            <a:chOff x="2744" y="1752"/>
            <a:chExt cx="1178" cy="165"/>
          </a:xfrm>
        </p:grpSpPr>
        <p:sp>
          <p:nvSpPr>
            <p:cNvPr id="74779" name="Line 1043"/>
            <p:cNvSpPr/>
            <p:nvPr/>
          </p:nvSpPr>
          <p:spPr>
            <a:xfrm>
              <a:off x="2744" y="1842"/>
              <a:ext cx="1089" cy="0"/>
            </a:xfrm>
            <a:prstGeom prst="line">
              <a:avLst/>
            </a:prstGeom>
            <a:ln w="28575" cap="flat" cmpd="sng">
              <a:solidFill>
                <a:srgbClr val="0000CC"/>
              </a:solidFill>
              <a:prstDash val="solid"/>
              <a:headEnd type="none" w="med" len="med"/>
              <a:tailEnd type="none" w="med" len="med"/>
            </a:ln>
          </p:spPr>
        </p:sp>
        <p:sp>
          <p:nvSpPr>
            <p:cNvPr id="74780" name="AutoShape 1044"/>
            <p:cNvSpPr/>
            <p:nvPr/>
          </p:nvSpPr>
          <p:spPr>
            <a:xfrm rot="-8125339">
              <a:off x="3742" y="1752"/>
              <a:ext cx="180" cy="165"/>
            </a:xfrm>
            <a:prstGeom prst="rtTriangle">
              <a:avLst/>
            </a:prstGeom>
            <a:noFill/>
            <a:ln w="19050" cap="flat" cmpd="sng">
              <a:solidFill>
                <a:srgbClr val="0000CC"/>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grpSp>
      <p:grpSp>
        <p:nvGrpSpPr>
          <p:cNvPr id="74763" name="Group 1045"/>
          <p:cNvGrpSpPr/>
          <p:nvPr/>
        </p:nvGrpSpPr>
        <p:grpSpPr>
          <a:xfrm>
            <a:off x="4787900" y="3756025"/>
            <a:ext cx="1576388" cy="760413"/>
            <a:chOff x="3477" y="2656"/>
            <a:chExt cx="993" cy="479"/>
          </a:xfrm>
        </p:grpSpPr>
        <p:sp>
          <p:nvSpPr>
            <p:cNvPr id="74774" name="AutoShape 1046"/>
            <p:cNvSpPr/>
            <p:nvPr/>
          </p:nvSpPr>
          <p:spPr>
            <a:xfrm>
              <a:off x="4246" y="2657"/>
              <a:ext cx="212" cy="137"/>
            </a:xfrm>
            <a:prstGeom prst="rtTriangle">
              <a:avLst/>
            </a:prstGeom>
            <a:noFill/>
            <a:ln w="28575" cap="flat" cmpd="sng">
              <a:solidFill>
                <a:srgbClr val="0000CC"/>
              </a:solidFill>
              <a:prstDash val="solid"/>
              <a:miter/>
              <a:headEnd type="none" w="med" len="med"/>
              <a:tailEnd type="none" w="med" len="med"/>
            </a:ln>
          </p:spPr>
          <p:txBody>
            <a:bodyPr lIns="91305" tIns="45652" rIns="91305" bIns="45652"/>
            <a:lstStyle/>
            <a:p>
              <a:endParaRPr lang="zh-CN" altLang="en-US" dirty="0">
                <a:latin typeface="Arial" panose="020B0604020202020204" pitchFamily="34" charset="0"/>
              </a:endParaRPr>
            </a:p>
          </p:txBody>
        </p:sp>
        <p:sp>
          <p:nvSpPr>
            <p:cNvPr id="74775" name="Line 1047"/>
            <p:cNvSpPr/>
            <p:nvPr/>
          </p:nvSpPr>
          <p:spPr>
            <a:xfrm>
              <a:off x="3482" y="2657"/>
              <a:ext cx="764" cy="0"/>
            </a:xfrm>
            <a:prstGeom prst="line">
              <a:avLst/>
            </a:prstGeom>
            <a:ln w="28575" cap="flat" cmpd="sng">
              <a:solidFill>
                <a:srgbClr val="0000CC"/>
              </a:solidFill>
              <a:prstDash val="solid"/>
              <a:headEnd type="none" w="med" len="med"/>
              <a:tailEnd type="none" w="med" len="med"/>
            </a:ln>
          </p:spPr>
        </p:sp>
        <p:sp>
          <p:nvSpPr>
            <p:cNvPr id="74776" name="Line 1048"/>
            <p:cNvSpPr/>
            <p:nvPr/>
          </p:nvSpPr>
          <p:spPr>
            <a:xfrm>
              <a:off x="3482" y="3128"/>
              <a:ext cx="988" cy="0"/>
            </a:xfrm>
            <a:prstGeom prst="line">
              <a:avLst/>
            </a:prstGeom>
            <a:ln w="28575" cap="flat" cmpd="sng">
              <a:solidFill>
                <a:srgbClr val="0000CC"/>
              </a:solidFill>
              <a:prstDash val="solid"/>
              <a:headEnd type="none" w="med" len="med"/>
              <a:tailEnd type="none" w="med" len="med"/>
            </a:ln>
          </p:spPr>
        </p:sp>
        <p:sp>
          <p:nvSpPr>
            <p:cNvPr id="74777" name="Line 1049"/>
            <p:cNvSpPr/>
            <p:nvPr/>
          </p:nvSpPr>
          <p:spPr>
            <a:xfrm>
              <a:off x="4458" y="2809"/>
              <a:ext cx="0" cy="320"/>
            </a:xfrm>
            <a:prstGeom prst="line">
              <a:avLst/>
            </a:prstGeom>
            <a:ln w="28575" cap="flat" cmpd="sng">
              <a:solidFill>
                <a:srgbClr val="0000CC"/>
              </a:solidFill>
              <a:prstDash val="solid"/>
              <a:headEnd type="none" w="med" len="med"/>
              <a:tailEnd type="none" w="med" len="med"/>
            </a:ln>
          </p:spPr>
        </p:sp>
        <p:sp>
          <p:nvSpPr>
            <p:cNvPr id="74778" name="Line 1050"/>
            <p:cNvSpPr/>
            <p:nvPr/>
          </p:nvSpPr>
          <p:spPr>
            <a:xfrm>
              <a:off x="3477" y="2656"/>
              <a:ext cx="0" cy="479"/>
            </a:xfrm>
            <a:prstGeom prst="line">
              <a:avLst/>
            </a:prstGeom>
            <a:ln w="28575" cap="flat" cmpd="sng">
              <a:solidFill>
                <a:srgbClr val="0000CC"/>
              </a:solidFill>
              <a:prstDash val="solid"/>
              <a:headEnd type="none" w="med" len="med"/>
              <a:tailEnd type="none" w="med" len="med"/>
            </a:ln>
          </p:spPr>
        </p:sp>
      </p:grpSp>
      <p:sp>
        <p:nvSpPr>
          <p:cNvPr id="74764" name="Line 1051"/>
          <p:cNvSpPr/>
          <p:nvPr/>
        </p:nvSpPr>
        <p:spPr>
          <a:xfrm>
            <a:off x="4787900" y="5051425"/>
            <a:ext cx="1584325" cy="0"/>
          </a:xfrm>
          <a:prstGeom prst="line">
            <a:avLst/>
          </a:prstGeom>
          <a:ln w="28575" cap="flat" cmpd="sng">
            <a:solidFill>
              <a:srgbClr val="0000CC"/>
            </a:solidFill>
            <a:prstDash val="sysDot"/>
            <a:headEnd type="none" w="med" len="med"/>
            <a:tailEnd type="none" w="med" len="med"/>
          </a:ln>
        </p:spPr>
      </p:sp>
      <p:sp>
        <p:nvSpPr>
          <p:cNvPr id="74765" name="Text Box 1052"/>
          <p:cNvSpPr txBox="1"/>
          <p:nvPr/>
        </p:nvSpPr>
        <p:spPr>
          <a:xfrm>
            <a:off x="2268538" y="2676525"/>
            <a:ext cx="2087562" cy="457200"/>
          </a:xfrm>
          <a:prstGeom prst="rect">
            <a:avLst/>
          </a:prstGeom>
          <a:noFill/>
          <a:ln w="9525">
            <a:noFill/>
          </a:ln>
        </p:spPr>
        <p:txBody>
          <a:bodyPr>
            <a:spAutoFit/>
          </a:bodyPr>
          <a:lstStyle/>
          <a:p>
            <a:pPr>
              <a:spcBef>
                <a:spcPct val="50000"/>
              </a:spcBef>
            </a:pPr>
            <a:r>
              <a:rPr lang="zh-CN" altLang="en-US" dirty="0">
                <a:solidFill>
                  <a:srgbClr val="000000"/>
                </a:solidFill>
                <a:latin typeface="Verdana" panose="020B0604030504040204" pitchFamily="34" charset="0"/>
              </a:rPr>
              <a:t>参与者</a:t>
            </a:r>
            <a:endParaRPr lang="zh-CN" altLang="en-US" dirty="0">
              <a:solidFill>
                <a:srgbClr val="000000"/>
              </a:solidFill>
              <a:latin typeface="Verdana" panose="020B0604030504040204" pitchFamily="34" charset="0"/>
            </a:endParaRPr>
          </a:p>
        </p:txBody>
      </p:sp>
      <p:sp>
        <p:nvSpPr>
          <p:cNvPr id="74766" name="Text Box 1053"/>
          <p:cNvSpPr txBox="1"/>
          <p:nvPr/>
        </p:nvSpPr>
        <p:spPr>
          <a:xfrm>
            <a:off x="2268538" y="1524000"/>
            <a:ext cx="2087562" cy="457200"/>
          </a:xfrm>
          <a:prstGeom prst="rect">
            <a:avLst/>
          </a:prstGeom>
          <a:noFill/>
          <a:ln w="9525">
            <a:noFill/>
          </a:ln>
        </p:spPr>
        <p:txBody>
          <a:bodyPr>
            <a:spAutoFit/>
          </a:bodyPr>
          <a:lstStyle/>
          <a:p>
            <a:pPr>
              <a:spcBef>
                <a:spcPct val="50000"/>
              </a:spcBef>
            </a:pPr>
            <a:r>
              <a:rPr lang="zh-CN" altLang="en-US" dirty="0">
                <a:solidFill>
                  <a:srgbClr val="000000"/>
                </a:solidFill>
                <a:latin typeface="Verdana" panose="020B0604030504040204" pitchFamily="34" charset="0"/>
              </a:rPr>
              <a:t>用例</a:t>
            </a:r>
            <a:endParaRPr lang="zh-CN" altLang="en-US" dirty="0">
              <a:solidFill>
                <a:srgbClr val="000000"/>
              </a:solidFill>
              <a:latin typeface="Verdana" panose="020B0604030504040204" pitchFamily="34" charset="0"/>
            </a:endParaRPr>
          </a:p>
        </p:txBody>
      </p:sp>
      <p:sp>
        <p:nvSpPr>
          <p:cNvPr id="74767" name="Text Box 1054"/>
          <p:cNvSpPr txBox="1"/>
          <p:nvPr/>
        </p:nvSpPr>
        <p:spPr>
          <a:xfrm>
            <a:off x="2268538" y="3946525"/>
            <a:ext cx="2087562" cy="457200"/>
          </a:xfrm>
          <a:prstGeom prst="rect">
            <a:avLst/>
          </a:prstGeom>
          <a:noFill/>
          <a:ln w="9525">
            <a:noFill/>
          </a:ln>
        </p:spPr>
        <p:txBody>
          <a:bodyPr>
            <a:spAutoFit/>
          </a:bodyPr>
          <a:lstStyle/>
          <a:p>
            <a:pPr>
              <a:spcBef>
                <a:spcPct val="50000"/>
              </a:spcBef>
            </a:pPr>
            <a:r>
              <a:rPr lang="zh-CN" altLang="en-US" dirty="0">
                <a:solidFill>
                  <a:srgbClr val="000000"/>
                </a:solidFill>
                <a:latin typeface="Verdana" panose="020B0604030504040204" pitchFamily="34" charset="0"/>
              </a:rPr>
              <a:t>系统边界</a:t>
            </a:r>
            <a:endParaRPr lang="zh-CN" altLang="en-US" dirty="0">
              <a:solidFill>
                <a:srgbClr val="000000"/>
              </a:solidFill>
              <a:latin typeface="Verdana" panose="020B0604030504040204" pitchFamily="34" charset="0"/>
            </a:endParaRPr>
          </a:p>
        </p:txBody>
      </p:sp>
      <p:sp>
        <p:nvSpPr>
          <p:cNvPr id="74768" name="Text Box 1055"/>
          <p:cNvSpPr txBox="1"/>
          <p:nvPr/>
        </p:nvSpPr>
        <p:spPr>
          <a:xfrm>
            <a:off x="2268538" y="4979988"/>
            <a:ext cx="2303462" cy="457200"/>
          </a:xfrm>
          <a:prstGeom prst="rect">
            <a:avLst/>
          </a:prstGeom>
          <a:noFill/>
          <a:ln w="9525">
            <a:noFill/>
          </a:ln>
        </p:spPr>
        <p:txBody>
          <a:bodyPr>
            <a:spAutoFit/>
          </a:bodyPr>
          <a:lstStyle/>
          <a:p>
            <a:pPr>
              <a:spcBef>
                <a:spcPct val="50000"/>
              </a:spcBef>
            </a:pPr>
            <a:r>
              <a:rPr lang="zh-CN" altLang="en-US" dirty="0">
                <a:solidFill>
                  <a:srgbClr val="000000"/>
                </a:solidFill>
                <a:latin typeface="Verdana" panose="020B0604030504040204" pitchFamily="34" charset="0"/>
              </a:rPr>
              <a:t>关联</a:t>
            </a:r>
            <a:endParaRPr lang="zh-CN" altLang="en-US" dirty="0">
              <a:solidFill>
                <a:srgbClr val="000000"/>
              </a:solidFill>
              <a:latin typeface="Verdana" panose="020B0604030504040204" pitchFamily="34" charset="0"/>
            </a:endParaRPr>
          </a:p>
        </p:txBody>
      </p:sp>
      <p:sp>
        <p:nvSpPr>
          <p:cNvPr id="74769" name="Text Box 1056"/>
          <p:cNvSpPr txBox="1"/>
          <p:nvPr/>
        </p:nvSpPr>
        <p:spPr>
          <a:xfrm>
            <a:off x="6515100" y="1570038"/>
            <a:ext cx="2087563" cy="457200"/>
          </a:xfrm>
          <a:prstGeom prst="rect">
            <a:avLst/>
          </a:prstGeom>
          <a:noFill/>
          <a:ln w="9525">
            <a:noFill/>
          </a:ln>
        </p:spPr>
        <p:txBody>
          <a:bodyPr>
            <a:spAutoFit/>
          </a:bodyPr>
          <a:lstStyle/>
          <a:p>
            <a:pPr>
              <a:spcBef>
                <a:spcPct val="50000"/>
              </a:spcBef>
            </a:pPr>
            <a:r>
              <a:rPr lang="zh-CN" altLang="en-US" dirty="0">
                <a:solidFill>
                  <a:srgbClr val="000000"/>
                </a:solidFill>
                <a:latin typeface="Verdana" panose="020B0604030504040204" pitchFamily="34" charset="0"/>
              </a:rPr>
              <a:t>扩展</a:t>
            </a:r>
            <a:endParaRPr lang="zh-CN" altLang="en-US" dirty="0">
              <a:solidFill>
                <a:srgbClr val="000000"/>
              </a:solidFill>
              <a:latin typeface="Verdana" panose="020B0604030504040204" pitchFamily="34" charset="0"/>
            </a:endParaRPr>
          </a:p>
        </p:txBody>
      </p:sp>
      <p:sp>
        <p:nvSpPr>
          <p:cNvPr id="74770" name="Text Box 1057"/>
          <p:cNvSpPr txBox="1"/>
          <p:nvPr/>
        </p:nvSpPr>
        <p:spPr>
          <a:xfrm>
            <a:off x="6515100" y="2171700"/>
            <a:ext cx="2087563" cy="457200"/>
          </a:xfrm>
          <a:prstGeom prst="rect">
            <a:avLst/>
          </a:prstGeom>
          <a:noFill/>
          <a:ln w="9525">
            <a:noFill/>
          </a:ln>
        </p:spPr>
        <p:txBody>
          <a:bodyPr>
            <a:spAutoFit/>
          </a:bodyPr>
          <a:lstStyle/>
          <a:p>
            <a:pPr>
              <a:spcBef>
                <a:spcPct val="50000"/>
              </a:spcBef>
            </a:pPr>
            <a:r>
              <a:rPr lang="zh-CN" altLang="en-US" dirty="0">
                <a:solidFill>
                  <a:srgbClr val="000000"/>
                </a:solidFill>
                <a:latin typeface="Verdana" panose="020B0604030504040204" pitchFamily="34" charset="0"/>
              </a:rPr>
              <a:t>包含</a:t>
            </a:r>
            <a:endParaRPr lang="zh-CN" altLang="en-US" dirty="0">
              <a:solidFill>
                <a:srgbClr val="000000"/>
              </a:solidFill>
              <a:latin typeface="Verdana" panose="020B0604030504040204" pitchFamily="34" charset="0"/>
            </a:endParaRPr>
          </a:p>
        </p:txBody>
      </p:sp>
      <p:sp>
        <p:nvSpPr>
          <p:cNvPr id="74771" name="Text Box 1058"/>
          <p:cNvSpPr txBox="1"/>
          <p:nvPr/>
        </p:nvSpPr>
        <p:spPr>
          <a:xfrm>
            <a:off x="6516688" y="2747963"/>
            <a:ext cx="2627312" cy="457200"/>
          </a:xfrm>
          <a:prstGeom prst="rect">
            <a:avLst/>
          </a:prstGeom>
          <a:noFill/>
          <a:ln w="9525">
            <a:noFill/>
          </a:ln>
        </p:spPr>
        <p:txBody>
          <a:bodyPr>
            <a:spAutoFit/>
          </a:bodyPr>
          <a:lstStyle/>
          <a:p>
            <a:pPr>
              <a:spcBef>
                <a:spcPct val="50000"/>
              </a:spcBef>
            </a:pPr>
            <a:r>
              <a:rPr lang="zh-CN" altLang="en-US" dirty="0">
                <a:solidFill>
                  <a:srgbClr val="000000"/>
                </a:solidFill>
                <a:latin typeface="Verdana" panose="020B0604030504040204" pitchFamily="34" charset="0"/>
              </a:rPr>
              <a:t>泛化</a:t>
            </a:r>
            <a:endParaRPr lang="zh-CN" altLang="en-US" dirty="0">
              <a:solidFill>
                <a:srgbClr val="000000"/>
              </a:solidFill>
              <a:latin typeface="Verdana" panose="020B0604030504040204" pitchFamily="34" charset="0"/>
            </a:endParaRPr>
          </a:p>
        </p:txBody>
      </p:sp>
      <p:sp>
        <p:nvSpPr>
          <p:cNvPr id="74772" name="Text Box 1059"/>
          <p:cNvSpPr txBox="1"/>
          <p:nvPr/>
        </p:nvSpPr>
        <p:spPr>
          <a:xfrm>
            <a:off x="6553200" y="3875088"/>
            <a:ext cx="2590800" cy="457200"/>
          </a:xfrm>
          <a:prstGeom prst="rect">
            <a:avLst/>
          </a:prstGeom>
          <a:noFill/>
          <a:ln w="9525">
            <a:noFill/>
          </a:ln>
        </p:spPr>
        <p:txBody>
          <a:bodyPr>
            <a:spAutoFit/>
          </a:bodyPr>
          <a:lstStyle/>
          <a:p>
            <a:pPr>
              <a:spcBef>
                <a:spcPct val="50000"/>
              </a:spcBef>
            </a:pPr>
            <a:r>
              <a:rPr lang="zh-CN" altLang="en-US" dirty="0">
                <a:solidFill>
                  <a:srgbClr val="000000"/>
                </a:solidFill>
                <a:latin typeface="Verdana" panose="020B0604030504040204" pitchFamily="34" charset="0"/>
              </a:rPr>
              <a:t>注释体</a:t>
            </a:r>
            <a:endParaRPr lang="zh-CN" altLang="en-US" dirty="0">
              <a:solidFill>
                <a:srgbClr val="000000"/>
              </a:solidFill>
              <a:latin typeface="Verdana" panose="020B0604030504040204" pitchFamily="34" charset="0"/>
            </a:endParaRPr>
          </a:p>
        </p:txBody>
      </p:sp>
      <p:sp>
        <p:nvSpPr>
          <p:cNvPr id="74773" name="Text Box 1060"/>
          <p:cNvSpPr txBox="1"/>
          <p:nvPr/>
        </p:nvSpPr>
        <p:spPr>
          <a:xfrm>
            <a:off x="6553200" y="4811713"/>
            <a:ext cx="2698750" cy="457200"/>
          </a:xfrm>
          <a:prstGeom prst="rect">
            <a:avLst/>
          </a:prstGeom>
          <a:noFill/>
          <a:ln w="9525">
            <a:noFill/>
          </a:ln>
        </p:spPr>
        <p:txBody>
          <a:bodyPr>
            <a:spAutoFit/>
          </a:bodyPr>
          <a:lstStyle/>
          <a:p>
            <a:pPr>
              <a:spcBef>
                <a:spcPct val="50000"/>
              </a:spcBef>
            </a:pPr>
            <a:r>
              <a:rPr lang="zh-CN" altLang="en-US" dirty="0">
                <a:solidFill>
                  <a:srgbClr val="000000"/>
                </a:solidFill>
                <a:latin typeface="Verdana" panose="020B0604030504040204" pitchFamily="34" charset="0"/>
              </a:rPr>
              <a:t>注释连接</a:t>
            </a:r>
            <a:endParaRPr lang="zh-CN" altLang="en-US" dirty="0">
              <a:solidFill>
                <a:srgbClr val="000000"/>
              </a:solidFill>
              <a:latin typeface="Verdana" panose="020B060403050404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p:nvPr/>
        </p:nvSpPr>
        <p:spPr>
          <a:xfrm>
            <a:off x="539750" y="1158875"/>
            <a:ext cx="8291513" cy="4791075"/>
          </a:xfrm>
          <a:prstGeom prst="rect">
            <a:avLst/>
          </a:prstGeom>
          <a:noFill/>
          <a:ln w="9525">
            <a:noFill/>
          </a:ln>
        </p:spPr>
        <p:txBody>
          <a:bodyPr lIns="92075" tIns="46038" rIns="92075" bIns="46038"/>
          <a:lstStyle/>
          <a:p>
            <a:pPr marL="342900" indent="-342900" eaLnBrk="0" hangingPunct="0">
              <a:lnSpc>
                <a:spcPct val="110000"/>
              </a:lnSpc>
              <a:spcBef>
                <a:spcPct val="10000"/>
              </a:spcBef>
              <a:buClr>
                <a:schemeClr val="bg2"/>
              </a:buClr>
              <a:buSzPct val="75000"/>
              <a:buFont typeface="Wingdings" panose="05000000000000000000" pitchFamily="2" charset="2"/>
              <a:buNone/>
            </a:pPr>
            <a:r>
              <a:rPr lang="en-US" altLang="zh-CN" sz="2800" dirty="0">
                <a:solidFill>
                  <a:srgbClr val="3D00EA"/>
                </a:solidFill>
                <a:latin typeface="楷体_GB2312" pitchFamily="49" charset="-122"/>
                <a:ea typeface="楷体_GB2312" pitchFamily="49" charset="-122"/>
              </a:rPr>
              <a:t>(1) </a:t>
            </a:r>
            <a:r>
              <a:rPr lang="zh-CN" altLang="en-US" sz="2800" dirty="0">
                <a:solidFill>
                  <a:srgbClr val="3D00EA"/>
                </a:solidFill>
                <a:latin typeface="楷体_GB2312" pitchFamily="49" charset="-122"/>
                <a:ea typeface="楷体_GB2312" pitchFamily="49" charset="-122"/>
              </a:rPr>
              <a:t>扩展关系</a:t>
            </a:r>
            <a:endParaRPr lang="zh-CN" altLang="en-US" sz="2800" dirty="0">
              <a:solidFill>
                <a:srgbClr val="3D00EA"/>
              </a:solidFill>
              <a:latin typeface="楷体_GB2312" pitchFamily="49" charset="-122"/>
              <a:ea typeface="楷体_GB2312" pitchFamily="49" charset="-122"/>
            </a:endParaRPr>
          </a:p>
          <a:p>
            <a:pPr marL="742950" lvl="1" indent="-285750" eaLnBrk="0" hangingPunct="0">
              <a:lnSpc>
                <a:spcPct val="110000"/>
              </a:lnSpc>
              <a:spcBef>
                <a:spcPct val="10000"/>
              </a:spcBef>
              <a:buClr>
                <a:schemeClr val="accent2"/>
              </a:buClr>
              <a:buSzPct val="80000"/>
              <a:buFont typeface="Wingdings" panose="05000000000000000000" pitchFamily="2" charset="2"/>
              <a:buChar char="¨"/>
            </a:pPr>
            <a:r>
              <a:rPr lang="zh-CN" altLang="en-US" sz="2800" dirty="0">
                <a:solidFill>
                  <a:srgbClr val="3D00EA"/>
                </a:solidFill>
                <a:latin typeface="楷体_GB2312" pitchFamily="49" charset="-122"/>
                <a:ea typeface="楷体_GB2312" pitchFamily="49" charset="-122"/>
              </a:rPr>
              <a:t>向一个用例中加入一些新的动作后构成了另一个用例，</a:t>
            </a:r>
            <a:r>
              <a:rPr lang="zh-CN" altLang="en-US" sz="2800" dirty="0">
                <a:latin typeface="楷体_GB2312" pitchFamily="49" charset="-122"/>
                <a:ea typeface="楷体_GB2312" pitchFamily="49" charset="-122"/>
              </a:rPr>
              <a:t>这两个用例之间的关系就是扩展关系，后者通过继承前者的一些行为得来，通常把后者称为扩展用例。</a:t>
            </a:r>
            <a:endParaRPr lang="zh-CN" altLang="en-US" sz="2800" dirty="0">
              <a:latin typeface="楷体_GB2312" pitchFamily="49" charset="-122"/>
              <a:ea typeface="楷体_GB2312" pitchFamily="49" charset="-122"/>
            </a:endParaRPr>
          </a:p>
          <a:p>
            <a:pPr marL="342900" indent="-342900" eaLnBrk="0" hangingPunct="0">
              <a:lnSpc>
                <a:spcPct val="110000"/>
              </a:lnSpc>
              <a:spcBef>
                <a:spcPct val="10000"/>
              </a:spcBef>
              <a:buClr>
                <a:schemeClr val="bg2"/>
              </a:buClr>
              <a:buSzPct val="75000"/>
              <a:buFont typeface="Wingdings" panose="05000000000000000000" pitchFamily="2" charset="2"/>
              <a:buNone/>
            </a:pPr>
            <a:r>
              <a:rPr lang="en-US" altLang="zh-CN" sz="2800" dirty="0">
                <a:solidFill>
                  <a:srgbClr val="3D00EA"/>
                </a:solidFill>
                <a:latin typeface="楷体_GB2312" pitchFamily="49" charset="-122"/>
                <a:ea typeface="楷体_GB2312" pitchFamily="49" charset="-122"/>
              </a:rPr>
              <a:t>(2) </a:t>
            </a:r>
            <a:r>
              <a:rPr lang="zh-CN" altLang="en-US" sz="2800" dirty="0">
                <a:solidFill>
                  <a:srgbClr val="3D00EA"/>
                </a:solidFill>
                <a:latin typeface="楷体_GB2312" pitchFamily="49" charset="-122"/>
                <a:ea typeface="楷体_GB2312" pitchFamily="49" charset="-122"/>
              </a:rPr>
              <a:t>使用关系</a:t>
            </a:r>
            <a:r>
              <a:rPr lang="zh-CN" altLang="en-US" sz="2800" dirty="0">
                <a:solidFill>
                  <a:srgbClr val="FF0000"/>
                </a:solidFill>
                <a:latin typeface="楷体_GB2312" pitchFamily="49" charset="-122"/>
                <a:ea typeface="楷体_GB2312" pitchFamily="49" charset="-122"/>
              </a:rPr>
              <a:t></a:t>
            </a:r>
            <a:endParaRPr lang="zh-CN" altLang="en-US" sz="2800" dirty="0">
              <a:solidFill>
                <a:srgbClr val="FF0000"/>
              </a:solidFill>
              <a:latin typeface="楷体_GB2312" pitchFamily="49" charset="-122"/>
              <a:ea typeface="楷体_GB2312" pitchFamily="49" charset="-122"/>
            </a:endParaRPr>
          </a:p>
          <a:p>
            <a:pPr marL="742950" lvl="1" indent="-285750" eaLnBrk="0" hangingPunct="0">
              <a:lnSpc>
                <a:spcPct val="110000"/>
              </a:lnSpc>
              <a:spcBef>
                <a:spcPct val="10000"/>
              </a:spcBef>
              <a:buClr>
                <a:schemeClr val="accent2"/>
              </a:buClr>
              <a:buSzPct val="80000"/>
              <a:buFont typeface="Wingdings" panose="05000000000000000000" pitchFamily="2" charset="2"/>
              <a:buChar char="¨"/>
            </a:pPr>
            <a:r>
              <a:rPr lang="zh-CN" altLang="en-US" sz="2800" dirty="0">
                <a:latin typeface="楷体_GB2312" pitchFamily="49" charset="-122"/>
                <a:ea typeface="楷体_GB2312" pitchFamily="49" charset="-122"/>
              </a:rPr>
              <a:t>当有一大块相似的动作存在于几个用例，又不想重复描述该动作，</a:t>
            </a:r>
            <a:r>
              <a:rPr lang="zh-CN" altLang="en-US" sz="2800" dirty="0">
                <a:solidFill>
                  <a:srgbClr val="3D00EA"/>
                </a:solidFill>
                <a:latin typeface="楷体_GB2312" pitchFamily="49" charset="-122"/>
                <a:ea typeface="楷体_GB2312" pitchFamily="49" charset="-122"/>
              </a:rPr>
              <a:t>将重复的部分分离为一个用例</a:t>
            </a:r>
            <a:r>
              <a:rPr lang="zh-CN" altLang="en-US" sz="2800" dirty="0">
                <a:latin typeface="楷体_GB2312" pitchFamily="49" charset="-122"/>
                <a:ea typeface="楷体_GB2312" pitchFamily="49" charset="-122"/>
              </a:rPr>
              <a:t>，两用例间关系称为使用关系。</a:t>
            </a:r>
            <a:endParaRPr lang="zh-CN" altLang="en-US" sz="2800" dirty="0">
              <a:latin typeface="楷体_GB2312" pitchFamily="49" charset="-122"/>
              <a:ea typeface="楷体_GB2312" pitchFamily="49" charset="-122"/>
            </a:endParaRPr>
          </a:p>
        </p:txBody>
      </p:sp>
      <p:sp>
        <p:nvSpPr>
          <p:cNvPr id="75779" name="Rectangle 3"/>
          <p:cNvSpPr/>
          <p:nvPr/>
        </p:nvSpPr>
        <p:spPr>
          <a:xfrm>
            <a:off x="450850" y="260350"/>
            <a:ext cx="8229600" cy="792163"/>
          </a:xfrm>
          <a:prstGeom prst="rect">
            <a:avLst/>
          </a:prstGeom>
          <a:solidFill>
            <a:srgbClr val="CFE09A"/>
          </a:solidFill>
          <a:ln w="9525">
            <a:noFill/>
          </a:ln>
        </p:spPr>
        <p:txBody>
          <a:bodyPr anchor="ctr"/>
          <a:lstStyle/>
          <a:p>
            <a:pPr eaLnBrk="0" hangingPunct="0"/>
            <a:r>
              <a:rPr lang="zh-CN" altLang="en-US" sz="3200" dirty="0">
                <a:solidFill>
                  <a:srgbClr val="7030A0"/>
                </a:solidFill>
                <a:latin typeface="华文彩云" panose="02010800040101010101" charset="-122"/>
                <a:ea typeface="华文彩云" panose="02010800040101010101" charset="-122"/>
              </a:rPr>
              <a:t>用例图</a:t>
            </a:r>
            <a:endParaRPr lang="zh-CN" altLang="en-US" sz="3200" dirty="0">
              <a:solidFill>
                <a:srgbClr val="7030A0"/>
              </a:solidFill>
              <a:latin typeface="华文彩云" panose="02010800040101010101" charset="-122"/>
              <a:ea typeface="华文彩云" panose="02010800040101010101"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solidFill>
            <a:srgbClr val="CFE09A"/>
          </a:solidFill>
        </p:spPr>
        <p:txBody>
          <a:bodyPr vert="horz" wrap="square" lIns="91440" tIns="45720" rIns="91440" bIns="45720" anchor="ctr"/>
          <a:lstStyle/>
          <a:p>
            <a:r>
              <a:rPr lang="zh-CN" altLang="en-US" dirty="0">
                <a:solidFill>
                  <a:srgbClr val="7030A0"/>
                </a:solidFill>
                <a:latin typeface="华文彩云" panose="02010800040101010101" charset="-122"/>
                <a:ea typeface="华文彩云" panose="02010800040101010101" charset="-122"/>
                <a:cs typeface="华文彩云" panose="02010800040101010101" charset="-122"/>
              </a:rPr>
              <a:t>示例</a:t>
            </a:r>
            <a:r>
              <a:rPr lang="en-US" altLang="zh-CN" dirty="0">
                <a:solidFill>
                  <a:srgbClr val="7030A0"/>
                </a:solidFill>
                <a:latin typeface="华文彩云" panose="02010800040101010101" charset="-122"/>
                <a:ea typeface="华文彩云" panose="02010800040101010101" charset="-122"/>
                <a:cs typeface="华文彩云" panose="02010800040101010101" charset="-122"/>
              </a:rPr>
              <a:t>03-01</a:t>
            </a:r>
            <a:r>
              <a:rPr lang="zh-CN" altLang="en-US" dirty="0">
                <a:solidFill>
                  <a:srgbClr val="7030A0"/>
                </a:solidFill>
                <a:latin typeface="华文彩云" panose="02010800040101010101" charset="-122"/>
                <a:ea typeface="华文彩云" panose="02010800040101010101" charset="-122"/>
                <a:cs typeface="华文彩云" panose="02010800040101010101" charset="-122"/>
              </a:rPr>
              <a:t>：</a:t>
            </a:r>
            <a:r>
              <a:rPr lang="en-US" altLang="zh-CN" dirty="0">
                <a:solidFill>
                  <a:srgbClr val="7030A0"/>
                </a:solidFill>
                <a:latin typeface="华文彩云" panose="02010800040101010101" charset="-122"/>
                <a:ea typeface="华文彩云" panose="02010800040101010101" charset="-122"/>
                <a:cs typeface="华文彩云" panose="02010800040101010101" charset="-122"/>
              </a:rPr>
              <a:t>POST</a:t>
            </a:r>
            <a:r>
              <a:rPr lang="zh-CN" altLang="en-US" dirty="0">
                <a:solidFill>
                  <a:srgbClr val="7030A0"/>
                </a:solidFill>
                <a:latin typeface="华文彩云" panose="02010800040101010101" charset="-122"/>
                <a:ea typeface="华文彩云" panose="02010800040101010101" charset="-122"/>
                <a:cs typeface="华文彩云" panose="02010800040101010101" charset="-122"/>
              </a:rPr>
              <a:t>系统</a:t>
            </a:r>
            <a:endParaRPr lang="zh-CN" altLang="en-US"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76803" name="Rectangle 3"/>
          <p:cNvSpPr>
            <a:spLocks noGrp="1"/>
          </p:cNvSpPr>
          <p:nvPr>
            <p:ph idx="1"/>
          </p:nvPr>
        </p:nvSpPr>
        <p:spPr/>
        <p:txBody>
          <a:bodyPr vert="horz" wrap="square" lIns="91440" tIns="45720" rIns="91440" bIns="45720" anchor="t"/>
          <a:lstStyle/>
          <a:p>
            <a:r>
              <a:rPr lang="zh-CN" altLang="en-US" sz="2800" dirty="0"/>
              <a:t>销售点终端（</a:t>
            </a:r>
            <a:r>
              <a:rPr lang="en-US" altLang="zh-CN" sz="2800" dirty="0"/>
              <a:t>Point-Of-Sale Terminal</a:t>
            </a:r>
            <a:r>
              <a:rPr lang="zh-CN" altLang="en-US" sz="2800" dirty="0"/>
              <a:t>，</a:t>
            </a:r>
            <a:r>
              <a:rPr lang="en-US" altLang="zh-CN" sz="2800" dirty="0"/>
              <a:t>POST</a:t>
            </a:r>
            <a:r>
              <a:rPr lang="zh-CN" altLang="en-US" sz="2800" dirty="0"/>
              <a:t>）系统</a:t>
            </a:r>
            <a:endParaRPr lang="zh-CN" altLang="en-US" sz="2800" dirty="0"/>
          </a:p>
          <a:p>
            <a:pPr lvl="1">
              <a:buSzPct val="80000"/>
            </a:pPr>
            <a:r>
              <a:rPr lang="zh-CN" altLang="en-US" sz="2400" dirty="0">
                <a:latin typeface="华文宋体" panose="02010600040101010101" pitchFamily="2" charset="-122"/>
                <a:ea typeface="华文宋体" panose="02010600040101010101" pitchFamily="2" charset="-122"/>
              </a:rPr>
              <a:t>是一个计算机自动化系统</a:t>
            </a:r>
            <a:endParaRPr lang="zh-CN" altLang="en-US" sz="2400" dirty="0">
              <a:latin typeface="华文宋体" panose="02010600040101010101" pitchFamily="2" charset="-122"/>
              <a:ea typeface="华文宋体" panose="02010600040101010101" pitchFamily="2" charset="-122"/>
            </a:endParaRPr>
          </a:p>
          <a:p>
            <a:pPr lvl="1">
              <a:buSzPct val="80000"/>
            </a:pPr>
            <a:r>
              <a:rPr lang="zh-CN" altLang="en-US" sz="2400" dirty="0">
                <a:latin typeface="华文宋体" panose="02010600040101010101" pitchFamily="2" charset="-122"/>
                <a:ea typeface="华文宋体" panose="02010600040101010101" pitchFamily="2" charset="-122"/>
              </a:rPr>
              <a:t>用来记录商品销售信息</a:t>
            </a:r>
            <a:endParaRPr lang="zh-CN" altLang="en-US" sz="2400" dirty="0">
              <a:latin typeface="华文宋体" panose="02010600040101010101" pitchFamily="2" charset="-122"/>
              <a:ea typeface="华文宋体" panose="02010600040101010101" pitchFamily="2" charset="-122"/>
            </a:endParaRPr>
          </a:p>
          <a:p>
            <a:pPr lvl="1">
              <a:buSzPct val="80000"/>
            </a:pPr>
            <a:r>
              <a:rPr lang="zh-CN" altLang="en-US" sz="2400" dirty="0">
                <a:latin typeface="华文宋体" panose="02010600040101010101" pitchFamily="2" charset="-122"/>
                <a:ea typeface="华文宋体" panose="02010600040101010101" pitchFamily="2" charset="-122"/>
              </a:rPr>
              <a:t>处理客户的支付信息</a:t>
            </a:r>
            <a:endParaRPr lang="zh-CN" altLang="en-US" sz="2400" dirty="0">
              <a:latin typeface="华文宋体" panose="02010600040101010101" pitchFamily="2" charset="-122"/>
              <a:ea typeface="华文宋体" panose="02010600040101010101" pitchFamily="2" charset="-122"/>
            </a:endParaRPr>
          </a:p>
          <a:p>
            <a:pPr lvl="1">
              <a:buSzPct val="80000"/>
            </a:pPr>
            <a:r>
              <a:rPr lang="zh-CN" altLang="en-US" sz="2400" dirty="0">
                <a:latin typeface="华文宋体" panose="02010600040101010101" pitchFamily="2" charset="-122"/>
                <a:ea typeface="华文宋体" panose="02010600040101010101" pitchFamily="2" charset="-122"/>
              </a:rPr>
              <a:t>客户可以使用现金、信用卡、支票等多种支付手段</a:t>
            </a:r>
            <a:endParaRPr lang="zh-CN" altLang="en-US" sz="2400" dirty="0">
              <a:latin typeface="华文宋体" panose="02010600040101010101" pitchFamily="2" charset="-122"/>
              <a:ea typeface="华文宋体" panose="02010600040101010101" pitchFamily="2" charset="-122"/>
            </a:endParaRPr>
          </a:p>
          <a:p>
            <a:pPr lvl="1">
              <a:buSzPct val="80000"/>
            </a:pPr>
            <a:r>
              <a:rPr lang="zh-CN" altLang="en-US" sz="2400" dirty="0">
                <a:latin typeface="华文宋体" panose="02010600040101010101" pitchFamily="2" charset="-122"/>
                <a:ea typeface="华文宋体" panose="02010600040101010101" pitchFamily="2" charset="-122"/>
              </a:rPr>
              <a:t>主要用于零售的百货商店</a:t>
            </a:r>
            <a:endParaRPr lang="zh-CN" altLang="en-US" sz="2400" dirty="0">
              <a:latin typeface="华文宋体" panose="02010600040101010101" pitchFamily="2" charset="-122"/>
              <a:ea typeface="华文宋体" panose="02010600040101010101" pitchFamily="2" charset="-122"/>
            </a:endParaRPr>
          </a:p>
          <a:p>
            <a:pPr lvl="1">
              <a:buSzPct val="80000"/>
            </a:pPr>
            <a:r>
              <a:rPr lang="zh-CN" altLang="en-US" sz="2400" dirty="0">
                <a:latin typeface="华文宋体" panose="02010600040101010101" pitchFamily="2" charset="-122"/>
                <a:ea typeface="华文宋体" panose="02010600040101010101" pitchFamily="2" charset="-122"/>
              </a:rPr>
              <a:t>包括计算机和条形码扫描仪等硬件设备和系统运行软件</a:t>
            </a:r>
            <a:endParaRPr lang="zh-CN" altLang="en-US" sz="2400" dirty="0">
              <a:latin typeface="华文宋体" panose="02010600040101010101" pitchFamily="2" charset="-122"/>
              <a:ea typeface="华文宋体" panose="02010600040101010101" pitchFamily="2" charset="-122"/>
            </a:endParaRPr>
          </a:p>
          <a:p>
            <a:pPr lvl="1">
              <a:buSzPct val="80000"/>
            </a:pPr>
            <a:r>
              <a:rPr lang="en-US" altLang="zh-CN" sz="2400" dirty="0">
                <a:latin typeface="Times New Roman" panose="02020603050405020304" pitchFamily="18" charset="0"/>
                <a:ea typeface="华文宋体" panose="02010600040101010101" pitchFamily="2" charset="-122"/>
              </a:rPr>
              <a:t>……</a:t>
            </a:r>
            <a:endParaRPr lang="zh-CN" altLang="en-US" sz="2400" dirty="0">
              <a:latin typeface="华文宋体" panose="02010600040101010101" pitchFamily="2" charset="-122"/>
              <a:ea typeface="华文宋体" panose="02010600040101010101" pitchFamily="2" charset="-122"/>
            </a:endParaRPr>
          </a:p>
        </p:txBody>
      </p:sp>
      <p:sp>
        <p:nvSpPr>
          <p:cNvPr id="76804" name="灯片编号占位符 5"/>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b="0" dirty="0">
                <a:latin typeface="Arial Black" panose="020B0A04020102020204" pitchFamily="34" charset="0"/>
              </a:rPr>
              <a:t>-</a:t>
            </a:r>
            <a:fld id="{9A0DB2DC-4C9A-4742-B13C-FB6460FD3503}" type="slidenum">
              <a:rPr lang="en-US" altLang="zh-CN" sz="1200" b="0" dirty="0">
                <a:latin typeface="Arial Black" panose="020B0A04020102020204" pitchFamily="34" charset="0"/>
              </a:rPr>
            </a:fld>
            <a:r>
              <a:rPr lang="en-US" altLang="zh-CN" sz="1200" b="0" dirty="0">
                <a:latin typeface="Arial Black" panose="020B0A04020102020204" pitchFamily="34" charset="0"/>
              </a:rPr>
              <a:t>-</a:t>
            </a:r>
            <a:endParaRPr lang="en-US" altLang="zh-CN" sz="1200" b="0" dirty="0">
              <a:latin typeface="Arial Black" panose="020B0A040201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solidFill>
            <a:srgbClr val="CFE09A"/>
          </a:solidFill>
        </p:spPr>
        <p:txBody>
          <a:bodyPr vert="horz" wrap="square" lIns="91440" tIns="45720" rIns="91440" bIns="45720" anchor="ctr"/>
          <a:lstStyle/>
          <a:p>
            <a:r>
              <a:rPr lang="zh-CN" altLang="en-US" dirty="0">
                <a:solidFill>
                  <a:srgbClr val="7030A0"/>
                </a:solidFill>
                <a:latin typeface="华文彩云" panose="02010800040101010101" charset="-122"/>
                <a:ea typeface="华文彩云" panose="02010800040101010101" charset="-122"/>
                <a:cs typeface="华文彩云" panose="02010800040101010101" charset="-122"/>
              </a:rPr>
              <a:t>示例：</a:t>
            </a:r>
            <a:r>
              <a:rPr lang="en-US" altLang="zh-CN" dirty="0">
                <a:solidFill>
                  <a:srgbClr val="7030A0"/>
                </a:solidFill>
                <a:latin typeface="华文彩云" panose="02010800040101010101" charset="-122"/>
                <a:ea typeface="华文彩云" panose="02010800040101010101" charset="-122"/>
                <a:cs typeface="华文彩云" panose="02010800040101010101" charset="-122"/>
              </a:rPr>
              <a:t>POST</a:t>
            </a:r>
            <a:r>
              <a:rPr lang="zh-CN" altLang="en-US" dirty="0">
                <a:solidFill>
                  <a:srgbClr val="7030A0"/>
                </a:solidFill>
                <a:latin typeface="华文彩云" panose="02010800040101010101" charset="-122"/>
                <a:ea typeface="华文彩云" panose="02010800040101010101" charset="-122"/>
                <a:cs typeface="华文彩云" panose="02010800040101010101" charset="-122"/>
              </a:rPr>
              <a:t>用例图</a:t>
            </a:r>
            <a:endParaRPr lang="zh-CN" altLang="en-US"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77827" name="灯片编号占位符 5"/>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b="0" dirty="0">
                <a:latin typeface="Arial Black" panose="020B0A04020102020204" pitchFamily="34" charset="0"/>
              </a:rPr>
              <a:t>-</a:t>
            </a:r>
            <a:fld id="{9A0DB2DC-4C9A-4742-B13C-FB6460FD3503}" type="slidenum">
              <a:rPr lang="en-US" altLang="zh-CN" sz="1200" b="0" dirty="0">
                <a:latin typeface="Arial Black" panose="020B0A04020102020204" pitchFamily="34" charset="0"/>
              </a:rPr>
            </a:fld>
            <a:r>
              <a:rPr lang="en-US" altLang="zh-CN" sz="1200" b="0" dirty="0">
                <a:latin typeface="Arial Black" panose="020B0A04020102020204" pitchFamily="34" charset="0"/>
              </a:rPr>
              <a:t>-</a:t>
            </a:r>
            <a:endParaRPr lang="en-US" altLang="zh-CN" sz="1200" b="0" dirty="0">
              <a:latin typeface="Arial Black" panose="020B0A04020102020204" pitchFamily="34" charset="0"/>
            </a:endParaRPr>
          </a:p>
        </p:txBody>
      </p:sp>
      <p:grpSp>
        <p:nvGrpSpPr>
          <p:cNvPr id="77828" name="Group 1025"/>
          <p:cNvGrpSpPr>
            <a:grpSpLocks noChangeAspect="1"/>
          </p:cNvGrpSpPr>
          <p:nvPr/>
        </p:nvGrpSpPr>
        <p:grpSpPr>
          <a:xfrm>
            <a:off x="228600" y="990600"/>
            <a:ext cx="8424863" cy="5219700"/>
            <a:chOff x="249" y="935"/>
            <a:chExt cx="5080" cy="3147"/>
          </a:xfrm>
        </p:grpSpPr>
        <p:sp>
          <p:nvSpPr>
            <p:cNvPr id="77829" name="AutoShape 1024"/>
            <p:cNvSpPr>
              <a:spLocks noChangeAspect="1" noTextEdit="1"/>
            </p:cNvSpPr>
            <p:nvPr/>
          </p:nvSpPr>
          <p:spPr>
            <a:xfrm>
              <a:off x="249" y="935"/>
              <a:ext cx="5080" cy="3147"/>
            </a:xfrm>
            <a:prstGeom prst="rect">
              <a:avLst/>
            </a:prstGeom>
            <a:noFill/>
            <a:ln w="9525">
              <a:noFill/>
            </a:ln>
          </p:spPr>
          <p:txBody>
            <a:bodyPr/>
            <a:lstStyle/>
            <a:p>
              <a:endParaRPr lang="zh-CN" altLang="en-US"/>
            </a:p>
          </p:txBody>
        </p:sp>
        <p:sp>
          <p:nvSpPr>
            <p:cNvPr id="77830" name="Oval 1026"/>
            <p:cNvSpPr/>
            <p:nvPr/>
          </p:nvSpPr>
          <p:spPr>
            <a:xfrm>
              <a:off x="1883" y="3167"/>
              <a:ext cx="548" cy="292"/>
            </a:xfrm>
            <a:prstGeom prst="ellipse">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7831" name="Rectangle 1027"/>
            <p:cNvSpPr/>
            <p:nvPr/>
          </p:nvSpPr>
          <p:spPr>
            <a:xfrm>
              <a:off x="2030" y="3530"/>
              <a:ext cx="278" cy="165"/>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启动</a:t>
              </a:r>
              <a:endParaRPr lang="zh-CN" altLang="en-US" sz="1800" dirty="0">
                <a:latin typeface="Arial" panose="020B0604020202020204" pitchFamily="34" charset="0"/>
              </a:endParaRPr>
            </a:p>
          </p:txBody>
        </p:sp>
        <p:sp>
          <p:nvSpPr>
            <p:cNvPr id="77832" name="Oval 1028"/>
            <p:cNvSpPr/>
            <p:nvPr/>
          </p:nvSpPr>
          <p:spPr>
            <a:xfrm>
              <a:off x="897" y="3112"/>
              <a:ext cx="138" cy="142"/>
            </a:xfrm>
            <a:prstGeom prst="ellipse">
              <a:avLst/>
            </a:prstGeom>
            <a:no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7833" name="Line 1029"/>
            <p:cNvSpPr/>
            <p:nvPr/>
          </p:nvSpPr>
          <p:spPr>
            <a:xfrm>
              <a:off x="958" y="3238"/>
              <a:ext cx="0" cy="126"/>
            </a:xfrm>
            <a:prstGeom prst="line">
              <a:avLst/>
            </a:prstGeom>
            <a:ln w="0" cap="flat" cmpd="sng">
              <a:solidFill>
                <a:srgbClr val="990033"/>
              </a:solidFill>
              <a:prstDash val="solid"/>
              <a:headEnd type="none" w="med" len="med"/>
              <a:tailEnd type="none" w="med" len="med"/>
            </a:ln>
          </p:spPr>
        </p:sp>
        <p:sp>
          <p:nvSpPr>
            <p:cNvPr id="77834" name="Line 1030"/>
            <p:cNvSpPr/>
            <p:nvPr/>
          </p:nvSpPr>
          <p:spPr>
            <a:xfrm>
              <a:off x="858" y="3278"/>
              <a:ext cx="208" cy="0"/>
            </a:xfrm>
            <a:prstGeom prst="line">
              <a:avLst/>
            </a:prstGeom>
            <a:ln w="0" cap="flat" cmpd="sng">
              <a:solidFill>
                <a:srgbClr val="990033"/>
              </a:solidFill>
              <a:prstDash val="solid"/>
              <a:headEnd type="none" w="med" len="med"/>
              <a:tailEnd type="none" w="med" len="med"/>
            </a:ln>
          </p:spPr>
        </p:sp>
        <p:sp>
          <p:nvSpPr>
            <p:cNvPr id="77835" name="Freeform 1031"/>
            <p:cNvSpPr/>
            <p:nvPr/>
          </p:nvSpPr>
          <p:spPr>
            <a:xfrm>
              <a:off x="819" y="3364"/>
              <a:ext cx="286" cy="142"/>
            </a:xfrm>
            <a:custGeom>
              <a:avLst/>
              <a:gdLst>
                <a:gd name="txL" fmla="*/ 0 w 37"/>
                <a:gd name="txT" fmla="*/ 0 h 18"/>
                <a:gd name="txR" fmla="*/ 37 w 37"/>
                <a:gd name="txB" fmla="*/ 18 h 18"/>
              </a:gdLst>
              <a:ahLst/>
              <a:cxnLst>
                <a:cxn ang="0">
                  <a:pos x="0" y="1120"/>
                </a:cxn>
                <a:cxn ang="0">
                  <a:pos x="1074" y="0"/>
                </a:cxn>
                <a:cxn ang="0">
                  <a:pos x="2211" y="1120"/>
                </a:cxn>
              </a:cxnLst>
              <a:rect l="txL" t="txT" r="txR" b="txB"/>
              <a:pathLst>
                <a:path w="37" h="18">
                  <a:moveTo>
                    <a:pt x="0" y="18"/>
                  </a:moveTo>
                  <a:lnTo>
                    <a:pt x="18" y="0"/>
                  </a:lnTo>
                  <a:lnTo>
                    <a:pt x="37" y="18"/>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77836" name="Rectangle 1032"/>
            <p:cNvSpPr/>
            <p:nvPr/>
          </p:nvSpPr>
          <p:spPr>
            <a:xfrm>
              <a:off x="565" y="3585"/>
              <a:ext cx="908" cy="166"/>
            </a:xfrm>
            <a:prstGeom prst="rect">
              <a:avLst/>
            </a:prstGeom>
            <a:noFill/>
            <a:ln w="9525">
              <a:noFill/>
            </a:ln>
          </p:spPr>
          <p:txBody>
            <a:bodyPr wrap="none" lIns="0" tIns="0" rIns="0" bIns="0">
              <a:spAutoFit/>
            </a:bodyPr>
            <a:lstStyle/>
            <a:p>
              <a:r>
                <a:rPr lang="en-US" altLang="zh-CN" sz="1800" dirty="0">
                  <a:solidFill>
                    <a:srgbClr val="000000"/>
                  </a:solidFill>
                  <a:latin typeface="宋体" panose="02010600030101010101" pitchFamily="2" charset="-122"/>
                </a:rPr>
                <a:t>Administrator</a:t>
              </a:r>
              <a:endParaRPr lang="en-US" altLang="zh-CN" sz="1800" dirty="0">
                <a:latin typeface="Arial" panose="020B0604020202020204" pitchFamily="34" charset="0"/>
              </a:endParaRPr>
            </a:p>
          </p:txBody>
        </p:sp>
        <p:sp>
          <p:nvSpPr>
            <p:cNvPr id="77837" name="Freeform 1033"/>
            <p:cNvSpPr/>
            <p:nvPr/>
          </p:nvSpPr>
          <p:spPr>
            <a:xfrm>
              <a:off x="1490" y="3309"/>
              <a:ext cx="386" cy="39"/>
            </a:xfrm>
            <a:custGeom>
              <a:avLst/>
              <a:gdLst>
                <a:gd name="txL" fmla="*/ 0 w 50"/>
                <a:gd name="txT" fmla="*/ 0 h 5"/>
                <a:gd name="txR" fmla="*/ 50 w 50"/>
                <a:gd name="txB" fmla="*/ 5 h 5"/>
              </a:gdLst>
              <a:ahLst/>
              <a:cxnLst>
                <a:cxn ang="0">
                  <a:pos x="0" y="0"/>
                </a:cxn>
                <a:cxn ang="0">
                  <a:pos x="2980" y="0"/>
                </a:cxn>
                <a:cxn ang="0">
                  <a:pos x="2324" y="304"/>
                </a:cxn>
              </a:cxnLst>
              <a:rect l="txL" t="txT" r="txR" b="txB"/>
              <a:pathLst>
                <a:path w="50" h="5">
                  <a:moveTo>
                    <a:pt x="0" y="0"/>
                  </a:moveTo>
                  <a:lnTo>
                    <a:pt x="50" y="0"/>
                  </a:lnTo>
                  <a:lnTo>
                    <a:pt x="39"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77838" name="Line 1034"/>
            <p:cNvSpPr/>
            <p:nvPr/>
          </p:nvSpPr>
          <p:spPr>
            <a:xfrm flipH="1" flipV="1">
              <a:off x="1791" y="3270"/>
              <a:ext cx="85" cy="39"/>
            </a:xfrm>
            <a:prstGeom prst="line">
              <a:avLst/>
            </a:prstGeom>
            <a:ln w="0" cap="flat" cmpd="sng">
              <a:solidFill>
                <a:srgbClr val="990033"/>
              </a:solidFill>
              <a:prstDash val="solid"/>
              <a:headEnd type="none" w="med" len="med"/>
              <a:tailEnd type="none" w="med" len="med"/>
            </a:ln>
          </p:spPr>
        </p:sp>
        <p:sp>
          <p:nvSpPr>
            <p:cNvPr id="77839" name="Line 1035"/>
            <p:cNvSpPr/>
            <p:nvPr/>
          </p:nvSpPr>
          <p:spPr>
            <a:xfrm flipH="1">
              <a:off x="1105" y="3309"/>
              <a:ext cx="385" cy="0"/>
            </a:xfrm>
            <a:prstGeom prst="line">
              <a:avLst/>
            </a:prstGeom>
            <a:ln w="0" cap="flat" cmpd="sng">
              <a:solidFill>
                <a:srgbClr val="990033"/>
              </a:solidFill>
              <a:prstDash val="solid"/>
              <a:headEnd type="none" w="med" len="med"/>
              <a:tailEnd type="none" w="med" len="med"/>
            </a:ln>
          </p:spPr>
        </p:sp>
        <p:sp>
          <p:nvSpPr>
            <p:cNvPr id="77840" name="Oval 1036"/>
            <p:cNvSpPr/>
            <p:nvPr/>
          </p:nvSpPr>
          <p:spPr>
            <a:xfrm>
              <a:off x="1806" y="1093"/>
              <a:ext cx="540" cy="292"/>
            </a:xfrm>
            <a:prstGeom prst="ellipse">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7841" name="Rectangle 1037"/>
            <p:cNvSpPr/>
            <p:nvPr/>
          </p:nvSpPr>
          <p:spPr>
            <a:xfrm>
              <a:off x="1822" y="1456"/>
              <a:ext cx="555" cy="165"/>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现金支付</a:t>
              </a:r>
              <a:endParaRPr lang="zh-CN" altLang="en-US" sz="1800" dirty="0">
                <a:latin typeface="Arial" panose="020B0604020202020204" pitchFamily="34" charset="0"/>
              </a:endParaRPr>
            </a:p>
          </p:txBody>
        </p:sp>
        <p:sp>
          <p:nvSpPr>
            <p:cNvPr id="77842" name="Oval 1038"/>
            <p:cNvSpPr/>
            <p:nvPr/>
          </p:nvSpPr>
          <p:spPr>
            <a:xfrm>
              <a:off x="3155" y="2883"/>
              <a:ext cx="540" cy="284"/>
            </a:xfrm>
            <a:prstGeom prst="ellipse">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7843" name="Rectangle 1039"/>
            <p:cNvSpPr/>
            <p:nvPr/>
          </p:nvSpPr>
          <p:spPr>
            <a:xfrm>
              <a:off x="3171" y="3246"/>
              <a:ext cx="556" cy="166"/>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支票支付</a:t>
              </a:r>
              <a:endParaRPr lang="zh-CN" altLang="en-US" sz="1800" dirty="0">
                <a:latin typeface="Arial" panose="020B0604020202020204" pitchFamily="34" charset="0"/>
              </a:endParaRPr>
            </a:p>
          </p:txBody>
        </p:sp>
        <p:sp>
          <p:nvSpPr>
            <p:cNvPr id="77844" name="Oval 1040"/>
            <p:cNvSpPr/>
            <p:nvPr/>
          </p:nvSpPr>
          <p:spPr>
            <a:xfrm>
              <a:off x="4558" y="2828"/>
              <a:ext cx="139" cy="142"/>
            </a:xfrm>
            <a:prstGeom prst="ellipse">
              <a:avLst/>
            </a:prstGeom>
            <a:no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7845" name="Line 1041"/>
            <p:cNvSpPr/>
            <p:nvPr/>
          </p:nvSpPr>
          <p:spPr>
            <a:xfrm>
              <a:off x="4628" y="2962"/>
              <a:ext cx="0" cy="118"/>
            </a:xfrm>
            <a:prstGeom prst="line">
              <a:avLst/>
            </a:prstGeom>
            <a:ln w="0" cap="flat" cmpd="sng">
              <a:solidFill>
                <a:srgbClr val="990033"/>
              </a:solidFill>
              <a:prstDash val="solid"/>
              <a:headEnd type="none" w="med" len="med"/>
              <a:tailEnd type="none" w="med" len="med"/>
            </a:ln>
          </p:spPr>
        </p:sp>
        <p:sp>
          <p:nvSpPr>
            <p:cNvPr id="77846" name="Line 1042"/>
            <p:cNvSpPr/>
            <p:nvPr/>
          </p:nvSpPr>
          <p:spPr>
            <a:xfrm>
              <a:off x="4520" y="2994"/>
              <a:ext cx="208" cy="0"/>
            </a:xfrm>
            <a:prstGeom prst="line">
              <a:avLst/>
            </a:prstGeom>
            <a:ln w="0" cap="flat" cmpd="sng">
              <a:solidFill>
                <a:srgbClr val="990033"/>
              </a:solidFill>
              <a:prstDash val="solid"/>
              <a:headEnd type="none" w="med" len="med"/>
              <a:tailEnd type="none" w="med" len="med"/>
            </a:ln>
          </p:spPr>
        </p:sp>
        <p:sp>
          <p:nvSpPr>
            <p:cNvPr id="77847" name="Freeform 1043"/>
            <p:cNvSpPr/>
            <p:nvPr/>
          </p:nvSpPr>
          <p:spPr>
            <a:xfrm>
              <a:off x="4481" y="3080"/>
              <a:ext cx="285" cy="150"/>
            </a:xfrm>
            <a:custGeom>
              <a:avLst/>
              <a:gdLst>
                <a:gd name="txL" fmla="*/ 0 w 37"/>
                <a:gd name="txT" fmla="*/ 0 h 19"/>
                <a:gd name="txR" fmla="*/ 37 w 37"/>
                <a:gd name="txB" fmla="*/ 19 h 19"/>
              </a:gdLst>
              <a:ahLst/>
              <a:cxnLst>
                <a:cxn ang="0">
                  <a:pos x="0" y="1184"/>
                </a:cxn>
                <a:cxn ang="0">
                  <a:pos x="1125" y="0"/>
                </a:cxn>
                <a:cxn ang="0">
                  <a:pos x="2195" y="1184"/>
                </a:cxn>
              </a:cxnLst>
              <a:rect l="txL" t="txT" r="txR" b="txB"/>
              <a:pathLst>
                <a:path w="37" h="19">
                  <a:moveTo>
                    <a:pt x="0" y="19"/>
                  </a:moveTo>
                  <a:lnTo>
                    <a:pt x="19" y="0"/>
                  </a:lnTo>
                  <a:lnTo>
                    <a:pt x="37" y="19"/>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77848" name="Rectangle 1044"/>
            <p:cNvSpPr/>
            <p:nvPr/>
          </p:nvSpPr>
          <p:spPr>
            <a:xfrm>
              <a:off x="4165" y="3309"/>
              <a:ext cx="1048" cy="165"/>
            </a:xfrm>
            <a:prstGeom prst="rect">
              <a:avLst/>
            </a:prstGeom>
            <a:noFill/>
            <a:ln w="9525">
              <a:noFill/>
            </a:ln>
          </p:spPr>
          <p:txBody>
            <a:bodyPr wrap="none" lIns="0" tIns="0" rIns="0" bIns="0">
              <a:spAutoFit/>
            </a:bodyPr>
            <a:lstStyle/>
            <a:p>
              <a:r>
                <a:rPr lang="en-US" altLang="zh-CN" sz="1800" dirty="0">
                  <a:solidFill>
                    <a:srgbClr val="000000"/>
                  </a:solidFill>
                  <a:latin typeface="宋体" panose="02010600030101010101" pitchFamily="2" charset="-122"/>
                </a:rPr>
                <a:t>CheckProcessing</a:t>
              </a:r>
              <a:endParaRPr lang="en-US" altLang="zh-CN" sz="1800" dirty="0">
                <a:latin typeface="Arial" panose="020B0604020202020204" pitchFamily="34" charset="0"/>
              </a:endParaRPr>
            </a:p>
          </p:txBody>
        </p:sp>
        <p:sp>
          <p:nvSpPr>
            <p:cNvPr id="77849" name="Rectangle 1045"/>
            <p:cNvSpPr/>
            <p:nvPr/>
          </p:nvSpPr>
          <p:spPr>
            <a:xfrm>
              <a:off x="4412" y="3435"/>
              <a:ext cx="489" cy="166"/>
            </a:xfrm>
            <a:prstGeom prst="rect">
              <a:avLst/>
            </a:prstGeom>
            <a:noFill/>
            <a:ln w="9525">
              <a:noFill/>
            </a:ln>
          </p:spPr>
          <p:txBody>
            <a:bodyPr wrap="none" lIns="0" tIns="0" rIns="0" bIns="0">
              <a:spAutoFit/>
            </a:bodyPr>
            <a:lstStyle/>
            <a:p>
              <a:r>
                <a:rPr lang="en-US" altLang="zh-CN" sz="1800" dirty="0">
                  <a:solidFill>
                    <a:srgbClr val="000000"/>
                  </a:solidFill>
                  <a:latin typeface="宋体" panose="02010600030101010101" pitchFamily="2" charset="-122"/>
                </a:rPr>
                <a:t>Company</a:t>
              </a:r>
              <a:endParaRPr lang="en-US" altLang="zh-CN" sz="1800" dirty="0">
                <a:latin typeface="Arial" panose="020B0604020202020204" pitchFamily="34" charset="0"/>
              </a:endParaRPr>
            </a:p>
          </p:txBody>
        </p:sp>
        <p:sp>
          <p:nvSpPr>
            <p:cNvPr id="77850" name="Line 1046"/>
            <p:cNvSpPr/>
            <p:nvPr/>
          </p:nvSpPr>
          <p:spPr>
            <a:xfrm flipH="1">
              <a:off x="3687" y="3017"/>
              <a:ext cx="393" cy="0"/>
            </a:xfrm>
            <a:prstGeom prst="line">
              <a:avLst/>
            </a:prstGeom>
            <a:ln w="0" cap="flat" cmpd="sng">
              <a:solidFill>
                <a:srgbClr val="990033"/>
              </a:solidFill>
              <a:prstDash val="solid"/>
              <a:headEnd type="none" w="med" len="med"/>
              <a:tailEnd type="none" w="med" len="med"/>
            </a:ln>
          </p:spPr>
        </p:sp>
        <p:sp>
          <p:nvSpPr>
            <p:cNvPr id="77851" name="Freeform 1047"/>
            <p:cNvSpPr/>
            <p:nvPr/>
          </p:nvSpPr>
          <p:spPr>
            <a:xfrm>
              <a:off x="4080" y="3017"/>
              <a:ext cx="393" cy="40"/>
            </a:xfrm>
            <a:custGeom>
              <a:avLst/>
              <a:gdLst>
                <a:gd name="txL" fmla="*/ 0 w 51"/>
                <a:gd name="txT" fmla="*/ 0 h 5"/>
                <a:gd name="txR" fmla="*/ 51 w 51"/>
                <a:gd name="txB" fmla="*/ 5 h 5"/>
              </a:gdLst>
              <a:ahLst/>
              <a:cxnLst>
                <a:cxn ang="0">
                  <a:pos x="0" y="0"/>
                </a:cxn>
                <a:cxn ang="0">
                  <a:pos x="3028" y="0"/>
                </a:cxn>
                <a:cxn ang="0">
                  <a:pos x="2319" y="320"/>
                </a:cxn>
              </a:cxnLst>
              <a:rect l="txL" t="txT" r="txR" b="txB"/>
              <a:pathLst>
                <a:path w="51" h="5">
                  <a:moveTo>
                    <a:pt x="0" y="0"/>
                  </a:moveTo>
                  <a:lnTo>
                    <a:pt x="51" y="0"/>
                  </a:lnTo>
                  <a:lnTo>
                    <a:pt x="39"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77852" name="Line 1048"/>
            <p:cNvSpPr/>
            <p:nvPr/>
          </p:nvSpPr>
          <p:spPr>
            <a:xfrm flipH="1" flipV="1">
              <a:off x="4381" y="2978"/>
              <a:ext cx="92" cy="39"/>
            </a:xfrm>
            <a:prstGeom prst="line">
              <a:avLst/>
            </a:prstGeom>
            <a:ln w="0" cap="flat" cmpd="sng">
              <a:solidFill>
                <a:srgbClr val="990033"/>
              </a:solidFill>
              <a:prstDash val="solid"/>
              <a:headEnd type="none" w="med" len="med"/>
              <a:tailEnd type="none" w="med" len="med"/>
            </a:ln>
          </p:spPr>
        </p:sp>
        <p:sp>
          <p:nvSpPr>
            <p:cNvPr id="77853" name="Oval 1049"/>
            <p:cNvSpPr/>
            <p:nvPr/>
          </p:nvSpPr>
          <p:spPr>
            <a:xfrm>
              <a:off x="889" y="2260"/>
              <a:ext cx="139" cy="134"/>
            </a:xfrm>
            <a:prstGeom prst="ellipse">
              <a:avLst/>
            </a:prstGeom>
            <a:no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7854" name="Line 1050"/>
            <p:cNvSpPr/>
            <p:nvPr/>
          </p:nvSpPr>
          <p:spPr>
            <a:xfrm>
              <a:off x="950" y="2386"/>
              <a:ext cx="0" cy="126"/>
            </a:xfrm>
            <a:prstGeom prst="line">
              <a:avLst/>
            </a:prstGeom>
            <a:ln w="0" cap="flat" cmpd="sng">
              <a:solidFill>
                <a:srgbClr val="990033"/>
              </a:solidFill>
              <a:prstDash val="solid"/>
              <a:headEnd type="none" w="med" len="med"/>
              <a:tailEnd type="none" w="med" len="med"/>
            </a:ln>
          </p:spPr>
        </p:sp>
        <p:sp>
          <p:nvSpPr>
            <p:cNvPr id="77855" name="Line 1051"/>
            <p:cNvSpPr/>
            <p:nvPr/>
          </p:nvSpPr>
          <p:spPr>
            <a:xfrm>
              <a:off x="850" y="2418"/>
              <a:ext cx="208" cy="0"/>
            </a:xfrm>
            <a:prstGeom prst="line">
              <a:avLst/>
            </a:prstGeom>
            <a:ln w="0" cap="flat" cmpd="sng">
              <a:solidFill>
                <a:srgbClr val="990033"/>
              </a:solidFill>
              <a:prstDash val="solid"/>
              <a:headEnd type="none" w="med" len="med"/>
              <a:tailEnd type="none" w="med" len="med"/>
            </a:ln>
          </p:spPr>
        </p:sp>
        <p:sp>
          <p:nvSpPr>
            <p:cNvPr id="77856" name="Freeform 1052"/>
            <p:cNvSpPr/>
            <p:nvPr/>
          </p:nvSpPr>
          <p:spPr>
            <a:xfrm>
              <a:off x="812" y="2512"/>
              <a:ext cx="285" cy="142"/>
            </a:xfrm>
            <a:custGeom>
              <a:avLst/>
              <a:gdLst>
                <a:gd name="txL" fmla="*/ 0 w 37"/>
                <a:gd name="txT" fmla="*/ 0 h 18"/>
                <a:gd name="txR" fmla="*/ 37 w 37"/>
                <a:gd name="txB" fmla="*/ 18 h 18"/>
              </a:gdLst>
              <a:ahLst/>
              <a:cxnLst>
                <a:cxn ang="0">
                  <a:pos x="0" y="1120"/>
                </a:cxn>
                <a:cxn ang="0">
                  <a:pos x="1071" y="0"/>
                </a:cxn>
                <a:cxn ang="0">
                  <a:pos x="2195" y="1120"/>
                </a:cxn>
              </a:cxnLst>
              <a:rect l="txL" t="txT" r="txR" b="txB"/>
              <a:pathLst>
                <a:path w="37" h="18">
                  <a:moveTo>
                    <a:pt x="0" y="18"/>
                  </a:moveTo>
                  <a:lnTo>
                    <a:pt x="18" y="0"/>
                  </a:lnTo>
                  <a:lnTo>
                    <a:pt x="37" y="18"/>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77857" name="Rectangle 1053"/>
            <p:cNvSpPr/>
            <p:nvPr/>
          </p:nvSpPr>
          <p:spPr>
            <a:xfrm>
              <a:off x="742" y="2733"/>
              <a:ext cx="489" cy="166"/>
            </a:xfrm>
            <a:prstGeom prst="rect">
              <a:avLst/>
            </a:prstGeom>
            <a:noFill/>
            <a:ln w="9525">
              <a:noFill/>
            </a:ln>
          </p:spPr>
          <p:txBody>
            <a:bodyPr wrap="none" lIns="0" tIns="0" rIns="0" bIns="0">
              <a:spAutoFit/>
            </a:bodyPr>
            <a:lstStyle/>
            <a:p>
              <a:r>
                <a:rPr lang="en-US" altLang="zh-CN" sz="1800" dirty="0">
                  <a:solidFill>
                    <a:srgbClr val="000000"/>
                  </a:solidFill>
                  <a:latin typeface="宋体" panose="02010600030101010101" pitchFamily="2" charset="-122"/>
                </a:rPr>
                <a:t>Cashier</a:t>
              </a:r>
              <a:endParaRPr lang="en-US" altLang="zh-CN" sz="1800" dirty="0">
                <a:latin typeface="Arial" panose="020B0604020202020204" pitchFamily="34" charset="0"/>
              </a:endParaRPr>
            </a:p>
          </p:txBody>
        </p:sp>
        <p:sp>
          <p:nvSpPr>
            <p:cNvPr id="77858" name="Oval 1054"/>
            <p:cNvSpPr/>
            <p:nvPr/>
          </p:nvSpPr>
          <p:spPr>
            <a:xfrm>
              <a:off x="1814" y="2307"/>
              <a:ext cx="539" cy="284"/>
            </a:xfrm>
            <a:prstGeom prst="ellipse">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7859" name="Rectangle 1055"/>
            <p:cNvSpPr/>
            <p:nvPr/>
          </p:nvSpPr>
          <p:spPr>
            <a:xfrm>
              <a:off x="1829" y="2670"/>
              <a:ext cx="556" cy="166"/>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购买商品</a:t>
              </a:r>
              <a:endParaRPr lang="zh-CN" altLang="en-US" sz="1800" dirty="0">
                <a:latin typeface="Arial" panose="020B0604020202020204" pitchFamily="34" charset="0"/>
              </a:endParaRPr>
            </a:p>
          </p:txBody>
        </p:sp>
        <p:sp>
          <p:nvSpPr>
            <p:cNvPr id="77860" name="Line 1056"/>
            <p:cNvSpPr/>
            <p:nvPr/>
          </p:nvSpPr>
          <p:spPr>
            <a:xfrm flipH="1">
              <a:off x="1097" y="2441"/>
              <a:ext cx="355" cy="0"/>
            </a:xfrm>
            <a:prstGeom prst="line">
              <a:avLst/>
            </a:prstGeom>
            <a:ln w="0" cap="flat" cmpd="sng">
              <a:solidFill>
                <a:srgbClr val="990033"/>
              </a:solidFill>
              <a:prstDash val="solid"/>
              <a:headEnd type="none" w="med" len="med"/>
              <a:tailEnd type="none" w="med" len="med"/>
            </a:ln>
          </p:spPr>
        </p:sp>
        <p:sp>
          <p:nvSpPr>
            <p:cNvPr id="77861" name="Freeform 1057"/>
            <p:cNvSpPr/>
            <p:nvPr/>
          </p:nvSpPr>
          <p:spPr>
            <a:xfrm>
              <a:off x="1452" y="2441"/>
              <a:ext cx="354" cy="40"/>
            </a:xfrm>
            <a:custGeom>
              <a:avLst/>
              <a:gdLst>
                <a:gd name="txL" fmla="*/ 0 w 46"/>
                <a:gd name="txT" fmla="*/ 0 h 5"/>
                <a:gd name="txR" fmla="*/ 46 w 46"/>
                <a:gd name="txB" fmla="*/ 5 h 5"/>
              </a:gdLst>
              <a:ahLst/>
              <a:cxnLst>
                <a:cxn ang="0">
                  <a:pos x="0" y="0"/>
                </a:cxn>
                <a:cxn ang="0">
                  <a:pos x="2724" y="0"/>
                </a:cxn>
                <a:cxn ang="0">
                  <a:pos x="2016" y="320"/>
                </a:cxn>
              </a:cxnLst>
              <a:rect l="txL" t="txT" r="txR" b="txB"/>
              <a:pathLst>
                <a:path w="46" h="5">
                  <a:moveTo>
                    <a:pt x="0" y="0"/>
                  </a:moveTo>
                  <a:lnTo>
                    <a:pt x="46" y="0"/>
                  </a:lnTo>
                  <a:lnTo>
                    <a:pt x="34"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77862" name="Line 1058"/>
            <p:cNvSpPr/>
            <p:nvPr/>
          </p:nvSpPr>
          <p:spPr>
            <a:xfrm flipH="1" flipV="1">
              <a:off x="1714" y="2402"/>
              <a:ext cx="92" cy="39"/>
            </a:xfrm>
            <a:prstGeom prst="line">
              <a:avLst/>
            </a:prstGeom>
            <a:ln w="0" cap="flat" cmpd="sng">
              <a:solidFill>
                <a:srgbClr val="990033"/>
              </a:solidFill>
              <a:prstDash val="solid"/>
              <a:headEnd type="none" w="med" len="med"/>
              <a:tailEnd type="none" w="med" len="med"/>
            </a:ln>
          </p:spPr>
        </p:sp>
        <p:sp>
          <p:nvSpPr>
            <p:cNvPr id="77863" name="Line 1059"/>
            <p:cNvSpPr/>
            <p:nvPr/>
          </p:nvSpPr>
          <p:spPr>
            <a:xfrm>
              <a:off x="2346" y="2552"/>
              <a:ext cx="801" cy="347"/>
            </a:xfrm>
            <a:prstGeom prst="line">
              <a:avLst/>
            </a:prstGeom>
            <a:ln w="0" cap="flat" cmpd="sng">
              <a:solidFill>
                <a:srgbClr val="990033"/>
              </a:solidFill>
              <a:prstDash val="sysDash"/>
              <a:headEnd type="none" w="med" len="med"/>
              <a:tailEnd type="none" w="med" len="med"/>
            </a:ln>
          </p:spPr>
        </p:sp>
        <p:sp>
          <p:nvSpPr>
            <p:cNvPr id="77864" name="Line 1060"/>
            <p:cNvSpPr/>
            <p:nvPr/>
          </p:nvSpPr>
          <p:spPr>
            <a:xfrm flipH="1" flipV="1">
              <a:off x="3078" y="2828"/>
              <a:ext cx="69" cy="71"/>
            </a:xfrm>
            <a:prstGeom prst="line">
              <a:avLst/>
            </a:prstGeom>
            <a:ln w="0" cap="flat" cmpd="sng">
              <a:solidFill>
                <a:srgbClr val="990033"/>
              </a:solidFill>
              <a:prstDash val="solid"/>
              <a:headEnd type="none" w="med" len="med"/>
              <a:tailEnd type="none" w="med" len="med"/>
            </a:ln>
          </p:spPr>
        </p:sp>
        <p:sp>
          <p:nvSpPr>
            <p:cNvPr id="77865" name="Line 1061"/>
            <p:cNvSpPr/>
            <p:nvPr/>
          </p:nvSpPr>
          <p:spPr>
            <a:xfrm flipH="1">
              <a:off x="3047" y="2899"/>
              <a:ext cx="100" cy="0"/>
            </a:xfrm>
            <a:prstGeom prst="line">
              <a:avLst/>
            </a:prstGeom>
            <a:ln w="0" cap="flat" cmpd="sng">
              <a:solidFill>
                <a:srgbClr val="990033"/>
              </a:solidFill>
              <a:prstDash val="solid"/>
              <a:headEnd type="none" w="med" len="med"/>
              <a:tailEnd type="none" w="med" len="med"/>
            </a:ln>
          </p:spPr>
        </p:sp>
        <p:sp>
          <p:nvSpPr>
            <p:cNvPr id="77866" name="Rectangle 1062"/>
            <p:cNvSpPr/>
            <p:nvPr/>
          </p:nvSpPr>
          <p:spPr>
            <a:xfrm>
              <a:off x="2446" y="2591"/>
              <a:ext cx="768" cy="165"/>
            </a:xfrm>
            <a:prstGeom prst="rect">
              <a:avLst/>
            </a:prstGeom>
            <a:noFill/>
            <a:ln w="9525">
              <a:noFill/>
            </a:ln>
          </p:spPr>
          <p:txBody>
            <a:bodyPr wrap="none" lIns="0" tIns="0" rIns="0" bIns="0">
              <a:spAutoFit/>
            </a:bodyPr>
            <a:lstStyle/>
            <a:p>
              <a:r>
                <a:rPr lang="en-US" altLang="zh-CN" sz="1800" dirty="0">
                  <a:solidFill>
                    <a:srgbClr val="000000"/>
                  </a:solidFill>
                  <a:latin typeface="宋体" panose="02010600030101010101" pitchFamily="2" charset="-122"/>
                </a:rPr>
                <a:t>&lt;&lt;include&gt;&gt;</a:t>
              </a:r>
              <a:endParaRPr lang="en-US" altLang="zh-CN" sz="1800" dirty="0">
                <a:latin typeface="Arial" panose="020B0604020202020204" pitchFamily="34" charset="0"/>
              </a:endParaRPr>
            </a:p>
          </p:txBody>
        </p:sp>
        <p:sp>
          <p:nvSpPr>
            <p:cNvPr id="77867" name="Line 1063"/>
            <p:cNvSpPr/>
            <p:nvPr/>
          </p:nvSpPr>
          <p:spPr>
            <a:xfrm flipV="1">
              <a:off x="2068" y="1645"/>
              <a:ext cx="0" cy="654"/>
            </a:xfrm>
            <a:prstGeom prst="line">
              <a:avLst/>
            </a:prstGeom>
            <a:ln w="0" cap="flat" cmpd="sng">
              <a:solidFill>
                <a:srgbClr val="990033"/>
              </a:solidFill>
              <a:prstDash val="sysDash"/>
              <a:headEnd type="none" w="med" len="med"/>
              <a:tailEnd type="none" w="med" len="med"/>
            </a:ln>
          </p:spPr>
        </p:sp>
        <p:sp>
          <p:nvSpPr>
            <p:cNvPr id="77868" name="Line 1064"/>
            <p:cNvSpPr/>
            <p:nvPr/>
          </p:nvSpPr>
          <p:spPr>
            <a:xfrm>
              <a:off x="2068" y="1645"/>
              <a:ext cx="39" cy="94"/>
            </a:xfrm>
            <a:prstGeom prst="line">
              <a:avLst/>
            </a:prstGeom>
            <a:ln w="0" cap="flat" cmpd="sng">
              <a:solidFill>
                <a:srgbClr val="990033"/>
              </a:solidFill>
              <a:prstDash val="solid"/>
              <a:headEnd type="none" w="med" len="med"/>
              <a:tailEnd type="none" w="med" len="med"/>
            </a:ln>
          </p:spPr>
        </p:sp>
        <p:sp>
          <p:nvSpPr>
            <p:cNvPr id="77869" name="Line 1065"/>
            <p:cNvSpPr/>
            <p:nvPr/>
          </p:nvSpPr>
          <p:spPr>
            <a:xfrm flipH="1">
              <a:off x="2037" y="1645"/>
              <a:ext cx="31" cy="94"/>
            </a:xfrm>
            <a:prstGeom prst="line">
              <a:avLst/>
            </a:prstGeom>
            <a:ln w="0" cap="flat" cmpd="sng">
              <a:solidFill>
                <a:srgbClr val="990033"/>
              </a:solidFill>
              <a:prstDash val="solid"/>
              <a:headEnd type="none" w="med" len="med"/>
              <a:tailEnd type="none" w="med" len="med"/>
            </a:ln>
          </p:spPr>
        </p:sp>
        <p:sp>
          <p:nvSpPr>
            <p:cNvPr id="77870" name="Rectangle 1066"/>
            <p:cNvSpPr/>
            <p:nvPr/>
          </p:nvSpPr>
          <p:spPr>
            <a:xfrm>
              <a:off x="1482" y="1921"/>
              <a:ext cx="769" cy="165"/>
            </a:xfrm>
            <a:prstGeom prst="rect">
              <a:avLst/>
            </a:prstGeom>
            <a:noFill/>
            <a:ln w="9525">
              <a:noFill/>
            </a:ln>
          </p:spPr>
          <p:txBody>
            <a:bodyPr wrap="none" lIns="0" tIns="0" rIns="0" bIns="0">
              <a:spAutoFit/>
            </a:bodyPr>
            <a:lstStyle/>
            <a:p>
              <a:r>
                <a:rPr lang="en-US" altLang="zh-CN" sz="1800" dirty="0">
                  <a:solidFill>
                    <a:srgbClr val="000000"/>
                  </a:solidFill>
                  <a:latin typeface="宋体" panose="02010600030101010101" pitchFamily="2" charset="-122"/>
                </a:rPr>
                <a:t>&lt;&lt;include&gt;&gt;</a:t>
              </a:r>
              <a:endParaRPr lang="en-US" altLang="zh-CN" sz="1800" dirty="0">
                <a:latin typeface="Arial" panose="020B0604020202020204" pitchFamily="34" charset="0"/>
              </a:endParaRPr>
            </a:p>
          </p:txBody>
        </p:sp>
        <p:sp>
          <p:nvSpPr>
            <p:cNvPr id="77871" name="Oval 1067"/>
            <p:cNvSpPr/>
            <p:nvPr/>
          </p:nvSpPr>
          <p:spPr>
            <a:xfrm>
              <a:off x="4481" y="1329"/>
              <a:ext cx="139" cy="134"/>
            </a:xfrm>
            <a:prstGeom prst="ellipse">
              <a:avLst/>
            </a:prstGeom>
            <a:no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7872" name="Line 1068"/>
            <p:cNvSpPr/>
            <p:nvPr/>
          </p:nvSpPr>
          <p:spPr>
            <a:xfrm>
              <a:off x="4543" y="1456"/>
              <a:ext cx="0" cy="126"/>
            </a:xfrm>
            <a:prstGeom prst="line">
              <a:avLst/>
            </a:prstGeom>
            <a:ln w="0" cap="flat" cmpd="sng">
              <a:solidFill>
                <a:srgbClr val="990033"/>
              </a:solidFill>
              <a:prstDash val="solid"/>
              <a:headEnd type="none" w="med" len="med"/>
              <a:tailEnd type="none" w="med" len="med"/>
            </a:ln>
          </p:spPr>
        </p:sp>
        <p:sp>
          <p:nvSpPr>
            <p:cNvPr id="77873" name="Line 1069"/>
            <p:cNvSpPr/>
            <p:nvPr/>
          </p:nvSpPr>
          <p:spPr>
            <a:xfrm>
              <a:off x="4443" y="1487"/>
              <a:ext cx="200" cy="0"/>
            </a:xfrm>
            <a:prstGeom prst="line">
              <a:avLst/>
            </a:prstGeom>
            <a:ln w="0" cap="flat" cmpd="sng">
              <a:solidFill>
                <a:srgbClr val="990033"/>
              </a:solidFill>
              <a:prstDash val="solid"/>
              <a:headEnd type="none" w="med" len="med"/>
              <a:tailEnd type="none" w="med" len="med"/>
            </a:ln>
          </p:spPr>
        </p:sp>
        <p:sp>
          <p:nvSpPr>
            <p:cNvPr id="77874" name="Freeform 1070"/>
            <p:cNvSpPr/>
            <p:nvPr/>
          </p:nvSpPr>
          <p:spPr>
            <a:xfrm>
              <a:off x="4396" y="1582"/>
              <a:ext cx="293" cy="142"/>
            </a:xfrm>
            <a:custGeom>
              <a:avLst/>
              <a:gdLst>
                <a:gd name="txL" fmla="*/ 0 w 38"/>
                <a:gd name="txT" fmla="*/ 0 h 18"/>
                <a:gd name="txR" fmla="*/ 38 w 38"/>
                <a:gd name="txB" fmla="*/ 18 h 18"/>
              </a:gdLst>
              <a:ahLst/>
              <a:cxnLst>
                <a:cxn ang="0">
                  <a:pos x="0" y="1120"/>
                </a:cxn>
                <a:cxn ang="0">
                  <a:pos x="1133" y="0"/>
                </a:cxn>
                <a:cxn ang="0">
                  <a:pos x="2259" y="1120"/>
                </a:cxn>
              </a:cxnLst>
              <a:rect l="txL" t="txT" r="txR" b="txB"/>
              <a:pathLst>
                <a:path w="38" h="18">
                  <a:moveTo>
                    <a:pt x="0" y="18"/>
                  </a:moveTo>
                  <a:lnTo>
                    <a:pt x="19" y="0"/>
                  </a:lnTo>
                  <a:lnTo>
                    <a:pt x="38" y="18"/>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77875" name="Rectangle 1071"/>
            <p:cNvSpPr/>
            <p:nvPr/>
          </p:nvSpPr>
          <p:spPr>
            <a:xfrm>
              <a:off x="4080" y="1803"/>
              <a:ext cx="1048" cy="166"/>
            </a:xfrm>
            <a:prstGeom prst="rect">
              <a:avLst/>
            </a:prstGeom>
            <a:noFill/>
            <a:ln w="9525">
              <a:noFill/>
            </a:ln>
          </p:spPr>
          <p:txBody>
            <a:bodyPr wrap="none" lIns="0" tIns="0" rIns="0" bIns="0">
              <a:spAutoFit/>
            </a:bodyPr>
            <a:lstStyle/>
            <a:p>
              <a:r>
                <a:rPr lang="en-US" altLang="zh-CN" sz="1800" dirty="0">
                  <a:solidFill>
                    <a:srgbClr val="000000"/>
                  </a:solidFill>
                  <a:latin typeface="宋体" panose="02010600030101010101" pitchFamily="2" charset="-122"/>
                </a:rPr>
                <a:t>CardProcessingC</a:t>
              </a:r>
              <a:endParaRPr lang="en-US" altLang="zh-CN" sz="1800" dirty="0">
                <a:latin typeface="Arial" panose="020B0604020202020204" pitchFamily="34" charset="0"/>
              </a:endParaRPr>
            </a:p>
          </p:txBody>
        </p:sp>
        <p:sp>
          <p:nvSpPr>
            <p:cNvPr id="77876" name="Rectangle 1072"/>
            <p:cNvSpPr/>
            <p:nvPr/>
          </p:nvSpPr>
          <p:spPr>
            <a:xfrm>
              <a:off x="4358" y="1929"/>
              <a:ext cx="420" cy="166"/>
            </a:xfrm>
            <a:prstGeom prst="rect">
              <a:avLst/>
            </a:prstGeom>
            <a:noFill/>
            <a:ln w="9525">
              <a:noFill/>
            </a:ln>
          </p:spPr>
          <p:txBody>
            <a:bodyPr wrap="none" lIns="0" tIns="0" rIns="0" bIns="0">
              <a:spAutoFit/>
            </a:bodyPr>
            <a:lstStyle/>
            <a:p>
              <a:r>
                <a:rPr lang="en-US" altLang="zh-CN" sz="1800" dirty="0">
                  <a:solidFill>
                    <a:srgbClr val="000000"/>
                  </a:solidFill>
                  <a:latin typeface="宋体" panose="02010600030101010101" pitchFamily="2" charset="-122"/>
                </a:rPr>
                <a:t>ompany</a:t>
              </a:r>
              <a:endParaRPr lang="en-US" altLang="zh-CN" sz="1800" dirty="0">
                <a:latin typeface="Arial" panose="020B0604020202020204" pitchFamily="34" charset="0"/>
              </a:endParaRPr>
            </a:p>
          </p:txBody>
        </p:sp>
        <p:sp>
          <p:nvSpPr>
            <p:cNvPr id="77877" name="Oval 1073"/>
            <p:cNvSpPr/>
            <p:nvPr/>
          </p:nvSpPr>
          <p:spPr>
            <a:xfrm>
              <a:off x="3155" y="1377"/>
              <a:ext cx="540" cy="284"/>
            </a:xfrm>
            <a:prstGeom prst="ellipse">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7878" name="Rectangle 1074"/>
            <p:cNvSpPr/>
            <p:nvPr/>
          </p:nvSpPr>
          <p:spPr>
            <a:xfrm>
              <a:off x="3109" y="1739"/>
              <a:ext cx="694" cy="166"/>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信用卡支付</a:t>
              </a:r>
              <a:endParaRPr lang="zh-CN" altLang="en-US" sz="1800" dirty="0">
                <a:latin typeface="Arial" panose="020B0604020202020204" pitchFamily="34" charset="0"/>
              </a:endParaRPr>
            </a:p>
          </p:txBody>
        </p:sp>
        <p:sp>
          <p:nvSpPr>
            <p:cNvPr id="77879" name="Line 1075"/>
            <p:cNvSpPr/>
            <p:nvPr/>
          </p:nvSpPr>
          <p:spPr>
            <a:xfrm flipH="1">
              <a:off x="3687" y="1511"/>
              <a:ext cx="347" cy="0"/>
            </a:xfrm>
            <a:prstGeom prst="line">
              <a:avLst/>
            </a:prstGeom>
            <a:ln w="0" cap="flat" cmpd="sng">
              <a:solidFill>
                <a:srgbClr val="990033"/>
              </a:solidFill>
              <a:prstDash val="solid"/>
              <a:headEnd type="none" w="med" len="med"/>
              <a:tailEnd type="none" w="med" len="med"/>
            </a:ln>
          </p:spPr>
        </p:sp>
        <p:sp>
          <p:nvSpPr>
            <p:cNvPr id="77880" name="Freeform 1076"/>
            <p:cNvSpPr/>
            <p:nvPr/>
          </p:nvSpPr>
          <p:spPr>
            <a:xfrm>
              <a:off x="4034" y="1511"/>
              <a:ext cx="355" cy="39"/>
            </a:xfrm>
            <a:custGeom>
              <a:avLst/>
              <a:gdLst>
                <a:gd name="txL" fmla="*/ 0 w 46"/>
                <a:gd name="txT" fmla="*/ 0 h 5"/>
                <a:gd name="txR" fmla="*/ 46 w 46"/>
                <a:gd name="txB" fmla="*/ 5 h 5"/>
              </a:gdLst>
              <a:ahLst/>
              <a:cxnLst>
                <a:cxn ang="0">
                  <a:pos x="0" y="0"/>
                </a:cxn>
                <a:cxn ang="0">
                  <a:pos x="2740" y="0"/>
                </a:cxn>
                <a:cxn ang="0">
                  <a:pos x="2084" y="304"/>
                </a:cxn>
              </a:cxnLst>
              <a:rect l="txL" t="txT" r="txR" b="txB"/>
              <a:pathLst>
                <a:path w="46" h="5">
                  <a:moveTo>
                    <a:pt x="0" y="0"/>
                  </a:moveTo>
                  <a:lnTo>
                    <a:pt x="46" y="0"/>
                  </a:lnTo>
                  <a:lnTo>
                    <a:pt x="35"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77881" name="Line 1077"/>
            <p:cNvSpPr/>
            <p:nvPr/>
          </p:nvSpPr>
          <p:spPr>
            <a:xfrm flipH="1" flipV="1">
              <a:off x="4304" y="1471"/>
              <a:ext cx="85" cy="40"/>
            </a:xfrm>
            <a:prstGeom prst="line">
              <a:avLst/>
            </a:prstGeom>
            <a:ln w="0" cap="flat" cmpd="sng">
              <a:solidFill>
                <a:srgbClr val="990033"/>
              </a:solidFill>
              <a:prstDash val="solid"/>
              <a:headEnd type="none" w="med" len="med"/>
              <a:tailEnd type="none" w="med" len="med"/>
            </a:ln>
          </p:spPr>
        </p:sp>
        <p:sp>
          <p:nvSpPr>
            <p:cNvPr id="77882" name="Line 1078"/>
            <p:cNvSpPr/>
            <p:nvPr/>
          </p:nvSpPr>
          <p:spPr>
            <a:xfrm flipV="1">
              <a:off x="2276" y="1739"/>
              <a:ext cx="817" cy="560"/>
            </a:xfrm>
            <a:prstGeom prst="line">
              <a:avLst/>
            </a:prstGeom>
            <a:ln w="0" cap="flat" cmpd="sng">
              <a:solidFill>
                <a:srgbClr val="990033"/>
              </a:solidFill>
              <a:prstDash val="sysDash"/>
              <a:headEnd type="none" w="med" len="med"/>
              <a:tailEnd type="none" w="med" len="med"/>
            </a:ln>
          </p:spPr>
        </p:sp>
        <p:sp>
          <p:nvSpPr>
            <p:cNvPr id="77883" name="Line 1079"/>
            <p:cNvSpPr/>
            <p:nvPr/>
          </p:nvSpPr>
          <p:spPr>
            <a:xfrm flipH="1">
              <a:off x="3040" y="1739"/>
              <a:ext cx="53" cy="79"/>
            </a:xfrm>
            <a:prstGeom prst="line">
              <a:avLst/>
            </a:prstGeom>
            <a:ln w="0" cap="flat" cmpd="sng">
              <a:solidFill>
                <a:srgbClr val="990033"/>
              </a:solidFill>
              <a:prstDash val="solid"/>
              <a:headEnd type="none" w="med" len="med"/>
              <a:tailEnd type="none" w="med" len="med"/>
            </a:ln>
          </p:spPr>
        </p:sp>
        <p:sp>
          <p:nvSpPr>
            <p:cNvPr id="77884" name="Line 1080"/>
            <p:cNvSpPr/>
            <p:nvPr/>
          </p:nvSpPr>
          <p:spPr>
            <a:xfrm flipH="1">
              <a:off x="3001" y="1739"/>
              <a:ext cx="92" cy="24"/>
            </a:xfrm>
            <a:prstGeom prst="line">
              <a:avLst/>
            </a:prstGeom>
            <a:ln w="0" cap="flat" cmpd="sng">
              <a:solidFill>
                <a:srgbClr val="990033"/>
              </a:solidFill>
              <a:prstDash val="solid"/>
              <a:headEnd type="none" w="med" len="med"/>
              <a:tailEnd type="none" w="med" len="med"/>
            </a:ln>
          </p:spPr>
        </p:sp>
        <p:sp>
          <p:nvSpPr>
            <p:cNvPr id="77885" name="Rectangle 1081"/>
            <p:cNvSpPr/>
            <p:nvPr/>
          </p:nvSpPr>
          <p:spPr>
            <a:xfrm>
              <a:off x="2323" y="1921"/>
              <a:ext cx="769" cy="165"/>
            </a:xfrm>
            <a:prstGeom prst="rect">
              <a:avLst/>
            </a:prstGeom>
            <a:noFill/>
            <a:ln w="9525">
              <a:noFill/>
            </a:ln>
          </p:spPr>
          <p:txBody>
            <a:bodyPr wrap="none" lIns="0" tIns="0" rIns="0" bIns="0">
              <a:spAutoFit/>
            </a:bodyPr>
            <a:lstStyle/>
            <a:p>
              <a:r>
                <a:rPr lang="en-US" altLang="zh-CN" sz="1800" dirty="0">
                  <a:solidFill>
                    <a:srgbClr val="000000"/>
                  </a:solidFill>
                  <a:latin typeface="宋体" panose="02010600030101010101" pitchFamily="2" charset="-122"/>
                </a:rPr>
                <a:t>&lt;&lt;include&gt;&gt;</a:t>
              </a:r>
              <a:endParaRPr lang="en-US" altLang="zh-CN" sz="1800" dirty="0">
                <a:latin typeface="Arial" panose="020B0604020202020204" pitchFamily="34" charset="0"/>
              </a:endParaRPr>
            </a:p>
          </p:txBody>
        </p:sp>
        <p:sp>
          <p:nvSpPr>
            <p:cNvPr id="77886" name="Oval 1082"/>
            <p:cNvSpPr/>
            <p:nvPr/>
          </p:nvSpPr>
          <p:spPr>
            <a:xfrm>
              <a:off x="4489" y="2197"/>
              <a:ext cx="139" cy="142"/>
            </a:xfrm>
            <a:prstGeom prst="ellipse">
              <a:avLst/>
            </a:prstGeom>
            <a:no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7887" name="Line 1083"/>
            <p:cNvSpPr/>
            <p:nvPr/>
          </p:nvSpPr>
          <p:spPr>
            <a:xfrm>
              <a:off x="4550" y="2323"/>
              <a:ext cx="0" cy="126"/>
            </a:xfrm>
            <a:prstGeom prst="line">
              <a:avLst/>
            </a:prstGeom>
            <a:ln w="0" cap="flat" cmpd="sng">
              <a:solidFill>
                <a:srgbClr val="990033"/>
              </a:solidFill>
              <a:prstDash val="solid"/>
              <a:headEnd type="none" w="med" len="med"/>
              <a:tailEnd type="none" w="med" len="med"/>
            </a:ln>
          </p:spPr>
        </p:sp>
        <p:sp>
          <p:nvSpPr>
            <p:cNvPr id="77888" name="Line 1084"/>
            <p:cNvSpPr/>
            <p:nvPr/>
          </p:nvSpPr>
          <p:spPr>
            <a:xfrm>
              <a:off x="4450" y="2363"/>
              <a:ext cx="201" cy="0"/>
            </a:xfrm>
            <a:prstGeom prst="line">
              <a:avLst/>
            </a:prstGeom>
            <a:ln w="0" cap="flat" cmpd="sng">
              <a:solidFill>
                <a:srgbClr val="990033"/>
              </a:solidFill>
              <a:prstDash val="solid"/>
              <a:headEnd type="none" w="med" len="med"/>
              <a:tailEnd type="none" w="med" len="med"/>
            </a:ln>
          </p:spPr>
        </p:sp>
        <p:sp>
          <p:nvSpPr>
            <p:cNvPr id="77889" name="Freeform 1085"/>
            <p:cNvSpPr/>
            <p:nvPr/>
          </p:nvSpPr>
          <p:spPr>
            <a:xfrm>
              <a:off x="4404" y="2449"/>
              <a:ext cx="285" cy="142"/>
            </a:xfrm>
            <a:custGeom>
              <a:avLst/>
              <a:gdLst>
                <a:gd name="txL" fmla="*/ 0 w 37"/>
                <a:gd name="txT" fmla="*/ 0 h 18"/>
                <a:gd name="txR" fmla="*/ 37 w 37"/>
                <a:gd name="txB" fmla="*/ 18 h 18"/>
              </a:gdLst>
              <a:ahLst/>
              <a:cxnLst>
                <a:cxn ang="0">
                  <a:pos x="0" y="1120"/>
                </a:cxn>
                <a:cxn ang="0">
                  <a:pos x="1125" y="0"/>
                </a:cxn>
                <a:cxn ang="0">
                  <a:pos x="2195" y="1120"/>
                </a:cxn>
              </a:cxnLst>
              <a:rect l="txL" t="txT" r="txR" b="txB"/>
              <a:pathLst>
                <a:path w="37" h="18">
                  <a:moveTo>
                    <a:pt x="0" y="18"/>
                  </a:moveTo>
                  <a:lnTo>
                    <a:pt x="19" y="0"/>
                  </a:lnTo>
                  <a:lnTo>
                    <a:pt x="37" y="18"/>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77890" name="Rectangle 1086"/>
            <p:cNvSpPr/>
            <p:nvPr/>
          </p:nvSpPr>
          <p:spPr>
            <a:xfrm>
              <a:off x="4335" y="2670"/>
              <a:ext cx="490" cy="166"/>
            </a:xfrm>
            <a:prstGeom prst="rect">
              <a:avLst/>
            </a:prstGeom>
            <a:noFill/>
            <a:ln w="9525">
              <a:noFill/>
            </a:ln>
          </p:spPr>
          <p:txBody>
            <a:bodyPr wrap="none" lIns="0" tIns="0" rIns="0" bIns="0">
              <a:spAutoFit/>
            </a:bodyPr>
            <a:lstStyle/>
            <a:p>
              <a:r>
                <a:rPr lang="en-US" altLang="zh-CN" sz="1800" dirty="0">
                  <a:solidFill>
                    <a:srgbClr val="000000"/>
                  </a:solidFill>
                  <a:latin typeface="宋体" panose="02010600030101010101" pitchFamily="2" charset="-122"/>
                </a:rPr>
                <a:t>Account</a:t>
              </a:r>
              <a:endParaRPr lang="en-US" altLang="zh-CN" sz="1800" dirty="0">
                <a:latin typeface="Arial" panose="020B0604020202020204" pitchFamily="34" charset="0"/>
              </a:endParaRPr>
            </a:p>
          </p:txBody>
        </p:sp>
        <p:sp>
          <p:nvSpPr>
            <p:cNvPr id="77891" name="Line 1087"/>
            <p:cNvSpPr/>
            <p:nvPr/>
          </p:nvSpPr>
          <p:spPr>
            <a:xfrm flipH="1" flipV="1">
              <a:off x="3741" y="1763"/>
              <a:ext cx="331" cy="253"/>
            </a:xfrm>
            <a:prstGeom prst="line">
              <a:avLst/>
            </a:prstGeom>
            <a:ln w="0" cap="flat" cmpd="sng">
              <a:solidFill>
                <a:srgbClr val="990033"/>
              </a:solidFill>
              <a:prstDash val="solid"/>
              <a:headEnd type="none" w="med" len="med"/>
              <a:tailEnd type="none" w="med" len="med"/>
            </a:ln>
          </p:spPr>
        </p:sp>
        <p:sp>
          <p:nvSpPr>
            <p:cNvPr id="77892" name="Freeform 1088"/>
            <p:cNvSpPr/>
            <p:nvPr/>
          </p:nvSpPr>
          <p:spPr>
            <a:xfrm>
              <a:off x="4072" y="2016"/>
              <a:ext cx="324" cy="252"/>
            </a:xfrm>
            <a:custGeom>
              <a:avLst/>
              <a:gdLst>
                <a:gd name="txL" fmla="*/ 0 w 42"/>
                <a:gd name="txT" fmla="*/ 0 h 32"/>
                <a:gd name="txR" fmla="*/ 42 w 42"/>
                <a:gd name="txB" fmla="*/ 32 h 32"/>
              </a:gdLst>
              <a:ahLst/>
              <a:cxnLst>
                <a:cxn ang="0">
                  <a:pos x="0" y="0"/>
                </a:cxn>
                <a:cxn ang="0">
                  <a:pos x="2499" y="1985"/>
                </a:cxn>
                <a:cxn ang="0">
                  <a:pos x="2145" y="1362"/>
                </a:cxn>
              </a:cxnLst>
              <a:rect l="txL" t="txT" r="txR" b="txB"/>
              <a:pathLst>
                <a:path w="42" h="32">
                  <a:moveTo>
                    <a:pt x="0" y="0"/>
                  </a:moveTo>
                  <a:lnTo>
                    <a:pt x="42" y="32"/>
                  </a:lnTo>
                  <a:lnTo>
                    <a:pt x="36" y="22"/>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77893" name="Line 1089"/>
            <p:cNvSpPr/>
            <p:nvPr/>
          </p:nvSpPr>
          <p:spPr>
            <a:xfrm flipH="1" flipV="1">
              <a:off x="4304" y="2244"/>
              <a:ext cx="92" cy="24"/>
            </a:xfrm>
            <a:prstGeom prst="line">
              <a:avLst/>
            </a:prstGeom>
            <a:ln w="0" cap="flat" cmpd="sng">
              <a:solidFill>
                <a:srgbClr val="990033"/>
              </a:solidFill>
              <a:prstDash val="solid"/>
              <a:headEnd type="none" w="med" len="med"/>
              <a:tailEnd type="none" w="med" len="med"/>
            </a:ln>
          </p:spPr>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p:nvPr/>
        </p:nvSpPr>
        <p:spPr>
          <a:xfrm>
            <a:off x="276225" y="379889"/>
            <a:ext cx="8550275" cy="5601335"/>
          </a:xfrm>
          <a:prstGeom prst="rect">
            <a:avLst/>
          </a:prstGeom>
          <a:noFill/>
          <a:ln w="9525">
            <a:noFill/>
          </a:ln>
        </p:spPr>
        <p:txBody>
          <a:bodyPr lIns="0" tIns="0" rIns="0" bIns="0" anchor="ctr">
            <a:spAutoFit/>
          </a:bodyPr>
          <a:lstStyle/>
          <a:p>
            <a:r>
              <a:rPr lang="zh-CN" altLang="en-US" sz="2800" dirty="0">
                <a:solidFill>
                  <a:srgbClr val="7030A0"/>
                </a:solidFill>
                <a:latin typeface="华文彩云" panose="02010800040101010101" charset="-122"/>
                <a:ea typeface="华文彩云" panose="02010800040101010101" charset="-122"/>
                <a:cs typeface="华文彩云" panose="02010800040101010101" charset="-122"/>
              </a:rPr>
              <a:t>例</a:t>
            </a:r>
            <a:r>
              <a:rPr lang="zh-CN" altLang="en-US" sz="2800" dirty="0">
                <a:solidFill>
                  <a:srgbClr val="7030A0"/>
                </a:solidFill>
                <a:latin typeface="华文彩云" panose="02010800040101010101" charset="-122"/>
                <a:ea typeface="华文彩云" panose="02010800040101010101" charset="-122"/>
                <a:cs typeface="华文彩云" panose="02010800040101010101" charset="-122"/>
                <a:sym typeface="Wingdings" panose="05000000000000000000" pitchFamily="2" charset="2"/>
              </a:rPr>
              <a:t>：（</a:t>
            </a:r>
            <a:r>
              <a:rPr lang="zh-CN" altLang="en-US" sz="2800" dirty="0">
                <a:solidFill>
                  <a:srgbClr val="7030A0"/>
                </a:solidFill>
                <a:latin typeface="华文彩云" panose="02010800040101010101" charset="-122"/>
                <a:ea typeface="华文彩云" panose="02010800040101010101" charset="-122"/>
                <a:cs typeface="华文彩云" panose="02010800040101010101" charset="-122"/>
              </a:rPr>
              <a:t>软件设计师考题）</a:t>
            </a:r>
            <a:r>
              <a:rPr lang="en-US" altLang="zh-CN" sz="2800" dirty="0">
                <a:solidFill>
                  <a:srgbClr val="7030A0"/>
                </a:solidFill>
                <a:latin typeface="华文彩云" panose="02010800040101010101" charset="-122"/>
                <a:ea typeface="华文彩云" panose="02010800040101010101" charset="-122"/>
                <a:cs typeface="华文彩云" panose="02010800040101010101" charset="-122"/>
              </a:rPr>
              <a:t>2004</a:t>
            </a:r>
            <a:r>
              <a:rPr lang="zh-CN" altLang="en-US" sz="2800" dirty="0">
                <a:solidFill>
                  <a:srgbClr val="7030A0"/>
                </a:solidFill>
                <a:latin typeface="华文彩云" panose="02010800040101010101" charset="-122"/>
                <a:ea typeface="华文彩云" panose="02010800040101010101" charset="-122"/>
                <a:cs typeface="华文彩云" panose="02010800040101010101" charset="-122"/>
              </a:rPr>
              <a:t>年上半年试题三</a:t>
            </a:r>
            <a:endParaRPr lang="zh-CN" altLang="en-US" sz="2800" dirty="0">
              <a:solidFill>
                <a:srgbClr val="7030A0"/>
              </a:solidFill>
              <a:latin typeface="华文彩云" panose="02010800040101010101" charset="-122"/>
              <a:ea typeface="华文彩云" panose="02010800040101010101" charset="-122"/>
              <a:cs typeface="华文彩云" panose="02010800040101010101" charset="-122"/>
            </a:endParaRPr>
          </a:p>
          <a:p>
            <a:r>
              <a:rPr lang="zh-CN" altLang="en-US" sz="2800" dirty="0">
                <a:latin typeface="Times New Roman" panose="02020603050405020304" pitchFamily="18" charset="0"/>
                <a:ea typeface="楷体_GB2312" pitchFamily="49" charset="-122"/>
              </a:rPr>
              <a:t>     某电话公司决定开发一个管理所有客户信息的交互式网络系统。系统的功能如下：</a:t>
            </a:r>
            <a:endParaRPr lang="zh-CN" altLang="en-US" sz="2800" dirty="0">
              <a:latin typeface="Times New Roman" panose="02020603050405020304" pitchFamily="18" charset="0"/>
              <a:ea typeface="楷体_GB2312" pitchFamily="49" charset="-122"/>
            </a:endParaRPr>
          </a:p>
          <a:p>
            <a:r>
              <a:rPr lang="en-US" altLang="zh-CN" sz="2800" dirty="0">
                <a:solidFill>
                  <a:srgbClr val="3D00EA"/>
                </a:solidFill>
                <a:latin typeface="Times New Roman" panose="02020603050405020304" pitchFamily="18" charset="0"/>
                <a:ea typeface="楷体_GB2312" pitchFamily="49" charset="-122"/>
              </a:rPr>
              <a:t>1</a:t>
            </a:r>
            <a:r>
              <a:rPr lang="zh-CN" altLang="en-US" sz="2800" dirty="0">
                <a:solidFill>
                  <a:srgbClr val="3D00EA"/>
                </a:solidFill>
                <a:latin typeface="Times New Roman" panose="02020603050405020304" pitchFamily="18" charset="0"/>
                <a:ea typeface="楷体_GB2312" pitchFamily="49" charset="-122"/>
              </a:rPr>
              <a:t>． 浏览客户信息：</a:t>
            </a:r>
            <a:r>
              <a:rPr lang="zh-CN" altLang="en-US" sz="2800" dirty="0">
                <a:latin typeface="Times New Roman" panose="02020603050405020304" pitchFamily="18" charset="0"/>
                <a:ea typeface="楷体_GB2312" pitchFamily="49" charset="-122"/>
              </a:rPr>
              <a:t>任何使用</a:t>
            </a:r>
            <a:r>
              <a:rPr lang="en-US" altLang="zh-CN" sz="2800" dirty="0">
                <a:latin typeface="Times New Roman" panose="02020603050405020304" pitchFamily="18" charset="0"/>
                <a:ea typeface="楷体_GB2312" pitchFamily="49" charset="-122"/>
              </a:rPr>
              <a:t>Internet</a:t>
            </a:r>
            <a:r>
              <a:rPr lang="zh-CN" altLang="en-US" sz="2800" dirty="0">
                <a:latin typeface="Times New Roman" panose="02020603050405020304" pitchFamily="18" charset="0"/>
                <a:ea typeface="楷体_GB2312" pitchFamily="49" charset="-122"/>
              </a:rPr>
              <a:t>的网络用户都可以浏览电话公司所有的客户信息</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包括姓名、住址、电话号码等</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a:p>
            <a:r>
              <a:rPr lang="en-US" altLang="zh-CN" sz="2800" dirty="0">
                <a:solidFill>
                  <a:srgbClr val="3D00EA"/>
                </a:solidFill>
                <a:latin typeface="Times New Roman" panose="02020603050405020304" pitchFamily="18" charset="0"/>
                <a:ea typeface="楷体_GB2312" pitchFamily="49" charset="-122"/>
              </a:rPr>
              <a:t>2</a:t>
            </a:r>
            <a:r>
              <a:rPr lang="zh-CN" altLang="en-US" sz="2800" dirty="0">
                <a:solidFill>
                  <a:srgbClr val="3D00EA"/>
                </a:solidFill>
                <a:latin typeface="Times New Roman" panose="02020603050405020304" pitchFamily="18" charset="0"/>
                <a:ea typeface="楷体_GB2312" pitchFamily="49" charset="-122"/>
              </a:rPr>
              <a:t>．登录</a:t>
            </a:r>
            <a:r>
              <a:rPr lang="zh-CN" altLang="en-US" sz="2800" dirty="0">
                <a:latin typeface="Times New Roman" panose="02020603050405020304" pitchFamily="18" charset="0"/>
                <a:ea typeface="楷体_GB2312" pitchFamily="49" charset="-122"/>
              </a:rPr>
              <a:t>：电话公司授予每个客户一个帐号。拥有授权帐号的客户，可以使用系统提供的页面设置个人密码，并使用该帐号和密码向系统注册。</a:t>
            </a:r>
            <a:endParaRPr lang="zh-CN" altLang="en-US" sz="2800" dirty="0">
              <a:latin typeface="Times New Roman" panose="02020603050405020304" pitchFamily="18" charset="0"/>
              <a:ea typeface="楷体_GB2312" pitchFamily="49" charset="-122"/>
            </a:endParaRPr>
          </a:p>
          <a:p>
            <a:r>
              <a:rPr lang="en-US" altLang="zh-CN" sz="2800" dirty="0">
                <a:solidFill>
                  <a:srgbClr val="3D00EA"/>
                </a:solidFill>
                <a:latin typeface="Times New Roman" panose="02020603050405020304" pitchFamily="18" charset="0"/>
                <a:ea typeface="楷体_GB2312" pitchFamily="49" charset="-122"/>
              </a:rPr>
              <a:t>3</a:t>
            </a:r>
            <a:r>
              <a:rPr lang="zh-CN" altLang="en-US" sz="2800" dirty="0">
                <a:solidFill>
                  <a:srgbClr val="3D00EA"/>
                </a:solidFill>
                <a:latin typeface="Times New Roman" panose="02020603050405020304" pitchFamily="18" charset="0"/>
                <a:ea typeface="楷体_GB2312" pitchFamily="49" charset="-122"/>
              </a:rPr>
              <a:t>．修改个人信息：</a:t>
            </a:r>
            <a:r>
              <a:rPr lang="zh-CN" altLang="en-US" sz="2800" dirty="0">
                <a:latin typeface="Times New Roman" panose="02020603050405020304" pitchFamily="18" charset="0"/>
                <a:ea typeface="楷体_GB2312" pitchFamily="49" charset="-122"/>
              </a:rPr>
              <a:t>客户向系统注册后，可以发送电子邮件或者使用系统提供的页面，对个人信息进行修改。</a:t>
            </a:r>
            <a:endParaRPr lang="zh-CN" altLang="en-US" sz="2800" dirty="0">
              <a:latin typeface="Times New Roman" panose="02020603050405020304" pitchFamily="18" charset="0"/>
              <a:ea typeface="楷体_GB2312" pitchFamily="49" charset="-122"/>
            </a:endParaRPr>
          </a:p>
          <a:p>
            <a:r>
              <a:rPr lang="en-US" altLang="zh-CN" sz="2800" dirty="0">
                <a:solidFill>
                  <a:srgbClr val="3D00EA"/>
                </a:solidFill>
                <a:latin typeface="Times New Roman" panose="02020603050405020304" pitchFamily="18" charset="0"/>
                <a:ea typeface="楷体_GB2312" pitchFamily="49" charset="-122"/>
              </a:rPr>
              <a:t>4</a:t>
            </a:r>
            <a:r>
              <a:rPr lang="zh-CN" altLang="en-US" sz="2800" dirty="0">
                <a:solidFill>
                  <a:srgbClr val="3D00EA"/>
                </a:solidFill>
                <a:latin typeface="Times New Roman" panose="02020603050405020304" pitchFamily="18" charset="0"/>
                <a:ea typeface="楷体_GB2312" pitchFamily="49" charset="-122"/>
              </a:rPr>
              <a:t>．删除客户信息：</a:t>
            </a:r>
            <a:r>
              <a:rPr lang="zh-CN" altLang="en-US" sz="2800" dirty="0">
                <a:latin typeface="Times New Roman" panose="02020603050405020304" pitchFamily="18" charset="0"/>
                <a:ea typeface="楷体_GB2312" pitchFamily="49" charset="-122"/>
              </a:rPr>
              <a:t>只有公司的管理人员才能删除不再接受公司服务的客户的信息。</a:t>
            </a:r>
            <a:endParaRPr lang="zh-CN" altLang="en-US" sz="2800" dirty="0">
              <a:latin typeface="Times New Roman" panose="02020603050405020304" pitchFamily="18" charset="0"/>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3" descr="gc04_1x3"/>
          <p:cNvPicPr>
            <a:picLocks noChangeAspect="1"/>
          </p:cNvPicPr>
          <p:nvPr/>
        </p:nvPicPr>
        <p:blipFill>
          <a:blip r:embed="rId1"/>
          <a:stretch>
            <a:fillRect/>
          </a:stretch>
        </p:blipFill>
        <p:spPr>
          <a:xfrm>
            <a:off x="812800" y="204153"/>
            <a:ext cx="7737475" cy="4562475"/>
          </a:xfrm>
          <a:prstGeom prst="rect">
            <a:avLst/>
          </a:prstGeom>
          <a:noFill/>
          <a:ln w="9525">
            <a:noFill/>
          </a:ln>
        </p:spPr>
      </p:pic>
      <p:sp>
        <p:nvSpPr>
          <p:cNvPr id="81923" name="Rectangle 4"/>
          <p:cNvSpPr/>
          <p:nvPr/>
        </p:nvSpPr>
        <p:spPr>
          <a:xfrm>
            <a:off x="361950" y="5051425"/>
            <a:ext cx="8348663" cy="1281113"/>
          </a:xfrm>
          <a:prstGeom prst="rect">
            <a:avLst/>
          </a:prstGeom>
          <a:noFill/>
          <a:ln w="9525">
            <a:noFill/>
          </a:ln>
        </p:spPr>
        <p:txBody>
          <a:bodyPr lIns="0" tIns="0" rIns="0" bIns="0" anchor="ctr">
            <a:spAutoFit/>
          </a:bodyPr>
          <a:lstStyle/>
          <a:p>
            <a:r>
              <a:rPr lang="en-US" altLang="zh-CN" sz="2800" dirty="0">
                <a:solidFill>
                  <a:srgbClr val="3D00EA"/>
                </a:solidFill>
                <a:latin typeface="Times New Roman" panose="02020603050405020304" pitchFamily="18" charset="0"/>
                <a:ea typeface="楷体_GB2312" pitchFamily="49" charset="-122"/>
              </a:rPr>
              <a:t>[</a:t>
            </a:r>
            <a:r>
              <a:rPr lang="zh-CN" altLang="en-US" sz="2800" dirty="0">
                <a:solidFill>
                  <a:srgbClr val="3D00EA"/>
                </a:solidFill>
                <a:latin typeface="Times New Roman" panose="02020603050405020304" pitchFamily="18" charset="0"/>
                <a:ea typeface="楷体_GB2312" pitchFamily="49" charset="-122"/>
              </a:rPr>
              <a:t>问题</a:t>
            </a:r>
            <a:r>
              <a:rPr lang="en-US" altLang="zh-CN" sz="2800" dirty="0">
                <a:solidFill>
                  <a:srgbClr val="3D00EA"/>
                </a:solidFill>
                <a:latin typeface="Times New Roman" panose="02020603050405020304" pitchFamily="18" charset="0"/>
                <a:ea typeface="楷体_GB2312" pitchFamily="49" charset="-122"/>
              </a:rPr>
              <a:t>1]</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在需求分析阶段，采用</a:t>
            </a:r>
            <a:r>
              <a:rPr lang="en-US" altLang="zh-CN" sz="2800" dirty="0">
                <a:latin typeface="Times New Roman" panose="02020603050405020304" pitchFamily="18" charset="0"/>
                <a:ea typeface="楷体_GB2312" pitchFamily="49" charset="-122"/>
              </a:rPr>
              <a:t>UML</a:t>
            </a:r>
            <a:r>
              <a:rPr lang="zh-CN" altLang="en-US" sz="2800" dirty="0">
                <a:latin typeface="Times New Roman" panose="02020603050405020304" pitchFamily="18" charset="0"/>
                <a:ea typeface="楷体_GB2312" pitchFamily="49" charset="-122"/>
              </a:rPr>
              <a:t>的用例图描述系统功能需求，如图所示。请指出图中的</a:t>
            </a:r>
            <a:r>
              <a:rPr lang="en-US" altLang="zh-CN" sz="2800" dirty="0">
                <a:latin typeface="Times New Roman" panose="02020603050405020304" pitchFamily="18" charset="0"/>
                <a:ea typeface="楷体_GB2312" pitchFamily="49" charset="-122"/>
              </a:rPr>
              <a:t>A</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B</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C </a:t>
            </a:r>
            <a:r>
              <a:rPr lang="zh-CN" altLang="en-US" sz="2800" dirty="0">
                <a:latin typeface="Times New Roman" panose="02020603050405020304" pitchFamily="18" charset="0"/>
                <a:ea typeface="楷体_GB2312" pitchFamily="49" charset="-122"/>
              </a:rPr>
              <a:t>和</a:t>
            </a:r>
            <a:r>
              <a:rPr lang="en-US" altLang="zh-CN" sz="2800" dirty="0">
                <a:latin typeface="Times New Roman" panose="02020603050405020304" pitchFamily="18" charset="0"/>
                <a:ea typeface="楷体_GB2312" pitchFamily="49" charset="-122"/>
              </a:rPr>
              <a:t>D</a:t>
            </a:r>
            <a:r>
              <a:rPr lang="zh-CN" altLang="en-US" sz="2800" dirty="0">
                <a:latin typeface="Times New Roman" panose="02020603050405020304" pitchFamily="18" charset="0"/>
                <a:ea typeface="楷体_GB2312" pitchFamily="49" charset="-122"/>
              </a:rPr>
              <a:t>分别是哪个用例</a:t>
            </a:r>
            <a:r>
              <a:rPr lang="en-US" altLang="zh-CN" sz="2800" dirty="0">
                <a:latin typeface="Times New Roman" panose="02020603050405020304" pitchFamily="18" charset="0"/>
                <a:ea typeface="楷体_GB2312" pitchFamily="49" charset="-122"/>
              </a:rPr>
              <a:t>?</a:t>
            </a:r>
            <a:endParaRPr lang="en-US" altLang="zh-CN" sz="2800" dirty="0">
              <a:latin typeface="Times New Roman" panose="02020603050405020304" pitchFamily="18" charset="0"/>
              <a:ea typeface="楷体_GB2312"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b="0" dirty="0">
                <a:latin typeface="Arial Black" panose="020B0A04020102020204" pitchFamily="34" charset="0"/>
              </a:rPr>
            </a:fld>
            <a:endParaRPr lang="en-US" altLang="zh-CN" sz="1200" b="0" dirty="0">
              <a:latin typeface="Arial Black" panose="020B0A04020102020204" pitchFamily="34" charset="0"/>
            </a:endParaRPr>
          </a:p>
        </p:txBody>
      </p:sp>
      <p:sp>
        <p:nvSpPr>
          <p:cNvPr id="28675" name="Rectangle 2"/>
          <p:cNvSpPr>
            <a:spLocks noGrp="1"/>
          </p:cNvSpPr>
          <p:nvPr>
            <p:ph type="title"/>
          </p:nvPr>
        </p:nvSpPr>
        <p:spPr/>
        <p:txBody>
          <a:bodyPr vert="horz" wrap="square" lIns="91440" tIns="45720" rIns="91440" bIns="45720" anchor="ctr">
            <a:scene3d>
              <a:camera prst="orthographicFront"/>
              <a:lightRig rig="threePt" dir="t"/>
            </a:scene3d>
          </a:bodyPr>
          <a:lstStyle/>
          <a:p>
            <a:r>
              <a:rPr lang="zh-CN" altLang="en-US" dirty="0">
                <a:solidFill>
                  <a:srgbClr val="FF0000"/>
                </a:solidFill>
                <a:effectLst>
                  <a:innerShdw blurRad="63500" dist="50800" dir="13500000">
                    <a:srgbClr val="000000">
                      <a:alpha val="50000"/>
                    </a:srgbClr>
                  </a:innerShdw>
                </a:effectLst>
              </a:rPr>
              <a:t>实例</a:t>
            </a:r>
            <a:endParaRPr lang="zh-CN" altLang="en-US" dirty="0">
              <a:solidFill>
                <a:srgbClr val="FF0000"/>
              </a:solidFill>
              <a:effectLst>
                <a:innerShdw blurRad="63500" dist="50800" dir="13500000">
                  <a:srgbClr val="000000">
                    <a:alpha val="50000"/>
                  </a:srgbClr>
                </a:innerShdw>
              </a:effectLst>
            </a:endParaRPr>
          </a:p>
        </p:txBody>
      </p:sp>
      <p:pic>
        <p:nvPicPr>
          <p:cNvPr id="28676" name="Picture 3"/>
          <p:cNvPicPr>
            <a:picLocks noChangeAspect="1"/>
          </p:cNvPicPr>
          <p:nvPr/>
        </p:nvPicPr>
        <p:blipFill>
          <a:blip r:embed="rId1"/>
          <a:stretch>
            <a:fillRect/>
          </a:stretch>
        </p:blipFill>
        <p:spPr>
          <a:xfrm>
            <a:off x="3203575" y="1989138"/>
            <a:ext cx="2627313" cy="2735262"/>
          </a:xfrm>
          <a:prstGeom prst="rect">
            <a:avLst/>
          </a:prstGeom>
          <a:noFill/>
          <a:ln w="9525">
            <a:noFill/>
          </a:ln>
        </p:spPr>
      </p:pic>
      <p:sp>
        <p:nvSpPr>
          <p:cNvPr id="120836" name="Text Box 4"/>
          <p:cNvSpPr txBox="1">
            <a:spLocks noChangeArrowheads="1"/>
          </p:cNvSpPr>
          <p:nvPr/>
        </p:nvSpPr>
        <p:spPr bwMode="auto">
          <a:xfrm>
            <a:off x="682625" y="5084763"/>
            <a:ext cx="7993063" cy="579438"/>
          </a:xfrm>
          <a:prstGeom prst="rect">
            <a:avLst/>
          </a:prstGeom>
          <a:noFill/>
          <a:ln w="12700">
            <a:noFill/>
            <a:miter lim="800000"/>
            <a:headEnd type="none" w="sm" len="sm"/>
            <a:tailEnd type="none" w="sm" len="sm"/>
          </a:ln>
          <a:effectLst/>
        </p:spPr>
        <p:txBody>
          <a:bodyPr>
            <a:spAutoFit/>
          </a:bodyPr>
          <a:lstStyle/>
          <a:p>
            <a:pPr marR="0" algn="ctr" defTabSz="914400" eaLnBrk="0" hangingPunct="0">
              <a:spcBef>
                <a:spcPct val="50000"/>
              </a:spcBef>
              <a:buClrTx/>
              <a:buSzTx/>
              <a:buFontTx/>
              <a:buNone/>
              <a:defRPr/>
            </a:pPr>
            <a:r>
              <a:rPr kumimoji="0" lang="zh-CN" altLang="en-US" sz="3200" u="sng" kern="1200" cap="none" spc="0" normalizeH="0" baseline="0" noProof="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昨天我的一个朋友结婚了</a:t>
            </a:r>
            <a:endParaRPr kumimoji="0" lang="zh-CN" altLang="en-US" sz="3200" u="sng" kern="1200" cap="none" spc="0" normalizeH="0" baseline="0" noProof="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Tree>
  </p:cSld>
  <p:clrMapOvr>
    <a:masterClrMapping/>
  </p:clrMapOvr>
  <p:transition>
    <p:comb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solidFill>
            <a:srgbClr val="CFE09A"/>
          </a:solidFill>
        </p:spPr>
        <p:txBody>
          <a:bodyPr vert="horz" wrap="square" lIns="91440" tIns="45720" rIns="91440" bIns="45720" anchor="ctr"/>
          <a:lstStyle/>
          <a:p>
            <a:r>
              <a:rPr lang="zh-CN" altLang="en-US" dirty="0"/>
              <a:t>利用</a:t>
            </a:r>
            <a:r>
              <a:rPr lang="en-US" altLang="zh-CN" dirty="0"/>
              <a:t>UML</a:t>
            </a:r>
            <a:r>
              <a:rPr lang="zh-CN" altLang="en-US" dirty="0"/>
              <a:t>描述分析过程</a:t>
            </a:r>
            <a:endParaRPr lang="zh-CN" altLang="en-US" dirty="0"/>
          </a:p>
        </p:txBody>
      </p:sp>
      <p:sp>
        <p:nvSpPr>
          <p:cNvPr id="136195" name="Text Box 3"/>
          <p:cNvSpPr txBox="1">
            <a:spLocks noChangeArrowheads="1"/>
          </p:cNvSpPr>
          <p:nvPr/>
        </p:nvSpPr>
        <p:spPr bwMode="auto">
          <a:xfrm>
            <a:off x="854075" y="1628775"/>
            <a:ext cx="549275" cy="4392613"/>
          </a:xfrm>
          <a:prstGeom prst="rect">
            <a:avLst/>
          </a:prstGeom>
          <a:noFill/>
          <a:ln w="12700">
            <a:noFill/>
            <a:miter lim="800000"/>
            <a:headEnd type="none" w="sm" len="sm"/>
            <a:tailEnd type="none" w="sm" len="sm"/>
          </a:ln>
          <a:effectLst/>
        </p:spPr>
        <p:txBody>
          <a:bodyPr vert="eaVert">
            <a:spAutoFit/>
          </a:bodyPr>
          <a:lstStyle/>
          <a:p>
            <a:pPr marR="0" algn="ctr" defTabSz="914400" eaLnBrk="0" hangingPunct="0">
              <a:spcBef>
                <a:spcPct val="50000"/>
              </a:spcBef>
              <a:buClrTx/>
              <a:buSzTx/>
              <a:buFontTx/>
              <a:buNone/>
              <a:defRPr/>
            </a:pPr>
            <a:r>
              <a:rPr kumimoji="0" lang="zh-CN" altLang="en-US" u="sng" kern="1200" cap="none" spc="0" normalizeH="0" baseline="0" noProof="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完整故事情节的静态模型</a:t>
            </a:r>
            <a:endParaRPr kumimoji="0" lang="zh-CN" altLang="en-US" u="sng" kern="1200" cap="none" spc="0" normalizeH="0" baseline="0" noProof="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pic>
        <p:nvPicPr>
          <p:cNvPr id="29700" name="Picture 4"/>
          <p:cNvPicPr>
            <a:picLocks noChangeAspect="1"/>
          </p:cNvPicPr>
          <p:nvPr/>
        </p:nvPicPr>
        <p:blipFill>
          <a:blip r:embed="rId1"/>
          <a:stretch>
            <a:fillRect/>
          </a:stretch>
        </p:blipFill>
        <p:spPr>
          <a:xfrm>
            <a:off x="2051050" y="1412875"/>
            <a:ext cx="5834063" cy="5434013"/>
          </a:xfrm>
          <a:prstGeom prst="rect">
            <a:avLst/>
          </a:prstGeom>
          <a:noFill/>
          <a:ln w="9525">
            <a:noFill/>
          </a:ln>
        </p:spPr>
      </p:pic>
    </p:spTree>
  </p:cSld>
  <p:clrMapOvr>
    <a:masterClrMapping/>
  </p:clrMapOvr>
  <p:transition>
    <p:push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solidFill>
            <a:srgbClr val="CFE09A"/>
          </a:solidFill>
        </p:spPr>
        <p:txBody>
          <a:bodyPr vert="horz" wrap="square" lIns="91440" tIns="45720" rIns="91440" bIns="45720" anchor="ctr"/>
          <a:lstStyle/>
          <a:p>
            <a:r>
              <a:rPr lang="zh-CN" altLang="en-US" dirty="0"/>
              <a:t>搞清过程的活动图</a:t>
            </a:r>
            <a:endParaRPr lang="zh-CN" altLang="en-US" dirty="0"/>
          </a:p>
        </p:txBody>
      </p:sp>
      <p:pic>
        <p:nvPicPr>
          <p:cNvPr id="30723" name="Picture 3"/>
          <p:cNvPicPr>
            <a:picLocks noChangeAspect="1"/>
          </p:cNvPicPr>
          <p:nvPr/>
        </p:nvPicPr>
        <p:blipFill>
          <a:blip r:embed="rId1"/>
          <a:stretch>
            <a:fillRect/>
          </a:stretch>
        </p:blipFill>
        <p:spPr>
          <a:xfrm>
            <a:off x="900113" y="1557338"/>
            <a:ext cx="7920037" cy="3829050"/>
          </a:xfrm>
          <a:prstGeom prst="rect">
            <a:avLst/>
          </a:prstGeom>
          <a:noFill/>
          <a:ln w="9525">
            <a:noFill/>
          </a:ln>
        </p:spPr>
      </p:pic>
    </p:spTree>
  </p:cSld>
  <p:clrMapOvr>
    <a:masterClrMapping/>
  </p:clrMapOvr>
  <p:transition>
    <p:push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250825" y="188913"/>
            <a:ext cx="7793038" cy="1143000"/>
          </a:xfrm>
        </p:spPr>
        <p:txBody>
          <a:bodyPr vert="horz" wrap="square" lIns="91440" tIns="45720" rIns="91440" bIns="45720" anchor="ctr"/>
          <a:lstStyle/>
          <a:p>
            <a:r>
              <a:rPr lang="zh-CN" altLang="en-US" sz="1800" dirty="0"/>
              <a:t>拍拖过程活动图</a:t>
            </a:r>
            <a:br>
              <a:rPr lang="zh-CN" altLang="en-US" sz="1800" dirty="0"/>
            </a:br>
            <a:br>
              <a:rPr lang="zh-CN" altLang="en-US" sz="1800" dirty="0"/>
            </a:br>
            <a:br>
              <a:rPr lang="zh-CN" altLang="en-US" sz="1800" dirty="0"/>
            </a:br>
            <a:endParaRPr lang="zh-CN" altLang="en-US" sz="1800" dirty="0"/>
          </a:p>
        </p:txBody>
      </p:sp>
      <p:grpSp>
        <p:nvGrpSpPr>
          <p:cNvPr id="31747" name="Group 3"/>
          <p:cNvGrpSpPr/>
          <p:nvPr/>
        </p:nvGrpSpPr>
        <p:grpSpPr>
          <a:xfrm>
            <a:off x="179388" y="476250"/>
            <a:ext cx="8856662" cy="6048375"/>
            <a:chOff x="304" y="1035"/>
            <a:chExt cx="4931" cy="2672"/>
          </a:xfrm>
        </p:grpSpPr>
        <p:sp>
          <p:nvSpPr>
            <p:cNvPr id="31748" name="Freeform 4"/>
            <p:cNvSpPr/>
            <p:nvPr/>
          </p:nvSpPr>
          <p:spPr>
            <a:xfrm>
              <a:off x="883" y="1065"/>
              <a:ext cx="333" cy="163"/>
            </a:xfrm>
            <a:custGeom>
              <a:avLst/>
              <a:gdLst>
                <a:gd name="txL" fmla="*/ 0 w 333"/>
                <a:gd name="txT" fmla="*/ 0 h 163"/>
                <a:gd name="txR" fmla="*/ 333 w 333"/>
                <a:gd name="txB" fmla="*/ 163 h 163"/>
              </a:gdLst>
              <a:ahLst/>
              <a:cxnLst>
                <a:cxn ang="0">
                  <a:pos x="0" y="89"/>
                </a:cxn>
                <a:cxn ang="0">
                  <a:pos x="174" y="0"/>
                </a:cxn>
                <a:cxn ang="0">
                  <a:pos x="333" y="89"/>
                </a:cxn>
                <a:cxn ang="0">
                  <a:pos x="174" y="163"/>
                </a:cxn>
                <a:cxn ang="0">
                  <a:pos x="0" y="89"/>
                </a:cxn>
              </a:cxnLst>
              <a:rect l="txL" t="txT" r="txR" b="txB"/>
              <a:pathLst>
                <a:path w="333" h="163">
                  <a:moveTo>
                    <a:pt x="0" y="89"/>
                  </a:moveTo>
                  <a:lnTo>
                    <a:pt x="174" y="0"/>
                  </a:lnTo>
                  <a:lnTo>
                    <a:pt x="333" y="89"/>
                  </a:lnTo>
                  <a:lnTo>
                    <a:pt x="174" y="163"/>
                  </a:lnTo>
                  <a:lnTo>
                    <a:pt x="0" y="89"/>
                  </a:lnTo>
                  <a:close/>
                </a:path>
              </a:pathLst>
            </a:custGeom>
            <a:solidFill>
              <a:srgbClr val="FFFFCC">
                <a:alpha val="100000"/>
              </a:srgbClr>
            </a:solid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49" name="Freeform 5"/>
            <p:cNvSpPr/>
            <p:nvPr/>
          </p:nvSpPr>
          <p:spPr>
            <a:xfrm>
              <a:off x="2404" y="1065"/>
              <a:ext cx="333" cy="163"/>
            </a:xfrm>
            <a:custGeom>
              <a:avLst/>
              <a:gdLst>
                <a:gd name="txL" fmla="*/ 0 w 333"/>
                <a:gd name="txT" fmla="*/ 0 h 163"/>
                <a:gd name="txR" fmla="*/ 333 w 333"/>
                <a:gd name="txB" fmla="*/ 163 h 163"/>
              </a:gdLst>
              <a:ahLst/>
              <a:cxnLst>
                <a:cxn ang="0">
                  <a:pos x="0" y="89"/>
                </a:cxn>
                <a:cxn ang="0">
                  <a:pos x="173" y="0"/>
                </a:cxn>
                <a:cxn ang="0">
                  <a:pos x="333" y="89"/>
                </a:cxn>
                <a:cxn ang="0">
                  <a:pos x="173" y="163"/>
                </a:cxn>
                <a:cxn ang="0">
                  <a:pos x="0" y="89"/>
                </a:cxn>
              </a:cxnLst>
              <a:rect l="txL" t="txT" r="txR" b="txB"/>
              <a:pathLst>
                <a:path w="333" h="163">
                  <a:moveTo>
                    <a:pt x="0" y="89"/>
                  </a:moveTo>
                  <a:lnTo>
                    <a:pt x="173" y="0"/>
                  </a:lnTo>
                  <a:lnTo>
                    <a:pt x="333" y="89"/>
                  </a:lnTo>
                  <a:lnTo>
                    <a:pt x="173" y="163"/>
                  </a:lnTo>
                  <a:lnTo>
                    <a:pt x="0" y="89"/>
                  </a:lnTo>
                  <a:close/>
                </a:path>
              </a:pathLst>
            </a:custGeom>
            <a:solidFill>
              <a:srgbClr val="FFFFCC">
                <a:alpha val="100000"/>
              </a:srgbClr>
            </a:solid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50" name="Freeform 6"/>
            <p:cNvSpPr/>
            <p:nvPr/>
          </p:nvSpPr>
          <p:spPr>
            <a:xfrm>
              <a:off x="1231" y="1154"/>
              <a:ext cx="1173" cy="29"/>
            </a:xfrm>
            <a:custGeom>
              <a:avLst/>
              <a:gdLst>
                <a:gd name="txL" fmla="*/ 0 w 162"/>
                <a:gd name="txT" fmla="*/ 0 h 4"/>
                <a:gd name="txR" fmla="*/ 162 w 162"/>
                <a:gd name="txB" fmla="*/ 4 h 4"/>
              </a:gdLst>
              <a:ahLst/>
              <a:cxnLst>
                <a:cxn ang="0">
                  <a:pos x="0" y="0"/>
                </a:cxn>
                <a:cxn ang="0">
                  <a:pos x="445277" y="0"/>
                </a:cxn>
                <a:cxn ang="0">
                  <a:pos x="412244" y="11042"/>
                </a:cxn>
              </a:cxnLst>
              <a:rect l="txL" t="txT" r="txR" b="txB"/>
              <a:pathLst>
                <a:path w="162" h="4">
                  <a:moveTo>
                    <a:pt x="0" y="0"/>
                  </a:moveTo>
                  <a:lnTo>
                    <a:pt x="162" y="0"/>
                  </a:lnTo>
                  <a:lnTo>
                    <a:pt x="150" y="4"/>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51" name="Line 7"/>
            <p:cNvSpPr/>
            <p:nvPr/>
          </p:nvSpPr>
          <p:spPr>
            <a:xfrm flipH="1" flipV="1">
              <a:off x="2317" y="1117"/>
              <a:ext cx="87" cy="37"/>
            </a:xfrm>
            <a:prstGeom prst="line">
              <a:avLst/>
            </a:prstGeom>
            <a:ln w="0" cap="flat" cmpd="sng">
              <a:solidFill>
                <a:srgbClr val="990033"/>
              </a:solidFill>
              <a:prstDash val="solid"/>
              <a:headEnd type="none" w="med" len="med"/>
              <a:tailEnd type="none" w="med" len="med"/>
            </a:ln>
          </p:spPr>
        </p:sp>
        <p:sp>
          <p:nvSpPr>
            <p:cNvPr id="31752" name="Rectangle 8"/>
            <p:cNvSpPr/>
            <p:nvPr/>
          </p:nvSpPr>
          <p:spPr>
            <a:xfrm>
              <a:off x="1238" y="1035"/>
              <a:ext cx="641" cy="121"/>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非初级阶段</a:t>
              </a:r>
              <a:endParaRPr lang="zh-CN" altLang="en-US" sz="1800" b="0" dirty="0">
                <a:latin typeface="Tahoma" panose="020B0604030504040204" pitchFamily="34" charset="0"/>
              </a:endParaRPr>
            </a:p>
          </p:txBody>
        </p:sp>
        <p:sp>
          <p:nvSpPr>
            <p:cNvPr id="31753" name="AutoShape 9"/>
            <p:cNvSpPr/>
            <p:nvPr/>
          </p:nvSpPr>
          <p:spPr>
            <a:xfrm>
              <a:off x="304" y="2086"/>
              <a:ext cx="695" cy="318"/>
            </a:xfrm>
            <a:prstGeom prst="roundRect">
              <a:avLst>
                <a:gd name="adj" fmla="val 16278"/>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754" name="Rectangle 10"/>
            <p:cNvSpPr/>
            <p:nvPr/>
          </p:nvSpPr>
          <p:spPr>
            <a:xfrm>
              <a:off x="500" y="2123"/>
              <a:ext cx="383" cy="242"/>
            </a:xfrm>
            <a:prstGeom prst="rect">
              <a:avLst/>
            </a:prstGeom>
            <a:noFill/>
            <a:ln w="9525">
              <a:noFill/>
            </a:ln>
          </p:spPr>
          <p:txBody>
            <a:bodyPr lIns="0" tIns="0" rIns="0" bIns="0">
              <a:spAutoFit/>
            </a:bodyPr>
            <a:lstStyle/>
            <a:p>
              <a:r>
                <a:rPr lang="zh-CN" altLang="en-US" sz="1800" dirty="0">
                  <a:solidFill>
                    <a:srgbClr val="000000"/>
                  </a:solidFill>
                  <a:latin typeface="宋体" panose="02010600030101010101" pitchFamily="2" charset="-122"/>
                </a:rPr>
                <a:t>送收花</a:t>
              </a:r>
              <a:endParaRPr lang="zh-CN" altLang="en-US" sz="1800" b="0" dirty="0">
                <a:latin typeface="Tahoma" panose="020B0604030504040204" pitchFamily="34" charset="0"/>
              </a:endParaRPr>
            </a:p>
          </p:txBody>
        </p:sp>
        <p:sp>
          <p:nvSpPr>
            <p:cNvPr id="31755" name="Freeform 11"/>
            <p:cNvSpPr/>
            <p:nvPr/>
          </p:nvSpPr>
          <p:spPr>
            <a:xfrm>
              <a:off x="775" y="1775"/>
              <a:ext cx="260" cy="311"/>
            </a:xfrm>
            <a:custGeom>
              <a:avLst/>
              <a:gdLst>
                <a:gd name="txL" fmla="*/ 0 w 36"/>
                <a:gd name="txT" fmla="*/ 0 h 42"/>
                <a:gd name="txR" fmla="*/ 36 w 36"/>
                <a:gd name="txB" fmla="*/ 42 h 42"/>
              </a:gdLst>
              <a:ahLst/>
              <a:cxnLst>
                <a:cxn ang="0">
                  <a:pos x="97955" y="0"/>
                </a:cxn>
                <a:cxn ang="0">
                  <a:pos x="0" y="126273"/>
                </a:cxn>
                <a:cxn ang="0">
                  <a:pos x="29784" y="111249"/>
                </a:cxn>
              </a:cxnLst>
              <a:rect l="txL" t="txT" r="txR" b="txB"/>
              <a:pathLst>
                <a:path w="36" h="42">
                  <a:moveTo>
                    <a:pt x="36" y="0"/>
                  </a:moveTo>
                  <a:lnTo>
                    <a:pt x="0" y="42"/>
                  </a:lnTo>
                  <a:lnTo>
                    <a:pt x="11" y="37"/>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56" name="Line 12"/>
            <p:cNvSpPr/>
            <p:nvPr/>
          </p:nvSpPr>
          <p:spPr>
            <a:xfrm flipV="1">
              <a:off x="775" y="2005"/>
              <a:ext cx="29" cy="81"/>
            </a:xfrm>
            <a:prstGeom prst="line">
              <a:avLst/>
            </a:prstGeom>
            <a:ln w="0" cap="flat" cmpd="sng">
              <a:solidFill>
                <a:srgbClr val="990033"/>
              </a:solidFill>
              <a:prstDash val="solid"/>
              <a:headEnd type="none" w="med" len="med"/>
              <a:tailEnd type="none" w="med" len="med"/>
            </a:ln>
          </p:spPr>
        </p:sp>
        <p:sp>
          <p:nvSpPr>
            <p:cNvPr id="31757" name="Freeform 13"/>
            <p:cNvSpPr/>
            <p:nvPr/>
          </p:nvSpPr>
          <p:spPr>
            <a:xfrm>
              <a:off x="782" y="2404"/>
              <a:ext cx="253" cy="311"/>
            </a:xfrm>
            <a:custGeom>
              <a:avLst/>
              <a:gdLst>
                <a:gd name="txL" fmla="*/ 0 w 35"/>
                <a:gd name="txT" fmla="*/ 0 h 42"/>
                <a:gd name="txR" fmla="*/ 35 w 35"/>
                <a:gd name="txB" fmla="*/ 42 h 42"/>
              </a:gdLst>
              <a:ahLst/>
              <a:cxnLst>
                <a:cxn ang="0">
                  <a:pos x="0" y="0"/>
                </a:cxn>
                <a:cxn ang="0">
                  <a:pos x="95569" y="126273"/>
                </a:cxn>
                <a:cxn ang="0">
                  <a:pos x="84596" y="90138"/>
                </a:cxn>
              </a:cxnLst>
              <a:rect l="txL" t="txT" r="txR" b="txB"/>
              <a:pathLst>
                <a:path w="35" h="42">
                  <a:moveTo>
                    <a:pt x="0" y="0"/>
                  </a:moveTo>
                  <a:lnTo>
                    <a:pt x="35" y="42"/>
                  </a:lnTo>
                  <a:lnTo>
                    <a:pt x="31" y="3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58" name="Line 14"/>
            <p:cNvSpPr/>
            <p:nvPr/>
          </p:nvSpPr>
          <p:spPr>
            <a:xfrm flipH="1" flipV="1">
              <a:off x="956" y="2678"/>
              <a:ext cx="79" cy="37"/>
            </a:xfrm>
            <a:prstGeom prst="line">
              <a:avLst/>
            </a:prstGeom>
            <a:ln w="0" cap="flat" cmpd="sng">
              <a:solidFill>
                <a:srgbClr val="990033"/>
              </a:solidFill>
              <a:prstDash val="solid"/>
              <a:headEnd type="none" w="med" len="med"/>
              <a:tailEnd type="none" w="med" len="med"/>
            </a:ln>
          </p:spPr>
        </p:sp>
        <p:sp>
          <p:nvSpPr>
            <p:cNvPr id="31759" name="AutoShape 15"/>
            <p:cNvSpPr/>
            <p:nvPr/>
          </p:nvSpPr>
          <p:spPr>
            <a:xfrm>
              <a:off x="1115" y="2086"/>
              <a:ext cx="695" cy="318"/>
            </a:xfrm>
            <a:prstGeom prst="roundRect">
              <a:avLst>
                <a:gd name="adj" fmla="val 16278"/>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760" name="Rectangle 16"/>
            <p:cNvSpPr/>
            <p:nvPr/>
          </p:nvSpPr>
          <p:spPr>
            <a:xfrm>
              <a:off x="1267" y="2123"/>
              <a:ext cx="513" cy="121"/>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甜言蜜语</a:t>
              </a:r>
              <a:endParaRPr lang="zh-CN" altLang="en-US" sz="1800" b="0" dirty="0">
                <a:latin typeface="Tahoma" panose="020B0604030504040204" pitchFamily="34" charset="0"/>
              </a:endParaRPr>
            </a:p>
          </p:txBody>
        </p:sp>
        <p:sp>
          <p:nvSpPr>
            <p:cNvPr id="31761" name="Freeform 17"/>
            <p:cNvSpPr/>
            <p:nvPr/>
          </p:nvSpPr>
          <p:spPr>
            <a:xfrm>
              <a:off x="1079" y="1775"/>
              <a:ext cx="253" cy="311"/>
            </a:xfrm>
            <a:custGeom>
              <a:avLst/>
              <a:gdLst>
                <a:gd name="txL" fmla="*/ 0 w 35"/>
                <a:gd name="txT" fmla="*/ 0 h 42"/>
                <a:gd name="txR" fmla="*/ 35 w 35"/>
                <a:gd name="txB" fmla="*/ 42 h 42"/>
              </a:gdLst>
              <a:ahLst/>
              <a:cxnLst>
                <a:cxn ang="0">
                  <a:pos x="0" y="0"/>
                </a:cxn>
                <a:cxn ang="0">
                  <a:pos x="95569" y="126273"/>
                </a:cxn>
                <a:cxn ang="0">
                  <a:pos x="84596" y="90138"/>
                </a:cxn>
              </a:cxnLst>
              <a:rect l="txL" t="txT" r="txR" b="txB"/>
              <a:pathLst>
                <a:path w="35" h="42">
                  <a:moveTo>
                    <a:pt x="0" y="0"/>
                  </a:moveTo>
                  <a:lnTo>
                    <a:pt x="35" y="42"/>
                  </a:lnTo>
                  <a:lnTo>
                    <a:pt x="31" y="3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62" name="Line 18"/>
            <p:cNvSpPr/>
            <p:nvPr/>
          </p:nvSpPr>
          <p:spPr>
            <a:xfrm flipH="1" flipV="1">
              <a:off x="1252" y="2049"/>
              <a:ext cx="80" cy="37"/>
            </a:xfrm>
            <a:prstGeom prst="line">
              <a:avLst/>
            </a:prstGeom>
            <a:ln w="0" cap="flat" cmpd="sng">
              <a:solidFill>
                <a:srgbClr val="990033"/>
              </a:solidFill>
              <a:prstDash val="solid"/>
              <a:headEnd type="none" w="med" len="med"/>
              <a:tailEnd type="none" w="med" len="med"/>
            </a:ln>
          </p:spPr>
        </p:sp>
        <p:sp>
          <p:nvSpPr>
            <p:cNvPr id="31763" name="Freeform 19"/>
            <p:cNvSpPr/>
            <p:nvPr/>
          </p:nvSpPr>
          <p:spPr>
            <a:xfrm>
              <a:off x="1071" y="2404"/>
              <a:ext cx="261" cy="311"/>
            </a:xfrm>
            <a:custGeom>
              <a:avLst/>
              <a:gdLst>
                <a:gd name="txL" fmla="*/ 0 w 36"/>
                <a:gd name="txT" fmla="*/ 0 h 42"/>
                <a:gd name="txR" fmla="*/ 36 w 36"/>
                <a:gd name="txB" fmla="*/ 42 h 42"/>
              </a:gdLst>
              <a:ahLst/>
              <a:cxnLst>
                <a:cxn ang="0">
                  <a:pos x="99448" y="0"/>
                </a:cxn>
                <a:cxn ang="0">
                  <a:pos x="0" y="126273"/>
                </a:cxn>
                <a:cxn ang="0">
                  <a:pos x="30486" y="111249"/>
                </a:cxn>
              </a:cxnLst>
              <a:rect l="txL" t="txT" r="txR" b="txB"/>
              <a:pathLst>
                <a:path w="36" h="42">
                  <a:moveTo>
                    <a:pt x="36" y="0"/>
                  </a:moveTo>
                  <a:lnTo>
                    <a:pt x="0" y="42"/>
                  </a:lnTo>
                  <a:lnTo>
                    <a:pt x="11" y="37"/>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64" name="Line 20"/>
            <p:cNvSpPr/>
            <p:nvPr/>
          </p:nvSpPr>
          <p:spPr>
            <a:xfrm flipV="1">
              <a:off x="1071" y="2626"/>
              <a:ext cx="29" cy="89"/>
            </a:xfrm>
            <a:prstGeom prst="line">
              <a:avLst/>
            </a:prstGeom>
            <a:ln w="0" cap="flat" cmpd="sng">
              <a:solidFill>
                <a:srgbClr val="990033"/>
              </a:solidFill>
              <a:prstDash val="solid"/>
              <a:headEnd type="none" w="med" len="med"/>
              <a:tailEnd type="none" w="med" len="med"/>
            </a:ln>
          </p:spPr>
        </p:sp>
        <p:sp>
          <p:nvSpPr>
            <p:cNvPr id="31765" name="AutoShape 21"/>
            <p:cNvSpPr/>
            <p:nvPr/>
          </p:nvSpPr>
          <p:spPr>
            <a:xfrm>
              <a:off x="1861" y="2086"/>
              <a:ext cx="695" cy="318"/>
            </a:xfrm>
            <a:prstGeom prst="roundRect">
              <a:avLst>
                <a:gd name="adj" fmla="val 16278"/>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766" name="Rectangle 22"/>
            <p:cNvSpPr/>
            <p:nvPr/>
          </p:nvSpPr>
          <p:spPr>
            <a:xfrm>
              <a:off x="2056" y="2123"/>
              <a:ext cx="363" cy="242"/>
            </a:xfrm>
            <a:prstGeom prst="rect">
              <a:avLst/>
            </a:prstGeom>
            <a:noFill/>
            <a:ln w="9525">
              <a:noFill/>
            </a:ln>
          </p:spPr>
          <p:txBody>
            <a:bodyPr lIns="0" tIns="0" rIns="0" bIns="0">
              <a:spAutoFit/>
            </a:bodyPr>
            <a:lstStyle/>
            <a:p>
              <a:r>
                <a:rPr lang="zh-CN" altLang="en-US" sz="1800" dirty="0">
                  <a:solidFill>
                    <a:srgbClr val="000000"/>
                  </a:solidFill>
                  <a:latin typeface="宋体" panose="02010600030101010101" pitchFamily="2" charset="-122"/>
                </a:rPr>
                <a:t>手拉手</a:t>
              </a:r>
              <a:endParaRPr lang="zh-CN" altLang="en-US" sz="1800" b="0" dirty="0">
                <a:latin typeface="Tahoma" panose="020B0604030504040204" pitchFamily="34" charset="0"/>
              </a:endParaRPr>
            </a:p>
          </p:txBody>
        </p:sp>
        <p:sp>
          <p:nvSpPr>
            <p:cNvPr id="31767" name="Freeform 23"/>
            <p:cNvSpPr/>
            <p:nvPr/>
          </p:nvSpPr>
          <p:spPr>
            <a:xfrm>
              <a:off x="2324" y="1775"/>
              <a:ext cx="232" cy="311"/>
            </a:xfrm>
            <a:custGeom>
              <a:avLst/>
              <a:gdLst>
                <a:gd name="txL" fmla="*/ 0 w 32"/>
                <a:gd name="txT" fmla="*/ 0 h 42"/>
                <a:gd name="txR" fmla="*/ 32 w 32"/>
                <a:gd name="txB" fmla="*/ 42 h 42"/>
              </a:gdLst>
              <a:ahLst/>
              <a:cxnLst>
                <a:cxn ang="0">
                  <a:pos x="88414" y="0"/>
                </a:cxn>
                <a:cxn ang="0">
                  <a:pos x="0" y="126273"/>
                </a:cxn>
                <a:cxn ang="0">
                  <a:pos x="30486" y="108398"/>
                </a:cxn>
              </a:cxnLst>
              <a:rect l="txL" t="txT" r="txR" b="txB"/>
              <a:pathLst>
                <a:path w="32" h="42">
                  <a:moveTo>
                    <a:pt x="32" y="0"/>
                  </a:moveTo>
                  <a:lnTo>
                    <a:pt x="0" y="42"/>
                  </a:lnTo>
                  <a:lnTo>
                    <a:pt x="11" y="36"/>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68" name="Line 24"/>
            <p:cNvSpPr/>
            <p:nvPr/>
          </p:nvSpPr>
          <p:spPr>
            <a:xfrm flipV="1">
              <a:off x="2324" y="1997"/>
              <a:ext cx="22" cy="89"/>
            </a:xfrm>
            <a:prstGeom prst="line">
              <a:avLst/>
            </a:prstGeom>
            <a:ln w="0" cap="flat" cmpd="sng">
              <a:solidFill>
                <a:srgbClr val="990033"/>
              </a:solidFill>
              <a:prstDash val="solid"/>
              <a:headEnd type="none" w="med" len="med"/>
              <a:tailEnd type="none" w="med" len="med"/>
            </a:ln>
          </p:spPr>
        </p:sp>
        <p:sp>
          <p:nvSpPr>
            <p:cNvPr id="31769" name="Freeform 25"/>
            <p:cNvSpPr/>
            <p:nvPr/>
          </p:nvSpPr>
          <p:spPr>
            <a:xfrm>
              <a:off x="2346" y="2404"/>
              <a:ext cx="282" cy="311"/>
            </a:xfrm>
            <a:custGeom>
              <a:avLst/>
              <a:gdLst>
                <a:gd name="txL" fmla="*/ 0 w 39"/>
                <a:gd name="txT" fmla="*/ 0 h 42"/>
                <a:gd name="txR" fmla="*/ 39 w 39"/>
                <a:gd name="txB" fmla="*/ 42 h 42"/>
              </a:gdLst>
              <a:ahLst/>
              <a:cxnLst>
                <a:cxn ang="0">
                  <a:pos x="0" y="0"/>
                </a:cxn>
                <a:cxn ang="0">
                  <a:pos x="106610" y="126273"/>
                </a:cxn>
                <a:cxn ang="0">
                  <a:pos x="95627" y="90138"/>
                </a:cxn>
              </a:cxnLst>
              <a:rect l="txL" t="txT" r="txR" b="txB"/>
              <a:pathLst>
                <a:path w="39" h="42">
                  <a:moveTo>
                    <a:pt x="0" y="0"/>
                  </a:moveTo>
                  <a:lnTo>
                    <a:pt x="39" y="42"/>
                  </a:lnTo>
                  <a:lnTo>
                    <a:pt x="35" y="3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70" name="Line 26"/>
            <p:cNvSpPr/>
            <p:nvPr/>
          </p:nvSpPr>
          <p:spPr>
            <a:xfrm flipH="1" flipV="1">
              <a:off x="2548" y="2678"/>
              <a:ext cx="80" cy="37"/>
            </a:xfrm>
            <a:prstGeom prst="line">
              <a:avLst/>
            </a:prstGeom>
            <a:ln w="0" cap="flat" cmpd="sng">
              <a:solidFill>
                <a:srgbClr val="990033"/>
              </a:solidFill>
              <a:prstDash val="solid"/>
              <a:headEnd type="none" w="med" len="med"/>
              <a:tailEnd type="none" w="med" len="med"/>
            </a:ln>
          </p:spPr>
        </p:sp>
        <p:sp>
          <p:nvSpPr>
            <p:cNvPr id="31771" name="AutoShape 27"/>
            <p:cNvSpPr/>
            <p:nvPr/>
          </p:nvSpPr>
          <p:spPr>
            <a:xfrm>
              <a:off x="2671" y="2086"/>
              <a:ext cx="695" cy="318"/>
            </a:xfrm>
            <a:prstGeom prst="roundRect">
              <a:avLst>
                <a:gd name="adj" fmla="val 16278"/>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772" name="Rectangle 28"/>
            <p:cNvSpPr/>
            <p:nvPr/>
          </p:nvSpPr>
          <p:spPr>
            <a:xfrm>
              <a:off x="2867" y="2123"/>
              <a:ext cx="385" cy="121"/>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亲亲嘴</a:t>
              </a:r>
              <a:endParaRPr lang="zh-CN" altLang="en-US" sz="1800" b="0" dirty="0">
                <a:latin typeface="Tahoma" panose="020B0604030504040204" pitchFamily="34" charset="0"/>
              </a:endParaRPr>
            </a:p>
          </p:txBody>
        </p:sp>
        <p:sp>
          <p:nvSpPr>
            <p:cNvPr id="31773" name="Freeform 29"/>
            <p:cNvSpPr/>
            <p:nvPr/>
          </p:nvSpPr>
          <p:spPr>
            <a:xfrm>
              <a:off x="2599" y="1775"/>
              <a:ext cx="275" cy="311"/>
            </a:xfrm>
            <a:custGeom>
              <a:avLst/>
              <a:gdLst>
                <a:gd name="txL" fmla="*/ 0 w 38"/>
                <a:gd name="txT" fmla="*/ 0 h 42"/>
                <a:gd name="txR" fmla="*/ 38 w 38"/>
                <a:gd name="txB" fmla="*/ 42 h 42"/>
              </a:gdLst>
              <a:ahLst/>
              <a:cxnLst>
                <a:cxn ang="0">
                  <a:pos x="0" y="0"/>
                </a:cxn>
                <a:cxn ang="0">
                  <a:pos x="104218" y="126273"/>
                </a:cxn>
                <a:cxn ang="0">
                  <a:pos x="93225" y="93374"/>
                </a:cxn>
              </a:cxnLst>
              <a:rect l="txL" t="txT" r="txR" b="txB"/>
              <a:pathLst>
                <a:path w="38" h="42">
                  <a:moveTo>
                    <a:pt x="0" y="0"/>
                  </a:moveTo>
                  <a:lnTo>
                    <a:pt x="38" y="42"/>
                  </a:lnTo>
                  <a:lnTo>
                    <a:pt x="34" y="31"/>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74" name="Line 30"/>
            <p:cNvSpPr/>
            <p:nvPr/>
          </p:nvSpPr>
          <p:spPr>
            <a:xfrm flipH="1" flipV="1">
              <a:off x="2795" y="2049"/>
              <a:ext cx="79" cy="37"/>
            </a:xfrm>
            <a:prstGeom prst="line">
              <a:avLst/>
            </a:prstGeom>
            <a:ln w="0" cap="flat" cmpd="sng">
              <a:solidFill>
                <a:srgbClr val="990033"/>
              </a:solidFill>
              <a:prstDash val="solid"/>
              <a:headEnd type="none" w="med" len="med"/>
              <a:tailEnd type="none" w="med" len="med"/>
            </a:ln>
          </p:spPr>
        </p:sp>
        <p:sp>
          <p:nvSpPr>
            <p:cNvPr id="31775" name="Freeform 31"/>
            <p:cNvSpPr/>
            <p:nvPr/>
          </p:nvSpPr>
          <p:spPr>
            <a:xfrm>
              <a:off x="2664" y="2404"/>
              <a:ext cx="239" cy="311"/>
            </a:xfrm>
            <a:custGeom>
              <a:avLst/>
              <a:gdLst>
                <a:gd name="txL" fmla="*/ 0 w 33"/>
                <a:gd name="txT" fmla="*/ 0 h 42"/>
                <a:gd name="txR" fmla="*/ 33 w 33"/>
                <a:gd name="txB" fmla="*/ 42 h 42"/>
              </a:gdLst>
              <a:ahLst/>
              <a:cxnLst>
                <a:cxn ang="0">
                  <a:pos x="90798" y="0"/>
                </a:cxn>
                <a:cxn ang="0">
                  <a:pos x="0" y="126273"/>
                </a:cxn>
                <a:cxn ang="0">
                  <a:pos x="30367" y="108398"/>
                </a:cxn>
              </a:cxnLst>
              <a:rect l="txL" t="txT" r="txR" b="txB"/>
              <a:pathLst>
                <a:path w="33" h="42">
                  <a:moveTo>
                    <a:pt x="33" y="0"/>
                  </a:moveTo>
                  <a:lnTo>
                    <a:pt x="0" y="42"/>
                  </a:lnTo>
                  <a:lnTo>
                    <a:pt x="11" y="36"/>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76" name="Line 32"/>
            <p:cNvSpPr/>
            <p:nvPr/>
          </p:nvSpPr>
          <p:spPr>
            <a:xfrm flipV="1">
              <a:off x="2664" y="2626"/>
              <a:ext cx="22" cy="89"/>
            </a:xfrm>
            <a:prstGeom prst="line">
              <a:avLst/>
            </a:prstGeom>
            <a:ln w="0" cap="flat" cmpd="sng">
              <a:solidFill>
                <a:srgbClr val="990033"/>
              </a:solidFill>
              <a:prstDash val="solid"/>
              <a:headEnd type="none" w="med" len="med"/>
              <a:tailEnd type="none" w="med" len="med"/>
            </a:ln>
          </p:spPr>
        </p:sp>
        <p:sp>
          <p:nvSpPr>
            <p:cNvPr id="31777" name="AutoShape 33"/>
            <p:cNvSpPr/>
            <p:nvPr/>
          </p:nvSpPr>
          <p:spPr>
            <a:xfrm>
              <a:off x="3453" y="2086"/>
              <a:ext cx="695" cy="318"/>
            </a:xfrm>
            <a:prstGeom prst="roundRect">
              <a:avLst>
                <a:gd name="adj" fmla="val 16278"/>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778" name="Rectangle 34"/>
            <p:cNvSpPr/>
            <p:nvPr/>
          </p:nvSpPr>
          <p:spPr>
            <a:xfrm>
              <a:off x="3649" y="2123"/>
              <a:ext cx="385" cy="121"/>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换戒指</a:t>
              </a:r>
              <a:endParaRPr lang="zh-CN" altLang="en-US" sz="1800" b="0" dirty="0">
                <a:latin typeface="Tahoma" panose="020B0604030504040204" pitchFamily="34" charset="0"/>
              </a:endParaRPr>
            </a:p>
          </p:txBody>
        </p:sp>
        <p:sp>
          <p:nvSpPr>
            <p:cNvPr id="31779" name="Freeform 35"/>
            <p:cNvSpPr/>
            <p:nvPr/>
          </p:nvSpPr>
          <p:spPr>
            <a:xfrm>
              <a:off x="3924" y="1812"/>
              <a:ext cx="224" cy="274"/>
            </a:xfrm>
            <a:custGeom>
              <a:avLst/>
              <a:gdLst>
                <a:gd name="txL" fmla="*/ 0 w 31"/>
                <a:gd name="txT" fmla="*/ 0 h 37"/>
                <a:gd name="txR" fmla="*/ 31 w 31"/>
                <a:gd name="txB" fmla="*/ 37 h 37"/>
              </a:gdLst>
              <a:ahLst/>
              <a:cxnLst>
                <a:cxn ang="0">
                  <a:pos x="84535" y="0"/>
                </a:cxn>
                <a:cxn ang="0">
                  <a:pos x="0" y="111274"/>
                </a:cxn>
                <a:cxn ang="0">
                  <a:pos x="29814" y="93390"/>
                </a:cxn>
              </a:cxnLst>
              <a:rect l="txL" t="txT" r="txR" b="txB"/>
              <a:pathLst>
                <a:path w="31" h="37">
                  <a:moveTo>
                    <a:pt x="31" y="0"/>
                  </a:moveTo>
                  <a:lnTo>
                    <a:pt x="0" y="37"/>
                  </a:lnTo>
                  <a:lnTo>
                    <a:pt x="11" y="31"/>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80" name="Line 36"/>
            <p:cNvSpPr/>
            <p:nvPr/>
          </p:nvSpPr>
          <p:spPr>
            <a:xfrm flipV="1">
              <a:off x="3924" y="1997"/>
              <a:ext cx="29" cy="89"/>
            </a:xfrm>
            <a:prstGeom prst="line">
              <a:avLst/>
            </a:prstGeom>
            <a:ln w="0" cap="flat" cmpd="sng">
              <a:solidFill>
                <a:srgbClr val="990033"/>
              </a:solidFill>
              <a:prstDash val="solid"/>
              <a:headEnd type="none" w="med" len="med"/>
              <a:tailEnd type="none" w="med" len="med"/>
            </a:ln>
          </p:spPr>
        </p:sp>
        <p:sp>
          <p:nvSpPr>
            <p:cNvPr id="31781" name="Freeform 37"/>
            <p:cNvSpPr/>
            <p:nvPr/>
          </p:nvSpPr>
          <p:spPr>
            <a:xfrm>
              <a:off x="3931" y="2404"/>
              <a:ext cx="254" cy="311"/>
            </a:xfrm>
            <a:custGeom>
              <a:avLst/>
              <a:gdLst>
                <a:gd name="txL" fmla="*/ 0 w 35"/>
                <a:gd name="txT" fmla="*/ 0 h 42"/>
                <a:gd name="txR" fmla="*/ 35 w 35"/>
                <a:gd name="txB" fmla="*/ 42 h 42"/>
              </a:gdLst>
              <a:ahLst/>
              <a:cxnLst>
                <a:cxn ang="0">
                  <a:pos x="0" y="0"/>
                </a:cxn>
                <a:cxn ang="0">
                  <a:pos x="97064" y="126273"/>
                </a:cxn>
                <a:cxn ang="0">
                  <a:pos x="86004" y="90138"/>
                </a:cxn>
              </a:cxnLst>
              <a:rect l="txL" t="txT" r="txR" b="txB"/>
              <a:pathLst>
                <a:path w="35" h="42">
                  <a:moveTo>
                    <a:pt x="0" y="0"/>
                  </a:moveTo>
                  <a:lnTo>
                    <a:pt x="35" y="42"/>
                  </a:lnTo>
                  <a:lnTo>
                    <a:pt x="31" y="3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82" name="Line 38"/>
            <p:cNvSpPr/>
            <p:nvPr/>
          </p:nvSpPr>
          <p:spPr>
            <a:xfrm flipH="1" flipV="1">
              <a:off x="4105" y="2678"/>
              <a:ext cx="80" cy="37"/>
            </a:xfrm>
            <a:prstGeom prst="line">
              <a:avLst/>
            </a:prstGeom>
            <a:ln w="0" cap="flat" cmpd="sng">
              <a:solidFill>
                <a:srgbClr val="990033"/>
              </a:solidFill>
              <a:prstDash val="solid"/>
              <a:headEnd type="none" w="med" len="med"/>
              <a:tailEnd type="none" w="med" len="med"/>
            </a:ln>
          </p:spPr>
        </p:sp>
        <p:sp>
          <p:nvSpPr>
            <p:cNvPr id="31783" name="AutoShape 39"/>
            <p:cNvSpPr/>
            <p:nvPr/>
          </p:nvSpPr>
          <p:spPr>
            <a:xfrm>
              <a:off x="4264" y="2086"/>
              <a:ext cx="695" cy="318"/>
            </a:xfrm>
            <a:prstGeom prst="roundRect">
              <a:avLst>
                <a:gd name="adj" fmla="val 16278"/>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784" name="Rectangle 40"/>
            <p:cNvSpPr/>
            <p:nvPr/>
          </p:nvSpPr>
          <p:spPr>
            <a:xfrm>
              <a:off x="4438" y="2123"/>
              <a:ext cx="386" cy="121"/>
            </a:xfrm>
            <a:prstGeom prst="rect">
              <a:avLst/>
            </a:prstGeom>
            <a:noFill/>
            <a:ln w="9525">
              <a:noFill/>
            </a:ln>
          </p:spPr>
          <p:txBody>
            <a:bodyPr wrap="none" lIns="0" tIns="0" rIns="0" bIns="0">
              <a:spAutoFit/>
            </a:bodyPr>
            <a:lstStyle/>
            <a:p>
              <a:r>
                <a:rPr lang="en-US" altLang="zh-CN" sz="1800" dirty="0">
                  <a:solidFill>
                    <a:srgbClr val="000000"/>
                  </a:solidFill>
                  <a:latin typeface="宋体" panose="02010600030101010101" pitchFamily="2" charset="-122"/>
                </a:rPr>
                <a:t>......</a:t>
              </a:r>
              <a:endParaRPr lang="en-US" altLang="zh-CN" sz="1800" b="0" dirty="0">
                <a:latin typeface="Tahoma" panose="020B0604030504040204" pitchFamily="34" charset="0"/>
              </a:endParaRPr>
            </a:p>
          </p:txBody>
        </p:sp>
        <p:sp>
          <p:nvSpPr>
            <p:cNvPr id="31785" name="Freeform 41"/>
            <p:cNvSpPr/>
            <p:nvPr/>
          </p:nvSpPr>
          <p:spPr>
            <a:xfrm>
              <a:off x="4192" y="1812"/>
              <a:ext cx="268" cy="274"/>
            </a:xfrm>
            <a:custGeom>
              <a:avLst/>
              <a:gdLst>
                <a:gd name="txL" fmla="*/ 0 w 37"/>
                <a:gd name="txT" fmla="*/ 0 h 37"/>
                <a:gd name="txR" fmla="*/ 37 w 37"/>
                <a:gd name="txB" fmla="*/ 37 h 37"/>
              </a:gdLst>
              <a:ahLst/>
              <a:cxnLst>
                <a:cxn ang="0">
                  <a:pos x="0" y="0"/>
                </a:cxn>
                <a:cxn ang="0">
                  <a:pos x="101833" y="111274"/>
                </a:cxn>
                <a:cxn ang="0">
                  <a:pos x="88143" y="78364"/>
                </a:cxn>
              </a:cxnLst>
              <a:rect l="txL" t="txT" r="txR" b="txB"/>
              <a:pathLst>
                <a:path w="37" h="37">
                  <a:moveTo>
                    <a:pt x="0" y="0"/>
                  </a:moveTo>
                  <a:lnTo>
                    <a:pt x="37" y="37"/>
                  </a:lnTo>
                  <a:lnTo>
                    <a:pt x="32" y="26"/>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86" name="Line 42"/>
            <p:cNvSpPr/>
            <p:nvPr/>
          </p:nvSpPr>
          <p:spPr>
            <a:xfrm flipH="1" flipV="1">
              <a:off x="4373" y="2057"/>
              <a:ext cx="87" cy="29"/>
            </a:xfrm>
            <a:prstGeom prst="line">
              <a:avLst/>
            </a:prstGeom>
            <a:ln w="0" cap="flat" cmpd="sng">
              <a:solidFill>
                <a:srgbClr val="990033"/>
              </a:solidFill>
              <a:prstDash val="solid"/>
              <a:headEnd type="none" w="med" len="med"/>
              <a:tailEnd type="none" w="med" len="med"/>
            </a:ln>
          </p:spPr>
        </p:sp>
        <p:sp>
          <p:nvSpPr>
            <p:cNvPr id="31787" name="Freeform 43"/>
            <p:cNvSpPr/>
            <p:nvPr/>
          </p:nvSpPr>
          <p:spPr>
            <a:xfrm>
              <a:off x="4221" y="2404"/>
              <a:ext cx="260" cy="311"/>
            </a:xfrm>
            <a:custGeom>
              <a:avLst/>
              <a:gdLst>
                <a:gd name="txL" fmla="*/ 0 w 36"/>
                <a:gd name="txT" fmla="*/ 0 h 42"/>
                <a:gd name="txR" fmla="*/ 36 w 36"/>
                <a:gd name="txB" fmla="*/ 42 h 42"/>
              </a:gdLst>
              <a:ahLst/>
              <a:cxnLst>
                <a:cxn ang="0">
                  <a:pos x="97955" y="0"/>
                </a:cxn>
                <a:cxn ang="0">
                  <a:pos x="0" y="126273"/>
                </a:cxn>
                <a:cxn ang="0">
                  <a:pos x="29784" y="111249"/>
                </a:cxn>
              </a:cxnLst>
              <a:rect l="txL" t="txT" r="txR" b="txB"/>
              <a:pathLst>
                <a:path w="36" h="42">
                  <a:moveTo>
                    <a:pt x="36" y="0"/>
                  </a:moveTo>
                  <a:lnTo>
                    <a:pt x="0" y="42"/>
                  </a:lnTo>
                  <a:lnTo>
                    <a:pt x="11" y="37"/>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88" name="Line 44"/>
            <p:cNvSpPr/>
            <p:nvPr/>
          </p:nvSpPr>
          <p:spPr>
            <a:xfrm flipV="1">
              <a:off x="4221" y="2626"/>
              <a:ext cx="29" cy="89"/>
            </a:xfrm>
            <a:prstGeom prst="line">
              <a:avLst/>
            </a:prstGeom>
            <a:ln w="0" cap="flat" cmpd="sng">
              <a:solidFill>
                <a:srgbClr val="990033"/>
              </a:solidFill>
              <a:prstDash val="solid"/>
              <a:headEnd type="none" w="med" len="med"/>
              <a:tailEnd type="none" w="med" len="med"/>
            </a:ln>
          </p:spPr>
        </p:sp>
        <p:sp>
          <p:nvSpPr>
            <p:cNvPr id="31789" name="Freeform 45"/>
            <p:cNvSpPr/>
            <p:nvPr/>
          </p:nvSpPr>
          <p:spPr>
            <a:xfrm>
              <a:off x="883" y="3033"/>
              <a:ext cx="333" cy="156"/>
            </a:xfrm>
            <a:custGeom>
              <a:avLst/>
              <a:gdLst>
                <a:gd name="txL" fmla="*/ 0 w 333"/>
                <a:gd name="txT" fmla="*/ 0 h 156"/>
                <a:gd name="txR" fmla="*/ 333 w 333"/>
                <a:gd name="txB" fmla="*/ 156 h 156"/>
              </a:gdLst>
              <a:ahLst/>
              <a:cxnLst>
                <a:cxn ang="0">
                  <a:pos x="0" y="82"/>
                </a:cxn>
                <a:cxn ang="0">
                  <a:pos x="174" y="0"/>
                </a:cxn>
                <a:cxn ang="0">
                  <a:pos x="333" y="82"/>
                </a:cxn>
                <a:cxn ang="0">
                  <a:pos x="174" y="156"/>
                </a:cxn>
                <a:cxn ang="0">
                  <a:pos x="0" y="82"/>
                </a:cxn>
              </a:cxnLst>
              <a:rect l="txL" t="txT" r="txR" b="txB"/>
              <a:pathLst>
                <a:path w="333" h="156">
                  <a:moveTo>
                    <a:pt x="0" y="82"/>
                  </a:moveTo>
                  <a:lnTo>
                    <a:pt x="174" y="0"/>
                  </a:lnTo>
                  <a:lnTo>
                    <a:pt x="333" y="82"/>
                  </a:lnTo>
                  <a:lnTo>
                    <a:pt x="174" y="156"/>
                  </a:lnTo>
                  <a:lnTo>
                    <a:pt x="0" y="82"/>
                  </a:lnTo>
                  <a:close/>
                </a:path>
              </a:pathLst>
            </a:custGeom>
            <a:solidFill>
              <a:srgbClr val="FFFFCC">
                <a:alpha val="100000"/>
              </a:srgbClr>
            </a:solid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90" name="Oval 46"/>
            <p:cNvSpPr/>
            <p:nvPr/>
          </p:nvSpPr>
          <p:spPr>
            <a:xfrm>
              <a:off x="1701" y="3019"/>
              <a:ext cx="196" cy="200"/>
            </a:xfrm>
            <a:prstGeom prst="ellipse">
              <a:avLst/>
            </a:prstGeom>
            <a:no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791" name="Oval 47"/>
            <p:cNvSpPr/>
            <p:nvPr/>
          </p:nvSpPr>
          <p:spPr>
            <a:xfrm>
              <a:off x="1730" y="3048"/>
              <a:ext cx="138" cy="141"/>
            </a:xfrm>
            <a:prstGeom prst="ellipse">
              <a:avLst/>
            </a:prstGeom>
            <a:solidFill>
              <a:srgbClr val="000000"/>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792" name="Rectangle 48"/>
            <p:cNvSpPr/>
            <p:nvPr/>
          </p:nvSpPr>
          <p:spPr>
            <a:xfrm>
              <a:off x="1926" y="3019"/>
              <a:ext cx="641" cy="121"/>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进入下一轮</a:t>
              </a:r>
              <a:endParaRPr lang="zh-CN" altLang="en-US" sz="1800" b="0" dirty="0">
                <a:latin typeface="Tahoma" panose="020B0604030504040204" pitchFamily="34" charset="0"/>
              </a:endParaRPr>
            </a:p>
          </p:txBody>
        </p:sp>
        <p:sp>
          <p:nvSpPr>
            <p:cNvPr id="31793" name="Freeform 49"/>
            <p:cNvSpPr/>
            <p:nvPr/>
          </p:nvSpPr>
          <p:spPr>
            <a:xfrm>
              <a:off x="1897" y="3115"/>
              <a:ext cx="579" cy="37"/>
            </a:xfrm>
            <a:custGeom>
              <a:avLst/>
              <a:gdLst>
                <a:gd name="txL" fmla="*/ 0 w 80"/>
                <a:gd name="txT" fmla="*/ 0 h 5"/>
                <a:gd name="txR" fmla="*/ 80 w 80"/>
                <a:gd name="txB" fmla="*/ 5 h 5"/>
              </a:gdLst>
              <a:ahLst/>
              <a:cxnLst>
                <a:cxn ang="0">
                  <a:pos x="219528" y="0"/>
                </a:cxn>
                <a:cxn ang="0">
                  <a:pos x="0" y="0"/>
                </a:cxn>
                <a:cxn ang="0">
                  <a:pos x="30332" y="15007"/>
                </a:cxn>
              </a:cxnLst>
              <a:rect l="txL" t="txT" r="txR" b="txB"/>
              <a:pathLst>
                <a:path w="80" h="5">
                  <a:moveTo>
                    <a:pt x="80" y="0"/>
                  </a:moveTo>
                  <a:lnTo>
                    <a:pt x="0" y="0"/>
                  </a:lnTo>
                  <a:lnTo>
                    <a:pt x="11"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94" name="Line 50"/>
            <p:cNvSpPr/>
            <p:nvPr/>
          </p:nvSpPr>
          <p:spPr>
            <a:xfrm flipV="1">
              <a:off x="1897" y="3085"/>
              <a:ext cx="79" cy="30"/>
            </a:xfrm>
            <a:prstGeom prst="line">
              <a:avLst/>
            </a:prstGeom>
            <a:ln w="0" cap="flat" cmpd="sng">
              <a:solidFill>
                <a:srgbClr val="990033"/>
              </a:solidFill>
              <a:prstDash val="solid"/>
              <a:headEnd type="none" w="med" len="med"/>
              <a:tailEnd type="none" w="med" len="med"/>
            </a:ln>
          </p:spPr>
        </p:sp>
        <p:sp>
          <p:nvSpPr>
            <p:cNvPr id="31795" name="Freeform 51"/>
            <p:cNvSpPr/>
            <p:nvPr/>
          </p:nvSpPr>
          <p:spPr>
            <a:xfrm>
              <a:off x="1231" y="3115"/>
              <a:ext cx="470" cy="37"/>
            </a:xfrm>
            <a:custGeom>
              <a:avLst/>
              <a:gdLst>
                <a:gd name="txL" fmla="*/ 0 w 65"/>
                <a:gd name="txT" fmla="*/ 0 h 5"/>
                <a:gd name="txR" fmla="*/ 65 w 65"/>
                <a:gd name="txB" fmla="*/ 5 h 5"/>
              </a:gdLst>
              <a:ahLst/>
              <a:cxnLst>
                <a:cxn ang="0">
                  <a:pos x="0" y="0"/>
                </a:cxn>
                <a:cxn ang="0">
                  <a:pos x="177660" y="0"/>
                </a:cxn>
                <a:cxn ang="0">
                  <a:pos x="144774" y="15007"/>
                </a:cxn>
              </a:cxnLst>
              <a:rect l="txL" t="txT" r="txR" b="txB"/>
              <a:pathLst>
                <a:path w="65" h="5">
                  <a:moveTo>
                    <a:pt x="0" y="0"/>
                  </a:moveTo>
                  <a:lnTo>
                    <a:pt x="65" y="0"/>
                  </a:lnTo>
                  <a:lnTo>
                    <a:pt x="53"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96" name="Line 52"/>
            <p:cNvSpPr/>
            <p:nvPr/>
          </p:nvSpPr>
          <p:spPr>
            <a:xfrm flipH="1" flipV="1">
              <a:off x="1614" y="3085"/>
              <a:ext cx="87" cy="30"/>
            </a:xfrm>
            <a:prstGeom prst="line">
              <a:avLst/>
            </a:prstGeom>
            <a:ln w="0" cap="flat" cmpd="sng">
              <a:solidFill>
                <a:srgbClr val="990033"/>
              </a:solidFill>
              <a:prstDash val="solid"/>
              <a:headEnd type="none" w="med" len="med"/>
              <a:tailEnd type="none" w="med" len="med"/>
            </a:ln>
          </p:spPr>
        </p:sp>
        <p:sp>
          <p:nvSpPr>
            <p:cNvPr id="31797" name="Freeform 53"/>
            <p:cNvSpPr/>
            <p:nvPr/>
          </p:nvSpPr>
          <p:spPr>
            <a:xfrm>
              <a:off x="2476" y="3033"/>
              <a:ext cx="333" cy="156"/>
            </a:xfrm>
            <a:custGeom>
              <a:avLst/>
              <a:gdLst>
                <a:gd name="txL" fmla="*/ 0 w 333"/>
                <a:gd name="txT" fmla="*/ 0 h 156"/>
                <a:gd name="txR" fmla="*/ 333 w 333"/>
                <a:gd name="txB" fmla="*/ 156 h 156"/>
              </a:gdLst>
              <a:ahLst/>
              <a:cxnLst>
                <a:cxn ang="0">
                  <a:pos x="0" y="82"/>
                </a:cxn>
                <a:cxn ang="0">
                  <a:pos x="174" y="0"/>
                </a:cxn>
                <a:cxn ang="0">
                  <a:pos x="333" y="82"/>
                </a:cxn>
                <a:cxn ang="0">
                  <a:pos x="174" y="156"/>
                </a:cxn>
                <a:cxn ang="0">
                  <a:pos x="0" y="82"/>
                </a:cxn>
              </a:cxnLst>
              <a:rect l="txL" t="txT" r="txR" b="txB"/>
              <a:pathLst>
                <a:path w="333" h="156">
                  <a:moveTo>
                    <a:pt x="0" y="82"/>
                  </a:moveTo>
                  <a:lnTo>
                    <a:pt x="174" y="0"/>
                  </a:lnTo>
                  <a:lnTo>
                    <a:pt x="333" y="82"/>
                  </a:lnTo>
                  <a:lnTo>
                    <a:pt x="174" y="156"/>
                  </a:lnTo>
                  <a:lnTo>
                    <a:pt x="0" y="82"/>
                  </a:lnTo>
                  <a:close/>
                </a:path>
              </a:pathLst>
            </a:custGeom>
            <a:solidFill>
              <a:srgbClr val="FFFFCC">
                <a:alpha val="100000"/>
              </a:srgbClr>
            </a:solid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798" name="Oval 54"/>
            <p:cNvSpPr/>
            <p:nvPr/>
          </p:nvSpPr>
          <p:spPr>
            <a:xfrm>
              <a:off x="2556" y="3507"/>
              <a:ext cx="195" cy="200"/>
            </a:xfrm>
            <a:prstGeom prst="ellipse">
              <a:avLst/>
            </a:prstGeom>
            <a:no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799" name="Oval 55"/>
            <p:cNvSpPr/>
            <p:nvPr/>
          </p:nvSpPr>
          <p:spPr>
            <a:xfrm>
              <a:off x="2585" y="3537"/>
              <a:ext cx="137" cy="140"/>
            </a:xfrm>
            <a:prstGeom prst="ellipse">
              <a:avLst/>
            </a:prstGeom>
            <a:solidFill>
              <a:srgbClr val="000000"/>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800" name="Rectangle 56"/>
            <p:cNvSpPr/>
            <p:nvPr/>
          </p:nvSpPr>
          <p:spPr>
            <a:xfrm>
              <a:off x="2773" y="3507"/>
              <a:ext cx="255" cy="121"/>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告吹</a:t>
              </a:r>
              <a:endParaRPr lang="zh-CN" altLang="en-US" sz="1800" b="0" dirty="0">
                <a:latin typeface="Tahoma" panose="020B0604030504040204" pitchFamily="34" charset="0"/>
              </a:endParaRPr>
            </a:p>
          </p:txBody>
        </p:sp>
        <p:sp>
          <p:nvSpPr>
            <p:cNvPr id="31801" name="Freeform 57"/>
            <p:cNvSpPr/>
            <p:nvPr/>
          </p:nvSpPr>
          <p:spPr>
            <a:xfrm>
              <a:off x="2650" y="3204"/>
              <a:ext cx="36" cy="303"/>
            </a:xfrm>
            <a:custGeom>
              <a:avLst/>
              <a:gdLst>
                <a:gd name="txL" fmla="*/ 0 w 5"/>
                <a:gd name="txT" fmla="*/ 0 h 41"/>
                <a:gd name="txR" fmla="*/ 5 w 5"/>
                <a:gd name="txB" fmla="*/ 41 h 41"/>
              </a:gdLst>
              <a:ahLst/>
              <a:cxnLst>
                <a:cxn ang="0">
                  <a:pos x="0" y="0"/>
                </a:cxn>
                <a:cxn ang="0">
                  <a:pos x="0" y="122286"/>
                </a:cxn>
                <a:cxn ang="0">
                  <a:pos x="13428" y="89621"/>
                </a:cxn>
              </a:cxnLst>
              <a:rect l="txL" t="txT" r="txR" b="txB"/>
              <a:pathLst>
                <a:path w="5" h="41">
                  <a:moveTo>
                    <a:pt x="0" y="0"/>
                  </a:moveTo>
                  <a:lnTo>
                    <a:pt x="0" y="41"/>
                  </a:lnTo>
                  <a:lnTo>
                    <a:pt x="5" y="3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02" name="Line 58"/>
            <p:cNvSpPr/>
            <p:nvPr/>
          </p:nvSpPr>
          <p:spPr>
            <a:xfrm flipH="1" flipV="1">
              <a:off x="2614" y="3426"/>
              <a:ext cx="36" cy="81"/>
            </a:xfrm>
            <a:prstGeom prst="line">
              <a:avLst/>
            </a:prstGeom>
            <a:ln w="0" cap="flat" cmpd="sng">
              <a:solidFill>
                <a:srgbClr val="990033"/>
              </a:solidFill>
              <a:prstDash val="solid"/>
              <a:headEnd type="none" w="med" len="med"/>
              <a:tailEnd type="none" w="med" len="med"/>
            </a:ln>
          </p:spPr>
        </p:sp>
        <p:sp>
          <p:nvSpPr>
            <p:cNvPr id="31803" name="Freeform 59"/>
            <p:cNvSpPr/>
            <p:nvPr/>
          </p:nvSpPr>
          <p:spPr>
            <a:xfrm>
              <a:off x="1057" y="3204"/>
              <a:ext cx="1499" cy="436"/>
            </a:xfrm>
            <a:custGeom>
              <a:avLst/>
              <a:gdLst>
                <a:gd name="txL" fmla="*/ 0 w 207"/>
                <a:gd name="txT" fmla="*/ 0 h 59"/>
                <a:gd name="txR" fmla="*/ 207 w 207"/>
                <a:gd name="txB" fmla="*/ 59 h 59"/>
              </a:gdLst>
              <a:ahLst/>
              <a:cxnLst>
                <a:cxn ang="0">
                  <a:pos x="0" y="0"/>
                </a:cxn>
                <a:cxn ang="0">
                  <a:pos x="0" y="161047"/>
                </a:cxn>
                <a:cxn ang="0">
                  <a:pos x="569236" y="161047"/>
                </a:cxn>
                <a:cxn ang="0">
                  <a:pos x="536200" y="175952"/>
                </a:cxn>
              </a:cxnLst>
              <a:rect l="txL" t="txT" r="txR" b="txB"/>
              <a:pathLst>
                <a:path w="207" h="59">
                  <a:moveTo>
                    <a:pt x="0" y="0"/>
                  </a:moveTo>
                  <a:lnTo>
                    <a:pt x="0" y="54"/>
                  </a:lnTo>
                  <a:lnTo>
                    <a:pt x="207" y="54"/>
                  </a:lnTo>
                  <a:lnTo>
                    <a:pt x="195" y="59"/>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04" name="Line 60"/>
            <p:cNvSpPr/>
            <p:nvPr/>
          </p:nvSpPr>
          <p:spPr>
            <a:xfrm flipH="1" flipV="1">
              <a:off x="2469" y="3574"/>
              <a:ext cx="87" cy="29"/>
            </a:xfrm>
            <a:prstGeom prst="line">
              <a:avLst/>
            </a:prstGeom>
            <a:ln w="0" cap="flat" cmpd="sng">
              <a:solidFill>
                <a:srgbClr val="990033"/>
              </a:solidFill>
              <a:prstDash val="solid"/>
              <a:headEnd type="none" w="med" len="med"/>
              <a:tailEnd type="none" w="med" len="med"/>
            </a:ln>
          </p:spPr>
        </p:sp>
        <p:sp>
          <p:nvSpPr>
            <p:cNvPr id="31805" name="Freeform 61"/>
            <p:cNvSpPr/>
            <p:nvPr/>
          </p:nvSpPr>
          <p:spPr>
            <a:xfrm>
              <a:off x="2751" y="3241"/>
              <a:ext cx="1455" cy="399"/>
            </a:xfrm>
            <a:custGeom>
              <a:avLst/>
              <a:gdLst>
                <a:gd name="txL" fmla="*/ 0 w 201"/>
                <a:gd name="txT" fmla="*/ 0 h 54"/>
                <a:gd name="txR" fmla="*/ 201 w 201"/>
                <a:gd name="txB" fmla="*/ 54 h 54"/>
              </a:gdLst>
              <a:ahLst/>
              <a:cxnLst>
                <a:cxn ang="0">
                  <a:pos x="551879" y="0"/>
                </a:cxn>
                <a:cxn ang="0">
                  <a:pos x="551879" y="146041"/>
                </a:cxn>
                <a:cxn ang="0">
                  <a:pos x="0" y="146041"/>
                </a:cxn>
                <a:cxn ang="0">
                  <a:pos x="30338" y="160945"/>
                </a:cxn>
              </a:cxnLst>
              <a:rect l="txL" t="txT" r="txR" b="txB"/>
              <a:pathLst>
                <a:path w="201" h="54">
                  <a:moveTo>
                    <a:pt x="201" y="0"/>
                  </a:moveTo>
                  <a:lnTo>
                    <a:pt x="201" y="49"/>
                  </a:lnTo>
                  <a:lnTo>
                    <a:pt x="0" y="49"/>
                  </a:lnTo>
                  <a:lnTo>
                    <a:pt x="11" y="54"/>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06" name="Line 62"/>
            <p:cNvSpPr/>
            <p:nvPr/>
          </p:nvSpPr>
          <p:spPr>
            <a:xfrm flipV="1">
              <a:off x="2751" y="3574"/>
              <a:ext cx="80" cy="29"/>
            </a:xfrm>
            <a:prstGeom prst="line">
              <a:avLst/>
            </a:prstGeom>
            <a:ln w="0" cap="flat" cmpd="sng">
              <a:solidFill>
                <a:srgbClr val="990033"/>
              </a:solidFill>
              <a:prstDash val="solid"/>
              <a:headEnd type="none" w="med" len="med"/>
              <a:tailEnd type="none" w="med" len="med"/>
            </a:ln>
          </p:spPr>
        </p:sp>
        <p:sp>
          <p:nvSpPr>
            <p:cNvPr id="31807" name="Freeform 63"/>
            <p:cNvSpPr/>
            <p:nvPr/>
          </p:nvSpPr>
          <p:spPr>
            <a:xfrm>
              <a:off x="4033" y="3070"/>
              <a:ext cx="333" cy="156"/>
            </a:xfrm>
            <a:custGeom>
              <a:avLst/>
              <a:gdLst>
                <a:gd name="txL" fmla="*/ 0 w 333"/>
                <a:gd name="txT" fmla="*/ 0 h 156"/>
                <a:gd name="txR" fmla="*/ 333 w 333"/>
                <a:gd name="txB" fmla="*/ 156 h 156"/>
              </a:gdLst>
              <a:ahLst/>
              <a:cxnLst>
                <a:cxn ang="0">
                  <a:pos x="0" y="82"/>
                </a:cxn>
                <a:cxn ang="0">
                  <a:pos x="173" y="0"/>
                </a:cxn>
                <a:cxn ang="0">
                  <a:pos x="333" y="82"/>
                </a:cxn>
                <a:cxn ang="0">
                  <a:pos x="173" y="156"/>
                </a:cxn>
                <a:cxn ang="0">
                  <a:pos x="0" y="82"/>
                </a:cxn>
              </a:cxnLst>
              <a:rect l="txL" t="txT" r="txR" b="txB"/>
              <a:pathLst>
                <a:path w="333" h="156">
                  <a:moveTo>
                    <a:pt x="0" y="82"/>
                  </a:moveTo>
                  <a:lnTo>
                    <a:pt x="173" y="0"/>
                  </a:lnTo>
                  <a:lnTo>
                    <a:pt x="333" y="82"/>
                  </a:lnTo>
                  <a:lnTo>
                    <a:pt x="173" y="156"/>
                  </a:lnTo>
                  <a:lnTo>
                    <a:pt x="0" y="82"/>
                  </a:lnTo>
                  <a:close/>
                </a:path>
              </a:pathLst>
            </a:custGeom>
            <a:solidFill>
              <a:srgbClr val="FFFFCC">
                <a:alpha val="100000"/>
              </a:srgbClr>
            </a:solid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08" name="Oval 64"/>
            <p:cNvSpPr/>
            <p:nvPr/>
          </p:nvSpPr>
          <p:spPr>
            <a:xfrm>
              <a:off x="4778" y="3056"/>
              <a:ext cx="196" cy="200"/>
            </a:xfrm>
            <a:prstGeom prst="ellipse">
              <a:avLst/>
            </a:prstGeom>
            <a:no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809" name="Oval 65"/>
            <p:cNvSpPr/>
            <p:nvPr/>
          </p:nvSpPr>
          <p:spPr>
            <a:xfrm>
              <a:off x="4800" y="3085"/>
              <a:ext cx="145" cy="141"/>
            </a:xfrm>
            <a:prstGeom prst="ellipse">
              <a:avLst/>
            </a:prstGeom>
            <a:solidFill>
              <a:srgbClr val="000000"/>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1810" name="Rectangle 66"/>
            <p:cNvSpPr/>
            <p:nvPr/>
          </p:nvSpPr>
          <p:spPr>
            <a:xfrm>
              <a:off x="4995" y="3056"/>
              <a:ext cx="240" cy="243"/>
            </a:xfrm>
            <a:prstGeom prst="rect">
              <a:avLst/>
            </a:prstGeom>
            <a:noFill/>
            <a:ln w="9525">
              <a:noFill/>
            </a:ln>
          </p:spPr>
          <p:txBody>
            <a:bodyPr lIns="0" tIns="0" rIns="0" bIns="0">
              <a:spAutoFit/>
            </a:bodyPr>
            <a:lstStyle/>
            <a:p>
              <a:r>
                <a:rPr lang="zh-CN" altLang="en-US" sz="1800" dirty="0">
                  <a:solidFill>
                    <a:srgbClr val="000000"/>
                  </a:solidFill>
                  <a:latin typeface="宋体" panose="02010600030101010101" pitchFamily="2" charset="-122"/>
                </a:rPr>
                <a:t>结婚</a:t>
              </a:r>
              <a:endParaRPr lang="zh-CN" altLang="en-US" sz="1800" b="0" dirty="0">
                <a:latin typeface="Tahoma" panose="020B0604030504040204" pitchFamily="34" charset="0"/>
              </a:endParaRPr>
            </a:p>
          </p:txBody>
        </p:sp>
        <p:sp>
          <p:nvSpPr>
            <p:cNvPr id="31811" name="Freeform 67"/>
            <p:cNvSpPr/>
            <p:nvPr/>
          </p:nvSpPr>
          <p:spPr>
            <a:xfrm>
              <a:off x="4380" y="3152"/>
              <a:ext cx="398" cy="37"/>
            </a:xfrm>
            <a:custGeom>
              <a:avLst/>
              <a:gdLst>
                <a:gd name="txL" fmla="*/ 0 w 55"/>
                <a:gd name="txT" fmla="*/ 0 h 5"/>
                <a:gd name="txR" fmla="*/ 55 w 55"/>
                <a:gd name="txB" fmla="*/ 5 h 5"/>
              </a:gdLst>
              <a:ahLst/>
              <a:cxnLst>
                <a:cxn ang="0">
                  <a:pos x="0" y="0"/>
                </a:cxn>
                <a:cxn ang="0">
                  <a:pos x="150813" y="0"/>
                </a:cxn>
                <a:cxn ang="0">
                  <a:pos x="117873" y="15007"/>
                </a:cxn>
              </a:cxnLst>
              <a:rect l="txL" t="txT" r="txR" b="txB"/>
              <a:pathLst>
                <a:path w="55" h="5">
                  <a:moveTo>
                    <a:pt x="0" y="0"/>
                  </a:moveTo>
                  <a:lnTo>
                    <a:pt x="55" y="0"/>
                  </a:lnTo>
                  <a:lnTo>
                    <a:pt x="43"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12" name="Line 68"/>
            <p:cNvSpPr/>
            <p:nvPr/>
          </p:nvSpPr>
          <p:spPr>
            <a:xfrm flipH="1" flipV="1">
              <a:off x="4691" y="3122"/>
              <a:ext cx="87" cy="30"/>
            </a:xfrm>
            <a:prstGeom prst="line">
              <a:avLst/>
            </a:prstGeom>
            <a:ln w="0" cap="flat" cmpd="sng">
              <a:solidFill>
                <a:srgbClr val="990033"/>
              </a:solidFill>
              <a:prstDash val="solid"/>
              <a:headEnd type="none" w="med" len="med"/>
              <a:tailEnd type="none" w="med" len="med"/>
            </a:ln>
          </p:spPr>
        </p:sp>
        <p:sp>
          <p:nvSpPr>
            <p:cNvPr id="31813" name="Rectangle 69"/>
            <p:cNvSpPr/>
            <p:nvPr/>
          </p:nvSpPr>
          <p:spPr>
            <a:xfrm>
              <a:off x="709" y="1738"/>
              <a:ext cx="696" cy="37"/>
            </a:xfrm>
            <a:prstGeom prst="rect">
              <a:avLst/>
            </a:prstGeom>
            <a:solidFill>
              <a:srgbClr val="990033"/>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1814" name="Freeform 70"/>
            <p:cNvSpPr/>
            <p:nvPr/>
          </p:nvSpPr>
          <p:spPr>
            <a:xfrm>
              <a:off x="1057" y="1235"/>
              <a:ext cx="36" cy="496"/>
            </a:xfrm>
            <a:custGeom>
              <a:avLst/>
              <a:gdLst>
                <a:gd name="txL" fmla="*/ 0 w 5"/>
                <a:gd name="txT" fmla="*/ 0 h 67"/>
                <a:gd name="txR" fmla="*/ 5 w 5"/>
                <a:gd name="txB" fmla="*/ 67 h 67"/>
              </a:gdLst>
              <a:ahLst/>
              <a:cxnLst>
                <a:cxn ang="0">
                  <a:pos x="0" y="0"/>
                </a:cxn>
                <a:cxn ang="0">
                  <a:pos x="0" y="201243"/>
                </a:cxn>
                <a:cxn ang="0">
                  <a:pos x="13428" y="168359"/>
                </a:cxn>
              </a:cxnLst>
              <a:rect l="txL" t="txT" r="txR" b="txB"/>
              <a:pathLst>
                <a:path w="5" h="67">
                  <a:moveTo>
                    <a:pt x="0" y="0"/>
                  </a:moveTo>
                  <a:lnTo>
                    <a:pt x="0" y="67"/>
                  </a:lnTo>
                  <a:lnTo>
                    <a:pt x="5" y="56"/>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15" name="Line 71"/>
            <p:cNvSpPr/>
            <p:nvPr/>
          </p:nvSpPr>
          <p:spPr>
            <a:xfrm flipH="1" flipV="1">
              <a:off x="1021" y="1650"/>
              <a:ext cx="36" cy="81"/>
            </a:xfrm>
            <a:prstGeom prst="line">
              <a:avLst/>
            </a:prstGeom>
            <a:ln w="0" cap="flat" cmpd="sng">
              <a:solidFill>
                <a:srgbClr val="990033"/>
              </a:solidFill>
              <a:prstDash val="solid"/>
              <a:headEnd type="none" w="med" len="med"/>
              <a:tailEnd type="none" w="med" len="med"/>
            </a:ln>
          </p:spPr>
        </p:sp>
        <p:sp>
          <p:nvSpPr>
            <p:cNvPr id="31816" name="Rectangle 72"/>
            <p:cNvSpPr/>
            <p:nvPr/>
          </p:nvSpPr>
          <p:spPr>
            <a:xfrm>
              <a:off x="1144" y="1257"/>
              <a:ext cx="512" cy="122"/>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初级阶段</a:t>
              </a:r>
              <a:endParaRPr lang="zh-CN" altLang="en-US" sz="1800" b="0" dirty="0">
                <a:latin typeface="Tahoma" panose="020B0604030504040204" pitchFamily="34" charset="0"/>
              </a:endParaRPr>
            </a:p>
          </p:txBody>
        </p:sp>
        <p:sp>
          <p:nvSpPr>
            <p:cNvPr id="31817" name="Freeform 73"/>
            <p:cNvSpPr/>
            <p:nvPr/>
          </p:nvSpPr>
          <p:spPr>
            <a:xfrm>
              <a:off x="775" y="1775"/>
              <a:ext cx="260" cy="311"/>
            </a:xfrm>
            <a:custGeom>
              <a:avLst/>
              <a:gdLst>
                <a:gd name="txL" fmla="*/ 0 w 36"/>
                <a:gd name="txT" fmla="*/ 0 h 42"/>
                <a:gd name="txR" fmla="*/ 36 w 36"/>
                <a:gd name="txB" fmla="*/ 42 h 42"/>
              </a:gdLst>
              <a:ahLst/>
              <a:cxnLst>
                <a:cxn ang="0">
                  <a:pos x="97955" y="0"/>
                </a:cxn>
                <a:cxn ang="0">
                  <a:pos x="0" y="126273"/>
                </a:cxn>
                <a:cxn ang="0">
                  <a:pos x="29784" y="111249"/>
                </a:cxn>
              </a:cxnLst>
              <a:rect l="txL" t="txT" r="txR" b="txB"/>
              <a:pathLst>
                <a:path w="36" h="42">
                  <a:moveTo>
                    <a:pt x="36" y="0"/>
                  </a:moveTo>
                  <a:lnTo>
                    <a:pt x="0" y="42"/>
                  </a:lnTo>
                  <a:lnTo>
                    <a:pt x="11" y="37"/>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18" name="Line 74"/>
            <p:cNvSpPr/>
            <p:nvPr/>
          </p:nvSpPr>
          <p:spPr>
            <a:xfrm flipV="1">
              <a:off x="775" y="2005"/>
              <a:ext cx="29" cy="81"/>
            </a:xfrm>
            <a:prstGeom prst="line">
              <a:avLst/>
            </a:prstGeom>
            <a:ln w="0" cap="flat" cmpd="sng">
              <a:solidFill>
                <a:srgbClr val="990033"/>
              </a:solidFill>
              <a:prstDash val="solid"/>
              <a:headEnd type="none" w="med" len="med"/>
              <a:tailEnd type="none" w="med" len="med"/>
            </a:ln>
          </p:spPr>
        </p:sp>
        <p:sp>
          <p:nvSpPr>
            <p:cNvPr id="31819" name="Freeform 75"/>
            <p:cNvSpPr/>
            <p:nvPr/>
          </p:nvSpPr>
          <p:spPr>
            <a:xfrm>
              <a:off x="1079" y="1775"/>
              <a:ext cx="253" cy="311"/>
            </a:xfrm>
            <a:custGeom>
              <a:avLst/>
              <a:gdLst>
                <a:gd name="txL" fmla="*/ 0 w 35"/>
                <a:gd name="txT" fmla="*/ 0 h 42"/>
                <a:gd name="txR" fmla="*/ 35 w 35"/>
                <a:gd name="txB" fmla="*/ 42 h 42"/>
              </a:gdLst>
              <a:ahLst/>
              <a:cxnLst>
                <a:cxn ang="0">
                  <a:pos x="0" y="0"/>
                </a:cxn>
                <a:cxn ang="0">
                  <a:pos x="95569" y="126273"/>
                </a:cxn>
                <a:cxn ang="0">
                  <a:pos x="84596" y="90138"/>
                </a:cxn>
              </a:cxnLst>
              <a:rect l="txL" t="txT" r="txR" b="txB"/>
              <a:pathLst>
                <a:path w="35" h="42">
                  <a:moveTo>
                    <a:pt x="0" y="0"/>
                  </a:moveTo>
                  <a:lnTo>
                    <a:pt x="35" y="42"/>
                  </a:lnTo>
                  <a:lnTo>
                    <a:pt x="31" y="3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20" name="Line 76"/>
            <p:cNvSpPr/>
            <p:nvPr/>
          </p:nvSpPr>
          <p:spPr>
            <a:xfrm flipH="1" flipV="1">
              <a:off x="1252" y="2049"/>
              <a:ext cx="80" cy="37"/>
            </a:xfrm>
            <a:prstGeom prst="line">
              <a:avLst/>
            </a:prstGeom>
            <a:ln w="0" cap="flat" cmpd="sng">
              <a:solidFill>
                <a:srgbClr val="990033"/>
              </a:solidFill>
              <a:prstDash val="solid"/>
              <a:headEnd type="none" w="med" len="med"/>
              <a:tailEnd type="none" w="med" len="med"/>
            </a:ln>
          </p:spPr>
        </p:sp>
        <p:sp>
          <p:nvSpPr>
            <p:cNvPr id="31821" name="Rectangle 77"/>
            <p:cNvSpPr/>
            <p:nvPr/>
          </p:nvSpPr>
          <p:spPr>
            <a:xfrm>
              <a:off x="709" y="2715"/>
              <a:ext cx="696" cy="45"/>
            </a:xfrm>
            <a:prstGeom prst="rect">
              <a:avLst/>
            </a:prstGeom>
            <a:solidFill>
              <a:srgbClr val="990033"/>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1822" name="Freeform 78"/>
            <p:cNvSpPr/>
            <p:nvPr/>
          </p:nvSpPr>
          <p:spPr>
            <a:xfrm>
              <a:off x="782" y="2404"/>
              <a:ext cx="253" cy="311"/>
            </a:xfrm>
            <a:custGeom>
              <a:avLst/>
              <a:gdLst>
                <a:gd name="txL" fmla="*/ 0 w 35"/>
                <a:gd name="txT" fmla="*/ 0 h 42"/>
                <a:gd name="txR" fmla="*/ 35 w 35"/>
                <a:gd name="txB" fmla="*/ 42 h 42"/>
              </a:gdLst>
              <a:ahLst/>
              <a:cxnLst>
                <a:cxn ang="0">
                  <a:pos x="0" y="0"/>
                </a:cxn>
                <a:cxn ang="0">
                  <a:pos x="95569" y="126273"/>
                </a:cxn>
                <a:cxn ang="0">
                  <a:pos x="84596" y="90138"/>
                </a:cxn>
              </a:cxnLst>
              <a:rect l="txL" t="txT" r="txR" b="txB"/>
              <a:pathLst>
                <a:path w="35" h="42">
                  <a:moveTo>
                    <a:pt x="0" y="0"/>
                  </a:moveTo>
                  <a:lnTo>
                    <a:pt x="35" y="42"/>
                  </a:lnTo>
                  <a:lnTo>
                    <a:pt x="31" y="3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23" name="Line 79"/>
            <p:cNvSpPr/>
            <p:nvPr/>
          </p:nvSpPr>
          <p:spPr>
            <a:xfrm flipH="1" flipV="1">
              <a:off x="956" y="2678"/>
              <a:ext cx="79" cy="37"/>
            </a:xfrm>
            <a:prstGeom prst="line">
              <a:avLst/>
            </a:prstGeom>
            <a:ln w="0" cap="flat" cmpd="sng">
              <a:solidFill>
                <a:srgbClr val="990033"/>
              </a:solidFill>
              <a:prstDash val="solid"/>
              <a:headEnd type="none" w="med" len="med"/>
              <a:tailEnd type="none" w="med" len="med"/>
            </a:ln>
          </p:spPr>
        </p:sp>
        <p:sp>
          <p:nvSpPr>
            <p:cNvPr id="31824" name="Freeform 80"/>
            <p:cNvSpPr/>
            <p:nvPr/>
          </p:nvSpPr>
          <p:spPr>
            <a:xfrm>
              <a:off x="1071" y="2404"/>
              <a:ext cx="261" cy="311"/>
            </a:xfrm>
            <a:custGeom>
              <a:avLst/>
              <a:gdLst>
                <a:gd name="txL" fmla="*/ 0 w 36"/>
                <a:gd name="txT" fmla="*/ 0 h 42"/>
                <a:gd name="txR" fmla="*/ 36 w 36"/>
                <a:gd name="txB" fmla="*/ 42 h 42"/>
              </a:gdLst>
              <a:ahLst/>
              <a:cxnLst>
                <a:cxn ang="0">
                  <a:pos x="99448" y="0"/>
                </a:cxn>
                <a:cxn ang="0">
                  <a:pos x="0" y="126273"/>
                </a:cxn>
                <a:cxn ang="0">
                  <a:pos x="30486" y="111249"/>
                </a:cxn>
              </a:cxnLst>
              <a:rect l="txL" t="txT" r="txR" b="txB"/>
              <a:pathLst>
                <a:path w="36" h="42">
                  <a:moveTo>
                    <a:pt x="36" y="0"/>
                  </a:moveTo>
                  <a:lnTo>
                    <a:pt x="0" y="42"/>
                  </a:lnTo>
                  <a:lnTo>
                    <a:pt x="11" y="37"/>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25" name="Line 81"/>
            <p:cNvSpPr/>
            <p:nvPr/>
          </p:nvSpPr>
          <p:spPr>
            <a:xfrm flipV="1">
              <a:off x="1071" y="2626"/>
              <a:ext cx="29" cy="89"/>
            </a:xfrm>
            <a:prstGeom prst="line">
              <a:avLst/>
            </a:prstGeom>
            <a:ln w="0" cap="flat" cmpd="sng">
              <a:solidFill>
                <a:srgbClr val="990033"/>
              </a:solidFill>
              <a:prstDash val="solid"/>
              <a:headEnd type="none" w="med" len="med"/>
              <a:tailEnd type="none" w="med" len="med"/>
            </a:ln>
          </p:spPr>
        </p:sp>
        <p:sp>
          <p:nvSpPr>
            <p:cNvPr id="31826" name="Freeform 82"/>
            <p:cNvSpPr/>
            <p:nvPr/>
          </p:nvSpPr>
          <p:spPr>
            <a:xfrm>
              <a:off x="1057" y="2760"/>
              <a:ext cx="36" cy="273"/>
            </a:xfrm>
            <a:custGeom>
              <a:avLst/>
              <a:gdLst>
                <a:gd name="txL" fmla="*/ 0 w 5"/>
                <a:gd name="txT" fmla="*/ 0 h 37"/>
                <a:gd name="txR" fmla="*/ 5 w 5"/>
                <a:gd name="txB" fmla="*/ 37 h 37"/>
              </a:gdLst>
              <a:ahLst/>
              <a:cxnLst>
                <a:cxn ang="0">
                  <a:pos x="0" y="0"/>
                </a:cxn>
                <a:cxn ang="0">
                  <a:pos x="0" y="109643"/>
                </a:cxn>
                <a:cxn ang="0">
                  <a:pos x="13428" y="73931"/>
                </a:cxn>
              </a:cxnLst>
              <a:rect l="txL" t="txT" r="txR" b="txB"/>
              <a:pathLst>
                <a:path w="5" h="37">
                  <a:moveTo>
                    <a:pt x="0" y="0"/>
                  </a:moveTo>
                  <a:lnTo>
                    <a:pt x="0" y="37"/>
                  </a:lnTo>
                  <a:lnTo>
                    <a:pt x="5" y="2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27" name="Line 83"/>
            <p:cNvSpPr/>
            <p:nvPr/>
          </p:nvSpPr>
          <p:spPr>
            <a:xfrm flipH="1" flipV="1">
              <a:off x="1021" y="2945"/>
              <a:ext cx="36" cy="88"/>
            </a:xfrm>
            <a:prstGeom prst="line">
              <a:avLst/>
            </a:prstGeom>
            <a:ln w="0" cap="flat" cmpd="sng">
              <a:solidFill>
                <a:srgbClr val="990033"/>
              </a:solidFill>
              <a:prstDash val="solid"/>
              <a:headEnd type="none" w="med" len="med"/>
              <a:tailEnd type="none" w="med" len="med"/>
            </a:ln>
          </p:spPr>
        </p:sp>
        <p:sp>
          <p:nvSpPr>
            <p:cNvPr id="31828" name="Rectangle 84"/>
            <p:cNvSpPr/>
            <p:nvPr/>
          </p:nvSpPr>
          <p:spPr>
            <a:xfrm>
              <a:off x="2230" y="1738"/>
              <a:ext cx="695" cy="37"/>
            </a:xfrm>
            <a:prstGeom prst="rect">
              <a:avLst/>
            </a:prstGeom>
            <a:solidFill>
              <a:srgbClr val="990033"/>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1829" name="Freeform 85"/>
            <p:cNvSpPr/>
            <p:nvPr/>
          </p:nvSpPr>
          <p:spPr>
            <a:xfrm>
              <a:off x="2577" y="1235"/>
              <a:ext cx="37" cy="496"/>
            </a:xfrm>
            <a:custGeom>
              <a:avLst/>
              <a:gdLst>
                <a:gd name="txL" fmla="*/ 0 w 5"/>
                <a:gd name="txT" fmla="*/ 0 h 67"/>
                <a:gd name="txR" fmla="*/ 5 w 5"/>
                <a:gd name="txB" fmla="*/ 67 h 67"/>
              </a:gdLst>
              <a:ahLst/>
              <a:cxnLst>
                <a:cxn ang="0">
                  <a:pos x="0" y="0"/>
                </a:cxn>
                <a:cxn ang="0">
                  <a:pos x="0" y="201243"/>
                </a:cxn>
                <a:cxn ang="0">
                  <a:pos x="15007" y="168359"/>
                </a:cxn>
              </a:cxnLst>
              <a:rect l="txL" t="txT" r="txR" b="txB"/>
              <a:pathLst>
                <a:path w="5" h="67">
                  <a:moveTo>
                    <a:pt x="0" y="0"/>
                  </a:moveTo>
                  <a:lnTo>
                    <a:pt x="0" y="67"/>
                  </a:lnTo>
                  <a:lnTo>
                    <a:pt x="5" y="56"/>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30" name="Line 86"/>
            <p:cNvSpPr/>
            <p:nvPr/>
          </p:nvSpPr>
          <p:spPr>
            <a:xfrm flipH="1" flipV="1">
              <a:off x="2541" y="1650"/>
              <a:ext cx="36" cy="81"/>
            </a:xfrm>
            <a:prstGeom prst="line">
              <a:avLst/>
            </a:prstGeom>
            <a:ln w="0" cap="flat" cmpd="sng">
              <a:solidFill>
                <a:srgbClr val="990033"/>
              </a:solidFill>
              <a:prstDash val="solid"/>
              <a:headEnd type="none" w="med" len="med"/>
              <a:tailEnd type="none" w="med" len="med"/>
            </a:ln>
          </p:spPr>
        </p:sp>
        <p:sp>
          <p:nvSpPr>
            <p:cNvPr id="31831" name="Rectangle 87"/>
            <p:cNvSpPr/>
            <p:nvPr/>
          </p:nvSpPr>
          <p:spPr>
            <a:xfrm>
              <a:off x="2585" y="1257"/>
              <a:ext cx="513" cy="122"/>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热恋阶段</a:t>
              </a:r>
              <a:endParaRPr lang="zh-CN" altLang="en-US" sz="1800" b="0" dirty="0">
                <a:latin typeface="Tahoma" panose="020B0604030504040204" pitchFamily="34" charset="0"/>
              </a:endParaRPr>
            </a:p>
          </p:txBody>
        </p:sp>
        <p:sp>
          <p:nvSpPr>
            <p:cNvPr id="31832" name="Freeform 88"/>
            <p:cNvSpPr/>
            <p:nvPr/>
          </p:nvSpPr>
          <p:spPr>
            <a:xfrm>
              <a:off x="2324" y="1775"/>
              <a:ext cx="232" cy="311"/>
            </a:xfrm>
            <a:custGeom>
              <a:avLst/>
              <a:gdLst>
                <a:gd name="txL" fmla="*/ 0 w 32"/>
                <a:gd name="txT" fmla="*/ 0 h 42"/>
                <a:gd name="txR" fmla="*/ 32 w 32"/>
                <a:gd name="txB" fmla="*/ 42 h 42"/>
              </a:gdLst>
              <a:ahLst/>
              <a:cxnLst>
                <a:cxn ang="0">
                  <a:pos x="88414" y="0"/>
                </a:cxn>
                <a:cxn ang="0">
                  <a:pos x="0" y="126273"/>
                </a:cxn>
                <a:cxn ang="0">
                  <a:pos x="30486" y="108398"/>
                </a:cxn>
              </a:cxnLst>
              <a:rect l="txL" t="txT" r="txR" b="txB"/>
              <a:pathLst>
                <a:path w="32" h="42">
                  <a:moveTo>
                    <a:pt x="32" y="0"/>
                  </a:moveTo>
                  <a:lnTo>
                    <a:pt x="0" y="42"/>
                  </a:lnTo>
                  <a:lnTo>
                    <a:pt x="11" y="36"/>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33" name="Line 89"/>
            <p:cNvSpPr/>
            <p:nvPr/>
          </p:nvSpPr>
          <p:spPr>
            <a:xfrm flipV="1">
              <a:off x="2324" y="1997"/>
              <a:ext cx="22" cy="89"/>
            </a:xfrm>
            <a:prstGeom prst="line">
              <a:avLst/>
            </a:prstGeom>
            <a:ln w="0" cap="flat" cmpd="sng">
              <a:solidFill>
                <a:srgbClr val="990033"/>
              </a:solidFill>
              <a:prstDash val="solid"/>
              <a:headEnd type="none" w="med" len="med"/>
              <a:tailEnd type="none" w="med" len="med"/>
            </a:ln>
          </p:spPr>
        </p:sp>
        <p:sp>
          <p:nvSpPr>
            <p:cNvPr id="31834" name="Freeform 90"/>
            <p:cNvSpPr/>
            <p:nvPr/>
          </p:nvSpPr>
          <p:spPr>
            <a:xfrm>
              <a:off x="2599" y="1775"/>
              <a:ext cx="275" cy="311"/>
            </a:xfrm>
            <a:custGeom>
              <a:avLst/>
              <a:gdLst>
                <a:gd name="txL" fmla="*/ 0 w 38"/>
                <a:gd name="txT" fmla="*/ 0 h 42"/>
                <a:gd name="txR" fmla="*/ 38 w 38"/>
                <a:gd name="txB" fmla="*/ 42 h 42"/>
              </a:gdLst>
              <a:ahLst/>
              <a:cxnLst>
                <a:cxn ang="0">
                  <a:pos x="0" y="0"/>
                </a:cxn>
                <a:cxn ang="0">
                  <a:pos x="104218" y="126273"/>
                </a:cxn>
                <a:cxn ang="0">
                  <a:pos x="93225" y="93374"/>
                </a:cxn>
              </a:cxnLst>
              <a:rect l="txL" t="txT" r="txR" b="txB"/>
              <a:pathLst>
                <a:path w="38" h="42">
                  <a:moveTo>
                    <a:pt x="0" y="0"/>
                  </a:moveTo>
                  <a:lnTo>
                    <a:pt x="38" y="42"/>
                  </a:lnTo>
                  <a:lnTo>
                    <a:pt x="34" y="31"/>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35" name="Line 91"/>
            <p:cNvSpPr/>
            <p:nvPr/>
          </p:nvSpPr>
          <p:spPr>
            <a:xfrm flipH="1" flipV="1">
              <a:off x="2795" y="2049"/>
              <a:ext cx="79" cy="37"/>
            </a:xfrm>
            <a:prstGeom prst="line">
              <a:avLst/>
            </a:prstGeom>
            <a:ln w="0" cap="flat" cmpd="sng">
              <a:solidFill>
                <a:srgbClr val="990033"/>
              </a:solidFill>
              <a:prstDash val="solid"/>
              <a:headEnd type="none" w="med" len="med"/>
              <a:tailEnd type="none" w="med" len="med"/>
            </a:ln>
          </p:spPr>
        </p:sp>
        <p:sp>
          <p:nvSpPr>
            <p:cNvPr id="31836" name="Rectangle 92"/>
            <p:cNvSpPr/>
            <p:nvPr/>
          </p:nvSpPr>
          <p:spPr>
            <a:xfrm>
              <a:off x="3823" y="1775"/>
              <a:ext cx="695" cy="37"/>
            </a:xfrm>
            <a:prstGeom prst="rect">
              <a:avLst/>
            </a:prstGeom>
            <a:solidFill>
              <a:srgbClr val="990033"/>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1837" name="Freeform 93"/>
            <p:cNvSpPr/>
            <p:nvPr/>
          </p:nvSpPr>
          <p:spPr>
            <a:xfrm>
              <a:off x="2751" y="1146"/>
              <a:ext cx="1448" cy="622"/>
            </a:xfrm>
            <a:custGeom>
              <a:avLst/>
              <a:gdLst>
                <a:gd name="txL" fmla="*/ 0 w 200"/>
                <a:gd name="txT" fmla="*/ 0 h 84"/>
                <a:gd name="txR" fmla="*/ 200 w 200"/>
                <a:gd name="txB" fmla="*/ 84 h 84"/>
              </a:gdLst>
              <a:ahLst/>
              <a:cxnLst>
                <a:cxn ang="0">
                  <a:pos x="0" y="2851"/>
                </a:cxn>
                <a:cxn ang="0">
                  <a:pos x="538540" y="0"/>
                </a:cxn>
                <a:cxn ang="0">
                  <a:pos x="538540" y="252547"/>
                </a:cxn>
                <a:cxn ang="0">
                  <a:pos x="549545" y="219647"/>
                </a:cxn>
              </a:cxnLst>
              <a:rect l="txL" t="txT" r="txR" b="txB"/>
              <a:pathLst>
                <a:path w="200" h="84">
                  <a:moveTo>
                    <a:pt x="0" y="1"/>
                  </a:moveTo>
                  <a:lnTo>
                    <a:pt x="196" y="0"/>
                  </a:lnTo>
                  <a:lnTo>
                    <a:pt x="196" y="84"/>
                  </a:lnTo>
                  <a:lnTo>
                    <a:pt x="200" y="73"/>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38" name="Line 94"/>
            <p:cNvSpPr/>
            <p:nvPr/>
          </p:nvSpPr>
          <p:spPr>
            <a:xfrm flipH="1" flipV="1">
              <a:off x="4134" y="1687"/>
              <a:ext cx="36" cy="81"/>
            </a:xfrm>
            <a:prstGeom prst="line">
              <a:avLst/>
            </a:prstGeom>
            <a:ln w="0" cap="flat" cmpd="sng">
              <a:solidFill>
                <a:srgbClr val="990033"/>
              </a:solidFill>
              <a:prstDash val="solid"/>
              <a:headEnd type="none" w="med" len="med"/>
              <a:tailEnd type="none" w="med" len="med"/>
            </a:ln>
          </p:spPr>
        </p:sp>
        <p:sp>
          <p:nvSpPr>
            <p:cNvPr id="31839" name="Rectangle 95"/>
            <p:cNvSpPr/>
            <p:nvPr/>
          </p:nvSpPr>
          <p:spPr>
            <a:xfrm>
              <a:off x="2751" y="1072"/>
              <a:ext cx="513" cy="121"/>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谈婚论嫁</a:t>
              </a:r>
              <a:endParaRPr lang="zh-CN" altLang="en-US" sz="1800" b="0" dirty="0">
                <a:latin typeface="Tahoma" panose="020B0604030504040204" pitchFamily="34" charset="0"/>
              </a:endParaRPr>
            </a:p>
          </p:txBody>
        </p:sp>
        <p:sp>
          <p:nvSpPr>
            <p:cNvPr id="31840" name="Freeform 96"/>
            <p:cNvSpPr/>
            <p:nvPr/>
          </p:nvSpPr>
          <p:spPr>
            <a:xfrm>
              <a:off x="3924" y="1812"/>
              <a:ext cx="224" cy="274"/>
            </a:xfrm>
            <a:custGeom>
              <a:avLst/>
              <a:gdLst>
                <a:gd name="txL" fmla="*/ 0 w 31"/>
                <a:gd name="txT" fmla="*/ 0 h 37"/>
                <a:gd name="txR" fmla="*/ 31 w 31"/>
                <a:gd name="txB" fmla="*/ 37 h 37"/>
              </a:gdLst>
              <a:ahLst/>
              <a:cxnLst>
                <a:cxn ang="0">
                  <a:pos x="84535" y="0"/>
                </a:cxn>
                <a:cxn ang="0">
                  <a:pos x="0" y="111274"/>
                </a:cxn>
                <a:cxn ang="0">
                  <a:pos x="29814" y="93390"/>
                </a:cxn>
              </a:cxnLst>
              <a:rect l="txL" t="txT" r="txR" b="txB"/>
              <a:pathLst>
                <a:path w="31" h="37">
                  <a:moveTo>
                    <a:pt x="31" y="0"/>
                  </a:moveTo>
                  <a:lnTo>
                    <a:pt x="0" y="37"/>
                  </a:lnTo>
                  <a:lnTo>
                    <a:pt x="11" y="31"/>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41" name="Line 97"/>
            <p:cNvSpPr/>
            <p:nvPr/>
          </p:nvSpPr>
          <p:spPr>
            <a:xfrm flipV="1">
              <a:off x="3924" y="1997"/>
              <a:ext cx="29" cy="89"/>
            </a:xfrm>
            <a:prstGeom prst="line">
              <a:avLst/>
            </a:prstGeom>
            <a:ln w="0" cap="flat" cmpd="sng">
              <a:solidFill>
                <a:srgbClr val="990033"/>
              </a:solidFill>
              <a:prstDash val="solid"/>
              <a:headEnd type="none" w="med" len="med"/>
              <a:tailEnd type="none" w="med" len="med"/>
            </a:ln>
          </p:spPr>
        </p:sp>
        <p:sp>
          <p:nvSpPr>
            <p:cNvPr id="31842" name="Freeform 98"/>
            <p:cNvSpPr/>
            <p:nvPr/>
          </p:nvSpPr>
          <p:spPr>
            <a:xfrm>
              <a:off x="4192" y="1812"/>
              <a:ext cx="268" cy="274"/>
            </a:xfrm>
            <a:custGeom>
              <a:avLst/>
              <a:gdLst>
                <a:gd name="txL" fmla="*/ 0 w 37"/>
                <a:gd name="txT" fmla="*/ 0 h 37"/>
                <a:gd name="txR" fmla="*/ 37 w 37"/>
                <a:gd name="txB" fmla="*/ 37 h 37"/>
              </a:gdLst>
              <a:ahLst/>
              <a:cxnLst>
                <a:cxn ang="0">
                  <a:pos x="0" y="0"/>
                </a:cxn>
                <a:cxn ang="0">
                  <a:pos x="101833" y="111274"/>
                </a:cxn>
                <a:cxn ang="0">
                  <a:pos x="88143" y="78364"/>
                </a:cxn>
              </a:cxnLst>
              <a:rect l="txL" t="txT" r="txR" b="txB"/>
              <a:pathLst>
                <a:path w="37" h="37">
                  <a:moveTo>
                    <a:pt x="0" y="0"/>
                  </a:moveTo>
                  <a:lnTo>
                    <a:pt x="37" y="37"/>
                  </a:lnTo>
                  <a:lnTo>
                    <a:pt x="32" y="26"/>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43" name="Line 99"/>
            <p:cNvSpPr/>
            <p:nvPr/>
          </p:nvSpPr>
          <p:spPr>
            <a:xfrm flipH="1" flipV="1">
              <a:off x="4373" y="2057"/>
              <a:ext cx="87" cy="29"/>
            </a:xfrm>
            <a:prstGeom prst="line">
              <a:avLst/>
            </a:prstGeom>
            <a:ln w="0" cap="flat" cmpd="sng">
              <a:solidFill>
                <a:srgbClr val="990033"/>
              </a:solidFill>
              <a:prstDash val="solid"/>
              <a:headEnd type="none" w="med" len="med"/>
              <a:tailEnd type="none" w="med" len="med"/>
            </a:ln>
          </p:spPr>
        </p:sp>
        <p:sp>
          <p:nvSpPr>
            <p:cNvPr id="31844" name="Rectangle 100"/>
            <p:cNvSpPr/>
            <p:nvPr/>
          </p:nvSpPr>
          <p:spPr>
            <a:xfrm>
              <a:off x="2302" y="2715"/>
              <a:ext cx="695" cy="45"/>
            </a:xfrm>
            <a:prstGeom prst="rect">
              <a:avLst/>
            </a:prstGeom>
            <a:solidFill>
              <a:srgbClr val="990033"/>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1845" name="Freeform 101"/>
            <p:cNvSpPr/>
            <p:nvPr/>
          </p:nvSpPr>
          <p:spPr>
            <a:xfrm>
              <a:off x="2346" y="2404"/>
              <a:ext cx="282" cy="311"/>
            </a:xfrm>
            <a:custGeom>
              <a:avLst/>
              <a:gdLst>
                <a:gd name="txL" fmla="*/ 0 w 39"/>
                <a:gd name="txT" fmla="*/ 0 h 42"/>
                <a:gd name="txR" fmla="*/ 39 w 39"/>
                <a:gd name="txB" fmla="*/ 42 h 42"/>
              </a:gdLst>
              <a:ahLst/>
              <a:cxnLst>
                <a:cxn ang="0">
                  <a:pos x="0" y="0"/>
                </a:cxn>
                <a:cxn ang="0">
                  <a:pos x="106610" y="126273"/>
                </a:cxn>
                <a:cxn ang="0">
                  <a:pos x="95627" y="90138"/>
                </a:cxn>
              </a:cxnLst>
              <a:rect l="txL" t="txT" r="txR" b="txB"/>
              <a:pathLst>
                <a:path w="39" h="42">
                  <a:moveTo>
                    <a:pt x="0" y="0"/>
                  </a:moveTo>
                  <a:lnTo>
                    <a:pt x="39" y="42"/>
                  </a:lnTo>
                  <a:lnTo>
                    <a:pt x="35" y="3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46" name="Line 102"/>
            <p:cNvSpPr/>
            <p:nvPr/>
          </p:nvSpPr>
          <p:spPr>
            <a:xfrm flipH="1" flipV="1">
              <a:off x="2548" y="2678"/>
              <a:ext cx="80" cy="37"/>
            </a:xfrm>
            <a:prstGeom prst="line">
              <a:avLst/>
            </a:prstGeom>
            <a:ln w="0" cap="flat" cmpd="sng">
              <a:solidFill>
                <a:srgbClr val="990033"/>
              </a:solidFill>
              <a:prstDash val="solid"/>
              <a:headEnd type="none" w="med" len="med"/>
              <a:tailEnd type="none" w="med" len="med"/>
            </a:ln>
          </p:spPr>
        </p:sp>
        <p:sp>
          <p:nvSpPr>
            <p:cNvPr id="31847" name="Freeform 103"/>
            <p:cNvSpPr/>
            <p:nvPr/>
          </p:nvSpPr>
          <p:spPr>
            <a:xfrm>
              <a:off x="2664" y="2404"/>
              <a:ext cx="239" cy="311"/>
            </a:xfrm>
            <a:custGeom>
              <a:avLst/>
              <a:gdLst>
                <a:gd name="txL" fmla="*/ 0 w 33"/>
                <a:gd name="txT" fmla="*/ 0 h 42"/>
                <a:gd name="txR" fmla="*/ 33 w 33"/>
                <a:gd name="txB" fmla="*/ 42 h 42"/>
              </a:gdLst>
              <a:ahLst/>
              <a:cxnLst>
                <a:cxn ang="0">
                  <a:pos x="90798" y="0"/>
                </a:cxn>
                <a:cxn ang="0">
                  <a:pos x="0" y="126273"/>
                </a:cxn>
                <a:cxn ang="0">
                  <a:pos x="30367" y="108398"/>
                </a:cxn>
              </a:cxnLst>
              <a:rect l="txL" t="txT" r="txR" b="txB"/>
              <a:pathLst>
                <a:path w="33" h="42">
                  <a:moveTo>
                    <a:pt x="33" y="0"/>
                  </a:moveTo>
                  <a:lnTo>
                    <a:pt x="0" y="42"/>
                  </a:lnTo>
                  <a:lnTo>
                    <a:pt x="11" y="36"/>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48" name="Line 104"/>
            <p:cNvSpPr/>
            <p:nvPr/>
          </p:nvSpPr>
          <p:spPr>
            <a:xfrm flipV="1">
              <a:off x="2664" y="2626"/>
              <a:ext cx="22" cy="89"/>
            </a:xfrm>
            <a:prstGeom prst="line">
              <a:avLst/>
            </a:prstGeom>
            <a:ln w="0" cap="flat" cmpd="sng">
              <a:solidFill>
                <a:srgbClr val="990033"/>
              </a:solidFill>
              <a:prstDash val="solid"/>
              <a:headEnd type="none" w="med" len="med"/>
              <a:tailEnd type="none" w="med" len="med"/>
            </a:ln>
          </p:spPr>
        </p:sp>
        <p:sp>
          <p:nvSpPr>
            <p:cNvPr id="31849" name="Freeform 105"/>
            <p:cNvSpPr/>
            <p:nvPr/>
          </p:nvSpPr>
          <p:spPr>
            <a:xfrm>
              <a:off x="2650" y="2760"/>
              <a:ext cx="36" cy="273"/>
            </a:xfrm>
            <a:custGeom>
              <a:avLst/>
              <a:gdLst>
                <a:gd name="txL" fmla="*/ 0 w 5"/>
                <a:gd name="txT" fmla="*/ 0 h 37"/>
                <a:gd name="txR" fmla="*/ 5 w 5"/>
                <a:gd name="txB" fmla="*/ 37 h 37"/>
              </a:gdLst>
              <a:ahLst/>
              <a:cxnLst>
                <a:cxn ang="0">
                  <a:pos x="0" y="0"/>
                </a:cxn>
                <a:cxn ang="0">
                  <a:pos x="0" y="109643"/>
                </a:cxn>
                <a:cxn ang="0">
                  <a:pos x="13428" y="73931"/>
                </a:cxn>
              </a:cxnLst>
              <a:rect l="txL" t="txT" r="txR" b="txB"/>
              <a:pathLst>
                <a:path w="5" h="37">
                  <a:moveTo>
                    <a:pt x="0" y="0"/>
                  </a:moveTo>
                  <a:lnTo>
                    <a:pt x="0" y="37"/>
                  </a:lnTo>
                  <a:lnTo>
                    <a:pt x="5" y="2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50" name="Line 106"/>
            <p:cNvSpPr/>
            <p:nvPr/>
          </p:nvSpPr>
          <p:spPr>
            <a:xfrm flipH="1" flipV="1">
              <a:off x="2614" y="2945"/>
              <a:ext cx="36" cy="88"/>
            </a:xfrm>
            <a:prstGeom prst="line">
              <a:avLst/>
            </a:prstGeom>
            <a:ln w="0" cap="flat" cmpd="sng">
              <a:solidFill>
                <a:srgbClr val="990033"/>
              </a:solidFill>
              <a:prstDash val="solid"/>
              <a:headEnd type="none" w="med" len="med"/>
              <a:tailEnd type="none" w="med" len="med"/>
            </a:ln>
          </p:spPr>
        </p:sp>
        <p:sp>
          <p:nvSpPr>
            <p:cNvPr id="31851" name="Rectangle 107"/>
            <p:cNvSpPr/>
            <p:nvPr/>
          </p:nvSpPr>
          <p:spPr>
            <a:xfrm>
              <a:off x="3859" y="2715"/>
              <a:ext cx="695" cy="45"/>
            </a:xfrm>
            <a:prstGeom prst="rect">
              <a:avLst/>
            </a:prstGeom>
            <a:solidFill>
              <a:srgbClr val="990033"/>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1852" name="Freeform 108"/>
            <p:cNvSpPr/>
            <p:nvPr/>
          </p:nvSpPr>
          <p:spPr>
            <a:xfrm>
              <a:off x="3931" y="2404"/>
              <a:ext cx="254" cy="311"/>
            </a:xfrm>
            <a:custGeom>
              <a:avLst/>
              <a:gdLst>
                <a:gd name="txL" fmla="*/ 0 w 35"/>
                <a:gd name="txT" fmla="*/ 0 h 42"/>
                <a:gd name="txR" fmla="*/ 35 w 35"/>
                <a:gd name="txB" fmla="*/ 42 h 42"/>
              </a:gdLst>
              <a:ahLst/>
              <a:cxnLst>
                <a:cxn ang="0">
                  <a:pos x="0" y="0"/>
                </a:cxn>
                <a:cxn ang="0">
                  <a:pos x="97064" y="126273"/>
                </a:cxn>
                <a:cxn ang="0">
                  <a:pos x="86004" y="90138"/>
                </a:cxn>
              </a:cxnLst>
              <a:rect l="txL" t="txT" r="txR" b="txB"/>
              <a:pathLst>
                <a:path w="35" h="42">
                  <a:moveTo>
                    <a:pt x="0" y="0"/>
                  </a:moveTo>
                  <a:lnTo>
                    <a:pt x="35" y="42"/>
                  </a:lnTo>
                  <a:lnTo>
                    <a:pt x="31" y="3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53" name="Line 109"/>
            <p:cNvSpPr/>
            <p:nvPr/>
          </p:nvSpPr>
          <p:spPr>
            <a:xfrm flipH="1" flipV="1">
              <a:off x="4105" y="2678"/>
              <a:ext cx="80" cy="37"/>
            </a:xfrm>
            <a:prstGeom prst="line">
              <a:avLst/>
            </a:prstGeom>
            <a:ln w="0" cap="flat" cmpd="sng">
              <a:solidFill>
                <a:srgbClr val="990033"/>
              </a:solidFill>
              <a:prstDash val="solid"/>
              <a:headEnd type="none" w="med" len="med"/>
              <a:tailEnd type="none" w="med" len="med"/>
            </a:ln>
          </p:spPr>
        </p:sp>
        <p:sp>
          <p:nvSpPr>
            <p:cNvPr id="31854" name="Freeform 110"/>
            <p:cNvSpPr/>
            <p:nvPr/>
          </p:nvSpPr>
          <p:spPr>
            <a:xfrm>
              <a:off x="4221" y="2404"/>
              <a:ext cx="260" cy="311"/>
            </a:xfrm>
            <a:custGeom>
              <a:avLst/>
              <a:gdLst>
                <a:gd name="txL" fmla="*/ 0 w 36"/>
                <a:gd name="txT" fmla="*/ 0 h 42"/>
                <a:gd name="txR" fmla="*/ 36 w 36"/>
                <a:gd name="txB" fmla="*/ 42 h 42"/>
              </a:gdLst>
              <a:ahLst/>
              <a:cxnLst>
                <a:cxn ang="0">
                  <a:pos x="97955" y="0"/>
                </a:cxn>
                <a:cxn ang="0">
                  <a:pos x="0" y="126273"/>
                </a:cxn>
                <a:cxn ang="0">
                  <a:pos x="29784" y="111249"/>
                </a:cxn>
              </a:cxnLst>
              <a:rect l="txL" t="txT" r="txR" b="txB"/>
              <a:pathLst>
                <a:path w="36" h="42">
                  <a:moveTo>
                    <a:pt x="36" y="0"/>
                  </a:moveTo>
                  <a:lnTo>
                    <a:pt x="0" y="42"/>
                  </a:lnTo>
                  <a:lnTo>
                    <a:pt x="11" y="37"/>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55" name="Line 111"/>
            <p:cNvSpPr/>
            <p:nvPr/>
          </p:nvSpPr>
          <p:spPr>
            <a:xfrm flipV="1">
              <a:off x="4221" y="2626"/>
              <a:ext cx="29" cy="89"/>
            </a:xfrm>
            <a:prstGeom prst="line">
              <a:avLst/>
            </a:prstGeom>
            <a:ln w="0" cap="flat" cmpd="sng">
              <a:solidFill>
                <a:srgbClr val="990033"/>
              </a:solidFill>
              <a:prstDash val="solid"/>
              <a:headEnd type="none" w="med" len="med"/>
              <a:tailEnd type="none" w="med" len="med"/>
            </a:ln>
          </p:spPr>
        </p:sp>
        <p:sp>
          <p:nvSpPr>
            <p:cNvPr id="31856" name="Freeform 112"/>
            <p:cNvSpPr/>
            <p:nvPr/>
          </p:nvSpPr>
          <p:spPr>
            <a:xfrm>
              <a:off x="4206" y="2760"/>
              <a:ext cx="36" cy="310"/>
            </a:xfrm>
            <a:custGeom>
              <a:avLst/>
              <a:gdLst>
                <a:gd name="txL" fmla="*/ 0 w 5"/>
                <a:gd name="txT" fmla="*/ 0 h 42"/>
                <a:gd name="txR" fmla="*/ 5 w 5"/>
                <a:gd name="txB" fmla="*/ 42 h 42"/>
              </a:gdLst>
              <a:ahLst/>
              <a:cxnLst>
                <a:cxn ang="0">
                  <a:pos x="0" y="0"/>
                </a:cxn>
                <a:cxn ang="0">
                  <a:pos x="0" y="124650"/>
                </a:cxn>
                <a:cxn ang="0">
                  <a:pos x="13428" y="88852"/>
                </a:cxn>
              </a:cxnLst>
              <a:rect l="txL" t="txT" r="txR" b="txB"/>
              <a:pathLst>
                <a:path w="5" h="42">
                  <a:moveTo>
                    <a:pt x="0" y="0"/>
                  </a:moveTo>
                  <a:lnTo>
                    <a:pt x="0" y="42"/>
                  </a:lnTo>
                  <a:lnTo>
                    <a:pt x="5" y="3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57" name="Line 113"/>
            <p:cNvSpPr/>
            <p:nvPr/>
          </p:nvSpPr>
          <p:spPr>
            <a:xfrm flipH="1" flipV="1">
              <a:off x="4170" y="2982"/>
              <a:ext cx="36" cy="88"/>
            </a:xfrm>
            <a:prstGeom prst="line">
              <a:avLst/>
            </a:prstGeom>
            <a:ln w="0" cap="flat" cmpd="sng">
              <a:solidFill>
                <a:srgbClr val="990033"/>
              </a:solidFill>
              <a:prstDash val="solid"/>
              <a:headEnd type="none" w="med" len="med"/>
              <a:tailEnd type="none" w="med" len="med"/>
            </a:ln>
          </p:spPr>
        </p:sp>
        <p:sp>
          <p:nvSpPr>
            <p:cNvPr id="31858" name="Freeform 114"/>
            <p:cNvSpPr/>
            <p:nvPr/>
          </p:nvSpPr>
          <p:spPr>
            <a:xfrm>
              <a:off x="1897" y="3115"/>
              <a:ext cx="579" cy="37"/>
            </a:xfrm>
            <a:custGeom>
              <a:avLst/>
              <a:gdLst>
                <a:gd name="txL" fmla="*/ 0 w 80"/>
                <a:gd name="txT" fmla="*/ 0 h 5"/>
                <a:gd name="txR" fmla="*/ 80 w 80"/>
                <a:gd name="txB" fmla="*/ 5 h 5"/>
              </a:gdLst>
              <a:ahLst/>
              <a:cxnLst>
                <a:cxn ang="0">
                  <a:pos x="219528" y="0"/>
                </a:cxn>
                <a:cxn ang="0">
                  <a:pos x="0" y="0"/>
                </a:cxn>
                <a:cxn ang="0">
                  <a:pos x="30332" y="15007"/>
                </a:cxn>
              </a:cxnLst>
              <a:rect l="txL" t="txT" r="txR" b="txB"/>
              <a:pathLst>
                <a:path w="80" h="5">
                  <a:moveTo>
                    <a:pt x="80" y="0"/>
                  </a:moveTo>
                  <a:lnTo>
                    <a:pt x="0" y="0"/>
                  </a:lnTo>
                  <a:lnTo>
                    <a:pt x="11"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59" name="Line 115"/>
            <p:cNvSpPr/>
            <p:nvPr/>
          </p:nvSpPr>
          <p:spPr>
            <a:xfrm flipV="1">
              <a:off x="1897" y="3085"/>
              <a:ext cx="79" cy="30"/>
            </a:xfrm>
            <a:prstGeom prst="line">
              <a:avLst/>
            </a:prstGeom>
            <a:ln w="0" cap="flat" cmpd="sng">
              <a:solidFill>
                <a:srgbClr val="990033"/>
              </a:solidFill>
              <a:prstDash val="solid"/>
              <a:headEnd type="none" w="med" len="med"/>
              <a:tailEnd type="none" w="med" len="med"/>
            </a:ln>
          </p:spPr>
        </p:sp>
        <p:sp>
          <p:nvSpPr>
            <p:cNvPr id="31860" name="Rectangle 116"/>
            <p:cNvSpPr/>
            <p:nvPr/>
          </p:nvSpPr>
          <p:spPr>
            <a:xfrm>
              <a:off x="2295" y="3137"/>
              <a:ext cx="257" cy="121"/>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通过</a:t>
              </a:r>
              <a:endParaRPr lang="zh-CN" altLang="en-US" sz="1800" b="0" dirty="0">
                <a:latin typeface="Tahoma" panose="020B0604030504040204" pitchFamily="34" charset="0"/>
              </a:endParaRPr>
            </a:p>
          </p:txBody>
        </p:sp>
        <p:sp>
          <p:nvSpPr>
            <p:cNvPr id="31861" name="Freeform 117"/>
            <p:cNvSpPr/>
            <p:nvPr/>
          </p:nvSpPr>
          <p:spPr>
            <a:xfrm>
              <a:off x="2650" y="3204"/>
              <a:ext cx="36" cy="303"/>
            </a:xfrm>
            <a:custGeom>
              <a:avLst/>
              <a:gdLst>
                <a:gd name="txL" fmla="*/ 0 w 5"/>
                <a:gd name="txT" fmla="*/ 0 h 41"/>
                <a:gd name="txR" fmla="*/ 5 w 5"/>
                <a:gd name="txB" fmla="*/ 41 h 41"/>
              </a:gdLst>
              <a:ahLst/>
              <a:cxnLst>
                <a:cxn ang="0">
                  <a:pos x="0" y="0"/>
                </a:cxn>
                <a:cxn ang="0">
                  <a:pos x="0" y="122286"/>
                </a:cxn>
                <a:cxn ang="0">
                  <a:pos x="13428" y="89621"/>
                </a:cxn>
              </a:cxnLst>
              <a:rect l="txL" t="txT" r="txR" b="txB"/>
              <a:pathLst>
                <a:path w="5" h="41">
                  <a:moveTo>
                    <a:pt x="0" y="0"/>
                  </a:moveTo>
                  <a:lnTo>
                    <a:pt x="0" y="41"/>
                  </a:lnTo>
                  <a:lnTo>
                    <a:pt x="5" y="3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62" name="Line 118"/>
            <p:cNvSpPr/>
            <p:nvPr/>
          </p:nvSpPr>
          <p:spPr>
            <a:xfrm flipH="1" flipV="1">
              <a:off x="2614" y="3426"/>
              <a:ext cx="36" cy="81"/>
            </a:xfrm>
            <a:prstGeom prst="line">
              <a:avLst/>
            </a:prstGeom>
            <a:ln w="0" cap="flat" cmpd="sng">
              <a:solidFill>
                <a:srgbClr val="990033"/>
              </a:solidFill>
              <a:prstDash val="solid"/>
              <a:headEnd type="none" w="med" len="med"/>
              <a:tailEnd type="none" w="med" len="med"/>
            </a:ln>
          </p:spPr>
        </p:sp>
        <p:sp>
          <p:nvSpPr>
            <p:cNvPr id="31863" name="Rectangle 119"/>
            <p:cNvSpPr/>
            <p:nvPr/>
          </p:nvSpPr>
          <p:spPr>
            <a:xfrm>
              <a:off x="2686" y="3241"/>
              <a:ext cx="384" cy="122"/>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不通过</a:t>
              </a:r>
              <a:endParaRPr lang="zh-CN" altLang="en-US" sz="1800" b="0" dirty="0">
                <a:latin typeface="Tahoma" panose="020B0604030504040204" pitchFamily="34" charset="0"/>
              </a:endParaRPr>
            </a:p>
          </p:txBody>
        </p:sp>
        <p:sp>
          <p:nvSpPr>
            <p:cNvPr id="31864" name="Freeform 120"/>
            <p:cNvSpPr/>
            <p:nvPr/>
          </p:nvSpPr>
          <p:spPr>
            <a:xfrm>
              <a:off x="1231" y="3115"/>
              <a:ext cx="470" cy="37"/>
            </a:xfrm>
            <a:custGeom>
              <a:avLst/>
              <a:gdLst>
                <a:gd name="txL" fmla="*/ 0 w 65"/>
                <a:gd name="txT" fmla="*/ 0 h 5"/>
                <a:gd name="txR" fmla="*/ 65 w 65"/>
                <a:gd name="txB" fmla="*/ 5 h 5"/>
              </a:gdLst>
              <a:ahLst/>
              <a:cxnLst>
                <a:cxn ang="0">
                  <a:pos x="0" y="0"/>
                </a:cxn>
                <a:cxn ang="0">
                  <a:pos x="177660" y="0"/>
                </a:cxn>
                <a:cxn ang="0">
                  <a:pos x="144774" y="15007"/>
                </a:cxn>
              </a:cxnLst>
              <a:rect l="txL" t="txT" r="txR" b="txB"/>
              <a:pathLst>
                <a:path w="65" h="5">
                  <a:moveTo>
                    <a:pt x="0" y="0"/>
                  </a:moveTo>
                  <a:lnTo>
                    <a:pt x="65" y="0"/>
                  </a:lnTo>
                  <a:lnTo>
                    <a:pt x="53"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65" name="Line 121"/>
            <p:cNvSpPr/>
            <p:nvPr/>
          </p:nvSpPr>
          <p:spPr>
            <a:xfrm flipH="1" flipV="1">
              <a:off x="1614" y="3085"/>
              <a:ext cx="87" cy="30"/>
            </a:xfrm>
            <a:prstGeom prst="line">
              <a:avLst/>
            </a:prstGeom>
            <a:ln w="0" cap="flat" cmpd="sng">
              <a:solidFill>
                <a:srgbClr val="990033"/>
              </a:solidFill>
              <a:prstDash val="solid"/>
              <a:headEnd type="none" w="med" len="med"/>
              <a:tailEnd type="none" w="med" len="med"/>
            </a:ln>
          </p:spPr>
        </p:sp>
        <p:sp>
          <p:nvSpPr>
            <p:cNvPr id="31866" name="Rectangle 122"/>
            <p:cNvSpPr/>
            <p:nvPr/>
          </p:nvSpPr>
          <p:spPr>
            <a:xfrm>
              <a:off x="1238" y="2967"/>
              <a:ext cx="257" cy="121"/>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通过</a:t>
              </a:r>
              <a:endParaRPr lang="zh-CN" altLang="en-US" sz="1800" b="0" dirty="0">
                <a:latin typeface="Tahoma" panose="020B0604030504040204" pitchFamily="34" charset="0"/>
              </a:endParaRPr>
            </a:p>
          </p:txBody>
        </p:sp>
        <p:sp>
          <p:nvSpPr>
            <p:cNvPr id="31867" name="Freeform 123"/>
            <p:cNvSpPr/>
            <p:nvPr/>
          </p:nvSpPr>
          <p:spPr>
            <a:xfrm>
              <a:off x="1057" y="3204"/>
              <a:ext cx="1499" cy="436"/>
            </a:xfrm>
            <a:custGeom>
              <a:avLst/>
              <a:gdLst>
                <a:gd name="txL" fmla="*/ 0 w 207"/>
                <a:gd name="txT" fmla="*/ 0 h 59"/>
                <a:gd name="txR" fmla="*/ 207 w 207"/>
                <a:gd name="txB" fmla="*/ 59 h 59"/>
              </a:gdLst>
              <a:ahLst/>
              <a:cxnLst>
                <a:cxn ang="0">
                  <a:pos x="0" y="0"/>
                </a:cxn>
                <a:cxn ang="0">
                  <a:pos x="0" y="161047"/>
                </a:cxn>
                <a:cxn ang="0">
                  <a:pos x="569236" y="161047"/>
                </a:cxn>
                <a:cxn ang="0">
                  <a:pos x="536200" y="175952"/>
                </a:cxn>
              </a:cxnLst>
              <a:rect l="txL" t="txT" r="txR" b="txB"/>
              <a:pathLst>
                <a:path w="207" h="59">
                  <a:moveTo>
                    <a:pt x="0" y="0"/>
                  </a:moveTo>
                  <a:lnTo>
                    <a:pt x="0" y="54"/>
                  </a:lnTo>
                  <a:lnTo>
                    <a:pt x="207" y="54"/>
                  </a:lnTo>
                  <a:lnTo>
                    <a:pt x="195" y="59"/>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68" name="Line 124"/>
            <p:cNvSpPr/>
            <p:nvPr/>
          </p:nvSpPr>
          <p:spPr>
            <a:xfrm flipH="1" flipV="1">
              <a:off x="2469" y="3574"/>
              <a:ext cx="87" cy="29"/>
            </a:xfrm>
            <a:prstGeom prst="line">
              <a:avLst/>
            </a:prstGeom>
            <a:ln w="0" cap="flat" cmpd="sng">
              <a:solidFill>
                <a:srgbClr val="990033"/>
              </a:solidFill>
              <a:prstDash val="solid"/>
              <a:headEnd type="none" w="med" len="med"/>
              <a:tailEnd type="none" w="med" len="med"/>
            </a:ln>
          </p:spPr>
        </p:sp>
        <p:sp>
          <p:nvSpPr>
            <p:cNvPr id="31869" name="Rectangle 125"/>
            <p:cNvSpPr/>
            <p:nvPr/>
          </p:nvSpPr>
          <p:spPr>
            <a:xfrm>
              <a:off x="1086" y="3344"/>
              <a:ext cx="385" cy="121"/>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不通过</a:t>
              </a:r>
              <a:endParaRPr lang="zh-CN" altLang="en-US" sz="1800" b="0" dirty="0">
                <a:latin typeface="Tahoma" panose="020B0604030504040204" pitchFamily="34" charset="0"/>
              </a:endParaRPr>
            </a:p>
          </p:txBody>
        </p:sp>
        <p:sp>
          <p:nvSpPr>
            <p:cNvPr id="31870" name="Freeform 126"/>
            <p:cNvSpPr/>
            <p:nvPr/>
          </p:nvSpPr>
          <p:spPr>
            <a:xfrm>
              <a:off x="2751" y="3241"/>
              <a:ext cx="1455" cy="399"/>
            </a:xfrm>
            <a:custGeom>
              <a:avLst/>
              <a:gdLst>
                <a:gd name="txL" fmla="*/ 0 w 201"/>
                <a:gd name="txT" fmla="*/ 0 h 54"/>
                <a:gd name="txR" fmla="*/ 201 w 201"/>
                <a:gd name="txB" fmla="*/ 54 h 54"/>
              </a:gdLst>
              <a:ahLst/>
              <a:cxnLst>
                <a:cxn ang="0">
                  <a:pos x="551879" y="0"/>
                </a:cxn>
                <a:cxn ang="0">
                  <a:pos x="551879" y="146041"/>
                </a:cxn>
                <a:cxn ang="0">
                  <a:pos x="0" y="146041"/>
                </a:cxn>
                <a:cxn ang="0">
                  <a:pos x="30338" y="160945"/>
                </a:cxn>
              </a:cxnLst>
              <a:rect l="txL" t="txT" r="txR" b="txB"/>
              <a:pathLst>
                <a:path w="201" h="54">
                  <a:moveTo>
                    <a:pt x="201" y="0"/>
                  </a:moveTo>
                  <a:lnTo>
                    <a:pt x="201" y="49"/>
                  </a:lnTo>
                  <a:lnTo>
                    <a:pt x="0" y="49"/>
                  </a:lnTo>
                  <a:lnTo>
                    <a:pt x="11" y="54"/>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71" name="Line 127"/>
            <p:cNvSpPr/>
            <p:nvPr/>
          </p:nvSpPr>
          <p:spPr>
            <a:xfrm flipV="1">
              <a:off x="2751" y="3574"/>
              <a:ext cx="80" cy="29"/>
            </a:xfrm>
            <a:prstGeom prst="line">
              <a:avLst/>
            </a:prstGeom>
            <a:ln w="0" cap="flat" cmpd="sng">
              <a:solidFill>
                <a:srgbClr val="990033"/>
              </a:solidFill>
              <a:prstDash val="solid"/>
              <a:headEnd type="none" w="med" len="med"/>
              <a:tailEnd type="none" w="med" len="med"/>
            </a:ln>
          </p:spPr>
        </p:sp>
        <p:sp>
          <p:nvSpPr>
            <p:cNvPr id="31872" name="Rectangle 128"/>
            <p:cNvSpPr/>
            <p:nvPr/>
          </p:nvSpPr>
          <p:spPr>
            <a:xfrm>
              <a:off x="4242" y="3293"/>
              <a:ext cx="385" cy="122"/>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不通过</a:t>
              </a:r>
              <a:endParaRPr lang="zh-CN" altLang="en-US" sz="1800" b="0" dirty="0">
                <a:latin typeface="Tahoma" panose="020B0604030504040204" pitchFamily="34" charset="0"/>
              </a:endParaRPr>
            </a:p>
          </p:txBody>
        </p:sp>
        <p:sp>
          <p:nvSpPr>
            <p:cNvPr id="31873" name="Freeform 129"/>
            <p:cNvSpPr/>
            <p:nvPr/>
          </p:nvSpPr>
          <p:spPr>
            <a:xfrm>
              <a:off x="4380" y="3152"/>
              <a:ext cx="398" cy="37"/>
            </a:xfrm>
            <a:custGeom>
              <a:avLst/>
              <a:gdLst>
                <a:gd name="txL" fmla="*/ 0 w 55"/>
                <a:gd name="txT" fmla="*/ 0 h 5"/>
                <a:gd name="txR" fmla="*/ 55 w 55"/>
                <a:gd name="txB" fmla="*/ 5 h 5"/>
              </a:gdLst>
              <a:ahLst/>
              <a:cxnLst>
                <a:cxn ang="0">
                  <a:pos x="0" y="0"/>
                </a:cxn>
                <a:cxn ang="0">
                  <a:pos x="150813" y="0"/>
                </a:cxn>
                <a:cxn ang="0">
                  <a:pos x="117873" y="15007"/>
                </a:cxn>
              </a:cxnLst>
              <a:rect l="txL" t="txT" r="txR" b="txB"/>
              <a:pathLst>
                <a:path w="55" h="5">
                  <a:moveTo>
                    <a:pt x="0" y="0"/>
                  </a:moveTo>
                  <a:lnTo>
                    <a:pt x="55" y="0"/>
                  </a:lnTo>
                  <a:lnTo>
                    <a:pt x="43"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1874" name="Line 130"/>
            <p:cNvSpPr/>
            <p:nvPr/>
          </p:nvSpPr>
          <p:spPr>
            <a:xfrm flipH="1" flipV="1">
              <a:off x="4691" y="3122"/>
              <a:ext cx="87" cy="30"/>
            </a:xfrm>
            <a:prstGeom prst="line">
              <a:avLst/>
            </a:prstGeom>
            <a:ln w="0" cap="flat" cmpd="sng">
              <a:solidFill>
                <a:srgbClr val="990033"/>
              </a:solidFill>
              <a:prstDash val="solid"/>
              <a:headEnd type="none" w="med" len="med"/>
              <a:tailEnd type="none" w="med" len="med"/>
            </a:ln>
          </p:spPr>
        </p:sp>
        <p:sp>
          <p:nvSpPr>
            <p:cNvPr id="31875" name="Rectangle 131"/>
            <p:cNvSpPr/>
            <p:nvPr/>
          </p:nvSpPr>
          <p:spPr>
            <a:xfrm>
              <a:off x="4402" y="3033"/>
              <a:ext cx="256" cy="121"/>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通过</a:t>
              </a:r>
              <a:endParaRPr lang="zh-CN" altLang="en-US" sz="1800" b="0" dirty="0">
                <a:latin typeface="Tahoma" panose="020B0604030504040204" pitchFamily="34" charset="0"/>
              </a:endParaRPr>
            </a:p>
          </p:txBody>
        </p:sp>
      </p:grpSp>
    </p:spTree>
  </p:cSld>
  <p:clrMapOvr>
    <a:masterClrMapping/>
  </p:clrMapOvr>
  <p:transition>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b="0" dirty="0">
                <a:latin typeface="Arial Black" panose="020B0A04020102020204" pitchFamily="34" charset="0"/>
              </a:rPr>
            </a:fld>
            <a:endParaRPr lang="en-US" altLang="zh-CN" sz="1200" b="0" dirty="0">
              <a:latin typeface="Arial Black" panose="020B0A04020102020204" pitchFamily="34" charset="0"/>
            </a:endParaRPr>
          </a:p>
        </p:txBody>
      </p:sp>
      <p:pic>
        <p:nvPicPr>
          <p:cNvPr id="10243" name="Picture 2"/>
          <p:cNvPicPr>
            <a:picLocks noChangeAspect="1"/>
          </p:cNvPicPr>
          <p:nvPr/>
        </p:nvPicPr>
        <p:blipFill>
          <a:blip r:embed="rId1"/>
          <a:stretch>
            <a:fillRect/>
          </a:stretch>
        </p:blipFill>
        <p:spPr>
          <a:xfrm>
            <a:off x="457200" y="76200"/>
            <a:ext cx="8001000" cy="6732588"/>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solidFill>
            <a:srgbClr val="CFE09A"/>
          </a:solidFill>
        </p:spPr>
        <p:txBody>
          <a:bodyPr vert="horz" wrap="square" lIns="91440" tIns="45720" rIns="91440" bIns="45720" anchor="ctr"/>
          <a:lstStyle/>
          <a:p>
            <a:r>
              <a:rPr lang="zh-CN" altLang="en-US" dirty="0"/>
              <a:t>求婚过程顺序图</a:t>
            </a:r>
            <a:endParaRPr lang="zh-CN" altLang="en-US" dirty="0"/>
          </a:p>
        </p:txBody>
      </p:sp>
      <p:grpSp>
        <p:nvGrpSpPr>
          <p:cNvPr id="32771" name="Group 3"/>
          <p:cNvGrpSpPr>
            <a:grpSpLocks noChangeAspect="1"/>
          </p:cNvGrpSpPr>
          <p:nvPr/>
        </p:nvGrpSpPr>
        <p:grpSpPr>
          <a:xfrm>
            <a:off x="1116013" y="1484313"/>
            <a:ext cx="7488237" cy="5373687"/>
            <a:chOff x="1111" y="935"/>
            <a:chExt cx="3079" cy="3385"/>
          </a:xfrm>
        </p:grpSpPr>
        <p:sp>
          <p:nvSpPr>
            <p:cNvPr id="32772" name="AutoShape 4"/>
            <p:cNvSpPr>
              <a:spLocks noChangeAspect="1" noTextEdit="1"/>
            </p:cNvSpPr>
            <p:nvPr/>
          </p:nvSpPr>
          <p:spPr>
            <a:xfrm>
              <a:off x="1111" y="935"/>
              <a:ext cx="3079" cy="3385"/>
            </a:xfrm>
            <a:prstGeom prst="rect">
              <a:avLst/>
            </a:prstGeom>
            <a:noFill/>
            <a:ln w="9525">
              <a:noFill/>
            </a:ln>
          </p:spPr>
          <p:txBody>
            <a:bodyPr/>
            <a:lstStyle/>
            <a:p>
              <a:endParaRPr lang="zh-CN" altLang="en-US"/>
            </a:p>
          </p:txBody>
        </p:sp>
        <p:sp>
          <p:nvSpPr>
            <p:cNvPr id="32773" name="Rectangle 5"/>
            <p:cNvSpPr/>
            <p:nvPr/>
          </p:nvSpPr>
          <p:spPr>
            <a:xfrm>
              <a:off x="1251" y="1085"/>
              <a:ext cx="640" cy="218"/>
            </a:xfrm>
            <a:prstGeom prst="rect">
              <a:avLst/>
            </a:prstGeom>
            <a:solidFill>
              <a:srgbClr val="FFFFCC"/>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74" name="Rectangle 6"/>
            <p:cNvSpPr/>
            <p:nvPr/>
          </p:nvSpPr>
          <p:spPr>
            <a:xfrm>
              <a:off x="1398" y="1105"/>
              <a:ext cx="332" cy="173"/>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 </a:t>
              </a:r>
              <a:r>
                <a:rPr lang="en-US" altLang="zh-CN" sz="1800" dirty="0">
                  <a:solidFill>
                    <a:srgbClr val="000000"/>
                  </a:solidFill>
                  <a:latin typeface="宋体" panose="02010600030101010101" pitchFamily="2" charset="-122"/>
                </a:rPr>
                <a:t>: </a:t>
              </a:r>
              <a:r>
                <a:rPr lang="zh-CN" altLang="en-US" sz="1800" dirty="0">
                  <a:solidFill>
                    <a:srgbClr val="000000"/>
                  </a:solidFill>
                  <a:latin typeface="宋体" panose="02010600030101010101" pitchFamily="2" charset="-122"/>
                </a:rPr>
                <a:t>小伙</a:t>
              </a:r>
              <a:endParaRPr lang="zh-CN" altLang="en-US" sz="1800" dirty="0">
                <a:latin typeface="Tahoma" panose="020B0604030504040204" pitchFamily="34" charset="0"/>
              </a:endParaRPr>
            </a:p>
          </p:txBody>
        </p:sp>
        <p:sp>
          <p:nvSpPr>
            <p:cNvPr id="32775" name="Line 7"/>
            <p:cNvSpPr/>
            <p:nvPr/>
          </p:nvSpPr>
          <p:spPr>
            <a:xfrm>
              <a:off x="1571" y="1310"/>
              <a:ext cx="0" cy="2874"/>
            </a:xfrm>
            <a:prstGeom prst="line">
              <a:avLst/>
            </a:prstGeom>
            <a:ln w="0" cap="flat" cmpd="sng">
              <a:solidFill>
                <a:srgbClr val="000000"/>
              </a:solidFill>
              <a:prstDash val="sysDash"/>
              <a:headEnd type="none" w="med" len="med"/>
              <a:tailEnd type="none" w="med" len="med"/>
            </a:ln>
          </p:spPr>
        </p:sp>
        <p:sp>
          <p:nvSpPr>
            <p:cNvPr id="32776" name="Rectangle 8"/>
            <p:cNvSpPr/>
            <p:nvPr/>
          </p:nvSpPr>
          <p:spPr>
            <a:xfrm>
              <a:off x="1538" y="1473"/>
              <a:ext cx="66" cy="2316"/>
            </a:xfrm>
            <a:prstGeom prst="rect">
              <a:avLst/>
            </a:prstGeom>
            <a:solidFill>
              <a:srgbClr val="FFFFFF"/>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77" name="Rectangle 9"/>
            <p:cNvSpPr/>
            <p:nvPr/>
          </p:nvSpPr>
          <p:spPr>
            <a:xfrm>
              <a:off x="1571" y="1473"/>
              <a:ext cx="60" cy="129"/>
            </a:xfrm>
            <a:prstGeom prst="rect">
              <a:avLst/>
            </a:prstGeom>
            <a:solidFill>
              <a:srgbClr val="FFFFFF"/>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78" name="Rectangle 10"/>
            <p:cNvSpPr/>
            <p:nvPr/>
          </p:nvSpPr>
          <p:spPr>
            <a:xfrm>
              <a:off x="1571" y="1895"/>
              <a:ext cx="60" cy="130"/>
            </a:xfrm>
            <a:prstGeom prst="rect">
              <a:avLst/>
            </a:prstGeom>
            <a:solidFill>
              <a:srgbClr val="FFFFFF"/>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79" name="Rectangle 11"/>
            <p:cNvSpPr/>
            <p:nvPr/>
          </p:nvSpPr>
          <p:spPr>
            <a:xfrm>
              <a:off x="1571" y="2413"/>
              <a:ext cx="60" cy="136"/>
            </a:xfrm>
            <a:prstGeom prst="rect">
              <a:avLst/>
            </a:prstGeom>
            <a:solidFill>
              <a:srgbClr val="FFFFFF"/>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80" name="Rectangle 12"/>
            <p:cNvSpPr/>
            <p:nvPr/>
          </p:nvSpPr>
          <p:spPr>
            <a:xfrm>
              <a:off x="1571" y="3217"/>
              <a:ext cx="60" cy="129"/>
            </a:xfrm>
            <a:prstGeom prst="rect">
              <a:avLst/>
            </a:prstGeom>
            <a:solidFill>
              <a:srgbClr val="FFFFFF"/>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81" name="Rectangle 13"/>
            <p:cNvSpPr/>
            <p:nvPr/>
          </p:nvSpPr>
          <p:spPr>
            <a:xfrm>
              <a:off x="2304" y="1085"/>
              <a:ext cx="640" cy="218"/>
            </a:xfrm>
            <a:prstGeom prst="rect">
              <a:avLst/>
            </a:prstGeom>
            <a:solidFill>
              <a:srgbClr val="FFFFCC"/>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82" name="Rectangle 14"/>
            <p:cNvSpPr/>
            <p:nvPr/>
          </p:nvSpPr>
          <p:spPr>
            <a:xfrm>
              <a:off x="2404" y="1105"/>
              <a:ext cx="427" cy="173"/>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 </a:t>
              </a:r>
              <a:r>
                <a:rPr lang="en-US" altLang="zh-CN" sz="1800" dirty="0">
                  <a:solidFill>
                    <a:srgbClr val="000000"/>
                  </a:solidFill>
                  <a:latin typeface="宋体" panose="02010600030101010101" pitchFamily="2" charset="-122"/>
                </a:rPr>
                <a:t>: </a:t>
              </a:r>
              <a:r>
                <a:rPr lang="zh-CN" altLang="en-US" sz="1800" dirty="0">
                  <a:solidFill>
                    <a:srgbClr val="000000"/>
                  </a:solidFill>
                  <a:latin typeface="宋体" panose="02010600030101010101" pitchFamily="2" charset="-122"/>
                </a:rPr>
                <a:t>玫瑰花</a:t>
              </a:r>
              <a:endParaRPr lang="zh-CN" altLang="en-US" sz="1800" dirty="0">
                <a:latin typeface="Tahoma" panose="020B0604030504040204" pitchFamily="34" charset="0"/>
              </a:endParaRPr>
            </a:p>
          </p:txBody>
        </p:sp>
        <p:sp>
          <p:nvSpPr>
            <p:cNvPr id="32783" name="Line 15"/>
            <p:cNvSpPr/>
            <p:nvPr/>
          </p:nvSpPr>
          <p:spPr>
            <a:xfrm>
              <a:off x="2624" y="1310"/>
              <a:ext cx="0" cy="2874"/>
            </a:xfrm>
            <a:prstGeom prst="line">
              <a:avLst/>
            </a:prstGeom>
            <a:ln w="0" cap="flat" cmpd="sng">
              <a:solidFill>
                <a:srgbClr val="000000"/>
              </a:solidFill>
              <a:prstDash val="sysDash"/>
              <a:headEnd type="none" w="med" len="med"/>
              <a:tailEnd type="none" w="med" len="med"/>
            </a:ln>
          </p:spPr>
        </p:sp>
        <p:sp>
          <p:nvSpPr>
            <p:cNvPr id="32784" name="Rectangle 16"/>
            <p:cNvSpPr/>
            <p:nvPr/>
          </p:nvSpPr>
          <p:spPr>
            <a:xfrm>
              <a:off x="2591" y="1718"/>
              <a:ext cx="66" cy="436"/>
            </a:xfrm>
            <a:prstGeom prst="rect">
              <a:avLst/>
            </a:prstGeom>
            <a:solidFill>
              <a:srgbClr val="FFFFFF"/>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85" name="Rectangle 17"/>
            <p:cNvSpPr/>
            <p:nvPr/>
          </p:nvSpPr>
          <p:spPr>
            <a:xfrm>
              <a:off x="3330" y="1085"/>
              <a:ext cx="633" cy="218"/>
            </a:xfrm>
            <a:prstGeom prst="rect">
              <a:avLst/>
            </a:prstGeom>
            <a:solidFill>
              <a:srgbClr val="FFFFCC"/>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86" name="Rectangle 18"/>
            <p:cNvSpPr/>
            <p:nvPr/>
          </p:nvSpPr>
          <p:spPr>
            <a:xfrm>
              <a:off x="3477" y="1105"/>
              <a:ext cx="380" cy="173"/>
            </a:xfrm>
            <a:prstGeom prst="rect">
              <a:avLst/>
            </a:prstGeom>
            <a:noFill/>
            <a:ln w="9525">
              <a:noFill/>
            </a:ln>
          </p:spPr>
          <p:txBody>
            <a:bodyPr lIns="0" tIns="0" rIns="0" bIns="0">
              <a:spAutoFit/>
            </a:bodyPr>
            <a:lstStyle/>
            <a:p>
              <a:r>
                <a:rPr lang="zh-CN" altLang="en-US" sz="1800" dirty="0">
                  <a:solidFill>
                    <a:srgbClr val="000000"/>
                  </a:solidFill>
                  <a:latin typeface="宋体" panose="02010600030101010101" pitchFamily="2" charset="-122"/>
                </a:rPr>
                <a:t> </a:t>
              </a:r>
              <a:r>
                <a:rPr lang="en-US" altLang="zh-CN" sz="1800" dirty="0">
                  <a:solidFill>
                    <a:srgbClr val="000000"/>
                  </a:solidFill>
                  <a:latin typeface="宋体" panose="02010600030101010101" pitchFamily="2" charset="-122"/>
                </a:rPr>
                <a:t>: </a:t>
              </a:r>
              <a:r>
                <a:rPr lang="zh-CN" altLang="en-US" sz="1800" dirty="0">
                  <a:solidFill>
                    <a:srgbClr val="000000"/>
                  </a:solidFill>
                  <a:latin typeface="宋体" panose="02010600030101010101" pitchFamily="2" charset="-122"/>
                </a:rPr>
                <a:t>姑娘</a:t>
              </a:r>
              <a:endParaRPr lang="zh-CN" altLang="en-US" sz="1800" dirty="0">
                <a:latin typeface="Tahoma" panose="020B0604030504040204" pitchFamily="34" charset="0"/>
              </a:endParaRPr>
            </a:p>
          </p:txBody>
        </p:sp>
        <p:sp>
          <p:nvSpPr>
            <p:cNvPr id="32787" name="Line 19"/>
            <p:cNvSpPr/>
            <p:nvPr/>
          </p:nvSpPr>
          <p:spPr>
            <a:xfrm>
              <a:off x="3644" y="1310"/>
              <a:ext cx="0" cy="2874"/>
            </a:xfrm>
            <a:prstGeom prst="line">
              <a:avLst/>
            </a:prstGeom>
            <a:ln w="0" cap="flat" cmpd="sng">
              <a:solidFill>
                <a:srgbClr val="000000"/>
              </a:solidFill>
              <a:prstDash val="sysDash"/>
              <a:headEnd type="none" w="med" len="med"/>
              <a:tailEnd type="none" w="med" len="med"/>
            </a:ln>
          </p:spPr>
        </p:sp>
        <p:sp>
          <p:nvSpPr>
            <p:cNvPr id="32788" name="Rectangle 20"/>
            <p:cNvSpPr/>
            <p:nvPr/>
          </p:nvSpPr>
          <p:spPr>
            <a:xfrm>
              <a:off x="3617" y="2243"/>
              <a:ext cx="60" cy="245"/>
            </a:xfrm>
            <a:prstGeom prst="rect">
              <a:avLst/>
            </a:prstGeom>
            <a:solidFill>
              <a:srgbClr val="FFFFFF"/>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89" name="Rectangle 21"/>
            <p:cNvSpPr/>
            <p:nvPr/>
          </p:nvSpPr>
          <p:spPr>
            <a:xfrm>
              <a:off x="3644" y="2345"/>
              <a:ext cx="66" cy="129"/>
            </a:xfrm>
            <a:prstGeom prst="rect">
              <a:avLst/>
            </a:prstGeom>
            <a:solidFill>
              <a:srgbClr val="FFFFFF"/>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90" name="Rectangle 22"/>
            <p:cNvSpPr/>
            <p:nvPr/>
          </p:nvSpPr>
          <p:spPr>
            <a:xfrm>
              <a:off x="3617" y="2692"/>
              <a:ext cx="60" cy="967"/>
            </a:xfrm>
            <a:prstGeom prst="rect">
              <a:avLst/>
            </a:prstGeom>
            <a:solidFill>
              <a:srgbClr val="FFFFFF"/>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91" name="Rectangle 23"/>
            <p:cNvSpPr/>
            <p:nvPr/>
          </p:nvSpPr>
          <p:spPr>
            <a:xfrm>
              <a:off x="3644" y="2869"/>
              <a:ext cx="66" cy="130"/>
            </a:xfrm>
            <a:prstGeom prst="rect">
              <a:avLst/>
            </a:prstGeom>
            <a:solidFill>
              <a:srgbClr val="FFFFFF"/>
            </a:solidFill>
            <a:ln w="0" cap="flat" cmpd="sng">
              <a:solidFill>
                <a:srgbClr val="990033"/>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2792" name="Freeform 24"/>
            <p:cNvSpPr/>
            <p:nvPr/>
          </p:nvSpPr>
          <p:spPr>
            <a:xfrm>
              <a:off x="1637" y="1473"/>
              <a:ext cx="320" cy="68"/>
            </a:xfrm>
            <a:custGeom>
              <a:avLst/>
              <a:gdLst>
                <a:gd name="txL" fmla="*/ 0 w 48"/>
                <a:gd name="txT" fmla="*/ 0 h 10"/>
                <a:gd name="txR" fmla="*/ 48 w 48"/>
                <a:gd name="txB" fmla="*/ 10 h 10"/>
              </a:gdLst>
              <a:ahLst/>
              <a:cxnLst>
                <a:cxn ang="0">
                  <a:pos x="0" y="0"/>
                </a:cxn>
                <a:cxn ang="0">
                  <a:pos x="94800" y="0"/>
                </a:cxn>
                <a:cxn ang="0">
                  <a:pos x="94800" y="21366"/>
                </a:cxn>
                <a:cxn ang="0">
                  <a:pos x="0" y="21366"/>
                </a:cxn>
              </a:cxnLst>
              <a:rect l="txL" t="txT" r="txR" b="txB"/>
              <a:pathLst>
                <a:path w="48" h="10">
                  <a:moveTo>
                    <a:pt x="0" y="0"/>
                  </a:moveTo>
                  <a:lnTo>
                    <a:pt x="48" y="0"/>
                  </a:lnTo>
                  <a:lnTo>
                    <a:pt x="48" y="10"/>
                  </a:lnTo>
                  <a:lnTo>
                    <a:pt x="0" y="1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2793" name="Line 25"/>
            <p:cNvSpPr/>
            <p:nvPr/>
          </p:nvSpPr>
          <p:spPr>
            <a:xfrm>
              <a:off x="1637" y="1541"/>
              <a:ext cx="74" cy="34"/>
            </a:xfrm>
            <a:prstGeom prst="line">
              <a:avLst/>
            </a:prstGeom>
            <a:ln w="11113" cap="flat" cmpd="sng">
              <a:solidFill>
                <a:srgbClr val="990033"/>
              </a:solidFill>
              <a:prstDash val="solid"/>
              <a:headEnd type="none" w="med" len="med"/>
              <a:tailEnd type="none" w="med" len="med"/>
            </a:ln>
          </p:spPr>
        </p:sp>
        <p:sp>
          <p:nvSpPr>
            <p:cNvPr id="32794" name="Line 26"/>
            <p:cNvSpPr/>
            <p:nvPr/>
          </p:nvSpPr>
          <p:spPr>
            <a:xfrm flipV="1">
              <a:off x="1637" y="1507"/>
              <a:ext cx="74" cy="34"/>
            </a:xfrm>
            <a:prstGeom prst="line">
              <a:avLst/>
            </a:prstGeom>
            <a:ln w="11113" cap="flat" cmpd="sng">
              <a:solidFill>
                <a:srgbClr val="990033"/>
              </a:solidFill>
              <a:prstDash val="solid"/>
              <a:headEnd type="none" w="med" len="med"/>
              <a:tailEnd type="none" w="med" len="med"/>
            </a:ln>
          </p:spPr>
        </p:sp>
        <p:sp>
          <p:nvSpPr>
            <p:cNvPr id="32795" name="Rectangle 27"/>
            <p:cNvSpPr/>
            <p:nvPr/>
          </p:nvSpPr>
          <p:spPr>
            <a:xfrm>
              <a:off x="1671" y="1337"/>
              <a:ext cx="189" cy="173"/>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密谋</a:t>
              </a:r>
              <a:endParaRPr lang="zh-CN" altLang="en-US" sz="1800" dirty="0">
                <a:latin typeface="Tahoma" panose="020B0604030504040204" pitchFamily="34" charset="0"/>
              </a:endParaRPr>
            </a:p>
          </p:txBody>
        </p:sp>
        <p:sp>
          <p:nvSpPr>
            <p:cNvPr id="32796" name="Line 28"/>
            <p:cNvSpPr/>
            <p:nvPr/>
          </p:nvSpPr>
          <p:spPr>
            <a:xfrm>
              <a:off x="1598" y="1718"/>
              <a:ext cx="993" cy="0"/>
            </a:xfrm>
            <a:prstGeom prst="line">
              <a:avLst/>
            </a:prstGeom>
            <a:ln w="0" cap="flat" cmpd="sng">
              <a:solidFill>
                <a:srgbClr val="990033"/>
              </a:solidFill>
              <a:prstDash val="solid"/>
              <a:headEnd type="none" w="med" len="med"/>
              <a:tailEnd type="none" w="med" len="med"/>
            </a:ln>
          </p:spPr>
        </p:sp>
        <p:sp>
          <p:nvSpPr>
            <p:cNvPr id="32797" name="Line 29"/>
            <p:cNvSpPr/>
            <p:nvPr/>
          </p:nvSpPr>
          <p:spPr>
            <a:xfrm flipH="1">
              <a:off x="2517" y="1718"/>
              <a:ext cx="74" cy="34"/>
            </a:xfrm>
            <a:prstGeom prst="line">
              <a:avLst/>
            </a:prstGeom>
            <a:ln w="11113" cap="flat" cmpd="sng">
              <a:solidFill>
                <a:srgbClr val="990033"/>
              </a:solidFill>
              <a:prstDash val="solid"/>
              <a:headEnd type="none" w="med" len="med"/>
              <a:tailEnd type="none" w="med" len="med"/>
            </a:ln>
          </p:spPr>
        </p:sp>
        <p:sp>
          <p:nvSpPr>
            <p:cNvPr id="32798" name="Line 30"/>
            <p:cNvSpPr/>
            <p:nvPr/>
          </p:nvSpPr>
          <p:spPr>
            <a:xfrm flipH="1" flipV="1">
              <a:off x="2517" y="1684"/>
              <a:ext cx="74" cy="34"/>
            </a:xfrm>
            <a:prstGeom prst="line">
              <a:avLst/>
            </a:prstGeom>
            <a:ln w="11113" cap="flat" cmpd="sng">
              <a:solidFill>
                <a:srgbClr val="990033"/>
              </a:solidFill>
              <a:prstDash val="solid"/>
              <a:headEnd type="none" w="med" len="med"/>
              <a:tailEnd type="none" w="med" len="med"/>
            </a:ln>
          </p:spPr>
        </p:sp>
        <p:sp>
          <p:nvSpPr>
            <p:cNvPr id="32799" name="Rectangle 31"/>
            <p:cNvSpPr/>
            <p:nvPr/>
          </p:nvSpPr>
          <p:spPr>
            <a:xfrm>
              <a:off x="1697" y="1582"/>
              <a:ext cx="759" cy="173"/>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订购</a:t>
              </a:r>
              <a:r>
                <a:rPr lang="en-US" altLang="zh-CN" sz="1800" dirty="0">
                  <a:solidFill>
                    <a:srgbClr val="000000"/>
                  </a:solidFill>
                  <a:latin typeface="宋体" panose="02010600030101010101" pitchFamily="2" charset="-122"/>
                </a:rPr>
                <a:t>[999</a:t>
              </a:r>
              <a:r>
                <a:rPr lang="zh-CN" altLang="en-US" sz="1800" dirty="0">
                  <a:solidFill>
                    <a:srgbClr val="000000"/>
                  </a:solidFill>
                  <a:latin typeface="宋体" panose="02010600030101010101" pitchFamily="2" charset="-122"/>
                </a:rPr>
                <a:t>朵</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火红</a:t>
              </a:r>
              <a:r>
                <a:rPr lang="en-US" altLang="zh-CN" sz="1800" dirty="0">
                  <a:solidFill>
                    <a:srgbClr val="000000"/>
                  </a:solidFill>
                  <a:latin typeface="宋体" panose="02010600030101010101" pitchFamily="2" charset="-122"/>
                </a:rPr>
                <a:t>]</a:t>
              </a:r>
              <a:endParaRPr lang="en-US" altLang="zh-CN" sz="1800" dirty="0">
                <a:latin typeface="Tahoma" panose="020B0604030504040204" pitchFamily="34" charset="0"/>
              </a:endParaRPr>
            </a:p>
          </p:txBody>
        </p:sp>
        <p:sp>
          <p:nvSpPr>
            <p:cNvPr id="32800" name="Line 32"/>
            <p:cNvSpPr/>
            <p:nvPr/>
          </p:nvSpPr>
          <p:spPr>
            <a:xfrm flipH="1">
              <a:off x="1637" y="1895"/>
              <a:ext cx="954" cy="0"/>
            </a:xfrm>
            <a:prstGeom prst="line">
              <a:avLst/>
            </a:prstGeom>
            <a:ln w="0" cap="flat" cmpd="sng">
              <a:solidFill>
                <a:srgbClr val="990033"/>
              </a:solidFill>
              <a:prstDash val="solid"/>
              <a:headEnd type="none" w="med" len="med"/>
              <a:tailEnd type="none" w="med" len="med"/>
            </a:ln>
          </p:spPr>
        </p:sp>
        <p:sp>
          <p:nvSpPr>
            <p:cNvPr id="32801" name="Line 33"/>
            <p:cNvSpPr/>
            <p:nvPr/>
          </p:nvSpPr>
          <p:spPr>
            <a:xfrm>
              <a:off x="1637" y="1895"/>
              <a:ext cx="74" cy="28"/>
            </a:xfrm>
            <a:prstGeom prst="line">
              <a:avLst/>
            </a:prstGeom>
            <a:ln w="11113" cap="flat" cmpd="sng">
              <a:solidFill>
                <a:srgbClr val="990033"/>
              </a:solidFill>
              <a:prstDash val="solid"/>
              <a:headEnd type="none" w="med" len="med"/>
              <a:tailEnd type="none" w="med" len="med"/>
            </a:ln>
          </p:spPr>
        </p:sp>
        <p:sp>
          <p:nvSpPr>
            <p:cNvPr id="32802" name="Line 34"/>
            <p:cNvSpPr/>
            <p:nvPr/>
          </p:nvSpPr>
          <p:spPr>
            <a:xfrm flipV="1">
              <a:off x="1637" y="1861"/>
              <a:ext cx="74" cy="34"/>
            </a:xfrm>
            <a:prstGeom prst="line">
              <a:avLst/>
            </a:prstGeom>
            <a:ln w="11113" cap="flat" cmpd="sng">
              <a:solidFill>
                <a:srgbClr val="990033"/>
              </a:solidFill>
              <a:prstDash val="solid"/>
              <a:headEnd type="none" w="med" len="med"/>
              <a:tailEnd type="none" w="med" len="med"/>
            </a:ln>
          </p:spPr>
        </p:sp>
        <p:sp>
          <p:nvSpPr>
            <p:cNvPr id="32803" name="Rectangle 35"/>
            <p:cNvSpPr/>
            <p:nvPr/>
          </p:nvSpPr>
          <p:spPr>
            <a:xfrm>
              <a:off x="2004" y="1752"/>
              <a:ext cx="189" cy="173"/>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交货</a:t>
              </a:r>
              <a:endParaRPr lang="zh-CN" altLang="en-US" sz="1800" dirty="0">
                <a:latin typeface="Tahoma" panose="020B0604030504040204" pitchFamily="34" charset="0"/>
              </a:endParaRPr>
            </a:p>
          </p:txBody>
        </p:sp>
        <p:sp>
          <p:nvSpPr>
            <p:cNvPr id="32804" name="Line 36"/>
            <p:cNvSpPr/>
            <p:nvPr/>
          </p:nvSpPr>
          <p:spPr>
            <a:xfrm>
              <a:off x="1598" y="2243"/>
              <a:ext cx="2012" cy="0"/>
            </a:xfrm>
            <a:prstGeom prst="line">
              <a:avLst/>
            </a:prstGeom>
            <a:ln w="0" cap="flat" cmpd="sng">
              <a:solidFill>
                <a:srgbClr val="990033"/>
              </a:solidFill>
              <a:prstDash val="solid"/>
              <a:headEnd type="none" w="med" len="med"/>
              <a:tailEnd type="none" w="med" len="med"/>
            </a:ln>
          </p:spPr>
        </p:sp>
        <p:sp>
          <p:nvSpPr>
            <p:cNvPr id="32805" name="Line 37"/>
            <p:cNvSpPr/>
            <p:nvPr/>
          </p:nvSpPr>
          <p:spPr>
            <a:xfrm flipH="1">
              <a:off x="3537" y="2243"/>
              <a:ext cx="73" cy="34"/>
            </a:xfrm>
            <a:prstGeom prst="line">
              <a:avLst/>
            </a:prstGeom>
            <a:ln w="11113" cap="flat" cmpd="sng">
              <a:solidFill>
                <a:srgbClr val="990033"/>
              </a:solidFill>
              <a:prstDash val="solid"/>
              <a:headEnd type="none" w="med" len="med"/>
              <a:tailEnd type="none" w="med" len="med"/>
            </a:ln>
          </p:spPr>
        </p:sp>
        <p:sp>
          <p:nvSpPr>
            <p:cNvPr id="32806" name="Line 38"/>
            <p:cNvSpPr/>
            <p:nvPr/>
          </p:nvSpPr>
          <p:spPr>
            <a:xfrm flipH="1" flipV="1">
              <a:off x="3537" y="2209"/>
              <a:ext cx="73" cy="34"/>
            </a:xfrm>
            <a:prstGeom prst="line">
              <a:avLst/>
            </a:prstGeom>
            <a:ln w="11113" cap="flat" cmpd="sng">
              <a:solidFill>
                <a:srgbClr val="990033"/>
              </a:solidFill>
              <a:prstDash val="solid"/>
              <a:headEnd type="none" w="med" len="med"/>
              <a:tailEnd type="none" w="med" len="med"/>
            </a:ln>
          </p:spPr>
        </p:sp>
        <p:sp>
          <p:nvSpPr>
            <p:cNvPr id="32807" name="Rectangle 39"/>
            <p:cNvSpPr/>
            <p:nvPr/>
          </p:nvSpPr>
          <p:spPr>
            <a:xfrm>
              <a:off x="3057" y="2147"/>
              <a:ext cx="189" cy="173"/>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递交</a:t>
              </a:r>
              <a:endParaRPr lang="zh-CN" altLang="en-US" sz="1800" dirty="0">
                <a:latin typeface="Tahoma" panose="020B0604030504040204" pitchFamily="34" charset="0"/>
              </a:endParaRPr>
            </a:p>
          </p:txBody>
        </p:sp>
        <p:sp>
          <p:nvSpPr>
            <p:cNvPr id="32808" name="Freeform 40"/>
            <p:cNvSpPr/>
            <p:nvPr/>
          </p:nvSpPr>
          <p:spPr>
            <a:xfrm>
              <a:off x="3710" y="2345"/>
              <a:ext cx="320" cy="68"/>
            </a:xfrm>
            <a:custGeom>
              <a:avLst/>
              <a:gdLst>
                <a:gd name="txL" fmla="*/ 0 w 48"/>
                <a:gd name="txT" fmla="*/ 0 h 10"/>
                <a:gd name="txR" fmla="*/ 48 w 48"/>
                <a:gd name="txB" fmla="*/ 10 h 10"/>
              </a:gdLst>
              <a:ahLst/>
              <a:cxnLst>
                <a:cxn ang="0">
                  <a:pos x="0" y="0"/>
                </a:cxn>
                <a:cxn ang="0">
                  <a:pos x="94800" y="0"/>
                </a:cxn>
                <a:cxn ang="0">
                  <a:pos x="94800" y="21366"/>
                </a:cxn>
                <a:cxn ang="0">
                  <a:pos x="2087" y="21366"/>
                </a:cxn>
              </a:cxnLst>
              <a:rect l="txL" t="txT" r="txR" b="txB"/>
              <a:pathLst>
                <a:path w="48" h="10">
                  <a:moveTo>
                    <a:pt x="0" y="0"/>
                  </a:moveTo>
                  <a:lnTo>
                    <a:pt x="48" y="0"/>
                  </a:lnTo>
                  <a:lnTo>
                    <a:pt x="48" y="10"/>
                  </a:lnTo>
                  <a:lnTo>
                    <a:pt x="1" y="1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2809" name="Line 41"/>
            <p:cNvSpPr/>
            <p:nvPr/>
          </p:nvSpPr>
          <p:spPr>
            <a:xfrm>
              <a:off x="3717" y="2413"/>
              <a:ext cx="73" cy="27"/>
            </a:xfrm>
            <a:prstGeom prst="line">
              <a:avLst/>
            </a:prstGeom>
            <a:ln w="11113" cap="flat" cmpd="sng">
              <a:solidFill>
                <a:srgbClr val="990033"/>
              </a:solidFill>
              <a:prstDash val="solid"/>
              <a:headEnd type="none" w="med" len="med"/>
              <a:tailEnd type="none" w="med" len="med"/>
            </a:ln>
          </p:spPr>
        </p:sp>
        <p:sp>
          <p:nvSpPr>
            <p:cNvPr id="32810" name="Line 42"/>
            <p:cNvSpPr/>
            <p:nvPr/>
          </p:nvSpPr>
          <p:spPr>
            <a:xfrm flipV="1">
              <a:off x="3717" y="2379"/>
              <a:ext cx="73" cy="34"/>
            </a:xfrm>
            <a:prstGeom prst="line">
              <a:avLst/>
            </a:prstGeom>
            <a:ln w="11113" cap="flat" cmpd="sng">
              <a:solidFill>
                <a:srgbClr val="990033"/>
              </a:solidFill>
              <a:prstDash val="solid"/>
              <a:headEnd type="none" w="med" len="med"/>
              <a:tailEnd type="none" w="med" len="med"/>
            </a:ln>
          </p:spPr>
        </p:sp>
        <p:sp>
          <p:nvSpPr>
            <p:cNvPr id="32811" name="Rectangle 43"/>
            <p:cNvSpPr/>
            <p:nvPr/>
          </p:nvSpPr>
          <p:spPr>
            <a:xfrm>
              <a:off x="3750" y="2209"/>
              <a:ext cx="189" cy="173"/>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惊喜</a:t>
              </a:r>
              <a:endParaRPr lang="zh-CN" altLang="en-US" sz="1800" dirty="0">
                <a:latin typeface="Tahoma" panose="020B0604030504040204" pitchFamily="34" charset="0"/>
              </a:endParaRPr>
            </a:p>
          </p:txBody>
        </p:sp>
        <p:sp>
          <p:nvSpPr>
            <p:cNvPr id="32812" name="Line 44"/>
            <p:cNvSpPr/>
            <p:nvPr/>
          </p:nvSpPr>
          <p:spPr>
            <a:xfrm flipH="1">
              <a:off x="1637" y="2413"/>
              <a:ext cx="2007" cy="0"/>
            </a:xfrm>
            <a:prstGeom prst="line">
              <a:avLst/>
            </a:prstGeom>
            <a:ln w="0" cap="flat" cmpd="sng">
              <a:solidFill>
                <a:srgbClr val="990033"/>
              </a:solidFill>
              <a:prstDash val="solid"/>
              <a:headEnd type="none" w="med" len="med"/>
              <a:tailEnd type="none" w="med" len="med"/>
            </a:ln>
          </p:spPr>
        </p:sp>
        <p:sp>
          <p:nvSpPr>
            <p:cNvPr id="32813" name="Line 45"/>
            <p:cNvSpPr/>
            <p:nvPr/>
          </p:nvSpPr>
          <p:spPr>
            <a:xfrm>
              <a:off x="1637" y="2413"/>
              <a:ext cx="74" cy="34"/>
            </a:xfrm>
            <a:prstGeom prst="line">
              <a:avLst/>
            </a:prstGeom>
            <a:ln w="11113" cap="flat" cmpd="sng">
              <a:solidFill>
                <a:srgbClr val="990033"/>
              </a:solidFill>
              <a:prstDash val="solid"/>
              <a:headEnd type="none" w="med" len="med"/>
              <a:tailEnd type="none" w="med" len="med"/>
            </a:ln>
          </p:spPr>
        </p:sp>
        <p:sp>
          <p:nvSpPr>
            <p:cNvPr id="32814" name="Line 46"/>
            <p:cNvSpPr/>
            <p:nvPr/>
          </p:nvSpPr>
          <p:spPr>
            <a:xfrm flipV="1">
              <a:off x="1637" y="2386"/>
              <a:ext cx="74" cy="27"/>
            </a:xfrm>
            <a:prstGeom prst="line">
              <a:avLst/>
            </a:prstGeom>
            <a:ln w="11113" cap="flat" cmpd="sng">
              <a:solidFill>
                <a:srgbClr val="990033"/>
              </a:solidFill>
              <a:prstDash val="solid"/>
              <a:headEnd type="none" w="med" len="med"/>
              <a:tailEnd type="none" w="med" len="med"/>
            </a:ln>
          </p:spPr>
        </p:sp>
        <p:sp>
          <p:nvSpPr>
            <p:cNvPr id="32815" name="Rectangle 47"/>
            <p:cNvSpPr/>
            <p:nvPr/>
          </p:nvSpPr>
          <p:spPr>
            <a:xfrm>
              <a:off x="2517" y="2277"/>
              <a:ext cx="189" cy="173"/>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喜悦</a:t>
              </a:r>
              <a:endParaRPr lang="zh-CN" altLang="en-US" sz="1800" dirty="0">
                <a:latin typeface="Tahoma" panose="020B0604030504040204" pitchFamily="34" charset="0"/>
              </a:endParaRPr>
            </a:p>
          </p:txBody>
        </p:sp>
        <p:sp>
          <p:nvSpPr>
            <p:cNvPr id="32816" name="Line 48"/>
            <p:cNvSpPr/>
            <p:nvPr/>
          </p:nvSpPr>
          <p:spPr>
            <a:xfrm>
              <a:off x="1598" y="2692"/>
              <a:ext cx="2012" cy="0"/>
            </a:xfrm>
            <a:prstGeom prst="line">
              <a:avLst/>
            </a:prstGeom>
            <a:ln w="0" cap="flat" cmpd="sng">
              <a:solidFill>
                <a:srgbClr val="990033"/>
              </a:solidFill>
              <a:prstDash val="solid"/>
              <a:headEnd type="none" w="med" len="med"/>
              <a:tailEnd type="none" w="med" len="med"/>
            </a:ln>
          </p:spPr>
        </p:sp>
        <p:sp>
          <p:nvSpPr>
            <p:cNvPr id="32817" name="Line 49"/>
            <p:cNvSpPr/>
            <p:nvPr/>
          </p:nvSpPr>
          <p:spPr>
            <a:xfrm flipH="1">
              <a:off x="3537" y="2692"/>
              <a:ext cx="73" cy="34"/>
            </a:xfrm>
            <a:prstGeom prst="line">
              <a:avLst/>
            </a:prstGeom>
            <a:ln w="11113" cap="flat" cmpd="sng">
              <a:solidFill>
                <a:srgbClr val="990033"/>
              </a:solidFill>
              <a:prstDash val="solid"/>
              <a:headEnd type="none" w="med" len="med"/>
              <a:tailEnd type="none" w="med" len="med"/>
            </a:ln>
          </p:spPr>
        </p:sp>
        <p:sp>
          <p:nvSpPr>
            <p:cNvPr id="32818" name="Line 50"/>
            <p:cNvSpPr/>
            <p:nvPr/>
          </p:nvSpPr>
          <p:spPr>
            <a:xfrm flipH="1" flipV="1">
              <a:off x="3537" y="2658"/>
              <a:ext cx="73" cy="34"/>
            </a:xfrm>
            <a:prstGeom prst="line">
              <a:avLst/>
            </a:prstGeom>
            <a:ln w="11113" cap="flat" cmpd="sng">
              <a:solidFill>
                <a:srgbClr val="990033"/>
              </a:solidFill>
              <a:prstDash val="solid"/>
              <a:headEnd type="none" w="med" len="med"/>
              <a:tailEnd type="none" w="med" len="med"/>
            </a:ln>
          </p:spPr>
        </p:sp>
        <p:sp>
          <p:nvSpPr>
            <p:cNvPr id="32819" name="Rectangle 51"/>
            <p:cNvSpPr/>
            <p:nvPr/>
          </p:nvSpPr>
          <p:spPr>
            <a:xfrm>
              <a:off x="2291" y="2556"/>
              <a:ext cx="616" cy="173"/>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说</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嫁给我吧</a:t>
              </a:r>
              <a:r>
                <a:rPr lang="en-US" altLang="zh-CN" sz="1800" dirty="0">
                  <a:solidFill>
                    <a:srgbClr val="000000"/>
                  </a:solidFill>
                  <a:latin typeface="宋体" panose="02010600030101010101" pitchFamily="2" charset="-122"/>
                </a:rPr>
                <a:t>!"</a:t>
              </a:r>
              <a:endParaRPr lang="en-US" altLang="zh-CN" sz="1800" dirty="0">
                <a:latin typeface="Tahoma" panose="020B0604030504040204" pitchFamily="34" charset="0"/>
              </a:endParaRPr>
            </a:p>
          </p:txBody>
        </p:sp>
        <p:sp>
          <p:nvSpPr>
            <p:cNvPr id="32820" name="Freeform 52"/>
            <p:cNvSpPr/>
            <p:nvPr/>
          </p:nvSpPr>
          <p:spPr>
            <a:xfrm>
              <a:off x="3710" y="2869"/>
              <a:ext cx="320" cy="62"/>
            </a:xfrm>
            <a:custGeom>
              <a:avLst/>
              <a:gdLst>
                <a:gd name="txL" fmla="*/ 0 w 48"/>
                <a:gd name="txT" fmla="*/ 0 h 9"/>
                <a:gd name="txR" fmla="*/ 48 w 48"/>
                <a:gd name="txB" fmla="*/ 9 h 9"/>
              </a:gdLst>
              <a:ahLst/>
              <a:cxnLst>
                <a:cxn ang="0">
                  <a:pos x="0" y="0"/>
                </a:cxn>
                <a:cxn ang="0">
                  <a:pos x="94800" y="0"/>
                </a:cxn>
                <a:cxn ang="0">
                  <a:pos x="94800" y="20267"/>
                </a:cxn>
                <a:cxn ang="0">
                  <a:pos x="2087" y="20267"/>
                </a:cxn>
              </a:cxnLst>
              <a:rect l="txL" t="txT" r="txR" b="txB"/>
              <a:pathLst>
                <a:path w="48" h="9">
                  <a:moveTo>
                    <a:pt x="0" y="0"/>
                  </a:moveTo>
                  <a:lnTo>
                    <a:pt x="48" y="0"/>
                  </a:lnTo>
                  <a:lnTo>
                    <a:pt x="48" y="9"/>
                  </a:lnTo>
                  <a:lnTo>
                    <a:pt x="1" y="9"/>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2821" name="Line 53"/>
            <p:cNvSpPr/>
            <p:nvPr/>
          </p:nvSpPr>
          <p:spPr>
            <a:xfrm>
              <a:off x="3717" y="2931"/>
              <a:ext cx="73" cy="34"/>
            </a:xfrm>
            <a:prstGeom prst="line">
              <a:avLst/>
            </a:prstGeom>
            <a:ln w="11113" cap="flat" cmpd="sng">
              <a:solidFill>
                <a:srgbClr val="990033"/>
              </a:solidFill>
              <a:prstDash val="solid"/>
              <a:headEnd type="none" w="med" len="med"/>
              <a:tailEnd type="none" w="med" len="med"/>
            </a:ln>
          </p:spPr>
        </p:sp>
        <p:sp>
          <p:nvSpPr>
            <p:cNvPr id="32822" name="Line 54"/>
            <p:cNvSpPr/>
            <p:nvPr/>
          </p:nvSpPr>
          <p:spPr>
            <a:xfrm flipV="1">
              <a:off x="3717" y="2903"/>
              <a:ext cx="73" cy="28"/>
            </a:xfrm>
            <a:prstGeom prst="line">
              <a:avLst/>
            </a:prstGeom>
            <a:ln w="11113" cap="flat" cmpd="sng">
              <a:solidFill>
                <a:srgbClr val="990033"/>
              </a:solidFill>
              <a:prstDash val="solid"/>
              <a:headEnd type="none" w="med" len="med"/>
              <a:tailEnd type="none" w="med" len="med"/>
            </a:ln>
          </p:spPr>
        </p:sp>
        <p:sp>
          <p:nvSpPr>
            <p:cNvPr id="32823" name="Rectangle 55"/>
            <p:cNvSpPr/>
            <p:nvPr/>
          </p:nvSpPr>
          <p:spPr>
            <a:xfrm>
              <a:off x="3750" y="2726"/>
              <a:ext cx="189" cy="173"/>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晕倒</a:t>
              </a:r>
              <a:endParaRPr lang="zh-CN" altLang="en-US" sz="1800" dirty="0">
                <a:latin typeface="Tahoma" panose="020B0604030504040204" pitchFamily="34" charset="0"/>
              </a:endParaRPr>
            </a:p>
          </p:txBody>
        </p:sp>
        <p:sp>
          <p:nvSpPr>
            <p:cNvPr id="32824" name="Line 56"/>
            <p:cNvSpPr/>
            <p:nvPr/>
          </p:nvSpPr>
          <p:spPr>
            <a:xfrm flipH="1">
              <a:off x="1637" y="3217"/>
              <a:ext cx="1973" cy="0"/>
            </a:xfrm>
            <a:prstGeom prst="line">
              <a:avLst/>
            </a:prstGeom>
            <a:ln w="0" cap="flat" cmpd="sng">
              <a:solidFill>
                <a:srgbClr val="990033"/>
              </a:solidFill>
              <a:prstDash val="solid"/>
              <a:headEnd type="none" w="med" len="med"/>
              <a:tailEnd type="none" w="med" len="med"/>
            </a:ln>
          </p:spPr>
        </p:sp>
        <p:sp>
          <p:nvSpPr>
            <p:cNvPr id="32825" name="Line 57"/>
            <p:cNvSpPr/>
            <p:nvPr/>
          </p:nvSpPr>
          <p:spPr>
            <a:xfrm>
              <a:off x="1637" y="3217"/>
              <a:ext cx="74" cy="34"/>
            </a:xfrm>
            <a:prstGeom prst="line">
              <a:avLst/>
            </a:prstGeom>
            <a:ln w="11113" cap="flat" cmpd="sng">
              <a:solidFill>
                <a:srgbClr val="990033"/>
              </a:solidFill>
              <a:prstDash val="solid"/>
              <a:headEnd type="none" w="med" len="med"/>
              <a:tailEnd type="none" w="med" len="med"/>
            </a:ln>
          </p:spPr>
        </p:sp>
        <p:sp>
          <p:nvSpPr>
            <p:cNvPr id="32826" name="Line 58"/>
            <p:cNvSpPr/>
            <p:nvPr/>
          </p:nvSpPr>
          <p:spPr>
            <a:xfrm flipV="1">
              <a:off x="1637" y="3183"/>
              <a:ext cx="74" cy="34"/>
            </a:xfrm>
            <a:prstGeom prst="line">
              <a:avLst/>
            </a:prstGeom>
            <a:ln w="11113" cap="flat" cmpd="sng">
              <a:solidFill>
                <a:srgbClr val="990033"/>
              </a:solidFill>
              <a:prstDash val="solid"/>
              <a:headEnd type="none" w="med" len="med"/>
              <a:tailEnd type="none" w="med" len="med"/>
            </a:ln>
          </p:spPr>
        </p:sp>
        <p:sp>
          <p:nvSpPr>
            <p:cNvPr id="32827" name="Rectangle 59"/>
            <p:cNvSpPr/>
            <p:nvPr/>
          </p:nvSpPr>
          <p:spPr>
            <a:xfrm>
              <a:off x="2517" y="3074"/>
              <a:ext cx="189" cy="173"/>
            </a:xfrm>
            <a:prstGeom prst="rect">
              <a:avLst/>
            </a:prstGeom>
            <a:noFill/>
            <a:ln w="9525">
              <a:noFill/>
            </a:ln>
          </p:spPr>
          <p:txBody>
            <a:bodyPr wrap="none" lIns="0" tIns="0" rIns="0" bIns="0">
              <a:spAutoFit/>
            </a:bodyPr>
            <a:lstStyle/>
            <a:p>
              <a:r>
                <a:rPr lang="zh-CN" altLang="en-US" sz="1800" dirty="0">
                  <a:solidFill>
                    <a:srgbClr val="000000"/>
                  </a:solidFill>
                  <a:latin typeface="宋体" panose="02010600030101010101" pitchFamily="2" charset="-122"/>
                </a:rPr>
                <a:t>同意</a:t>
              </a:r>
              <a:endParaRPr lang="zh-CN" altLang="en-US" sz="1800" dirty="0">
                <a:latin typeface="Tahoma" panose="020B0604030504040204" pitchFamily="34" charset="0"/>
              </a:endParaRPr>
            </a:p>
          </p:txBody>
        </p:sp>
      </p:grpSp>
    </p:spTree>
  </p:cSld>
  <p:clrMapOvr>
    <a:masterClrMapping/>
  </p:clrMapOvr>
  <p:transition>
    <p:push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solidFill>
            <a:srgbClr val="CFE09A"/>
          </a:solidFill>
        </p:spPr>
        <p:txBody>
          <a:bodyPr vert="horz" wrap="square" lIns="91440" tIns="45720" rIns="91440" bIns="45720" anchor="ctr"/>
          <a:lstStyle/>
          <a:p>
            <a:r>
              <a:rPr lang="zh-CN" altLang="en-US" dirty="0"/>
              <a:t>定点观察的状态图</a:t>
            </a:r>
            <a:endParaRPr lang="zh-CN" altLang="en-US" dirty="0"/>
          </a:p>
        </p:txBody>
      </p:sp>
      <p:grpSp>
        <p:nvGrpSpPr>
          <p:cNvPr id="33795" name="Group 3"/>
          <p:cNvGrpSpPr>
            <a:grpSpLocks noChangeAspect="1"/>
          </p:cNvGrpSpPr>
          <p:nvPr/>
        </p:nvGrpSpPr>
        <p:grpSpPr>
          <a:xfrm>
            <a:off x="684213" y="1704975"/>
            <a:ext cx="8459787" cy="4308475"/>
            <a:chOff x="431" y="1074"/>
            <a:chExt cx="4626" cy="2356"/>
          </a:xfrm>
        </p:grpSpPr>
        <p:sp>
          <p:nvSpPr>
            <p:cNvPr id="33796" name="AutoShape 4"/>
            <p:cNvSpPr>
              <a:spLocks noChangeAspect="1" noTextEdit="1"/>
            </p:cNvSpPr>
            <p:nvPr/>
          </p:nvSpPr>
          <p:spPr>
            <a:xfrm>
              <a:off x="431" y="1074"/>
              <a:ext cx="4626" cy="2356"/>
            </a:xfrm>
            <a:prstGeom prst="rect">
              <a:avLst/>
            </a:prstGeom>
            <a:noFill/>
            <a:ln w="9525">
              <a:noFill/>
            </a:ln>
          </p:spPr>
          <p:txBody>
            <a:bodyPr/>
            <a:lstStyle/>
            <a:p>
              <a:endParaRPr lang="zh-CN" altLang="en-US"/>
            </a:p>
          </p:txBody>
        </p:sp>
        <p:sp>
          <p:nvSpPr>
            <p:cNvPr id="33797" name="Oval 5"/>
            <p:cNvSpPr/>
            <p:nvPr/>
          </p:nvSpPr>
          <p:spPr>
            <a:xfrm>
              <a:off x="672" y="1277"/>
              <a:ext cx="158" cy="161"/>
            </a:xfrm>
            <a:prstGeom prst="ellipse">
              <a:avLst/>
            </a:prstGeom>
            <a:solidFill>
              <a:srgbClr val="000000"/>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3798" name="Freeform 6"/>
            <p:cNvSpPr/>
            <p:nvPr/>
          </p:nvSpPr>
          <p:spPr>
            <a:xfrm>
              <a:off x="830" y="1362"/>
              <a:ext cx="1096" cy="43"/>
            </a:xfrm>
            <a:custGeom>
              <a:avLst/>
              <a:gdLst>
                <a:gd name="txL" fmla="*/ 0 w 132"/>
                <a:gd name="txT" fmla="*/ 0 h 5"/>
                <a:gd name="txR" fmla="*/ 132 w 132"/>
                <a:gd name="txB" fmla="*/ 5 h 5"/>
              </a:gdLst>
              <a:ahLst/>
              <a:cxnLst>
                <a:cxn ang="0">
                  <a:pos x="0" y="0"/>
                </a:cxn>
                <a:cxn ang="0">
                  <a:pos x="627360" y="0"/>
                </a:cxn>
                <a:cxn ang="0">
                  <a:pos x="575309" y="27365"/>
                </a:cxn>
              </a:cxnLst>
              <a:rect l="txL" t="txT" r="txR" b="txB"/>
              <a:pathLst>
                <a:path w="132" h="5">
                  <a:moveTo>
                    <a:pt x="0" y="0"/>
                  </a:moveTo>
                  <a:lnTo>
                    <a:pt x="132" y="0"/>
                  </a:lnTo>
                  <a:lnTo>
                    <a:pt x="121"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799" name="Line 7"/>
            <p:cNvSpPr/>
            <p:nvPr/>
          </p:nvSpPr>
          <p:spPr>
            <a:xfrm flipH="1" flipV="1">
              <a:off x="1835" y="1320"/>
              <a:ext cx="91" cy="42"/>
            </a:xfrm>
            <a:prstGeom prst="line">
              <a:avLst/>
            </a:prstGeom>
            <a:ln w="0" cap="flat" cmpd="sng">
              <a:solidFill>
                <a:srgbClr val="990033"/>
              </a:solidFill>
              <a:prstDash val="solid"/>
              <a:headEnd type="none" w="med" len="med"/>
              <a:tailEnd type="none" w="med" len="med"/>
            </a:ln>
          </p:spPr>
        </p:sp>
        <p:sp>
          <p:nvSpPr>
            <p:cNvPr id="33800" name="AutoShape 8"/>
            <p:cNvSpPr/>
            <p:nvPr/>
          </p:nvSpPr>
          <p:spPr>
            <a:xfrm>
              <a:off x="1926" y="1176"/>
              <a:ext cx="797" cy="364"/>
            </a:xfrm>
            <a:prstGeom prst="roundRect">
              <a:avLst>
                <a:gd name="adj" fmla="val 16278"/>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3801" name="Rectangle 9"/>
            <p:cNvSpPr/>
            <p:nvPr/>
          </p:nvSpPr>
          <p:spPr>
            <a:xfrm>
              <a:off x="2208" y="1218"/>
              <a:ext cx="224"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初恋</a:t>
              </a:r>
              <a:endParaRPr lang="zh-CN" altLang="en-US" sz="1600" b="0" dirty="0">
                <a:latin typeface="Tahoma" panose="020B0604030504040204" pitchFamily="34" charset="0"/>
              </a:endParaRPr>
            </a:p>
          </p:txBody>
        </p:sp>
        <p:sp>
          <p:nvSpPr>
            <p:cNvPr id="33802" name="Freeform 10"/>
            <p:cNvSpPr/>
            <p:nvPr/>
          </p:nvSpPr>
          <p:spPr>
            <a:xfrm>
              <a:off x="830" y="1362"/>
              <a:ext cx="1096" cy="43"/>
            </a:xfrm>
            <a:custGeom>
              <a:avLst/>
              <a:gdLst>
                <a:gd name="txL" fmla="*/ 0 w 132"/>
                <a:gd name="txT" fmla="*/ 0 h 5"/>
                <a:gd name="txR" fmla="*/ 132 w 132"/>
                <a:gd name="txB" fmla="*/ 5 h 5"/>
              </a:gdLst>
              <a:ahLst/>
              <a:cxnLst>
                <a:cxn ang="0">
                  <a:pos x="0" y="0"/>
                </a:cxn>
                <a:cxn ang="0">
                  <a:pos x="627360" y="0"/>
                </a:cxn>
                <a:cxn ang="0">
                  <a:pos x="575309" y="27365"/>
                </a:cxn>
              </a:cxnLst>
              <a:rect l="txL" t="txT" r="txR" b="txB"/>
              <a:pathLst>
                <a:path w="132" h="5">
                  <a:moveTo>
                    <a:pt x="0" y="0"/>
                  </a:moveTo>
                  <a:lnTo>
                    <a:pt x="132" y="0"/>
                  </a:lnTo>
                  <a:lnTo>
                    <a:pt x="121"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03" name="Line 11"/>
            <p:cNvSpPr/>
            <p:nvPr/>
          </p:nvSpPr>
          <p:spPr>
            <a:xfrm flipH="1" flipV="1">
              <a:off x="1835" y="1320"/>
              <a:ext cx="91" cy="42"/>
            </a:xfrm>
            <a:prstGeom prst="line">
              <a:avLst/>
            </a:prstGeom>
            <a:ln w="0" cap="flat" cmpd="sng">
              <a:solidFill>
                <a:srgbClr val="990033"/>
              </a:solidFill>
              <a:prstDash val="solid"/>
              <a:headEnd type="none" w="med" len="med"/>
              <a:tailEnd type="none" w="med" len="med"/>
            </a:ln>
          </p:spPr>
        </p:sp>
        <p:sp>
          <p:nvSpPr>
            <p:cNvPr id="33804" name="Freeform 12"/>
            <p:cNvSpPr/>
            <p:nvPr/>
          </p:nvSpPr>
          <p:spPr>
            <a:xfrm>
              <a:off x="2723" y="1362"/>
              <a:ext cx="1155" cy="43"/>
            </a:xfrm>
            <a:custGeom>
              <a:avLst/>
              <a:gdLst>
                <a:gd name="txL" fmla="*/ 0 w 139"/>
                <a:gd name="txT" fmla="*/ 0 h 5"/>
                <a:gd name="txR" fmla="*/ 139 w 139"/>
                <a:gd name="txB" fmla="*/ 5 h 5"/>
              </a:gdLst>
              <a:ahLst/>
              <a:cxnLst>
                <a:cxn ang="0">
                  <a:pos x="0" y="0"/>
                </a:cxn>
                <a:cxn ang="0">
                  <a:pos x="662629" y="0"/>
                </a:cxn>
                <a:cxn ang="0">
                  <a:pos x="610430" y="27365"/>
                </a:cxn>
              </a:cxnLst>
              <a:rect l="txL" t="txT" r="txR" b="txB"/>
              <a:pathLst>
                <a:path w="139" h="5">
                  <a:moveTo>
                    <a:pt x="0" y="0"/>
                  </a:moveTo>
                  <a:lnTo>
                    <a:pt x="139" y="0"/>
                  </a:lnTo>
                  <a:lnTo>
                    <a:pt x="128"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05" name="Line 13"/>
            <p:cNvSpPr/>
            <p:nvPr/>
          </p:nvSpPr>
          <p:spPr>
            <a:xfrm flipH="1" flipV="1">
              <a:off x="3786" y="1320"/>
              <a:ext cx="92" cy="42"/>
            </a:xfrm>
            <a:prstGeom prst="line">
              <a:avLst/>
            </a:prstGeom>
            <a:ln w="0" cap="flat" cmpd="sng">
              <a:solidFill>
                <a:srgbClr val="990033"/>
              </a:solidFill>
              <a:prstDash val="solid"/>
              <a:headEnd type="none" w="med" len="med"/>
              <a:tailEnd type="none" w="med" len="med"/>
            </a:ln>
          </p:spPr>
        </p:sp>
        <p:sp>
          <p:nvSpPr>
            <p:cNvPr id="33806" name="Freeform 14"/>
            <p:cNvSpPr/>
            <p:nvPr/>
          </p:nvSpPr>
          <p:spPr>
            <a:xfrm>
              <a:off x="2416" y="1540"/>
              <a:ext cx="515" cy="593"/>
            </a:xfrm>
            <a:custGeom>
              <a:avLst/>
              <a:gdLst>
                <a:gd name="txL" fmla="*/ 0 w 62"/>
                <a:gd name="txT" fmla="*/ 0 h 70"/>
                <a:gd name="txR" fmla="*/ 62 w 62"/>
                <a:gd name="txB" fmla="*/ 70 h 70"/>
              </a:gdLst>
              <a:ahLst/>
              <a:cxnLst>
                <a:cxn ang="0">
                  <a:pos x="0" y="0"/>
                </a:cxn>
                <a:cxn ang="0">
                  <a:pos x="114056" y="257777"/>
                </a:cxn>
                <a:cxn ang="0">
                  <a:pos x="295170" y="360544"/>
                </a:cxn>
                <a:cxn ang="0">
                  <a:pos x="257359" y="308809"/>
                </a:cxn>
              </a:cxnLst>
              <a:rect l="txL" t="txT" r="txR" b="txB"/>
              <a:pathLst>
                <a:path w="62" h="70">
                  <a:moveTo>
                    <a:pt x="0" y="0"/>
                  </a:moveTo>
                  <a:lnTo>
                    <a:pt x="24" y="50"/>
                  </a:lnTo>
                  <a:lnTo>
                    <a:pt x="62" y="70"/>
                  </a:lnTo>
                  <a:lnTo>
                    <a:pt x="54" y="6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07" name="Line 15"/>
            <p:cNvSpPr/>
            <p:nvPr/>
          </p:nvSpPr>
          <p:spPr>
            <a:xfrm flipH="1" flipV="1">
              <a:off x="2823" y="2125"/>
              <a:ext cx="108" cy="8"/>
            </a:xfrm>
            <a:prstGeom prst="line">
              <a:avLst/>
            </a:prstGeom>
            <a:ln w="0" cap="flat" cmpd="sng">
              <a:solidFill>
                <a:srgbClr val="990033"/>
              </a:solidFill>
              <a:prstDash val="solid"/>
              <a:headEnd type="none" w="med" len="med"/>
              <a:tailEnd type="none" w="med" len="med"/>
            </a:ln>
          </p:spPr>
        </p:sp>
        <p:sp>
          <p:nvSpPr>
            <p:cNvPr id="33808" name="Freeform 16"/>
            <p:cNvSpPr/>
            <p:nvPr/>
          </p:nvSpPr>
          <p:spPr>
            <a:xfrm>
              <a:off x="2682" y="1540"/>
              <a:ext cx="498" cy="585"/>
            </a:xfrm>
            <a:custGeom>
              <a:avLst/>
              <a:gdLst>
                <a:gd name="txL" fmla="*/ 0 w 60"/>
                <a:gd name="txT" fmla="*/ 0 h 69"/>
                <a:gd name="txR" fmla="*/ 60 w 60"/>
                <a:gd name="txB" fmla="*/ 69 h 69"/>
              </a:gdLst>
              <a:ahLst/>
              <a:cxnLst>
                <a:cxn ang="0">
                  <a:pos x="284723" y="356528"/>
                </a:cxn>
                <a:cxn ang="0">
                  <a:pos x="185248" y="98119"/>
                </a:cxn>
                <a:cxn ang="0">
                  <a:pos x="0" y="0"/>
                </a:cxn>
                <a:cxn ang="0">
                  <a:pos x="61727" y="4892"/>
                </a:cxn>
              </a:cxnLst>
              <a:rect l="txL" t="txT" r="txR" b="txB"/>
              <a:pathLst>
                <a:path w="60" h="69">
                  <a:moveTo>
                    <a:pt x="60" y="69"/>
                  </a:moveTo>
                  <a:lnTo>
                    <a:pt x="39" y="19"/>
                  </a:lnTo>
                  <a:lnTo>
                    <a:pt x="0" y="0"/>
                  </a:lnTo>
                  <a:lnTo>
                    <a:pt x="13" y="1"/>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09" name="Line 17"/>
            <p:cNvSpPr/>
            <p:nvPr/>
          </p:nvSpPr>
          <p:spPr>
            <a:xfrm>
              <a:off x="2682" y="1540"/>
              <a:ext cx="66" cy="76"/>
            </a:xfrm>
            <a:prstGeom prst="line">
              <a:avLst/>
            </a:prstGeom>
            <a:ln w="0" cap="flat" cmpd="sng">
              <a:solidFill>
                <a:srgbClr val="990033"/>
              </a:solidFill>
              <a:prstDash val="solid"/>
              <a:headEnd type="none" w="med" len="med"/>
              <a:tailEnd type="none" w="med" len="med"/>
            </a:ln>
          </p:spPr>
        </p:sp>
        <p:sp>
          <p:nvSpPr>
            <p:cNvPr id="33810" name="AutoShape 18"/>
            <p:cNvSpPr/>
            <p:nvPr/>
          </p:nvSpPr>
          <p:spPr>
            <a:xfrm>
              <a:off x="3878" y="1176"/>
              <a:ext cx="797" cy="364"/>
            </a:xfrm>
            <a:prstGeom prst="roundRect">
              <a:avLst>
                <a:gd name="adj" fmla="val 16278"/>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3811" name="Rectangle 19"/>
            <p:cNvSpPr/>
            <p:nvPr/>
          </p:nvSpPr>
          <p:spPr>
            <a:xfrm>
              <a:off x="4160" y="1218"/>
              <a:ext cx="224"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热恋</a:t>
              </a:r>
              <a:endParaRPr lang="zh-CN" altLang="en-US" sz="1600" b="0" dirty="0">
                <a:latin typeface="Tahoma" panose="020B0604030504040204" pitchFamily="34" charset="0"/>
              </a:endParaRPr>
            </a:p>
          </p:txBody>
        </p:sp>
        <p:sp>
          <p:nvSpPr>
            <p:cNvPr id="33812" name="Freeform 20"/>
            <p:cNvSpPr/>
            <p:nvPr/>
          </p:nvSpPr>
          <p:spPr>
            <a:xfrm>
              <a:off x="2723" y="1362"/>
              <a:ext cx="1155" cy="43"/>
            </a:xfrm>
            <a:custGeom>
              <a:avLst/>
              <a:gdLst>
                <a:gd name="txL" fmla="*/ 0 w 139"/>
                <a:gd name="txT" fmla="*/ 0 h 5"/>
                <a:gd name="txR" fmla="*/ 139 w 139"/>
                <a:gd name="txB" fmla="*/ 5 h 5"/>
              </a:gdLst>
              <a:ahLst/>
              <a:cxnLst>
                <a:cxn ang="0">
                  <a:pos x="0" y="0"/>
                </a:cxn>
                <a:cxn ang="0">
                  <a:pos x="662629" y="0"/>
                </a:cxn>
                <a:cxn ang="0">
                  <a:pos x="610430" y="27365"/>
                </a:cxn>
              </a:cxnLst>
              <a:rect l="txL" t="txT" r="txR" b="txB"/>
              <a:pathLst>
                <a:path w="139" h="5">
                  <a:moveTo>
                    <a:pt x="0" y="0"/>
                  </a:moveTo>
                  <a:lnTo>
                    <a:pt x="139" y="0"/>
                  </a:lnTo>
                  <a:lnTo>
                    <a:pt x="128"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13" name="Line 21"/>
            <p:cNvSpPr/>
            <p:nvPr/>
          </p:nvSpPr>
          <p:spPr>
            <a:xfrm flipH="1" flipV="1">
              <a:off x="3786" y="1320"/>
              <a:ext cx="92" cy="42"/>
            </a:xfrm>
            <a:prstGeom prst="line">
              <a:avLst/>
            </a:prstGeom>
            <a:ln w="0" cap="flat" cmpd="sng">
              <a:solidFill>
                <a:srgbClr val="990033"/>
              </a:solidFill>
              <a:prstDash val="solid"/>
              <a:headEnd type="none" w="med" len="med"/>
              <a:tailEnd type="none" w="med" len="med"/>
            </a:ln>
          </p:spPr>
        </p:sp>
        <p:sp>
          <p:nvSpPr>
            <p:cNvPr id="33814" name="Freeform 22"/>
            <p:cNvSpPr/>
            <p:nvPr/>
          </p:nvSpPr>
          <p:spPr>
            <a:xfrm>
              <a:off x="4276" y="1540"/>
              <a:ext cx="42" cy="1415"/>
            </a:xfrm>
            <a:custGeom>
              <a:avLst/>
              <a:gdLst>
                <a:gd name="txL" fmla="*/ 0 w 5"/>
                <a:gd name="txT" fmla="*/ 0 h 167"/>
                <a:gd name="txR" fmla="*/ 5 w 5"/>
                <a:gd name="txB" fmla="*/ 167 h 167"/>
              </a:gdLst>
              <a:ahLst/>
              <a:cxnLst>
                <a:cxn ang="0">
                  <a:pos x="0" y="0"/>
                </a:cxn>
                <a:cxn ang="0">
                  <a:pos x="0" y="860718"/>
                </a:cxn>
                <a:cxn ang="0">
                  <a:pos x="24906" y="798695"/>
                </a:cxn>
              </a:cxnLst>
              <a:rect l="txL" t="txT" r="txR" b="txB"/>
              <a:pathLst>
                <a:path w="5" h="167">
                  <a:moveTo>
                    <a:pt x="0" y="0"/>
                  </a:moveTo>
                  <a:lnTo>
                    <a:pt x="0" y="167"/>
                  </a:lnTo>
                  <a:lnTo>
                    <a:pt x="5" y="15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15" name="Line 23"/>
            <p:cNvSpPr/>
            <p:nvPr/>
          </p:nvSpPr>
          <p:spPr>
            <a:xfrm flipH="1" flipV="1">
              <a:off x="4243" y="2854"/>
              <a:ext cx="33" cy="101"/>
            </a:xfrm>
            <a:prstGeom prst="line">
              <a:avLst/>
            </a:prstGeom>
            <a:ln w="0" cap="flat" cmpd="sng">
              <a:solidFill>
                <a:srgbClr val="990033"/>
              </a:solidFill>
              <a:prstDash val="solid"/>
              <a:headEnd type="none" w="med" len="med"/>
              <a:tailEnd type="none" w="med" len="med"/>
            </a:ln>
          </p:spPr>
        </p:sp>
        <p:sp>
          <p:nvSpPr>
            <p:cNvPr id="33816" name="Freeform 24"/>
            <p:cNvSpPr/>
            <p:nvPr/>
          </p:nvSpPr>
          <p:spPr>
            <a:xfrm>
              <a:off x="3388" y="1540"/>
              <a:ext cx="623" cy="585"/>
            </a:xfrm>
            <a:custGeom>
              <a:avLst/>
              <a:gdLst>
                <a:gd name="txL" fmla="*/ 0 w 75"/>
                <a:gd name="txT" fmla="*/ 0 h 69"/>
                <a:gd name="txR" fmla="*/ 75 w 75"/>
                <a:gd name="txB" fmla="*/ 69 h 69"/>
              </a:gdLst>
              <a:ahLst/>
              <a:cxnLst>
                <a:cxn ang="0">
                  <a:pos x="357079" y="0"/>
                </a:cxn>
                <a:cxn ang="0">
                  <a:pos x="142692" y="154762"/>
                </a:cxn>
                <a:cxn ang="0">
                  <a:pos x="0" y="356528"/>
                </a:cxn>
                <a:cxn ang="0">
                  <a:pos x="52166" y="325404"/>
                </a:cxn>
              </a:cxnLst>
              <a:rect l="txL" t="txT" r="txR" b="txB"/>
              <a:pathLst>
                <a:path w="75" h="69">
                  <a:moveTo>
                    <a:pt x="75" y="0"/>
                  </a:moveTo>
                  <a:lnTo>
                    <a:pt x="30" y="30"/>
                  </a:lnTo>
                  <a:lnTo>
                    <a:pt x="0" y="69"/>
                  </a:lnTo>
                  <a:lnTo>
                    <a:pt x="11" y="63"/>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17" name="Line 25"/>
            <p:cNvSpPr/>
            <p:nvPr/>
          </p:nvSpPr>
          <p:spPr>
            <a:xfrm flipV="1">
              <a:off x="3388" y="2023"/>
              <a:ext cx="25" cy="102"/>
            </a:xfrm>
            <a:prstGeom prst="line">
              <a:avLst/>
            </a:prstGeom>
            <a:ln w="0" cap="flat" cmpd="sng">
              <a:solidFill>
                <a:srgbClr val="990033"/>
              </a:solidFill>
              <a:prstDash val="solid"/>
              <a:headEnd type="none" w="med" len="med"/>
              <a:tailEnd type="none" w="med" len="med"/>
            </a:ln>
          </p:spPr>
        </p:sp>
        <p:sp>
          <p:nvSpPr>
            <p:cNvPr id="33818" name="Freeform 26"/>
            <p:cNvSpPr/>
            <p:nvPr/>
          </p:nvSpPr>
          <p:spPr>
            <a:xfrm>
              <a:off x="3587" y="1540"/>
              <a:ext cx="573" cy="585"/>
            </a:xfrm>
            <a:custGeom>
              <a:avLst/>
              <a:gdLst>
                <a:gd name="txL" fmla="*/ 0 w 69"/>
                <a:gd name="txT" fmla="*/ 0 h 69"/>
                <a:gd name="txR" fmla="*/ 69 w 69"/>
                <a:gd name="txB" fmla="*/ 69 h 69"/>
              </a:gdLst>
              <a:ahLst/>
              <a:cxnLst>
                <a:cxn ang="0">
                  <a:pos x="0" y="356528"/>
                </a:cxn>
                <a:cxn ang="0">
                  <a:pos x="171236" y="258409"/>
                </a:cxn>
                <a:cxn ang="0">
                  <a:pos x="328121" y="0"/>
                </a:cxn>
                <a:cxn ang="0">
                  <a:pos x="318397" y="62180"/>
                </a:cxn>
              </a:cxnLst>
              <a:rect l="txL" t="txT" r="txR" b="txB"/>
              <a:pathLst>
                <a:path w="69" h="69">
                  <a:moveTo>
                    <a:pt x="0" y="69"/>
                  </a:moveTo>
                  <a:lnTo>
                    <a:pt x="36" y="50"/>
                  </a:lnTo>
                  <a:lnTo>
                    <a:pt x="69" y="0"/>
                  </a:lnTo>
                  <a:lnTo>
                    <a:pt x="67" y="12"/>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19" name="Line 27"/>
            <p:cNvSpPr/>
            <p:nvPr/>
          </p:nvSpPr>
          <p:spPr>
            <a:xfrm flipH="1">
              <a:off x="4069" y="1540"/>
              <a:ext cx="91" cy="59"/>
            </a:xfrm>
            <a:prstGeom prst="line">
              <a:avLst/>
            </a:prstGeom>
            <a:ln w="0" cap="flat" cmpd="sng">
              <a:solidFill>
                <a:srgbClr val="990033"/>
              </a:solidFill>
              <a:prstDash val="solid"/>
              <a:headEnd type="none" w="med" len="med"/>
              <a:tailEnd type="none" w="med" len="med"/>
            </a:ln>
          </p:spPr>
        </p:sp>
        <p:sp>
          <p:nvSpPr>
            <p:cNvPr id="33820" name="AutoShape 28"/>
            <p:cNvSpPr/>
            <p:nvPr/>
          </p:nvSpPr>
          <p:spPr>
            <a:xfrm>
              <a:off x="2864" y="2133"/>
              <a:ext cx="798" cy="365"/>
            </a:xfrm>
            <a:prstGeom prst="roundRect">
              <a:avLst>
                <a:gd name="adj" fmla="val 16278"/>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3821" name="Rectangle 29"/>
            <p:cNvSpPr/>
            <p:nvPr/>
          </p:nvSpPr>
          <p:spPr>
            <a:xfrm>
              <a:off x="3138" y="2176"/>
              <a:ext cx="224" cy="133"/>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苦恋</a:t>
              </a:r>
              <a:endParaRPr lang="zh-CN" altLang="en-US" sz="1600" b="0" dirty="0">
                <a:latin typeface="Tahoma" panose="020B0604030504040204" pitchFamily="34" charset="0"/>
              </a:endParaRPr>
            </a:p>
          </p:txBody>
        </p:sp>
        <p:sp>
          <p:nvSpPr>
            <p:cNvPr id="33822" name="Freeform 30"/>
            <p:cNvSpPr/>
            <p:nvPr/>
          </p:nvSpPr>
          <p:spPr>
            <a:xfrm>
              <a:off x="2416" y="1540"/>
              <a:ext cx="515" cy="593"/>
            </a:xfrm>
            <a:custGeom>
              <a:avLst/>
              <a:gdLst>
                <a:gd name="txL" fmla="*/ 0 w 62"/>
                <a:gd name="txT" fmla="*/ 0 h 70"/>
                <a:gd name="txR" fmla="*/ 62 w 62"/>
                <a:gd name="txB" fmla="*/ 70 h 70"/>
              </a:gdLst>
              <a:ahLst/>
              <a:cxnLst>
                <a:cxn ang="0">
                  <a:pos x="0" y="0"/>
                </a:cxn>
                <a:cxn ang="0">
                  <a:pos x="114056" y="257777"/>
                </a:cxn>
                <a:cxn ang="0">
                  <a:pos x="295170" y="360544"/>
                </a:cxn>
                <a:cxn ang="0">
                  <a:pos x="257359" y="308809"/>
                </a:cxn>
              </a:cxnLst>
              <a:rect l="txL" t="txT" r="txR" b="txB"/>
              <a:pathLst>
                <a:path w="62" h="70">
                  <a:moveTo>
                    <a:pt x="0" y="0"/>
                  </a:moveTo>
                  <a:lnTo>
                    <a:pt x="24" y="50"/>
                  </a:lnTo>
                  <a:lnTo>
                    <a:pt x="62" y="70"/>
                  </a:lnTo>
                  <a:lnTo>
                    <a:pt x="54" y="6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23" name="Line 31"/>
            <p:cNvSpPr/>
            <p:nvPr/>
          </p:nvSpPr>
          <p:spPr>
            <a:xfrm flipH="1" flipV="1">
              <a:off x="2823" y="2125"/>
              <a:ext cx="108" cy="8"/>
            </a:xfrm>
            <a:prstGeom prst="line">
              <a:avLst/>
            </a:prstGeom>
            <a:ln w="0" cap="flat" cmpd="sng">
              <a:solidFill>
                <a:srgbClr val="990033"/>
              </a:solidFill>
              <a:prstDash val="solid"/>
              <a:headEnd type="none" w="med" len="med"/>
              <a:tailEnd type="none" w="med" len="med"/>
            </a:ln>
          </p:spPr>
        </p:sp>
        <p:sp>
          <p:nvSpPr>
            <p:cNvPr id="33824" name="Freeform 32"/>
            <p:cNvSpPr/>
            <p:nvPr/>
          </p:nvSpPr>
          <p:spPr>
            <a:xfrm>
              <a:off x="3388" y="1540"/>
              <a:ext cx="623" cy="585"/>
            </a:xfrm>
            <a:custGeom>
              <a:avLst/>
              <a:gdLst>
                <a:gd name="txL" fmla="*/ 0 w 75"/>
                <a:gd name="txT" fmla="*/ 0 h 69"/>
                <a:gd name="txR" fmla="*/ 75 w 75"/>
                <a:gd name="txB" fmla="*/ 69 h 69"/>
              </a:gdLst>
              <a:ahLst/>
              <a:cxnLst>
                <a:cxn ang="0">
                  <a:pos x="357079" y="0"/>
                </a:cxn>
                <a:cxn ang="0">
                  <a:pos x="142692" y="154762"/>
                </a:cxn>
                <a:cxn ang="0">
                  <a:pos x="0" y="356528"/>
                </a:cxn>
                <a:cxn ang="0">
                  <a:pos x="52166" y="325404"/>
                </a:cxn>
              </a:cxnLst>
              <a:rect l="txL" t="txT" r="txR" b="txB"/>
              <a:pathLst>
                <a:path w="75" h="69">
                  <a:moveTo>
                    <a:pt x="75" y="0"/>
                  </a:moveTo>
                  <a:lnTo>
                    <a:pt x="30" y="30"/>
                  </a:lnTo>
                  <a:lnTo>
                    <a:pt x="0" y="69"/>
                  </a:lnTo>
                  <a:lnTo>
                    <a:pt x="11" y="63"/>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25" name="Line 33"/>
            <p:cNvSpPr/>
            <p:nvPr/>
          </p:nvSpPr>
          <p:spPr>
            <a:xfrm flipV="1">
              <a:off x="3388" y="2023"/>
              <a:ext cx="25" cy="102"/>
            </a:xfrm>
            <a:prstGeom prst="line">
              <a:avLst/>
            </a:prstGeom>
            <a:ln w="0" cap="flat" cmpd="sng">
              <a:solidFill>
                <a:srgbClr val="990033"/>
              </a:solidFill>
              <a:prstDash val="solid"/>
              <a:headEnd type="none" w="med" len="med"/>
              <a:tailEnd type="none" w="med" len="med"/>
            </a:ln>
          </p:spPr>
        </p:sp>
        <p:sp>
          <p:nvSpPr>
            <p:cNvPr id="33826" name="Freeform 34"/>
            <p:cNvSpPr/>
            <p:nvPr/>
          </p:nvSpPr>
          <p:spPr>
            <a:xfrm>
              <a:off x="3653" y="2498"/>
              <a:ext cx="515" cy="457"/>
            </a:xfrm>
            <a:custGeom>
              <a:avLst/>
              <a:gdLst>
                <a:gd name="txL" fmla="*/ 0 w 62"/>
                <a:gd name="txT" fmla="*/ 0 h 54"/>
                <a:gd name="txR" fmla="*/ 62 w 62"/>
                <a:gd name="txB" fmla="*/ 54 h 54"/>
              </a:gdLst>
              <a:ahLst/>
              <a:cxnLst>
                <a:cxn ang="0">
                  <a:pos x="295170" y="277035"/>
                </a:cxn>
                <a:cxn ang="0">
                  <a:pos x="190293" y="97620"/>
                </a:cxn>
                <a:cxn ang="0">
                  <a:pos x="0" y="0"/>
                </a:cxn>
                <a:cxn ang="0">
                  <a:pos x="61891" y="4866"/>
                </a:cxn>
              </a:cxnLst>
              <a:rect l="txL" t="txT" r="txR" b="txB"/>
              <a:pathLst>
                <a:path w="62" h="54">
                  <a:moveTo>
                    <a:pt x="62" y="54"/>
                  </a:moveTo>
                  <a:lnTo>
                    <a:pt x="40" y="19"/>
                  </a:lnTo>
                  <a:lnTo>
                    <a:pt x="0" y="0"/>
                  </a:lnTo>
                  <a:lnTo>
                    <a:pt x="13" y="1"/>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27" name="Line 35"/>
            <p:cNvSpPr/>
            <p:nvPr/>
          </p:nvSpPr>
          <p:spPr>
            <a:xfrm>
              <a:off x="3653" y="2498"/>
              <a:ext cx="75" cy="85"/>
            </a:xfrm>
            <a:prstGeom prst="line">
              <a:avLst/>
            </a:prstGeom>
            <a:ln w="0" cap="flat" cmpd="sng">
              <a:solidFill>
                <a:srgbClr val="990033"/>
              </a:solidFill>
              <a:prstDash val="solid"/>
              <a:headEnd type="none" w="med" len="med"/>
              <a:tailEnd type="none" w="med" len="med"/>
            </a:ln>
          </p:spPr>
        </p:sp>
        <p:sp>
          <p:nvSpPr>
            <p:cNvPr id="33828" name="Freeform 36"/>
            <p:cNvSpPr/>
            <p:nvPr/>
          </p:nvSpPr>
          <p:spPr>
            <a:xfrm>
              <a:off x="1544" y="2311"/>
              <a:ext cx="1320" cy="43"/>
            </a:xfrm>
            <a:custGeom>
              <a:avLst/>
              <a:gdLst>
                <a:gd name="txL" fmla="*/ 0 w 159"/>
                <a:gd name="txT" fmla="*/ 0 h 5"/>
                <a:gd name="txR" fmla="*/ 159 w 159"/>
                <a:gd name="txB" fmla="*/ 5 h 5"/>
              </a:gdLst>
              <a:ahLst/>
              <a:cxnLst>
                <a:cxn ang="0">
                  <a:pos x="755239" y="0"/>
                </a:cxn>
                <a:cxn ang="0">
                  <a:pos x="0" y="0"/>
                </a:cxn>
                <a:cxn ang="0">
                  <a:pos x="52036" y="27365"/>
                </a:cxn>
              </a:cxnLst>
              <a:rect l="txL" t="txT" r="txR" b="txB"/>
              <a:pathLst>
                <a:path w="159" h="5">
                  <a:moveTo>
                    <a:pt x="159" y="0"/>
                  </a:moveTo>
                  <a:lnTo>
                    <a:pt x="0" y="0"/>
                  </a:lnTo>
                  <a:lnTo>
                    <a:pt x="11"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29" name="Line 37"/>
            <p:cNvSpPr/>
            <p:nvPr/>
          </p:nvSpPr>
          <p:spPr>
            <a:xfrm flipV="1">
              <a:off x="1544" y="2269"/>
              <a:ext cx="91" cy="42"/>
            </a:xfrm>
            <a:prstGeom prst="line">
              <a:avLst/>
            </a:prstGeom>
            <a:ln w="0" cap="flat" cmpd="sng">
              <a:solidFill>
                <a:srgbClr val="990033"/>
              </a:solidFill>
              <a:prstDash val="solid"/>
              <a:headEnd type="none" w="med" len="med"/>
              <a:tailEnd type="none" w="med" len="med"/>
            </a:ln>
          </p:spPr>
        </p:sp>
        <p:sp>
          <p:nvSpPr>
            <p:cNvPr id="33830" name="Freeform 38"/>
            <p:cNvSpPr/>
            <p:nvPr/>
          </p:nvSpPr>
          <p:spPr>
            <a:xfrm>
              <a:off x="2682" y="1540"/>
              <a:ext cx="498" cy="585"/>
            </a:xfrm>
            <a:custGeom>
              <a:avLst/>
              <a:gdLst>
                <a:gd name="txL" fmla="*/ 0 w 60"/>
                <a:gd name="txT" fmla="*/ 0 h 69"/>
                <a:gd name="txR" fmla="*/ 60 w 60"/>
                <a:gd name="txB" fmla="*/ 69 h 69"/>
              </a:gdLst>
              <a:ahLst/>
              <a:cxnLst>
                <a:cxn ang="0">
                  <a:pos x="284723" y="356528"/>
                </a:cxn>
                <a:cxn ang="0">
                  <a:pos x="185248" y="98119"/>
                </a:cxn>
                <a:cxn ang="0">
                  <a:pos x="0" y="0"/>
                </a:cxn>
                <a:cxn ang="0">
                  <a:pos x="61727" y="4892"/>
                </a:cxn>
              </a:cxnLst>
              <a:rect l="txL" t="txT" r="txR" b="txB"/>
              <a:pathLst>
                <a:path w="60" h="69">
                  <a:moveTo>
                    <a:pt x="60" y="69"/>
                  </a:moveTo>
                  <a:lnTo>
                    <a:pt x="39" y="19"/>
                  </a:lnTo>
                  <a:lnTo>
                    <a:pt x="0" y="0"/>
                  </a:lnTo>
                  <a:lnTo>
                    <a:pt x="13" y="1"/>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31" name="Line 39"/>
            <p:cNvSpPr/>
            <p:nvPr/>
          </p:nvSpPr>
          <p:spPr>
            <a:xfrm>
              <a:off x="2682" y="1540"/>
              <a:ext cx="66" cy="76"/>
            </a:xfrm>
            <a:prstGeom prst="line">
              <a:avLst/>
            </a:prstGeom>
            <a:ln w="0" cap="flat" cmpd="sng">
              <a:solidFill>
                <a:srgbClr val="990033"/>
              </a:solidFill>
              <a:prstDash val="solid"/>
              <a:headEnd type="none" w="med" len="med"/>
              <a:tailEnd type="none" w="med" len="med"/>
            </a:ln>
          </p:spPr>
        </p:sp>
        <p:sp>
          <p:nvSpPr>
            <p:cNvPr id="33832" name="Freeform 40"/>
            <p:cNvSpPr/>
            <p:nvPr/>
          </p:nvSpPr>
          <p:spPr>
            <a:xfrm>
              <a:off x="3587" y="1540"/>
              <a:ext cx="573" cy="585"/>
            </a:xfrm>
            <a:custGeom>
              <a:avLst/>
              <a:gdLst>
                <a:gd name="txL" fmla="*/ 0 w 69"/>
                <a:gd name="txT" fmla="*/ 0 h 69"/>
                <a:gd name="txR" fmla="*/ 69 w 69"/>
                <a:gd name="txB" fmla="*/ 69 h 69"/>
              </a:gdLst>
              <a:ahLst/>
              <a:cxnLst>
                <a:cxn ang="0">
                  <a:pos x="0" y="356528"/>
                </a:cxn>
                <a:cxn ang="0">
                  <a:pos x="171236" y="258409"/>
                </a:cxn>
                <a:cxn ang="0">
                  <a:pos x="328121" y="0"/>
                </a:cxn>
                <a:cxn ang="0">
                  <a:pos x="318397" y="62180"/>
                </a:cxn>
              </a:cxnLst>
              <a:rect l="txL" t="txT" r="txR" b="txB"/>
              <a:pathLst>
                <a:path w="69" h="69">
                  <a:moveTo>
                    <a:pt x="0" y="69"/>
                  </a:moveTo>
                  <a:lnTo>
                    <a:pt x="36" y="50"/>
                  </a:lnTo>
                  <a:lnTo>
                    <a:pt x="69" y="0"/>
                  </a:lnTo>
                  <a:lnTo>
                    <a:pt x="67" y="12"/>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33" name="Line 41"/>
            <p:cNvSpPr/>
            <p:nvPr/>
          </p:nvSpPr>
          <p:spPr>
            <a:xfrm flipH="1">
              <a:off x="4069" y="1540"/>
              <a:ext cx="91" cy="59"/>
            </a:xfrm>
            <a:prstGeom prst="line">
              <a:avLst/>
            </a:prstGeom>
            <a:ln w="0" cap="flat" cmpd="sng">
              <a:solidFill>
                <a:srgbClr val="990033"/>
              </a:solidFill>
              <a:prstDash val="solid"/>
              <a:headEnd type="none" w="med" len="med"/>
              <a:tailEnd type="none" w="med" len="med"/>
            </a:ln>
          </p:spPr>
        </p:sp>
        <p:sp>
          <p:nvSpPr>
            <p:cNvPr id="33834" name="Freeform 42"/>
            <p:cNvSpPr/>
            <p:nvPr/>
          </p:nvSpPr>
          <p:spPr>
            <a:xfrm>
              <a:off x="2690" y="2489"/>
              <a:ext cx="448" cy="466"/>
            </a:xfrm>
            <a:custGeom>
              <a:avLst/>
              <a:gdLst>
                <a:gd name="txL" fmla="*/ 0 w 54"/>
                <a:gd name="txT" fmla="*/ 0 h 55"/>
                <a:gd name="txR" fmla="*/ 54 w 54"/>
                <a:gd name="txB" fmla="*/ 55 h 55"/>
              </a:gdLst>
              <a:ahLst/>
              <a:cxnLst>
                <a:cxn ang="0">
                  <a:pos x="255833" y="0"/>
                </a:cxn>
                <a:cxn ang="0">
                  <a:pos x="132492" y="206175"/>
                </a:cxn>
                <a:cxn ang="0">
                  <a:pos x="0" y="283413"/>
                </a:cxn>
                <a:cxn ang="0">
                  <a:pos x="61666" y="278609"/>
                </a:cxn>
              </a:cxnLst>
              <a:rect l="txL" t="txT" r="txR" b="txB"/>
              <a:pathLst>
                <a:path w="54" h="55">
                  <a:moveTo>
                    <a:pt x="54" y="0"/>
                  </a:moveTo>
                  <a:lnTo>
                    <a:pt x="28" y="40"/>
                  </a:lnTo>
                  <a:lnTo>
                    <a:pt x="0" y="55"/>
                  </a:lnTo>
                  <a:lnTo>
                    <a:pt x="13" y="54"/>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35" name="Line 43"/>
            <p:cNvSpPr/>
            <p:nvPr/>
          </p:nvSpPr>
          <p:spPr>
            <a:xfrm flipV="1">
              <a:off x="2690" y="2871"/>
              <a:ext cx="66" cy="84"/>
            </a:xfrm>
            <a:prstGeom prst="line">
              <a:avLst/>
            </a:prstGeom>
            <a:ln w="0" cap="flat" cmpd="sng">
              <a:solidFill>
                <a:srgbClr val="990033"/>
              </a:solidFill>
              <a:prstDash val="solid"/>
              <a:headEnd type="none" w="med" len="med"/>
              <a:tailEnd type="none" w="med" len="med"/>
            </a:ln>
          </p:spPr>
        </p:sp>
        <p:sp>
          <p:nvSpPr>
            <p:cNvPr id="33836" name="Freeform 44"/>
            <p:cNvSpPr/>
            <p:nvPr/>
          </p:nvSpPr>
          <p:spPr>
            <a:xfrm>
              <a:off x="3363" y="2489"/>
              <a:ext cx="515" cy="475"/>
            </a:xfrm>
            <a:custGeom>
              <a:avLst/>
              <a:gdLst>
                <a:gd name="txL" fmla="*/ 0 w 62"/>
                <a:gd name="txT" fmla="*/ 0 h 56"/>
                <a:gd name="txR" fmla="*/ 62 w 62"/>
                <a:gd name="txB" fmla="*/ 56 h 56"/>
              </a:gdLst>
              <a:ahLst/>
              <a:cxnLst>
                <a:cxn ang="0">
                  <a:pos x="0" y="0"/>
                </a:cxn>
                <a:cxn ang="0">
                  <a:pos x="104877" y="206846"/>
                </a:cxn>
                <a:cxn ang="0">
                  <a:pos x="295170" y="289877"/>
                </a:cxn>
                <a:cxn ang="0">
                  <a:pos x="257359" y="243471"/>
                </a:cxn>
              </a:cxnLst>
              <a:rect l="txL" t="txT" r="txR" b="txB"/>
              <a:pathLst>
                <a:path w="62" h="56">
                  <a:moveTo>
                    <a:pt x="0" y="0"/>
                  </a:moveTo>
                  <a:lnTo>
                    <a:pt x="22" y="40"/>
                  </a:lnTo>
                  <a:lnTo>
                    <a:pt x="62" y="56"/>
                  </a:lnTo>
                  <a:lnTo>
                    <a:pt x="54" y="47"/>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37" name="Line 45"/>
            <p:cNvSpPr/>
            <p:nvPr/>
          </p:nvSpPr>
          <p:spPr>
            <a:xfrm flipH="1">
              <a:off x="3778" y="2964"/>
              <a:ext cx="100" cy="0"/>
            </a:xfrm>
            <a:prstGeom prst="line">
              <a:avLst/>
            </a:prstGeom>
            <a:ln w="0" cap="flat" cmpd="sng">
              <a:solidFill>
                <a:srgbClr val="990033"/>
              </a:solidFill>
              <a:prstDash val="solid"/>
              <a:headEnd type="none" w="med" len="med"/>
              <a:tailEnd type="none" w="med" len="med"/>
            </a:ln>
          </p:spPr>
        </p:sp>
        <p:sp>
          <p:nvSpPr>
            <p:cNvPr id="33838" name="Freeform 46"/>
            <p:cNvSpPr/>
            <p:nvPr/>
          </p:nvSpPr>
          <p:spPr>
            <a:xfrm>
              <a:off x="2482" y="2498"/>
              <a:ext cx="465" cy="457"/>
            </a:xfrm>
            <a:custGeom>
              <a:avLst/>
              <a:gdLst>
                <a:gd name="txL" fmla="*/ 0 w 56"/>
                <a:gd name="txT" fmla="*/ 0 h 54"/>
                <a:gd name="txR" fmla="*/ 56 w 56"/>
                <a:gd name="txB" fmla="*/ 54 h 54"/>
              </a:gdLst>
              <a:ahLst/>
              <a:cxnLst>
                <a:cxn ang="0">
                  <a:pos x="0" y="277035"/>
                </a:cxn>
                <a:cxn ang="0">
                  <a:pos x="104799" y="97620"/>
                </a:cxn>
                <a:cxn ang="0">
                  <a:pos x="266213" y="0"/>
                </a:cxn>
                <a:cxn ang="0">
                  <a:pos x="228431" y="46055"/>
                </a:cxn>
              </a:cxnLst>
              <a:rect l="txL" t="txT" r="txR" b="txB"/>
              <a:pathLst>
                <a:path w="56" h="54">
                  <a:moveTo>
                    <a:pt x="0" y="54"/>
                  </a:moveTo>
                  <a:lnTo>
                    <a:pt x="22" y="19"/>
                  </a:lnTo>
                  <a:lnTo>
                    <a:pt x="56" y="0"/>
                  </a:lnTo>
                  <a:lnTo>
                    <a:pt x="48" y="9"/>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39" name="Line 47"/>
            <p:cNvSpPr/>
            <p:nvPr/>
          </p:nvSpPr>
          <p:spPr>
            <a:xfrm flipH="1">
              <a:off x="2848" y="2498"/>
              <a:ext cx="99" cy="8"/>
            </a:xfrm>
            <a:prstGeom prst="line">
              <a:avLst/>
            </a:prstGeom>
            <a:ln w="0" cap="flat" cmpd="sng">
              <a:solidFill>
                <a:srgbClr val="990033"/>
              </a:solidFill>
              <a:prstDash val="solid"/>
              <a:headEnd type="none" w="med" len="med"/>
              <a:tailEnd type="none" w="med" len="med"/>
            </a:ln>
          </p:spPr>
        </p:sp>
        <p:sp>
          <p:nvSpPr>
            <p:cNvPr id="33840" name="AutoShape 48"/>
            <p:cNvSpPr/>
            <p:nvPr/>
          </p:nvSpPr>
          <p:spPr>
            <a:xfrm>
              <a:off x="1967" y="2955"/>
              <a:ext cx="798" cy="365"/>
            </a:xfrm>
            <a:prstGeom prst="roundRect">
              <a:avLst>
                <a:gd name="adj" fmla="val 16278"/>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3841" name="Rectangle 49"/>
            <p:cNvSpPr/>
            <p:nvPr/>
          </p:nvSpPr>
          <p:spPr>
            <a:xfrm>
              <a:off x="2250" y="2998"/>
              <a:ext cx="224" cy="133"/>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亲恋</a:t>
              </a:r>
              <a:endParaRPr lang="zh-CN" altLang="en-US" sz="1600" b="0" dirty="0">
                <a:latin typeface="Tahoma" panose="020B0604030504040204" pitchFamily="34" charset="0"/>
              </a:endParaRPr>
            </a:p>
          </p:txBody>
        </p:sp>
        <p:sp>
          <p:nvSpPr>
            <p:cNvPr id="33842" name="Freeform 50"/>
            <p:cNvSpPr/>
            <p:nvPr/>
          </p:nvSpPr>
          <p:spPr>
            <a:xfrm>
              <a:off x="2765" y="3133"/>
              <a:ext cx="1113" cy="43"/>
            </a:xfrm>
            <a:custGeom>
              <a:avLst/>
              <a:gdLst>
                <a:gd name="txL" fmla="*/ 0 w 134"/>
                <a:gd name="txT" fmla="*/ 0 h 5"/>
                <a:gd name="txR" fmla="*/ 134 w 134"/>
                <a:gd name="txB" fmla="*/ 5 h 5"/>
              </a:gdLst>
              <a:ahLst/>
              <a:cxnLst>
                <a:cxn ang="0">
                  <a:pos x="637807" y="0"/>
                </a:cxn>
                <a:cxn ang="0">
                  <a:pos x="0" y="0"/>
                </a:cxn>
                <a:cxn ang="0">
                  <a:pos x="57328" y="27365"/>
                </a:cxn>
              </a:cxnLst>
              <a:rect l="txL" t="txT" r="txR" b="txB"/>
              <a:pathLst>
                <a:path w="134" h="5">
                  <a:moveTo>
                    <a:pt x="134" y="0"/>
                  </a:moveTo>
                  <a:lnTo>
                    <a:pt x="0" y="0"/>
                  </a:lnTo>
                  <a:lnTo>
                    <a:pt x="12"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43" name="Line 51"/>
            <p:cNvSpPr/>
            <p:nvPr/>
          </p:nvSpPr>
          <p:spPr>
            <a:xfrm flipV="1">
              <a:off x="2765" y="3091"/>
              <a:ext cx="99" cy="42"/>
            </a:xfrm>
            <a:prstGeom prst="line">
              <a:avLst/>
            </a:prstGeom>
            <a:ln w="0" cap="flat" cmpd="sng">
              <a:solidFill>
                <a:srgbClr val="990033"/>
              </a:solidFill>
              <a:prstDash val="solid"/>
              <a:headEnd type="none" w="med" len="med"/>
              <a:tailEnd type="none" w="med" len="med"/>
            </a:ln>
          </p:spPr>
        </p:sp>
        <p:sp>
          <p:nvSpPr>
            <p:cNvPr id="33844" name="Freeform 52"/>
            <p:cNvSpPr/>
            <p:nvPr/>
          </p:nvSpPr>
          <p:spPr>
            <a:xfrm>
              <a:off x="2690" y="2489"/>
              <a:ext cx="448" cy="466"/>
            </a:xfrm>
            <a:custGeom>
              <a:avLst/>
              <a:gdLst>
                <a:gd name="txL" fmla="*/ 0 w 54"/>
                <a:gd name="txT" fmla="*/ 0 h 55"/>
                <a:gd name="txR" fmla="*/ 54 w 54"/>
                <a:gd name="txB" fmla="*/ 55 h 55"/>
              </a:gdLst>
              <a:ahLst/>
              <a:cxnLst>
                <a:cxn ang="0">
                  <a:pos x="255833" y="0"/>
                </a:cxn>
                <a:cxn ang="0">
                  <a:pos x="132492" y="206175"/>
                </a:cxn>
                <a:cxn ang="0">
                  <a:pos x="0" y="283413"/>
                </a:cxn>
                <a:cxn ang="0">
                  <a:pos x="61666" y="278609"/>
                </a:cxn>
              </a:cxnLst>
              <a:rect l="txL" t="txT" r="txR" b="txB"/>
              <a:pathLst>
                <a:path w="54" h="55">
                  <a:moveTo>
                    <a:pt x="54" y="0"/>
                  </a:moveTo>
                  <a:lnTo>
                    <a:pt x="28" y="40"/>
                  </a:lnTo>
                  <a:lnTo>
                    <a:pt x="0" y="55"/>
                  </a:lnTo>
                  <a:lnTo>
                    <a:pt x="13" y="54"/>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45" name="Line 53"/>
            <p:cNvSpPr/>
            <p:nvPr/>
          </p:nvSpPr>
          <p:spPr>
            <a:xfrm flipV="1">
              <a:off x="2690" y="2871"/>
              <a:ext cx="66" cy="84"/>
            </a:xfrm>
            <a:prstGeom prst="line">
              <a:avLst/>
            </a:prstGeom>
            <a:ln w="0" cap="flat" cmpd="sng">
              <a:solidFill>
                <a:srgbClr val="990033"/>
              </a:solidFill>
              <a:prstDash val="solid"/>
              <a:headEnd type="none" w="med" len="med"/>
              <a:tailEnd type="none" w="med" len="med"/>
            </a:ln>
          </p:spPr>
        </p:sp>
        <p:sp>
          <p:nvSpPr>
            <p:cNvPr id="33846" name="Freeform 54"/>
            <p:cNvSpPr/>
            <p:nvPr/>
          </p:nvSpPr>
          <p:spPr>
            <a:xfrm>
              <a:off x="863" y="3133"/>
              <a:ext cx="1104" cy="43"/>
            </a:xfrm>
            <a:custGeom>
              <a:avLst/>
              <a:gdLst>
                <a:gd name="txL" fmla="*/ 0 w 133"/>
                <a:gd name="txT" fmla="*/ 0 h 5"/>
                <a:gd name="txR" fmla="*/ 133 w 133"/>
                <a:gd name="txB" fmla="*/ 5 h 5"/>
              </a:gdLst>
              <a:ahLst/>
              <a:cxnLst>
                <a:cxn ang="0">
                  <a:pos x="631422" y="0"/>
                </a:cxn>
                <a:cxn ang="0">
                  <a:pos x="0" y="0"/>
                </a:cxn>
                <a:cxn ang="0">
                  <a:pos x="57192" y="27365"/>
                </a:cxn>
              </a:cxnLst>
              <a:rect l="txL" t="txT" r="txR" b="txB"/>
              <a:pathLst>
                <a:path w="133" h="5">
                  <a:moveTo>
                    <a:pt x="133" y="0"/>
                  </a:moveTo>
                  <a:lnTo>
                    <a:pt x="0" y="0"/>
                  </a:lnTo>
                  <a:lnTo>
                    <a:pt x="12"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47" name="Line 55"/>
            <p:cNvSpPr/>
            <p:nvPr/>
          </p:nvSpPr>
          <p:spPr>
            <a:xfrm flipV="1">
              <a:off x="863" y="3091"/>
              <a:ext cx="100" cy="42"/>
            </a:xfrm>
            <a:prstGeom prst="line">
              <a:avLst/>
            </a:prstGeom>
            <a:ln w="0" cap="flat" cmpd="sng">
              <a:solidFill>
                <a:srgbClr val="990033"/>
              </a:solidFill>
              <a:prstDash val="solid"/>
              <a:headEnd type="none" w="med" len="med"/>
              <a:tailEnd type="none" w="med" len="med"/>
            </a:ln>
          </p:spPr>
        </p:sp>
        <p:sp>
          <p:nvSpPr>
            <p:cNvPr id="33848" name="Freeform 56"/>
            <p:cNvSpPr/>
            <p:nvPr/>
          </p:nvSpPr>
          <p:spPr>
            <a:xfrm>
              <a:off x="2482" y="2498"/>
              <a:ext cx="465" cy="457"/>
            </a:xfrm>
            <a:custGeom>
              <a:avLst/>
              <a:gdLst>
                <a:gd name="txL" fmla="*/ 0 w 56"/>
                <a:gd name="txT" fmla="*/ 0 h 54"/>
                <a:gd name="txR" fmla="*/ 56 w 56"/>
                <a:gd name="txB" fmla="*/ 54 h 54"/>
              </a:gdLst>
              <a:ahLst/>
              <a:cxnLst>
                <a:cxn ang="0">
                  <a:pos x="0" y="277035"/>
                </a:cxn>
                <a:cxn ang="0">
                  <a:pos x="104799" y="97620"/>
                </a:cxn>
                <a:cxn ang="0">
                  <a:pos x="266213" y="0"/>
                </a:cxn>
                <a:cxn ang="0">
                  <a:pos x="228431" y="46055"/>
                </a:cxn>
              </a:cxnLst>
              <a:rect l="txL" t="txT" r="txR" b="txB"/>
              <a:pathLst>
                <a:path w="56" h="54">
                  <a:moveTo>
                    <a:pt x="0" y="54"/>
                  </a:moveTo>
                  <a:lnTo>
                    <a:pt x="22" y="19"/>
                  </a:lnTo>
                  <a:lnTo>
                    <a:pt x="56" y="0"/>
                  </a:lnTo>
                  <a:lnTo>
                    <a:pt x="48" y="9"/>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49" name="Line 57"/>
            <p:cNvSpPr/>
            <p:nvPr/>
          </p:nvSpPr>
          <p:spPr>
            <a:xfrm flipH="1">
              <a:off x="2848" y="2498"/>
              <a:ext cx="99" cy="8"/>
            </a:xfrm>
            <a:prstGeom prst="line">
              <a:avLst/>
            </a:prstGeom>
            <a:ln w="0" cap="flat" cmpd="sng">
              <a:solidFill>
                <a:srgbClr val="990033"/>
              </a:solidFill>
              <a:prstDash val="solid"/>
              <a:headEnd type="none" w="med" len="med"/>
              <a:tailEnd type="none" w="med" len="med"/>
            </a:ln>
          </p:spPr>
        </p:sp>
        <p:sp>
          <p:nvSpPr>
            <p:cNvPr id="33850" name="AutoShape 58"/>
            <p:cNvSpPr/>
            <p:nvPr/>
          </p:nvSpPr>
          <p:spPr>
            <a:xfrm>
              <a:off x="3878" y="2955"/>
              <a:ext cx="797" cy="365"/>
            </a:xfrm>
            <a:prstGeom prst="roundRect">
              <a:avLst>
                <a:gd name="adj" fmla="val 16278"/>
              </a:avLst>
            </a:prstGeom>
            <a:solidFill>
              <a:srgbClr val="FFFFCC"/>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3851" name="Rectangle 59"/>
            <p:cNvSpPr/>
            <p:nvPr/>
          </p:nvSpPr>
          <p:spPr>
            <a:xfrm>
              <a:off x="4160" y="2998"/>
              <a:ext cx="224" cy="133"/>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爱恋</a:t>
              </a:r>
              <a:endParaRPr lang="zh-CN" altLang="en-US" sz="1600" b="0" dirty="0">
                <a:latin typeface="Tahoma" panose="020B0604030504040204" pitchFamily="34" charset="0"/>
              </a:endParaRPr>
            </a:p>
          </p:txBody>
        </p:sp>
        <p:sp>
          <p:nvSpPr>
            <p:cNvPr id="33852" name="Freeform 60"/>
            <p:cNvSpPr/>
            <p:nvPr/>
          </p:nvSpPr>
          <p:spPr>
            <a:xfrm>
              <a:off x="4276" y="1540"/>
              <a:ext cx="42" cy="1415"/>
            </a:xfrm>
            <a:custGeom>
              <a:avLst/>
              <a:gdLst>
                <a:gd name="txL" fmla="*/ 0 w 5"/>
                <a:gd name="txT" fmla="*/ 0 h 167"/>
                <a:gd name="txR" fmla="*/ 5 w 5"/>
                <a:gd name="txB" fmla="*/ 167 h 167"/>
              </a:gdLst>
              <a:ahLst/>
              <a:cxnLst>
                <a:cxn ang="0">
                  <a:pos x="0" y="0"/>
                </a:cxn>
                <a:cxn ang="0">
                  <a:pos x="0" y="860718"/>
                </a:cxn>
                <a:cxn ang="0">
                  <a:pos x="24906" y="798695"/>
                </a:cxn>
              </a:cxnLst>
              <a:rect l="txL" t="txT" r="txR" b="txB"/>
              <a:pathLst>
                <a:path w="5" h="167">
                  <a:moveTo>
                    <a:pt x="0" y="0"/>
                  </a:moveTo>
                  <a:lnTo>
                    <a:pt x="0" y="167"/>
                  </a:lnTo>
                  <a:lnTo>
                    <a:pt x="5" y="15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53" name="Line 61"/>
            <p:cNvSpPr/>
            <p:nvPr/>
          </p:nvSpPr>
          <p:spPr>
            <a:xfrm flipH="1" flipV="1">
              <a:off x="4243" y="2854"/>
              <a:ext cx="33" cy="101"/>
            </a:xfrm>
            <a:prstGeom prst="line">
              <a:avLst/>
            </a:prstGeom>
            <a:ln w="0" cap="flat" cmpd="sng">
              <a:solidFill>
                <a:srgbClr val="990033"/>
              </a:solidFill>
              <a:prstDash val="solid"/>
              <a:headEnd type="none" w="med" len="med"/>
              <a:tailEnd type="none" w="med" len="med"/>
            </a:ln>
          </p:spPr>
        </p:sp>
        <p:sp>
          <p:nvSpPr>
            <p:cNvPr id="33854" name="Freeform 62"/>
            <p:cNvSpPr/>
            <p:nvPr/>
          </p:nvSpPr>
          <p:spPr>
            <a:xfrm>
              <a:off x="2765" y="3133"/>
              <a:ext cx="1113" cy="43"/>
            </a:xfrm>
            <a:custGeom>
              <a:avLst/>
              <a:gdLst>
                <a:gd name="txL" fmla="*/ 0 w 134"/>
                <a:gd name="txT" fmla="*/ 0 h 5"/>
                <a:gd name="txR" fmla="*/ 134 w 134"/>
                <a:gd name="txB" fmla="*/ 5 h 5"/>
              </a:gdLst>
              <a:ahLst/>
              <a:cxnLst>
                <a:cxn ang="0">
                  <a:pos x="637807" y="0"/>
                </a:cxn>
                <a:cxn ang="0">
                  <a:pos x="0" y="0"/>
                </a:cxn>
                <a:cxn ang="0">
                  <a:pos x="57328" y="27365"/>
                </a:cxn>
              </a:cxnLst>
              <a:rect l="txL" t="txT" r="txR" b="txB"/>
              <a:pathLst>
                <a:path w="134" h="5">
                  <a:moveTo>
                    <a:pt x="134" y="0"/>
                  </a:moveTo>
                  <a:lnTo>
                    <a:pt x="0" y="0"/>
                  </a:lnTo>
                  <a:lnTo>
                    <a:pt x="12"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55" name="Line 63"/>
            <p:cNvSpPr/>
            <p:nvPr/>
          </p:nvSpPr>
          <p:spPr>
            <a:xfrm flipV="1">
              <a:off x="2765" y="3091"/>
              <a:ext cx="99" cy="42"/>
            </a:xfrm>
            <a:prstGeom prst="line">
              <a:avLst/>
            </a:prstGeom>
            <a:ln w="0" cap="flat" cmpd="sng">
              <a:solidFill>
                <a:srgbClr val="990033"/>
              </a:solidFill>
              <a:prstDash val="solid"/>
              <a:headEnd type="none" w="med" len="med"/>
              <a:tailEnd type="none" w="med" len="med"/>
            </a:ln>
          </p:spPr>
        </p:sp>
        <p:sp>
          <p:nvSpPr>
            <p:cNvPr id="33856" name="Freeform 64"/>
            <p:cNvSpPr/>
            <p:nvPr/>
          </p:nvSpPr>
          <p:spPr>
            <a:xfrm>
              <a:off x="3653" y="2498"/>
              <a:ext cx="515" cy="457"/>
            </a:xfrm>
            <a:custGeom>
              <a:avLst/>
              <a:gdLst>
                <a:gd name="txL" fmla="*/ 0 w 62"/>
                <a:gd name="txT" fmla="*/ 0 h 54"/>
                <a:gd name="txR" fmla="*/ 62 w 62"/>
                <a:gd name="txB" fmla="*/ 54 h 54"/>
              </a:gdLst>
              <a:ahLst/>
              <a:cxnLst>
                <a:cxn ang="0">
                  <a:pos x="295170" y="277035"/>
                </a:cxn>
                <a:cxn ang="0">
                  <a:pos x="190293" y="97620"/>
                </a:cxn>
                <a:cxn ang="0">
                  <a:pos x="0" y="0"/>
                </a:cxn>
                <a:cxn ang="0">
                  <a:pos x="61891" y="4866"/>
                </a:cxn>
              </a:cxnLst>
              <a:rect l="txL" t="txT" r="txR" b="txB"/>
              <a:pathLst>
                <a:path w="62" h="54">
                  <a:moveTo>
                    <a:pt x="62" y="54"/>
                  </a:moveTo>
                  <a:lnTo>
                    <a:pt x="40" y="19"/>
                  </a:lnTo>
                  <a:lnTo>
                    <a:pt x="0" y="0"/>
                  </a:lnTo>
                  <a:lnTo>
                    <a:pt x="13" y="1"/>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57" name="Line 65"/>
            <p:cNvSpPr/>
            <p:nvPr/>
          </p:nvSpPr>
          <p:spPr>
            <a:xfrm>
              <a:off x="3653" y="2498"/>
              <a:ext cx="75" cy="85"/>
            </a:xfrm>
            <a:prstGeom prst="line">
              <a:avLst/>
            </a:prstGeom>
            <a:ln w="0" cap="flat" cmpd="sng">
              <a:solidFill>
                <a:srgbClr val="990033"/>
              </a:solidFill>
              <a:prstDash val="solid"/>
              <a:headEnd type="none" w="med" len="med"/>
              <a:tailEnd type="none" w="med" len="med"/>
            </a:ln>
          </p:spPr>
        </p:sp>
        <p:sp>
          <p:nvSpPr>
            <p:cNvPr id="33858" name="Freeform 66"/>
            <p:cNvSpPr/>
            <p:nvPr/>
          </p:nvSpPr>
          <p:spPr>
            <a:xfrm>
              <a:off x="3363" y="2489"/>
              <a:ext cx="515" cy="475"/>
            </a:xfrm>
            <a:custGeom>
              <a:avLst/>
              <a:gdLst>
                <a:gd name="txL" fmla="*/ 0 w 62"/>
                <a:gd name="txT" fmla="*/ 0 h 56"/>
                <a:gd name="txR" fmla="*/ 62 w 62"/>
                <a:gd name="txB" fmla="*/ 56 h 56"/>
              </a:gdLst>
              <a:ahLst/>
              <a:cxnLst>
                <a:cxn ang="0">
                  <a:pos x="0" y="0"/>
                </a:cxn>
                <a:cxn ang="0">
                  <a:pos x="104877" y="206846"/>
                </a:cxn>
                <a:cxn ang="0">
                  <a:pos x="295170" y="289877"/>
                </a:cxn>
                <a:cxn ang="0">
                  <a:pos x="257359" y="243471"/>
                </a:cxn>
              </a:cxnLst>
              <a:rect l="txL" t="txT" r="txR" b="txB"/>
              <a:pathLst>
                <a:path w="62" h="56">
                  <a:moveTo>
                    <a:pt x="0" y="0"/>
                  </a:moveTo>
                  <a:lnTo>
                    <a:pt x="22" y="40"/>
                  </a:lnTo>
                  <a:lnTo>
                    <a:pt x="62" y="56"/>
                  </a:lnTo>
                  <a:lnTo>
                    <a:pt x="54" y="47"/>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59" name="Line 67"/>
            <p:cNvSpPr/>
            <p:nvPr/>
          </p:nvSpPr>
          <p:spPr>
            <a:xfrm flipH="1">
              <a:off x="3778" y="2964"/>
              <a:ext cx="100" cy="0"/>
            </a:xfrm>
            <a:prstGeom prst="line">
              <a:avLst/>
            </a:prstGeom>
            <a:ln w="0" cap="flat" cmpd="sng">
              <a:solidFill>
                <a:srgbClr val="990033"/>
              </a:solidFill>
              <a:prstDash val="solid"/>
              <a:headEnd type="none" w="med" len="med"/>
              <a:tailEnd type="none" w="med" len="med"/>
            </a:ln>
          </p:spPr>
        </p:sp>
        <p:sp>
          <p:nvSpPr>
            <p:cNvPr id="33860" name="Freeform 68"/>
            <p:cNvSpPr/>
            <p:nvPr/>
          </p:nvSpPr>
          <p:spPr>
            <a:xfrm>
              <a:off x="830" y="1362"/>
              <a:ext cx="1096" cy="43"/>
            </a:xfrm>
            <a:custGeom>
              <a:avLst/>
              <a:gdLst>
                <a:gd name="txL" fmla="*/ 0 w 132"/>
                <a:gd name="txT" fmla="*/ 0 h 5"/>
                <a:gd name="txR" fmla="*/ 132 w 132"/>
                <a:gd name="txB" fmla="*/ 5 h 5"/>
              </a:gdLst>
              <a:ahLst/>
              <a:cxnLst>
                <a:cxn ang="0">
                  <a:pos x="0" y="0"/>
                </a:cxn>
                <a:cxn ang="0">
                  <a:pos x="627360" y="0"/>
                </a:cxn>
                <a:cxn ang="0">
                  <a:pos x="575309" y="27365"/>
                </a:cxn>
              </a:cxnLst>
              <a:rect l="txL" t="txT" r="txR" b="txB"/>
              <a:pathLst>
                <a:path w="132" h="5">
                  <a:moveTo>
                    <a:pt x="0" y="0"/>
                  </a:moveTo>
                  <a:lnTo>
                    <a:pt x="132" y="0"/>
                  </a:lnTo>
                  <a:lnTo>
                    <a:pt x="121"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61" name="Line 69"/>
            <p:cNvSpPr/>
            <p:nvPr/>
          </p:nvSpPr>
          <p:spPr>
            <a:xfrm flipH="1" flipV="1">
              <a:off x="1835" y="1320"/>
              <a:ext cx="91" cy="42"/>
            </a:xfrm>
            <a:prstGeom prst="line">
              <a:avLst/>
            </a:prstGeom>
            <a:ln w="0" cap="flat" cmpd="sng">
              <a:solidFill>
                <a:srgbClr val="990033"/>
              </a:solidFill>
              <a:prstDash val="solid"/>
              <a:headEnd type="none" w="med" len="med"/>
              <a:tailEnd type="none" w="med" len="med"/>
            </a:ln>
          </p:spPr>
        </p:sp>
        <p:sp>
          <p:nvSpPr>
            <p:cNvPr id="33862" name="Rectangle 70"/>
            <p:cNvSpPr/>
            <p:nvPr/>
          </p:nvSpPr>
          <p:spPr>
            <a:xfrm>
              <a:off x="780" y="1184"/>
              <a:ext cx="1122"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首次见面</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一见钟情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863" name="Oval 71"/>
            <p:cNvSpPr/>
            <p:nvPr/>
          </p:nvSpPr>
          <p:spPr>
            <a:xfrm>
              <a:off x="639" y="3023"/>
              <a:ext cx="224" cy="229"/>
            </a:xfrm>
            <a:prstGeom prst="ellipse">
              <a:avLst/>
            </a:prstGeom>
            <a:no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3864" name="Oval 72"/>
            <p:cNvSpPr/>
            <p:nvPr/>
          </p:nvSpPr>
          <p:spPr>
            <a:xfrm>
              <a:off x="672" y="3057"/>
              <a:ext cx="158" cy="161"/>
            </a:xfrm>
            <a:prstGeom prst="ellipse">
              <a:avLst/>
            </a:prstGeom>
            <a:solidFill>
              <a:srgbClr val="000000"/>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3865" name="Freeform 73"/>
            <p:cNvSpPr/>
            <p:nvPr/>
          </p:nvSpPr>
          <p:spPr>
            <a:xfrm>
              <a:off x="863" y="3133"/>
              <a:ext cx="1104" cy="43"/>
            </a:xfrm>
            <a:custGeom>
              <a:avLst/>
              <a:gdLst>
                <a:gd name="txL" fmla="*/ 0 w 133"/>
                <a:gd name="txT" fmla="*/ 0 h 5"/>
                <a:gd name="txR" fmla="*/ 133 w 133"/>
                <a:gd name="txB" fmla="*/ 5 h 5"/>
              </a:gdLst>
              <a:ahLst/>
              <a:cxnLst>
                <a:cxn ang="0">
                  <a:pos x="631422" y="0"/>
                </a:cxn>
                <a:cxn ang="0">
                  <a:pos x="0" y="0"/>
                </a:cxn>
                <a:cxn ang="0">
                  <a:pos x="57192" y="27365"/>
                </a:cxn>
              </a:cxnLst>
              <a:rect l="txL" t="txT" r="txR" b="txB"/>
              <a:pathLst>
                <a:path w="133" h="5">
                  <a:moveTo>
                    <a:pt x="133" y="0"/>
                  </a:moveTo>
                  <a:lnTo>
                    <a:pt x="0" y="0"/>
                  </a:lnTo>
                  <a:lnTo>
                    <a:pt x="12"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66" name="Line 74"/>
            <p:cNvSpPr/>
            <p:nvPr/>
          </p:nvSpPr>
          <p:spPr>
            <a:xfrm flipV="1">
              <a:off x="863" y="3091"/>
              <a:ext cx="100" cy="42"/>
            </a:xfrm>
            <a:prstGeom prst="line">
              <a:avLst/>
            </a:prstGeom>
            <a:ln w="0" cap="flat" cmpd="sng">
              <a:solidFill>
                <a:srgbClr val="990033"/>
              </a:solidFill>
              <a:prstDash val="solid"/>
              <a:headEnd type="none" w="med" len="med"/>
              <a:tailEnd type="none" w="med" len="med"/>
            </a:ln>
          </p:spPr>
        </p:sp>
        <p:sp>
          <p:nvSpPr>
            <p:cNvPr id="33867" name="Oval 75"/>
            <p:cNvSpPr/>
            <p:nvPr/>
          </p:nvSpPr>
          <p:spPr>
            <a:xfrm>
              <a:off x="1320" y="2201"/>
              <a:ext cx="224" cy="229"/>
            </a:xfrm>
            <a:prstGeom prst="ellipse">
              <a:avLst/>
            </a:prstGeom>
            <a:no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3868" name="Oval 76"/>
            <p:cNvSpPr/>
            <p:nvPr/>
          </p:nvSpPr>
          <p:spPr>
            <a:xfrm>
              <a:off x="1353" y="2235"/>
              <a:ext cx="158" cy="161"/>
            </a:xfrm>
            <a:prstGeom prst="ellipse">
              <a:avLst/>
            </a:prstGeom>
            <a:solidFill>
              <a:srgbClr val="000000"/>
            </a:solidFill>
            <a:ln w="0" cap="flat" cmpd="sng">
              <a:solidFill>
                <a:srgbClr val="990033"/>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3869" name="Rectangle 77"/>
            <p:cNvSpPr/>
            <p:nvPr/>
          </p:nvSpPr>
          <p:spPr>
            <a:xfrm>
              <a:off x="1577" y="2201"/>
              <a:ext cx="224" cy="133"/>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不成</a:t>
              </a:r>
              <a:endParaRPr lang="zh-CN" altLang="en-US" sz="1600" b="0" dirty="0">
                <a:latin typeface="Tahoma" panose="020B0604030504040204" pitchFamily="34" charset="0"/>
              </a:endParaRPr>
            </a:p>
          </p:txBody>
        </p:sp>
        <p:sp>
          <p:nvSpPr>
            <p:cNvPr id="33870" name="Freeform 78"/>
            <p:cNvSpPr/>
            <p:nvPr/>
          </p:nvSpPr>
          <p:spPr>
            <a:xfrm>
              <a:off x="1544" y="2311"/>
              <a:ext cx="1320" cy="43"/>
            </a:xfrm>
            <a:custGeom>
              <a:avLst/>
              <a:gdLst>
                <a:gd name="txL" fmla="*/ 0 w 159"/>
                <a:gd name="txT" fmla="*/ 0 h 5"/>
                <a:gd name="txR" fmla="*/ 159 w 159"/>
                <a:gd name="txB" fmla="*/ 5 h 5"/>
              </a:gdLst>
              <a:ahLst/>
              <a:cxnLst>
                <a:cxn ang="0">
                  <a:pos x="755239" y="0"/>
                </a:cxn>
                <a:cxn ang="0">
                  <a:pos x="0" y="0"/>
                </a:cxn>
                <a:cxn ang="0">
                  <a:pos x="52036" y="27365"/>
                </a:cxn>
              </a:cxnLst>
              <a:rect l="txL" t="txT" r="txR" b="txB"/>
              <a:pathLst>
                <a:path w="159" h="5">
                  <a:moveTo>
                    <a:pt x="159" y="0"/>
                  </a:moveTo>
                  <a:lnTo>
                    <a:pt x="0" y="0"/>
                  </a:lnTo>
                  <a:lnTo>
                    <a:pt x="11"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71" name="Line 79"/>
            <p:cNvSpPr/>
            <p:nvPr/>
          </p:nvSpPr>
          <p:spPr>
            <a:xfrm flipV="1">
              <a:off x="1544" y="2269"/>
              <a:ext cx="91" cy="42"/>
            </a:xfrm>
            <a:prstGeom prst="line">
              <a:avLst/>
            </a:prstGeom>
            <a:ln w="0" cap="flat" cmpd="sng">
              <a:solidFill>
                <a:srgbClr val="990033"/>
              </a:solidFill>
              <a:prstDash val="solid"/>
              <a:headEnd type="none" w="med" len="med"/>
              <a:tailEnd type="none" w="med" len="med"/>
            </a:ln>
          </p:spPr>
        </p:sp>
        <p:sp>
          <p:nvSpPr>
            <p:cNvPr id="33872" name="Freeform 80"/>
            <p:cNvSpPr/>
            <p:nvPr/>
          </p:nvSpPr>
          <p:spPr>
            <a:xfrm>
              <a:off x="2723" y="1362"/>
              <a:ext cx="1155" cy="43"/>
            </a:xfrm>
            <a:custGeom>
              <a:avLst/>
              <a:gdLst>
                <a:gd name="txL" fmla="*/ 0 w 139"/>
                <a:gd name="txT" fmla="*/ 0 h 5"/>
                <a:gd name="txR" fmla="*/ 139 w 139"/>
                <a:gd name="txB" fmla="*/ 5 h 5"/>
              </a:gdLst>
              <a:ahLst/>
              <a:cxnLst>
                <a:cxn ang="0">
                  <a:pos x="0" y="0"/>
                </a:cxn>
                <a:cxn ang="0">
                  <a:pos x="662629" y="0"/>
                </a:cxn>
                <a:cxn ang="0">
                  <a:pos x="610430" y="27365"/>
                </a:cxn>
              </a:cxnLst>
              <a:rect l="txL" t="txT" r="txR" b="txB"/>
              <a:pathLst>
                <a:path w="139" h="5">
                  <a:moveTo>
                    <a:pt x="0" y="0"/>
                  </a:moveTo>
                  <a:lnTo>
                    <a:pt x="139" y="0"/>
                  </a:lnTo>
                  <a:lnTo>
                    <a:pt x="128"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73" name="Line 81"/>
            <p:cNvSpPr/>
            <p:nvPr/>
          </p:nvSpPr>
          <p:spPr>
            <a:xfrm flipH="1" flipV="1">
              <a:off x="3786" y="1320"/>
              <a:ext cx="92" cy="42"/>
            </a:xfrm>
            <a:prstGeom prst="line">
              <a:avLst/>
            </a:prstGeom>
            <a:ln w="0" cap="flat" cmpd="sng">
              <a:solidFill>
                <a:srgbClr val="990033"/>
              </a:solidFill>
              <a:prstDash val="solid"/>
              <a:headEnd type="none" w="med" len="med"/>
              <a:tailEnd type="none" w="med" len="med"/>
            </a:ln>
          </p:spPr>
        </p:sp>
        <p:sp>
          <p:nvSpPr>
            <p:cNvPr id="33874" name="Rectangle 82"/>
            <p:cNvSpPr/>
            <p:nvPr/>
          </p:nvSpPr>
          <p:spPr>
            <a:xfrm>
              <a:off x="2823" y="1184"/>
              <a:ext cx="898"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首次亲吻</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倾情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875" name="Freeform 83"/>
            <p:cNvSpPr/>
            <p:nvPr/>
          </p:nvSpPr>
          <p:spPr>
            <a:xfrm>
              <a:off x="2416" y="1540"/>
              <a:ext cx="515" cy="593"/>
            </a:xfrm>
            <a:custGeom>
              <a:avLst/>
              <a:gdLst>
                <a:gd name="txL" fmla="*/ 0 w 62"/>
                <a:gd name="txT" fmla="*/ 0 h 70"/>
                <a:gd name="txR" fmla="*/ 62 w 62"/>
                <a:gd name="txB" fmla="*/ 70 h 70"/>
              </a:gdLst>
              <a:ahLst/>
              <a:cxnLst>
                <a:cxn ang="0">
                  <a:pos x="0" y="0"/>
                </a:cxn>
                <a:cxn ang="0">
                  <a:pos x="114056" y="257777"/>
                </a:cxn>
                <a:cxn ang="0">
                  <a:pos x="295170" y="360544"/>
                </a:cxn>
                <a:cxn ang="0">
                  <a:pos x="257359" y="308809"/>
                </a:cxn>
              </a:cxnLst>
              <a:rect l="txL" t="txT" r="txR" b="txB"/>
              <a:pathLst>
                <a:path w="62" h="70">
                  <a:moveTo>
                    <a:pt x="0" y="0"/>
                  </a:moveTo>
                  <a:lnTo>
                    <a:pt x="24" y="50"/>
                  </a:lnTo>
                  <a:lnTo>
                    <a:pt x="62" y="70"/>
                  </a:lnTo>
                  <a:lnTo>
                    <a:pt x="54" y="60"/>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76" name="Line 84"/>
            <p:cNvSpPr/>
            <p:nvPr/>
          </p:nvSpPr>
          <p:spPr>
            <a:xfrm flipH="1" flipV="1">
              <a:off x="2823" y="2125"/>
              <a:ext cx="108" cy="8"/>
            </a:xfrm>
            <a:prstGeom prst="line">
              <a:avLst/>
            </a:prstGeom>
            <a:ln w="0" cap="flat" cmpd="sng">
              <a:solidFill>
                <a:srgbClr val="990033"/>
              </a:solidFill>
              <a:prstDash val="solid"/>
              <a:headEnd type="none" w="med" len="med"/>
              <a:tailEnd type="none" w="med" len="med"/>
            </a:ln>
          </p:spPr>
        </p:sp>
        <p:sp>
          <p:nvSpPr>
            <p:cNvPr id="33877" name="Rectangle 85"/>
            <p:cNvSpPr/>
            <p:nvPr/>
          </p:nvSpPr>
          <p:spPr>
            <a:xfrm>
              <a:off x="2283" y="1803"/>
              <a:ext cx="785"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不愉快</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伤感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878" name="Freeform 86"/>
            <p:cNvSpPr/>
            <p:nvPr/>
          </p:nvSpPr>
          <p:spPr>
            <a:xfrm>
              <a:off x="4276" y="1540"/>
              <a:ext cx="42" cy="1415"/>
            </a:xfrm>
            <a:custGeom>
              <a:avLst/>
              <a:gdLst>
                <a:gd name="txL" fmla="*/ 0 w 5"/>
                <a:gd name="txT" fmla="*/ 0 h 167"/>
                <a:gd name="txR" fmla="*/ 5 w 5"/>
                <a:gd name="txB" fmla="*/ 167 h 167"/>
              </a:gdLst>
              <a:ahLst/>
              <a:cxnLst>
                <a:cxn ang="0">
                  <a:pos x="0" y="0"/>
                </a:cxn>
                <a:cxn ang="0">
                  <a:pos x="0" y="860718"/>
                </a:cxn>
                <a:cxn ang="0">
                  <a:pos x="24906" y="798695"/>
                </a:cxn>
              </a:cxnLst>
              <a:rect l="txL" t="txT" r="txR" b="txB"/>
              <a:pathLst>
                <a:path w="5" h="167">
                  <a:moveTo>
                    <a:pt x="0" y="0"/>
                  </a:moveTo>
                  <a:lnTo>
                    <a:pt x="0" y="167"/>
                  </a:lnTo>
                  <a:lnTo>
                    <a:pt x="5" y="15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79" name="Line 87"/>
            <p:cNvSpPr/>
            <p:nvPr/>
          </p:nvSpPr>
          <p:spPr>
            <a:xfrm flipH="1" flipV="1">
              <a:off x="4243" y="2854"/>
              <a:ext cx="33" cy="101"/>
            </a:xfrm>
            <a:prstGeom prst="line">
              <a:avLst/>
            </a:prstGeom>
            <a:ln w="0" cap="flat" cmpd="sng">
              <a:solidFill>
                <a:srgbClr val="990033"/>
              </a:solidFill>
              <a:prstDash val="solid"/>
              <a:headEnd type="none" w="med" len="med"/>
              <a:tailEnd type="none" w="med" len="med"/>
            </a:ln>
          </p:spPr>
        </p:sp>
        <p:sp>
          <p:nvSpPr>
            <p:cNvPr id="33880" name="Rectangle 88"/>
            <p:cNvSpPr/>
            <p:nvPr/>
          </p:nvSpPr>
          <p:spPr>
            <a:xfrm>
              <a:off x="3969" y="2193"/>
              <a:ext cx="731"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首次</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甜</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881" name="Freeform 89"/>
            <p:cNvSpPr/>
            <p:nvPr/>
          </p:nvSpPr>
          <p:spPr>
            <a:xfrm>
              <a:off x="3388" y="1540"/>
              <a:ext cx="623" cy="585"/>
            </a:xfrm>
            <a:custGeom>
              <a:avLst/>
              <a:gdLst>
                <a:gd name="txL" fmla="*/ 0 w 75"/>
                <a:gd name="txT" fmla="*/ 0 h 69"/>
                <a:gd name="txR" fmla="*/ 75 w 75"/>
                <a:gd name="txB" fmla="*/ 69 h 69"/>
              </a:gdLst>
              <a:ahLst/>
              <a:cxnLst>
                <a:cxn ang="0">
                  <a:pos x="357079" y="0"/>
                </a:cxn>
                <a:cxn ang="0">
                  <a:pos x="142692" y="154762"/>
                </a:cxn>
                <a:cxn ang="0">
                  <a:pos x="0" y="356528"/>
                </a:cxn>
                <a:cxn ang="0">
                  <a:pos x="52166" y="325404"/>
                </a:cxn>
              </a:cxnLst>
              <a:rect l="txL" t="txT" r="txR" b="txB"/>
              <a:pathLst>
                <a:path w="75" h="69">
                  <a:moveTo>
                    <a:pt x="75" y="0"/>
                  </a:moveTo>
                  <a:lnTo>
                    <a:pt x="30" y="30"/>
                  </a:lnTo>
                  <a:lnTo>
                    <a:pt x="0" y="69"/>
                  </a:lnTo>
                  <a:lnTo>
                    <a:pt x="11" y="63"/>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82" name="Line 90"/>
            <p:cNvSpPr/>
            <p:nvPr/>
          </p:nvSpPr>
          <p:spPr>
            <a:xfrm flipV="1">
              <a:off x="3388" y="2023"/>
              <a:ext cx="25" cy="102"/>
            </a:xfrm>
            <a:prstGeom prst="line">
              <a:avLst/>
            </a:prstGeom>
            <a:ln w="0" cap="flat" cmpd="sng">
              <a:solidFill>
                <a:srgbClr val="990033"/>
              </a:solidFill>
              <a:prstDash val="solid"/>
              <a:headEnd type="none" w="med" len="med"/>
              <a:tailEnd type="none" w="med" len="med"/>
            </a:ln>
          </p:spPr>
        </p:sp>
        <p:sp>
          <p:nvSpPr>
            <p:cNvPr id="33883" name="Rectangle 91"/>
            <p:cNvSpPr/>
            <p:nvPr/>
          </p:nvSpPr>
          <p:spPr>
            <a:xfrm>
              <a:off x="3213" y="1871"/>
              <a:ext cx="786"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不愉快</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伤感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884" name="Freeform 92"/>
            <p:cNvSpPr/>
            <p:nvPr/>
          </p:nvSpPr>
          <p:spPr>
            <a:xfrm>
              <a:off x="2765" y="3133"/>
              <a:ext cx="1113" cy="43"/>
            </a:xfrm>
            <a:custGeom>
              <a:avLst/>
              <a:gdLst>
                <a:gd name="txL" fmla="*/ 0 w 134"/>
                <a:gd name="txT" fmla="*/ 0 h 5"/>
                <a:gd name="txR" fmla="*/ 134 w 134"/>
                <a:gd name="txB" fmla="*/ 5 h 5"/>
              </a:gdLst>
              <a:ahLst/>
              <a:cxnLst>
                <a:cxn ang="0">
                  <a:pos x="637807" y="0"/>
                </a:cxn>
                <a:cxn ang="0">
                  <a:pos x="0" y="0"/>
                </a:cxn>
                <a:cxn ang="0">
                  <a:pos x="57328" y="27365"/>
                </a:cxn>
              </a:cxnLst>
              <a:rect l="txL" t="txT" r="txR" b="txB"/>
              <a:pathLst>
                <a:path w="134" h="5">
                  <a:moveTo>
                    <a:pt x="134" y="0"/>
                  </a:moveTo>
                  <a:lnTo>
                    <a:pt x="0" y="0"/>
                  </a:lnTo>
                  <a:lnTo>
                    <a:pt x="12"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85" name="Line 93"/>
            <p:cNvSpPr/>
            <p:nvPr/>
          </p:nvSpPr>
          <p:spPr>
            <a:xfrm flipV="1">
              <a:off x="2765" y="3091"/>
              <a:ext cx="99" cy="42"/>
            </a:xfrm>
            <a:prstGeom prst="line">
              <a:avLst/>
            </a:prstGeom>
            <a:ln w="0" cap="flat" cmpd="sng">
              <a:solidFill>
                <a:srgbClr val="990033"/>
              </a:solidFill>
              <a:prstDash val="solid"/>
              <a:headEnd type="none" w="med" len="med"/>
              <a:tailEnd type="none" w="med" len="med"/>
            </a:ln>
          </p:spPr>
        </p:sp>
        <p:sp>
          <p:nvSpPr>
            <p:cNvPr id="33886" name="Rectangle 94"/>
            <p:cNvSpPr/>
            <p:nvPr/>
          </p:nvSpPr>
          <p:spPr>
            <a:xfrm>
              <a:off x="2906" y="3201"/>
              <a:ext cx="785"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交换戒指</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戒指</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887" name="Freeform 95"/>
            <p:cNvSpPr/>
            <p:nvPr/>
          </p:nvSpPr>
          <p:spPr>
            <a:xfrm>
              <a:off x="3653" y="2498"/>
              <a:ext cx="515" cy="457"/>
            </a:xfrm>
            <a:custGeom>
              <a:avLst/>
              <a:gdLst>
                <a:gd name="txL" fmla="*/ 0 w 62"/>
                <a:gd name="txT" fmla="*/ 0 h 54"/>
                <a:gd name="txR" fmla="*/ 62 w 62"/>
                <a:gd name="txB" fmla="*/ 54 h 54"/>
              </a:gdLst>
              <a:ahLst/>
              <a:cxnLst>
                <a:cxn ang="0">
                  <a:pos x="295170" y="277035"/>
                </a:cxn>
                <a:cxn ang="0">
                  <a:pos x="190293" y="97620"/>
                </a:cxn>
                <a:cxn ang="0">
                  <a:pos x="0" y="0"/>
                </a:cxn>
                <a:cxn ang="0">
                  <a:pos x="61891" y="4866"/>
                </a:cxn>
              </a:cxnLst>
              <a:rect l="txL" t="txT" r="txR" b="txB"/>
              <a:pathLst>
                <a:path w="62" h="54">
                  <a:moveTo>
                    <a:pt x="62" y="54"/>
                  </a:moveTo>
                  <a:lnTo>
                    <a:pt x="40" y="19"/>
                  </a:lnTo>
                  <a:lnTo>
                    <a:pt x="0" y="0"/>
                  </a:lnTo>
                  <a:lnTo>
                    <a:pt x="13" y="1"/>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88" name="Line 96"/>
            <p:cNvSpPr/>
            <p:nvPr/>
          </p:nvSpPr>
          <p:spPr>
            <a:xfrm>
              <a:off x="3653" y="2498"/>
              <a:ext cx="75" cy="85"/>
            </a:xfrm>
            <a:prstGeom prst="line">
              <a:avLst/>
            </a:prstGeom>
            <a:ln w="0" cap="flat" cmpd="sng">
              <a:solidFill>
                <a:srgbClr val="990033"/>
              </a:solidFill>
              <a:prstDash val="solid"/>
              <a:headEnd type="none" w="med" len="med"/>
              <a:tailEnd type="none" w="med" len="med"/>
            </a:ln>
          </p:spPr>
        </p:sp>
        <p:sp>
          <p:nvSpPr>
            <p:cNvPr id="33889" name="Rectangle 97"/>
            <p:cNvSpPr/>
            <p:nvPr/>
          </p:nvSpPr>
          <p:spPr>
            <a:xfrm>
              <a:off x="3504" y="2583"/>
              <a:ext cx="786" cy="133"/>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不愉快</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伤感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890" name="Freeform 98"/>
            <p:cNvSpPr/>
            <p:nvPr/>
          </p:nvSpPr>
          <p:spPr>
            <a:xfrm>
              <a:off x="1544" y="2311"/>
              <a:ext cx="1320" cy="43"/>
            </a:xfrm>
            <a:custGeom>
              <a:avLst/>
              <a:gdLst>
                <a:gd name="txL" fmla="*/ 0 w 159"/>
                <a:gd name="txT" fmla="*/ 0 h 5"/>
                <a:gd name="txR" fmla="*/ 159 w 159"/>
                <a:gd name="txB" fmla="*/ 5 h 5"/>
              </a:gdLst>
              <a:ahLst/>
              <a:cxnLst>
                <a:cxn ang="0">
                  <a:pos x="755239" y="0"/>
                </a:cxn>
                <a:cxn ang="0">
                  <a:pos x="0" y="0"/>
                </a:cxn>
                <a:cxn ang="0">
                  <a:pos x="52036" y="27365"/>
                </a:cxn>
              </a:cxnLst>
              <a:rect l="txL" t="txT" r="txR" b="txB"/>
              <a:pathLst>
                <a:path w="159" h="5">
                  <a:moveTo>
                    <a:pt x="159" y="0"/>
                  </a:moveTo>
                  <a:lnTo>
                    <a:pt x="0" y="0"/>
                  </a:lnTo>
                  <a:lnTo>
                    <a:pt x="11"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91" name="Line 99"/>
            <p:cNvSpPr/>
            <p:nvPr/>
          </p:nvSpPr>
          <p:spPr>
            <a:xfrm flipV="1">
              <a:off x="1544" y="2269"/>
              <a:ext cx="91" cy="42"/>
            </a:xfrm>
            <a:prstGeom prst="line">
              <a:avLst/>
            </a:prstGeom>
            <a:ln w="0" cap="flat" cmpd="sng">
              <a:solidFill>
                <a:srgbClr val="990033"/>
              </a:solidFill>
              <a:prstDash val="solid"/>
              <a:headEnd type="none" w="med" len="med"/>
              <a:tailEnd type="none" w="med" len="med"/>
            </a:ln>
          </p:spPr>
        </p:sp>
        <p:sp>
          <p:nvSpPr>
            <p:cNvPr id="33892" name="Rectangle 100"/>
            <p:cNvSpPr/>
            <p:nvPr/>
          </p:nvSpPr>
          <p:spPr>
            <a:xfrm>
              <a:off x="1835" y="2210"/>
              <a:ext cx="673"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痛苦</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伤心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893" name="Freeform 101"/>
            <p:cNvSpPr/>
            <p:nvPr/>
          </p:nvSpPr>
          <p:spPr>
            <a:xfrm>
              <a:off x="2682" y="1540"/>
              <a:ext cx="498" cy="585"/>
            </a:xfrm>
            <a:custGeom>
              <a:avLst/>
              <a:gdLst>
                <a:gd name="txL" fmla="*/ 0 w 60"/>
                <a:gd name="txT" fmla="*/ 0 h 69"/>
                <a:gd name="txR" fmla="*/ 60 w 60"/>
                <a:gd name="txB" fmla="*/ 69 h 69"/>
              </a:gdLst>
              <a:ahLst/>
              <a:cxnLst>
                <a:cxn ang="0">
                  <a:pos x="284723" y="356528"/>
                </a:cxn>
                <a:cxn ang="0">
                  <a:pos x="185248" y="98119"/>
                </a:cxn>
                <a:cxn ang="0">
                  <a:pos x="0" y="0"/>
                </a:cxn>
                <a:cxn ang="0">
                  <a:pos x="61727" y="4892"/>
                </a:cxn>
              </a:cxnLst>
              <a:rect l="txL" t="txT" r="txR" b="txB"/>
              <a:pathLst>
                <a:path w="60" h="69">
                  <a:moveTo>
                    <a:pt x="60" y="69"/>
                  </a:moveTo>
                  <a:lnTo>
                    <a:pt x="39" y="19"/>
                  </a:lnTo>
                  <a:lnTo>
                    <a:pt x="0" y="0"/>
                  </a:lnTo>
                  <a:lnTo>
                    <a:pt x="13" y="1"/>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94" name="Line 102"/>
            <p:cNvSpPr/>
            <p:nvPr/>
          </p:nvSpPr>
          <p:spPr>
            <a:xfrm>
              <a:off x="2682" y="1540"/>
              <a:ext cx="66" cy="76"/>
            </a:xfrm>
            <a:prstGeom prst="line">
              <a:avLst/>
            </a:prstGeom>
            <a:ln w="0" cap="flat" cmpd="sng">
              <a:solidFill>
                <a:srgbClr val="990033"/>
              </a:solidFill>
              <a:prstDash val="solid"/>
              <a:headEnd type="none" w="med" len="med"/>
              <a:tailEnd type="none" w="med" len="med"/>
            </a:ln>
          </p:spPr>
        </p:sp>
        <p:sp>
          <p:nvSpPr>
            <p:cNvPr id="33895" name="Rectangle 103"/>
            <p:cNvSpPr/>
            <p:nvPr/>
          </p:nvSpPr>
          <p:spPr>
            <a:xfrm>
              <a:off x="2590" y="1616"/>
              <a:ext cx="674" cy="133"/>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和好</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愉快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896" name="Freeform 104"/>
            <p:cNvSpPr/>
            <p:nvPr/>
          </p:nvSpPr>
          <p:spPr>
            <a:xfrm>
              <a:off x="3587" y="1540"/>
              <a:ext cx="573" cy="585"/>
            </a:xfrm>
            <a:custGeom>
              <a:avLst/>
              <a:gdLst>
                <a:gd name="txL" fmla="*/ 0 w 69"/>
                <a:gd name="txT" fmla="*/ 0 h 69"/>
                <a:gd name="txR" fmla="*/ 69 w 69"/>
                <a:gd name="txB" fmla="*/ 69 h 69"/>
              </a:gdLst>
              <a:ahLst/>
              <a:cxnLst>
                <a:cxn ang="0">
                  <a:pos x="0" y="356528"/>
                </a:cxn>
                <a:cxn ang="0">
                  <a:pos x="171236" y="258409"/>
                </a:cxn>
                <a:cxn ang="0">
                  <a:pos x="328121" y="0"/>
                </a:cxn>
                <a:cxn ang="0">
                  <a:pos x="318397" y="62180"/>
                </a:cxn>
              </a:cxnLst>
              <a:rect l="txL" t="txT" r="txR" b="txB"/>
              <a:pathLst>
                <a:path w="69" h="69">
                  <a:moveTo>
                    <a:pt x="0" y="69"/>
                  </a:moveTo>
                  <a:lnTo>
                    <a:pt x="36" y="50"/>
                  </a:lnTo>
                  <a:lnTo>
                    <a:pt x="69" y="0"/>
                  </a:lnTo>
                  <a:lnTo>
                    <a:pt x="67" y="12"/>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897" name="Line 105"/>
            <p:cNvSpPr/>
            <p:nvPr/>
          </p:nvSpPr>
          <p:spPr>
            <a:xfrm flipH="1">
              <a:off x="4069" y="1540"/>
              <a:ext cx="91" cy="59"/>
            </a:xfrm>
            <a:prstGeom prst="line">
              <a:avLst/>
            </a:prstGeom>
            <a:ln w="0" cap="flat" cmpd="sng">
              <a:solidFill>
                <a:srgbClr val="990033"/>
              </a:solidFill>
              <a:prstDash val="solid"/>
              <a:headEnd type="none" w="med" len="med"/>
              <a:tailEnd type="none" w="med" len="med"/>
            </a:ln>
          </p:spPr>
        </p:sp>
        <p:sp>
          <p:nvSpPr>
            <p:cNvPr id="33898" name="Rectangle 106"/>
            <p:cNvSpPr/>
            <p:nvPr/>
          </p:nvSpPr>
          <p:spPr>
            <a:xfrm>
              <a:off x="3637" y="1735"/>
              <a:ext cx="673" cy="133"/>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和好</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愉快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899" name="Freeform 107"/>
            <p:cNvSpPr/>
            <p:nvPr/>
          </p:nvSpPr>
          <p:spPr>
            <a:xfrm>
              <a:off x="2690" y="2489"/>
              <a:ext cx="448" cy="466"/>
            </a:xfrm>
            <a:custGeom>
              <a:avLst/>
              <a:gdLst>
                <a:gd name="txL" fmla="*/ 0 w 54"/>
                <a:gd name="txT" fmla="*/ 0 h 55"/>
                <a:gd name="txR" fmla="*/ 54 w 54"/>
                <a:gd name="txB" fmla="*/ 55 h 55"/>
              </a:gdLst>
              <a:ahLst/>
              <a:cxnLst>
                <a:cxn ang="0">
                  <a:pos x="255833" y="0"/>
                </a:cxn>
                <a:cxn ang="0">
                  <a:pos x="132492" y="206175"/>
                </a:cxn>
                <a:cxn ang="0">
                  <a:pos x="0" y="283413"/>
                </a:cxn>
                <a:cxn ang="0">
                  <a:pos x="61666" y="278609"/>
                </a:cxn>
              </a:cxnLst>
              <a:rect l="txL" t="txT" r="txR" b="txB"/>
              <a:pathLst>
                <a:path w="54" h="55">
                  <a:moveTo>
                    <a:pt x="54" y="0"/>
                  </a:moveTo>
                  <a:lnTo>
                    <a:pt x="28" y="40"/>
                  </a:lnTo>
                  <a:lnTo>
                    <a:pt x="0" y="55"/>
                  </a:lnTo>
                  <a:lnTo>
                    <a:pt x="13" y="54"/>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900" name="Line 108"/>
            <p:cNvSpPr/>
            <p:nvPr/>
          </p:nvSpPr>
          <p:spPr>
            <a:xfrm flipV="1">
              <a:off x="2690" y="2871"/>
              <a:ext cx="66" cy="84"/>
            </a:xfrm>
            <a:prstGeom prst="line">
              <a:avLst/>
            </a:prstGeom>
            <a:ln w="0" cap="flat" cmpd="sng">
              <a:solidFill>
                <a:srgbClr val="990033"/>
              </a:solidFill>
              <a:prstDash val="solid"/>
              <a:headEnd type="none" w="med" len="med"/>
              <a:tailEnd type="none" w="med" len="med"/>
            </a:ln>
          </p:spPr>
        </p:sp>
        <p:sp>
          <p:nvSpPr>
            <p:cNvPr id="33901" name="Rectangle 109"/>
            <p:cNvSpPr/>
            <p:nvPr/>
          </p:nvSpPr>
          <p:spPr>
            <a:xfrm>
              <a:off x="2690" y="2786"/>
              <a:ext cx="673"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和好</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愉快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902" name="Freeform 110"/>
            <p:cNvSpPr/>
            <p:nvPr/>
          </p:nvSpPr>
          <p:spPr>
            <a:xfrm>
              <a:off x="3363" y="2489"/>
              <a:ext cx="515" cy="475"/>
            </a:xfrm>
            <a:custGeom>
              <a:avLst/>
              <a:gdLst>
                <a:gd name="txL" fmla="*/ 0 w 62"/>
                <a:gd name="txT" fmla="*/ 0 h 56"/>
                <a:gd name="txR" fmla="*/ 62 w 62"/>
                <a:gd name="txB" fmla="*/ 56 h 56"/>
              </a:gdLst>
              <a:ahLst/>
              <a:cxnLst>
                <a:cxn ang="0">
                  <a:pos x="0" y="0"/>
                </a:cxn>
                <a:cxn ang="0">
                  <a:pos x="104877" y="206846"/>
                </a:cxn>
                <a:cxn ang="0">
                  <a:pos x="295170" y="289877"/>
                </a:cxn>
                <a:cxn ang="0">
                  <a:pos x="257359" y="243471"/>
                </a:cxn>
              </a:cxnLst>
              <a:rect l="txL" t="txT" r="txR" b="txB"/>
              <a:pathLst>
                <a:path w="62" h="56">
                  <a:moveTo>
                    <a:pt x="0" y="0"/>
                  </a:moveTo>
                  <a:lnTo>
                    <a:pt x="22" y="40"/>
                  </a:lnTo>
                  <a:lnTo>
                    <a:pt x="62" y="56"/>
                  </a:lnTo>
                  <a:lnTo>
                    <a:pt x="54" y="47"/>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903" name="Line 111"/>
            <p:cNvSpPr/>
            <p:nvPr/>
          </p:nvSpPr>
          <p:spPr>
            <a:xfrm flipH="1">
              <a:off x="3778" y="2964"/>
              <a:ext cx="100" cy="0"/>
            </a:xfrm>
            <a:prstGeom prst="line">
              <a:avLst/>
            </a:prstGeom>
            <a:ln w="0" cap="flat" cmpd="sng">
              <a:solidFill>
                <a:srgbClr val="990033"/>
              </a:solidFill>
              <a:prstDash val="solid"/>
              <a:headEnd type="none" w="med" len="med"/>
              <a:tailEnd type="none" w="med" len="med"/>
            </a:ln>
          </p:spPr>
        </p:sp>
        <p:sp>
          <p:nvSpPr>
            <p:cNvPr id="33904" name="Rectangle 112"/>
            <p:cNvSpPr/>
            <p:nvPr/>
          </p:nvSpPr>
          <p:spPr>
            <a:xfrm>
              <a:off x="3280" y="2701"/>
              <a:ext cx="674" cy="133"/>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和好</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愉快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905" name="Freeform 113"/>
            <p:cNvSpPr/>
            <p:nvPr/>
          </p:nvSpPr>
          <p:spPr>
            <a:xfrm>
              <a:off x="863" y="3133"/>
              <a:ext cx="1104" cy="43"/>
            </a:xfrm>
            <a:custGeom>
              <a:avLst/>
              <a:gdLst>
                <a:gd name="txL" fmla="*/ 0 w 133"/>
                <a:gd name="txT" fmla="*/ 0 h 5"/>
                <a:gd name="txR" fmla="*/ 133 w 133"/>
                <a:gd name="txB" fmla="*/ 5 h 5"/>
              </a:gdLst>
              <a:ahLst/>
              <a:cxnLst>
                <a:cxn ang="0">
                  <a:pos x="631422" y="0"/>
                </a:cxn>
                <a:cxn ang="0">
                  <a:pos x="0" y="0"/>
                </a:cxn>
                <a:cxn ang="0">
                  <a:pos x="57192" y="27365"/>
                </a:cxn>
              </a:cxnLst>
              <a:rect l="txL" t="txT" r="txR" b="txB"/>
              <a:pathLst>
                <a:path w="133" h="5">
                  <a:moveTo>
                    <a:pt x="133" y="0"/>
                  </a:moveTo>
                  <a:lnTo>
                    <a:pt x="0" y="0"/>
                  </a:lnTo>
                  <a:lnTo>
                    <a:pt x="12" y="5"/>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906" name="Line 114"/>
            <p:cNvSpPr/>
            <p:nvPr/>
          </p:nvSpPr>
          <p:spPr>
            <a:xfrm flipV="1">
              <a:off x="863" y="3091"/>
              <a:ext cx="100" cy="42"/>
            </a:xfrm>
            <a:prstGeom prst="line">
              <a:avLst/>
            </a:prstGeom>
            <a:ln w="0" cap="flat" cmpd="sng">
              <a:solidFill>
                <a:srgbClr val="990033"/>
              </a:solidFill>
              <a:prstDash val="solid"/>
              <a:headEnd type="none" w="med" len="med"/>
              <a:tailEnd type="none" w="med" len="med"/>
            </a:ln>
          </p:spPr>
        </p:sp>
        <p:sp>
          <p:nvSpPr>
            <p:cNvPr id="33907" name="Rectangle 115"/>
            <p:cNvSpPr/>
            <p:nvPr/>
          </p:nvSpPr>
          <p:spPr>
            <a:xfrm>
              <a:off x="996" y="3201"/>
              <a:ext cx="786"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婚礼</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结婚证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sp>
          <p:nvSpPr>
            <p:cNvPr id="33908" name="Freeform 116"/>
            <p:cNvSpPr/>
            <p:nvPr/>
          </p:nvSpPr>
          <p:spPr>
            <a:xfrm>
              <a:off x="2482" y="2498"/>
              <a:ext cx="465" cy="457"/>
            </a:xfrm>
            <a:custGeom>
              <a:avLst/>
              <a:gdLst>
                <a:gd name="txL" fmla="*/ 0 w 56"/>
                <a:gd name="txT" fmla="*/ 0 h 54"/>
                <a:gd name="txR" fmla="*/ 56 w 56"/>
                <a:gd name="txB" fmla="*/ 54 h 54"/>
              </a:gdLst>
              <a:ahLst/>
              <a:cxnLst>
                <a:cxn ang="0">
                  <a:pos x="0" y="277035"/>
                </a:cxn>
                <a:cxn ang="0">
                  <a:pos x="104799" y="97620"/>
                </a:cxn>
                <a:cxn ang="0">
                  <a:pos x="266213" y="0"/>
                </a:cxn>
                <a:cxn ang="0">
                  <a:pos x="228431" y="46055"/>
                </a:cxn>
              </a:cxnLst>
              <a:rect l="txL" t="txT" r="txR" b="txB"/>
              <a:pathLst>
                <a:path w="56" h="54">
                  <a:moveTo>
                    <a:pt x="0" y="54"/>
                  </a:moveTo>
                  <a:lnTo>
                    <a:pt x="22" y="19"/>
                  </a:lnTo>
                  <a:lnTo>
                    <a:pt x="56" y="0"/>
                  </a:lnTo>
                  <a:lnTo>
                    <a:pt x="48" y="9"/>
                  </a:lnTo>
                </a:path>
              </a:pathLst>
            </a:custGeom>
            <a:noFill/>
            <a:ln w="0" cap="flat" cmpd="sng">
              <a:solidFill>
                <a:srgbClr val="990033">
                  <a:alpha val="100000"/>
                </a:srgbClr>
              </a:solidFill>
              <a:prstDash val="solid"/>
              <a:round/>
              <a:headEnd type="none" w="med" len="med"/>
              <a:tailEnd type="none" w="med" len="med"/>
            </a:ln>
          </p:spPr>
          <p:txBody>
            <a:bodyPr/>
            <a:lstStyle/>
            <a:p>
              <a:endParaRPr lang="zh-CN" altLang="en-US"/>
            </a:p>
          </p:txBody>
        </p:sp>
        <p:sp>
          <p:nvSpPr>
            <p:cNvPr id="33909" name="Line 117"/>
            <p:cNvSpPr/>
            <p:nvPr/>
          </p:nvSpPr>
          <p:spPr>
            <a:xfrm flipH="1">
              <a:off x="2848" y="2498"/>
              <a:ext cx="99" cy="8"/>
            </a:xfrm>
            <a:prstGeom prst="line">
              <a:avLst/>
            </a:prstGeom>
            <a:ln w="0" cap="flat" cmpd="sng">
              <a:solidFill>
                <a:srgbClr val="990033"/>
              </a:solidFill>
              <a:prstDash val="solid"/>
              <a:headEnd type="none" w="med" len="med"/>
              <a:tailEnd type="none" w="med" len="med"/>
            </a:ln>
          </p:spPr>
        </p:sp>
        <p:sp>
          <p:nvSpPr>
            <p:cNvPr id="33910" name="Rectangle 118"/>
            <p:cNvSpPr/>
            <p:nvPr/>
          </p:nvSpPr>
          <p:spPr>
            <a:xfrm>
              <a:off x="2134" y="2549"/>
              <a:ext cx="786" cy="134"/>
            </a:xfrm>
            <a:prstGeom prst="rect">
              <a:avLst/>
            </a:prstGeom>
            <a:noFill/>
            <a:ln w="9525">
              <a:noFill/>
            </a:ln>
          </p:spPr>
          <p:txBody>
            <a:bodyPr wrap="none" lIns="0" tIns="0" rIns="0" bIns="0">
              <a:spAutoFit/>
            </a:bodyPr>
            <a:lstStyle/>
            <a:p>
              <a:r>
                <a:rPr lang="zh-CN" altLang="en-US" sz="1600" dirty="0">
                  <a:solidFill>
                    <a:srgbClr val="000000"/>
                  </a:solidFill>
                  <a:latin typeface="宋体" panose="02010600030101010101" pitchFamily="2" charset="-122"/>
                </a:rPr>
                <a:t>不愉快</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伤感 </a:t>
              </a:r>
              <a:r>
                <a:rPr lang="en-US" altLang="zh-CN" sz="1600" dirty="0">
                  <a:solidFill>
                    <a:srgbClr val="000000"/>
                  </a:solidFill>
                  <a:latin typeface="宋体" panose="02010600030101010101" pitchFamily="2" charset="-122"/>
                </a:rPr>
                <a:t>)</a:t>
              </a:r>
              <a:endParaRPr lang="en-US" altLang="zh-CN" sz="1600" b="0" dirty="0">
                <a:latin typeface="Tahoma" panose="020B0604030504040204" pitchFamily="34" charset="0"/>
              </a:endParaRPr>
            </a:p>
          </p:txBody>
        </p:sp>
      </p:grpSp>
    </p:spTree>
  </p:cSld>
  <p:clrMapOvr>
    <a:masterClrMapping/>
  </p:clrMapOvr>
  <p:transition>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anchor="ctr"/>
          <a:lstStyle/>
          <a:p>
            <a:r>
              <a:rPr lang="zh-CN" altLang="en-US" sz="3600" b="1" dirty="0">
                <a:solidFill>
                  <a:srgbClr val="CC0000"/>
                </a:solidFill>
              </a:rPr>
              <a:t>类</a:t>
            </a:r>
            <a:endParaRPr lang="zh-CN" altLang="en-US" sz="3600" b="1" dirty="0">
              <a:solidFill>
                <a:srgbClr val="CC0000"/>
              </a:solidFill>
            </a:endParaRPr>
          </a:p>
        </p:txBody>
      </p:sp>
      <p:sp>
        <p:nvSpPr>
          <p:cNvPr id="11267" name="Rectangle 3"/>
          <p:cNvSpPr>
            <a:spLocks noGrp="1"/>
          </p:cNvSpPr>
          <p:nvPr>
            <p:ph idx="1"/>
          </p:nvPr>
        </p:nvSpPr>
        <p:spPr>
          <a:xfrm>
            <a:off x="457200" y="1219200"/>
            <a:ext cx="8229600" cy="4114800"/>
          </a:xfrm>
        </p:spPr>
        <p:txBody>
          <a:bodyPr vert="horz" wrap="square" lIns="91440" tIns="45720" rIns="91440" bIns="45720" anchor="t"/>
          <a:lstStyle/>
          <a:p>
            <a:r>
              <a:rPr lang="zh-CN" altLang="en-US" sz="2400" dirty="0">
                <a:latin typeface="楷体_GB2312" pitchFamily="49" charset="-122"/>
                <a:ea typeface="楷体_GB2312" pitchFamily="49" charset="-122"/>
              </a:rPr>
              <a:t>将现实生活中</a:t>
            </a:r>
            <a:r>
              <a:rPr lang="zh-CN" altLang="en-US" sz="2400" dirty="0" smtClean="0">
                <a:latin typeface="楷体_GB2312" pitchFamily="49" charset="-122"/>
                <a:ea typeface="楷体_GB2312" pitchFamily="49" charset="-122"/>
              </a:rPr>
              <a:t>的</a:t>
            </a:r>
            <a:r>
              <a:rPr lang="zh-CN" altLang="en-US" sz="2400" dirty="0">
                <a:latin typeface="楷体_GB2312" pitchFamily="49" charset="-122"/>
                <a:ea typeface="楷体_GB2312" pitchFamily="49" charset="-122"/>
              </a:rPr>
              <a:t>相似</a:t>
            </a:r>
            <a:r>
              <a:rPr lang="zh-CN" altLang="en-US" sz="2400" dirty="0" smtClean="0">
                <a:latin typeface="楷体_GB2312" pitchFamily="49" charset="-122"/>
                <a:ea typeface="楷体_GB2312" pitchFamily="49" charset="-122"/>
              </a:rPr>
              <a:t>对象</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在</a:t>
            </a:r>
            <a:r>
              <a:rPr lang="zh-CN" altLang="en-US" sz="2400" dirty="0">
                <a:latin typeface="楷体_GB2312" pitchFamily="49" charset="-122"/>
                <a:ea typeface="楷体_GB2312" pitchFamily="49" charset="-122"/>
              </a:rPr>
              <a:t>程序中是通过一种抽象数据类型来描述的，这种抽象数据类型称为类（</a:t>
            </a:r>
            <a:r>
              <a:rPr lang="en-US" altLang="zh-CN" sz="2400" dirty="0">
                <a:latin typeface="楷体_GB2312" pitchFamily="49" charset="-122"/>
                <a:ea typeface="楷体_GB2312" pitchFamily="49" charset="-122"/>
              </a:rPr>
              <a:t>Class</a:t>
            </a:r>
            <a:r>
              <a:rPr lang="zh-CN" altLang="en-US" sz="2400" dirty="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r>
              <a:rPr lang="zh-CN" altLang="en-US" sz="2400" b="0" dirty="0">
                <a:solidFill>
                  <a:schemeClr val="accent5">
                    <a:lumMod val="50000"/>
                  </a:schemeClr>
                </a:solidFill>
              </a:rPr>
              <a:t>类是对象的抽象，而对象是类的具体实例</a:t>
            </a:r>
            <a:r>
              <a:rPr lang="zh-CN" altLang="en-US" sz="2400" b="0" dirty="0" smtClean="0">
                <a:solidFill>
                  <a:schemeClr val="accent5">
                    <a:lumMod val="50000"/>
                  </a:schemeClr>
                </a:solidFill>
              </a:rPr>
              <a:t>。</a:t>
            </a:r>
            <a:endParaRPr lang="en-US" altLang="zh-CN" sz="2400" b="0" dirty="0" smtClean="0">
              <a:solidFill>
                <a:schemeClr val="accent5">
                  <a:lumMod val="50000"/>
                </a:schemeClr>
              </a:solidFill>
            </a:endParaRPr>
          </a:p>
          <a:p>
            <a:r>
              <a:rPr lang="zh-CN" altLang="en-US" sz="2400" b="0" dirty="0" smtClean="0">
                <a:solidFill>
                  <a:schemeClr val="accent5">
                    <a:lumMod val="50000"/>
                  </a:schemeClr>
                </a:solidFill>
              </a:rPr>
              <a:t>类</a:t>
            </a:r>
            <a:r>
              <a:rPr lang="zh-CN" altLang="en-US" sz="2400" b="0" dirty="0">
                <a:solidFill>
                  <a:schemeClr val="accent5">
                    <a:lumMod val="50000"/>
                  </a:schemeClr>
                </a:solidFill>
              </a:rPr>
              <a:t>是抽象的，不</a:t>
            </a:r>
            <a:r>
              <a:rPr lang="zh-CN" altLang="en-US" sz="2400" b="0" dirty="0" smtClean="0">
                <a:solidFill>
                  <a:schemeClr val="accent5">
                    <a:lumMod val="50000"/>
                  </a:schemeClr>
                </a:solidFill>
              </a:rPr>
              <a:t>占用存储空间，</a:t>
            </a:r>
            <a:r>
              <a:rPr lang="zh-CN" altLang="en-US" sz="2400" b="0" dirty="0">
                <a:solidFill>
                  <a:schemeClr val="accent5">
                    <a:lumMod val="50000"/>
                  </a:schemeClr>
                </a:solidFill>
              </a:rPr>
              <a:t>而对象是具体的，占用存储空间</a:t>
            </a:r>
            <a:r>
              <a:rPr lang="zh-CN" altLang="en-US" sz="2400" b="0" dirty="0" smtClean="0">
                <a:solidFill>
                  <a:schemeClr val="accent5">
                    <a:lumMod val="50000"/>
                  </a:schemeClr>
                </a:solidFill>
              </a:rPr>
              <a:t>。</a:t>
            </a:r>
            <a:endParaRPr lang="en-US" altLang="zh-CN" sz="2400" b="0" dirty="0" smtClean="0">
              <a:solidFill>
                <a:schemeClr val="accent5">
                  <a:lumMod val="50000"/>
                </a:schemeClr>
              </a:solidFill>
            </a:endParaRPr>
          </a:p>
          <a:p>
            <a:r>
              <a:rPr lang="zh-CN" altLang="en-US" sz="2400" dirty="0" smtClean="0">
                <a:latin typeface="楷体_GB2312" pitchFamily="49" charset="-122"/>
                <a:ea typeface="楷体_GB2312" pitchFamily="49" charset="-122"/>
              </a:rPr>
              <a:t>例如</a:t>
            </a:r>
            <a:r>
              <a:rPr lang="zh-CN" altLang="en-US" sz="2400" dirty="0">
                <a:latin typeface="楷体_GB2312" pitchFamily="49" charset="-122"/>
                <a:ea typeface="楷体_GB2312" pitchFamily="49" charset="-122"/>
              </a:rPr>
              <a:t>，可以将学生对象所属的类定义为</a:t>
            </a:r>
            <a:r>
              <a:rPr lang="en-US" altLang="zh-CN" sz="2400" dirty="0">
                <a:latin typeface="楷体_GB2312" pitchFamily="49" charset="-122"/>
                <a:ea typeface="楷体_GB2312" pitchFamily="49" charset="-122"/>
              </a:rPr>
              <a:t>Student</a:t>
            </a:r>
            <a:r>
              <a:rPr lang="zh-CN" altLang="en-US" sz="2400" dirty="0">
                <a:latin typeface="楷体_GB2312" pitchFamily="49" charset="-122"/>
                <a:ea typeface="楷体_GB2312" pitchFamily="49" charset="-122"/>
              </a:rPr>
              <a:t>。类的图形表示如图所示。 </a:t>
            </a:r>
            <a:endParaRPr lang="zh-CN" altLang="en-US" sz="2400" dirty="0">
              <a:latin typeface="楷体_GB2312" pitchFamily="49" charset="-122"/>
              <a:ea typeface="楷体_GB2312" pitchFamily="49" charset="-122"/>
            </a:endParaRPr>
          </a:p>
        </p:txBody>
      </p:sp>
      <p:pic>
        <p:nvPicPr>
          <p:cNvPr id="11268" name="Picture 4"/>
          <p:cNvPicPr>
            <a:picLocks noChangeAspect="1"/>
          </p:cNvPicPr>
          <p:nvPr/>
        </p:nvPicPr>
        <p:blipFill>
          <a:blip r:embed="rId1"/>
          <a:stretch>
            <a:fillRect/>
          </a:stretch>
        </p:blipFill>
        <p:spPr>
          <a:xfrm>
            <a:off x="1600200" y="4114800"/>
            <a:ext cx="7056438" cy="2514599"/>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p:cNvPicPr>
          <p:nvPr/>
        </p:nvPicPr>
        <p:blipFill>
          <a:blip r:embed="rId1"/>
          <a:stretch>
            <a:fillRect/>
          </a:stretch>
        </p:blipFill>
        <p:spPr>
          <a:xfrm>
            <a:off x="609600" y="1600200"/>
            <a:ext cx="8153400" cy="3471863"/>
          </a:xfrm>
          <a:prstGeom prst="rect">
            <a:avLst/>
          </a:prstGeom>
          <a:noFill/>
          <a:ln w="9525">
            <a:noFill/>
          </a:ln>
        </p:spPr>
      </p:pic>
      <p:sp>
        <p:nvSpPr>
          <p:cNvPr id="12291" name="Rectangle 5"/>
          <p:cNvSpPr>
            <a:spLocks noGrp="1"/>
          </p:cNvSpPr>
          <p:nvPr>
            <p:ph type="title"/>
          </p:nvPr>
        </p:nvSpPr>
        <p:spPr/>
        <p:txBody>
          <a:bodyPr vert="horz" wrap="square" lIns="91440" tIns="45720" rIns="91440" bIns="45720" anchor="ctr"/>
          <a:lstStyle/>
          <a:p>
            <a:r>
              <a:rPr lang="zh-CN" altLang="en-US" b="1" dirty="0">
                <a:solidFill>
                  <a:srgbClr val="CC0000"/>
                </a:solidFill>
              </a:rPr>
              <a:t>类</a:t>
            </a:r>
            <a:endParaRPr lang="zh-CN" altLang="en-US" b="1" dirty="0">
              <a:solidFill>
                <a:srgbClr val="CC0000"/>
              </a:solidFill>
            </a:endParaRP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6135</Words>
  <Application>WPS 演示</Application>
  <PresentationFormat>全屏显示(4:3)</PresentationFormat>
  <Paragraphs>671</Paragraphs>
  <Slides>71</Slides>
  <Notes>7</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71</vt:i4>
      </vt:variant>
    </vt:vector>
  </HeadingPairs>
  <TitlesOfParts>
    <vt:vector size="91" baseType="lpstr">
      <vt:lpstr>Arial</vt:lpstr>
      <vt:lpstr>宋体</vt:lpstr>
      <vt:lpstr>Wingdings</vt:lpstr>
      <vt:lpstr>Arial Black</vt:lpstr>
      <vt:lpstr>Times New Roman</vt:lpstr>
      <vt:lpstr>仿宋_GB2312</vt:lpstr>
      <vt:lpstr>华文新魏</vt:lpstr>
      <vt:lpstr>华文宋体</vt:lpstr>
      <vt:lpstr>黑体</vt:lpstr>
      <vt:lpstr>华文细黑</vt:lpstr>
      <vt:lpstr>楷体_GB2312</vt:lpstr>
      <vt:lpstr>微软雅黑</vt:lpstr>
      <vt:lpstr>Arial Unicode MS</vt:lpstr>
      <vt:lpstr>华文彩云</vt:lpstr>
      <vt:lpstr>Verdana</vt:lpstr>
      <vt:lpstr>Tahoma</vt:lpstr>
      <vt:lpstr>仿宋</vt:lpstr>
      <vt:lpstr>新宋体</vt:lpstr>
      <vt:lpstr>Pixel</vt:lpstr>
      <vt:lpstr>1_Pixel</vt:lpstr>
      <vt:lpstr>第9章 面向对象方法与UML</vt:lpstr>
      <vt:lpstr>本章主要内容</vt:lpstr>
      <vt:lpstr>面向对象系统概念</vt:lpstr>
      <vt:lpstr>面向对象定义</vt:lpstr>
      <vt:lpstr>对象（Object）</vt:lpstr>
      <vt:lpstr>PowerPoint 演示文稿</vt:lpstr>
      <vt:lpstr>PowerPoint 演示文稿</vt:lpstr>
      <vt:lpstr>类</vt:lpstr>
      <vt:lpstr>类</vt:lpstr>
      <vt:lpstr>封装</vt:lpstr>
      <vt:lpstr>封装</vt:lpstr>
      <vt:lpstr>PowerPoint 演示文稿</vt:lpstr>
      <vt:lpstr>继承</vt:lpstr>
      <vt:lpstr>多态</vt:lpstr>
      <vt:lpstr>多态实现</vt:lpstr>
      <vt:lpstr>方法重载</vt:lpstr>
      <vt:lpstr>方法覆盖实现多态</vt:lpstr>
      <vt:lpstr>  </vt:lpstr>
      <vt:lpstr>    消息(Message)</vt:lpstr>
      <vt:lpstr>对象生存期</vt:lpstr>
      <vt:lpstr>本章主要内容</vt:lpstr>
      <vt:lpstr>什么是建模</vt:lpstr>
      <vt:lpstr>什么是建模？</vt:lpstr>
      <vt:lpstr>模型体现现实世界</vt:lpstr>
      <vt:lpstr>面向对象建模</vt:lpstr>
      <vt:lpstr>UML视图与图</vt:lpstr>
      <vt:lpstr>PowerPoint 演示文稿</vt:lpstr>
      <vt:lpstr>本章主要内容</vt:lpstr>
      <vt:lpstr>（1）UML的事物</vt:lpstr>
      <vt:lpstr>结构事物</vt:lpstr>
      <vt:lpstr>PowerPoint 演示文稿</vt:lpstr>
      <vt:lpstr>PowerPoint 演示文稿</vt:lpstr>
      <vt:lpstr>PowerPoint 演示文稿</vt:lpstr>
      <vt:lpstr>行为事物</vt:lpstr>
      <vt:lpstr>分组事物</vt:lpstr>
      <vt:lpstr>注释事物</vt:lpstr>
      <vt:lpstr>（2）UML的关系</vt:lpstr>
      <vt:lpstr>依赖关系</vt:lpstr>
      <vt:lpstr>依赖关系[例子]</vt:lpstr>
      <vt:lpstr>关联关系</vt:lpstr>
      <vt:lpstr>关联关系——普通关联</vt:lpstr>
      <vt:lpstr>关联关系——普通关联</vt:lpstr>
      <vt:lpstr>关联关系——普通关联</vt:lpstr>
      <vt:lpstr>关联关系——普通关联</vt:lpstr>
      <vt:lpstr>关联关系——限定关联</vt:lpstr>
      <vt:lpstr>关联关系——关联类</vt:lpstr>
      <vt:lpstr>关联关系——聚合</vt:lpstr>
      <vt:lpstr>关联关系——聚合</vt:lpstr>
      <vt:lpstr>关联关系——导航</vt:lpstr>
      <vt:lpstr>泛化关系</vt:lpstr>
      <vt:lpstr>泛化关系——普通泛化</vt:lpstr>
      <vt:lpstr>泛化关系——普通泛化</vt:lpstr>
      <vt:lpstr>JAVA的多重继承</vt:lpstr>
      <vt:lpstr>泛化关系——受限泛化</vt:lpstr>
      <vt:lpstr>实现关系</vt:lpstr>
      <vt:lpstr>课堂实例分析：课本上的蓝图（p222）</vt:lpstr>
      <vt:lpstr>PowerPoint 演示文稿</vt:lpstr>
      <vt:lpstr>本章主要内容</vt:lpstr>
      <vt:lpstr>用例与用例图（功能模型）</vt:lpstr>
      <vt:lpstr>用例图元语</vt:lpstr>
      <vt:lpstr>PowerPoint 演示文稿</vt:lpstr>
      <vt:lpstr>示例03-01：POST系统</vt:lpstr>
      <vt:lpstr>示例：POST用例图</vt:lpstr>
      <vt:lpstr>PowerPoint 演示文稿</vt:lpstr>
      <vt:lpstr>PowerPoint 演示文稿</vt:lpstr>
      <vt:lpstr>实例</vt:lpstr>
      <vt:lpstr>利用UML描述分析过程</vt:lpstr>
      <vt:lpstr>搞清过程的活动图</vt:lpstr>
      <vt:lpstr>拍拖过程活动图   </vt:lpstr>
      <vt:lpstr>求婚过程顺序图</vt:lpstr>
      <vt:lpstr>定点观察的状态图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cp:lastModifiedBy>
  <cp:revision>1647</cp:revision>
  <dcterms:created xsi:type="dcterms:W3CDTF">2019-12-06T07:36:00Z</dcterms:created>
  <dcterms:modified xsi:type="dcterms:W3CDTF">2020-12-22T03:29:11Z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2052-10.1.0.7520</vt:lpwstr>
  </property>
</Properties>
</file>