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98" r:id="rId4"/>
    <p:sldId id="262" r:id="rId5"/>
    <p:sldId id="265" r:id="rId6"/>
    <p:sldId id="267" r:id="rId7"/>
    <p:sldId id="297" r:id="rId8"/>
    <p:sldId id="260" r:id="rId9"/>
    <p:sldId id="261" r:id="rId10"/>
    <p:sldId id="296" r:id="rId11"/>
    <p:sldId id="266" r:id="rId12"/>
    <p:sldId id="277" r:id="rId13"/>
    <p:sldId id="276" r:id="rId14"/>
    <p:sldId id="281" r:id="rId15"/>
    <p:sldId id="280" r:id="rId16"/>
    <p:sldId id="283" r:id="rId17"/>
    <p:sldId id="282" r:id="rId18"/>
    <p:sldId id="295" r:id="rId19"/>
    <p:sldId id="291" r:id="rId20"/>
    <p:sldId id="285" r:id="rId21"/>
    <p:sldId id="288" r:id="rId22"/>
    <p:sldId id="286" r:id="rId23"/>
    <p:sldId id="287" r:id="rId24"/>
    <p:sldId id="289" r:id="rId25"/>
    <p:sldId id="293" r:id="rId26"/>
    <p:sldId id="269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988C1-09BE-4FB0-8BD3-9C6668652786}" v="1272" vWet="1280" dt="2018-11-26T17:53:59.040"/>
    <p1510:client id="{C3AE8A33-1372-42BC-8901-479413C432AA}" v="2314" dt="2018-11-26T17:54:15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4DC6-ADB0-4E1E-8C8B-E9A869FF2E06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F8A8-5976-4B45-B86C-23580D16A2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2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 lot of image data in medical application, ml can help to deal with this data </a:t>
            </a:r>
            <a:r>
              <a:rPr lang="en-CA">
                <a:sym typeface="Wingdings" panose="05000000000000000000" pitchFamily="2" charset="2"/>
              </a:rPr>
              <a:t> MIC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83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 lot of image data in medical application, ml can help to deal with this data </a:t>
            </a:r>
            <a:r>
              <a:rPr lang="en-CA">
                <a:sym typeface="Wingdings" panose="05000000000000000000" pitchFamily="2" charset="2"/>
              </a:rPr>
              <a:t> MIC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51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 lot of image data in medical application, ml can help to deal with this data </a:t>
            </a:r>
            <a:r>
              <a:rPr lang="en-CA">
                <a:sym typeface="Wingdings" panose="05000000000000000000" pitchFamily="2" charset="2"/>
              </a:rPr>
              <a:t> MIC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8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4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Smooth</a:t>
            </a:r>
            <a:r>
              <a:rPr lang="fr-FR"/>
              <a:t> factor 1: stands for </a:t>
            </a:r>
            <a:r>
              <a:rPr lang="fr-FR" err="1"/>
              <a:t>backpropagation</a:t>
            </a:r>
            <a:endParaRPr lang="fr-FR"/>
          </a:p>
          <a:p>
            <a:r>
              <a:rPr lang="fr-FR" err="1"/>
              <a:t>Num</a:t>
            </a:r>
            <a:r>
              <a:rPr lang="fr-FR"/>
              <a:t>: </a:t>
            </a:r>
          </a:p>
          <a:p>
            <a:r>
              <a:rPr lang="fr-FR" err="1"/>
              <a:t>Denom</a:t>
            </a:r>
            <a:r>
              <a:rPr lang="fr-FR"/>
              <a:t>: cardinality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66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85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Detect ay </a:t>
            </a:r>
            <a:r>
              <a:rPr lang="fr-FR" err="1"/>
              <a:t>abnormality</a:t>
            </a:r>
            <a:r>
              <a:rPr lang="fr-FR"/>
              <a:t> in the </a:t>
            </a:r>
            <a:r>
              <a:rPr lang="fr-FR" err="1"/>
              <a:t>lung</a:t>
            </a:r>
            <a:r>
              <a:rPr lang="fr-FR"/>
              <a:t>, </a:t>
            </a:r>
            <a:r>
              <a:rPr lang="fr-FR" err="1"/>
              <a:t>anithing</a:t>
            </a:r>
            <a:r>
              <a:rPr lang="fr-FR"/>
              <a:t> </a:t>
            </a:r>
            <a:r>
              <a:rPr lang="fr-FR" err="1"/>
              <a:t>which</a:t>
            </a:r>
            <a:r>
              <a:rPr lang="fr-FR"/>
              <a:t> </a:t>
            </a:r>
            <a:r>
              <a:rPr lang="fr-FR" err="1"/>
              <a:t>could</a:t>
            </a:r>
            <a:r>
              <a:rPr lang="fr-FR"/>
              <a:t> </a:t>
            </a:r>
            <a:r>
              <a:rPr lang="fr-FR" err="1"/>
              <a:t>warn</a:t>
            </a:r>
            <a:r>
              <a:rPr lang="fr-FR"/>
              <a:t> a tumor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36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E96F73F-63BB-4D3E-95C8-9BA22BAA6C7E}"/>
              </a:ext>
            </a:extLst>
          </p:cNvPr>
          <p:cNvSpPr txBox="1"/>
          <p:nvPr userDrawn="1"/>
        </p:nvSpPr>
        <p:spPr>
          <a:xfrm>
            <a:off x="-1" y="62775"/>
            <a:ext cx="80881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err="1">
                <a:solidFill>
                  <a:schemeClr val="bg1"/>
                </a:solidFill>
              </a:rPr>
              <a:t>DeepMedic</a:t>
            </a:r>
            <a:r>
              <a:rPr lang="en-CA" sz="2000" b="1">
                <a:solidFill>
                  <a:schemeClr val="bg1"/>
                </a:solidFill>
              </a:rPr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000" b="1">
                <a:solidFill>
                  <a:schemeClr val="bg1"/>
                </a:solidFill>
              </a:rPr>
              <a:t>for lung segmentation in CT scans</a:t>
            </a:r>
          </a:p>
        </p:txBody>
      </p:sp>
    </p:spTree>
    <p:extLst>
      <p:ext uri="{BB962C8B-B14F-4D97-AF65-F5344CB8AC3E}">
        <p14:creationId xmlns:p14="http://schemas.microsoft.com/office/powerpoint/2010/main" val="31254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B626FA-C6CF-4660-B92B-52103E8F16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F2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2" descr="Western logo, stacked, reversed, full version">
            <a:extLst>
              <a:ext uri="{FF2B5EF4-FFF2-40B4-BE49-F238E27FC236}">
                <a16:creationId xmlns:a16="http://schemas.microsoft.com/office/drawing/2014/main" id="{0AFE5E7A-CB0E-498D-BFF5-E229DC4682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5645"/>
            <a:ext cx="893449" cy="10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D26CC-6536-41EB-BB31-951044965CD6}"/>
              </a:ext>
            </a:extLst>
          </p:cNvPr>
          <p:cNvSpPr txBox="1"/>
          <p:nvPr userDrawn="1"/>
        </p:nvSpPr>
        <p:spPr>
          <a:xfrm>
            <a:off x="273378" y="6297106"/>
            <a:ext cx="158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29 November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EA5BE-573E-4634-9AC4-EC393B4583D0}"/>
              </a:ext>
            </a:extLst>
          </p:cNvPr>
          <p:cNvSpPr txBox="1"/>
          <p:nvPr userDrawn="1"/>
        </p:nvSpPr>
        <p:spPr>
          <a:xfrm>
            <a:off x="3320022" y="6297105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ECE 9063/9603 – Data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6E520-8447-4535-BF75-37197961B6CE}"/>
              </a:ext>
            </a:extLst>
          </p:cNvPr>
          <p:cNvSpPr txBox="1"/>
          <p:nvPr userDrawn="1"/>
        </p:nvSpPr>
        <p:spPr>
          <a:xfrm>
            <a:off x="8474360" y="629710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9D20D91-51F0-4B8C-9B7D-D548D405EFD4}" type="slidenum">
              <a:rPr lang="en-CA" sz="1400" smtClean="0">
                <a:solidFill>
                  <a:schemeClr val="bg1"/>
                </a:solidFill>
              </a:rPr>
              <a:t>‹#›</a:t>
            </a:fld>
            <a:endParaRPr lang="en-CA" sz="14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3F01F-45C0-4DD6-B4E5-4C2BDA6A4C6A}"/>
              </a:ext>
            </a:extLst>
          </p:cNvPr>
          <p:cNvSpPr txBox="1"/>
          <p:nvPr userDrawn="1"/>
        </p:nvSpPr>
        <p:spPr>
          <a:xfrm>
            <a:off x="-1" y="62775"/>
            <a:ext cx="80881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err="1">
                <a:solidFill>
                  <a:schemeClr val="bg1"/>
                </a:solidFill>
              </a:rPr>
              <a:t>DeepMedic</a:t>
            </a:r>
            <a:r>
              <a:rPr lang="en-CA" sz="2000" b="1">
                <a:solidFill>
                  <a:schemeClr val="bg1"/>
                </a:solidFill>
              </a:rPr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000" b="1">
                <a:solidFill>
                  <a:schemeClr val="bg1"/>
                </a:solidFill>
              </a:rPr>
              <a:t>for lung segmentation in CT scans</a:t>
            </a:r>
          </a:p>
        </p:txBody>
      </p:sp>
    </p:spTree>
    <p:extLst>
      <p:ext uri="{BB962C8B-B14F-4D97-AF65-F5344CB8AC3E}">
        <p14:creationId xmlns:p14="http://schemas.microsoft.com/office/powerpoint/2010/main" val="2535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5EB515-C441-45A2-B7D6-6B67FFCA2D6C}"/>
              </a:ext>
            </a:extLst>
          </p:cNvPr>
          <p:cNvSpPr/>
          <p:nvPr userDrawn="1"/>
        </p:nvSpPr>
        <p:spPr>
          <a:xfrm>
            <a:off x="0" y="0"/>
            <a:ext cx="9144000" cy="1112363"/>
          </a:xfrm>
          <a:prstGeom prst="rect">
            <a:avLst/>
          </a:prstGeom>
          <a:solidFill>
            <a:srgbClr val="4F2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Western logo, stacked, reversed, full version">
            <a:extLst>
              <a:ext uri="{FF2B5EF4-FFF2-40B4-BE49-F238E27FC236}">
                <a16:creationId xmlns:a16="http://schemas.microsoft.com/office/drawing/2014/main" id="{434D5B2D-80E6-4E8E-8252-AB5EB1C2FB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5645"/>
            <a:ext cx="893449" cy="10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BAB3B-2410-4BBF-AE54-62931E460915}"/>
              </a:ext>
            </a:extLst>
          </p:cNvPr>
          <p:cNvSpPr txBox="1"/>
          <p:nvPr userDrawn="1"/>
        </p:nvSpPr>
        <p:spPr>
          <a:xfrm>
            <a:off x="273378" y="6297106"/>
            <a:ext cx="158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/>
              <a:t>29 November 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EF8DD-06BD-47E0-9EC5-9D5FC4CC0BA2}"/>
              </a:ext>
            </a:extLst>
          </p:cNvPr>
          <p:cNvSpPr txBox="1"/>
          <p:nvPr userDrawn="1"/>
        </p:nvSpPr>
        <p:spPr>
          <a:xfrm>
            <a:off x="3320022" y="6297105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/>
              <a:t>ECE 9063/9603 – Data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E5F6C-22F2-415B-B851-67391FDDE238}"/>
              </a:ext>
            </a:extLst>
          </p:cNvPr>
          <p:cNvSpPr txBox="1"/>
          <p:nvPr userDrawn="1"/>
        </p:nvSpPr>
        <p:spPr>
          <a:xfrm>
            <a:off x="8474360" y="629710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9D20D91-51F0-4B8C-9B7D-D548D405EFD4}" type="slidenum">
              <a:rPr lang="en-CA" sz="1400" smtClean="0"/>
              <a:t>‹#›</a:t>
            </a:fld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0814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26D01-14C1-40D1-90D1-D30BEE4E2DC8}"/>
              </a:ext>
            </a:extLst>
          </p:cNvPr>
          <p:cNvSpPr txBox="1"/>
          <p:nvPr/>
        </p:nvSpPr>
        <p:spPr>
          <a:xfrm>
            <a:off x="-13246" y="1423239"/>
            <a:ext cx="915724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800" b="1" err="1"/>
              <a:t>DeepMedic</a:t>
            </a:r>
            <a:r>
              <a:rPr lang="en-CA" sz="2800" b="1"/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800" b="1"/>
              <a:t>for lung segmentation in CT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D4DB6-5444-46E3-A532-6FB03E05AD7C}"/>
              </a:ext>
            </a:extLst>
          </p:cNvPr>
          <p:cNvSpPr txBox="1"/>
          <p:nvPr/>
        </p:nvSpPr>
        <p:spPr>
          <a:xfrm>
            <a:off x="7342365" y="4775670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Lionel Rajaona</a:t>
            </a:r>
          </a:p>
          <a:p>
            <a:pPr algn="r"/>
            <a:r>
              <a:rPr lang="en-CA"/>
              <a:t>Rajat Balbotra</a:t>
            </a:r>
          </a:p>
          <a:p>
            <a:pPr algn="r"/>
            <a:r>
              <a:rPr lang="en-CA"/>
              <a:t>Daniel Allen</a:t>
            </a:r>
          </a:p>
          <a:p>
            <a:pPr algn="r"/>
            <a:r>
              <a:rPr lang="en-CA"/>
              <a:t>Steffen Bleher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CA1E4-DF0C-4FD9-995C-3E45B227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89" y="2954521"/>
            <a:ext cx="2049741" cy="161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CA56-BAEC-4227-BC0A-3A94C557F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6"/>
          <a:stretch/>
        </p:blipFill>
        <p:spPr>
          <a:xfrm>
            <a:off x="5596870" y="2951135"/>
            <a:ext cx="2058415" cy="1614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AC065-FA97-44D9-8854-2275BADB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29" y="2951137"/>
            <a:ext cx="2049741" cy="16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700970-B48B-4BAB-92A2-E14534130BA4}"/>
              </a:ext>
            </a:extLst>
          </p:cNvPr>
          <p:cNvSpPr txBox="1"/>
          <p:nvPr/>
        </p:nvSpPr>
        <p:spPr>
          <a:xfrm>
            <a:off x="2452064" y="2998113"/>
            <a:ext cx="423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3. Process and problems</a:t>
            </a:r>
          </a:p>
        </p:txBody>
      </p:sp>
    </p:spTree>
    <p:extLst>
      <p:ext uri="{BB962C8B-B14F-4D97-AF65-F5344CB8AC3E}">
        <p14:creationId xmlns:p14="http://schemas.microsoft.com/office/powerpoint/2010/main" val="11265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81728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/>
              <a:t>Preprocessing</a:t>
            </a:r>
          </a:p>
          <a:p>
            <a:endParaRPr lang="en-CA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/>
              <a:t>Training and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/>
          </a:p>
          <a:p>
            <a:r>
              <a:rPr lang="de-DE" sz="2400"/>
              <a:t>↯ 	</a:t>
            </a:r>
            <a:r>
              <a:rPr lang="en-CA" sz="2800"/>
              <a:t>Issues with huge dataset</a:t>
            </a:r>
          </a:p>
          <a:p>
            <a:pPr lvl="1"/>
            <a:endParaRPr lang="en-CA" sz="2800">
              <a:sym typeface="Wingdings" panose="05000000000000000000" pitchFamily="2" charset="2"/>
            </a:endParaRPr>
          </a:p>
          <a:p>
            <a:r>
              <a:rPr lang="de-DE" sz="2400"/>
              <a:t>↯ 	</a:t>
            </a:r>
            <a:r>
              <a:rPr lang="en-CA" sz="2800">
                <a:sym typeface="Wingdings" panose="05000000000000000000" pitchFamily="2" charset="2"/>
              </a:rPr>
              <a:t>Recognition of different labels</a:t>
            </a:r>
            <a:endParaRPr lang="en-CA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64589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017770"/>
            <a:ext cx="8172878" cy="49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/>
              <a:t>Preprocessing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/>
              <a:t>Data type conversions (</a:t>
            </a:r>
            <a:r>
              <a:rPr lang="en-CA" sz="2400" err="1"/>
              <a:t>mhd</a:t>
            </a:r>
            <a:r>
              <a:rPr lang="en-CA" sz="2400"/>
              <a:t>/raw </a:t>
            </a:r>
            <a:r>
              <a:rPr lang="en-CA" sz="2400">
                <a:sym typeface="Wingdings" panose="05000000000000000000" pitchFamily="2" charset="2"/>
              </a:rPr>
              <a:t> nii.gz)</a:t>
            </a:r>
          </a:p>
          <a:p>
            <a:pPr lvl="1">
              <a:lnSpc>
                <a:spcPct val="150000"/>
              </a:lnSpc>
            </a:pPr>
            <a:endParaRPr lang="en-CA" sz="2400"/>
          </a:p>
          <a:p>
            <a:pPr lvl="1">
              <a:lnSpc>
                <a:spcPct val="150000"/>
              </a:lnSpc>
            </a:pPr>
            <a:endParaRPr lang="en-CA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/>
              <a:t>Manual check of dataset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/>
              <a:t>Normalization: </a:t>
            </a:r>
            <a:r>
              <a:rPr lang="el-GR" sz="2400"/>
              <a:t>μ = 0</a:t>
            </a:r>
            <a:r>
              <a:rPr lang="de-DE" sz="2400"/>
              <a:t> and </a:t>
            </a:r>
            <a:r>
              <a:rPr lang="el-GR" sz="2400"/>
              <a:t>σ = 1</a:t>
            </a:r>
            <a:r>
              <a:rPr lang="de-DE" sz="2400"/>
              <a:t> (ITK library)</a:t>
            </a:r>
            <a:endParaRPr lang="en-CA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2050" name="Picture 2" descr="Image result for gaussian distribution">
            <a:extLst>
              <a:ext uri="{FF2B5EF4-FFF2-40B4-BE49-F238E27FC236}">
                <a16:creationId xmlns:a16="http://schemas.microsoft.com/office/drawing/2014/main" id="{0EA7D4F8-4BE7-416D-A9D6-A2C9D44D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18" y="3511166"/>
            <a:ext cx="2127434" cy="19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A7700-0DDC-43B3-A844-EBFD9CB3B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"/>
          <a:stretch/>
        </p:blipFill>
        <p:spPr>
          <a:xfrm>
            <a:off x="1671093" y="3397470"/>
            <a:ext cx="4561540" cy="9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252248" y="2177612"/>
            <a:ext cx="8271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800">
                <a:solidFill>
                  <a:prstClr val="black"/>
                </a:solidFill>
              </a:rPr>
              <a:t>Training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>
                <a:solidFill>
                  <a:prstClr val="black"/>
                </a:solidFill>
              </a:rPr>
              <a:t>Setup</a:t>
            </a:r>
            <a:r>
              <a:rPr lang="en-CA" sz="2000"/>
              <a:t> </a:t>
            </a:r>
          </a:p>
          <a:p>
            <a:pPr lvl="1"/>
            <a:endParaRPr lang="en-CA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lvl="2"/>
            <a:endParaRPr lang="en-CA" sz="2400">
              <a:solidFill>
                <a:prstClr val="black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prstClr val="black"/>
                </a:solidFill>
              </a:rPr>
              <a:t>U-net 		-&gt; 	implementation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err="1">
                <a:solidFill>
                  <a:prstClr val="black"/>
                </a:solidFill>
              </a:rPr>
              <a:t>DeepMedic</a:t>
            </a:r>
            <a:r>
              <a:rPr lang="en-CA" sz="2400">
                <a:solidFill>
                  <a:prstClr val="black"/>
                </a:solidFill>
              </a:rPr>
              <a:t> -&gt; 	open-source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A8B5B1-1CF2-47D2-8969-F544A40A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1" y="3154019"/>
            <a:ext cx="1060762" cy="8838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A3106D-A698-4F18-8E3B-CC8D1F67A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62" y="3428998"/>
            <a:ext cx="1277943" cy="3338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4995BD-C4F7-41D1-BD3F-4CE067C3C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38" y="3154019"/>
            <a:ext cx="789549" cy="8838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89100A3-C888-4F54-917A-2D5062C84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30" y="3336866"/>
            <a:ext cx="1698785" cy="5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/>
              <p:nvPr/>
            </p:nvSpPr>
            <p:spPr>
              <a:xfrm>
                <a:off x="252248" y="2177612"/>
                <a:ext cx="8271557" cy="333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800">
                    <a:solidFill>
                      <a:prstClr val="black"/>
                    </a:solidFill>
                  </a:rPr>
                  <a:t>Validation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CA" sz="2400">
                    <a:solidFill>
                      <a:prstClr val="black"/>
                    </a:solidFill>
                  </a:rPr>
                  <a:t>Metrics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CA" sz="2400">
                    <a:solidFill>
                      <a:prstClr val="black"/>
                    </a:solidFill>
                  </a:rPr>
                  <a:t>Dice coefficient: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400" i="1"/>
                          <m:t>Y</m:t>
                        </m:r>
                        <m:r>
                          <m:rPr>
                            <m:nor/>
                          </m:rPr>
                          <a:rPr lang="fr-FR" sz="2400" i="1" baseline="-25000"/>
                          <m:t>true</m:t>
                        </m:r>
                        <m:r>
                          <m:rPr>
                            <m:nor/>
                          </m:rPr>
                          <a:rPr lang="en-US" sz="2400"/>
                          <m:t> ∩ </m:t>
                        </m:r>
                        <m:r>
                          <m:rPr>
                            <m:nor/>
                          </m:rPr>
                          <a:rPr lang="fr-FR" sz="2400" i="1"/>
                          <m:t>Y</m:t>
                        </m:r>
                        <m:r>
                          <m:rPr>
                            <m:nor/>
                          </m:rPr>
                          <a:rPr lang="fr-FR" sz="2400" i="1" baseline="-25000"/>
                          <m:t>pred</m:t>
                        </m:r>
                        <m:r>
                          <m:rPr>
                            <m:nor/>
                          </m:rPr>
                          <a:rPr lang="fr-FR" sz="2400" b="0" i="1" smtClean="0"/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sz="2400"/>
                          <m:t>|</m:t>
                        </m:r>
                        <m:r>
                          <m:rPr>
                            <m:nor/>
                          </m:rPr>
                          <a:rPr lang="fr-FR" sz="2400" i="1" smtClean="0"/>
                          <m:t>Y</m:t>
                        </m:r>
                        <m:r>
                          <m:rPr>
                            <m:nor/>
                          </m:rPr>
                          <a:rPr lang="fr-FR" sz="2400" i="1" baseline="-25000"/>
                          <m:t>true</m:t>
                        </m:r>
                        <m:r>
                          <m:rPr>
                            <m:nor/>
                          </m:rPr>
                          <a:rPr lang="fr-FR" sz="2400" b="0" i="0" smtClean="0"/>
                          <m:t>|+</m:t>
                        </m:r>
                        <m:r>
                          <m:rPr>
                            <m:nor/>
                          </m:rPr>
                          <a:rPr lang="fr-FR" sz="2400"/>
                          <m:t>|</m:t>
                        </m:r>
                        <m:r>
                          <m:rPr>
                            <m:nor/>
                          </m:rPr>
                          <a:rPr lang="fr-FR" sz="2400" i="1"/>
                          <m:t>Y</m:t>
                        </m:r>
                        <m:r>
                          <m:rPr>
                            <m:nor/>
                          </m:rPr>
                          <a:rPr lang="fr-FR" sz="2400" i="1" baseline="-25000"/>
                          <m:t>pred</m:t>
                        </m:r>
                        <m:r>
                          <m:rPr>
                            <m:nor/>
                          </m:rPr>
                          <a:rPr lang="fr-FR" sz="2400"/>
                          <m:t>|</m:t>
                        </m:r>
                        <m:r>
                          <m:rPr>
                            <m:nor/>
                          </m:rPr>
                          <a:rPr lang="fr-FR" sz="2400" i="1"/>
                          <m:t>+ 1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400" b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𝑀𝑒𝑡𝑟𝑖𝑐𝑠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1 −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𝑑𝑖𝑐𝑒𝑐𝑜𝑒𝑓𝑓</m:t>
                    </m:r>
                  </m:oMath>
                </a14:m>
                <a:endParaRPr lang="en-CA" sz="2400">
                  <a:solidFill>
                    <a:prstClr val="black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CA" sz="2400">
                    <a:solidFill>
                      <a:prstClr val="black"/>
                    </a:solidFill>
                  </a:rPr>
                  <a:t>Loss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CA" sz="2400">
                    <a:solidFill>
                      <a:prstClr val="black"/>
                    </a:solidFill>
                  </a:rPr>
                  <a:t>Binary-cross entropy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Loss</m:t>
                    </m:r>
                    <m:r>
                      <a:rPr lang="fr-F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𝑑𝑖𝑐𝑒𝑐𝑜𝑒𝑓𝑓</m:t>
                    </m:r>
                  </m:oMath>
                </a14:m>
                <a:endParaRPr lang="en-CA" sz="2400">
                  <a:solidFill>
                    <a:prstClr val="black"/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CA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8" y="2177612"/>
                <a:ext cx="8271557" cy="3338158"/>
              </a:xfrm>
              <a:prstGeom prst="rect">
                <a:avLst/>
              </a:prstGeom>
              <a:blipFill>
                <a:blip r:embed="rId3"/>
                <a:stretch>
                  <a:fillRect t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3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097589"/>
            <a:ext cx="8172878" cy="479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/>
              <a:t>↯ 	Issues with huge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Providing images as a matrix with size</a:t>
            </a:r>
            <a:br>
              <a:rPr lang="de-DE" sz="2400"/>
            </a:b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[512, 512, number of slices]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sz="2400">
                <a:sym typeface="Wingdings" panose="05000000000000000000" pitchFamily="2" charset="2"/>
              </a:rPr>
              <a:t> Generation of dataset in real-time and </a:t>
            </a:r>
            <a:br>
              <a:rPr lang="de-DE" sz="2400">
                <a:sym typeface="Wingdings" panose="05000000000000000000" pitchFamily="2" charset="2"/>
              </a:rPr>
            </a:br>
            <a:r>
              <a:rPr lang="de-DE" sz="2400">
                <a:sym typeface="Wingdings" panose="05000000000000000000" pitchFamily="2" charset="2"/>
              </a:rPr>
              <a:t> feeding it right away to the training process</a:t>
            </a:r>
            <a:br>
              <a:rPr lang="de-DE" sz="2400">
                <a:sym typeface="Wingdings" panose="05000000000000000000" pitchFamily="2" charset="2"/>
              </a:rPr>
            </a:br>
            <a:r>
              <a:rPr lang="de-DE" sz="2400">
                <a:sym typeface="Wingdings" panose="05000000000000000000" pitchFamily="2" charset="2"/>
              </a:rPr>
              <a:t> </a:t>
            </a: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Keras DataGenerator</a:t>
            </a:r>
            <a:endParaRPr lang="de-DE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4674E-2D4A-41CE-B2DE-11398E63C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6"/>
          <a:stretch/>
        </p:blipFill>
        <p:spPr>
          <a:xfrm>
            <a:off x="6633098" y="1399795"/>
            <a:ext cx="2058415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A2CCD-34BB-4C55-8905-5B76F86B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3" y="1261470"/>
            <a:ext cx="2049741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23B42-7A7C-48C9-A4E9-93BF484FC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48" y="1126531"/>
            <a:ext cx="2049741" cy="16114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733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097589"/>
            <a:ext cx="8172878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/>
              <a:t>↯ 	Issues with huge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Providing images as a matrix with size</a:t>
            </a:r>
            <a:br>
              <a:rPr lang="de-DE" sz="2400"/>
            </a:b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[512, 512, number of slices]</a:t>
            </a:r>
          </a:p>
          <a:p>
            <a:pPr lvl="1">
              <a:lnSpc>
                <a:spcPct val="150000"/>
              </a:lnSpc>
            </a:pPr>
            <a:r>
              <a:rPr lang="en-CA" sz="2400"/>
              <a:t>↯ 	RAM problem</a:t>
            </a:r>
          </a:p>
          <a:p>
            <a:pPr lvl="1">
              <a:lnSpc>
                <a:spcPct val="150000"/>
              </a:lnSpc>
            </a:pPr>
            <a:r>
              <a:rPr lang="en-CA" sz="2400">
                <a:sym typeface="Wingdings" panose="05000000000000000000" pitchFamily="2" charset="2"/>
              </a:rPr>
              <a:t> 	just loading reference to image data</a:t>
            </a:r>
            <a:r>
              <a:rPr lang="en-CA" sz="240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4674E-2D4A-41CE-B2DE-11398E63C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6"/>
          <a:stretch/>
        </p:blipFill>
        <p:spPr>
          <a:xfrm>
            <a:off x="6633098" y="1399795"/>
            <a:ext cx="2058415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A2CCD-34BB-4C55-8905-5B76F86B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3" y="1261470"/>
            <a:ext cx="2049741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23B42-7A7C-48C9-A4E9-93BF484FC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48" y="1126531"/>
            <a:ext cx="2049741" cy="16114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83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28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3. Process and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09946"/>
            <a:ext cx="8172878" cy="452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/>
              <a:t>↯ 	Recognition of different labels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Network </a:t>
            </a:r>
            <a:r>
              <a:rPr lang="de-DE" sz="2400" err="1"/>
              <a:t>architectures</a:t>
            </a:r>
            <a:r>
              <a:rPr lang="de-DE" sz="2400"/>
              <a:t> not </a:t>
            </a:r>
            <a:r>
              <a:rPr lang="de-DE" sz="2400" err="1"/>
              <a:t>suitable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recognizing</a:t>
            </a:r>
            <a:r>
              <a:rPr lang="de-DE" sz="2400"/>
              <a:t> </a:t>
            </a:r>
            <a:r>
              <a:rPr lang="de-DE" sz="2400" err="1"/>
              <a:t>positional</a:t>
            </a:r>
            <a:r>
              <a:rPr lang="de-DE" sz="2400"/>
              <a:t> </a:t>
            </a:r>
            <a:r>
              <a:rPr lang="de-DE" sz="2400" err="1"/>
              <a:t>information</a:t>
            </a:r>
            <a:r>
              <a:rPr lang="de-DE" sz="2400"/>
              <a:t> </a:t>
            </a: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CA" sz="3200"/>
          </a:p>
          <a:p>
            <a:pPr>
              <a:lnSpc>
                <a:spcPct val="150000"/>
              </a:lnSpc>
            </a:pPr>
            <a:r>
              <a:rPr lang="en-CA" sz="2800"/>
              <a:t>								  </a:t>
            </a:r>
            <a:r>
              <a:rPr lang="en-CA" sz="2800">
                <a:sym typeface="Wingdings" panose="05000000000000000000" pitchFamily="2" charset="2"/>
              </a:rPr>
              <a:t></a:t>
            </a:r>
            <a:endParaRPr lang="en-CA" sz="2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B8B92-3AF8-42CF-9712-EC705751B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 r="54540" b="53297"/>
          <a:stretch/>
        </p:blipFill>
        <p:spPr>
          <a:xfrm>
            <a:off x="1411836" y="4011667"/>
            <a:ext cx="2962455" cy="2010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B612C1-9D60-4156-85B1-05DDF8AF9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49929" b="49369"/>
          <a:stretch/>
        </p:blipFill>
        <p:spPr>
          <a:xfrm>
            <a:off x="5302033" y="4007685"/>
            <a:ext cx="2962455" cy="20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61A227E-1FDC-4856-BC57-95A9A577752D}"/>
              </a:ext>
            </a:extLst>
          </p:cNvPr>
          <p:cNvSpPr txBox="1"/>
          <p:nvPr/>
        </p:nvSpPr>
        <p:spPr>
          <a:xfrm>
            <a:off x="3408160" y="2998113"/>
            <a:ext cx="2327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4. Evaluation</a:t>
            </a:r>
          </a:p>
        </p:txBody>
      </p:sp>
    </p:spTree>
    <p:extLst>
      <p:ext uri="{BB962C8B-B14F-4D97-AF65-F5344CB8AC3E}">
        <p14:creationId xmlns:p14="http://schemas.microsoft.com/office/powerpoint/2010/main" val="413134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75039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Training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/>
          </a:p>
          <a:p>
            <a:pPr lvl="2">
              <a:lnSpc>
                <a:spcPct val="150000"/>
              </a:lnSpc>
            </a:pPr>
            <a:r>
              <a:rPr lang="en-CA" sz="2000" dirty="0"/>
              <a:t>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453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E5C7-BDFA-4367-8C64-F7EBB0C1AD44}"/>
              </a:ext>
            </a:extLst>
          </p:cNvPr>
          <p:cNvSpPr txBox="1"/>
          <p:nvPr/>
        </p:nvSpPr>
        <p:spPr>
          <a:xfrm>
            <a:off x="688158" y="1461155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6D0D3-FC5D-4FDE-A089-66B6D3F6839B}"/>
              </a:ext>
            </a:extLst>
          </p:cNvPr>
          <p:cNvSpPr txBox="1"/>
          <p:nvPr/>
        </p:nvSpPr>
        <p:spPr>
          <a:xfrm>
            <a:off x="1119013" y="2045930"/>
            <a:ext cx="6695808" cy="399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/>
              <a:t>Lung segmentation and LUNA16 dataset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/>
              <a:t>CNN 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err="1"/>
              <a:t>DeepMedic</a:t>
            </a:r>
            <a:endParaRPr lang="en-CA" sz="2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/>
              <a:t>U-Net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/>
              <a:t>Process and problems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90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091515"/>
            <a:ext cx="42403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Prediction with </a:t>
            </a:r>
            <a:r>
              <a:rPr lang="en-CA" sz="2800" err="1"/>
              <a:t>DeepMedic</a:t>
            </a:r>
            <a:endParaRPr lang="en-CA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D6E2E-17CB-4A39-9EFC-1E2FBE42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19289"/>
            <a:ext cx="4572000" cy="309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E25F0-A1B2-43C9-BAB4-1BDDFE386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5947" r="4413" b="6068"/>
          <a:stretch/>
        </p:blipFill>
        <p:spPr>
          <a:xfrm>
            <a:off x="1" y="2619289"/>
            <a:ext cx="4572000" cy="308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53454-593C-4144-96E8-D8E1145ED8C2}"/>
              </a:ext>
            </a:extLst>
          </p:cNvPr>
          <p:cNvSpPr txBox="1"/>
          <p:nvPr/>
        </p:nvSpPr>
        <p:spPr>
          <a:xfrm>
            <a:off x="1765538" y="578357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original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5BF7C-0E5D-4CCB-B427-1F8DD667FB1E}"/>
              </a:ext>
            </a:extLst>
          </p:cNvPr>
          <p:cNvSpPr txBox="1"/>
          <p:nvPr/>
        </p:nvSpPr>
        <p:spPr>
          <a:xfrm>
            <a:off x="6413135" y="5783574"/>
            <a:ext cx="1463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prediction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6546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091515"/>
            <a:ext cx="33102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Prediction with U-net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D6E2E-17CB-4A39-9EFC-1E2FBE42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19289"/>
            <a:ext cx="4572000" cy="309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E25F0-A1B2-43C9-BAB4-1BDDFE386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5947" r="4413" b="6068"/>
          <a:stretch/>
        </p:blipFill>
        <p:spPr>
          <a:xfrm>
            <a:off x="1" y="2619289"/>
            <a:ext cx="4572000" cy="308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53454-593C-4144-96E8-D8E1145ED8C2}"/>
              </a:ext>
            </a:extLst>
          </p:cNvPr>
          <p:cNvSpPr txBox="1"/>
          <p:nvPr/>
        </p:nvSpPr>
        <p:spPr>
          <a:xfrm>
            <a:off x="1765538" y="578357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5BF7C-0E5D-4CCB-B427-1F8DD667FB1E}"/>
              </a:ext>
            </a:extLst>
          </p:cNvPr>
          <p:cNvSpPr txBox="1"/>
          <p:nvPr/>
        </p:nvSpPr>
        <p:spPr>
          <a:xfrm>
            <a:off x="6413135" y="5783574"/>
            <a:ext cx="1463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8482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/>
              <p:nvPr/>
            </p:nvSpPr>
            <p:spPr>
              <a:xfrm>
                <a:off x="718874" y="2196445"/>
                <a:ext cx="7503977" cy="457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2800" dirty="0"/>
                  <a:t>Metrics for evaluation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err="1"/>
                  <a:t>Hausdorff</a:t>
                </a:r>
                <a:r>
                  <a:rPr lang="en-CA" sz="2000" b="1" dirty="0"/>
                  <a:t> distance</a:t>
                </a:r>
                <a:br>
                  <a:rPr lang="en-CA" sz="2000" dirty="0"/>
                </a:br>
                <a:r>
                  <a:rPr lang="en-US" sz="2000" i="1" dirty="0"/>
                  <a:t>maximum distance of a </a:t>
                </a:r>
                <a:br>
                  <a:rPr lang="en-US" sz="2000" i="1" dirty="0"/>
                </a:br>
                <a:r>
                  <a:rPr lang="en-US" sz="2000" i="1" dirty="0"/>
                  <a:t>element in a set to the </a:t>
                </a:r>
                <a:br>
                  <a:rPr lang="en-US" sz="2000" i="1" dirty="0"/>
                </a:br>
                <a:r>
                  <a:rPr lang="en-US" sz="2000" i="1" dirty="0"/>
                  <a:t>nearest element in the other set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i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h𝑎𝑢𝑠𝑑𝑜𝑟𝑓𝑓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( </m:t>
                        </m:r>
                        <m:func>
                          <m:func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lim>
                            </m:limLow>
                            <m: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</m:e>
                    </m:func>
                  </m:oMath>
                </a14:m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4" y="2196445"/>
                <a:ext cx="7503977" cy="4574266"/>
              </a:xfrm>
              <a:prstGeom prst="rect">
                <a:avLst/>
              </a:prstGeom>
              <a:blipFill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hausdorff distance">
            <a:extLst>
              <a:ext uri="{FF2B5EF4-FFF2-40B4-BE49-F238E27FC236}">
                <a16:creationId xmlns:a16="http://schemas.microsoft.com/office/drawing/2014/main" id="{33EF9816-3849-4C2D-8DCB-7EB86CA6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19" y="1776334"/>
            <a:ext cx="4270594" cy="24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95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/>
              <p:nvPr/>
            </p:nvSpPr>
            <p:spPr>
              <a:xfrm>
                <a:off x="718874" y="2196445"/>
                <a:ext cx="7503977" cy="4924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2800" dirty="0"/>
                  <a:t>Metrics for evaluation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Mean distance</a:t>
                </a:r>
                <a:br>
                  <a:rPr lang="en-CA" sz="2000" dirty="0"/>
                </a:br>
                <a:r>
                  <a:rPr lang="en-US" sz="2000" i="1" dirty="0"/>
                  <a:t>average over distances of </a:t>
                </a:r>
                <a:br>
                  <a:rPr lang="en-US" sz="2000" i="1" dirty="0"/>
                </a:br>
                <a:r>
                  <a:rPr lang="en-US" sz="2000" i="1" dirty="0"/>
                  <a:t>all elements in one set to </a:t>
                </a:r>
                <a:br>
                  <a:rPr lang="en-US" sz="2000" i="1" dirty="0"/>
                </a:br>
                <a:r>
                  <a:rPr lang="en-US" sz="2000" i="1" dirty="0"/>
                  <a:t>the nearest element in the other set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i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f>
                              <m:f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20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m:rPr>
                                            <m:sty m:val="p"/>
                                          </m:rPr>
                                          <a:rPr lang="de-DE" sz="2000"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2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lim>
                                    </m:limLow>
                                    <m:r>
                                      <a:rPr lang="de-DE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fNam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nary>
                          </m:e>
                          <m:lim/>
                        </m:limLow>
                      </m:fName>
                      <m:e/>
                    </m:func>
                  </m:oMath>
                </a14:m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F21870-6F18-4FEC-A50F-DF05F934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4" y="2196445"/>
                <a:ext cx="7503977" cy="4924618"/>
              </a:xfrm>
              <a:prstGeom prst="rect">
                <a:avLst/>
              </a:prstGeom>
              <a:blipFill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hausdorff distance">
            <a:extLst>
              <a:ext uri="{FF2B5EF4-FFF2-40B4-BE49-F238E27FC236}">
                <a16:creationId xmlns:a16="http://schemas.microsoft.com/office/drawing/2014/main" id="{33EF9816-3849-4C2D-8DCB-7EB86CA6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19" y="1776334"/>
            <a:ext cx="4270594" cy="24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3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4.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75039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Comparison in the two metrics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/>
          </a:p>
          <a:p>
            <a:pPr>
              <a:lnSpc>
                <a:spcPct val="150000"/>
              </a:lnSpc>
            </a:pPr>
            <a:r>
              <a:rPr lang="en-CA" sz="2000" dirty="0"/>
              <a:t>			graph for the 20 pictures</a:t>
            </a:r>
          </a:p>
          <a:p>
            <a:pPr>
              <a:lnSpc>
                <a:spcPct val="150000"/>
              </a:lnSpc>
            </a:pPr>
            <a:endParaRPr lang="en-CA" sz="2000" dirty="0"/>
          </a:p>
          <a:p>
            <a:pPr>
              <a:lnSpc>
                <a:spcPct val="150000"/>
              </a:lnSpc>
            </a:pPr>
            <a:endParaRPr lang="en-CA" sz="2000" dirty="0"/>
          </a:p>
          <a:p>
            <a:pPr>
              <a:lnSpc>
                <a:spcPct val="150000"/>
              </a:lnSpc>
            </a:pPr>
            <a:endParaRPr lang="en-CA" sz="2000" dirty="0"/>
          </a:p>
          <a:p>
            <a:pPr>
              <a:lnSpc>
                <a:spcPct val="150000"/>
              </a:lnSpc>
            </a:pPr>
            <a:r>
              <a:rPr lang="en-CA" sz="2000" dirty="0">
                <a:sym typeface="Wingdings" panose="05000000000000000000" pitchFamily="2" charset="2"/>
              </a:rPr>
              <a:t> </a:t>
            </a:r>
            <a:r>
              <a:rPr lang="en-CA" sz="2000" dirty="0"/>
              <a:t>Superior architecture for the task: </a:t>
            </a:r>
          </a:p>
          <a:p>
            <a:pPr>
              <a:lnSpc>
                <a:spcPct val="150000"/>
              </a:lnSpc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1792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33BC19-D1DF-482D-AA40-4860C8597151}"/>
              </a:ext>
            </a:extLst>
          </p:cNvPr>
          <p:cNvSpPr txBox="1"/>
          <p:nvPr/>
        </p:nvSpPr>
        <p:spPr>
          <a:xfrm>
            <a:off x="3364783" y="2998113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415933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5.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253426" cy="5584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Biggest Issues for Data Analytics with Images: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Allocation of computational 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data preparation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Next step:</a:t>
            </a:r>
          </a:p>
          <a:p>
            <a:pPr>
              <a:lnSpc>
                <a:spcPct val="150000"/>
              </a:lnSpc>
            </a:pPr>
            <a:r>
              <a:rPr lang="en-CA" sz="2000"/>
              <a:t>	Cancer detection by identifying ill nodules</a:t>
            </a:r>
          </a:p>
          <a:p>
            <a:pPr>
              <a:lnSpc>
                <a:spcPct val="150000"/>
              </a:lnSpc>
            </a:pPr>
            <a:endParaRPr lang="en-CA" sz="20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55BE96-BC04-4596-9693-793C8AF7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41"/>
          <a:stretch/>
        </p:blipFill>
        <p:spPr>
          <a:xfrm>
            <a:off x="6470974" y="4010892"/>
            <a:ext cx="2066842" cy="2090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E42B71-86D0-41C4-B097-359155D0F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6"/>
          <a:stretch/>
        </p:blipFill>
        <p:spPr>
          <a:xfrm>
            <a:off x="6633098" y="2090832"/>
            <a:ext cx="2058415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39A1C-DEA6-499E-966C-CE3D315D5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73" y="1952507"/>
            <a:ext cx="2049741" cy="16148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ACCBA-777E-43EF-BC83-70ACBFDEA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848" y="1817568"/>
            <a:ext cx="2049741" cy="16114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80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798AAD5-0D8D-4037-857E-D6C07720BCB5}"/>
              </a:ext>
            </a:extLst>
          </p:cNvPr>
          <p:cNvSpPr txBox="1"/>
          <p:nvPr/>
        </p:nvSpPr>
        <p:spPr>
          <a:xfrm>
            <a:off x="1001535" y="2136338"/>
            <a:ext cx="7140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Thanks for the attention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569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BBD7EF-C156-44FF-90FF-D9B02EAB0CA3}"/>
              </a:ext>
            </a:extLst>
          </p:cNvPr>
          <p:cNvSpPr txBox="1"/>
          <p:nvPr/>
        </p:nvSpPr>
        <p:spPr>
          <a:xfrm>
            <a:off x="936390" y="2998113"/>
            <a:ext cx="727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1. Lung segmentation and LUNA16 dataset</a:t>
            </a:r>
          </a:p>
        </p:txBody>
      </p:sp>
    </p:spTree>
    <p:extLst>
      <p:ext uri="{BB962C8B-B14F-4D97-AF65-F5344CB8AC3E}">
        <p14:creationId xmlns:p14="http://schemas.microsoft.com/office/powerpoint/2010/main" val="22497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1. </a:t>
            </a:r>
            <a:r>
              <a:rPr lang="en-US" sz="2400" b="1"/>
              <a:t>Lung segmentation and LUNA16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4116704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Medical Image Computation (MIC)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Image Segmentation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Computed Tomography (CT) slices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0FE20-9B84-4CB3-AF95-F236C14D2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98" y="2262362"/>
            <a:ext cx="3769138" cy="26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1. </a:t>
            </a:r>
            <a:r>
              <a:rPr lang="en-US" sz="2400" b="1"/>
              <a:t>Lung segmentation and LUNA16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41167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Medical Image Computation (MIC)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Image Segmentation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Computed Tomography (CT) slices</a:t>
            </a:r>
          </a:p>
          <a:p>
            <a:pPr>
              <a:lnSpc>
                <a:spcPct val="150000"/>
              </a:lnSpc>
            </a:pPr>
            <a:endParaRPr lang="en-CA" sz="20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CA" sz="2000">
                <a:sym typeface="Wingdings" panose="05000000000000000000" pitchFamily="2" charset="2"/>
              </a:rPr>
              <a:t>Extract a 3D structure of the lung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CA" sz="2000">
                <a:sym typeface="Wingdings" panose="05000000000000000000" pitchFamily="2" charset="2"/>
              </a:rPr>
              <a:t>First step for cancer detection, …</a:t>
            </a: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331FC-3099-4BD5-ACC8-6062B754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98" y="2262362"/>
            <a:ext cx="3769138" cy="26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1. </a:t>
            </a:r>
            <a:r>
              <a:rPr lang="en-US" sz="2400" b="1"/>
              <a:t>Lung segmentation and LUNA16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2558714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470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D08A68-29A7-4D08-9D76-F6AFB59E4C23}"/>
              </a:ext>
            </a:extLst>
          </p:cNvPr>
          <p:cNvSpPr txBox="1"/>
          <p:nvPr/>
        </p:nvSpPr>
        <p:spPr>
          <a:xfrm>
            <a:off x="663280" y="2998113"/>
            <a:ext cx="781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2. Convolutional neural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5732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455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2. CNN architectures – </a:t>
            </a:r>
            <a:r>
              <a:rPr lang="en-CA" sz="2400" b="1" err="1"/>
              <a:t>DeepMedic</a:t>
            </a:r>
            <a:endParaRPr lang="en-CA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4045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3D convolutional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Initially designed for brain tumors</a:t>
            </a:r>
          </a:p>
        </p:txBody>
      </p:sp>
    </p:spTree>
    <p:extLst>
      <p:ext uri="{BB962C8B-B14F-4D97-AF65-F5344CB8AC3E}">
        <p14:creationId xmlns:p14="http://schemas.microsoft.com/office/powerpoint/2010/main" val="48393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84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2. CNN architectures – U-Net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9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6758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</Words>
  <Application>Microsoft Office PowerPoint</Application>
  <PresentationFormat>On-screen Show (4:3)</PresentationFormat>
  <Paragraphs>156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Bleher</dc:creator>
  <cp:lastModifiedBy>Steffen Bleher</cp:lastModifiedBy>
  <cp:revision>1</cp:revision>
  <dcterms:created xsi:type="dcterms:W3CDTF">2018-11-22T17:59:06Z</dcterms:created>
  <dcterms:modified xsi:type="dcterms:W3CDTF">2018-11-26T17:54:16Z</dcterms:modified>
</cp:coreProperties>
</file>