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5"/>
  </p:notesMasterIdLst>
  <p:sldIdLst>
    <p:sldId id="256" r:id="rId5"/>
    <p:sldId id="257" r:id="rId6"/>
    <p:sldId id="260" r:id="rId7"/>
    <p:sldId id="261" r:id="rId8"/>
    <p:sldId id="262" r:id="rId9"/>
    <p:sldId id="263" r:id="rId10"/>
    <p:sldId id="280" r:id="rId11"/>
    <p:sldId id="269" r:id="rId12"/>
    <p:sldId id="258" r:id="rId13"/>
    <p:sldId id="284" r:id="rId14"/>
    <p:sldId id="286" r:id="rId15"/>
    <p:sldId id="285" r:id="rId16"/>
    <p:sldId id="281" r:id="rId17"/>
    <p:sldId id="268" r:id="rId18"/>
    <p:sldId id="282" r:id="rId19"/>
    <p:sldId id="283" r:id="rId20"/>
    <p:sldId id="291" r:id="rId21"/>
    <p:sldId id="278" r:id="rId22"/>
    <p:sldId id="287" r:id="rId23"/>
    <p:sldId id="288" r:id="rId24"/>
    <p:sldId id="289" r:id="rId25"/>
    <p:sldId id="279" r:id="rId26"/>
    <p:sldId id="290" r:id="rId27"/>
    <p:sldId id="267" r:id="rId28"/>
    <p:sldId id="270" r:id="rId29"/>
    <p:sldId id="272" r:id="rId30"/>
    <p:sldId id="273" r:id="rId31"/>
    <p:sldId id="292" r:id="rId32"/>
    <p:sldId id="293" r:id="rId33"/>
    <p:sldId id="294" r:id="rId3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67" autoAdjust="0"/>
    <p:restoredTop sz="74189" autoAdjust="0"/>
  </p:normalViewPr>
  <p:slideViewPr>
    <p:cSldViewPr snapToGrid="0" snapToObjects="1" showGuides="1">
      <p:cViewPr varScale="1">
        <p:scale>
          <a:sx n="44" d="100"/>
          <a:sy n="44" d="100"/>
        </p:scale>
        <p:origin x="120" y="859"/>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7/16/2023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3505778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2937825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3605834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620845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image" Target="../media/image12.png"/><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customXml" Target="../ink/ink28.xml"/><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4.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7.xml"/><Relationship Id="rId37" Type="http://schemas.openxmlformats.org/officeDocument/2006/relationships/image" Target="../media/image70.png"/><Relationship Id="rId23" Type="http://schemas.openxmlformats.org/officeDocument/2006/relationships/customXml" Target="../ink/ink19.xml"/><Relationship Id="rId28" Type="http://schemas.openxmlformats.org/officeDocument/2006/relationships/customXml" Target="../ink/ink23.xml"/><Relationship Id="rId36" Type="http://schemas.openxmlformats.org/officeDocument/2006/relationships/customXml" Target="../ink/ink30.xml"/><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6.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image" Target="../media/image7.png"/><Relationship Id="rId30" Type="http://schemas.openxmlformats.org/officeDocument/2006/relationships/customXml" Target="../ink/ink25.xml"/><Relationship Id="rId35" Type="http://schemas.openxmlformats.org/officeDocument/2006/relationships/customXml" Target="../ink/ink29.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234444"/>
            <a:ext cx="4794861" cy="1325563"/>
          </a:xfrm>
        </p:spPr>
        <p:txBody>
          <a:bodyPr anchor="ctr">
            <a:normAutofit/>
          </a:bodyPr>
          <a:lstStyle/>
          <a:p>
            <a:r>
              <a:rPr lang="en-US" sz="4800" b="1" dirty="0">
                <a:solidFill>
                  <a:schemeClr val="tx1"/>
                </a:solidFill>
                <a:latin typeface="Times New Roman" panose="02020603050405020304" pitchFamily="18" charset="0"/>
                <a:cs typeface="Times New Roman" panose="02020603050405020304" pitchFamily="18" charset="0"/>
              </a:rPr>
              <a:t>SpaceX Capstone</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sz="4400" dirty="0">
                <a:solidFill>
                  <a:schemeClr val="tx1"/>
                </a:solidFill>
                <a:latin typeface="Times New Roman" panose="02020603050405020304" pitchFamily="18" charset="0"/>
                <a:cs typeface="Times New Roman" panose="02020603050405020304" pitchFamily="18" charset="0"/>
              </a:rPr>
              <a:t>Jiawei Sui</a:t>
            </a:r>
          </a:p>
          <a:p>
            <a:pPr marL="0" indent="0">
              <a:buNone/>
            </a:pPr>
            <a:r>
              <a:rPr lang="en-US" sz="4400" dirty="0">
                <a:solidFill>
                  <a:schemeClr val="tx1"/>
                </a:solidFill>
                <a:latin typeface="Times New Roman" panose="02020603050405020304" pitchFamily="18" charset="0"/>
                <a:cs typeface="Times New Roman" panose="02020603050405020304" pitchFamily="18" charset="0"/>
              </a:rPr>
              <a:t>7/17/2023</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520" y="4563001"/>
              <a:ext cx="360" cy="360"/>
            </p14:xfrm>
          </p:contentPart>
        </mc:Choice>
        <mc:Fallback>
          <p:pic>
            <p:nvPicPr>
              <p:cNvPr id="21" name="Ink 20">
                <a:extLst>
                  <a:ext uri="{FF2B5EF4-FFF2-40B4-BE49-F238E27FC236}">
                    <a16:creationId xmlns:a16="http://schemas.microsoft.com/office/drawing/2014/main" id="{5C113320-A213-4066-90BD-CDA6F321CA37}"/>
                  </a:ext>
                </a:extLst>
              </p:cNvPr>
              <p:cNvPicPr/>
              <p:nvPr/>
            </p:nvPicPr>
            <p:blipFill>
              <a:blip r:embed="rId27"/>
              <a:stretch>
                <a:fillRect/>
              </a:stretch>
            </p:blipFill>
            <p:spPr>
              <a:xfrm>
                <a:off x="6554520" y="4383001"/>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4"/>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7"/>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Flight Number and Launch Site</a:t>
            </a:r>
          </a:p>
        </p:txBody>
      </p:sp>
      <p:sp>
        <p:nvSpPr>
          <p:cNvPr id="14" name="Content Placeholder 13">
            <a:extLst>
              <a:ext uri="{FF2B5EF4-FFF2-40B4-BE49-F238E27FC236}">
                <a16:creationId xmlns:a16="http://schemas.microsoft.com/office/drawing/2014/main" id="{AAB0ED1A-E47E-68D4-A3BB-E0497F91E440}"/>
              </a:ext>
            </a:extLst>
          </p:cNvPr>
          <p:cNvSpPr>
            <a:spLocks noGrp="1"/>
          </p:cNvSpPr>
          <p:nvPr>
            <p:ph sz="half" idx="1"/>
          </p:nvPr>
        </p:nvSpPr>
        <p:spPr>
          <a:xfrm>
            <a:off x="656492" y="1675667"/>
            <a:ext cx="10697308" cy="2192947"/>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We use the function </a:t>
            </a:r>
            <a:r>
              <a:rPr lang="en-US" sz="3200" dirty="0" err="1">
                <a:solidFill>
                  <a:schemeClr val="tx1"/>
                </a:solidFill>
                <a:latin typeface="Times New Roman" panose="02020603050405020304" pitchFamily="18" charset="0"/>
                <a:cs typeface="Times New Roman" panose="02020603050405020304" pitchFamily="18" charset="0"/>
              </a:rPr>
              <a:t>catplot</a:t>
            </a:r>
            <a:r>
              <a:rPr lang="en-US" sz="3200" dirty="0">
                <a:solidFill>
                  <a:schemeClr val="tx1"/>
                </a:solidFill>
                <a:latin typeface="Times New Roman" panose="02020603050405020304" pitchFamily="18" charset="0"/>
                <a:cs typeface="Times New Roman" panose="02020603050405020304" pitchFamily="18" charset="0"/>
              </a:rPr>
              <a:t> to plot flight number and launch site, set the parameter x to flight number, set the parameter y to launch site, and set the parameter hue to class</a:t>
            </a:r>
          </a:p>
        </p:txBody>
      </p:sp>
      <p:pic>
        <p:nvPicPr>
          <p:cNvPr id="4" name="Picture 3">
            <a:extLst>
              <a:ext uri="{FF2B5EF4-FFF2-40B4-BE49-F238E27FC236}">
                <a16:creationId xmlns:a16="http://schemas.microsoft.com/office/drawing/2014/main" id="{4C43906F-03F4-8AC9-173B-A476894886D9}"/>
              </a:ext>
            </a:extLst>
          </p:cNvPr>
          <p:cNvPicPr>
            <a:picLocks noChangeAspect="1"/>
          </p:cNvPicPr>
          <p:nvPr/>
        </p:nvPicPr>
        <p:blipFill>
          <a:blip r:embed="rId3"/>
          <a:stretch>
            <a:fillRect/>
          </a:stretch>
        </p:blipFill>
        <p:spPr>
          <a:xfrm>
            <a:off x="1" y="3429000"/>
            <a:ext cx="12192000" cy="3429000"/>
          </a:xfrm>
          <a:prstGeom prst="rect">
            <a:avLst/>
          </a:prstGeom>
        </p:spPr>
      </p:pic>
    </p:spTree>
    <p:extLst>
      <p:ext uri="{BB962C8B-B14F-4D97-AF65-F5344CB8AC3E}">
        <p14:creationId xmlns:p14="http://schemas.microsoft.com/office/powerpoint/2010/main" val="2541574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Flight Number and Payload Mass</a:t>
            </a:r>
          </a:p>
        </p:txBody>
      </p:sp>
      <p:sp>
        <p:nvSpPr>
          <p:cNvPr id="14" name="Content Placeholder 13">
            <a:extLst>
              <a:ext uri="{FF2B5EF4-FFF2-40B4-BE49-F238E27FC236}">
                <a16:creationId xmlns:a16="http://schemas.microsoft.com/office/drawing/2014/main" id="{AAB0ED1A-E47E-68D4-A3BB-E0497F91E440}"/>
              </a:ext>
            </a:extLst>
          </p:cNvPr>
          <p:cNvSpPr>
            <a:spLocks noGrp="1"/>
          </p:cNvSpPr>
          <p:nvPr>
            <p:ph sz="half" idx="1"/>
          </p:nvPr>
        </p:nvSpPr>
        <p:spPr>
          <a:xfrm>
            <a:off x="656492" y="1675667"/>
            <a:ext cx="10697308" cy="2069855"/>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We can plot out the flight number and payload mass and overlay the outcome of the launch. We see that as the flight number increases, the first stage is more likely to land successfully. The payload mass is also important. It seems the more massive the payload, the less likely the first stage will return.</a:t>
            </a:r>
          </a:p>
        </p:txBody>
      </p:sp>
      <p:pic>
        <p:nvPicPr>
          <p:cNvPr id="5" name="Picture 4">
            <a:extLst>
              <a:ext uri="{FF2B5EF4-FFF2-40B4-BE49-F238E27FC236}">
                <a16:creationId xmlns:a16="http://schemas.microsoft.com/office/drawing/2014/main" id="{20AF4092-6872-04CC-F487-BC8DB75EAE50}"/>
              </a:ext>
            </a:extLst>
          </p:cNvPr>
          <p:cNvPicPr>
            <a:picLocks noChangeAspect="1"/>
          </p:cNvPicPr>
          <p:nvPr/>
        </p:nvPicPr>
        <p:blipFill>
          <a:blip r:embed="rId3"/>
          <a:stretch>
            <a:fillRect/>
          </a:stretch>
        </p:blipFill>
        <p:spPr>
          <a:xfrm>
            <a:off x="-1216" y="3891330"/>
            <a:ext cx="12017701" cy="2966670"/>
          </a:xfrm>
          <a:prstGeom prst="rect">
            <a:avLst/>
          </a:prstGeom>
        </p:spPr>
      </p:pic>
    </p:spTree>
    <p:extLst>
      <p:ext uri="{BB962C8B-B14F-4D97-AF65-F5344CB8AC3E}">
        <p14:creationId xmlns:p14="http://schemas.microsoft.com/office/powerpoint/2010/main" val="3538263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Payload and Orbit Type</a:t>
            </a:r>
          </a:p>
        </p:txBody>
      </p:sp>
      <p:sp>
        <p:nvSpPr>
          <p:cNvPr id="14" name="Content Placeholder 13">
            <a:extLst>
              <a:ext uri="{FF2B5EF4-FFF2-40B4-BE49-F238E27FC236}">
                <a16:creationId xmlns:a16="http://schemas.microsoft.com/office/drawing/2014/main" id="{AAB0ED1A-E47E-68D4-A3BB-E0497F91E440}"/>
              </a:ext>
            </a:extLst>
          </p:cNvPr>
          <p:cNvSpPr>
            <a:spLocks noGrp="1"/>
          </p:cNvSpPr>
          <p:nvPr>
            <p:ph sz="half" idx="1"/>
          </p:nvPr>
        </p:nvSpPr>
        <p:spPr>
          <a:xfrm>
            <a:off x="656492" y="1675668"/>
            <a:ext cx="10697308" cy="1753332"/>
          </a:xfrm>
        </p:spPr>
        <p:txBody>
          <a:bodyPr/>
          <a:lstStyle/>
          <a:p>
            <a:r>
              <a:rPr lang="en-US" dirty="0">
                <a:solidFill>
                  <a:schemeClr val="tx1"/>
                </a:solidFill>
                <a:latin typeface="Times New Roman" panose="02020603050405020304" pitchFamily="18" charset="0"/>
                <a:cs typeface="Times New Roman" panose="02020603050405020304" pitchFamily="18" charset="0"/>
              </a:rPr>
              <a:t>We use the function </a:t>
            </a:r>
            <a:r>
              <a:rPr lang="en-US" dirty="0" err="1">
                <a:solidFill>
                  <a:schemeClr val="tx1"/>
                </a:solidFill>
                <a:latin typeface="Times New Roman" panose="02020603050405020304" pitchFamily="18" charset="0"/>
                <a:cs typeface="Times New Roman" panose="02020603050405020304" pitchFamily="18" charset="0"/>
              </a:rPr>
              <a:t>catplot</a:t>
            </a:r>
            <a:r>
              <a:rPr lang="en-US" dirty="0">
                <a:solidFill>
                  <a:schemeClr val="tx1"/>
                </a:solidFill>
                <a:latin typeface="Times New Roman" panose="02020603050405020304" pitchFamily="18" charset="0"/>
                <a:cs typeface="Times New Roman" panose="02020603050405020304" pitchFamily="18" charset="0"/>
              </a:rPr>
              <a:t> to plot flight number and launch site, set the parameter x to flight number, set the parameter y to launch site, and set the parameter hue to class</a:t>
            </a:r>
          </a:p>
        </p:txBody>
      </p:sp>
      <p:pic>
        <p:nvPicPr>
          <p:cNvPr id="5" name="Picture 4">
            <a:extLst>
              <a:ext uri="{FF2B5EF4-FFF2-40B4-BE49-F238E27FC236}">
                <a16:creationId xmlns:a16="http://schemas.microsoft.com/office/drawing/2014/main" id="{2A5C1C65-6AE7-486B-9869-D10EE45F8BDF}"/>
              </a:ext>
            </a:extLst>
          </p:cNvPr>
          <p:cNvPicPr>
            <a:picLocks noChangeAspect="1"/>
          </p:cNvPicPr>
          <p:nvPr/>
        </p:nvPicPr>
        <p:blipFill>
          <a:blip r:embed="rId3"/>
          <a:stretch>
            <a:fillRect/>
          </a:stretch>
        </p:blipFill>
        <p:spPr>
          <a:xfrm>
            <a:off x="-1" y="3604847"/>
            <a:ext cx="12238897" cy="3253154"/>
          </a:xfrm>
          <a:prstGeom prst="rect">
            <a:avLst/>
          </a:prstGeom>
        </p:spPr>
      </p:pic>
    </p:spTree>
    <p:extLst>
      <p:ext uri="{BB962C8B-B14F-4D97-AF65-F5344CB8AC3E}">
        <p14:creationId xmlns:p14="http://schemas.microsoft.com/office/powerpoint/2010/main" val="3605155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EDA with SQL</a:t>
            </a:r>
          </a:p>
        </p:txBody>
      </p:sp>
      <p:sp>
        <p:nvSpPr>
          <p:cNvPr id="14" name="Content Placeholder 13">
            <a:extLst>
              <a:ext uri="{FF2B5EF4-FFF2-40B4-BE49-F238E27FC236}">
                <a16:creationId xmlns:a16="http://schemas.microsoft.com/office/drawing/2014/main" id="{AAB0ED1A-E47E-68D4-A3BB-E0497F91E440}"/>
              </a:ext>
            </a:extLst>
          </p:cNvPr>
          <p:cNvSpPr>
            <a:spLocks noGrp="1"/>
          </p:cNvSpPr>
          <p:nvPr>
            <p:ph sz="half" idx="1"/>
          </p:nvPr>
        </p:nvSpPr>
        <p:spPr>
          <a:xfrm>
            <a:off x="656492" y="1675668"/>
            <a:ext cx="5181600" cy="4351338"/>
          </a:xfrm>
        </p:spPr>
        <p:txBody>
          <a:bodyPr/>
          <a:lstStyle/>
          <a:p>
            <a:r>
              <a:rPr lang="en-US" dirty="0">
                <a:solidFill>
                  <a:schemeClr val="tx1"/>
                </a:solidFill>
              </a:rPr>
              <a:t>Charts</a:t>
            </a:r>
          </a:p>
          <a:p>
            <a:pPr lvl="1"/>
            <a:r>
              <a:rPr lang="en-US" dirty="0">
                <a:solidFill>
                  <a:schemeClr val="tx1"/>
                </a:solidFill>
              </a:rPr>
              <a:t>Flight Number vs. Payload</a:t>
            </a:r>
          </a:p>
          <a:p>
            <a:pPr lvl="1"/>
            <a:r>
              <a:rPr lang="en-US" dirty="0">
                <a:solidFill>
                  <a:schemeClr val="tx1"/>
                </a:solidFill>
              </a:rPr>
              <a:t>Flight Number vs. Launch Site</a:t>
            </a:r>
          </a:p>
          <a:p>
            <a:pPr lvl="1"/>
            <a:r>
              <a:rPr lang="en-US" dirty="0">
                <a:solidFill>
                  <a:schemeClr val="tx1"/>
                </a:solidFill>
              </a:rPr>
              <a:t>Payload Mass (kg) vs. Launch Site</a:t>
            </a:r>
          </a:p>
          <a:p>
            <a:pPr lvl="1"/>
            <a:r>
              <a:rPr lang="en-US" dirty="0">
                <a:solidFill>
                  <a:schemeClr val="tx1"/>
                </a:solidFill>
              </a:rPr>
              <a:t>Payload Mass (kg) vs. Orbit Type</a:t>
            </a:r>
          </a:p>
          <a:p>
            <a:r>
              <a:rPr lang="en-US" dirty="0">
                <a:solidFill>
                  <a:schemeClr val="tx1"/>
                </a:solidFill>
              </a:rPr>
              <a:t>We explored the relationship among several variables using scatter plots, bar charts, and line plots</a:t>
            </a:r>
          </a:p>
        </p:txBody>
      </p:sp>
      <p:pic>
        <p:nvPicPr>
          <p:cNvPr id="3" name="Picture 2">
            <a:extLst>
              <a:ext uri="{FF2B5EF4-FFF2-40B4-BE49-F238E27FC236}">
                <a16:creationId xmlns:a16="http://schemas.microsoft.com/office/drawing/2014/main" id="{D7FA1607-E46A-1F64-E6D6-59451E2D7EDC}"/>
              </a:ext>
            </a:extLst>
          </p:cNvPr>
          <p:cNvPicPr>
            <a:picLocks noChangeAspect="1"/>
          </p:cNvPicPr>
          <p:nvPr/>
        </p:nvPicPr>
        <p:blipFill>
          <a:blip r:embed="rId3"/>
          <a:stretch>
            <a:fillRect/>
          </a:stretch>
        </p:blipFill>
        <p:spPr>
          <a:xfrm>
            <a:off x="6547962" y="1690687"/>
            <a:ext cx="5644038" cy="4189613"/>
          </a:xfrm>
          <a:prstGeom prst="rect">
            <a:avLst/>
          </a:prstGeom>
        </p:spPr>
      </p:pic>
    </p:spTree>
    <p:extLst>
      <p:ext uri="{BB962C8B-B14F-4D97-AF65-F5344CB8AC3E}">
        <p14:creationId xmlns:p14="http://schemas.microsoft.com/office/powerpoint/2010/main" val="346267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SQL Screenshots</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394610" y="1675668"/>
            <a:ext cx="3403668" cy="4351338"/>
          </a:xfrm>
        </p:spPr>
        <p:txBody>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Total Number of Successful Outcomes</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We use where and like functions to generate a column of successful launch outcomes and use % function to minimize the search scope </a:t>
            </a:r>
          </a:p>
        </p:txBody>
      </p:sp>
      <p:pic>
        <p:nvPicPr>
          <p:cNvPr id="4" name="Picture 3">
            <a:extLst>
              <a:ext uri="{FF2B5EF4-FFF2-40B4-BE49-F238E27FC236}">
                <a16:creationId xmlns:a16="http://schemas.microsoft.com/office/drawing/2014/main" id="{28C3E742-592A-6BB4-E629-BB418726080C}"/>
              </a:ext>
            </a:extLst>
          </p:cNvPr>
          <p:cNvPicPr>
            <a:picLocks noChangeAspect="1"/>
          </p:cNvPicPr>
          <p:nvPr/>
        </p:nvPicPr>
        <p:blipFill>
          <a:blip r:embed="rId2"/>
          <a:stretch>
            <a:fillRect/>
          </a:stretch>
        </p:blipFill>
        <p:spPr>
          <a:xfrm>
            <a:off x="4052209" y="1403277"/>
            <a:ext cx="8139791" cy="5089598"/>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SQL Screenshots</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394609" y="1904268"/>
            <a:ext cx="10332005" cy="1325563"/>
          </a:xfrm>
        </p:spPr>
        <p:txBody>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We list the number of failed </a:t>
            </a:r>
            <a:r>
              <a:rPr lang="en-US" b="1" dirty="0" err="1">
                <a:solidFill>
                  <a:schemeClr val="tx1"/>
                </a:solidFill>
                <a:latin typeface="Times New Roman" panose="02020603050405020304" pitchFamily="18" charset="0"/>
                <a:cs typeface="Times New Roman" panose="02020603050405020304" pitchFamily="18" charset="0"/>
              </a:rPr>
              <a:t>landing_outcomes</a:t>
            </a:r>
            <a:r>
              <a:rPr lang="en-US" b="1" dirty="0">
                <a:solidFill>
                  <a:schemeClr val="tx1"/>
                </a:solidFill>
                <a:latin typeface="Times New Roman" panose="02020603050405020304" pitchFamily="18" charset="0"/>
                <a:cs typeface="Times New Roman" panose="02020603050405020304" pitchFamily="18" charset="0"/>
              </a:rPr>
              <a:t> in drone ship, their booster versions and launch sites names for in year 2015</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A6B0CAD-07BF-21B5-709F-4425B660B472}"/>
              </a:ext>
            </a:extLst>
          </p:cNvPr>
          <p:cNvPicPr>
            <a:picLocks noChangeAspect="1"/>
          </p:cNvPicPr>
          <p:nvPr/>
        </p:nvPicPr>
        <p:blipFill>
          <a:blip r:embed="rId2"/>
          <a:stretch>
            <a:fillRect/>
          </a:stretch>
        </p:blipFill>
        <p:spPr>
          <a:xfrm>
            <a:off x="0" y="3001231"/>
            <a:ext cx="12192000" cy="3809444"/>
          </a:xfrm>
          <a:prstGeom prst="rect">
            <a:avLst/>
          </a:prstGeom>
        </p:spPr>
      </p:pic>
    </p:spTree>
    <p:extLst>
      <p:ext uri="{BB962C8B-B14F-4D97-AF65-F5344CB8AC3E}">
        <p14:creationId xmlns:p14="http://schemas.microsoft.com/office/powerpoint/2010/main" val="994541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SQL Screenshots</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394609" y="1904268"/>
            <a:ext cx="5091791" cy="1964347"/>
          </a:xfrm>
        </p:spPr>
        <p:txBody>
          <a:bodyPr>
            <a:norm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Display 5 records where launch sites begin with the string “CCA”</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9C43F9E-2FD6-D484-A999-74CA25306703}"/>
              </a:ext>
            </a:extLst>
          </p:cNvPr>
          <p:cNvPicPr>
            <a:picLocks noChangeAspect="1"/>
          </p:cNvPicPr>
          <p:nvPr/>
        </p:nvPicPr>
        <p:blipFill>
          <a:blip r:embed="rId2"/>
          <a:stretch>
            <a:fillRect/>
          </a:stretch>
        </p:blipFill>
        <p:spPr>
          <a:xfrm>
            <a:off x="5767753" y="1207477"/>
            <a:ext cx="6424247" cy="5650523"/>
          </a:xfrm>
          <a:prstGeom prst="rect">
            <a:avLst/>
          </a:prstGeom>
        </p:spPr>
      </p:pic>
    </p:spTree>
    <p:extLst>
      <p:ext uri="{BB962C8B-B14F-4D97-AF65-F5344CB8AC3E}">
        <p14:creationId xmlns:p14="http://schemas.microsoft.com/office/powerpoint/2010/main" val="720182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SQL Screenshots</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588041" y="2062529"/>
            <a:ext cx="4388406" cy="3810732"/>
          </a:xfrm>
        </p:spPr>
        <p:txBody>
          <a:bodyPr>
            <a:noAutofit/>
          </a:bodyPr>
          <a:lstStyle/>
          <a:p>
            <a:pPr>
              <a:spcBef>
                <a:spcPts val="1400"/>
              </a:spcBef>
            </a:pPr>
            <a:r>
              <a:rPr lang="en-US" sz="3200" b="1" dirty="0">
                <a:solidFill>
                  <a:schemeClr val="tx1"/>
                </a:solidFill>
                <a:latin typeface="Times New Roman" panose="02020603050405020304" pitchFamily="18" charset="0"/>
                <a:cs typeface="Times New Roman" panose="02020603050405020304" pitchFamily="18" charset="0"/>
              </a:rPr>
              <a:t>We determined the maximum payload using a subquery in the WHERE clause and the MAX() function.</a:t>
            </a:r>
          </a:p>
        </p:txBody>
      </p:sp>
      <p:pic>
        <p:nvPicPr>
          <p:cNvPr id="3" name="Picture 2">
            <a:extLst>
              <a:ext uri="{FF2B5EF4-FFF2-40B4-BE49-F238E27FC236}">
                <a16:creationId xmlns:a16="http://schemas.microsoft.com/office/drawing/2014/main" id="{BB258D30-A747-4BA0-E182-647A1BCB5C3D}"/>
              </a:ext>
            </a:extLst>
          </p:cNvPr>
          <p:cNvPicPr>
            <a:picLocks noChangeAspect="1"/>
          </p:cNvPicPr>
          <p:nvPr/>
        </p:nvPicPr>
        <p:blipFill>
          <a:blip r:embed="rId2"/>
          <a:stretch>
            <a:fillRect/>
          </a:stretch>
        </p:blipFill>
        <p:spPr>
          <a:xfrm>
            <a:off x="5345723" y="1504337"/>
            <a:ext cx="6846277" cy="5353663"/>
          </a:xfrm>
          <a:prstGeom prst="rect">
            <a:avLst/>
          </a:prstGeom>
        </p:spPr>
      </p:pic>
    </p:spTree>
    <p:extLst>
      <p:ext uri="{BB962C8B-B14F-4D97-AF65-F5344CB8AC3E}">
        <p14:creationId xmlns:p14="http://schemas.microsoft.com/office/powerpoint/2010/main" val="1318146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Interactive map with Folium</a:t>
            </a:r>
          </a:p>
        </p:txBody>
      </p:sp>
      <p:sp>
        <p:nvSpPr>
          <p:cNvPr id="6" name="Content Placeholder 5">
            <a:extLst>
              <a:ext uri="{FF2B5EF4-FFF2-40B4-BE49-F238E27FC236}">
                <a16:creationId xmlns:a16="http://schemas.microsoft.com/office/drawing/2014/main" id="{F7B06DF6-9C49-25D0-68A1-733681814554}"/>
              </a:ext>
            </a:extLst>
          </p:cNvPr>
          <p:cNvSpPr>
            <a:spLocks noGrp="1"/>
          </p:cNvSpPr>
          <p:nvPr>
            <p:ph sz="half" idx="1"/>
          </p:nvPr>
        </p:nvSpPr>
        <p:spPr>
          <a:xfrm>
            <a:off x="523595" y="1754331"/>
            <a:ext cx="5771698" cy="4351338"/>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We use red markers to indicate launch sites in the United States and show its name using its latitude and longitude coordinates.</a:t>
            </a:r>
          </a:p>
          <a:p>
            <a:pPr algn="just"/>
            <a:r>
              <a:rPr lang="en-US" dirty="0">
                <a:solidFill>
                  <a:schemeClr val="tx1"/>
                </a:solidFill>
                <a:latin typeface="Times New Roman" panose="02020603050405020304" pitchFamily="18" charset="0"/>
                <a:cs typeface="Times New Roman" panose="02020603050405020304" pitchFamily="18" charset="0"/>
              </a:rPr>
              <a:t>We use green to indicate a successful launch and use red to indicate a unsuccessful launch </a:t>
            </a:r>
          </a:p>
          <a:p>
            <a:pPr algn="just"/>
            <a:r>
              <a:rPr lang="en-US" dirty="0">
                <a:solidFill>
                  <a:schemeClr val="tx1"/>
                </a:solidFill>
                <a:latin typeface="Times New Roman" panose="02020603050405020304" pitchFamily="18" charset="0"/>
                <a:cs typeface="Times New Roman" panose="02020603050405020304" pitchFamily="18" charset="0"/>
              </a:rPr>
              <a:t>The distances from a launch site to its proximities, railway, high way ,and coasts are explained in map. </a:t>
            </a:r>
          </a:p>
        </p:txBody>
      </p:sp>
      <p:pic>
        <p:nvPicPr>
          <p:cNvPr id="14" name="Picture 13">
            <a:extLst>
              <a:ext uri="{FF2B5EF4-FFF2-40B4-BE49-F238E27FC236}">
                <a16:creationId xmlns:a16="http://schemas.microsoft.com/office/drawing/2014/main" id="{CFE94C01-6BAE-88BC-B0F7-A054E5358640}"/>
              </a:ext>
            </a:extLst>
          </p:cNvPr>
          <p:cNvPicPr>
            <a:picLocks noChangeAspect="1"/>
          </p:cNvPicPr>
          <p:nvPr/>
        </p:nvPicPr>
        <p:blipFill>
          <a:blip r:embed="rId2"/>
          <a:stretch>
            <a:fillRect/>
          </a:stretch>
        </p:blipFill>
        <p:spPr>
          <a:xfrm>
            <a:off x="6805247" y="1398823"/>
            <a:ext cx="5386754" cy="5459177"/>
          </a:xfrm>
          <a:prstGeom prst="rect">
            <a:avLst/>
          </a:prstGeom>
        </p:spPr>
      </p:pic>
    </p:spTree>
    <p:extLst>
      <p:ext uri="{BB962C8B-B14F-4D97-AF65-F5344CB8AC3E}">
        <p14:creationId xmlns:p14="http://schemas.microsoft.com/office/powerpoint/2010/main" val="1074638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6ECB2-26FB-B7C2-DD1A-C943BEBE4418}"/>
              </a:ext>
            </a:extLst>
          </p:cNvPr>
          <p:cNvSpPr>
            <a:spLocks noGrp="1"/>
          </p:cNvSpPr>
          <p:nvPr>
            <p:ph type="title"/>
          </p:nvPr>
        </p:nvSpPr>
        <p:spPr/>
        <p:txBody>
          <a:bodyPr/>
          <a:lstStyle/>
          <a:p>
            <a:r>
              <a:rPr lang="en-US" dirty="0"/>
              <a:t>All launch sites on the map</a:t>
            </a:r>
          </a:p>
        </p:txBody>
      </p:sp>
      <p:pic>
        <p:nvPicPr>
          <p:cNvPr id="5" name="Picture 4">
            <a:extLst>
              <a:ext uri="{FF2B5EF4-FFF2-40B4-BE49-F238E27FC236}">
                <a16:creationId xmlns:a16="http://schemas.microsoft.com/office/drawing/2014/main" id="{0C179F58-BD54-5EBC-3D03-CC4621339E56}"/>
              </a:ext>
            </a:extLst>
          </p:cNvPr>
          <p:cNvPicPr>
            <a:picLocks noChangeAspect="1"/>
          </p:cNvPicPr>
          <p:nvPr/>
        </p:nvPicPr>
        <p:blipFill>
          <a:blip r:embed="rId2"/>
          <a:stretch>
            <a:fillRect/>
          </a:stretch>
        </p:blipFill>
        <p:spPr>
          <a:xfrm>
            <a:off x="263769" y="1416272"/>
            <a:ext cx="11565043" cy="5441728"/>
          </a:xfrm>
          <a:prstGeom prst="rect">
            <a:avLst/>
          </a:prstGeom>
        </p:spPr>
      </p:pic>
    </p:spTree>
    <p:extLst>
      <p:ext uri="{BB962C8B-B14F-4D97-AF65-F5344CB8AC3E}">
        <p14:creationId xmlns:p14="http://schemas.microsoft.com/office/powerpoint/2010/main" val="47500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5559689" y="1691706"/>
            <a:ext cx="5181600" cy="4351338"/>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Executive Summary</a:t>
            </a:r>
          </a:p>
          <a:p>
            <a:r>
              <a:rPr lang="en-US" sz="4000" b="1" dirty="0">
                <a:solidFill>
                  <a:schemeClr val="tx1"/>
                </a:solidFill>
                <a:latin typeface="Times New Roman" panose="02020603050405020304" pitchFamily="18" charset="0"/>
                <a:cs typeface="Times New Roman" panose="02020603050405020304" pitchFamily="18" charset="0"/>
              </a:rPr>
              <a:t>Introduction</a:t>
            </a:r>
          </a:p>
          <a:p>
            <a:r>
              <a:rPr lang="en-US" sz="4000" b="1" dirty="0">
                <a:solidFill>
                  <a:schemeClr val="tx1"/>
                </a:solidFill>
                <a:latin typeface="Times New Roman" panose="02020603050405020304" pitchFamily="18" charset="0"/>
                <a:cs typeface="Times New Roman" panose="02020603050405020304" pitchFamily="18" charset="0"/>
              </a:rPr>
              <a:t>Methodology</a:t>
            </a:r>
          </a:p>
          <a:p>
            <a:r>
              <a:rPr lang="en-US" sz="4000" b="1" dirty="0">
                <a:solidFill>
                  <a:schemeClr val="tx1"/>
                </a:solidFill>
                <a:latin typeface="Times New Roman" panose="02020603050405020304" pitchFamily="18" charset="0"/>
                <a:cs typeface="Times New Roman" panose="02020603050405020304" pitchFamily="18" charset="0"/>
              </a:rPr>
              <a:t>Results</a:t>
            </a:r>
          </a:p>
          <a:p>
            <a:r>
              <a:rPr lang="en-US" sz="4000" b="1" dirty="0">
                <a:solidFill>
                  <a:schemeClr val="tx1"/>
                </a:solidFill>
                <a:latin typeface="Times New Roman" panose="02020603050405020304" pitchFamily="18" charset="0"/>
                <a:cs typeface="Times New Roman" panose="02020603050405020304" pitchFamily="18" charset="0"/>
              </a:rPr>
              <a:t>Conclusion</a:t>
            </a:r>
          </a:p>
          <a:p>
            <a:r>
              <a:rPr lang="en-US" sz="4000" b="1" dirty="0">
                <a:solidFill>
                  <a:schemeClr val="tx1"/>
                </a:solidFill>
                <a:latin typeface="Times New Roman" panose="02020603050405020304" pitchFamily="18" charset="0"/>
                <a:cs typeface="Times New Roman" panose="02020603050405020304" pitchFamily="18" charset="0"/>
              </a:rPr>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6ECB2-26FB-B7C2-DD1A-C943BEBE4418}"/>
              </a:ext>
            </a:extLst>
          </p:cNvPr>
          <p:cNvSpPr>
            <a:spLocks noGrp="1"/>
          </p:cNvSpPr>
          <p:nvPr>
            <p:ph type="title"/>
          </p:nvPr>
        </p:nvSpPr>
        <p:spPr>
          <a:xfrm>
            <a:off x="838200" y="365125"/>
            <a:ext cx="10767646" cy="1325563"/>
          </a:xfrm>
        </p:spPr>
        <p:txBody>
          <a:bodyPr/>
          <a:lstStyle/>
          <a:p>
            <a:r>
              <a:rPr lang="en-US" dirty="0"/>
              <a:t>All successful and failed launches</a:t>
            </a:r>
          </a:p>
        </p:txBody>
      </p:sp>
      <p:pic>
        <p:nvPicPr>
          <p:cNvPr id="4" name="Picture 3">
            <a:extLst>
              <a:ext uri="{FF2B5EF4-FFF2-40B4-BE49-F238E27FC236}">
                <a16:creationId xmlns:a16="http://schemas.microsoft.com/office/drawing/2014/main" id="{3133E936-B037-9055-4238-E2D020E87172}"/>
              </a:ext>
            </a:extLst>
          </p:cNvPr>
          <p:cNvPicPr>
            <a:picLocks noChangeAspect="1"/>
          </p:cNvPicPr>
          <p:nvPr/>
        </p:nvPicPr>
        <p:blipFill>
          <a:blip r:embed="rId2"/>
          <a:stretch>
            <a:fillRect/>
          </a:stretch>
        </p:blipFill>
        <p:spPr>
          <a:xfrm>
            <a:off x="1556704" y="1690688"/>
            <a:ext cx="9078592" cy="5068007"/>
          </a:xfrm>
          <a:prstGeom prst="rect">
            <a:avLst/>
          </a:prstGeom>
        </p:spPr>
      </p:pic>
    </p:spTree>
    <p:extLst>
      <p:ext uri="{BB962C8B-B14F-4D97-AF65-F5344CB8AC3E}">
        <p14:creationId xmlns:p14="http://schemas.microsoft.com/office/powerpoint/2010/main" val="3946960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6ECB2-26FB-B7C2-DD1A-C943BEBE4418}"/>
              </a:ext>
            </a:extLst>
          </p:cNvPr>
          <p:cNvSpPr>
            <a:spLocks noGrp="1"/>
          </p:cNvSpPr>
          <p:nvPr>
            <p:ph type="title"/>
          </p:nvPr>
        </p:nvSpPr>
        <p:spPr>
          <a:xfrm>
            <a:off x="838200" y="365125"/>
            <a:ext cx="10767646" cy="1325563"/>
          </a:xfrm>
        </p:spPr>
        <p:txBody>
          <a:bodyPr/>
          <a:lstStyle/>
          <a:p>
            <a:r>
              <a:rPr lang="en-US" dirty="0"/>
              <a:t>Distance to Proximities</a:t>
            </a:r>
          </a:p>
        </p:txBody>
      </p:sp>
      <p:pic>
        <p:nvPicPr>
          <p:cNvPr id="5" name="Picture 4">
            <a:extLst>
              <a:ext uri="{FF2B5EF4-FFF2-40B4-BE49-F238E27FC236}">
                <a16:creationId xmlns:a16="http://schemas.microsoft.com/office/drawing/2014/main" id="{7CD27267-A200-8AE3-7460-9AAA3A4E7A67}"/>
              </a:ext>
            </a:extLst>
          </p:cNvPr>
          <p:cNvPicPr>
            <a:picLocks noChangeAspect="1"/>
          </p:cNvPicPr>
          <p:nvPr/>
        </p:nvPicPr>
        <p:blipFill>
          <a:blip r:embed="rId2"/>
          <a:stretch>
            <a:fillRect/>
          </a:stretch>
        </p:blipFill>
        <p:spPr>
          <a:xfrm>
            <a:off x="0" y="3010431"/>
            <a:ext cx="6946935" cy="3844688"/>
          </a:xfrm>
          <a:prstGeom prst="rect">
            <a:avLst/>
          </a:prstGeom>
        </p:spPr>
      </p:pic>
      <p:sp>
        <p:nvSpPr>
          <p:cNvPr id="6" name="TextBox 5">
            <a:extLst>
              <a:ext uri="{FF2B5EF4-FFF2-40B4-BE49-F238E27FC236}">
                <a16:creationId xmlns:a16="http://schemas.microsoft.com/office/drawing/2014/main" id="{E010E2E6-001F-E096-7304-06C2F435D9A4}"/>
              </a:ext>
            </a:extLst>
          </p:cNvPr>
          <p:cNvSpPr txBox="1"/>
          <p:nvPr/>
        </p:nvSpPr>
        <p:spPr>
          <a:xfrm>
            <a:off x="1283676" y="1684867"/>
            <a:ext cx="4097215"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AFS-LC-4</a:t>
            </a:r>
          </a:p>
          <a:p>
            <a:r>
              <a:rPr lang="en-US" sz="2800" b="1" dirty="0">
                <a:latin typeface="Times New Roman" panose="02020603050405020304" pitchFamily="18" charset="0"/>
                <a:cs typeface="Times New Roman" panose="02020603050405020304" pitchFamily="18" charset="0"/>
              </a:rPr>
              <a:t>AFS-SLC-40 </a:t>
            </a:r>
          </a:p>
        </p:txBody>
      </p:sp>
      <p:pic>
        <p:nvPicPr>
          <p:cNvPr id="7" name="Picture 6">
            <a:extLst>
              <a:ext uri="{FF2B5EF4-FFF2-40B4-BE49-F238E27FC236}">
                <a16:creationId xmlns:a16="http://schemas.microsoft.com/office/drawing/2014/main" id="{F6FE4A55-EB8D-3FEC-5940-CA7F5E83FACD}"/>
              </a:ext>
            </a:extLst>
          </p:cNvPr>
          <p:cNvPicPr>
            <a:picLocks noChangeAspect="1"/>
          </p:cNvPicPr>
          <p:nvPr/>
        </p:nvPicPr>
        <p:blipFill>
          <a:blip r:embed="rId3"/>
          <a:stretch>
            <a:fillRect/>
          </a:stretch>
        </p:blipFill>
        <p:spPr>
          <a:xfrm>
            <a:off x="6946935" y="1547138"/>
            <a:ext cx="5104387" cy="5307980"/>
          </a:xfrm>
          <a:prstGeom prst="rect">
            <a:avLst/>
          </a:prstGeom>
        </p:spPr>
      </p:pic>
    </p:spTree>
    <p:extLst>
      <p:ext uri="{BB962C8B-B14F-4D97-AF65-F5344CB8AC3E}">
        <p14:creationId xmlns:p14="http://schemas.microsoft.com/office/powerpoint/2010/main" val="3360649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Dashboard with </a:t>
            </a:r>
            <a:r>
              <a:rPr lang="en-US" dirty="0" err="1"/>
              <a:t>Plotly</a:t>
            </a:r>
            <a:r>
              <a:rPr lang="en-US" dirty="0"/>
              <a:t> Dash</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514876" y="1690688"/>
            <a:ext cx="5815585" cy="4351338"/>
          </a:xfrm>
        </p:spPr>
        <p:txBody>
          <a:bodyPr/>
          <a:lstStyle/>
          <a:p>
            <a:r>
              <a:rPr lang="en-US" b="1" dirty="0">
                <a:solidFill>
                  <a:schemeClr val="tx1"/>
                </a:solidFill>
                <a:latin typeface="Times New Roman" panose="02020603050405020304" pitchFamily="18" charset="0"/>
                <a:cs typeface="Times New Roman" panose="02020603050405020304" pitchFamily="18" charset="0"/>
              </a:rPr>
              <a:t>Dropdown list with launch sites allows user to select all launch sites </a:t>
            </a:r>
          </a:p>
          <a:p>
            <a:r>
              <a:rPr lang="en-US" b="1" dirty="0">
                <a:solidFill>
                  <a:schemeClr val="tx1"/>
                </a:solidFill>
                <a:latin typeface="Times New Roman" panose="02020603050405020304" pitchFamily="18" charset="0"/>
                <a:cs typeface="Times New Roman" panose="02020603050405020304" pitchFamily="18" charset="0"/>
              </a:rPr>
              <a:t>Pie charts show successful launches</a:t>
            </a:r>
          </a:p>
          <a:p>
            <a:r>
              <a:rPr lang="en-US" b="1" dirty="0" err="1">
                <a:solidFill>
                  <a:schemeClr val="tx1"/>
                </a:solidFill>
                <a:latin typeface="Times New Roman" panose="02020603050405020304" pitchFamily="18" charset="0"/>
                <a:cs typeface="Times New Roman" panose="02020603050405020304" pitchFamily="18" charset="0"/>
              </a:rPr>
              <a:t>Plotly</a:t>
            </a:r>
            <a:r>
              <a:rPr lang="en-US" b="1" dirty="0">
                <a:solidFill>
                  <a:schemeClr val="tx1"/>
                </a:solidFill>
                <a:latin typeface="Times New Roman" panose="02020603050405020304" pitchFamily="18" charset="0"/>
                <a:cs typeface="Times New Roman" panose="02020603050405020304" pitchFamily="18" charset="0"/>
              </a:rPr>
              <a:t> Dash application for users to perform interactive visual analytics on SpaceX launch data in real-time.</a:t>
            </a:r>
          </a:p>
        </p:txBody>
      </p:sp>
      <p:pic>
        <p:nvPicPr>
          <p:cNvPr id="8" name="Picture 7">
            <a:extLst>
              <a:ext uri="{FF2B5EF4-FFF2-40B4-BE49-F238E27FC236}">
                <a16:creationId xmlns:a16="http://schemas.microsoft.com/office/drawing/2014/main" id="{08F1D15B-911E-4D1E-67D0-2594F9675252}"/>
              </a:ext>
            </a:extLst>
          </p:cNvPr>
          <p:cNvPicPr>
            <a:picLocks noChangeAspect="1"/>
          </p:cNvPicPr>
          <p:nvPr/>
        </p:nvPicPr>
        <p:blipFill>
          <a:blip r:embed="rId2"/>
          <a:stretch>
            <a:fillRect/>
          </a:stretch>
        </p:blipFill>
        <p:spPr>
          <a:xfrm>
            <a:off x="6376415" y="1313289"/>
            <a:ext cx="5815585" cy="2732113"/>
          </a:xfrm>
          <a:prstGeom prst="rect">
            <a:avLst/>
          </a:prstGeom>
        </p:spPr>
      </p:pic>
      <p:pic>
        <p:nvPicPr>
          <p:cNvPr id="12" name="Picture 11">
            <a:extLst>
              <a:ext uri="{FF2B5EF4-FFF2-40B4-BE49-F238E27FC236}">
                <a16:creationId xmlns:a16="http://schemas.microsoft.com/office/drawing/2014/main" id="{D6956D5A-9E79-36C7-02F8-2AC37A26428A}"/>
              </a:ext>
            </a:extLst>
          </p:cNvPr>
          <p:cNvPicPr>
            <a:picLocks noChangeAspect="1"/>
          </p:cNvPicPr>
          <p:nvPr/>
        </p:nvPicPr>
        <p:blipFill>
          <a:blip r:embed="rId3"/>
          <a:stretch>
            <a:fillRect/>
          </a:stretch>
        </p:blipFill>
        <p:spPr>
          <a:xfrm>
            <a:off x="6467738" y="4221557"/>
            <a:ext cx="5632938" cy="2646307"/>
          </a:xfrm>
          <a:prstGeom prst="rect">
            <a:avLst/>
          </a:prstGeom>
        </p:spPr>
      </p:pic>
    </p:spTree>
    <p:extLst>
      <p:ext uri="{BB962C8B-B14F-4D97-AF65-F5344CB8AC3E}">
        <p14:creationId xmlns:p14="http://schemas.microsoft.com/office/powerpoint/2010/main" val="2659604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Launch Success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401519" y="2070445"/>
            <a:ext cx="4848432" cy="1738312"/>
          </a:xfrm>
        </p:spPr>
        <p:txBody>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KSC LC-39A has the highest success rate among launch site</a:t>
            </a:r>
          </a:p>
        </p:txBody>
      </p:sp>
      <p:pic>
        <p:nvPicPr>
          <p:cNvPr id="5" name="Picture 4">
            <a:extLst>
              <a:ext uri="{FF2B5EF4-FFF2-40B4-BE49-F238E27FC236}">
                <a16:creationId xmlns:a16="http://schemas.microsoft.com/office/drawing/2014/main" id="{8A992E25-DF75-A291-7F0F-044F25A90DB0}"/>
              </a:ext>
            </a:extLst>
          </p:cNvPr>
          <p:cNvPicPr>
            <a:picLocks noChangeAspect="1"/>
          </p:cNvPicPr>
          <p:nvPr/>
        </p:nvPicPr>
        <p:blipFill>
          <a:blip r:embed="rId2"/>
          <a:stretch>
            <a:fillRect/>
          </a:stretch>
        </p:blipFill>
        <p:spPr>
          <a:xfrm>
            <a:off x="0" y="3147646"/>
            <a:ext cx="6330462" cy="3710354"/>
          </a:xfrm>
          <a:prstGeom prst="rect">
            <a:avLst/>
          </a:prstGeom>
        </p:spPr>
      </p:pic>
      <p:pic>
        <p:nvPicPr>
          <p:cNvPr id="7" name="Picture 6">
            <a:extLst>
              <a:ext uri="{FF2B5EF4-FFF2-40B4-BE49-F238E27FC236}">
                <a16:creationId xmlns:a16="http://schemas.microsoft.com/office/drawing/2014/main" id="{6B2F9883-3E0F-D8FF-D0BA-30F877FB586E}"/>
              </a:ext>
            </a:extLst>
          </p:cNvPr>
          <p:cNvPicPr>
            <a:picLocks noChangeAspect="1"/>
          </p:cNvPicPr>
          <p:nvPr/>
        </p:nvPicPr>
        <p:blipFill>
          <a:blip r:embed="rId3"/>
          <a:stretch>
            <a:fillRect/>
          </a:stretch>
        </p:blipFill>
        <p:spPr>
          <a:xfrm>
            <a:off x="6330462" y="3147646"/>
            <a:ext cx="5861538" cy="3710354"/>
          </a:xfrm>
          <a:prstGeom prst="rect">
            <a:avLst/>
          </a:prstGeom>
        </p:spPr>
      </p:pic>
      <p:sp>
        <p:nvSpPr>
          <p:cNvPr id="9" name="TextBox 8">
            <a:extLst>
              <a:ext uri="{FF2B5EF4-FFF2-40B4-BE49-F238E27FC236}">
                <a16:creationId xmlns:a16="http://schemas.microsoft.com/office/drawing/2014/main" id="{83B40CE1-EA7C-87FC-E1F4-E8E249D91920}"/>
              </a:ext>
            </a:extLst>
          </p:cNvPr>
          <p:cNvSpPr txBox="1"/>
          <p:nvPr/>
        </p:nvSpPr>
        <p:spPr>
          <a:xfrm>
            <a:off x="6731980" y="2245480"/>
            <a:ext cx="5058501"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Total Success Launches by Sites</a:t>
            </a:r>
          </a:p>
        </p:txBody>
      </p:sp>
    </p:spTree>
    <p:extLst>
      <p:ext uri="{BB962C8B-B14F-4D97-AF65-F5344CB8AC3E}">
        <p14:creationId xmlns:p14="http://schemas.microsoft.com/office/powerpoint/2010/main" val="4089463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Predictive Analytics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50712" y="1690688"/>
            <a:ext cx="6476565" cy="4622189"/>
          </a:xfrm>
        </p:spPr>
        <p:txBody>
          <a:bodyPr>
            <a:noAutofit/>
          </a:bodyPr>
          <a:lstStyle/>
          <a:p>
            <a:r>
              <a:rPr lang="en-US" sz="2000" b="1" dirty="0">
                <a:solidFill>
                  <a:schemeClr val="tx1"/>
                </a:solidFill>
                <a:latin typeface="Times New Roman" panose="02020603050405020304" pitchFamily="18" charset="0"/>
                <a:cs typeface="Times New Roman" panose="02020603050405020304" pitchFamily="18" charset="0"/>
              </a:rPr>
              <a:t>The data was loaded, transformed, and split into training and testing sets for machine learning modeling.</a:t>
            </a:r>
          </a:p>
          <a:p>
            <a:r>
              <a:rPr lang="en-US" sz="2000" b="1" dirty="0">
                <a:solidFill>
                  <a:schemeClr val="tx1"/>
                </a:solidFill>
                <a:latin typeface="Times New Roman" panose="02020603050405020304" pitchFamily="18" charset="0"/>
                <a:cs typeface="Times New Roman" panose="02020603050405020304" pitchFamily="18" charset="0"/>
              </a:rPr>
              <a:t>Multiple algorithms were tried, including logistic regression, support vector machines, decision trees, and K-nearest neighbors.</a:t>
            </a:r>
          </a:p>
          <a:p>
            <a:r>
              <a:rPr lang="en-US" sz="2000" b="1" dirty="0">
                <a:solidFill>
                  <a:schemeClr val="tx1"/>
                </a:solidFill>
                <a:latin typeface="Times New Roman" panose="02020603050405020304" pitchFamily="18" charset="0"/>
                <a:cs typeface="Times New Roman" panose="02020603050405020304" pitchFamily="18" charset="0"/>
              </a:rPr>
              <a:t>Hyperparameter tuning was performed using </a:t>
            </a:r>
            <a:r>
              <a:rPr lang="en-US" sz="2000" b="1" dirty="0" err="1">
                <a:solidFill>
                  <a:schemeClr val="tx1"/>
                </a:solidFill>
                <a:latin typeface="Times New Roman" panose="02020603050405020304" pitchFamily="18" charset="0"/>
                <a:cs typeface="Times New Roman" panose="02020603050405020304" pitchFamily="18" charset="0"/>
              </a:rPr>
              <a:t>GridSearchCV</a:t>
            </a:r>
            <a:r>
              <a:rPr lang="en-US" sz="2000" b="1" dirty="0">
                <a:solidFill>
                  <a:schemeClr val="tx1"/>
                </a:solidFill>
                <a:latin typeface="Times New Roman" panose="02020603050405020304" pitchFamily="18" charset="0"/>
                <a:cs typeface="Times New Roman" panose="02020603050405020304" pitchFamily="18" charset="0"/>
              </a:rPr>
              <a:t> to improve the models' performance.</a:t>
            </a:r>
          </a:p>
          <a:p>
            <a:r>
              <a:rPr lang="en-US" sz="2000" b="1" dirty="0">
                <a:solidFill>
                  <a:schemeClr val="tx1"/>
                </a:solidFill>
                <a:latin typeface="Times New Roman" panose="02020603050405020304" pitchFamily="18" charset="0"/>
                <a:cs typeface="Times New Roman" panose="02020603050405020304" pitchFamily="18" charset="0"/>
              </a:rPr>
              <a:t>The best performing classification model was identified based on accuracy as the evaluation metric.</a:t>
            </a:r>
          </a:p>
          <a:p>
            <a:r>
              <a:rPr lang="en-US" sz="2000" b="1" dirty="0">
                <a:solidFill>
                  <a:schemeClr val="tx1"/>
                </a:solidFill>
                <a:latin typeface="Times New Roman" panose="02020603050405020304" pitchFamily="18" charset="0"/>
                <a:cs typeface="Times New Roman" panose="02020603050405020304" pitchFamily="18" charset="0"/>
              </a:rPr>
              <a:t>The predictive analysis involved importing packages, defining input and output data, and utilizing various algorithms to determine the best prediction results.</a:t>
            </a:r>
          </a:p>
        </p:txBody>
      </p:sp>
      <p:pic>
        <p:nvPicPr>
          <p:cNvPr id="1026" name="Picture 2" descr="Inside SpaceX's Starship, the Most Massive Rocket Ever Built | Time">
            <a:extLst>
              <a:ext uri="{FF2B5EF4-FFF2-40B4-BE49-F238E27FC236}">
                <a16:creationId xmlns:a16="http://schemas.microsoft.com/office/drawing/2014/main" id="{565B29B2-306B-0A47-D379-358831747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9969" y="0"/>
            <a:ext cx="3962400" cy="6790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1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Classification Accuracy</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679938" y="1374165"/>
            <a:ext cx="10820400" cy="1226772"/>
          </a:xfrm>
        </p:spPr>
        <p:txBody>
          <a:bodyPr>
            <a:normAutofit fontScale="92500"/>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We compared the accuracy score of each model, such as logistic regression, support vector regression, K Nearest Neighbors, and Decision Tree. It can be shown that the Decision Tree has the best accuracy with a score of 93%</a:t>
            </a:r>
          </a:p>
        </p:txBody>
      </p:sp>
      <p:pic>
        <p:nvPicPr>
          <p:cNvPr id="4" name="Picture 3">
            <a:extLst>
              <a:ext uri="{FF2B5EF4-FFF2-40B4-BE49-F238E27FC236}">
                <a16:creationId xmlns:a16="http://schemas.microsoft.com/office/drawing/2014/main" id="{E5FFF776-7BF3-D028-8CFB-9CE5F2A5488A}"/>
              </a:ext>
            </a:extLst>
          </p:cNvPr>
          <p:cNvPicPr>
            <a:picLocks noChangeAspect="1"/>
          </p:cNvPicPr>
          <p:nvPr/>
        </p:nvPicPr>
        <p:blipFill>
          <a:blip r:embed="rId2"/>
          <a:stretch>
            <a:fillRect/>
          </a:stretch>
        </p:blipFill>
        <p:spPr>
          <a:xfrm>
            <a:off x="2708030" y="2600937"/>
            <a:ext cx="6245774" cy="4110217"/>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Confusion Matrix</a:t>
            </a:r>
          </a:p>
        </p:txBody>
      </p:sp>
      <p:pic>
        <p:nvPicPr>
          <p:cNvPr id="6" name="Content Placeholder 5">
            <a:extLst>
              <a:ext uri="{FF2B5EF4-FFF2-40B4-BE49-F238E27FC236}">
                <a16:creationId xmlns:a16="http://schemas.microsoft.com/office/drawing/2014/main" id="{C44EF460-2DA3-639E-AC32-9C49A768C969}"/>
              </a:ext>
            </a:extLst>
          </p:cNvPr>
          <p:cNvPicPr>
            <a:picLocks noGrp="1" noChangeAspect="1"/>
          </p:cNvPicPr>
          <p:nvPr>
            <p:ph sz="half" idx="2"/>
          </p:nvPr>
        </p:nvPicPr>
        <p:blipFill>
          <a:blip r:embed="rId2"/>
          <a:stretch>
            <a:fillRect/>
          </a:stretch>
        </p:blipFill>
        <p:spPr>
          <a:xfrm>
            <a:off x="5564424" y="1565032"/>
            <a:ext cx="5935914" cy="4521212"/>
          </a:xfrm>
        </p:spPr>
      </p:pic>
      <p:sp>
        <p:nvSpPr>
          <p:cNvPr id="8" name="Content Placeholder 7">
            <a:extLst>
              <a:ext uri="{FF2B5EF4-FFF2-40B4-BE49-F238E27FC236}">
                <a16:creationId xmlns:a16="http://schemas.microsoft.com/office/drawing/2014/main" id="{195AFFA4-8850-C0F1-7C5D-DFD0B387999B}"/>
              </a:ext>
            </a:extLst>
          </p:cNvPr>
          <p:cNvSpPr>
            <a:spLocks noGrp="1"/>
          </p:cNvSpPr>
          <p:nvPr>
            <p:ph sz="half" idx="1"/>
          </p:nvPr>
        </p:nvSpPr>
        <p:spPr>
          <a:xfrm>
            <a:off x="422031" y="1825625"/>
            <a:ext cx="4448907" cy="4351338"/>
          </a:xfrm>
        </p:spPr>
        <p:txBody>
          <a:bodyPr/>
          <a:lstStyle/>
          <a:p>
            <a:r>
              <a:rPr lang="en-US" b="1" i="0" dirty="0">
                <a:solidFill>
                  <a:schemeClr val="tx1"/>
                </a:solidFill>
                <a:effectLst/>
                <a:latin typeface="Times New Roman" panose="02020603050405020304" pitchFamily="18" charset="0"/>
                <a:cs typeface="Times New Roman" panose="02020603050405020304" pitchFamily="18" charset="0"/>
              </a:rPr>
              <a:t>Examining the confusion matrix, we see that Decision Tree regression can distinguish between the different classes. We see that the major problem is false negatives, aka unsuccessful landing marked as successful landing by the classifier.</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1130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615462" y="1690688"/>
            <a:ext cx="5205046" cy="4486275"/>
          </a:xfrm>
        </p:spPr>
        <p:txBody>
          <a:bodyPr>
            <a:normAutofit fontScale="92500" lnSpcReduction="20000"/>
          </a:bodyPr>
          <a:lstStyle/>
          <a:p>
            <a:r>
              <a:rPr lang="en-US" b="1" dirty="0">
                <a:solidFill>
                  <a:schemeClr val="tx1"/>
                </a:solidFill>
                <a:latin typeface="Times New Roman" panose="02020603050405020304" pitchFamily="18" charset="0"/>
                <a:cs typeface="Times New Roman" panose="02020603050405020304" pitchFamily="18" charset="0"/>
              </a:rPr>
              <a:t>The success rate of launches at a site tends to increase as the number of flights conducted at that site increases.</a:t>
            </a:r>
          </a:p>
          <a:p>
            <a:r>
              <a:rPr lang="en-US" b="1" dirty="0">
                <a:solidFill>
                  <a:schemeClr val="tx1"/>
                </a:solidFill>
                <a:latin typeface="Times New Roman" panose="02020603050405020304" pitchFamily="18" charset="0"/>
                <a:cs typeface="Times New Roman" panose="02020603050405020304" pitchFamily="18" charset="0"/>
              </a:rPr>
              <a:t>From 2013 to 2020, there was a notable upward trend in the launch success rate.</a:t>
            </a:r>
          </a:p>
          <a:p>
            <a:r>
              <a:rPr lang="en-US" b="1" dirty="0">
                <a:solidFill>
                  <a:schemeClr val="tx1"/>
                </a:solidFill>
                <a:latin typeface="Times New Roman" panose="02020603050405020304" pitchFamily="18" charset="0"/>
                <a:cs typeface="Times New Roman" panose="02020603050405020304" pitchFamily="18" charset="0"/>
              </a:rPr>
              <a:t>Orbits such as ES-L1, GEO, HEO, and SSO exhibited the highest success rates.</a:t>
            </a:r>
          </a:p>
          <a:p>
            <a:r>
              <a:rPr lang="en-US" b="1" dirty="0">
                <a:solidFill>
                  <a:schemeClr val="tx1"/>
                </a:solidFill>
                <a:latin typeface="Times New Roman" panose="02020603050405020304" pitchFamily="18" charset="0"/>
                <a:cs typeface="Times New Roman" panose="02020603050405020304" pitchFamily="18" charset="0"/>
              </a:rPr>
              <a:t>Among all launch sites, KSC LC-39A stood out with the highest number of successful launches.</a:t>
            </a:r>
          </a:p>
        </p:txBody>
      </p:sp>
      <p:pic>
        <p:nvPicPr>
          <p:cNvPr id="3074" name="Picture 2" descr="SpaceX - Wikipedia">
            <a:extLst>
              <a:ext uri="{FF2B5EF4-FFF2-40B4-BE49-F238E27FC236}">
                <a16:creationId xmlns:a16="http://schemas.microsoft.com/office/drawing/2014/main" id="{0239DAE7-6B61-FDE8-788F-062129670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31326"/>
            <a:ext cx="6042879" cy="4254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271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615462" y="1690688"/>
            <a:ext cx="5205046" cy="4486275"/>
          </a:xfrm>
        </p:spPr>
        <p:txBody>
          <a:bodyPr>
            <a:normAutofit fontScale="92500" lnSpcReduction="10000"/>
          </a:bodyPr>
          <a:lstStyle/>
          <a:p>
            <a:r>
              <a:rPr lang="en-US" b="1" dirty="0">
                <a:solidFill>
                  <a:schemeClr val="tx1"/>
                </a:solidFill>
                <a:latin typeface="Times New Roman" panose="02020603050405020304" pitchFamily="18" charset="0"/>
                <a:cs typeface="Times New Roman" panose="02020603050405020304" pitchFamily="18" charset="0"/>
              </a:rPr>
              <a:t>The Decision Tree classifier emerged as the most effective machine learning algorithm for this task.</a:t>
            </a:r>
          </a:p>
          <a:p>
            <a:r>
              <a:rPr lang="en-US" b="1" dirty="0">
                <a:solidFill>
                  <a:schemeClr val="tx1"/>
                </a:solidFill>
                <a:latin typeface="Times New Roman" panose="02020603050405020304" pitchFamily="18" charset="0"/>
                <a:cs typeface="Times New Roman" panose="02020603050405020304" pitchFamily="18" charset="0"/>
              </a:rPr>
              <a:t>The models performed comparably on the test set, with the decision tree model slightly outperforming others.</a:t>
            </a:r>
          </a:p>
          <a:p>
            <a:r>
              <a:rPr lang="en-US" b="1" dirty="0">
                <a:solidFill>
                  <a:schemeClr val="tx1"/>
                </a:solidFill>
                <a:latin typeface="Times New Roman" panose="02020603050405020304" pitchFamily="18" charset="0"/>
                <a:cs typeface="Times New Roman" panose="02020603050405020304" pitchFamily="18" charset="0"/>
              </a:rPr>
              <a:t>Launch sites are strategically located near the equator to benefit from the natural boost provided by the Earth's rotational speed.</a:t>
            </a:r>
          </a:p>
        </p:txBody>
      </p:sp>
      <p:pic>
        <p:nvPicPr>
          <p:cNvPr id="4100" name="Picture 4" descr="SpaceX Company Profile, News, Rankings | Fortune">
            <a:extLst>
              <a:ext uri="{FF2B5EF4-FFF2-40B4-BE49-F238E27FC236}">
                <a16:creationId xmlns:a16="http://schemas.microsoft.com/office/drawing/2014/main" id="{A455E843-2067-03AF-7AF0-3ABD316FC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1494" y="1550652"/>
            <a:ext cx="6066181" cy="4766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720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339968" y="1620669"/>
            <a:ext cx="5756032" cy="4626311"/>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All the launch sites are situated in close proximity to coastlines.</a:t>
            </a:r>
          </a:p>
          <a:p>
            <a:r>
              <a:rPr lang="en-US" sz="3200" b="1" dirty="0">
                <a:solidFill>
                  <a:schemeClr val="tx1"/>
                </a:solidFill>
                <a:latin typeface="Times New Roman" panose="02020603050405020304" pitchFamily="18" charset="0"/>
                <a:cs typeface="Times New Roman" panose="02020603050405020304" pitchFamily="18" charset="0"/>
              </a:rPr>
              <a:t>Launch success rates have shown a consistent improvement over time.</a:t>
            </a:r>
          </a:p>
          <a:p>
            <a:r>
              <a:rPr lang="en-US" sz="3200" b="1" dirty="0">
                <a:solidFill>
                  <a:schemeClr val="tx1"/>
                </a:solidFill>
                <a:latin typeface="Times New Roman" panose="02020603050405020304" pitchFamily="18" charset="0"/>
                <a:cs typeface="Times New Roman" panose="02020603050405020304" pitchFamily="18" charset="0"/>
              </a:rPr>
              <a:t>Payload mass has a positive correlation with launch success across all launch sites.</a:t>
            </a:r>
          </a:p>
        </p:txBody>
      </p:sp>
      <p:pic>
        <p:nvPicPr>
          <p:cNvPr id="4100" name="Picture 4" descr="SpaceX Company Profile, News, Rankings | Fortune">
            <a:extLst>
              <a:ext uri="{FF2B5EF4-FFF2-40B4-BE49-F238E27FC236}">
                <a16:creationId xmlns:a16="http://schemas.microsoft.com/office/drawing/2014/main" id="{A455E843-2067-03AF-7AF0-3ABD316FC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1494" y="1550652"/>
            <a:ext cx="6066181" cy="4766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62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Methodology Summary </a:t>
            </a:r>
          </a:p>
          <a:p>
            <a:pPr lvl="1"/>
            <a:r>
              <a:rPr lang="en-US" dirty="0">
                <a:solidFill>
                  <a:schemeClr val="tx1"/>
                </a:solidFill>
                <a:latin typeface="Times New Roman" panose="02020603050405020304" pitchFamily="18" charset="0"/>
                <a:cs typeface="Times New Roman" panose="02020603050405020304" pitchFamily="18" charset="0"/>
              </a:rPr>
              <a:t>Data Collection</a:t>
            </a:r>
          </a:p>
          <a:p>
            <a:pPr lvl="1"/>
            <a:r>
              <a:rPr lang="en-US" dirty="0">
                <a:solidFill>
                  <a:schemeClr val="tx1"/>
                </a:solidFill>
                <a:latin typeface="Times New Roman" panose="02020603050405020304" pitchFamily="18" charset="0"/>
                <a:cs typeface="Times New Roman" panose="02020603050405020304" pitchFamily="18" charset="0"/>
              </a:rPr>
              <a:t>Data Wrangling</a:t>
            </a:r>
          </a:p>
          <a:p>
            <a:pPr lvl="1"/>
            <a:r>
              <a:rPr lang="en-US" dirty="0">
                <a:solidFill>
                  <a:schemeClr val="tx1"/>
                </a:solidFill>
                <a:latin typeface="Times New Roman" panose="02020603050405020304" pitchFamily="18" charset="0"/>
                <a:cs typeface="Times New Roman" panose="02020603050405020304" pitchFamily="18" charset="0"/>
              </a:rPr>
              <a:t>Exploratory Data Analysis with SQL and Visualization</a:t>
            </a:r>
          </a:p>
          <a:p>
            <a:pPr lvl="1"/>
            <a:r>
              <a:rPr lang="en-US" dirty="0">
                <a:solidFill>
                  <a:schemeClr val="tx1"/>
                </a:solidFill>
                <a:latin typeface="Times New Roman" panose="02020603050405020304" pitchFamily="18" charset="0"/>
                <a:cs typeface="Times New Roman" panose="02020603050405020304" pitchFamily="18" charset="0"/>
              </a:rPr>
              <a:t>Interactive Visual Analysis with Folium</a:t>
            </a:r>
          </a:p>
          <a:p>
            <a:pPr lvl="1"/>
            <a:r>
              <a:rPr lang="en-US" dirty="0">
                <a:solidFill>
                  <a:schemeClr val="tx1"/>
                </a:solidFill>
                <a:latin typeface="Times New Roman" panose="02020603050405020304" pitchFamily="18" charset="0"/>
                <a:cs typeface="Times New Roman" panose="02020603050405020304" pitchFamily="18" charset="0"/>
              </a:rPr>
              <a:t>Machine Learning Prediction</a:t>
            </a:r>
          </a:p>
          <a:p>
            <a:r>
              <a:rPr lang="en-US" sz="2400" dirty="0">
                <a:solidFill>
                  <a:schemeClr val="tx1"/>
                </a:solidFill>
                <a:latin typeface="Times New Roman" panose="02020603050405020304" pitchFamily="18" charset="0"/>
                <a:cs typeface="Times New Roman" panose="02020603050405020304" pitchFamily="18" charset="0"/>
              </a:rPr>
              <a:t>Result Summary</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lang="en-US" dirty="0">
                <a:solidFill>
                  <a:schemeClr val="tx1"/>
                </a:solidFill>
                <a:latin typeface="Times New Roman" panose="02020603050405020304" pitchFamily="18" charset="0"/>
                <a:cs typeface="Times New Roman" panose="02020603050405020304" pitchFamily="18" charset="0"/>
              </a:rPr>
              <a:t>Exploratory Data Analysis Results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lang="en-US" dirty="0">
                <a:solidFill>
                  <a:schemeClr val="tx1"/>
                </a:solidFill>
                <a:latin typeface="Times New Roman" panose="02020603050405020304" pitchFamily="18" charset="0"/>
                <a:cs typeface="Times New Roman" panose="02020603050405020304" pitchFamily="18" charset="0"/>
              </a:rPr>
              <a:t>Interactive Analysis Screenshots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lang="en-US" dirty="0">
                <a:solidFill>
                  <a:schemeClr val="tx1"/>
                </a:solidFill>
                <a:latin typeface="Times New Roman" panose="02020603050405020304" pitchFamily="18" charset="0"/>
                <a:cs typeface="Times New Roman" panose="02020603050405020304" pitchFamily="18" charset="0"/>
              </a:rPr>
              <a:t>Predictive Analysis Results</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e FAA Grounds Starship After Explosion, Spelling Bigger Troubles for  SpaceX">
            <a:extLst>
              <a:ext uri="{FF2B5EF4-FFF2-40B4-BE49-F238E27FC236}">
                <a16:creationId xmlns:a16="http://schemas.microsoft.com/office/drawing/2014/main" id="{65135F87-CEE5-06CB-558F-534778945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822"/>
            <a:ext cx="12198804" cy="6854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200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By ingeniously reusing the first stage of its Falcon 9 rocket, SpaceX has been able to significantly reduce launch costs compared to traditional providers. While other companies face expenditures of over $165 million per launch, SpaceX's innovative approach brings the price down to a relatively affordable $62 million. This game-changing cost advantage positions SpaceX as a disruptive force in the industry, democratizing access to space for both governmental and commercial entities. With its bold vision and unwavering determination, SpaceX continues to push the boundaries of space exploration and redefine what is achievable.</a:t>
            </a:r>
          </a:p>
          <a:p>
            <a:pPr marL="0" indent="0">
              <a:buNone/>
            </a:pPr>
            <a:endParaRPr lang="en-US" sz="2200" dirty="0"/>
          </a:p>
        </p:txBody>
      </p:sp>
      <p:pic>
        <p:nvPicPr>
          <p:cNvPr id="3" name="Picture 2">
            <a:extLst>
              <a:ext uri="{FF2B5EF4-FFF2-40B4-BE49-F238E27FC236}">
                <a16:creationId xmlns:a16="http://schemas.microsoft.com/office/drawing/2014/main" id="{C6F9C012-B5EB-32C2-2FB7-2F36503E9442}"/>
              </a:ext>
            </a:extLst>
          </p:cNvPr>
          <p:cNvPicPr>
            <a:picLocks noChangeAspect="1"/>
          </p:cNvPicPr>
          <p:nvPr/>
        </p:nvPicPr>
        <p:blipFill>
          <a:blip r:embed="rId2"/>
          <a:stretch>
            <a:fillRect/>
          </a:stretch>
        </p:blipFill>
        <p:spPr>
          <a:xfrm>
            <a:off x="770021" y="1383665"/>
            <a:ext cx="3253339" cy="4888898"/>
          </a:xfrm>
          <a:prstGeom prst="rect">
            <a:avLst/>
          </a:prstGeom>
        </p:spPr>
      </p:pic>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975361" y="1702205"/>
            <a:ext cx="5120639" cy="4474758"/>
          </a:xfrm>
        </p:spPr>
        <p:txBody>
          <a:bodyPr>
            <a:normAutofit/>
          </a:bodyPr>
          <a:lstStyle/>
          <a:p>
            <a:r>
              <a:rPr lang="en-US" sz="2200" dirty="0">
                <a:solidFill>
                  <a:schemeClr val="tx1"/>
                </a:solidFill>
                <a:latin typeface="Times New Roman" panose="02020603050405020304" pitchFamily="18" charset="0"/>
                <a:cs typeface="Times New Roman" panose="02020603050405020304" pitchFamily="18" charset="0"/>
              </a:rPr>
              <a:t>Collect Data using Space X REST API and web scraping technologies.</a:t>
            </a:r>
          </a:p>
          <a:p>
            <a:r>
              <a:rPr lang="en-US" sz="2200" dirty="0">
                <a:solidFill>
                  <a:schemeClr val="tx1"/>
                </a:solidFill>
                <a:latin typeface="Times New Roman" panose="02020603050405020304" pitchFamily="18" charset="0"/>
                <a:cs typeface="Times New Roman" panose="02020603050405020304" pitchFamily="18" charset="0"/>
              </a:rPr>
              <a:t>Data Wrangling by filtering the data, handling missing values, preparing the data for exploratory data analysis and machine learning.</a:t>
            </a:r>
          </a:p>
          <a:p>
            <a:r>
              <a:rPr lang="en-US" sz="2200" dirty="0">
                <a:solidFill>
                  <a:schemeClr val="tx1"/>
                </a:solidFill>
                <a:latin typeface="Times New Roman" panose="02020603050405020304" pitchFamily="18" charset="0"/>
                <a:cs typeface="Times New Roman" panose="02020603050405020304" pitchFamily="18" charset="0"/>
              </a:rPr>
              <a:t>Exploratory Data Analysis using visualization and SQL</a:t>
            </a:r>
          </a:p>
          <a:p>
            <a:r>
              <a:rPr lang="en-US" sz="2200" dirty="0">
                <a:solidFill>
                  <a:schemeClr val="tx1"/>
                </a:solidFill>
                <a:latin typeface="Times New Roman" panose="02020603050405020304" pitchFamily="18" charset="0"/>
                <a:cs typeface="Times New Roman" panose="02020603050405020304" pitchFamily="18" charset="0"/>
              </a:rPr>
              <a:t>Interactive visualization analysis using Folium and </a:t>
            </a:r>
            <a:r>
              <a:rPr lang="en-US" sz="2200" dirty="0" err="1">
                <a:solidFill>
                  <a:schemeClr val="tx1"/>
                </a:solidFill>
                <a:latin typeface="Times New Roman" panose="02020603050405020304" pitchFamily="18" charset="0"/>
                <a:cs typeface="Times New Roman" panose="02020603050405020304" pitchFamily="18" charset="0"/>
              </a:rPr>
              <a:t>Plotly</a:t>
            </a:r>
            <a:r>
              <a:rPr lang="en-US" sz="2200" dirty="0">
                <a:solidFill>
                  <a:schemeClr val="tx1"/>
                </a:solidFill>
                <a:latin typeface="Times New Roman" panose="02020603050405020304" pitchFamily="18" charset="0"/>
                <a:cs typeface="Times New Roman" panose="02020603050405020304" pitchFamily="18" charset="0"/>
              </a:rPr>
              <a:t> Dash</a:t>
            </a:r>
          </a:p>
          <a:p>
            <a:r>
              <a:rPr lang="en-US" sz="2200" dirty="0">
                <a:solidFill>
                  <a:schemeClr val="tx1"/>
                </a:solidFill>
                <a:latin typeface="Times New Roman" panose="02020603050405020304" pitchFamily="18" charset="0"/>
                <a:cs typeface="Times New Roman" panose="02020603050405020304" pitchFamily="18" charset="0"/>
              </a:rPr>
              <a:t>Predictive analysis using various classification and regression models</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2995893-8D34-E8FC-E8C9-3DF755F7BF2D}"/>
              </a:ext>
            </a:extLst>
          </p:cNvPr>
          <p:cNvPicPr>
            <a:picLocks noChangeAspect="1"/>
          </p:cNvPicPr>
          <p:nvPr/>
        </p:nvPicPr>
        <p:blipFill>
          <a:blip r:embed="rId2"/>
          <a:stretch>
            <a:fillRect/>
          </a:stretch>
        </p:blipFill>
        <p:spPr>
          <a:xfrm>
            <a:off x="6400801" y="1533524"/>
            <a:ext cx="5061046" cy="4346815"/>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Data Collection </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5" y="1825625"/>
            <a:ext cx="5464366" cy="4351338"/>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Request Data from SpaceX API </a:t>
            </a:r>
          </a:p>
          <a:p>
            <a:r>
              <a:rPr lang="en-US" sz="2400" dirty="0">
                <a:solidFill>
                  <a:schemeClr val="tx1"/>
                </a:solidFill>
                <a:latin typeface="Times New Roman" panose="02020603050405020304" pitchFamily="18" charset="0"/>
                <a:cs typeface="Times New Roman" panose="02020603050405020304" pitchFamily="18" charset="0"/>
              </a:rPr>
              <a:t>Using .</a:t>
            </a:r>
            <a:r>
              <a:rPr lang="en-US" sz="2400" dirty="0" err="1">
                <a:solidFill>
                  <a:schemeClr val="tx1"/>
                </a:solidFill>
                <a:latin typeface="Times New Roman" panose="02020603050405020304" pitchFamily="18" charset="0"/>
                <a:cs typeface="Times New Roman" panose="02020603050405020304" pitchFamily="18" charset="0"/>
              </a:rPr>
              <a:t>json</a:t>
            </a:r>
            <a:r>
              <a:rPr lang="en-US" sz="2400" dirty="0">
                <a:solidFill>
                  <a:schemeClr val="tx1"/>
                </a:solidFill>
                <a:latin typeface="Times New Roman" panose="02020603050405020304" pitchFamily="18" charset="0"/>
                <a:cs typeface="Times New Roman" panose="02020603050405020304" pitchFamily="18" charset="0"/>
              </a:rPr>
              <a:t>() and .</a:t>
            </a:r>
            <a:r>
              <a:rPr lang="en-US" sz="2400" dirty="0" err="1">
                <a:solidFill>
                  <a:schemeClr val="tx1"/>
                </a:solidFill>
                <a:latin typeface="Times New Roman" panose="02020603050405020304" pitchFamily="18" charset="0"/>
                <a:cs typeface="Times New Roman" panose="02020603050405020304" pitchFamily="18" charset="0"/>
              </a:rPr>
              <a:t>json_normaliza</a:t>
            </a:r>
            <a:r>
              <a:rPr lang="en-US" sz="2400" dirty="0">
                <a:solidFill>
                  <a:schemeClr val="tx1"/>
                </a:solidFill>
                <a:latin typeface="Times New Roman" panose="02020603050405020304" pitchFamily="18" charset="0"/>
                <a:cs typeface="Times New Roman" panose="02020603050405020304" pitchFamily="18" charset="0"/>
              </a:rPr>
              <a:t>() to preprocess the data and turn it to a pandas </a:t>
            </a:r>
            <a:r>
              <a:rPr lang="en-US" sz="2400" dirty="0" err="1">
                <a:solidFill>
                  <a:schemeClr val="tx1"/>
                </a:solidFill>
                <a:latin typeface="Times New Roman" panose="02020603050405020304" pitchFamily="18" charset="0"/>
                <a:cs typeface="Times New Roman" panose="02020603050405020304" pitchFamily="18" charset="0"/>
              </a:rPr>
              <a:t>dataframe</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Examine the missing values and replace them with the mean value or just drop them</a:t>
            </a:r>
          </a:p>
          <a:p>
            <a:r>
              <a:rPr lang="en-US" sz="2400" dirty="0">
                <a:solidFill>
                  <a:schemeClr val="tx1"/>
                </a:solidFill>
                <a:latin typeface="Times New Roman" panose="02020603050405020304" pitchFamily="18" charset="0"/>
                <a:cs typeface="Times New Roman" panose="02020603050405020304" pitchFamily="18" charset="0"/>
              </a:rPr>
              <a:t>Using the </a:t>
            </a:r>
            <a:r>
              <a:rPr lang="en-US" sz="2400" dirty="0" err="1">
                <a:solidFill>
                  <a:schemeClr val="tx1"/>
                </a:solidFill>
                <a:latin typeface="Times New Roman" panose="02020603050405020304" pitchFamily="18" charset="0"/>
                <a:cs typeface="Times New Roman" panose="02020603050405020304" pitchFamily="18" charset="0"/>
              </a:rPr>
              <a:t>BeautifulSoup</a:t>
            </a:r>
            <a:r>
              <a:rPr lang="en-US" sz="2400" dirty="0">
                <a:solidFill>
                  <a:schemeClr val="tx1"/>
                </a:solidFill>
                <a:latin typeface="Times New Roman" panose="02020603050405020304" pitchFamily="18" charset="0"/>
                <a:cs typeface="Times New Roman" panose="02020603050405020304" pitchFamily="18" charset="0"/>
              </a:rPr>
              <a:t> to scrape data for Falcon 9 launch records from Wikipedia</a:t>
            </a:r>
          </a:p>
          <a:p>
            <a:pPr marL="0" indent="0">
              <a:buNone/>
            </a:pPr>
            <a:endParaRPr lang="en-US" sz="1800" dirty="0"/>
          </a:p>
          <a:p>
            <a:pPr marL="0" indent="0">
              <a:buNone/>
            </a:pPr>
            <a:endParaRPr lang="en-US" sz="1800" dirty="0"/>
          </a:p>
        </p:txBody>
      </p:sp>
      <p:pic>
        <p:nvPicPr>
          <p:cNvPr id="4" name="Picture 3">
            <a:extLst>
              <a:ext uri="{FF2B5EF4-FFF2-40B4-BE49-F238E27FC236}">
                <a16:creationId xmlns:a16="http://schemas.microsoft.com/office/drawing/2014/main" id="{F524C964-B02E-C4E2-52B2-CA5ED7DD574A}"/>
              </a:ext>
            </a:extLst>
          </p:cNvPr>
          <p:cNvPicPr>
            <a:picLocks noChangeAspect="1"/>
          </p:cNvPicPr>
          <p:nvPr/>
        </p:nvPicPr>
        <p:blipFill>
          <a:blip r:embed="rId2"/>
          <a:stretch>
            <a:fillRect/>
          </a:stretch>
        </p:blipFill>
        <p:spPr>
          <a:xfrm>
            <a:off x="6944677" y="1533379"/>
            <a:ext cx="4643584" cy="4643584"/>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Data Wrangling </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5" y="1825625"/>
            <a:ext cx="5052885" cy="4351338"/>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We calculated the number of launches on each site</a:t>
            </a:r>
          </a:p>
          <a:p>
            <a:r>
              <a:rPr lang="en-US" sz="2400" dirty="0">
                <a:solidFill>
                  <a:schemeClr val="tx1"/>
                </a:solidFill>
                <a:latin typeface="Times New Roman" panose="02020603050405020304" pitchFamily="18" charset="0"/>
                <a:cs typeface="Times New Roman" panose="02020603050405020304" pitchFamily="18" charset="0"/>
              </a:rPr>
              <a:t>We calculated the number and occurrence of each orbit</a:t>
            </a:r>
          </a:p>
          <a:p>
            <a:r>
              <a:rPr lang="en-US" sz="2400" dirty="0">
                <a:solidFill>
                  <a:schemeClr val="tx1"/>
                </a:solidFill>
                <a:latin typeface="Times New Roman" panose="02020603050405020304" pitchFamily="18" charset="0"/>
                <a:cs typeface="Times New Roman" panose="02020603050405020304" pitchFamily="18" charset="0"/>
              </a:rPr>
              <a:t>We calculated the number and occurrence of mission outcome per orbit type</a:t>
            </a:r>
          </a:p>
          <a:p>
            <a:r>
              <a:rPr lang="en-US" sz="2400" dirty="0">
                <a:solidFill>
                  <a:schemeClr val="tx1"/>
                </a:solidFill>
                <a:latin typeface="Times New Roman" panose="02020603050405020304" pitchFamily="18" charset="0"/>
                <a:cs typeface="Times New Roman" panose="02020603050405020304" pitchFamily="18" charset="0"/>
              </a:rPr>
              <a:t>We created a landing outcome label from Outcome column</a:t>
            </a:r>
          </a:p>
          <a:p>
            <a:pPr marL="0" indent="0">
              <a:buNone/>
            </a:pPr>
            <a:endParaRPr lang="en-US" sz="1800" dirty="0"/>
          </a:p>
          <a:p>
            <a:pPr marL="0" indent="0">
              <a:buNone/>
            </a:pPr>
            <a:endParaRPr lang="en-US" sz="1800" dirty="0"/>
          </a:p>
        </p:txBody>
      </p:sp>
      <p:pic>
        <p:nvPicPr>
          <p:cNvPr id="8" name="Picture 7">
            <a:extLst>
              <a:ext uri="{FF2B5EF4-FFF2-40B4-BE49-F238E27FC236}">
                <a16:creationId xmlns:a16="http://schemas.microsoft.com/office/drawing/2014/main" id="{5C51B7BE-83E8-4C7B-71B9-7D4D391DCD45}"/>
              </a:ext>
            </a:extLst>
          </p:cNvPr>
          <p:cNvPicPr>
            <a:picLocks noChangeAspect="1"/>
          </p:cNvPicPr>
          <p:nvPr/>
        </p:nvPicPr>
        <p:blipFill>
          <a:blip r:embed="rId2"/>
          <a:stretch>
            <a:fillRect/>
          </a:stretch>
        </p:blipFill>
        <p:spPr>
          <a:xfrm>
            <a:off x="6261981" y="562707"/>
            <a:ext cx="5709866" cy="5732585"/>
          </a:xfrm>
          <a:prstGeom prst="rect">
            <a:avLst/>
          </a:prstGeom>
        </p:spPr>
      </p:pic>
    </p:spTree>
    <p:extLst>
      <p:ext uri="{BB962C8B-B14F-4D97-AF65-F5344CB8AC3E}">
        <p14:creationId xmlns:p14="http://schemas.microsoft.com/office/powerpoint/2010/main" val="706959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 Summary</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048056"/>
            <a:ext cx="10515600" cy="4351338"/>
          </a:xfrm>
        </p:spPr>
        <p:txBody>
          <a:bodyPr>
            <a:normAutofit/>
          </a:bodyPr>
          <a:lstStyle/>
          <a:p>
            <a:pPr marL="0" indent="0">
              <a:buNone/>
            </a:pPr>
            <a:endParaRPr lang="en-US" sz="36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3600" b="1" dirty="0">
              <a:solidFill>
                <a:schemeClr val="tx1"/>
              </a:solidFill>
              <a:latin typeface="Times New Roman" panose="02020603050405020304" pitchFamily="18" charset="0"/>
              <a:cs typeface="Times New Roman" panose="02020603050405020304" pitchFamily="18" charset="0"/>
            </a:endParaRPr>
          </a:p>
          <a:p>
            <a:r>
              <a:rPr lang="en-US" sz="3600" b="1" dirty="0">
                <a:solidFill>
                  <a:schemeClr val="tx1"/>
                </a:solidFill>
                <a:latin typeface="Times New Roman" panose="02020603050405020304" pitchFamily="18" charset="0"/>
                <a:cs typeface="Times New Roman" panose="02020603050405020304" pitchFamily="18" charset="0"/>
              </a:rPr>
              <a:t>Exploratory Data Analysis results</a:t>
            </a:r>
          </a:p>
          <a:p>
            <a:r>
              <a:rPr lang="en-US" sz="3600" b="1" dirty="0">
                <a:solidFill>
                  <a:schemeClr val="tx1"/>
                </a:solidFill>
                <a:latin typeface="Times New Roman" panose="02020603050405020304" pitchFamily="18" charset="0"/>
                <a:cs typeface="Times New Roman" panose="02020603050405020304" pitchFamily="18" charset="0"/>
              </a:rPr>
              <a:t>Interactive analysis screenshots</a:t>
            </a:r>
          </a:p>
          <a:p>
            <a:r>
              <a:rPr lang="en-US" sz="3600" b="1" dirty="0">
                <a:solidFill>
                  <a:schemeClr val="tx1"/>
                </a:solidFill>
                <a:latin typeface="Times New Roman" panose="02020603050405020304" pitchFamily="18" charset="0"/>
                <a:cs typeface="Times New Roman" panose="02020603050405020304" pitchFamily="18" charset="0"/>
              </a:rPr>
              <a:t>Predictive analysis results</a:t>
            </a:r>
          </a:p>
        </p:txBody>
      </p:sp>
    </p:spTree>
    <p:extLst>
      <p:ext uri="{BB962C8B-B14F-4D97-AF65-F5344CB8AC3E}">
        <p14:creationId xmlns:p14="http://schemas.microsoft.com/office/powerpoint/2010/main" val="3266127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EDA with Data Visualization</a:t>
            </a:r>
          </a:p>
        </p:txBody>
      </p:sp>
      <p:pic>
        <p:nvPicPr>
          <p:cNvPr id="9" name="Picture 8">
            <a:extLst>
              <a:ext uri="{FF2B5EF4-FFF2-40B4-BE49-F238E27FC236}">
                <a16:creationId xmlns:a16="http://schemas.microsoft.com/office/drawing/2014/main" id="{3ABD23B9-C5D1-486A-C521-723597B46A2E}"/>
              </a:ext>
            </a:extLst>
          </p:cNvPr>
          <p:cNvPicPr>
            <a:picLocks noChangeAspect="1"/>
          </p:cNvPicPr>
          <p:nvPr/>
        </p:nvPicPr>
        <p:blipFill>
          <a:blip r:embed="rId3"/>
          <a:stretch>
            <a:fillRect/>
          </a:stretch>
        </p:blipFill>
        <p:spPr>
          <a:xfrm>
            <a:off x="7491378" y="1264241"/>
            <a:ext cx="4344006" cy="2762636"/>
          </a:xfrm>
          <a:prstGeom prst="rect">
            <a:avLst/>
          </a:prstGeom>
        </p:spPr>
      </p:pic>
      <p:pic>
        <p:nvPicPr>
          <p:cNvPr id="12" name="Picture 11">
            <a:extLst>
              <a:ext uri="{FF2B5EF4-FFF2-40B4-BE49-F238E27FC236}">
                <a16:creationId xmlns:a16="http://schemas.microsoft.com/office/drawing/2014/main" id="{6018F456-8607-27A7-D61A-4D994DCF9F5F}"/>
              </a:ext>
            </a:extLst>
          </p:cNvPr>
          <p:cNvPicPr>
            <a:picLocks noChangeAspect="1"/>
          </p:cNvPicPr>
          <p:nvPr/>
        </p:nvPicPr>
        <p:blipFill>
          <a:blip r:embed="rId4"/>
          <a:stretch>
            <a:fillRect/>
          </a:stretch>
        </p:blipFill>
        <p:spPr>
          <a:xfrm>
            <a:off x="7796749" y="4026877"/>
            <a:ext cx="4210638" cy="2857899"/>
          </a:xfrm>
          <a:prstGeom prst="rect">
            <a:avLst/>
          </a:prstGeom>
        </p:spPr>
      </p:pic>
      <p:sp>
        <p:nvSpPr>
          <p:cNvPr id="14" name="Content Placeholder 13">
            <a:extLst>
              <a:ext uri="{FF2B5EF4-FFF2-40B4-BE49-F238E27FC236}">
                <a16:creationId xmlns:a16="http://schemas.microsoft.com/office/drawing/2014/main" id="{AAB0ED1A-E47E-68D4-A3BB-E0497F91E440}"/>
              </a:ext>
            </a:extLst>
          </p:cNvPr>
          <p:cNvSpPr>
            <a:spLocks noGrp="1"/>
          </p:cNvSpPr>
          <p:nvPr>
            <p:ph sz="half" idx="1"/>
          </p:nvPr>
        </p:nvSpPr>
        <p:spPr>
          <a:xfrm>
            <a:off x="656492" y="1675668"/>
            <a:ext cx="5181600" cy="4351338"/>
          </a:xfrm>
        </p:spPr>
        <p:txBody>
          <a:bodyPr/>
          <a:lstStyle/>
          <a:p>
            <a:r>
              <a:rPr lang="en-US" dirty="0">
                <a:solidFill>
                  <a:schemeClr val="tx1"/>
                </a:solidFill>
              </a:rPr>
              <a:t>Charts</a:t>
            </a:r>
          </a:p>
          <a:p>
            <a:pPr lvl="1"/>
            <a:r>
              <a:rPr lang="en-US" dirty="0">
                <a:solidFill>
                  <a:schemeClr val="tx1"/>
                </a:solidFill>
              </a:rPr>
              <a:t>Flight Number vs. Payload</a:t>
            </a:r>
          </a:p>
          <a:p>
            <a:pPr lvl="1"/>
            <a:r>
              <a:rPr lang="en-US" dirty="0">
                <a:solidFill>
                  <a:schemeClr val="tx1"/>
                </a:solidFill>
              </a:rPr>
              <a:t>Flight Number vs. Launch Site</a:t>
            </a:r>
          </a:p>
          <a:p>
            <a:pPr lvl="1"/>
            <a:r>
              <a:rPr lang="en-US" dirty="0">
                <a:solidFill>
                  <a:schemeClr val="tx1"/>
                </a:solidFill>
              </a:rPr>
              <a:t>Payload Mass (kg) vs. Launch Site</a:t>
            </a:r>
          </a:p>
          <a:p>
            <a:pPr lvl="1"/>
            <a:r>
              <a:rPr lang="en-US" dirty="0">
                <a:solidFill>
                  <a:schemeClr val="tx1"/>
                </a:solidFill>
              </a:rPr>
              <a:t>Payload Mass (kg) vs. Orbit Type</a:t>
            </a:r>
          </a:p>
          <a:p>
            <a:r>
              <a:rPr lang="en-US" dirty="0">
                <a:solidFill>
                  <a:schemeClr val="tx1"/>
                </a:solidFill>
              </a:rPr>
              <a:t>We explored the relationship among several variables using scatter plots, bar charts, and line plots</a:t>
            </a:r>
          </a:p>
        </p:txBody>
      </p:sp>
    </p:spTree>
    <p:extLst>
      <p:ext uri="{BB962C8B-B14F-4D97-AF65-F5344CB8AC3E}">
        <p14:creationId xmlns:p14="http://schemas.microsoft.com/office/powerpoint/2010/main" val="1957259874"/>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1415</TotalTime>
  <Words>1148</Words>
  <Application>Microsoft Office PowerPoint</Application>
  <PresentationFormat>Widescreen</PresentationFormat>
  <Paragraphs>120</Paragraphs>
  <Slides>30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Helv</vt:lpstr>
      <vt:lpstr>IBM Plex Mono Text</vt:lpstr>
      <vt:lpstr>Arial</vt:lpstr>
      <vt:lpstr>Calibri</vt:lpstr>
      <vt:lpstr>IBM Plex Mono SemiBold</vt:lpstr>
      <vt:lpstr>Times New Roman</vt:lpstr>
      <vt:lpstr>SLIDE_TEMPLATE_skill_network</vt:lpstr>
      <vt:lpstr>SpaceX Capstone</vt:lpstr>
      <vt:lpstr>OUTLINE</vt:lpstr>
      <vt:lpstr>EXECUTIVE SUMMARY</vt:lpstr>
      <vt:lpstr>INTRODUCTION</vt:lpstr>
      <vt:lpstr>METHODOLOGY</vt:lpstr>
      <vt:lpstr>Data Collection </vt:lpstr>
      <vt:lpstr>Data Wrangling </vt:lpstr>
      <vt:lpstr>Result Summary</vt:lpstr>
      <vt:lpstr>EDA with Data Visualization</vt:lpstr>
      <vt:lpstr>Flight Number and Launch Site</vt:lpstr>
      <vt:lpstr>Flight Number and Payload Mass</vt:lpstr>
      <vt:lpstr>Payload and Orbit Type</vt:lpstr>
      <vt:lpstr>EDA with SQL</vt:lpstr>
      <vt:lpstr>SQL Screenshots</vt:lpstr>
      <vt:lpstr>SQL Screenshots</vt:lpstr>
      <vt:lpstr>SQL Screenshots</vt:lpstr>
      <vt:lpstr>SQL Screenshots</vt:lpstr>
      <vt:lpstr>Interactive map with Folium</vt:lpstr>
      <vt:lpstr>All launch sites on the map</vt:lpstr>
      <vt:lpstr>All successful and failed launches</vt:lpstr>
      <vt:lpstr>Distance to Proximities</vt:lpstr>
      <vt:lpstr>Dashboard with Plotly Dash</vt:lpstr>
      <vt:lpstr>Launch Success</vt:lpstr>
      <vt:lpstr>Predictive Analytics</vt:lpstr>
      <vt:lpstr>Classification Accuracy</vt:lpstr>
      <vt:lpstr>Confusion Matrix</vt:lpstr>
      <vt:lpstr>Conclusions</vt:lpstr>
      <vt:lpstr>Conclusions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Jiawei Sui</cp:lastModifiedBy>
  <cp:revision>33</cp:revision>
  <dcterms:created xsi:type="dcterms:W3CDTF">2020-10-28T18:29:43Z</dcterms:created>
  <dcterms:modified xsi:type="dcterms:W3CDTF">2023-07-17T06:58:19Z</dcterms:modified>
</cp:coreProperties>
</file>