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58" r:id="rId3"/>
    <p:sldId id="295" r:id="rId4"/>
    <p:sldId id="293" r:id="rId5"/>
    <p:sldId id="298" r:id="rId6"/>
    <p:sldId id="296" r:id="rId7"/>
    <p:sldId id="297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294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66"/>
    <a:srgbClr val="0066FF"/>
    <a:srgbClr val="00CC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45" autoAdjust="0"/>
    <p:restoredTop sz="94660"/>
  </p:normalViewPr>
  <p:slideViewPr>
    <p:cSldViewPr>
      <p:cViewPr varScale="1">
        <p:scale>
          <a:sx n="106" d="100"/>
          <a:sy n="106" d="100"/>
        </p:scale>
        <p:origin x="1698" y="96"/>
      </p:cViewPr>
      <p:guideLst>
        <p:guide orient="horz" pos="2159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6B250D-62C3-4275-99F5-91462AC241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0510AA-091C-4EF1-8B01-F4833CB809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A431D5-09B9-40B7-91EB-F28B2F8D9B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7A836B-20E2-4BDD-A0FD-A5D2A8CD8D3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6321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95B508-CB03-4013-BC9F-17C47F02E7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6F9175-D8FA-4729-B755-A79C0756F4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8C46D8-4834-4671-94C5-1F86070F1F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D5EF0-DC00-450A-9314-2DC1E424684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416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12CABD-90EE-4BBD-8EAC-41C88D9FBE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B80BD5-AA65-4BC8-9815-43E12C6A81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BA66A2-78D1-45AF-968A-CC70E8A5AD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36E74-FF28-4C3B-B1EF-C4D5BE3EF08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129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DA42D9-DA74-42E8-8390-0E5381D64C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FC7B2E-9F12-445E-8F64-6FFD01C9CF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DB62F8-D60E-4546-B07C-40FC3FC848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1C88A5-7C27-4AA7-86E7-3AD8D05641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4585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ECC2DA-16AA-4B3F-9F68-68BF319CBC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022894-0D35-43CC-9070-B5B29A962F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0119AF-BF99-4B3F-88B8-8C5042D834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1F22F8-8556-4B73-9AB5-B4E56BFF06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37714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6B873D-E117-46F5-B9ED-4BC860833A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00E85B-7D29-440A-BF32-9BF90B530D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D9630E-3C1B-4AA8-A18C-A0A32DE330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7B4B2-71A9-4382-9D68-3EBF823F5F6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0722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B29DED-01E6-4420-AF06-78B89771A6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67B8F8-20F1-489D-9278-766EA20EAD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D5AB3-B2E5-44A0-BBB3-8696E7403D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C725D5-9949-4D3B-9760-128C3284287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7245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CADBEA9-E6F3-474B-B9F1-3804D7C7D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8A73989-8FA2-4712-BFD3-26F37D401F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155E475-CF29-4279-9477-7D16E7818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24F507-E9C5-4E81-AD78-76D245AA30E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46808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D2E0F89-5FA3-4F4B-807A-6DC54AD766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16BD151-BE75-425F-A478-FE9E490355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6EBB2C-A902-42DE-94ED-8421D7EEBB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4389D-92F7-4C0D-B37B-8C31FFA59F2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6290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C4B2149-9C61-44CD-9CA3-34446166F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665F58-C070-4407-A0D8-038C53EF94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E17C3D-CFBB-4D8C-8967-ACBD7EAA4F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B2B6C-12A1-48D4-9445-BC88E5C3143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1955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044A1D-6B41-4FB1-8711-11BC89E190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E22452-C8D7-416E-9974-B1A0D39DEE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BE1304-1DE4-4D71-A285-E2534A5030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B1BA24-1AD4-4D7E-9A1B-FEC98E02C50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2642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19BCF2-01A5-44A0-B083-1A82554C0B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040CDB-8272-410F-80F0-EE6F1F6A90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C725B4-F014-4B05-8E8D-9DA3B45E98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76277-0D42-4E03-97EE-7859502068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92288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A50D4-BD94-4112-AC08-B63590D205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337E7E-CF4B-481E-9197-640FD30E2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A6899-E372-4B2B-B85A-2E71CCDF3E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D7C3A4-8E33-4975-8F84-6F5D2D69CAF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0892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4C66D9-3204-4A58-A7FA-D5D45C1FD0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886630-52D7-45B0-A903-AD6CCB6087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22E27A-A028-47C4-B379-25C40615C5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10D95-08CE-4093-97FC-96DCFAB8248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00391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D66D52-C2F3-47A7-B2F2-236D11DB3C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51A41A-E971-4826-892E-C56B4110A3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47666C-207C-4C91-A191-1A552ADBD3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28B84-EBC7-47D7-86D1-BAA446DFE52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589282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61EB79B-495C-4584-B639-EDF1650335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E82553E-83DD-4D5C-8E75-DF1A16190A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B53EF6A-D9F0-44BD-AE27-1234FC38DB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1BC18C-11DC-4DCF-A059-A4B469CEDBF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6535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BE1832-393F-49E5-86DD-BB179456AC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AE9A48-EFD6-4AC8-BD4D-263EB19875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47EF5C-55E8-462F-8D09-22ACACAB84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7109E8-B27D-4552-AFFF-48AF16F5F11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97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1E1DF0-6303-4CC8-B88D-26A56BB6F4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18232F-CAB3-4351-9D84-22B2FB27A0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22B10-5BD9-4FC8-AEBB-D6A47235B4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D10BA6-E1F1-45FD-B1CA-C6664ABD740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9616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08B5E77-ADA0-402F-89C0-385B1D258A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513A6C9-0E81-454B-9B8A-0E7C7D7DDB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D0E2258-ABBD-49D5-B550-C8111639F7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8AE7-9B27-42AA-AC3C-AC80E1058CE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3779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C5706C8-55ED-48D1-9D59-4D000AA2AA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37B584E-6D7B-4A7E-BCE1-EEDA8C9C6E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89A768-EE78-4160-99B6-5667F5BBFC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A23399-BDEE-4A7D-AED3-1E5EFD6B78D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351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3ED187C-1E86-4939-80D1-64AA90D9A3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6F2F4A0-843E-4656-9258-E6C878BB5B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0223073-AC1F-4E54-A7A4-5266853CC6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3A72B-0DCA-4611-A513-E1C5E19CD85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025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907742-7E46-4B95-8524-4A389041A2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65EAF-01DC-4F14-BC1B-2BE8F5A9F5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52AF43-E180-453F-8B6D-34F010440F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7CFD2-5A1A-4635-8F84-1782FE5C1F1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7570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70406E-329F-45F9-B49D-EB56E46732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3F1211-09CC-4C61-9860-EE912B21D8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8D8EDF-2E95-46B8-B181-7ECF5AF607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F77F51-AC24-4EE3-A39D-34C540292F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6472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B905B0D-E1ED-4BDA-ACBA-F9990583E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DBDD5D9-C9D7-4A63-B038-8D8A7AFBB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54F03C7-739E-4996-824B-A4688FC2804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353512D-1626-4F5B-A86A-6AB83AC046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90DF25F-45FF-4D0C-AE3C-490A2A0468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33DDF51-9DAC-4A4F-87BA-B7DFBFA2E3E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D5E0C10-D7BD-4DA3-9DCE-CD7D40211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EF9A00-F783-47B3-84A2-86251AF1C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4FC49D2-C4AC-468D-AF9F-A2B347DC0E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14B5BAB-856B-47A8-B080-70150C4F7D4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FA6C063-D1B0-479F-9B63-80CA224519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11D36F-0C5C-4E0E-A077-0398F12CBBA0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7B74CED-F989-4BCE-957B-2F0A833913E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49288" y="2708275"/>
            <a:ext cx="7845425" cy="360045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6600" dirty="0">
                <a:solidFill>
                  <a:srgbClr val="FFC000"/>
                </a:solidFill>
                <a:ea typeface="微软雅黑" panose="020B0503020204020204" pitchFamily="34" charset="-122"/>
              </a:rPr>
              <a:t>CH4. Naive Bayes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Yellow &amp; </a:t>
            </a:r>
            <a:r>
              <a:rPr lang="en-US" altLang="zh-CN" sz="3200" dirty="0" err="1">
                <a:solidFill>
                  <a:schemeClr val="bg1"/>
                </a:solidFill>
                <a:ea typeface="微软雅黑" panose="020B0503020204020204" pitchFamily="34" charset="-122"/>
              </a:rPr>
              <a:t>TMac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D18E89-61D3-4E86-B102-31A430270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54" y="188640"/>
            <a:ext cx="5816491" cy="38884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贝叶斯公式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7815"/>
            <a:ext cx="9144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Looks good?</a:t>
            </a:r>
          </a:p>
          <a:p>
            <a:pPr>
              <a:defRPr/>
            </a:pPr>
            <a:endParaRPr lang="en-US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858397-DC7E-49F3-9DCD-565DD5B42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783504"/>
            <a:ext cx="8825682" cy="9974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4E9239-7584-4CB6-8AE1-F5E33B675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852935"/>
            <a:ext cx="8839558" cy="12241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275F30-1A83-494D-91CF-4C4AA030C96A}"/>
              </a:ext>
            </a:extLst>
          </p:cNvPr>
          <p:cNvSpPr/>
          <p:nvPr/>
        </p:nvSpPr>
        <p:spPr>
          <a:xfrm>
            <a:off x="1403648" y="1988840"/>
            <a:ext cx="7272808" cy="648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13E415-202D-405E-961C-2CD2611B9851}"/>
              </a:ext>
            </a:extLst>
          </p:cNvPr>
          <p:cNvSpPr txBox="1"/>
          <p:nvPr/>
        </p:nvSpPr>
        <p:spPr>
          <a:xfrm>
            <a:off x="107504" y="4221088"/>
            <a:ext cx="91440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特征空间巨大，指数级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数据的稀疏性很容易导致统计到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19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朴素贝叶斯</a:t>
            </a:r>
            <a:br>
              <a:rPr lang="en-US" altLang="zh-CN" sz="66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6600" dirty="0">
                <a:solidFill>
                  <a:schemeClr val="bg1"/>
                </a:solidFill>
                <a:ea typeface="微软雅黑" panose="020B0503020204020204" pitchFamily="34" charset="-122"/>
              </a:rPr>
              <a:t>Naïve Bayes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6067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7815"/>
            <a:ext cx="9144000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“朴素”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字的含义：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假定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每个特征之间是相互独立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08D095-2B78-418A-928E-2518C5C85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21" y="2184932"/>
            <a:ext cx="8825682" cy="997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D6BF72-05FA-4D6E-A6C3-56C6BFF60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21" y="3573015"/>
            <a:ext cx="8839558" cy="12241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4A96D9-7FD9-4706-86C3-3B66A5A6B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20" y="5133406"/>
            <a:ext cx="8839557" cy="11039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C06E4A-2D6F-4DCC-9711-471285065377}"/>
              </a:ext>
            </a:extLst>
          </p:cNvPr>
          <p:cNvSpPr/>
          <p:nvPr/>
        </p:nvSpPr>
        <p:spPr>
          <a:xfrm>
            <a:off x="935594" y="3595463"/>
            <a:ext cx="900102" cy="563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47EE6A-9FEC-43C7-B615-9ADAAF37B72D}"/>
              </a:ext>
            </a:extLst>
          </p:cNvPr>
          <p:cNvSpPr/>
          <p:nvPr/>
        </p:nvSpPr>
        <p:spPr>
          <a:xfrm>
            <a:off x="395536" y="5187812"/>
            <a:ext cx="1584176" cy="508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639030-566F-4963-943F-24E9C97FC4FE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187624" y="4213131"/>
            <a:ext cx="72008" cy="9746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B6E7123-99C8-444A-8874-C0903E71E144}"/>
              </a:ext>
            </a:extLst>
          </p:cNvPr>
          <p:cNvSpPr/>
          <p:nvPr/>
        </p:nvSpPr>
        <p:spPr>
          <a:xfrm>
            <a:off x="2177732" y="3595463"/>
            <a:ext cx="1674187" cy="563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BD5217-24CB-4BE1-92AF-0DBAAB41357A}"/>
              </a:ext>
            </a:extLst>
          </p:cNvPr>
          <p:cNvSpPr/>
          <p:nvPr/>
        </p:nvSpPr>
        <p:spPr>
          <a:xfrm>
            <a:off x="2177733" y="5187812"/>
            <a:ext cx="2034228" cy="508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D80A73-3187-49CA-A052-3559751BA9FD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843808" y="4213131"/>
            <a:ext cx="351039" cy="9746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5BE5DEF-43D5-4A27-96AF-EB9A0CBA90A7}"/>
              </a:ext>
            </a:extLst>
          </p:cNvPr>
          <p:cNvSpPr/>
          <p:nvPr/>
        </p:nvSpPr>
        <p:spPr>
          <a:xfrm>
            <a:off x="4201229" y="3596879"/>
            <a:ext cx="1378884" cy="563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01CF24-DF11-4766-B70E-FF1D956AB63A}"/>
              </a:ext>
            </a:extLst>
          </p:cNvPr>
          <p:cNvSpPr/>
          <p:nvPr/>
        </p:nvSpPr>
        <p:spPr>
          <a:xfrm>
            <a:off x="4409981" y="5189228"/>
            <a:ext cx="1746195" cy="508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59A9D2-716A-4414-B266-95845623A0D7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867304" y="4214547"/>
            <a:ext cx="415775" cy="9746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0B499C1-66EA-49B9-AC49-C85604FFBD8C}"/>
              </a:ext>
            </a:extLst>
          </p:cNvPr>
          <p:cNvSpPr/>
          <p:nvPr/>
        </p:nvSpPr>
        <p:spPr>
          <a:xfrm>
            <a:off x="5871064" y="3595463"/>
            <a:ext cx="1293224" cy="563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738A85-F469-4112-93BF-9510E71F3CB1}"/>
              </a:ext>
            </a:extLst>
          </p:cNvPr>
          <p:cNvSpPr/>
          <p:nvPr/>
        </p:nvSpPr>
        <p:spPr>
          <a:xfrm>
            <a:off x="6237474" y="5187812"/>
            <a:ext cx="1862918" cy="508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9FF15F0-69A3-4582-A3E5-DCAE53B665BE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537139" y="4213131"/>
            <a:ext cx="631794" cy="9746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7" name="Straight Connector 4096">
            <a:extLst>
              <a:ext uri="{FF2B5EF4-FFF2-40B4-BE49-F238E27FC236}">
                <a16:creationId xmlns:a16="http://schemas.microsoft.com/office/drawing/2014/main" id="{60670C6D-51CC-4102-9F89-733B7D3E8E1E}"/>
              </a:ext>
            </a:extLst>
          </p:cNvPr>
          <p:cNvCxnSpPr>
            <a:cxnSpLocks/>
          </p:cNvCxnSpPr>
          <p:nvPr/>
        </p:nvCxnSpPr>
        <p:spPr>
          <a:xfrm>
            <a:off x="1331640" y="5877272"/>
            <a:ext cx="6624736" cy="172913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5" grpId="0" animBg="1"/>
      <p:bldP spid="16" grpId="0" animBg="1"/>
      <p:bldP spid="21" grpId="0" animBg="1"/>
      <p:bldP spid="22" grpId="0" animBg="1"/>
      <p:bldP spid="27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A81AE-0351-482D-A257-349CE58E7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244539"/>
            <a:ext cx="7848872" cy="4410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8A081C-B2E9-476C-B911-16B9055B2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8" y="851600"/>
            <a:ext cx="8778762" cy="51076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202D1FF-D4BC-443E-B5C7-F60846500227}"/>
              </a:ext>
            </a:extLst>
          </p:cNvPr>
          <p:cNvSpPr/>
          <p:nvPr/>
        </p:nvSpPr>
        <p:spPr>
          <a:xfrm>
            <a:off x="467544" y="882055"/>
            <a:ext cx="1296144" cy="4803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85B466-20B0-4C5E-8843-89C8F2FBDEBC}"/>
              </a:ext>
            </a:extLst>
          </p:cNvPr>
          <p:cNvSpPr/>
          <p:nvPr/>
        </p:nvSpPr>
        <p:spPr>
          <a:xfrm>
            <a:off x="179512" y="3645024"/>
            <a:ext cx="74168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B137F1-D6F2-41F1-83A3-C60662A9BB22}"/>
              </a:ext>
            </a:extLst>
          </p:cNvPr>
          <p:cNvSpPr/>
          <p:nvPr/>
        </p:nvSpPr>
        <p:spPr>
          <a:xfrm>
            <a:off x="179512" y="5005974"/>
            <a:ext cx="74168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5414D0-50FB-4259-A5C9-3E4F7BEB8205}"/>
              </a:ext>
            </a:extLst>
          </p:cNvPr>
          <p:cNvSpPr/>
          <p:nvPr/>
        </p:nvSpPr>
        <p:spPr>
          <a:xfrm>
            <a:off x="179512" y="5661248"/>
            <a:ext cx="74168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292895-2F4A-4FAE-B404-E30D7086CD59}"/>
              </a:ext>
            </a:extLst>
          </p:cNvPr>
          <p:cNvSpPr/>
          <p:nvPr/>
        </p:nvSpPr>
        <p:spPr>
          <a:xfrm>
            <a:off x="138224" y="3295846"/>
            <a:ext cx="7602128" cy="70921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0C83C3-9448-4D51-B900-D52329FDB780}"/>
              </a:ext>
            </a:extLst>
          </p:cNvPr>
          <p:cNvSpPr/>
          <p:nvPr/>
        </p:nvSpPr>
        <p:spPr>
          <a:xfrm>
            <a:off x="132504" y="4603152"/>
            <a:ext cx="7602128" cy="14032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BC2E03-BE4E-4815-8188-ADCBB591487C}"/>
              </a:ext>
            </a:extLst>
          </p:cNvPr>
          <p:cNvSpPr txBox="1"/>
          <p:nvPr/>
        </p:nvSpPr>
        <p:spPr>
          <a:xfrm>
            <a:off x="-26480" y="142449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P(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不帅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嫁</a:t>
            </a: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3/6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1/2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09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30" grpId="0" animBg="1"/>
      <p:bldP spid="31" grpId="0" animBg="1"/>
      <p:bldP spid="32" grpId="0" animBg="1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A81AE-0351-482D-A257-349CE58E7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244539"/>
            <a:ext cx="7848872" cy="4410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8A081C-B2E9-476C-B911-16B9055B2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8" y="851600"/>
            <a:ext cx="8778762" cy="51076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202D1FF-D4BC-443E-B5C7-F60846500227}"/>
              </a:ext>
            </a:extLst>
          </p:cNvPr>
          <p:cNvSpPr/>
          <p:nvPr/>
        </p:nvSpPr>
        <p:spPr>
          <a:xfrm>
            <a:off x="1907704" y="858620"/>
            <a:ext cx="2160240" cy="4803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5414D0-50FB-4259-A5C9-3E4F7BEB8205}"/>
              </a:ext>
            </a:extLst>
          </p:cNvPr>
          <p:cNvSpPr/>
          <p:nvPr/>
        </p:nvSpPr>
        <p:spPr>
          <a:xfrm>
            <a:off x="179512" y="5661248"/>
            <a:ext cx="74168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292895-2F4A-4FAE-B404-E30D7086CD59}"/>
              </a:ext>
            </a:extLst>
          </p:cNvPr>
          <p:cNvSpPr/>
          <p:nvPr/>
        </p:nvSpPr>
        <p:spPr>
          <a:xfrm>
            <a:off x="138224" y="3295846"/>
            <a:ext cx="7602128" cy="70921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0C83C3-9448-4D51-B900-D52329FDB780}"/>
              </a:ext>
            </a:extLst>
          </p:cNvPr>
          <p:cNvSpPr/>
          <p:nvPr/>
        </p:nvSpPr>
        <p:spPr>
          <a:xfrm>
            <a:off x="132504" y="4603152"/>
            <a:ext cx="7602128" cy="14032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BC2E03-BE4E-4815-8188-ADCBB591487C}"/>
              </a:ext>
            </a:extLst>
          </p:cNvPr>
          <p:cNvSpPr txBox="1"/>
          <p:nvPr/>
        </p:nvSpPr>
        <p:spPr>
          <a:xfrm>
            <a:off x="-26480" y="142449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P(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性格不好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嫁</a:t>
            </a: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1/6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87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 animBg="1"/>
      <p:bldP spid="31" grpId="0" animBg="1"/>
      <p:bldP spid="32" grpId="0" animBg="1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A81AE-0351-482D-A257-349CE58E7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244539"/>
            <a:ext cx="7848872" cy="4410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8A081C-B2E9-476C-B911-16B9055B2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8" y="851600"/>
            <a:ext cx="8778762" cy="51076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202D1FF-D4BC-443E-B5C7-F60846500227}"/>
              </a:ext>
            </a:extLst>
          </p:cNvPr>
          <p:cNvSpPr/>
          <p:nvPr/>
        </p:nvSpPr>
        <p:spPr>
          <a:xfrm>
            <a:off x="4211960" y="836712"/>
            <a:ext cx="1836204" cy="4803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5414D0-50FB-4259-A5C9-3E4F7BEB8205}"/>
              </a:ext>
            </a:extLst>
          </p:cNvPr>
          <p:cNvSpPr/>
          <p:nvPr/>
        </p:nvSpPr>
        <p:spPr>
          <a:xfrm>
            <a:off x="179512" y="3284984"/>
            <a:ext cx="74168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292895-2F4A-4FAE-B404-E30D7086CD59}"/>
              </a:ext>
            </a:extLst>
          </p:cNvPr>
          <p:cNvSpPr/>
          <p:nvPr/>
        </p:nvSpPr>
        <p:spPr>
          <a:xfrm>
            <a:off x="138224" y="3188876"/>
            <a:ext cx="7602128" cy="81618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0C83C3-9448-4D51-B900-D52329FDB780}"/>
              </a:ext>
            </a:extLst>
          </p:cNvPr>
          <p:cNvSpPr/>
          <p:nvPr/>
        </p:nvSpPr>
        <p:spPr>
          <a:xfrm>
            <a:off x="132504" y="4603152"/>
            <a:ext cx="7602128" cy="14032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BC2E03-BE4E-4815-8188-ADCBB591487C}"/>
              </a:ext>
            </a:extLst>
          </p:cNvPr>
          <p:cNvSpPr txBox="1"/>
          <p:nvPr/>
        </p:nvSpPr>
        <p:spPr>
          <a:xfrm>
            <a:off x="-26480" y="142449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P(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身高矮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嫁</a:t>
            </a: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1/6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9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 animBg="1"/>
      <p:bldP spid="31" grpId="0" animBg="1"/>
      <p:bldP spid="32" grpId="0" animBg="1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A81AE-0351-482D-A257-349CE58E7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244539"/>
            <a:ext cx="7848872" cy="4410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8A081C-B2E9-476C-B911-16B9055B2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8" y="851600"/>
            <a:ext cx="8778762" cy="51076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202D1FF-D4BC-443E-B5C7-F60846500227}"/>
              </a:ext>
            </a:extLst>
          </p:cNvPr>
          <p:cNvSpPr/>
          <p:nvPr/>
        </p:nvSpPr>
        <p:spPr>
          <a:xfrm>
            <a:off x="6120172" y="866827"/>
            <a:ext cx="1836204" cy="4803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5414D0-50FB-4259-A5C9-3E4F7BEB8205}"/>
              </a:ext>
            </a:extLst>
          </p:cNvPr>
          <p:cNvSpPr/>
          <p:nvPr/>
        </p:nvSpPr>
        <p:spPr>
          <a:xfrm>
            <a:off x="142391" y="4660117"/>
            <a:ext cx="741682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292895-2F4A-4FAE-B404-E30D7086CD59}"/>
              </a:ext>
            </a:extLst>
          </p:cNvPr>
          <p:cNvSpPr/>
          <p:nvPr/>
        </p:nvSpPr>
        <p:spPr>
          <a:xfrm>
            <a:off x="138224" y="3188876"/>
            <a:ext cx="7602128" cy="81618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0C83C3-9448-4D51-B900-D52329FDB780}"/>
              </a:ext>
            </a:extLst>
          </p:cNvPr>
          <p:cNvSpPr/>
          <p:nvPr/>
        </p:nvSpPr>
        <p:spPr>
          <a:xfrm>
            <a:off x="132504" y="4603152"/>
            <a:ext cx="7602128" cy="14032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BC2E03-BE4E-4815-8188-ADCBB591487C}"/>
              </a:ext>
            </a:extLst>
          </p:cNvPr>
          <p:cNvSpPr txBox="1"/>
          <p:nvPr/>
        </p:nvSpPr>
        <p:spPr>
          <a:xfrm>
            <a:off x="-26480" y="142449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P(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不上进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嫁</a:t>
            </a: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1/6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62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 animBg="1"/>
      <p:bldP spid="31" grpId="0" animBg="1"/>
      <p:bldP spid="32" grpId="0" animBg="1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A81AE-0351-482D-A257-349CE58E7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244539"/>
            <a:ext cx="7848872" cy="4410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8A081C-B2E9-476C-B911-16B9055B2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8" y="851600"/>
            <a:ext cx="8778762" cy="51076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202D1FF-D4BC-443E-B5C7-F60846500227}"/>
              </a:ext>
            </a:extLst>
          </p:cNvPr>
          <p:cNvSpPr/>
          <p:nvPr/>
        </p:nvSpPr>
        <p:spPr>
          <a:xfrm>
            <a:off x="8100392" y="887224"/>
            <a:ext cx="720080" cy="4803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292895-2F4A-4FAE-B404-E30D7086CD59}"/>
              </a:ext>
            </a:extLst>
          </p:cNvPr>
          <p:cNvSpPr/>
          <p:nvPr/>
        </p:nvSpPr>
        <p:spPr>
          <a:xfrm>
            <a:off x="138224" y="3188876"/>
            <a:ext cx="7602128" cy="81618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0C83C3-9448-4D51-B900-D52329FDB780}"/>
              </a:ext>
            </a:extLst>
          </p:cNvPr>
          <p:cNvSpPr/>
          <p:nvPr/>
        </p:nvSpPr>
        <p:spPr>
          <a:xfrm>
            <a:off x="132504" y="4603152"/>
            <a:ext cx="7602128" cy="14032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BC2E03-BE4E-4815-8188-ADCBB591487C}"/>
              </a:ext>
            </a:extLst>
          </p:cNvPr>
          <p:cNvSpPr txBox="1"/>
          <p:nvPr/>
        </p:nvSpPr>
        <p:spPr>
          <a:xfrm>
            <a:off x="-26480" y="142449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P(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嫁</a:t>
            </a: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 6</a:t>
            </a: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/12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 1/2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8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32" grpId="0" animBg="1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BC2E03-BE4E-4815-8188-ADCBB591487C}"/>
              </a:ext>
            </a:extLst>
          </p:cNvPr>
          <p:cNvSpPr txBox="1"/>
          <p:nvPr/>
        </p:nvSpPr>
        <p:spPr>
          <a:xfrm>
            <a:off x="30581" y="3616404"/>
            <a:ext cx="9144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=1/2 * 1/6 * 1/6 * 1/6 * 1/2</a:t>
            </a:r>
          </a:p>
          <a:p>
            <a:pPr>
              <a:defRPr/>
            </a:pP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1/864</a:t>
            </a:r>
            <a:endParaRPr lang="en-US" dirty="0">
              <a:solidFill>
                <a:srgbClr val="FFC000"/>
              </a:solidFill>
              <a:latin typeface="Arial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FAA31B-159A-4F60-8F06-C1B0621A8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21" y="938301"/>
            <a:ext cx="8839558" cy="12241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334559-49AB-49BE-AC1E-3A1BC3EB1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82" y="2309702"/>
            <a:ext cx="8839557" cy="11039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F188A6-B8A1-4E0A-9A85-236FA010C0C3}"/>
              </a:ext>
            </a:extLst>
          </p:cNvPr>
          <p:cNvCxnSpPr>
            <a:cxnSpLocks/>
          </p:cNvCxnSpPr>
          <p:nvPr/>
        </p:nvCxnSpPr>
        <p:spPr>
          <a:xfrm>
            <a:off x="1332702" y="3053568"/>
            <a:ext cx="6624736" cy="172913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2B75C9-7A37-4375-BE8B-A1162908EF85}"/>
              </a:ext>
            </a:extLst>
          </p:cNvPr>
          <p:cNvCxnSpPr>
            <a:cxnSpLocks/>
          </p:cNvCxnSpPr>
          <p:nvPr/>
        </p:nvCxnSpPr>
        <p:spPr>
          <a:xfrm>
            <a:off x="1475656" y="1782898"/>
            <a:ext cx="6624736" cy="172913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90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7815"/>
            <a:ext cx="9144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对于“不嫁”来说，其概率为：</a:t>
            </a: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4F2B2C-2EF6-47E7-837F-D8623B550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2" y="1707024"/>
            <a:ext cx="8839557" cy="10374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19E21A-A30E-4F63-92E1-3CFD84A74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01" y="2948788"/>
            <a:ext cx="8823268" cy="11647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7AFAF1-9F06-4F55-86E3-5CF9805D8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01" y="4317776"/>
            <a:ext cx="8924795" cy="833200"/>
          </a:xfrm>
          <a:prstGeom prst="rect">
            <a:avLst/>
          </a:prstGeom>
        </p:spPr>
      </p:pic>
      <p:cxnSp>
        <p:nvCxnSpPr>
          <p:cNvPr id="4097" name="Straight Connector 4096">
            <a:extLst>
              <a:ext uri="{FF2B5EF4-FFF2-40B4-BE49-F238E27FC236}">
                <a16:creationId xmlns:a16="http://schemas.microsoft.com/office/drawing/2014/main" id="{60670C6D-51CC-4102-9F89-733B7D3E8E1E}"/>
              </a:ext>
            </a:extLst>
          </p:cNvPr>
          <p:cNvCxnSpPr>
            <a:cxnSpLocks/>
          </p:cNvCxnSpPr>
          <p:nvPr/>
        </p:nvCxnSpPr>
        <p:spPr>
          <a:xfrm>
            <a:off x="1403648" y="3661366"/>
            <a:ext cx="6624736" cy="172913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BFDB8B4-55AB-454F-AD2D-633D229907B1}"/>
              </a:ext>
            </a:extLst>
          </p:cNvPr>
          <p:cNvCxnSpPr>
            <a:cxnSpLocks/>
          </p:cNvCxnSpPr>
          <p:nvPr/>
        </p:nvCxnSpPr>
        <p:spPr>
          <a:xfrm>
            <a:off x="1763688" y="4826072"/>
            <a:ext cx="6624736" cy="172913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15240EB-6F54-4A60-9C86-58C18F5790EB}"/>
              </a:ext>
            </a:extLst>
          </p:cNvPr>
          <p:cNvSpPr/>
          <p:nvPr/>
        </p:nvSpPr>
        <p:spPr>
          <a:xfrm>
            <a:off x="1187624" y="4287275"/>
            <a:ext cx="720080" cy="3868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0901D8-3E45-4CFE-81B6-92207E906608}"/>
              </a:ext>
            </a:extLst>
          </p:cNvPr>
          <p:cNvSpPr/>
          <p:nvPr/>
        </p:nvSpPr>
        <p:spPr>
          <a:xfrm>
            <a:off x="3463234" y="4265485"/>
            <a:ext cx="720080" cy="3868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FB68E9-40C3-481E-BB89-1B72C2E6A1B3}"/>
              </a:ext>
            </a:extLst>
          </p:cNvPr>
          <p:cNvSpPr/>
          <p:nvPr/>
        </p:nvSpPr>
        <p:spPr>
          <a:xfrm>
            <a:off x="5378804" y="4259949"/>
            <a:ext cx="720080" cy="3868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B5E7626-EE86-41B7-914E-AD764043AE30}"/>
              </a:ext>
            </a:extLst>
          </p:cNvPr>
          <p:cNvSpPr/>
          <p:nvPr/>
        </p:nvSpPr>
        <p:spPr>
          <a:xfrm>
            <a:off x="7292937" y="4267224"/>
            <a:ext cx="720080" cy="3868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70DFFE-5627-4837-92FD-04709898A04D}"/>
              </a:ext>
            </a:extLst>
          </p:cNvPr>
          <p:cNvSpPr/>
          <p:nvPr/>
        </p:nvSpPr>
        <p:spPr>
          <a:xfrm>
            <a:off x="6567132" y="3001483"/>
            <a:ext cx="792088" cy="4275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668C690-A341-4B50-9E49-6F5E0A3193CC}"/>
              </a:ext>
            </a:extLst>
          </p:cNvPr>
          <p:cNvSpPr/>
          <p:nvPr/>
        </p:nvSpPr>
        <p:spPr>
          <a:xfrm>
            <a:off x="7956376" y="3000216"/>
            <a:ext cx="792088" cy="428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885B20-4C19-481A-ACBE-8453544698C1}"/>
              </a:ext>
            </a:extLst>
          </p:cNvPr>
          <p:cNvSpPr/>
          <p:nvPr/>
        </p:nvSpPr>
        <p:spPr>
          <a:xfrm>
            <a:off x="8221364" y="4283767"/>
            <a:ext cx="720080" cy="3868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A06B45-950F-4B8F-AA43-D9B14D1AD6C4}"/>
              </a:ext>
            </a:extLst>
          </p:cNvPr>
          <p:cNvSpPr txBox="1"/>
          <p:nvPr/>
        </p:nvSpPr>
        <p:spPr>
          <a:xfrm>
            <a:off x="8827" y="539857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=1/6 * 1/2 * 1 * 1/2 * 1/2 = </a:t>
            </a:r>
            <a:r>
              <a:rPr 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1/48</a:t>
            </a: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13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8864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117739" y="908720"/>
            <a:ext cx="8569325" cy="40626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贝叶斯公式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朴素贝叶斯的原理 *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朴素贝叶斯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Naïve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在哪里？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朴素贝叶斯的优缺点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Example</a:t>
            </a: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806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BC2E03-BE4E-4815-8188-ADCBB591487C}"/>
              </a:ext>
            </a:extLst>
          </p:cNvPr>
          <p:cNvSpPr txBox="1"/>
          <p:nvPr/>
        </p:nvSpPr>
        <p:spPr>
          <a:xfrm>
            <a:off x="4139952" y="2180321"/>
            <a:ext cx="15121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6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endParaRPr lang="en-US" sz="3200" dirty="0">
              <a:solidFill>
                <a:srgbClr val="FFC000"/>
              </a:solidFill>
              <a:latin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76AFCB-56EA-4016-AFCF-CA796AB44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3" y="1142838"/>
            <a:ext cx="8839557" cy="10374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E40AA3-54E6-4CD5-964A-CC5F223DF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8" y="3257977"/>
            <a:ext cx="8825682" cy="9974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7193C6-1882-4768-9BBC-BE2F1B895809}"/>
              </a:ext>
            </a:extLst>
          </p:cNvPr>
          <p:cNvSpPr txBox="1"/>
          <p:nvPr/>
        </p:nvSpPr>
        <p:spPr>
          <a:xfrm>
            <a:off x="3419872" y="4699499"/>
            <a:ext cx="23042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6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不嫁！</a:t>
            </a:r>
            <a:endParaRPr lang="en-US" sz="3200" dirty="0">
              <a:solidFill>
                <a:srgbClr val="FFC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07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  <a:t>  </a:t>
            </a: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朴素贝叶斯，</a:t>
            </a:r>
            <a:br>
              <a:rPr lang="en-US" altLang="zh-CN" sz="66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6600" dirty="0">
                <a:solidFill>
                  <a:schemeClr val="bg1"/>
                </a:solidFill>
                <a:ea typeface="微软雅黑" panose="020B0503020204020204" pitchFamily="34" charset="-122"/>
              </a:rPr>
              <a:t>Naive</a:t>
            </a: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在哪</a:t>
            </a:r>
            <a:r>
              <a:rPr lang="en-US" altLang="zh-CN" sz="6600" dirty="0">
                <a:solidFill>
                  <a:schemeClr val="bg1"/>
                </a:solidFill>
                <a:ea typeface="微软雅黑" panose="020B0503020204020204" pitchFamily="34" charset="-122"/>
              </a:rPr>
              <a:t>?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3808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ea typeface="微软雅黑" panose="020B0503020204020204" pitchFamily="34" charset="-122"/>
              </a:rPr>
              <a:t>Naive</a:t>
            </a:r>
            <a:r>
              <a:rPr lang="zh-CN" altLang="en-US" sz="4800" dirty="0">
                <a:solidFill>
                  <a:schemeClr val="bg1"/>
                </a:solidFill>
                <a:ea typeface="微软雅黑" panose="020B0503020204020204" pitchFamily="34" charset="-122"/>
              </a:rPr>
              <a:t>在哪</a:t>
            </a:r>
            <a:r>
              <a:rPr lang="en-US" altLang="zh-CN" sz="4800" dirty="0">
                <a:solidFill>
                  <a:schemeClr val="bg1"/>
                </a:solidFill>
                <a:ea typeface="微软雅黑" panose="020B0503020204020204" pitchFamily="34" charset="-122"/>
              </a:rPr>
              <a:t>?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7815"/>
            <a:ext cx="91440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“Too simple, sometimes naïve”</a:t>
            </a: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D6BF72-05FA-4D6E-A6C3-56C6BFF60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21" y="2204863"/>
            <a:ext cx="8839558" cy="12241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4A96D9-7FD9-4706-86C3-3B66A5A6B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20" y="3765254"/>
            <a:ext cx="8839557" cy="11039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C06E4A-2D6F-4DCC-9711-471285065377}"/>
              </a:ext>
            </a:extLst>
          </p:cNvPr>
          <p:cNvSpPr/>
          <p:nvPr/>
        </p:nvSpPr>
        <p:spPr>
          <a:xfrm>
            <a:off x="935594" y="2227311"/>
            <a:ext cx="900102" cy="563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47EE6A-9FEC-43C7-B615-9ADAAF37B72D}"/>
              </a:ext>
            </a:extLst>
          </p:cNvPr>
          <p:cNvSpPr/>
          <p:nvPr/>
        </p:nvSpPr>
        <p:spPr>
          <a:xfrm>
            <a:off x="395536" y="3819660"/>
            <a:ext cx="1584176" cy="508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639030-566F-4963-943F-24E9C97FC4FE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187624" y="2844979"/>
            <a:ext cx="72008" cy="9746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B6E7123-99C8-444A-8874-C0903E71E144}"/>
              </a:ext>
            </a:extLst>
          </p:cNvPr>
          <p:cNvSpPr/>
          <p:nvPr/>
        </p:nvSpPr>
        <p:spPr>
          <a:xfrm>
            <a:off x="2177732" y="2227311"/>
            <a:ext cx="1674187" cy="563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BD5217-24CB-4BE1-92AF-0DBAAB41357A}"/>
              </a:ext>
            </a:extLst>
          </p:cNvPr>
          <p:cNvSpPr/>
          <p:nvPr/>
        </p:nvSpPr>
        <p:spPr>
          <a:xfrm>
            <a:off x="2177733" y="3819660"/>
            <a:ext cx="2034228" cy="508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D80A73-3187-49CA-A052-3559751BA9FD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843808" y="2844979"/>
            <a:ext cx="351039" cy="9746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5BE5DEF-43D5-4A27-96AF-EB9A0CBA90A7}"/>
              </a:ext>
            </a:extLst>
          </p:cNvPr>
          <p:cNvSpPr/>
          <p:nvPr/>
        </p:nvSpPr>
        <p:spPr>
          <a:xfrm>
            <a:off x="4201229" y="2228727"/>
            <a:ext cx="1378884" cy="563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01CF24-DF11-4766-B70E-FF1D956AB63A}"/>
              </a:ext>
            </a:extLst>
          </p:cNvPr>
          <p:cNvSpPr/>
          <p:nvPr/>
        </p:nvSpPr>
        <p:spPr>
          <a:xfrm>
            <a:off x="4409981" y="3821076"/>
            <a:ext cx="1746195" cy="508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59A9D2-716A-4414-B266-95845623A0D7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867304" y="2846395"/>
            <a:ext cx="415775" cy="9746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0B499C1-66EA-49B9-AC49-C85604FFBD8C}"/>
              </a:ext>
            </a:extLst>
          </p:cNvPr>
          <p:cNvSpPr/>
          <p:nvPr/>
        </p:nvSpPr>
        <p:spPr>
          <a:xfrm>
            <a:off x="5871064" y="2227311"/>
            <a:ext cx="1293224" cy="563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738A85-F469-4112-93BF-9510E71F3CB1}"/>
              </a:ext>
            </a:extLst>
          </p:cNvPr>
          <p:cNvSpPr/>
          <p:nvPr/>
        </p:nvSpPr>
        <p:spPr>
          <a:xfrm>
            <a:off x="6237474" y="3819660"/>
            <a:ext cx="1862918" cy="508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9FF15F0-69A3-4582-A3E5-DCAE53B665BE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537139" y="2844979"/>
            <a:ext cx="631794" cy="9746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7" name="Straight Connector 4096">
            <a:extLst>
              <a:ext uri="{FF2B5EF4-FFF2-40B4-BE49-F238E27FC236}">
                <a16:creationId xmlns:a16="http://schemas.microsoft.com/office/drawing/2014/main" id="{60670C6D-51CC-4102-9F89-733B7D3E8E1E}"/>
              </a:ext>
            </a:extLst>
          </p:cNvPr>
          <p:cNvCxnSpPr>
            <a:cxnSpLocks/>
          </p:cNvCxnSpPr>
          <p:nvPr/>
        </p:nvCxnSpPr>
        <p:spPr>
          <a:xfrm>
            <a:off x="1331640" y="4509120"/>
            <a:ext cx="6624736" cy="172913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521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ea typeface="微软雅黑" panose="020B0503020204020204" pitchFamily="34" charset="-122"/>
              </a:rPr>
              <a:t>Naive</a:t>
            </a:r>
            <a:r>
              <a:rPr lang="zh-CN" altLang="en-US" sz="4800" dirty="0">
                <a:solidFill>
                  <a:schemeClr val="bg1"/>
                </a:solidFill>
                <a:ea typeface="微软雅黑" panose="020B0503020204020204" pitchFamily="34" charset="-122"/>
              </a:rPr>
              <a:t>在哪</a:t>
            </a:r>
            <a:r>
              <a:rPr lang="en-US" altLang="zh-CN" sz="4800" dirty="0">
                <a:solidFill>
                  <a:schemeClr val="bg1"/>
                </a:solidFill>
                <a:ea typeface="微软雅黑" panose="020B0503020204020204" pitchFamily="34" charset="-122"/>
              </a:rPr>
              <a:t>?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7815"/>
            <a:ext cx="914400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现实世界中，特征之间并不总是独立的。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垃圾邮件判别：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indent="-742950">
              <a:buAutoNum type="arabicParenBoth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代办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公司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发票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indent="-742950">
              <a:buAutoNum type="arabicParenBoth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发票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公司 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代办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indent="-742950">
              <a:buAutoNum type="arabicParenBoth"/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40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然鹅实践上效果还不错！</a:t>
            </a:r>
            <a:endParaRPr lang="en-US" altLang="zh-CN" sz="40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98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67544" y="2132856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  <a:t>  </a:t>
            </a: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朴素贝叶斯优缺点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895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ea typeface="微软雅黑" panose="020B0503020204020204" pitchFamily="34" charset="-122"/>
              </a:rPr>
              <a:t>朴素贝叶斯优缺点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7815"/>
            <a:ext cx="914400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优点：算法逻辑简单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易于实现、分类过程中时空开销小、可以应用在数据量大的情况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缺点：朴素贝叶斯模型假设属性之间相互独立，这个假设在实际应用中往往是不成立的，在属性个数比较多或者属性之间相关性较大时，分类效果不好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0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6600" dirty="0">
                <a:solidFill>
                  <a:schemeClr val="bg1"/>
                </a:solidFill>
                <a:ea typeface="微软雅黑" panose="020B0503020204020204" pitchFamily="34" charset="-122"/>
              </a:rPr>
              <a:t>Q &amp; A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801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背景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71B1B1-817D-47D1-B4A3-62C864395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836712"/>
            <a:ext cx="6334125" cy="401002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EF7C5F8-9E26-417F-9E5E-C24B481E48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71600" y="4221088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嫁不嫁？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465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1196752"/>
            <a:ext cx="914400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P(A)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先验概率，基于统计或经验、知识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帅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帅哥的概率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-&gt;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可以统计一群男人中帅哥的比例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P(B|A)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后验概率，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发生的前提下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发生的概率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嫁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帅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P(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不嫁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帅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52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7815"/>
            <a:ext cx="9144000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同时发生的概率：</a:t>
            </a: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P(B|A) 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P(A) = P(A|B) 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P(B)</a:t>
            </a: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嫁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帅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P(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帅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) = P(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帅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嫁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嫁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defRPr/>
            </a:pP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0EF1F0-BFEE-4216-A6F7-11DC45945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212976"/>
            <a:ext cx="5328592" cy="356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0" y="807815"/>
            <a:ext cx="9144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独立事件的概率：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是否发生对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没有影响，则称它们为独立事件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P(B 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A) = P(B) </a:t>
            </a:r>
            <a:r>
              <a:rPr lang="zh-CN" altLang="en-US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P(A)</a:t>
            </a:r>
          </a:p>
          <a:p>
            <a:pPr>
              <a:defRPr/>
            </a:pP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40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4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95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贝叶斯公式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399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贝叶斯公式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A991AE-3688-4E36-95ED-0003B8B99099}"/>
                  </a:ext>
                </a:extLst>
              </p:cNvPr>
              <p:cNvSpPr txBox="1"/>
              <p:nvPr/>
            </p:nvSpPr>
            <p:spPr>
              <a:xfrm>
                <a:off x="0" y="188640"/>
                <a:ext cx="9144000" cy="50887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endParaRPr lang="en-US" altLang="zh-CN" sz="4000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defRPr/>
                </a:pP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P(</a:t>
                </a:r>
                <a:r>
                  <a:rPr lang="zh-CN" altLang="en-US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嫁</a:t>
                </a: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|</a:t>
                </a:r>
                <a:r>
                  <a:rPr lang="zh-CN" altLang="en-US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帅</a:t>
                </a: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) </a:t>
                </a:r>
                <a:r>
                  <a:rPr lang="zh-CN" altLang="en-US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*</a:t>
                </a: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 P(</a:t>
                </a:r>
                <a:r>
                  <a:rPr lang="zh-CN" altLang="en-US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帅</a:t>
                </a: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) = P(</a:t>
                </a:r>
                <a:r>
                  <a:rPr lang="zh-CN" altLang="en-US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帅</a:t>
                </a: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|</a:t>
                </a:r>
                <a:r>
                  <a:rPr lang="zh-CN" altLang="en-US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嫁</a:t>
                </a: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) </a:t>
                </a:r>
                <a:r>
                  <a:rPr lang="zh-CN" altLang="en-US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* </a:t>
                </a: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P(</a:t>
                </a:r>
                <a:r>
                  <a:rPr lang="zh-CN" altLang="en-US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嫁</a:t>
                </a: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)</a:t>
                </a:r>
              </a:p>
              <a:p>
                <a:pPr>
                  <a:defRPr/>
                </a:pPr>
                <a:endParaRPr lang="en-US" altLang="zh-CN" sz="4000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defRPr/>
                </a:pPr>
                <a:r>
                  <a:rPr lang="en-US" altLang="zh-CN" sz="4000" dirty="0">
                    <a:solidFill>
                      <a:srgbClr val="FFC000"/>
                    </a:solidFill>
                    <a:latin typeface="微软雅黑" pitchFamily="34" charset="-122"/>
                    <a:ea typeface="微软雅黑" pitchFamily="34" charset="-122"/>
                  </a:rPr>
                  <a:t>   </a:t>
                </a:r>
                <a:r>
                  <a:rPr lang="zh-CN" altLang="en-US" sz="4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未知      可知         可知      可知</a:t>
                </a:r>
                <a:endParaRPr lang="en-US" altLang="zh-CN" sz="4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defRPr/>
                </a:pPr>
                <a:endParaRPr lang="en-US" altLang="zh-CN" sz="4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𝑃</m:t>
                      </m:r>
                      <m:r>
                        <a:rPr lang="en-US" altLang="zh-CN" sz="4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(</m:t>
                      </m:r>
                      <m:r>
                        <a:rPr lang="zh-CN" altLang="en-US" sz="4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嫁</m:t>
                      </m:r>
                      <m:r>
                        <a:rPr lang="en-US" altLang="zh-CN" sz="4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|</m:t>
                      </m:r>
                      <m:r>
                        <a:rPr lang="zh-CN" altLang="en-US" sz="4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帅</m:t>
                      </m:r>
                      <m:r>
                        <a:rPr lang="en-US" altLang="zh-CN" sz="4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)=</m:t>
                      </m:r>
                      <m:f>
                        <m:fPr>
                          <m:ctrlPr>
                            <a:rPr lang="en-US" altLang="zh-CN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fPr>
                        <m:num>
                          <m:r>
                            <a:rPr lang="en-US" altLang="zh-CN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𝑃</m:t>
                          </m:r>
                          <m:r>
                            <a:rPr lang="en-US" altLang="zh-CN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(</m:t>
                          </m:r>
                          <m:r>
                            <a:rPr lang="zh-CN" alt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帅</m:t>
                          </m:r>
                          <m:r>
                            <a:rPr lang="en-US" altLang="zh-CN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|</m:t>
                          </m:r>
                          <m:r>
                            <a:rPr lang="zh-CN" alt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嫁</m:t>
                          </m:r>
                          <m:r>
                            <a:rPr lang="en-US" altLang="zh-CN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)</m:t>
                          </m:r>
                          <m:r>
                            <a:rPr lang="zh-CN" alt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∗</m:t>
                          </m:r>
                          <m:r>
                            <a:rPr lang="en-US" altLang="zh-CN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𝑃</m:t>
                          </m:r>
                          <m:r>
                            <a:rPr lang="en-US" altLang="zh-CN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(</m:t>
                          </m:r>
                          <m:r>
                            <a:rPr lang="zh-CN" alt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嫁</m:t>
                          </m:r>
                          <m:r>
                            <a:rPr lang="en-US" altLang="zh-CN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𝑃</m:t>
                          </m:r>
                          <m:r>
                            <a:rPr lang="en-US" altLang="zh-CN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(</m:t>
                          </m:r>
                          <m:r>
                            <a:rPr lang="zh-CN" altLang="en-US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帅</m:t>
                          </m:r>
                          <m:r>
                            <a:rPr lang="en-US" altLang="zh-CN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4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defRPr/>
                </a:pPr>
                <a:endParaRPr lang="en-US" dirty="0">
                  <a:solidFill>
                    <a:schemeClr val="bg1"/>
                  </a:solidFill>
                  <a:latin typeface="Arial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A991AE-3688-4E36-95ED-0003B8B99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8640"/>
                <a:ext cx="9144000" cy="5088701"/>
              </a:xfrm>
              <a:prstGeom prst="rect">
                <a:avLst/>
              </a:prstGeom>
              <a:blipFill>
                <a:blip r:embed="rId2"/>
                <a:stretch>
                  <a:fillRect l="-2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261CE78B-3ED9-4052-99CB-EAE9F5242BBD}"/>
              </a:ext>
            </a:extLst>
          </p:cNvPr>
          <p:cNvSpPr/>
          <p:nvPr/>
        </p:nvSpPr>
        <p:spPr>
          <a:xfrm rot="10800000">
            <a:off x="827584" y="1532403"/>
            <a:ext cx="484632" cy="485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D8906AC-31C2-4B63-BC7E-12EB63EEE104}"/>
              </a:ext>
            </a:extLst>
          </p:cNvPr>
          <p:cNvSpPr/>
          <p:nvPr/>
        </p:nvSpPr>
        <p:spPr>
          <a:xfrm rot="10800000">
            <a:off x="2771800" y="1512176"/>
            <a:ext cx="484632" cy="5055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FC10889-F24D-42C8-8523-21D1209CD614}"/>
              </a:ext>
            </a:extLst>
          </p:cNvPr>
          <p:cNvSpPr/>
          <p:nvPr/>
        </p:nvSpPr>
        <p:spPr>
          <a:xfrm rot="10800000">
            <a:off x="5076056" y="1512176"/>
            <a:ext cx="484632" cy="5055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308EC02-FCE2-42DB-A0E4-7B3DC169BC7B}"/>
              </a:ext>
            </a:extLst>
          </p:cNvPr>
          <p:cNvSpPr/>
          <p:nvPr/>
        </p:nvSpPr>
        <p:spPr>
          <a:xfrm rot="10800000">
            <a:off x="7082647" y="1512176"/>
            <a:ext cx="484632" cy="5055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080DB13-140B-4CF3-A05E-C4E9D8DBDBD9}"/>
                  </a:ext>
                </a:extLst>
              </p:cNvPr>
              <p:cNvSpPr/>
              <p:nvPr/>
            </p:nvSpPr>
            <p:spPr>
              <a:xfrm>
                <a:off x="755576" y="5111974"/>
                <a:ext cx="7704856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𝑃</m:t>
                      </m:r>
                      <m:r>
                        <a:rPr lang="en-US" altLang="zh-CN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(</m:t>
                      </m:r>
                      <m:r>
                        <a:rPr lang="zh-CN" alt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不</m:t>
                      </m:r>
                      <m:r>
                        <a:rPr lang="zh-CN" alt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嫁</m:t>
                      </m:r>
                      <m:r>
                        <a:rPr lang="en-US" altLang="zh-CN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|</m:t>
                      </m:r>
                      <m:r>
                        <a:rPr lang="zh-CN" alt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帅</m:t>
                      </m:r>
                      <m:r>
                        <a:rPr lang="en-US" altLang="zh-CN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)=</m:t>
                      </m:r>
                      <m:f>
                        <m:fPr>
                          <m:ctrlPr>
                            <a:rPr lang="en-US" altLang="zh-CN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𝑃</m:t>
                          </m:r>
                          <m:r>
                            <a:rPr lang="en-US" altLang="zh-CN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(</m:t>
                          </m:r>
                          <m:r>
                            <a:rPr lang="zh-CN" alt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帅</m:t>
                          </m:r>
                          <m:r>
                            <a:rPr lang="en-US" altLang="zh-CN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|</m:t>
                          </m:r>
                          <m:r>
                            <a:rPr lang="zh-CN" altLang="en-US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不</m:t>
                          </m:r>
                          <m:r>
                            <a:rPr lang="zh-CN" alt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嫁</m:t>
                          </m:r>
                          <m:r>
                            <a:rPr lang="en-US" altLang="zh-CN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)</m:t>
                          </m:r>
                          <m:r>
                            <a:rPr lang="zh-CN" alt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∗</m:t>
                          </m:r>
                          <m:r>
                            <a:rPr lang="en-US" altLang="zh-CN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𝑃</m:t>
                          </m:r>
                          <m:r>
                            <a:rPr lang="en-US" altLang="zh-CN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(</m:t>
                          </m:r>
                          <m:r>
                            <a:rPr lang="zh-CN" alt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不</m:t>
                          </m:r>
                          <m:r>
                            <a:rPr lang="zh-CN" alt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嫁</m:t>
                          </m:r>
                          <m:r>
                            <a:rPr lang="en-US" altLang="zh-CN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𝑃</m:t>
                          </m:r>
                          <m:r>
                            <a:rPr lang="en-US" altLang="zh-CN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(</m:t>
                          </m:r>
                          <m:r>
                            <a:rPr lang="zh-CN" alt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帅</m:t>
                          </m:r>
                          <m:r>
                            <a:rPr lang="en-US" altLang="zh-CN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080DB13-140B-4CF3-A05E-C4E9D8DBDB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111974"/>
                <a:ext cx="7704856" cy="1323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5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_3">
  <a:themeElements>
    <a:clrScheme name="默认设计模板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157256664</TotalTime>
  <Pages>0</Pages>
  <Words>672</Words>
  <Characters>0</Characters>
  <Application>Microsoft Office PowerPoint</Application>
  <DocSecurity>0</DocSecurity>
  <PresentationFormat>On-screen Show (4:3)</PresentationFormat>
  <Lines>0</Lines>
  <Paragraphs>91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宋体</vt:lpstr>
      <vt:lpstr>微软雅黑</vt:lpstr>
      <vt:lpstr>Arial</vt:lpstr>
      <vt:lpstr>Cambria Math</vt:lpstr>
      <vt:lpstr>Wingdings</vt:lpstr>
      <vt:lpstr>默认设计模板</vt:lpstr>
      <vt:lpstr>默认设计模板_3</vt:lpstr>
      <vt:lpstr>  CH4. Naive Bayes  Yellow &amp; TMac </vt:lpstr>
      <vt:lpstr>PowerPoint Presentation</vt:lpstr>
      <vt:lpstr> 背景 </vt:lpstr>
      <vt:lpstr> 嫁不嫁？ </vt:lpstr>
      <vt:lpstr>PowerPoint Presentation</vt:lpstr>
      <vt:lpstr>PowerPoint Presentation</vt:lpstr>
      <vt:lpstr>PowerPoint Presentation</vt:lpstr>
      <vt:lpstr> 贝叶斯公式 </vt:lpstr>
      <vt:lpstr>PowerPoint Presentation</vt:lpstr>
      <vt:lpstr>PowerPoint Presentation</vt:lpstr>
      <vt:lpstr> 朴素贝叶斯 Naïve Bayes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朴素贝叶斯， Naive在哪? </vt:lpstr>
      <vt:lpstr>PowerPoint Presentation</vt:lpstr>
      <vt:lpstr>PowerPoint Presentation</vt:lpstr>
      <vt:lpstr>   朴素贝叶斯优缺点 </vt:lpstr>
      <vt:lpstr>PowerPoint Presentation</vt:lpstr>
      <vt:lpstr> Q &amp; A 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Redis  Yellow</dc:title>
  <dc:subject/>
  <dc:creator>beifeng.xy</dc:creator>
  <cp:keywords/>
  <dc:description/>
  <cp:lastModifiedBy>YELLOW HUANG (DOCU-IRIS-ISD-OOCLL/ZHA)</cp:lastModifiedBy>
  <cp:revision>178</cp:revision>
  <cp:lastPrinted>1899-12-30T00:00:00Z</cp:lastPrinted>
  <dcterms:created xsi:type="dcterms:W3CDTF">2011-04-14T14:51:18Z</dcterms:created>
  <dcterms:modified xsi:type="dcterms:W3CDTF">2018-08-02T02:58:12Z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