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98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294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374" y="96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CH4. Naive Bayes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 &amp; </a:t>
            </a:r>
            <a:r>
              <a:rPr lang="en-US" altLang="zh-CN" sz="3200" dirty="0" err="1">
                <a:solidFill>
                  <a:schemeClr val="bg1"/>
                </a:solidFill>
                <a:ea typeface="微软雅黑" panose="020B0503020204020204" pitchFamily="34" charset="-122"/>
              </a:rPr>
              <a:t>TMac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D18E89-61D3-4E86-B102-31A43027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54" y="188640"/>
            <a:ext cx="5816491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Looks good?</a:t>
            </a:r>
          </a:p>
          <a:p>
            <a:pPr>
              <a:defRPr/>
            </a:pPr>
            <a:endParaRPr lang="en-US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858397-DC7E-49F3-9DCD-565DD5B4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83504"/>
            <a:ext cx="8825682" cy="997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4E9239-7584-4CB6-8AE1-F5E33B675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852935"/>
            <a:ext cx="8839558" cy="12241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275F30-1A83-494D-91CF-4C4AA030C96A}"/>
              </a:ext>
            </a:extLst>
          </p:cNvPr>
          <p:cNvSpPr/>
          <p:nvPr/>
        </p:nvSpPr>
        <p:spPr>
          <a:xfrm>
            <a:off x="1403648" y="1988840"/>
            <a:ext cx="7272808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3E415-202D-405E-961C-2CD2611B9851}"/>
              </a:ext>
            </a:extLst>
          </p:cNvPr>
          <p:cNvSpPr txBox="1"/>
          <p:nvPr/>
        </p:nvSpPr>
        <p:spPr>
          <a:xfrm>
            <a:off x="107504" y="4221088"/>
            <a:ext cx="9144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特征空间巨大，指数级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数据的稀疏性很容易导致统计到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9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朴素贝叶斯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06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“朴素”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字的含义：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假定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每个特征之间是相互独立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8D095-2B78-418A-928E-2518C5C85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1" y="2184932"/>
            <a:ext cx="8825682" cy="997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6BF72-05FA-4D6E-A6C3-56C6BFF6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1" y="3573015"/>
            <a:ext cx="8839558" cy="1224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4A96D9-7FD9-4706-86C3-3B66A5A6B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20" y="5133406"/>
            <a:ext cx="8839557" cy="11039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C06E4A-2D6F-4DCC-9711-471285065377}"/>
              </a:ext>
            </a:extLst>
          </p:cNvPr>
          <p:cNvSpPr/>
          <p:nvPr/>
        </p:nvSpPr>
        <p:spPr>
          <a:xfrm>
            <a:off x="935594" y="3595463"/>
            <a:ext cx="900102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7EE6A-9FEC-43C7-B615-9ADAAF37B72D}"/>
              </a:ext>
            </a:extLst>
          </p:cNvPr>
          <p:cNvSpPr/>
          <p:nvPr/>
        </p:nvSpPr>
        <p:spPr>
          <a:xfrm>
            <a:off x="395536" y="5187812"/>
            <a:ext cx="1584176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639030-566F-4963-943F-24E9C97FC4F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187624" y="4213131"/>
            <a:ext cx="72008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E7123-99C8-444A-8874-C0903E71E144}"/>
              </a:ext>
            </a:extLst>
          </p:cNvPr>
          <p:cNvSpPr/>
          <p:nvPr/>
        </p:nvSpPr>
        <p:spPr>
          <a:xfrm>
            <a:off x="2177732" y="3595463"/>
            <a:ext cx="1674187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D5217-24CB-4BE1-92AF-0DBAAB41357A}"/>
              </a:ext>
            </a:extLst>
          </p:cNvPr>
          <p:cNvSpPr/>
          <p:nvPr/>
        </p:nvSpPr>
        <p:spPr>
          <a:xfrm>
            <a:off x="2177733" y="5187812"/>
            <a:ext cx="203422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D80A73-3187-49CA-A052-3559751BA9F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843808" y="4213131"/>
            <a:ext cx="351039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BE5DEF-43D5-4A27-96AF-EB9A0CBA90A7}"/>
              </a:ext>
            </a:extLst>
          </p:cNvPr>
          <p:cNvSpPr/>
          <p:nvPr/>
        </p:nvSpPr>
        <p:spPr>
          <a:xfrm>
            <a:off x="4201229" y="3596879"/>
            <a:ext cx="137888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1CF24-DF11-4766-B70E-FF1D956AB63A}"/>
              </a:ext>
            </a:extLst>
          </p:cNvPr>
          <p:cNvSpPr/>
          <p:nvPr/>
        </p:nvSpPr>
        <p:spPr>
          <a:xfrm>
            <a:off x="4409981" y="5189228"/>
            <a:ext cx="1746195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59A9D2-716A-4414-B266-95845623A0D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867304" y="4214547"/>
            <a:ext cx="415775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0B499C1-66EA-49B9-AC49-C85604FFBD8C}"/>
              </a:ext>
            </a:extLst>
          </p:cNvPr>
          <p:cNvSpPr/>
          <p:nvPr/>
        </p:nvSpPr>
        <p:spPr>
          <a:xfrm>
            <a:off x="5871064" y="3595463"/>
            <a:ext cx="129322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738A85-F469-4112-93BF-9510E71F3CB1}"/>
              </a:ext>
            </a:extLst>
          </p:cNvPr>
          <p:cNvSpPr/>
          <p:nvPr/>
        </p:nvSpPr>
        <p:spPr>
          <a:xfrm>
            <a:off x="6237474" y="5187812"/>
            <a:ext cx="186291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FF15F0-69A3-4582-A3E5-DCAE53B665BE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537139" y="4213131"/>
            <a:ext cx="631794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Connector 4096">
            <a:extLst>
              <a:ext uri="{FF2B5EF4-FFF2-40B4-BE49-F238E27FC236}">
                <a16:creationId xmlns:a16="http://schemas.microsoft.com/office/drawing/2014/main" id="{60670C6D-51CC-4102-9F89-733B7D3E8E1E}"/>
              </a:ext>
            </a:extLst>
          </p:cNvPr>
          <p:cNvCxnSpPr>
            <a:cxnSpLocks/>
          </p:cNvCxnSpPr>
          <p:nvPr/>
        </p:nvCxnSpPr>
        <p:spPr>
          <a:xfrm>
            <a:off x="1331640" y="5877272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  <p:bldP spid="16" grpId="0" animBg="1"/>
      <p:bldP spid="21" grpId="0" animBg="1"/>
      <p:bldP spid="22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467544" y="882055"/>
            <a:ext cx="1296144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5B466-20B0-4C5E-8843-89C8F2FBDEBC}"/>
              </a:ext>
            </a:extLst>
          </p:cNvPr>
          <p:cNvSpPr/>
          <p:nvPr/>
        </p:nvSpPr>
        <p:spPr>
          <a:xfrm>
            <a:off x="179512" y="3645024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B137F1-D6F2-41F1-83A3-C60662A9BB22}"/>
              </a:ext>
            </a:extLst>
          </p:cNvPr>
          <p:cNvSpPr/>
          <p:nvPr/>
        </p:nvSpPr>
        <p:spPr>
          <a:xfrm>
            <a:off x="179512" y="5005974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79512" y="5661248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295846"/>
            <a:ext cx="7602128" cy="7092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不帅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3/6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1/2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1907704" y="858620"/>
            <a:ext cx="2160240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79512" y="5661248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295846"/>
            <a:ext cx="7602128" cy="7092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性格不好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1/6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7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  <p:bldP spid="32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4211960" y="836712"/>
            <a:ext cx="1836204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79512" y="3284984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188876"/>
            <a:ext cx="7602128" cy="8161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身高矮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1/6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9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  <p:bldP spid="3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6120172" y="866827"/>
            <a:ext cx="1836204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42391" y="4660117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188876"/>
            <a:ext cx="7602128" cy="8161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不上进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1/6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2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  <p:bldP spid="32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8100392" y="887224"/>
            <a:ext cx="720080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188876"/>
            <a:ext cx="7602128" cy="8161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6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/12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1/2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8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2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30581" y="3616404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=1/2 * 1/6 * 1/6 * 1/6 * 1/2</a:t>
            </a:r>
          </a:p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1/864</a:t>
            </a:r>
            <a:endParaRPr lang="en-US" dirty="0">
              <a:solidFill>
                <a:srgbClr val="FFC000"/>
              </a:solidFill>
              <a:latin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FAA31B-159A-4F60-8F06-C1B0621A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1" y="938301"/>
            <a:ext cx="8839558" cy="1224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34559-49AB-49BE-AC1E-3A1BC3EB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2" y="2309702"/>
            <a:ext cx="8839557" cy="11039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F188A6-B8A1-4E0A-9A85-236FA010C0C3}"/>
              </a:ext>
            </a:extLst>
          </p:cNvPr>
          <p:cNvCxnSpPr>
            <a:cxnSpLocks/>
          </p:cNvCxnSpPr>
          <p:nvPr/>
        </p:nvCxnSpPr>
        <p:spPr>
          <a:xfrm>
            <a:off x="1332702" y="3053568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B75C9-7A37-4375-BE8B-A1162908EF85}"/>
              </a:ext>
            </a:extLst>
          </p:cNvPr>
          <p:cNvCxnSpPr>
            <a:cxnSpLocks/>
          </p:cNvCxnSpPr>
          <p:nvPr/>
        </p:nvCxnSpPr>
        <p:spPr>
          <a:xfrm>
            <a:off x="1475656" y="1782898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0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对于“不嫁”来说，其概率为：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4F2B2C-2EF6-47E7-837F-D8623B550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2" y="1707024"/>
            <a:ext cx="8839557" cy="10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19E21A-A30E-4F63-92E1-3CFD84A74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1" y="2948788"/>
            <a:ext cx="8823268" cy="1164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AFAF1-9F06-4F55-86E3-5CF9805D8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01" y="4317776"/>
            <a:ext cx="8924795" cy="833200"/>
          </a:xfrm>
          <a:prstGeom prst="rect">
            <a:avLst/>
          </a:prstGeom>
        </p:spPr>
      </p:pic>
      <p:cxnSp>
        <p:nvCxnSpPr>
          <p:cNvPr id="4097" name="Straight Connector 4096">
            <a:extLst>
              <a:ext uri="{FF2B5EF4-FFF2-40B4-BE49-F238E27FC236}">
                <a16:creationId xmlns:a16="http://schemas.microsoft.com/office/drawing/2014/main" id="{60670C6D-51CC-4102-9F89-733B7D3E8E1E}"/>
              </a:ext>
            </a:extLst>
          </p:cNvPr>
          <p:cNvCxnSpPr>
            <a:cxnSpLocks/>
          </p:cNvCxnSpPr>
          <p:nvPr/>
        </p:nvCxnSpPr>
        <p:spPr>
          <a:xfrm>
            <a:off x="1403648" y="3661366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FDB8B4-55AB-454F-AD2D-633D229907B1}"/>
              </a:ext>
            </a:extLst>
          </p:cNvPr>
          <p:cNvCxnSpPr>
            <a:cxnSpLocks/>
          </p:cNvCxnSpPr>
          <p:nvPr/>
        </p:nvCxnSpPr>
        <p:spPr>
          <a:xfrm>
            <a:off x="1763688" y="4826072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5240EB-6F54-4A60-9C86-58C18F5790EB}"/>
              </a:ext>
            </a:extLst>
          </p:cNvPr>
          <p:cNvSpPr/>
          <p:nvPr/>
        </p:nvSpPr>
        <p:spPr>
          <a:xfrm>
            <a:off x="1187624" y="4287275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0901D8-3E45-4CFE-81B6-92207E906608}"/>
              </a:ext>
            </a:extLst>
          </p:cNvPr>
          <p:cNvSpPr/>
          <p:nvPr/>
        </p:nvSpPr>
        <p:spPr>
          <a:xfrm>
            <a:off x="3463234" y="4265485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FB68E9-40C3-481E-BB89-1B72C2E6A1B3}"/>
              </a:ext>
            </a:extLst>
          </p:cNvPr>
          <p:cNvSpPr/>
          <p:nvPr/>
        </p:nvSpPr>
        <p:spPr>
          <a:xfrm>
            <a:off x="5378804" y="4259949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5E7626-EE86-41B7-914E-AD764043AE30}"/>
              </a:ext>
            </a:extLst>
          </p:cNvPr>
          <p:cNvSpPr/>
          <p:nvPr/>
        </p:nvSpPr>
        <p:spPr>
          <a:xfrm>
            <a:off x="7292937" y="4267224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70DFFE-5627-4837-92FD-04709898A04D}"/>
              </a:ext>
            </a:extLst>
          </p:cNvPr>
          <p:cNvSpPr/>
          <p:nvPr/>
        </p:nvSpPr>
        <p:spPr>
          <a:xfrm>
            <a:off x="6567132" y="3001483"/>
            <a:ext cx="792088" cy="427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68C690-A341-4B50-9E49-6F5E0A3193CC}"/>
              </a:ext>
            </a:extLst>
          </p:cNvPr>
          <p:cNvSpPr/>
          <p:nvPr/>
        </p:nvSpPr>
        <p:spPr>
          <a:xfrm>
            <a:off x="7956376" y="3000216"/>
            <a:ext cx="792088" cy="42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885B20-4C19-481A-ACBE-8453544698C1}"/>
              </a:ext>
            </a:extLst>
          </p:cNvPr>
          <p:cNvSpPr/>
          <p:nvPr/>
        </p:nvSpPr>
        <p:spPr>
          <a:xfrm>
            <a:off x="8221364" y="4283767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A06B45-950F-4B8F-AA43-D9B14D1AD6C4}"/>
              </a:ext>
            </a:extLst>
          </p:cNvPr>
          <p:cNvSpPr txBox="1"/>
          <p:nvPr/>
        </p:nvSpPr>
        <p:spPr>
          <a:xfrm>
            <a:off x="8827" y="539857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=1/6 * 1/2 * 1 * 1/2 * 1/2 = </a:t>
            </a:r>
            <a:r>
              <a:rPr 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1/48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3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8864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17739" y="908720"/>
            <a:ext cx="8569325" cy="5293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贝叶斯公式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朴素贝叶斯的原理 *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Naïve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在哪里？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平滑技术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朴素贝叶斯的优缺点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朴素贝叶斯与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LR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Example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4139952" y="2180321"/>
            <a:ext cx="15121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en-US" sz="3200" dirty="0">
              <a:solidFill>
                <a:srgbClr val="FFC000"/>
              </a:solidFill>
              <a:latin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76AFCB-56EA-4016-AFCF-CA796AB4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3" y="1142838"/>
            <a:ext cx="8839557" cy="1037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E40AA3-54E6-4CD5-964A-CC5F223DF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" y="3257977"/>
            <a:ext cx="8825682" cy="997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193C6-1882-4768-9BBC-BE2F1B895809}"/>
              </a:ext>
            </a:extLst>
          </p:cNvPr>
          <p:cNvSpPr txBox="1"/>
          <p:nvPr/>
        </p:nvSpPr>
        <p:spPr>
          <a:xfrm>
            <a:off x="3419872" y="4699499"/>
            <a:ext cx="23042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不嫁！</a:t>
            </a:r>
            <a:endParaRPr lang="en-US" sz="3200" dirty="0">
              <a:solidFill>
                <a:srgbClr val="FFC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7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朴素贝叶斯，</a:t>
            </a:r>
            <a:b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Naive</a:t>
            </a: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在哪</a:t>
            </a: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?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808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ea typeface="微软雅黑" panose="020B0503020204020204" pitchFamily="34" charset="-122"/>
              </a:rPr>
              <a:t>Naive</a:t>
            </a:r>
            <a:r>
              <a:rPr lang="zh-CN" altLang="en-US" sz="4800" dirty="0">
                <a:solidFill>
                  <a:schemeClr val="bg1"/>
                </a:solidFill>
                <a:ea typeface="微软雅黑" panose="020B0503020204020204" pitchFamily="34" charset="-122"/>
              </a:rPr>
              <a:t>在哪</a:t>
            </a:r>
            <a:r>
              <a:rPr lang="en-US" altLang="zh-CN" sz="4800" dirty="0">
                <a:solidFill>
                  <a:schemeClr val="bg1"/>
                </a:solidFill>
                <a:ea typeface="微软雅黑" panose="020B0503020204020204" pitchFamily="34" charset="-122"/>
              </a:rPr>
              <a:t>?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“Too simple, sometimes naïve”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D6BF72-05FA-4D6E-A6C3-56C6BFF60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1" y="2204863"/>
            <a:ext cx="8839558" cy="1224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4A96D9-7FD9-4706-86C3-3B66A5A6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0" y="3765254"/>
            <a:ext cx="8839557" cy="11039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C06E4A-2D6F-4DCC-9711-471285065377}"/>
              </a:ext>
            </a:extLst>
          </p:cNvPr>
          <p:cNvSpPr/>
          <p:nvPr/>
        </p:nvSpPr>
        <p:spPr>
          <a:xfrm>
            <a:off x="935594" y="2227311"/>
            <a:ext cx="900102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7EE6A-9FEC-43C7-B615-9ADAAF37B72D}"/>
              </a:ext>
            </a:extLst>
          </p:cNvPr>
          <p:cNvSpPr/>
          <p:nvPr/>
        </p:nvSpPr>
        <p:spPr>
          <a:xfrm>
            <a:off x="395536" y="3819660"/>
            <a:ext cx="1584176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639030-566F-4963-943F-24E9C97FC4F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187624" y="2844979"/>
            <a:ext cx="72008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E7123-99C8-444A-8874-C0903E71E144}"/>
              </a:ext>
            </a:extLst>
          </p:cNvPr>
          <p:cNvSpPr/>
          <p:nvPr/>
        </p:nvSpPr>
        <p:spPr>
          <a:xfrm>
            <a:off x="2177732" y="2227311"/>
            <a:ext cx="1674187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D5217-24CB-4BE1-92AF-0DBAAB41357A}"/>
              </a:ext>
            </a:extLst>
          </p:cNvPr>
          <p:cNvSpPr/>
          <p:nvPr/>
        </p:nvSpPr>
        <p:spPr>
          <a:xfrm>
            <a:off x="2177733" y="3819660"/>
            <a:ext cx="203422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D80A73-3187-49CA-A052-3559751BA9F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843808" y="2844979"/>
            <a:ext cx="351039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BE5DEF-43D5-4A27-96AF-EB9A0CBA90A7}"/>
              </a:ext>
            </a:extLst>
          </p:cNvPr>
          <p:cNvSpPr/>
          <p:nvPr/>
        </p:nvSpPr>
        <p:spPr>
          <a:xfrm>
            <a:off x="4201229" y="2228727"/>
            <a:ext cx="137888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1CF24-DF11-4766-B70E-FF1D956AB63A}"/>
              </a:ext>
            </a:extLst>
          </p:cNvPr>
          <p:cNvSpPr/>
          <p:nvPr/>
        </p:nvSpPr>
        <p:spPr>
          <a:xfrm>
            <a:off x="4409981" y="3821076"/>
            <a:ext cx="1746195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59A9D2-716A-4414-B266-95845623A0D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867304" y="2846395"/>
            <a:ext cx="415775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0B499C1-66EA-49B9-AC49-C85604FFBD8C}"/>
              </a:ext>
            </a:extLst>
          </p:cNvPr>
          <p:cNvSpPr/>
          <p:nvPr/>
        </p:nvSpPr>
        <p:spPr>
          <a:xfrm>
            <a:off x="5871064" y="2227311"/>
            <a:ext cx="129322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738A85-F469-4112-93BF-9510E71F3CB1}"/>
              </a:ext>
            </a:extLst>
          </p:cNvPr>
          <p:cNvSpPr/>
          <p:nvPr/>
        </p:nvSpPr>
        <p:spPr>
          <a:xfrm>
            <a:off x="6237474" y="3819660"/>
            <a:ext cx="186291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FF15F0-69A3-4582-A3E5-DCAE53B665BE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537139" y="2844979"/>
            <a:ext cx="631794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Connector 4096">
            <a:extLst>
              <a:ext uri="{FF2B5EF4-FFF2-40B4-BE49-F238E27FC236}">
                <a16:creationId xmlns:a16="http://schemas.microsoft.com/office/drawing/2014/main" id="{60670C6D-51CC-4102-9F89-733B7D3E8E1E}"/>
              </a:ext>
            </a:extLst>
          </p:cNvPr>
          <p:cNvCxnSpPr>
            <a:cxnSpLocks/>
          </p:cNvCxnSpPr>
          <p:nvPr/>
        </p:nvCxnSpPr>
        <p:spPr>
          <a:xfrm>
            <a:off x="1331640" y="4509120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521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ea typeface="微软雅黑" panose="020B0503020204020204" pitchFamily="34" charset="-122"/>
              </a:rPr>
              <a:t>Naive</a:t>
            </a:r>
            <a:r>
              <a:rPr lang="zh-CN" altLang="en-US" sz="4800" dirty="0">
                <a:solidFill>
                  <a:schemeClr val="bg1"/>
                </a:solidFill>
                <a:ea typeface="微软雅黑" panose="020B0503020204020204" pitchFamily="34" charset="-122"/>
              </a:rPr>
              <a:t>在哪</a:t>
            </a:r>
            <a:r>
              <a:rPr lang="en-US" altLang="zh-CN" sz="4800" dirty="0">
                <a:solidFill>
                  <a:schemeClr val="bg1"/>
                </a:solidFill>
                <a:ea typeface="微软雅黑" panose="020B0503020204020204" pitchFamily="34" charset="-122"/>
              </a:rPr>
              <a:t>?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现实世界中，特征之间并不总是独立的。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垃圾邮件判别：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arenBoth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代办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发票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arenBoth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发票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代办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arenBoth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然鹅实践上效果还不错！</a:t>
            </a:r>
            <a:endParaRPr lang="en-US" altLang="zh-CN" sz="40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8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7544" y="2132856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朴素贝叶斯优缺点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895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ea typeface="微软雅黑" panose="020B0503020204020204" pitchFamily="34" charset="-122"/>
              </a:rPr>
              <a:t>朴素贝叶斯优缺点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优点：算法逻辑简单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易于实现、分类过程中时空开销小、可以应用在数据量大的情况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缺点：朴素贝叶斯模型假设属性之间相互独立，这个假设在实际应用中往往是不成立的，在属性个数比较多或者属性之间相关性较大时，分类效果不好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背景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71B1B1-817D-47D1-B4A3-62C86439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836712"/>
            <a:ext cx="6334125" cy="401002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EF7C5F8-9E26-417F-9E5E-C24B481E48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600" y="4221088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嫁不嫁？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65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1196752"/>
            <a:ext cx="9144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先验概率，基于统计或经验、知识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帅哥的概率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可以统计一群男人中帅哥的比例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P(B|A)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后验概率，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发生的前提下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发生的概率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不嫁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2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同时发生的概率：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P(B|A)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 = P(A|B)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P(B)</a:t>
            </a: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=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0EF1F0-BFEE-4216-A6F7-11DC4594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212976"/>
            <a:ext cx="5328592" cy="35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独立事件的概率：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是否发生对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没有影响，则称它们为独立事件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A) = P(B)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</a:t>
            </a: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95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贝叶斯公式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99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/>
              <p:nvPr/>
            </p:nvSpPr>
            <p:spPr>
              <a:xfrm>
                <a:off x="0" y="807815"/>
                <a:ext cx="9144000" cy="5088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zh-CN" sz="400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嫁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|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帅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 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*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 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帅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 = 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帅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|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嫁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 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* 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嫁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</a:t>
                </a:r>
              </a:p>
              <a:p>
                <a:pPr>
                  <a:defRPr/>
                </a:pPr>
                <a:endParaRPr lang="en-US" altLang="zh-CN" sz="400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未知      可知         可知      可知</a:t>
                </a:r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𝑃</m:t>
                      </m:r>
                      <m:r>
                        <a:rPr lang="en-US" altLang="zh-CN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(</m:t>
                      </m:r>
                      <m:r>
                        <a:rPr lang="zh-CN" altLang="en-U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嫁</m:t>
                      </m:r>
                      <m:r>
                        <a:rPr lang="en-US" altLang="zh-CN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|</m:t>
                      </m:r>
                      <m:r>
                        <a:rPr lang="zh-CN" altLang="en-U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帅</m:t>
                      </m:r>
                      <m:r>
                        <a:rPr lang="en-US" altLang="zh-CN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)</m:t>
                      </m:r>
                      <m:r>
                        <a:rPr lang="en-US" altLang="zh-CN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帅</m:t>
                          </m:r>
                          <m:r>
                            <a:rPr lang="en-US" altLang="zh-CN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|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嫁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∗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嫁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帅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endParaRPr lang="en-US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07815"/>
                <a:ext cx="9144000" cy="5088701"/>
              </a:xfrm>
              <a:prstGeom prst="rect">
                <a:avLst/>
              </a:prstGeom>
              <a:blipFill>
                <a:blip r:embed="rId2"/>
                <a:stretch>
                  <a:fillRect l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261CE78B-3ED9-4052-99CB-EAE9F5242BBD}"/>
              </a:ext>
            </a:extLst>
          </p:cNvPr>
          <p:cNvSpPr/>
          <p:nvPr/>
        </p:nvSpPr>
        <p:spPr>
          <a:xfrm rot="10800000">
            <a:off x="827584" y="2151578"/>
            <a:ext cx="484632" cy="485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D8906AC-31C2-4B63-BC7E-12EB63EEE104}"/>
              </a:ext>
            </a:extLst>
          </p:cNvPr>
          <p:cNvSpPr/>
          <p:nvPr/>
        </p:nvSpPr>
        <p:spPr>
          <a:xfrm rot="10800000">
            <a:off x="2771800" y="2131351"/>
            <a:ext cx="484632" cy="505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FC10889-F24D-42C8-8523-21D1209CD614}"/>
              </a:ext>
            </a:extLst>
          </p:cNvPr>
          <p:cNvSpPr/>
          <p:nvPr/>
        </p:nvSpPr>
        <p:spPr>
          <a:xfrm rot="10800000">
            <a:off x="5076056" y="2131351"/>
            <a:ext cx="484632" cy="505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308EC02-FCE2-42DB-A0E4-7B3DC169BC7B}"/>
              </a:ext>
            </a:extLst>
          </p:cNvPr>
          <p:cNvSpPr/>
          <p:nvPr/>
        </p:nvSpPr>
        <p:spPr>
          <a:xfrm rot="10800000">
            <a:off x="7082647" y="2131351"/>
            <a:ext cx="484632" cy="505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157256589</TotalTime>
  <Pages>0</Pages>
  <Words>678</Words>
  <Characters>0</Characters>
  <Application>Microsoft Office PowerPoint</Application>
  <DocSecurity>0</DocSecurity>
  <PresentationFormat>On-screen Show (4:3)</PresentationFormat>
  <Lines>0</Lines>
  <Paragraphs>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宋体</vt:lpstr>
      <vt:lpstr>微软雅黑</vt:lpstr>
      <vt:lpstr>Arial</vt:lpstr>
      <vt:lpstr>Cambria Math</vt:lpstr>
      <vt:lpstr>Wingdings</vt:lpstr>
      <vt:lpstr>默认设计模板</vt:lpstr>
      <vt:lpstr>默认设计模板_3</vt:lpstr>
      <vt:lpstr>  CH4. Naive Bayes  Yellow &amp; TMac </vt:lpstr>
      <vt:lpstr>PowerPoint Presentation</vt:lpstr>
      <vt:lpstr> 背景 </vt:lpstr>
      <vt:lpstr> 嫁不嫁？ </vt:lpstr>
      <vt:lpstr>PowerPoint Presentation</vt:lpstr>
      <vt:lpstr>PowerPoint Presentation</vt:lpstr>
      <vt:lpstr>PowerPoint Presentation</vt:lpstr>
      <vt:lpstr> 贝叶斯公式 </vt:lpstr>
      <vt:lpstr>PowerPoint Presentation</vt:lpstr>
      <vt:lpstr>PowerPoint Presentation</vt:lpstr>
      <vt:lpstr> 朴素贝叶斯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朴素贝叶斯， Naive在哪? </vt:lpstr>
      <vt:lpstr>PowerPoint Presentation</vt:lpstr>
      <vt:lpstr>PowerPoint Presentation</vt:lpstr>
      <vt:lpstr>   朴素贝叶斯优缺点 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174</cp:revision>
  <cp:lastPrinted>1899-12-30T00:00:00Z</cp:lastPrinted>
  <dcterms:created xsi:type="dcterms:W3CDTF">2011-04-14T14:51:18Z</dcterms:created>
  <dcterms:modified xsi:type="dcterms:W3CDTF">2018-07-31T02:07:48Z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