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sldIdLst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9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2" autoAdjust="0"/>
  </p:normalViewPr>
  <p:slideViewPr>
    <p:cSldViewPr>
      <p:cViewPr varScale="1">
        <p:scale>
          <a:sx n="95" d="100"/>
          <a:sy n="95" d="100"/>
        </p:scale>
        <p:origin x="2064" y="72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6E7AA-3FDA-4153-B32C-F01E3E2CDF10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8826-7C83-41E9-BA99-D9CEF5CD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你不会告诉算法某个访客属于哪一类：它会自己找出关系，无需帮助。例如，算法可能注意到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的访客是喜欢漫画书的男性，通常是晚上访问，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是科幻爱好者，他们是在周末访问等等。如果你使用层次聚类分析，它可能还会细分每个分组为更小的组。这可以帮助你为每个分组定位博文。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一些算法可以处理部分带标签的训练数据，通常是大量不带标签数据加上小部分带标签数据。这称作半监督学习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强化学习非常不同。学习系统在这里被称为智能体（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），可以对环境进行观察，选择和执行动作，获得奖励（负奖励是惩罚，见图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）。然后它必须自己学习哪个是最佳方法（称为策略，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），以得到长久的最大奖励。策略决定了智能体在给定情况下应该采取的行动。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如果你想让一个批量学习系统明白新数据（例如垃圾邮件的新类型），就需要从头训练一个系统的新版本，使用全部数据集（不仅有新数据也有老数据），然后停掉老系统，换上新系统。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学习速率： 对新数据的敏感度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在线学习的挑战之一：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坏数据  坏数据可能来自失灵的传感器或机器人  某人向搜索引擎传入垃圾信息以提高搜索排名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所以还需要密集的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异常数据的检测算法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你的垃圾邮件过滤器也要能标记类似垃圾邮件的邮件。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这就需要测量两封邮件的相似性。一个（简单的）相似度测量方法是统计两封邮件包含的相同单词的数量。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如果一封邮件含有许多垃圾邮件中的词，就会被标记为垃圾邮件。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3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光学字符识别 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Recognition，OCR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垃圾邮件过滤器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例如，你的垃圾邮件过滤器就是一个机器学习程序，它可以根据垃圾邮件（比如，用户标记的垃圾邮件）和普通邮件（非垃圾邮件，也称作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）学习标记垃圾邮件。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在这个例子中，任务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就是标记新邮件是否是垃圾邮件，经验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是训练数据，性能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需要定义：例如，可以使用正确分类的比例。这个性能指标称为准确率，通常用在分类任务中。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第一： 观察垃圾邮件的一些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信用卡 、 大减价、  贷款、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为观察到的规律写一个检测算法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重复前面的两个步骤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坏处： 程序变成了一长串复杂的规则 很难维护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使用传统方法的垃圾邮件过滤器需要更新以标记“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。如果发送垃圾邮件的人持续更改，你就需要被动地不停地写入新规则。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相反的，基于机器学习的垃圾邮件过滤器会自动注意到“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在用户手动标记垃圾邮件中的反常频繁性，然后就能自动标记垃圾邮件而无需干预了（图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使用机器学习方法挖掘大量数据，可以发现并不显著的规律。这称作数据挖掘。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规则并不仅限于以上的，你可以将他们进行组合。例如，一个先进的垃圾邮件过滤器可以使用神经网络模型动态进行学习，用垃圾邮件和普通邮件进行训练。这就让它成了一个在线、基于模型、监督学习系统。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一个典型的监督学习任务是分类。垃圾邮件过滤器就是一个很好的例子：用许多带有归类（垃圾邮件或普通邮件）的邮件样本进行训练，过滤器必须还能对新邮件进行分类。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在非监督学习中，你可能猜到了，训练数据是没有加标签的（图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）。系统在没有老师的条件下进行学习。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例如，假设你有一份关于你的博客访客的大量数据。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8826-7C83-41E9-BA99-D9CEF5CD22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Machine Learning Overview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640C4-2920-4ED0-A1F6-02CF0B60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28775"/>
            <a:ext cx="25431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45543" y="1412776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非监督学习 （训练数据没有标签）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https://camo.githubusercontent.com/c87b703073e79359e59a620f7859ad9873871895/68747470733a2f2f75706c6f61642d696d616765732e6a69616e7368752e696f2f75706c6f61645f696d616765732f373137383639312d336437323862623131356639376564642e706e67">
            <a:extLst>
              <a:ext uri="{FF2B5EF4-FFF2-40B4-BE49-F238E27FC236}">
                <a16:creationId xmlns:a16="http://schemas.microsoft.com/office/drawing/2014/main" id="{00C0AE26-DAE5-451B-B8E0-9758C593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" y="2175594"/>
            <a:ext cx="9144000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45543" y="1412776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非监督学习  （聚类）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https://camo.githubusercontent.com/75a44d965b51eaae1c1c8196b79f7efcab4ea430/68747470733a2f2f75706c6f61642d696d616765732e6a69616e7368752e696f2f75706c6f61645f696d616765732f373137383639312d366536316538643864303161343564632e706e67">
            <a:extLst>
              <a:ext uri="{FF2B5EF4-FFF2-40B4-BE49-F238E27FC236}">
                <a16:creationId xmlns:a16="http://schemas.microsoft.com/office/drawing/2014/main" id="{33137A37-49E2-4066-8876-F5629CBF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" y="2062743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10358" y="1287847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半监督学习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AC1C8-14D8-4BE2-83E4-E0C5C91A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12886"/>
            <a:ext cx="4858428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561A1-9E03-4D85-A76F-7518AEE6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966" y="2780928"/>
            <a:ext cx="492511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45543" y="1412776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https://camo.githubusercontent.com/2aed4bfeeb31fc713bd46482c658a46840d088a0/68747470733a2f2f75706c6f61642d696d616765732e6a69616e7368752e696f2f75706c6f61645f696d616765732f373137383639312d613536613865383865633339366631322e706e67">
            <a:extLst>
              <a:ext uri="{FF2B5EF4-FFF2-40B4-BE49-F238E27FC236}">
                <a16:creationId xmlns:a16="http://schemas.microsoft.com/office/drawing/2014/main" id="{7493E9F3-F2B3-4E2B-A6BE-661BE638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2" y="2073665"/>
            <a:ext cx="7596336" cy="45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267141" y="1484784"/>
            <a:ext cx="8876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批量学习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系统不能进行持续学习：必须用所有可用数据进行训练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用全部数据训练需要大量计算资源（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、内存空间、磁盘空间、磁盘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、网络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等等）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45543" y="1412776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https://camo.githubusercontent.com/2d767f1f3f927e9fa50a3eeb203c5264c74a6a06/68747470733a2f2f75706c6f61642d696d616765732e6a69616e7368752e696f2f75706c6f61645f696d616765732f373137383639312d306130613066303034613565356135612e706e67">
            <a:extLst>
              <a:ext uri="{FF2B5EF4-FFF2-40B4-BE49-F238E27FC236}">
                <a16:creationId xmlns:a16="http://schemas.microsoft.com/office/drawing/2014/main" id="{917980EA-D57B-4559-ABB2-BAB15D73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8" y="1916832"/>
            <a:ext cx="8689781" cy="47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267141" y="1484784"/>
            <a:ext cx="88768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基于实例学习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系统先用记忆学习案例，然后使用相似度测量推广到新的例子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267141" y="1484784"/>
            <a:ext cx="88768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基于模型学习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从样本集进行归纳的方法是建立这些样本的模型，然后使用这个模型进行预测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机器学习的主要挑战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683568" y="1484784"/>
            <a:ext cx="88768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训练数据量不足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没有代表性的训练数据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低质量数据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不相关的特征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过拟合训练数据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欠拟合训练数据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t11.baidu.com/it/u=1686209164,1332446943&amp;fm=173&amp;s=0A9CED034486D3AF9B0914CA0300E0B0&amp;w=640&amp;h=492&amp;img.JPEG">
            <a:extLst>
              <a:ext uri="{FF2B5EF4-FFF2-40B4-BE49-F238E27FC236}">
                <a16:creationId xmlns:a16="http://schemas.microsoft.com/office/drawing/2014/main" id="{BE9D939D-9F73-42AA-A07D-6CF0D13E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194E59-6426-40AD-8325-25A1AEA8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part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8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什么是机器学习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为什么使用机器学习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机器学习系统的类型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机器学习的主要挑战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什么是机器学习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95536" y="1700808"/>
            <a:ext cx="856932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机器学习是通过编程让计算机从数据中进行学习的科学（和艺术）。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51F95-7D51-40D0-A957-BC3DD74E1070}"/>
              </a:ext>
            </a:extLst>
          </p:cNvPr>
          <p:cNvSpPr txBox="1"/>
          <p:nvPr/>
        </p:nvSpPr>
        <p:spPr>
          <a:xfrm>
            <a:off x="401933" y="2872125"/>
            <a:ext cx="85693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广义的概念：机器学习是让计算机具有学习的能力，无需进行明确编程。 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——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亚瑟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萨缪尔，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1959</a:t>
            </a:r>
            <a:endParaRPr 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4E9A2-4E4A-4174-ABAC-DFB81C44FC9C}"/>
              </a:ext>
            </a:extLst>
          </p:cNvPr>
          <p:cNvSpPr txBox="1"/>
          <p:nvPr/>
        </p:nvSpPr>
        <p:spPr>
          <a:xfrm>
            <a:off x="395535" y="4329342"/>
            <a:ext cx="856932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工程性的概念：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计算机程序利用经验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学习任务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，性能是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，如果针对任务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的性能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随着经验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不断增长，则称为机器学习。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——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汤姆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米切尔，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1997</a:t>
            </a:r>
            <a:endParaRPr 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80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07634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为什么使用机器学习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14651" y="1143746"/>
            <a:ext cx="8569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你会如何使用传统的编程技术写一个垃圾邮件过滤器？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https://camo.githubusercontent.com/c29080964d8a92cdd00fe8b0843a3278d65e7c1e/68747470733a2f2f75706c6f61642d696d616765732e6a69616e7368752e696f2f75706c6f61645f696d616765732f373137383639312d353936633864396636613033383134662e706e67">
            <a:extLst>
              <a:ext uri="{FF2B5EF4-FFF2-40B4-BE49-F238E27FC236}">
                <a16:creationId xmlns:a16="http://schemas.microsoft.com/office/drawing/2014/main" id="{3975A7ED-9FCF-416E-A155-7D081247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07557" cy="47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55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为什么使用机器学习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95536" y="1170142"/>
            <a:ext cx="8569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使用机器学习的解决方式：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camo.githubusercontent.com/05007edc45fbab2b29889318e60813902ef60c26/68747470733a2f2f75706c6f61642d696d616765732e6a69616e7368752e696f2f75706c6f61645f696d616765732f373137383639312d323761353061386430396638653861662e706e67">
            <a:extLst>
              <a:ext uri="{FF2B5EF4-FFF2-40B4-BE49-F238E27FC236}">
                <a16:creationId xmlns:a16="http://schemas.microsoft.com/office/drawing/2014/main" id="{1933D854-9B1E-48B4-AA1D-A8B851CA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1" y="1790579"/>
            <a:ext cx="8029079" cy="48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为什么使用机器学习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266359" y="1100750"/>
            <a:ext cx="85693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发件人发现所有包含“信用卡”的邮件都被屏蔽， 转而使用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，怎么办？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camo.githubusercontent.com/2d36d333ed1bc9d306747918c81e90d26c5cb3d4/68747470733a2f2f75706c6f61642d696d616765732e6a69616e7368752e696f2f75706c6f61645f696d616765732f373137383639312d656332373562346632636334633339302e706e67">
            <a:extLst>
              <a:ext uri="{FF2B5EF4-FFF2-40B4-BE49-F238E27FC236}">
                <a16:creationId xmlns:a16="http://schemas.microsoft.com/office/drawing/2014/main" id="{78D25E5F-3A3F-4C78-8FFE-E9BA37D1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492896"/>
            <a:ext cx="8964488" cy="39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为什么使用机器学习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15620" y="1340768"/>
            <a:ext cx="88768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总结一下：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需要进行大量手工调整或需要拥有长串规则才能解决的问题：机器学习算法通常可以简化代码、提高性能。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问题复杂，传统方法难以解决。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环境有波动：机器学习算法可以适应新数据。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洞察复杂问题和大量数据。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4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133570" y="1484784"/>
            <a:ext cx="88768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机器学习有多种类型，可以根据如下规则进行分类：</a:t>
            </a:r>
          </a:p>
          <a:p>
            <a:pPr>
              <a:defRPr/>
            </a:pP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是否在人类监督下进行训练（监督，非监督，半监督和强化学习）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是否可以动态渐进学习（在线学习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批量学习）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它们是否只是通过简单地比较新的数据点和已知的数据点，或者在训练数据中进行模式识别，以建立一个预测模型，就像科学家所做的那样（基于实例学习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基于模型学习）</a:t>
            </a:r>
            <a:endParaRPr lang="en-US" sz="2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机器学习系统的类型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99C6-F594-4E06-9D9A-A15986B126C5}"/>
              </a:ext>
            </a:extLst>
          </p:cNvPr>
          <p:cNvSpPr txBox="1"/>
          <p:nvPr/>
        </p:nvSpPr>
        <p:spPr>
          <a:xfrm>
            <a:off x="357122" y="1700808"/>
            <a:ext cx="88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监督学习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 descr="https://camo.githubusercontent.com/b3e1e3911e3e6419836fc12a19b92cc045067cdc/68747470733a2f2f75706c6f61642d696d616765732e6a69616e7368752e696f2f75706c6f61645f696d616765732f373137383639312d356139343231393730313738343435632e706e67">
            <a:extLst>
              <a:ext uri="{FF2B5EF4-FFF2-40B4-BE49-F238E27FC236}">
                <a16:creationId xmlns:a16="http://schemas.microsoft.com/office/drawing/2014/main" id="{394A4F87-ABAB-4350-89B5-88B153EC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3" y="2884874"/>
            <a:ext cx="8919073" cy="28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157257368</TotalTime>
  <Pages>0</Pages>
  <Words>2088</Words>
  <Characters>0</Characters>
  <Application>Microsoft Office PowerPoint</Application>
  <DocSecurity>0</DocSecurity>
  <PresentationFormat>On-screen Show (4:3)</PresentationFormat>
  <Lines>0</Lines>
  <Paragraphs>123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等线</vt:lpstr>
      <vt:lpstr>Arial</vt:lpstr>
      <vt:lpstr>Calibri</vt:lpstr>
      <vt:lpstr>Wingdings</vt:lpstr>
      <vt:lpstr>默认设计模板</vt:lpstr>
      <vt:lpstr>默认设计模板_3</vt:lpstr>
      <vt:lpstr>  Machine Learning Overview  Tmac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TMAC ZHOU (DEV-ISD-OOCLL/ZHA)</cp:lastModifiedBy>
  <cp:revision>158</cp:revision>
  <cp:lastPrinted>1899-12-30T00:00:00Z</cp:lastPrinted>
  <dcterms:created xsi:type="dcterms:W3CDTF">2011-04-14T14:51:18Z</dcterms:created>
  <dcterms:modified xsi:type="dcterms:W3CDTF">2018-05-31T09:15:44Z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