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4"/>
  </p:notesMasterIdLst>
  <p:sldIdLst>
    <p:sldId id="258" r:id="rId3"/>
    <p:sldId id="289" r:id="rId4"/>
    <p:sldId id="315" r:id="rId5"/>
    <p:sldId id="317" r:id="rId6"/>
    <p:sldId id="350" r:id="rId7"/>
    <p:sldId id="314" r:id="rId8"/>
    <p:sldId id="352" r:id="rId9"/>
    <p:sldId id="351" r:id="rId10"/>
    <p:sldId id="321" r:id="rId11"/>
    <p:sldId id="353" r:id="rId12"/>
    <p:sldId id="355" r:id="rId13"/>
    <p:sldId id="366" r:id="rId14"/>
    <p:sldId id="330" r:id="rId15"/>
    <p:sldId id="322" r:id="rId16"/>
    <p:sldId id="354" r:id="rId17"/>
    <p:sldId id="331" r:id="rId18"/>
    <p:sldId id="370" r:id="rId19"/>
    <p:sldId id="368" r:id="rId20"/>
    <p:sldId id="369" r:id="rId21"/>
    <p:sldId id="356" r:id="rId22"/>
    <p:sldId id="334" r:id="rId23"/>
    <p:sldId id="357" r:id="rId24"/>
    <p:sldId id="337" r:id="rId25"/>
    <p:sldId id="358" r:id="rId26"/>
    <p:sldId id="359" r:id="rId27"/>
    <p:sldId id="345" r:id="rId28"/>
    <p:sldId id="346" r:id="rId29"/>
    <p:sldId id="360" r:id="rId30"/>
    <p:sldId id="361" r:id="rId31"/>
    <p:sldId id="347" r:id="rId32"/>
    <p:sldId id="362" r:id="rId33"/>
    <p:sldId id="372" r:id="rId34"/>
    <p:sldId id="348" r:id="rId35"/>
    <p:sldId id="373" r:id="rId36"/>
    <p:sldId id="363" r:id="rId37"/>
    <p:sldId id="374" r:id="rId38"/>
    <p:sldId id="367" r:id="rId39"/>
    <p:sldId id="364" r:id="rId40"/>
    <p:sldId id="365" r:id="rId41"/>
    <p:sldId id="349" r:id="rId42"/>
    <p:sldId id="313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E8E8EF"/>
    <a:srgbClr val="CDCDDE"/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1170" autoAdjust="0"/>
  </p:normalViewPr>
  <p:slideViewPr>
    <p:cSldViewPr>
      <p:cViewPr varScale="1">
        <p:scale>
          <a:sx n="93" d="100"/>
          <a:sy n="93" d="100"/>
        </p:scale>
        <p:origin x="2298" y="78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E4849-D732-49DA-BEBF-2C1FC47ACED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25E11-168F-440E-9F55-F1950AD7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7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5E11-168F-440E-9F55-F1950AD792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7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基于距离：将数据集中与大多数点之间距离大于某个阈值的点视为异常点，主要使用的距离度量方法有绝对距离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曼哈顿距离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、欧氏距离和马氏距离等方法。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基于密度：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Outlier Factor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，局部离群因子检测方法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马氏距离：表示数据的协方差距离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5E11-168F-440E-9F55-F1950AD792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4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5E11-168F-440E-9F55-F1950AD792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5E11-168F-440E-9F55-F1950AD792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量纲指物理量的基本属性，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如时间、长度、质量。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有量纲量：物理量的大小与度量时所选用的单位有关，长度、时间、质量、速度、加速度、力、动能、功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无量纲量：物理量的大小与度量时所选用的单位无关，角度，长度之比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5E11-168F-440E-9F55-F1950AD792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3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5E11-168F-440E-9F55-F1950AD792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5E11-168F-440E-9F55-F1950AD792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4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梯度提升树</a:t>
            </a:r>
            <a:r>
              <a:rPr lang="en-US" altLang="zh-CN" dirty="0"/>
              <a:t>(GBDT)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5E11-168F-440E-9F55-F1950AD792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梯度提升树</a:t>
            </a:r>
            <a:r>
              <a:rPr lang="en-US" altLang="zh-CN" dirty="0"/>
              <a:t>(GBDT)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5E11-168F-440E-9F55-F1950AD792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4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26385-955D-4874-BB46-F706FDAED1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318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7B8D-5FC5-48ED-A433-99209608ED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8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004C8-85D9-4317-A486-97A6C5FF80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574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B05D6-92BC-40CC-844C-61876A89D5E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143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BD474-B3F0-4258-9143-A9B7CA4EDC3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358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CFAC8-8FB8-481B-BF34-FCD1F6A7A36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789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CC738-91A3-43D4-868F-D93B5AE257B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4219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23E1D-A94C-4E4F-98EA-BBE5A3B8064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4544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46A43-7963-4E77-B8D5-82D89DB41C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8215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0BA4-34A1-4CFB-8A0E-C24EB3DC6A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6378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1C95-A442-4592-9760-9131A062C19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51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54894-E1DF-4FE6-928C-33790AE2542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927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89651-7E24-42E1-9936-2A7C22269A9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2957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53788-3763-4566-8BE2-4D35A4A99C4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794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9F6AC-850F-4546-B7D1-5B8FDBDD808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0725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F6E25-19C8-4B9F-8353-8582B1DFC77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613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10FC3-CC0B-4B72-836A-FC3125CA321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65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D88D-AD7C-42A7-AC24-751528D754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135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AD405-6DB3-47C7-AD28-F51BF185606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112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BF272-35B4-47DB-BE5A-2C223633300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528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4BC91-E36F-40A8-8629-E1CEA9D3D1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801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98C6F-FA97-4908-B858-BF64535914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215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67879-9ADC-4EA9-BEFC-D9476908763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16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3AE4597B-7B8F-42B5-88BA-1F2F0DD6BAC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C2A322D9-E3C0-4329-A6B5-28455E82701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hihu.com/question/42994162" TargetMode="External"/><Relationship Id="rId3" Type="http://schemas.openxmlformats.org/officeDocument/2006/relationships/hyperlink" Target="https://stackoverflow.com/questions/36631163/pandas-get-dummies-vs-sklearns-onehotencoder-what-is-more-efficient" TargetMode="External"/><Relationship Id="rId7" Type="http://schemas.openxmlformats.org/officeDocument/2006/relationships/hyperlink" Target="https://blog.csdn.net/nicholas_liu2017/article/details/74852453" TargetMode="External"/><Relationship Id="rId2" Type="http://schemas.openxmlformats.org/officeDocument/2006/relationships/hyperlink" Target="https://blog.csdn.net/Pylady/article/details/78855636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cnblogs.com/dearL/p/9551726.html" TargetMode="External"/><Relationship Id="rId11" Type="http://schemas.openxmlformats.org/officeDocument/2006/relationships/hyperlink" Target="http://www.cnblogs.com/LeftNotEasy/archive/2011/01/08/lda-and-pca-machine-learning.html" TargetMode="External"/><Relationship Id="rId5" Type="http://schemas.openxmlformats.org/officeDocument/2006/relationships/hyperlink" Target="http://www.cnblogs.com/jasonfreak/p/5448385.html" TargetMode="External"/><Relationship Id="rId10" Type="http://schemas.openxmlformats.org/officeDocument/2006/relationships/hyperlink" Target="http://wiki.mbalib.com/wiki/%E5%8D%A1%E6%96%B9%E6%A3%80%E9%AA%8C" TargetMode="External"/><Relationship Id="rId4" Type="http://schemas.openxmlformats.org/officeDocument/2006/relationships/hyperlink" Target="https://www.cnblogs.com/weibao/p/6252280.html" TargetMode="External"/><Relationship Id="rId9" Type="http://schemas.openxmlformats.org/officeDocument/2006/relationships/hyperlink" Target="https://blog.csdn.net/wsp_1138886114/article/details/80691372#12-%E8%BF%9E%E7%BB%AD%E5%8F%98%E9%87%8F%E6%95%B0%E6%8D%AE%E5%8F%98%E6%8D%A2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27715"/>
            <a:ext cx="9115058" cy="3600450"/>
          </a:xfrm>
        </p:spPr>
        <p:txBody>
          <a:bodyPr/>
          <a:lstStyle/>
          <a:p>
            <a:pPr eaLnBrk="1" hangingPunct="1"/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Feature</a:t>
            </a:r>
            <a:r>
              <a:rPr lang="en-US" altLang="zh-CN" sz="7200" dirty="0">
                <a:solidFill>
                  <a:schemeClr val="accent3">
                    <a:lumMod val="8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Engineering</a:t>
            </a:r>
            <a:br>
              <a:rPr lang="en-US" altLang="zh-CN" sz="8000" dirty="0">
                <a:solidFill>
                  <a:schemeClr val="accent3">
                    <a:lumMod val="85000"/>
                  </a:schemeClr>
                </a:solidFill>
                <a:ea typeface="微软雅黑" pitchFamily="34" charset="-122"/>
              </a:rPr>
            </a:br>
            <a:br>
              <a:rPr lang="en-US" altLang="zh-CN" sz="2000" dirty="0">
                <a:solidFill>
                  <a:schemeClr val="accent3">
                    <a:lumMod val="85000"/>
                  </a:schemeClr>
                </a:solidFill>
                <a:ea typeface="微软雅黑" pitchFamily="34" charset="-122"/>
              </a:rPr>
            </a:br>
            <a:br>
              <a:rPr lang="en-US" altLang="zh-CN" sz="2000" dirty="0">
                <a:solidFill>
                  <a:schemeClr val="accent3">
                    <a:lumMod val="85000"/>
                  </a:schemeClr>
                </a:solidFill>
                <a:ea typeface="微软雅黑" pitchFamily="34" charset="-122"/>
              </a:rPr>
            </a:br>
            <a:r>
              <a:rPr lang="en-US" altLang="zh-CN" sz="2000" dirty="0">
                <a:solidFill>
                  <a:schemeClr val="accent3">
                    <a:lumMod val="85000"/>
                  </a:schemeClr>
                </a:solidFill>
                <a:ea typeface="微软雅黑" pitchFamily="34" charset="-122"/>
              </a:rPr>
              <a:t>Aaron Mei</a:t>
            </a: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3601"/>
            <a:ext cx="3086472" cy="30864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cleaning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340768"/>
            <a:ext cx="8948738" cy="535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判断数据的合理性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7250" lvl="2" indent="-57150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常识和一般逻辑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身高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&gt;3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米的人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每天工作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个小时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7250" lvl="2" indent="-57150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结合业务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7250" lvl="2" indent="-57150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异常点检测算法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基于距离，欧氏距离，马氏距离</a:t>
            </a:r>
            <a:endParaRPr lang="en-US" altLang="zh-CN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基于密度，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LOF</a:t>
            </a:r>
            <a:r>
              <a:rPr lang="zh-CN" altLang="en-US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0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cleaning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340768"/>
            <a:ext cx="8948738" cy="454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采样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7250" lvl="2" indent="-57150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大多数算法对正负样本是敏感的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7250" lvl="2" indent="-57150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正负样本不平衡的处理方法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正样本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负样本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且量都大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1200150" lvl="4" indent="0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undersampling</a:t>
            </a: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分层抽样，欠采样</a:t>
            </a:r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正样本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负样本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但量不大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4" indent="0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采集更多数据</a:t>
            </a: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oversampling</a:t>
            </a:r>
            <a:r>
              <a:rPr lang="zh-CN" altLang="en-US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，过采样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77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3600"/>
            <a:ext cx="9143999" cy="2159000"/>
          </a:xfrm>
        </p:spPr>
        <p:txBody>
          <a:bodyPr/>
          <a:lstStyle/>
          <a:p>
            <a:pPr eaLnBrk="1" hangingPunct="1"/>
            <a: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  <a:t>Data preprocessing</a:t>
            </a: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4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机器学习算法的输入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1" y="4916452"/>
            <a:ext cx="3754967" cy="1930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463" y="1091645"/>
            <a:ext cx="833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对大部分机器学习算法来说，其输入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必须为</a:t>
            </a:r>
            <a:r>
              <a:rPr lang="zh-CN" altLang="en-US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数值型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46425"/>
            <a:ext cx="7848872" cy="26700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3608" y="2348880"/>
            <a:ext cx="6480720" cy="2448272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Right Arrow 6"/>
          <p:cNvSpPr/>
          <p:nvPr/>
        </p:nvSpPr>
        <p:spPr>
          <a:xfrm>
            <a:off x="44826" y="4581128"/>
            <a:ext cx="638741" cy="10081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7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46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Problems</a:t>
            </a: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不属于同一量纲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无量纲化</a:t>
            </a:r>
            <a:endParaRPr lang="en-US" altLang="zh-CN" sz="3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信息冗余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离散化</a:t>
            </a:r>
            <a:endParaRPr lang="en-US" altLang="zh-CN" sz="3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定性特征不能直接使用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转换成定量特征</a:t>
            </a:r>
            <a:endParaRPr lang="en-US" altLang="zh-CN" sz="3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缺失值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		   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利用已有数据补全</a:t>
            </a:r>
            <a:endParaRPr lang="en-US" altLang="zh-CN" sz="3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04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402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无量纲化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使不同规格的数据转换成同一规格</a:t>
            </a:r>
            <a:endParaRPr lang="en-US" altLang="zh-CN" sz="3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标准化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归一化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3" indent="0"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3" indent="0"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为了消除量纲影响和数值量级差异太大对算法和模型的影响</a:t>
            </a:r>
          </a:p>
        </p:txBody>
      </p:sp>
    </p:spTree>
    <p:extLst>
      <p:ext uri="{BB962C8B-B14F-4D97-AF65-F5344CB8AC3E}">
        <p14:creationId xmlns:p14="http://schemas.microsoft.com/office/powerpoint/2010/main" val="88479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标准化（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Standardization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573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将数据按比例缩放，使之落入一个小的特定区间，标准化后的数据可正可负，但是一般绝对值不会太大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把每列转换成均值为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、方差为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的标准型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常用的标准化方法为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z-score 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在已有样本足够多的情况下比较稳定，适合现代嘈杂大数据场景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EA150A-19ED-4006-93ED-ECE4EAF4E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717032"/>
            <a:ext cx="2743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5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标准化（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Standardization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标准化的前提是特征符合或者近似正态分布。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pic1.zhimg.com/80/e100645bb06bd1599ea540afa98ef524_hd.png">
            <a:extLst>
              <a:ext uri="{FF2B5EF4-FFF2-40B4-BE49-F238E27FC236}">
                <a16:creationId xmlns:a16="http://schemas.microsoft.com/office/drawing/2014/main" id="{C9C20259-8379-4A7B-A591-DEADDFB4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27" y="3284984"/>
            <a:ext cx="5202946" cy="257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70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归一化（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Normalization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46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对原始数据进行线性变换把数据映射到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[0,1]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常用的方法为区间缩放法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易受异常点影响，鲁棒性较差。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7F6E19-A7E7-4F70-AC23-E58C17DE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74" y="3732261"/>
            <a:ext cx="407085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4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正则化（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Regularization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340768"/>
            <a:ext cx="8948738" cy="521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依照特征矩阵的行处理数据，其目的在于样本向量在点乘运算或其他核函数计算相似性时，拥有统一的标准，也就是说都转化为“单位向量”</a:t>
            </a:r>
          </a:p>
          <a:p>
            <a:pPr marL="0" indent="0" eaLnBrk="1" hangingPunct="1"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主要思想是对每个样本计算其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p-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范数，然后对该样本中每个元素除以该范数，这样处理的结果是是的每个处理后样本的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p-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范数等于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该方法主要应用于文本分类和聚类中，带惩罚项的正则化也可以用作特征筛选和降维，解决过拟合问题。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70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63513" y="1360488"/>
            <a:ext cx="8785225" cy="483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cleaning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Feature extraction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Feature selection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Dimensionality reduction 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254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离散化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将连续值转换成离散值，降低复杂度</a:t>
            </a:r>
            <a:endParaRPr lang="en-US" altLang="zh-CN" sz="3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二值化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1EB4CE-4487-483A-9A1A-5475DBF8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86" y="3429000"/>
            <a:ext cx="4329968" cy="10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8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离散化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31237" y="1060813"/>
            <a:ext cx="8948738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把连续型的特征切成多个段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 e.g.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(0,18],(18,50],(50,100]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跟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并不呈线性关系时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79941"/>
              </p:ext>
            </p:extLst>
          </p:nvPr>
        </p:nvGraphicFramePr>
        <p:xfrm>
          <a:off x="194463" y="3130702"/>
          <a:ext cx="2577340" cy="32221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Age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Tom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Dick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Mary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Ken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80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51798"/>
              </p:ext>
            </p:extLst>
          </p:nvPr>
        </p:nvGraphicFramePr>
        <p:xfrm>
          <a:off x="3707904" y="3130701"/>
          <a:ext cx="5272070" cy="32221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819">
                  <a:extLst>
                    <a:ext uri="{9D8B030D-6E8A-4147-A177-3AD203B41FA5}">
                      <a16:colId xmlns:a16="http://schemas.microsoft.com/office/drawing/2014/main" val="2953447745"/>
                    </a:ext>
                  </a:extLst>
                </a:gridCol>
                <a:gridCol w="978819">
                  <a:extLst>
                    <a:ext uri="{9D8B030D-6E8A-4147-A177-3AD203B41FA5}">
                      <a16:colId xmlns:a16="http://schemas.microsoft.com/office/drawing/2014/main" val="4235909384"/>
                    </a:ext>
                  </a:extLst>
                </a:gridCol>
                <a:gridCol w="978819">
                  <a:extLst>
                    <a:ext uri="{9D8B030D-6E8A-4147-A177-3AD203B41FA5}">
                      <a16:colId xmlns:a16="http://schemas.microsoft.com/office/drawing/2014/main" val="3915122331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Age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儿童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青年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Tom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Dick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Mary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Ken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80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907299" y="4507876"/>
            <a:ext cx="64806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203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定性特征转化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将定性特征转换成定量特征</a:t>
            </a:r>
            <a:endParaRPr lang="en-US" altLang="zh-CN" sz="3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One-hot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哑变量编码 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get_dummies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08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graphicFrame>
        <p:nvGraphicFramePr>
          <p:cNvPr id="4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43731"/>
              </p:ext>
            </p:extLst>
          </p:nvPr>
        </p:nvGraphicFramePr>
        <p:xfrm>
          <a:off x="165254" y="1091645"/>
          <a:ext cx="4118714" cy="25777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User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Tom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条纹圆领上衣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Mary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蓝色圆领上衣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Ken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深色牛仔裤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435459" y="877059"/>
            <a:ext cx="4448746" cy="299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对于电商来说，商品种类以亿来计算，如果通过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one-hot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编码每种商品映射到一个维度，得有多大？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86416"/>
              </p:ext>
            </p:extLst>
          </p:nvPr>
        </p:nvGraphicFramePr>
        <p:xfrm>
          <a:off x="165254" y="4077072"/>
          <a:ext cx="5054818" cy="25777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708">
                  <a:extLst>
                    <a:ext uri="{9D8B030D-6E8A-4147-A177-3AD203B41FA5}">
                      <a16:colId xmlns:a16="http://schemas.microsoft.com/office/drawing/2014/main" val="2031413237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User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圆领上衣</a:t>
                      </a:r>
                    </a:p>
                  </a:txBody>
                  <a:tcPr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牛仔裤</a:t>
                      </a:r>
                    </a:p>
                  </a:txBody>
                  <a:tcPr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Tom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Mary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Ken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364088" y="4077072"/>
            <a:ext cx="377991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通过一定的规则对商品进行</a:t>
            </a:r>
            <a:r>
              <a:rPr lang="zh-CN" altLang="en-US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聚类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，减少维度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00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269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缺失值处理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3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删除特征或样本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根据已有值计算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1650" lvl="4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均值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中位数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04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46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数据变换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通过函数变换改变原始数据的分布</a:t>
            </a:r>
            <a:endParaRPr lang="en-US" altLang="zh-CN" sz="3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基于多项式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指数函数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对数函数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3" indent="0"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数据从无关系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有关系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3" indent="-5715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使得特征和目标变量之间的的关系更接近线性，从而提高预测的效果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5381B7-D780-4771-86D6-7A5FA226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053678"/>
            <a:ext cx="8670693" cy="75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3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r>
              <a:rPr lang="en-US" altLang="zh-CN" sz="6600" dirty="0">
                <a:solidFill>
                  <a:schemeClr val="bg1"/>
                </a:solidFill>
                <a:ea typeface="微软雅黑" pitchFamily="34" charset="-122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398158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Feature selection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0" y="1091645"/>
            <a:ext cx="8948738" cy="476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3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特征是否发散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：如果一个特征不发散，例如方差接近于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，也就是说样本在这个特征上基本上没有差异，这个特征对于样本的区分并没有什么用。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特征与目标的相关性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：与目标相关性高的特征，应当优先选择。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948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Feature selection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0" y="1091645"/>
            <a:ext cx="8948738" cy="573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：过滤法，按照发散性或者相关性对各个特征进行评分，设定阈值或者待选择阈值的个数，选择特征。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Wrapper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：包装法，根据目标函数（通常是预测效果评分），每次选择若干特征，或者排除若干特征。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Embedded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：嵌入法，先使用某些机器学习的算法和模型进行训练，得到各个特征的权值系数，根据系数从大到小选择特征。类似于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方法，但是是通过训练来确定特征的优劣。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581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268760"/>
            <a:ext cx="8948738" cy="188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方差选择法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3" indent="0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使用方差选择法，先要计算各个特征的方差，然后根据阈值，选择方差大于阈值的特征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74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  <a:t>Introduction</a:t>
            </a: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399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0" y="966845"/>
            <a:ext cx="8948738" cy="380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相关系数法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单个特征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相关程度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留下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相关的部分特征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Pearson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系数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度量两个变量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的相关性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99" y="3636966"/>
            <a:ext cx="3240360" cy="118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A2904E-3D33-4D4E-AB95-57D35871C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636966"/>
            <a:ext cx="3193249" cy="11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80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091645"/>
            <a:ext cx="8948738" cy="543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卡方检验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经典的卡方检验是检验定性自变量对定性因变量的相关性。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代表某个类别的观察频数，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代表基于</a:t>
            </a:r>
            <a:r>
              <a:rPr lang="en-US" altLang="zh-CN" sz="32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计算出的期望频数，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之差称为残差。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χ2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值表示观察值与理论值之问的偏离程度。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\chi^2=\sum \frac{(A-E)^2}{E}=\sum_{i=1}^k \frac{(A_i-E_i)^2}{E_i}=\sum_{i=1}^k \frac{(A_i-np_i)^2}{np_i}">
            <a:extLst>
              <a:ext uri="{FF2B5EF4-FFF2-40B4-BE49-F238E27FC236}">
                <a16:creationId xmlns:a16="http://schemas.microsoft.com/office/drawing/2014/main" id="{A01344B7-1B1E-4277-9091-D1D62097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7056784" cy="8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85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091645"/>
            <a:ext cx="8948738" cy="358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优点：计算时间上较高效，对于过拟合问题具有较高的鲁棒性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缺点：没有考虑特征间的相关性，有可能某一个特征的分类能力差，但和其他特征结合会得到不错的效果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102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Wrapper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268760"/>
            <a:ext cx="89487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把特征选择看作一个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特征子集搜索问题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筛选各种特征子集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用模型评估效果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递归特征删除算法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RFE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比如用线性回归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怎么做呢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857250" lvl="2" indent="-5715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用全体特征跑一次算法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7250" lvl="2" indent="-5715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根据线性模型的系数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en-US" altLang="zh-CN" sz="2400" baseline="-25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400" baseline="-25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+ Θ</a:t>
            </a:r>
            <a:r>
              <a:rPr lang="en-US" altLang="zh-CN" sz="2400" baseline="-25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400" baseline="-25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+ …, Θ</a:t>
            </a:r>
            <a:r>
              <a: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体现相关性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5~10%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弱特征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7250" lvl="2" indent="-5715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不断迭代步骤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1&amp;2,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直到准确率出现大的下滑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304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Wrapper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268760"/>
            <a:ext cx="8948738" cy="182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优点：考虑到特征与特征间的关联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观测数据较少时容易过拟合；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特征数较多时计算时间较长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098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Embedded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484784"/>
            <a:ext cx="8948738" cy="402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在训练过程中通过算法获得特征相关性后再训练，直到最终模型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决策树算法（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ID3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C4.5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随机森林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861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Embedded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799" y="1556792"/>
            <a:ext cx="8948738" cy="269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优点：结合了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Wrapper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两种方法的优点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缺点：必须事先知道什么是好的选择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859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  <a:t>Dimensionality reduction</a:t>
            </a: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242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Dimensionality reduction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0" y="1196752"/>
            <a:ext cx="8948738" cy="182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当特征选择完成后，可以直接训练模型了，但是可能由于</a:t>
            </a:r>
            <a:r>
              <a: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特征矩阵过大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，导致</a:t>
            </a:r>
            <a:r>
              <a: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计算量大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训练时间长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的问题，因此降低特征矩阵维度也是必不可少的。常见的降维方法</a:t>
            </a:r>
            <a:r>
              <a: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主成分分析法（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线性判别分析（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LDA</a:t>
            </a:r>
            <a:r>
              <a: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154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Dimensionality reduction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268760"/>
            <a:ext cx="8948738" cy="404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主成分分析法（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线性判别分析法（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LDA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LDA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有很多的相似点，其本质是要</a:t>
            </a:r>
            <a:r>
              <a: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将原始的样本映射到维度更低的样本空间中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，但是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LDA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的映射目标不一样：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是为了让映射后的样本具有最大的发散性；而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LDA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是为了让映射后的样本有最好的分类性能。所以说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是一种无监督的降维方法，而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LDA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是一种有监督的降维方法。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09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 is feature?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402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根据事物所具有的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共性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抽象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出来的能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代表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这一事物的概念。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兔子：长耳朵，跳跃行走，食草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狼：短耳朵，四肢行走，食肉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868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Reference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091645"/>
            <a:ext cx="8948738" cy="479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主体：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https://blog.csdn.net/Pylady/article/details/78855636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hlinkClick r:id="rId3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https://www.cnblogs.com/weibao/p/6252280.html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hlinkClick r:id="rId3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http://www.cnblogs.com/jasonfreak/p/5448385.html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hlinkClick r:id="rId3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独热编码与哑变量：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http://www.cnblogs.com/dearL/p/9551726.html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hlinkClick r:id="rId3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https://stackoverflow.com/questions/36631163/pandas-get-dummies-vs-sklearns-onehotencoder-what-is-more-efficient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https://blog.csdn.net/nicholas_liu2017/article/details/74852453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https://www.zhihu.com/question/42994162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https://blog.csdn.net/wsp_1138886114/article/details/80691372#12-%E8%BF%9E%E7%BB%AD%E5%8F%98%E9%87%8F%E6%95%B0%E6%8D%AE%E5%8F%98%E6%8D%A2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卡方检验：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10"/>
              </a:rPr>
              <a:t>http://wiki.mbalib.com/wiki/%E5%8D%A1%E6%96%B9%E6%A3%80%E9%AA%8C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200" u="sng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11"/>
              </a:rPr>
              <a:t>http://www.cnblogs.com/LeftNotEasy/archive/2011/01/08/lda-and-pca-machine-learning.html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正态分布的意义：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https://www.zhihu.com/question/42994162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24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>
                <a:solidFill>
                  <a:schemeClr val="bg1"/>
                </a:solidFill>
                <a:ea typeface="微软雅黑" pitchFamily="34" charset="-122"/>
              </a:rPr>
            </a:br>
            <a:r>
              <a:rPr lang="en-US" altLang="zh-CN" sz="8000">
                <a:solidFill>
                  <a:schemeClr val="bg1"/>
                </a:solidFill>
                <a:ea typeface="微软雅黑" pitchFamily="34" charset="-122"/>
              </a:rPr>
              <a:t>Q &amp; A</a:t>
            </a:r>
            <a:br>
              <a:rPr lang="zh-CN" altLang="en-US" sz="7200">
                <a:solidFill>
                  <a:schemeClr val="bg1"/>
                </a:solidFill>
                <a:ea typeface="微软雅黑" pitchFamily="34" charset="-122"/>
              </a:rPr>
            </a:br>
            <a:endParaRPr lang="zh-CN" altLang="en-US" sz="7200">
              <a:solidFill>
                <a:schemeClr val="bg1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 is feature engineering?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7631" y="1340768"/>
            <a:ext cx="8948738" cy="203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特征工程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使用专业知识和技巧处理数据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最大限度地从原始数据中提取有效特征，使算法和模型发挥更好效果的一种工程。</a:t>
            </a:r>
          </a:p>
        </p:txBody>
      </p:sp>
    </p:spTree>
    <p:extLst>
      <p:ext uri="{BB962C8B-B14F-4D97-AF65-F5344CB8AC3E}">
        <p14:creationId xmlns:p14="http://schemas.microsoft.com/office/powerpoint/2010/main" val="98247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11267" y="277197"/>
            <a:ext cx="84819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is feature engineering important?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7" y="2204864"/>
            <a:ext cx="7643765" cy="413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E7EBF1-85D8-41C9-80A9-A559DFF44EC7}"/>
              </a:ext>
            </a:extLst>
          </p:cNvPr>
          <p:cNvSpPr txBox="1"/>
          <p:nvPr/>
        </p:nvSpPr>
        <p:spPr>
          <a:xfrm>
            <a:off x="750117" y="1502371"/>
            <a:ext cx="529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Machine Learning Process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63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5D6C-507F-4312-8403-C9CBF656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4AC1C6-9C25-4036-A51E-27DC95230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6318"/>
            <a:ext cx="6067417" cy="67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2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11267" y="277197"/>
            <a:ext cx="84819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is feature engineering important?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C986ED4-C3BC-4F6E-828F-67BCCAF1D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" y="1916832"/>
            <a:ext cx="8948738" cy="335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数据和特征决定了机器学习的上限，而模型和算法只是逼近这个上限而已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除了数据和模型外，特征是影响学习效果的重要因素</a:t>
            </a:r>
          </a:p>
        </p:txBody>
      </p:sp>
    </p:spTree>
    <p:extLst>
      <p:ext uri="{BB962C8B-B14F-4D97-AF65-F5344CB8AC3E}">
        <p14:creationId xmlns:p14="http://schemas.microsoft.com/office/powerpoint/2010/main" val="127286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  <a:t>Data cleaning</a:t>
            </a: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86912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157259957</TotalTime>
  <Pages>0</Pages>
  <Words>2232</Words>
  <Characters>0</Characters>
  <Application>Microsoft Office PowerPoint</Application>
  <DocSecurity>0</DocSecurity>
  <PresentationFormat>On-screen Show (4:3)</PresentationFormat>
  <Lines>0</Lines>
  <Paragraphs>250</Paragraphs>
  <Slides>41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等线</vt:lpstr>
      <vt:lpstr>微软雅黑</vt:lpstr>
      <vt:lpstr>宋体</vt:lpstr>
      <vt:lpstr>Arial</vt:lpstr>
      <vt:lpstr>Calibri</vt:lpstr>
      <vt:lpstr>Wingdings</vt:lpstr>
      <vt:lpstr>默认设计模板</vt:lpstr>
      <vt:lpstr>默认设计模板_3</vt:lpstr>
      <vt:lpstr>Feature Engineering   Aaron Mei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</vt:lpstr>
      <vt:lpstr>PowerPoint Presentation</vt:lpstr>
      <vt:lpstr>PowerPoint Presentation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Dimensionality reduction</vt:lpstr>
      <vt:lpstr>PowerPoint Presentation</vt:lpstr>
      <vt:lpstr>PowerPoint Presentation</vt:lpstr>
      <vt:lpstr>PowerPoint Presentation</vt:lpstr>
      <vt:lpstr> Q &amp; A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creator>beifeng.xy</dc:creator>
  <cp:lastModifiedBy>AARON MEI (DEV-ISD-OOCLL/ZHA)</cp:lastModifiedBy>
  <cp:revision>316</cp:revision>
  <cp:lastPrinted>1899-12-30T00:00:00Z</cp:lastPrinted>
  <dcterms:created xsi:type="dcterms:W3CDTF">2011-04-14T14:51:18Z</dcterms:created>
  <dcterms:modified xsi:type="dcterms:W3CDTF">2018-08-30T01:53:10Z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