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89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294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3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ecd77803508" TargetMode="External"/><Relationship Id="rId2" Type="http://schemas.openxmlformats.org/officeDocument/2006/relationships/hyperlink" Target="https://foofish.net/compatible-py2-and-py3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llowb/ml-sample" TargetMode="External"/><Relationship Id="rId2" Type="http://schemas.openxmlformats.org/officeDocument/2006/relationships/hyperlink" Target="https://github.com/ouriris/ml-course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Python </a:t>
            </a:r>
            <a:r>
              <a:rPr lang="zh-CN" altLang="en-US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基础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3513-B5CB-4B3A-843D-CD952FB3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6" y="332656"/>
            <a:ext cx="3861048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开发环境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60648"/>
            <a:ext cx="856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3447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2 or 3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是趋势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推荐安装</a:t>
            </a:r>
            <a:r>
              <a:rPr lang="en-US" altLang="zh-CN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而不是直接装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Python2/3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0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6782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运行时的发行版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包含了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运行时管理器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包管理器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内置了大量常用的科学计算包，免去手工下载之苦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3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https://upload-images.jianshu.io/upload_images/64542-4e9d1b7b08a5100e.jpg?imageMogr2/auto-orient/strip%7CimageView2/2/w/700">
            <a:extLst>
              <a:ext uri="{FF2B5EF4-FFF2-40B4-BE49-F238E27FC236}">
                <a16:creationId xmlns:a16="http://schemas.microsoft.com/office/drawing/2014/main" id="{09B74F14-139A-4A10-8DAA-5EB73E53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132436" cy="48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的安装方法：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https://foofish.net/compatible-py2-and-py3.html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https://www.jianshu.com/p/eecd77803508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一个开源的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可视化的交互环境器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可以与别人分享你的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，也可以导入别人的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一起被安装：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0CC7-B6DB-4E0F-B243-142906E0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87844"/>
            <a:ext cx="3528392" cy="4342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990FA-0B45-4CED-A30F-FC194BFE8DE0}"/>
              </a:ext>
            </a:extLst>
          </p:cNvPr>
          <p:cNvSpPr/>
          <p:nvPr/>
        </p:nvSpPr>
        <p:spPr>
          <a:xfrm>
            <a:off x="1907704" y="5301208"/>
            <a:ext cx="45365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7DB0A-8FDC-4427-98A8-58A19E12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5904656" cy="49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8315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PyCharm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https://www.jetbrains.com/pycharm/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F8DE4-3DBB-4D01-A905-C0C57FF4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61" y="3140968"/>
            <a:ext cx="5952877" cy="35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0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22856" y="2636912"/>
            <a:ext cx="9036495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Python</a:t>
            </a:r>
            <a: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  <a:t>语言关键点</a:t>
            </a:r>
            <a:b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语言关键点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56015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原生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 64bit,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超过之后自动转换成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（无上限）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64bit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浮点数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用单引号或双引号包围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True/False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空值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7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等同于其它语言中的数组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4C2A9-0712-43D0-9E5D-0313D0DD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904638"/>
            <a:ext cx="7455095" cy="2028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98459" y="407707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1AB8-146D-481C-B756-7C3EA5A2F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819246"/>
            <a:ext cx="7455095" cy="18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不可变数组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79512" y="3728764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只有一个元素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0F7C3-DD3E-4755-912C-F49FBAE7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" y="1923696"/>
            <a:ext cx="8256399" cy="1677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E1C39-B92D-4AB1-AA82-68BFC282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71" y="4426338"/>
            <a:ext cx="4227026" cy="21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集合（无序、去重）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46384" y="3539626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62BA6-8A17-4851-86BB-640E8FD0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1904638"/>
            <a:ext cx="5544616" cy="1456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84681-C792-4D4C-AF65-F789ACD7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247512"/>
            <a:ext cx="4608512" cy="24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字典（键值对）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21744" y="4200950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get()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获取元素避免异常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68018-69C0-41E7-B58B-EA57D614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6" y="1872301"/>
            <a:ext cx="5532395" cy="232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8415D-8DEA-403F-B06A-A7B95DD8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84" y="4908836"/>
            <a:ext cx="6866632" cy="16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常量定义与命名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没有关键字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用于定义变量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常量，直接写名字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A8DCE-C9D8-49A5-B8FF-459D358E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4" y="1866471"/>
            <a:ext cx="3762722" cy="669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B69DA-3034-47B9-8833-3370462E9612}"/>
              </a:ext>
            </a:extLst>
          </p:cNvPr>
          <p:cNvSpPr txBox="1"/>
          <p:nvPr/>
        </p:nvSpPr>
        <p:spPr>
          <a:xfrm>
            <a:off x="179512" y="2535801"/>
            <a:ext cx="8569325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没有定义常量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的方法，全靠自觉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命名规范：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变量、函数：</a:t>
            </a: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eat_all_apples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MAX_LIMIT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327392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程序块定义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644472"/>
            <a:ext cx="89293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中不使用花括号，而是通过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缩进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定义程序块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B75E4-2BD7-419B-AD8A-CC5B828A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19" y="1933575"/>
            <a:ext cx="6257925" cy="4924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FF3B7-8765-43E0-9592-8A88BFC1F32F}"/>
              </a:ext>
            </a:extLst>
          </p:cNvPr>
          <p:cNvSpPr/>
          <p:nvPr/>
        </p:nvSpPr>
        <p:spPr>
          <a:xfrm>
            <a:off x="899592" y="1933574"/>
            <a:ext cx="7128792" cy="48077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F7E4E-BC10-44A3-B1EF-A29950CAB540}"/>
              </a:ext>
            </a:extLst>
          </p:cNvPr>
          <p:cNvSpPr/>
          <p:nvPr/>
        </p:nvSpPr>
        <p:spPr>
          <a:xfrm>
            <a:off x="1763688" y="3052201"/>
            <a:ext cx="5976664" cy="33291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FFBA9-1970-4EEC-97A4-22D765EC7452}"/>
              </a:ext>
            </a:extLst>
          </p:cNvPr>
          <p:cNvSpPr/>
          <p:nvPr/>
        </p:nvSpPr>
        <p:spPr>
          <a:xfrm>
            <a:off x="2673233" y="3429001"/>
            <a:ext cx="4491055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52E45-E55B-4DE9-855B-B3A04A0399F4}"/>
              </a:ext>
            </a:extLst>
          </p:cNvPr>
          <p:cNvSpPr/>
          <p:nvPr/>
        </p:nvSpPr>
        <p:spPr>
          <a:xfrm>
            <a:off x="2673232" y="4185085"/>
            <a:ext cx="4491055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D9ACC-F0B7-45DC-A5B3-9F87C80B2EBE}"/>
              </a:ext>
            </a:extLst>
          </p:cNvPr>
          <p:cNvSpPr/>
          <p:nvPr/>
        </p:nvSpPr>
        <p:spPr>
          <a:xfrm>
            <a:off x="2699951" y="5233370"/>
            <a:ext cx="4752369" cy="10759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关键字定义函数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EB50E-7311-488F-92CB-45F1D595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46" y="1916832"/>
            <a:ext cx="578167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2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E2CFA-A88E-476F-A78B-FB672AAD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90"/>
            <a:ext cx="8835352" cy="46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可变参数（注意星号）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B0165-8572-4B4B-BCA7-6536E924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5" y="1916832"/>
            <a:ext cx="8989783" cy="36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关键字参数（注意双星号）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9D67C-EBCC-4A27-A17B-08E70493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082123" cy="36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064E16-6B40-4AEC-9372-8D09EC4E8BCD}"/>
              </a:ext>
            </a:extLst>
          </p:cNvPr>
          <p:cNvSpPr/>
          <p:nvPr/>
        </p:nvSpPr>
        <p:spPr>
          <a:xfrm>
            <a:off x="3072792" y="1844824"/>
            <a:ext cx="2507320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3A10A-E308-4811-BDCB-FCCF80A81BEF}"/>
              </a:ext>
            </a:extLst>
          </p:cNvPr>
          <p:cNvSpPr/>
          <p:nvPr/>
        </p:nvSpPr>
        <p:spPr>
          <a:xfrm>
            <a:off x="2555776" y="4941168"/>
            <a:ext cx="4176464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021B7-7689-40E4-BDF6-16E7C38E9D43}"/>
              </a:ext>
            </a:extLst>
          </p:cNvPr>
          <p:cNvSpPr/>
          <p:nvPr/>
        </p:nvSpPr>
        <p:spPr>
          <a:xfrm>
            <a:off x="4326452" y="3212976"/>
            <a:ext cx="3557916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多个返回值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77914-162E-4946-BCB6-601664C5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850728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高阶函数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87F67-F879-46CD-B6F7-445A76DF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6" y="1510347"/>
            <a:ext cx="8307160" cy="5130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0AF2E4-4ED1-499D-B4D7-B7D32DA95958}"/>
              </a:ext>
            </a:extLst>
          </p:cNvPr>
          <p:cNvSpPr/>
          <p:nvPr/>
        </p:nvSpPr>
        <p:spPr>
          <a:xfrm>
            <a:off x="385296" y="1538882"/>
            <a:ext cx="4330720" cy="12420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FE4032-C345-4638-A54F-81496BF9866D}"/>
              </a:ext>
            </a:extLst>
          </p:cNvPr>
          <p:cNvCxnSpPr>
            <a:cxnSpLocks/>
          </p:cNvCxnSpPr>
          <p:nvPr/>
        </p:nvCxnSpPr>
        <p:spPr>
          <a:xfrm>
            <a:off x="4572000" y="2924944"/>
            <a:ext cx="1224136" cy="84016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B2D7B3-CBB0-4C76-9411-1BF00E95B2FD}"/>
              </a:ext>
            </a:extLst>
          </p:cNvPr>
          <p:cNvSpPr/>
          <p:nvPr/>
        </p:nvSpPr>
        <p:spPr>
          <a:xfrm>
            <a:off x="5957667" y="3765105"/>
            <a:ext cx="1225992" cy="6205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函数表达式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1CF1A5-8955-4E13-8858-02A5A02C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" y="1540075"/>
            <a:ext cx="8749651" cy="2520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1B05-62ED-493F-98B1-07D18A25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63" y="4941168"/>
            <a:ext cx="5143429" cy="14401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CB69A1-5B68-411A-A56D-5DE0AA78040E}"/>
              </a:ext>
            </a:extLst>
          </p:cNvPr>
          <p:cNvSpPr/>
          <p:nvPr/>
        </p:nvSpPr>
        <p:spPr>
          <a:xfrm>
            <a:off x="5004048" y="3284984"/>
            <a:ext cx="3482624" cy="6205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5A626-9648-46C9-868A-9E48FE5CC322}"/>
              </a:ext>
            </a:extLst>
          </p:cNvPr>
          <p:cNvCxnSpPr>
            <a:cxnSpLocks/>
          </p:cNvCxnSpPr>
          <p:nvPr/>
        </p:nvCxnSpPr>
        <p:spPr>
          <a:xfrm flipH="1">
            <a:off x="6300192" y="3933056"/>
            <a:ext cx="288032" cy="11354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（定义类）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A8F37-C32D-4E12-96A7-03B274DD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92696"/>
            <a:ext cx="7248266" cy="60918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510A6E-7C1C-4E02-84D1-12A26770628D}"/>
              </a:ext>
            </a:extLst>
          </p:cNvPr>
          <p:cNvCxnSpPr>
            <a:cxnSpLocks/>
          </p:cNvCxnSpPr>
          <p:nvPr/>
        </p:nvCxnSpPr>
        <p:spPr>
          <a:xfrm flipV="1">
            <a:off x="1187624" y="980728"/>
            <a:ext cx="360040" cy="2880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A508F-55C1-4FA5-8577-53A8A23530C2}"/>
              </a:ext>
            </a:extLst>
          </p:cNvPr>
          <p:cNvSpPr txBox="1"/>
          <p:nvPr/>
        </p:nvSpPr>
        <p:spPr>
          <a:xfrm>
            <a:off x="-10272" y="1250496"/>
            <a:ext cx="13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1859C5-E04E-4BDC-9790-08277593949D}"/>
              </a:ext>
            </a:extLst>
          </p:cNvPr>
          <p:cNvSpPr/>
          <p:nvPr/>
        </p:nvSpPr>
        <p:spPr>
          <a:xfrm>
            <a:off x="2051720" y="1512106"/>
            <a:ext cx="4176464" cy="98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A0089-335B-4EB1-B539-731E5D77E316}"/>
              </a:ext>
            </a:extLst>
          </p:cNvPr>
          <p:cNvCxnSpPr>
            <a:cxnSpLocks/>
          </p:cNvCxnSpPr>
          <p:nvPr/>
        </p:nvCxnSpPr>
        <p:spPr>
          <a:xfrm flipH="1">
            <a:off x="6300192" y="1714469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97C391-6528-4FD0-AB5B-1CBC300FDECB}"/>
              </a:ext>
            </a:extLst>
          </p:cNvPr>
          <p:cNvSpPr txBox="1"/>
          <p:nvPr/>
        </p:nvSpPr>
        <p:spPr>
          <a:xfrm>
            <a:off x="6828830" y="1412776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F1371-4137-4E3E-9F63-1ED1134CBC9A}"/>
              </a:ext>
            </a:extLst>
          </p:cNvPr>
          <p:cNvCxnSpPr>
            <a:cxnSpLocks/>
          </p:cNvCxnSpPr>
          <p:nvPr/>
        </p:nvCxnSpPr>
        <p:spPr>
          <a:xfrm flipH="1" flipV="1">
            <a:off x="4932040" y="2224028"/>
            <a:ext cx="1896790" cy="528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5368B1-4365-474C-8C97-C07F4FAE8DDD}"/>
              </a:ext>
            </a:extLst>
          </p:cNvPr>
          <p:cNvSpPr txBox="1"/>
          <p:nvPr/>
        </p:nvSpPr>
        <p:spPr>
          <a:xfrm>
            <a:off x="6831662" y="2015262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私有变量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2C599A-8DE4-4C52-A527-DE24A1110A37}"/>
              </a:ext>
            </a:extLst>
          </p:cNvPr>
          <p:cNvSpPr/>
          <p:nvPr/>
        </p:nvSpPr>
        <p:spPr>
          <a:xfrm>
            <a:off x="2051720" y="2695196"/>
            <a:ext cx="6840760" cy="27500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40FA9-C547-472A-9B8E-F0A3B6C0BA7C}"/>
              </a:ext>
            </a:extLst>
          </p:cNvPr>
          <p:cNvSpPr txBox="1"/>
          <p:nvPr/>
        </p:nvSpPr>
        <p:spPr>
          <a:xfrm>
            <a:off x="6931052" y="4532372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公有函数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C17531-786B-4B0B-BC61-EDDF3BB1A249}"/>
              </a:ext>
            </a:extLst>
          </p:cNvPr>
          <p:cNvCxnSpPr>
            <a:cxnSpLocks/>
          </p:cNvCxnSpPr>
          <p:nvPr/>
        </p:nvCxnSpPr>
        <p:spPr>
          <a:xfrm flipH="1">
            <a:off x="4979466" y="6244506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A37882-2ABB-4194-8232-9ADACE337E2A}"/>
              </a:ext>
            </a:extLst>
          </p:cNvPr>
          <p:cNvSpPr txBox="1"/>
          <p:nvPr/>
        </p:nvSpPr>
        <p:spPr>
          <a:xfrm>
            <a:off x="5508104" y="5942813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5E5A87-B5FB-49E3-87BB-7D54223D94EA}"/>
              </a:ext>
            </a:extLst>
          </p:cNvPr>
          <p:cNvCxnSpPr>
            <a:cxnSpLocks/>
          </p:cNvCxnSpPr>
          <p:nvPr/>
        </p:nvCxnSpPr>
        <p:spPr>
          <a:xfrm flipH="1">
            <a:off x="5008800" y="1092966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2B68BF-A724-404D-85F8-50FFD392F4BD}"/>
              </a:ext>
            </a:extLst>
          </p:cNvPr>
          <p:cNvSpPr txBox="1"/>
          <p:nvPr/>
        </p:nvSpPr>
        <p:spPr>
          <a:xfrm>
            <a:off x="5537438" y="791273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静态变量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5" grpId="0"/>
      <p:bldP spid="20" grpId="0"/>
      <p:bldP spid="21" grpId="0" animBg="1"/>
      <p:bldP spid="22" grpId="0"/>
      <p:bldP spid="26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（继承）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00010-0C73-4ABB-8924-44C1C3A5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" y="1304764"/>
            <a:ext cx="9137417" cy="42484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D8485F-DFAA-45D1-9CF6-EBBEFBA1581E}"/>
              </a:ext>
            </a:extLst>
          </p:cNvPr>
          <p:cNvCxnSpPr>
            <a:cxnSpLocks/>
          </p:cNvCxnSpPr>
          <p:nvPr/>
        </p:nvCxnSpPr>
        <p:spPr>
          <a:xfrm flipH="1">
            <a:off x="3491880" y="1196752"/>
            <a:ext cx="864096" cy="36004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BE0598-DAAB-491C-A02F-F8FF2D012F6A}"/>
              </a:ext>
            </a:extLst>
          </p:cNvPr>
          <p:cNvSpPr txBox="1"/>
          <p:nvPr/>
        </p:nvSpPr>
        <p:spPr>
          <a:xfrm>
            <a:off x="4427984" y="931041"/>
            <a:ext cx="13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父类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F36CC6-2775-4E0E-9DE3-1345DB38F6F6}"/>
              </a:ext>
            </a:extLst>
          </p:cNvPr>
          <p:cNvCxnSpPr>
            <a:cxnSpLocks/>
          </p:cNvCxnSpPr>
          <p:nvPr/>
        </p:nvCxnSpPr>
        <p:spPr>
          <a:xfrm flipH="1" flipV="1">
            <a:off x="6480913" y="3140968"/>
            <a:ext cx="579857" cy="57206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5C69DB-DCFD-4B42-A403-F53C5B3F4555}"/>
              </a:ext>
            </a:extLst>
          </p:cNvPr>
          <p:cNvSpPr txBox="1"/>
          <p:nvPr/>
        </p:nvSpPr>
        <p:spPr>
          <a:xfrm>
            <a:off x="7132778" y="3447320"/>
            <a:ext cx="1366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父类构造函数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DAD845-2F95-4E28-A35A-B769082EC45D}"/>
              </a:ext>
            </a:extLst>
          </p:cNvPr>
          <p:cNvSpPr/>
          <p:nvPr/>
        </p:nvSpPr>
        <p:spPr>
          <a:xfrm>
            <a:off x="1547664" y="2708920"/>
            <a:ext cx="5585113" cy="4470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假设在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中，我想取一个数组的一部分：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0FBA-8201-4C6A-BFAD-91336EDD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013175"/>
            <a:ext cx="8064896" cy="111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A31B6-DA5C-4A6F-ABA0-1784F129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24987"/>
            <a:ext cx="7416824" cy="29692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A62249-A6EE-4FC8-AADD-2803038FF920}"/>
              </a:ext>
            </a:extLst>
          </p:cNvPr>
          <p:cNvSpPr/>
          <p:nvPr/>
        </p:nvSpPr>
        <p:spPr>
          <a:xfrm>
            <a:off x="5724128" y="2003267"/>
            <a:ext cx="1584176" cy="4896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如果想要更进一步，只取偶数，或者只取素数，怎么办？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功能提供对数组进行自定义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6A75B9-E8BE-41A7-99B3-65433445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3" y="3533814"/>
            <a:ext cx="8416418" cy="2631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90EFC7-9E4E-4DA5-A840-B941165B6718}"/>
              </a:ext>
            </a:extLst>
          </p:cNvPr>
          <p:cNvSpPr/>
          <p:nvPr/>
        </p:nvSpPr>
        <p:spPr>
          <a:xfrm>
            <a:off x="4139952" y="3717032"/>
            <a:ext cx="3482624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13EA0-4FEE-4D3B-B0D3-145962691316}"/>
              </a:ext>
            </a:extLst>
          </p:cNvPr>
          <p:cNvCxnSpPr/>
          <p:nvPr/>
        </p:nvCxnSpPr>
        <p:spPr>
          <a:xfrm>
            <a:off x="4139952" y="4437112"/>
            <a:ext cx="432048" cy="86409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367BEB-ADE4-407C-9A1F-37E50E6A8DF8}"/>
              </a:ext>
            </a:extLst>
          </p:cNvPr>
          <p:cNvCxnSpPr>
            <a:cxnSpLocks/>
          </p:cNvCxnSpPr>
          <p:nvPr/>
        </p:nvCxnSpPr>
        <p:spPr>
          <a:xfrm flipH="1">
            <a:off x="5436096" y="4437112"/>
            <a:ext cx="2186480" cy="86409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起始位置：结束位置：步长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9766F-2279-4C4B-9A91-54E99D96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80"/>
            <a:ext cx="5760640" cy="40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场景：假设需要下面这样一个序列：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1,4,9,16,25…… 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上千万个元素，并且每次只取其中一个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一种办法是可以预先用循环构造出这个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 = [1,4,9,16,25,……]</a:t>
            </a:r>
          </a:p>
        </p:txBody>
      </p:sp>
    </p:spTree>
    <p:extLst>
      <p:ext uri="{BB962C8B-B14F-4D97-AF65-F5344CB8AC3E}">
        <p14:creationId xmlns:p14="http://schemas.microsoft.com/office/powerpoint/2010/main" val="85171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27F9A-B19C-4635-8274-6439442E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310342"/>
            <a:ext cx="56673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07317" y="4581128"/>
            <a:ext cx="89293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这种方式有个问题：一次过把所有数字生成出来，会占用大量内存，然而我们并不需要同时使用所有数字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5293E-EEDC-413C-ACF9-3CCDC789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4" y="849511"/>
            <a:ext cx="8486672" cy="35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07317" y="830997"/>
            <a:ext cx="89293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的生成器实际上是一个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，每一次执行可以返回一个值，然后暂停在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yield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的地方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A6CB0-1035-4BD1-8D32-32E16427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" y="2996952"/>
            <a:ext cx="9006617" cy="3174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A02496-ED91-41FA-B792-6FBBD895BB42}"/>
              </a:ext>
            </a:extLst>
          </p:cNvPr>
          <p:cNvSpPr/>
          <p:nvPr/>
        </p:nvSpPr>
        <p:spPr>
          <a:xfrm>
            <a:off x="2195736" y="4935944"/>
            <a:ext cx="3672408" cy="6532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A6CB0-1035-4BD1-8D32-32E16427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1" y="692696"/>
            <a:ext cx="8175717" cy="28812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CF9AB5-497E-4F99-8DBC-BF867E51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45" y="3930151"/>
            <a:ext cx="826213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18B1-BE8C-4520-ACB8-5D1C39900FF9}"/>
              </a:ext>
            </a:extLst>
          </p:cNvPr>
          <p:cNvSpPr txBox="1"/>
          <p:nvPr/>
        </p:nvSpPr>
        <p:spPr>
          <a:xfrm>
            <a:off x="214635" y="1124744"/>
            <a:ext cx="89293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廖雪峰的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python3-cookbook</a:t>
            </a: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884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18B1-BE8C-4520-ACB8-5D1C39900FF9}"/>
              </a:ext>
            </a:extLst>
          </p:cNvPr>
          <p:cNvSpPr txBox="1"/>
          <p:nvPr/>
        </p:nvSpPr>
        <p:spPr>
          <a:xfrm>
            <a:off x="0" y="908720"/>
            <a:ext cx="8929365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(2)PPT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https://github.com/ouriris/ml-course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(3)Most code samples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https://github.com/yellowb/ml-sample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欢迎互加好友和星星！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905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是一种解释型语言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是一种动态语言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980728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BCCA0-F07A-4750-9531-7E262244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28800"/>
            <a:ext cx="4756972" cy="48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简单、易学、表达能力强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[A,B,C] x [X,Y,Z] = [AX,AY,AZ,BX,…]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BD105-50C8-4DB1-A5FA-35DE9A9B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88" y="3645024"/>
            <a:ext cx="9235492" cy="11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丰富的生态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 descr="ä¸ç¯æç« å¥é¨Pythonçæç³»ç»">
            <a:extLst>
              <a:ext uri="{FF2B5EF4-FFF2-40B4-BE49-F238E27FC236}">
                <a16:creationId xmlns:a16="http://schemas.microsoft.com/office/drawing/2014/main" id="{DDA15401-4015-4E77-8296-AD0A850C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12768" cy="48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Trend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0" name="Picture 2" descr="https://zgab33vy595fw5zq-zippykid.netdna-ssl.com/wp-content/uploads/2017/09/growth_major_languages-1-1024x878.png">
            <a:extLst>
              <a:ext uri="{FF2B5EF4-FFF2-40B4-BE49-F238E27FC236}">
                <a16:creationId xmlns:a16="http://schemas.microsoft.com/office/drawing/2014/main" id="{BDA76681-25C8-461E-87BB-40412F6B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03" y="1275885"/>
            <a:ext cx="6447185" cy="55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9398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157256140</TotalTime>
  <Pages>0</Pages>
  <Words>1095</Words>
  <Characters>0</Characters>
  <Application>Microsoft Office PowerPoint</Application>
  <DocSecurity>0</DocSecurity>
  <PresentationFormat>On-screen Show (4:3)</PresentationFormat>
  <Lines>0</Lines>
  <Paragraphs>134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宋体</vt:lpstr>
      <vt:lpstr>微软雅黑</vt:lpstr>
      <vt:lpstr>微软雅黑 Light</vt:lpstr>
      <vt:lpstr>Arial</vt:lpstr>
      <vt:lpstr>Wingdings</vt:lpstr>
      <vt:lpstr>默认设计模板</vt:lpstr>
      <vt:lpstr>默认设计模板_3</vt:lpstr>
      <vt:lpstr>  Python 基础  Yellow </vt:lpstr>
      <vt:lpstr>PowerPoint Presentation</vt:lpstr>
      <vt:lpstr> 背景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开发环境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Python语言关键点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133</cp:revision>
  <cp:lastPrinted>1899-12-30T00:00:00Z</cp:lastPrinted>
  <dcterms:created xsi:type="dcterms:W3CDTF">2011-04-14T14:51:18Z</dcterms:created>
  <dcterms:modified xsi:type="dcterms:W3CDTF">2018-06-05T03:36:11Z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