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2"/>
  </p:notesMasterIdLst>
  <p:sldIdLst>
    <p:sldId id="258" r:id="rId3"/>
    <p:sldId id="339" r:id="rId4"/>
    <p:sldId id="259" r:id="rId5"/>
    <p:sldId id="261" r:id="rId6"/>
    <p:sldId id="260" r:id="rId7"/>
    <p:sldId id="262" r:id="rId8"/>
    <p:sldId id="264" r:id="rId9"/>
    <p:sldId id="265" r:id="rId10"/>
    <p:sldId id="295" r:id="rId11"/>
    <p:sldId id="293" r:id="rId12"/>
    <p:sldId id="289" r:id="rId13"/>
    <p:sldId id="348" r:id="rId14"/>
    <p:sldId id="306" r:id="rId15"/>
    <p:sldId id="299" r:id="rId16"/>
    <p:sldId id="296" r:id="rId17"/>
    <p:sldId id="297" r:id="rId18"/>
    <p:sldId id="300" r:id="rId19"/>
    <p:sldId id="298" r:id="rId20"/>
    <p:sldId id="312" r:id="rId21"/>
    <p:sldId id="313" r:id="rId22"/>
    <p:sldId id="314" r:id="rId23"/>
    <p:sldId id="315" r:id="rId24"/>
    <p:sldId id="316" r:id="rId25"/>
    <p:sldId id="301" r:id="rId26"/>
    <p:sldId id="302" r:id="rId27"/>
    <p:sldId id="303" r:id="rId28"/>
    <p:sldId id="304" r:id="rId29"/>
    <p:sldId id="305" r:id="rId30"/>
    <p:sldId id="307" r:id="rId31"/>
    <p:sldId id="309" r:id="rId32"/>
    <p:sldId id="310" r:id="rId33"/>
    <p:sldId id="318" r:id="rId34"/>
    <p:sldId id="319" r:id="rId35"/>
    <p:sldId id="320" r:id="rId36"/>
    <p:sldId id="331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30" r:id="rId46"/>
    <p:sldId id="317" r:id="rId47"/>
    <p:sldId id="332" r:id="rId48"/>
    <p:sldId id="336" r:id="rId49"/>
    <p:sldId id="340" r:id="rId50"/>
    <p:sldId id="341" r:id="rId51"/>
    <p:sldId id="333" r:id="rId52"/>
    <p:sldId id="337" r:id="rId53"/>
    <p:sldId id="344" r:id="rId54"/>
    <p:sldId id="345" r:id="rId55"/>
    <p:sldId id="346" r:id="rId56"/>
    <p:sldId id="334" r:id="rId57"/>
    <p:sldId id="338" r:id="rId58"/>
    <p:sldId id="347" r:id="rId59"/>
    <p:sldId id="308" r:id="rId60"/>
    <p:sldId id="294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0066"/>
    <a:srgbClr val="C586C0"/>
    <a:srgbClr val="0066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24" autoAdjust="0"/>
  </p:normalViewPr>
  <p:slideViewPr>
    <p:cSldViewPr>
      <p:cViewPr varScale="1">
        <p:scale>
          <a:sx n="90" d="100"/>
          <a:sy n="90" d="100"/>
        </p:scale>
        <p:origin x="582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65F-E726-4D1B-9A0D-8F7AF58D345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8887-4820-4400-8DDD-9973C235C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7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1）Bagging 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随机森林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 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提升树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Boosting 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</a:t>
            </a:r>
          </a:p>
          <a:p>
            <a:endParaRPr lang="en-US" dirty="0"/>
          </a:p>
          <a:p>
            <a:pPr latinLnBrk="1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（套袋法）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的算法过程如下：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从原始样本集中使用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方法随机抽取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个训练样本，共进行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轮抽取，得到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个训练集。（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个训练集之间相互独立，元素可以有重复）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个训练集，我们训练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个模型（这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个模型可以根据具体问题而定，比如决策树，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对于分类问题：由投票表决产生分类结果；对于回归问题：由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个模型预测结果的均值作为最后预测结果。（所有模型的重要性相同）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ED6-3E80-48ED-BDA8-2AEEF197E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8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5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8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0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5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6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1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9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5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ED6-3E80-48ED-BDA8-2AEEF197E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4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7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7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9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18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16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76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50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2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决策树学习算法最著名的代表 </a:t>
            </a:r>
            <a:r>
              <a:rPr lang="en-US" altLang="zh-CN" dirty="0"/>
              <a:t>ID3</a:t>
            </a:r>
            <a:r>
              <a:rPr lang="zh-CN" altLang="en-US" dirty="0"/>
              <a:t>，</a:t>
            </a:r>
            <a:r>
              <a:rPr lang="en-US" altLang="zh-CN" dirty="0"/>
              <a:t>C4.5</a:t>
            </a:r>
            <a:r>
              <a:rPr lang="zh-CN" altLang="en-US" dirty="0"/>
              <a:t>，</a:t>
            </a:r>
            <a:r>
              <a:rPr lang="en-US" altLang="zh-CN" dirty="0"/>
              <a:t>CART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42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33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56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07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21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决策树学习算法最著名的代表 </a:t>
            </a:r>
            <a:r>
              <a:rPr lang="en-US" altLang="zh-CN" dirty="0"/>
              <a:t>ID3</a:t>
            </a:r>
            <a:r>
              <a:rPr lang="zh-CN" altLang="en-US" dirty="0"/>
              <a:t>，</a:t>
            </a:r>
            <a:r>
              <a:rPr lang="en-US" altLang="zh-CN" dirty="0"/>
              <a:t>C4.5</a:t>
            </a:r>
            <a:r>
              <a:rPr lang="zh-CN" altLang="en-US" dirty="0"/>
              <a:t>，</a:t>
            </a:r>
            <a:r>
              <a:rPr lang="en-US" altLang="zh-CN" dirty="0"/>
              <a:t>CART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4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5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0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8887-4820-4400-8DDD-9973C235C0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quest.com/Person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dataunion.org/1651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pinard/p/6056319.html#!comments" TargetMode="External"/><Relationship Id="rId2" Type="http://schemas.openxmlformats.org/officeDocument/2006/relationships/hyperlink" Target="https://blog.csdn.net/SuoMaLiXiongMao/article/details/5173705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u012328159/article/details/79413610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90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Decision Tree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Will Wang</a:t>
            </a:r>
            <a:b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Aaron Mei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9319D9-153E-4047-8FC2-C1D820C4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24" y="1052736"/>
            <a:ext cx="3934338" cy="2730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F9152F-34AD-48A4-A8F7-542D9CCD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52738"/>
            <a:ext cx="3702648" cy="27302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ea typeface="微软雅黑" panose="020B0503020204020204" pitchFamily="34" charset="-122"/>
              </a:rPr>
              <a:t>Basic Algorithm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6913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Basic Algorithm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训练集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 = {(x1, y1),(x2, y2),(x3, y3),...,(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xm,ym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属性集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 = {a1,a2,...,ad}</a:t>
            </a:r>
          </a:p>
          <a:p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TreeGenerate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(D, A)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生成结点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中样本全属于同一类别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then</a:t>
            </a:r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标记为叶结点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zh-CN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 =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空集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OR 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中样本在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上取值相同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then</a:t>
            </a:r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结点标记为叶结点，其类别标记为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中样本数最多的类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zh-CN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中选择最优划分属性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a*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a*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的每一个值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a*v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生成一个分支；令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中在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a*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上取值为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a*v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的样本子集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为空</a:t>
            </a:r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then</a:t>
            </a:r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将分支结点标记为叶结点，其类别标记为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中样本最多的类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zh-CN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endParaRPr lang="en-US" altLang="zh-CN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TreeGenerate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, A\{a*})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为分支叶结点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88E124-D52A-467B-8507-7C4DA5FD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4" y="1524000"/>
            <a:ext cx="4905375" cy="381000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FBC76B21-B887-4443-994D-8B40ABEC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6913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Sample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27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6913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Basic Algorithm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0" y="1268762"/>
            <a:ext cx="86131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Most famous representatives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ID3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classifier, Ross Quinlan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1986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C4.5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classifier, Ross Quinlan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1993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CART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classifier/regressor, Leo </a:t>
            </a:r>
            <a:r>
              <a:rPr lang="en-US" altLang="zh-CN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Breiman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et al., 1984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  <a:hlinkClick r:id="rId3"/>
            </a:endParaRPr>
          </a:p>
          <a:p>
            <a:endParaRPr lang="en-US" sz="2000" dirty="0">
              <a:hlinkClick r:id="rId3"/>
            </a:endParaRPr>
          </a:p>
          <a:p>
            <a:endParaRPr lang="en-US" sz="2000" dirty="0">
              <a:hlinkClick r:id="rId3"/>
            </a:endParaRPr>
          </a:p>
          <a:p>
            <a:endParaRPr lang="en-US" sz="2000" dirty="0">
              <a:hlinkClick r:id="rId3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		     </a:t>
            </a:r>
            <a:r>
              <a:rPr lang="en-US" sz="2000" dirty="0">
                <a:hlinkClick r:id="rId3"/>
              </a:rPr>
              <a:t>Ross Quinlan's personal homepage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2000" dirty="0">
                <a:hlinkClick r:id="rId4"/>
              </a:rPr>
              <a:t>Introduction to </a:t>
            </a:r>
            <a:r>
              <a:rPr lang="en-US" sz="2000" dirty="0" err="1">
                <a:hlinkClick r:id="rId4"/>
              </a:rPr>
              <a:t>Breiman</a:t>
            </a:r>
            <a:endParaRPr lang="en-US" sz="2000" dirty="0"/>
          </a:p>
          <a:p>
            <a:endParaRPr lang="zh-CN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://www.rulequest.com/Personal/quinlan-small.jpg">
            <a:extLst>
              <a:ext uri="{FF2B5EF4-FFF2-40B4-BE49-F238E27FC236}">
                <a16:creationId xmlns:a16="http://schemas.microsoft.com/office/drawing/2014/main" id="{7F1A75FF-7FCE-4608-8D59-F24C5FB0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2199514" cy="16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Qæªå¾20150504162333">
            <a:extLst>
              <a:ext uri="{FF2B5EF4-FFF2-40B4-BE49-F238E27FC236}">
                <a16:creationId xmlns:a16="http://schemas.microsoft.com/office/drawing/2014/main" id="{BA022FE2-99CD-4597-822C-9F0AA60B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6197"/>
            <a:ext cx="2630940" cy="18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2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</a:t>
            </a:r>
            <a:endParaRPr lang="en-US" altLang="zh-CN" sz="6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19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6913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2"/>
            <a:ext cx="8109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Standard: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决策树的分支结点所包含的样本尽可能属于同一类别，即结点的纯度越来越高。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Strategies: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Information Gain  (ID3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Quinlan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1986)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Gain Ratio  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C4.5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Quinlan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1993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Gini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基尼指数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CART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Breiman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 et al., 1984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3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2" y="262493"/>
            <a:ext cx="8109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Information entropy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信息熵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）：</a:t>
            </a:r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是度量样本集合纯度最常用的一种指标。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假定当前样本集合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中第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类样本所占的比例为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Pk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k=1,2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… |y|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），则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的信息熵定义为：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F8E1E2-83E7-469D-BC7F-091EE4BFB902}"/>
                  </a:ext>
                </a:extLst>
              </p:cNvPr>
              <p:cNvSpPr/>
              <p:nvPr/>
            </p:nvSpPr>
            <p:spPr>
              <a:xfrm>
                <a:off x="1331640" y="2613586"/>
                <a:ext cx="5226482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F8E1E2-83E7-469D-BC7F-091EE4BFB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13586"/>
                <a:ext cx="5226482" cy="1508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2E05E5E-429D-4C23-9BCF-2AEF302C3095}"/>
              </a:ext>
            </a:extLst>
          </p:cNvPr>
          <p:cNvSpPr/>
          <p:nvPr/>
        </p:nvSpPr>
        <p:spPr>
          <a:xfrm>
            <a:off x="207302" y="4544017"/>
            <a:ext cx="8109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Ent(D)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的值越小，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则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的纯度越高。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PS: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计算信息熵时约定：若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p=0,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则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plogp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 = 0.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3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1" y="262493"/>
            <a:ext cx="8137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假定离散属性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有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个可能的取值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{a1,a2,a3,…,av}, 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若使用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来对样本集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进行划分，则会产生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个分支结点，其中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个分支结点包含了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中所有在属性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上取值为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的样本，记为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。计算出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的信息熵，再考虑到不同分支节点所包含的样本数不同，给分支节点赋予权重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Dv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|/|D|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，即样本数越多的分支结点的影响越大，于是可计算出用属性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对样本集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进行划分所获得的信息增益（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Information Gain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）。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E05E5E-429D-4C23-9BCF-2AEF302C3095}"/>
              </a:ext>
            </a:extLst>
          </p:cNvPr>
          <p:cNvSpPr/>
          <p:nvPr/>
        </p:nvSpPr>
        <p:spPr>
          <a:xfrm>
            <a:off x="235566" y="5556342"/>
            <a:ext cx="8109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一般来说，信息增益越大，则意味着使用属性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来进行划分所获得的纯度提升越大。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0A3A30-A59C-4A94-B14C-EC77454C8AB6}"/>
                  </a:ext>
                </a:extLst>
              </p:cNvPr>
              <p:cNvSpPr txBox="1"/>
              <p:nvPr/>
            </p:nvSpPr>
            <p:spPr>
              <a:xfrm>
                <a:off x="1439652" y="3380520"/>
                <a:ext cx="6264696" cy="1338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</m:t>
                      </m:r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0A3A30-A59C-4A94-B14C-EC77454C8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3380520"/>
                <a:ext cx="6264696" cy="1338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7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88E124-D52A-467B-8507-7C4DA5FD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4" y="1524000"/>
            <a:ext cx="49053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7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/>
              <p:nvPr/>
            </p:nvSpPr>
            <p:spPr>
              <a:xfrm>
                <a:off x="207302" y="1268760"/>
                <a:ext cx="8109115" cy="5044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当前集合的信息熵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分类一共是两种，好瓜和坏瓜，好瓜样本有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个，坏瓜样本有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9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个，于是：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b="1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b="1" i="1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1" i="0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zh-CN" altLang="en-US" b="1" i="0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b="1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1" i="0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zh-CN" altLang="en-US" b="1" i="0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zh-CN" altLang="en-US" b="1" i="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=0.998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lvl="1"/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当前集合的属性集</a:t>
                </a:r>
                <a:r>
                  <a:rPr lang="en-US" altLang="zh-CN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lang="zh-CN" altLang="en-US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色泽，根蒂，敲声，纹理，脐部，触感</a:t>
                </a:r>
                <a:r>
                  <a:rPr lang="en-US" altLang="zh-CN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计算每个属性的信息增益</a:t>
                </a:r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色泽：有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种可能的取值，分别记为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D1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（色泽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青绿），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D2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（色泽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乌黑），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D3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（色泽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浅白）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子集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D1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中，包含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个样本，好瓜占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3/6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，坏瓜占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3/6</a:t>
                </a:r>
              </a:p>
              <a:p>
                <a:pPr lvl="1"/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子集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D2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中，包含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个样本，好瓜占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4/6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，坏瓜占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2/6</a:t>
                </a:r>
              </a:p>
              <a:p>
                <a:pPr lvl="1"/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子集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D3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中，包含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个样本，好瓜占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1/5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，坏瓜占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4/5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0"/>
                <a:ext cx="8109115" cy="5044010"/>
              </a:xfrm>
              <a:prstGeom prst="rect">
                <a:avLst/>
              </a:prstGeom>
              <a:blipFill>
                <a:blip r:embed="rId2"/>
                <a:stretch>
                  <a:fillRect l="-602" t="-966" r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A7990-F06D-45F7-8A01-75B9CFD5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BDB1-3510-48E7-BEBF-0FC54B42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监督学习分为：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85763" indent="-385763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回归</a:t>
            </a:r>
            <a:endParaRPr lang="en-US" altLang="zh-CN" dirty="0">
              <a:solidFill>
                <a:schemeClr val="bg1"/>
              </a:solidFill>
            </a:endParaRPr>
          </a:p>
          <a:p>
            <a:pPr marL="728663" lvl="1" indent="-385763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预测值是连续的</a:t>
            </a:r>
            <a:endParaRPr lang="en-US" altLang="zh-CN" dirty="0">
              <a:solidFill>
                <a:schemeClr val="bg1"/>
              </a:solidFill>
            </a:endParaRPr>
          </a:p>
          <a:p>
            <a:pPr marL="385763" indent="-385763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分类</a:t>
            </a:r>
            <a:endParaRPr lang="en-US" altLang="zh-CN" dirty="0">
              <a:solidFill>
                <a:schemeClr val="bg1"/>
              </a:solidFill>
            </a:endParaRPr>
          </a:p>
          <a:p>
            <a:pPr marL="728663" lvl="1" indent="-385763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预测值是有限的，离散的</a:t>
            </a:r>
          </a:p>
        </p:txBody>
      </p:sp>
    </p:spTree>
    <p:extLst>
      <p:ext uri="{BB962C8B-B14F-4D97-AF65-F5344CB8AC3E}">
        <p14:creationId xmlns:p14="http://schemas.microsoft.com/office/powerpoint/2010/main" val="133131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/>
              <p:nvPr/>
            </p:nvSpPr>
            <p:spPr>
              <a:xfrm>
                <a:off x="207302" y="1268760"/>
                <a:ext cx="8109115" cy="4144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计算出用色泽划分之后所获得的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个分支结点的信息熵分别为：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i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b="1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b="1" i="1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b="1" i="0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b="1" i="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b="1" i="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b="1" i="0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i="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b="1" i="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zh-CN" altLang="en-US" b="1" i="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altLang="zh-CN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zh-CN" altLang="en-U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altLang="zh-CN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zh-CN" altLang="en-U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𝟕𝟐𝟐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0"/>
                <a:ext cx="8109115" cy="4144404"/>
              </a:xfrm>
              <a:prstGeom prst="rect">
                <a:avLst/>
              </a:prstGeom>
              <a:blipFill>
                <a:blip r:embed="rId2"/>
                <a:stretch>
                  <a:fillRect l="-602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/>
              <p:nvPr/>
            </p:nvSpPr>
            <p:spPr>
              <a:xfrm>
                <a:off x="207302" y="1268760"/>
                <a:ext cx="8109115" cy="426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根据信息增益公式计算出属性色泽的信息增益为：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i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=0.998-(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altLang="zh-CN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US" altLang="zh-CN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0.918+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0.722)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=0.109</a:t>
                </a: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同理可计算出其他属性的信息增益：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Gain(D,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根蒂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)=0.143; Gain(D,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敲声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)=0.141; Gain(D,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纹理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)=0.381;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Gain(D,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脐部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)=0.289; Gain(D,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触感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)=0.006;</a:t>
                </a:r>
              </a:p>
            </p:txBody>
          </p:sp>
        </mc:Choice>
        <mc:Fallback xmlns="">
          <p:sp>
            <p:nvSpPr>
              <p:cNvPr id="5" name="矩形 2">
                <a:extLst>
                  <a:ext uri="{FF2B5EF4-FFF2-40B4-BE49-F238E27FC236}">
                    <a16:creationId xmlns:a16="http://schemas.microsoft.com/office/drawing/2014/main" id="{F7EF686B-D3FF-45A4-9282-033A427F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0"/>
                <a:ext cx="8109115" cy="4269630"/>
              </a:xfrm>
              <a:prstGeom prst="rect">
                <a:avLst/>
              </a:prstGeom>
              <a:blipFill>
                <a:blip r:embed="rId2"/>
                <a:stretch>
                  <a:fillRect l="-602" t="-1141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3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7EF686B-D3FF-45A4-9282-033A427FAFEC}"/>
              </a:ext>
            </a:extLst>
          </p:cNvPr>
          <p:cNvSpPr/>
          <p:nvPr/>
        </p:nvSpPr>
        <p:spPr>
          <a:xfrm>
            <a:off x="207302" y="1268760"/>
            <a:ext cx="8109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属性纹理的信息增益最大，选为划分属性。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对每个分支结点作进一步划分直至每个分支结点仅代表一个类别。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549B02-DF48-4535-8DBA-00CEB4DA7FBE}"/>
              </a:ext>
            </a:extLst>
          </p:cNvPr>
          <p:cNvSpPr/>
          <p:nvPr/>
        </p:nvSpPr>
        <p:spPr>
          <a:xfrm>
            <a:off x="4261797" y="1891284"/>
            <a:ext cx="720080" cy="300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00F4FF-1401-4F73-B0F0-A1B6C3AD3A48}"/>
              </a:ext>
            </a:extLst>
          </p:cNvPr>
          <p:cNvSpPr/>
          <p:nvPr/>
        </p:nvSpPr>
        <p:spPr>
          <a:xfrm>
            <a:off x="721503" y="3231127"/>
            <a:ext cx="2298104" cy="300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{1,2,3,4,5,6,8,10,15}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D4F962-55EC-4676-99B1-F7784D03CE1A}"/>
              </a:ext>
            </a:extLst>
          </p:cNvPr>
          <p:cNvSpPr/>
          <p:nvPr/>
        </p:nvSpPr>
        <p:spPr>
          <a:xfrm>
            <a:off x="3737096" y="3231127"/>
            <a:ext cx="1769481" cy="300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{7,9,13,14,17}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3B14EE-CF18-4FC9-89BB-03F6A16945CA}"/>
              </a:ext>
            </a:extLst>
          </p:cNvPr>
          <p:cNvSpPr/>
          <p:nvPr/>
        </p:nvSpPr>
        <p:spPr>
          <a:xfrm>
            <a:off x="6139010" y="3231127"/>
            <a:ext cx="1677395" cy="300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{11,12,16}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5D99A8-DD4E-47B3-B189-70099E8496B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870555" y="2192090"/>
            <a:ext cx="2751282" cy="1039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7392E9-D661-43A5-80AE-815FB51D261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621837" y="2192090"/>
            <a:ext cx="0" cy="1039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D769F1-965B-405C-9083-F372EB9C524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621837" y="2192090"/>
            <a:ext cx="2355871" cy="1039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28A49C-EB85-4F8F-8828-17A19082F0FC}"/>
              </a:ext>
            </a:extLst>
          </p:cNvPr>
          <p:cNvSpPr txBox="1"/>
          <p:nvPr/>
        </p:nvSpPr>
        <p:spPr>
          <a:xfrm>
            <a:off x="2504375" y="2429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8D963-EEE0-4E77-ACEE-6C929B2EDDDD}"/>
              </a:ext>
            </a:extLst>
          </p:cNvPr>
          <p:cNvSpPr txBox="1"/>
          <p:nvPr/>
        </p:nvSpPr>
        <p:spPr>
          <a:xfrm>
            <a:off x="3938631" y="25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38AD1-C17C-4F28-9F14-980BC58A6F4B}"/>
              </a:ext>
            </a:extLst>
          </p:cNvPr>
          <p:cNvSpPr txBox="1"/>
          <p:nvPr/>
        </p:nvSpPr>
        <p:spPr>
          <a:xfrm>
            <a:off x="5882464" y="2428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模糊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2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Information Gain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7EF686B-D3FF-45A4-9282-033A427FAFEC}"/>
              </a:ext>
            </a:extLst>
          </p:cNvPr>
          <p:cNvSpPr/>
          <p:nvPr/>
        </p:nvSpPr>
        <p:spPr>
          <a:xfrm>
            <a:off x="207302" y="1268760"/>
            <a:ext cx="81091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最终生成决策树如图。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549B02-DF48-4535-8DBA-00CEB4DA7FBE}"/>
              </a:ext>
            </a:extLst>
          </p:cNvPr>
          <p:cNvSpPr/>
          <p:nvPr/>
        </p:nvSpPr>
        <p:spPr>
          <a:xfrm>
            <a:off x="5079781" y="155679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00F4FF-1401-4F73-B0F0-A1B6C3AD3A48}"/>
              </a:ext>
            </a:extLst>
          </p:cNvPr>
          <p:cNvSpPr/>
          <p:nvPr/>
        </p:nvSpPr>
        <p:spPr>
          <a:xfrm>
            <a:off x="2365648" y="3026338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D4F962-55EC-4676-99B1-F7784D03CE1A}"/>
              </a:ext>
            </a:extLst>
          </p:cNvPr>
          <p:cNvSpPr/>
          <p:nvPr/>
        </p:nvSpPr>
        <p:spPr>
          <a:xfrm>
            <a:off x="5645604" y="3102511"/>
            <a:ext cx="858098" cy="37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触感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5D99A8-DD4E-47B3-B189-70099E8496B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800712" y="1926124"/>
            <a:ext cx="2689493" cy="1100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7392E9-D661-43A5-80AE-815FB51D261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490205" y="1926124"/>
            <a:ext cx="584448" cy="1176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D769F1-965B-405C-9083-F372EB9C5245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490205" y="1926124"/>
            <a:ext cx="2359740" cy="1122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28A49C-EB85-4F8F-8828-17A19082F0FC}"/>
              </a:ext>
            </a:extLst>
          </p:cNvPr>
          <p:cNvSpPr txBox="1"/>
          <p:nvPr/>
        </p:nvSpPr>
        <p:spPr>
          <a:xfrm>
            <a:off x="3322359" y="2163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8D963-EEE0-4E77-ACEE-6C929B2EDDDD}"/>
              </a:ext>
            </a:extLst>
          </p:cNvPr>
          <p:cNvSpPr txBox="1"/>
          <p:nvPr/>
        </p:nvSpPr>
        <p:spPr>
          <a:xfrm>
            <a:off x="5189648" y="2499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38AD1-C17C-4F28-9F14-980BC58A6F4B}"/>
              </a:ext>
            </a:extLst>
          </p:cNvPr>
          <p:cNvSpPr txBox="1"/>
          <p:nvPr/>
        </p:nvSpPr>
        <p:spPr>
          <a:xfrm>
            <a:off x="6700448" y="2162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模糊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F3E176-F956-4244-AE18-E07016420577}"/>
              </a:ext>
            </a:extLst>
          </p:cNvPr>
          <p:cNvSpPr/>
          <p:nvPr/>
        </p:nvSpPr>
        <p:spPr>
          <a:xfrm>
            <a:off x="2365648" y="3938419"/>
            <a:ext cx="870127" cy="376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4DABC8-7CE2-400D-8252-4596B28FEDF6}"/>
              </a:ext>
            </a:extLst>
          </p:cNvPr>
          <p:cNvSpPr/>
          <p:nvPr/>
        </p:nvSpPr>
        <p:spPr>
          <a:xfrm>
            <a:off x="2365648" y="4861423"/>
            <a:ext cx="870127" cy="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触感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F9FE0-4D9B-4A79-AE21-00F19B3A554F}"/>
              </a:ext>
            </a:extLst>
          </p:cNvPr>
          <p:cNvSpPr/>
          <p:nvPr/>
        </p:nvSpPr>
        <p:spPr>
          <a:xfrm>
            <a:off x="7370807" y="304892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367459-7630-4744-81B1-8F654C86C733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2800712" y="3402604"/>
            <a:ext cx="0" cy="53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010E63-C37C-4BE6-9FDF-B4B30955F23E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2800712" y="4314684"/>
            <a:ext cx="0" cy="546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4EB0C32-00D0-4795-B869-12434E9E4758}"/>
              </a:ext>
            </a:extLst>
          </p:cNvPr>
          <p:cNvSpPr/>
          <p:nvPr/>
        </p:nvSpPr>
        <p:spPr>
          <a:xfrm>
            <a:off x="6396945" y="385416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FB5139-EF02-462A-BD9F-D4B67105F47E}"/>
              </a:ext>
            </a:extLst>
          </p:cNvPr>
          <p:cNvSpPr/>
          <p:nvPr/>
        </p:nvSpPr>
        <p:spPr>
          <a:xfrm>
            <a:off x="4984066" y="387003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C1D49A-D7B4-47C6-AB5B-C9A1E895C350}"/>
              </a:ext>
            </a:extLst>
          </p:cNvPr>
          <p:cNvSpPr/>
          <p:nvPr/>
        </p:nvSpPr>
        <p:spPr>
          <a:xfrm>
            <a:off x="1077644" y="384320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2165A0-112F-4D94-9DDF-01B91A603C27}"/>
              </a:ext>
            </a:extLst>
          </p:cNvPr>
          <p:cNvSpPr/>
          <p:nvPr/>
        </p:nvSpPr>
        <p:spPr>
          <a:xfrm>
            <a:off x="3542063" y="383212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FC6124-AB64-491A-BE7E-8AA7E446B7BD}"/>
              </a:ext>
            </a:extLst>
          </p:cNvPr>
          <p:cNvSpPr/>
          <p:nvPr/>
        </p:nvSpPr>
        <p:spPr>
          <a:xfrm>
            <a:off x="3548725" y="484184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03C56-A06D-43D0-867A-316D4A6D4C73}"/>
              </a:ext>
            </a:extLst>
          </p:cNvPr>
          <p:cNvSpPr/>
          <p:nvPr/>
        </p:nvSpPr>
        <p:spPr>
          <a:xfrm>
            <a:off x="1084208" y="486872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C58274-BA98-47D1-A48E-EC1298B977D0}"/>
              </a:ext>
            </a:extLst>
          </p:cNvPr>
          <p:cNvSpPr/>
          <p:nvPr/>
        </p:nvSpPr>
        <p:spPr>
          <a:xfrm>
            <a:off x="1573560" y="572425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EBB2C0-6975-4026-BAAC-D389018C12B2}"/>
              </a:ext>
            </a:extLst>
          </p:cNvPr>
          <p:cNvSpPr/>
          <p:nvPr/>
        </p:nvSpPr>
        <p:spPr>
          <a:xfrm>
            <a:off x="3010414" y="570681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DF9C9-7E1E-4017-A29D-64B714A5A6CE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556782" y="3375117"/>
            <a:ext cx="1223732" cy="46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CD987C-23ED-4D18-9799-3E75EB4AB0DE}"/>
              </a:ext>
            </a:extLst>
          </p:cNvPr>
          <p:cNvCxnSpPr>
            <a:cxnSpLocks/>
            <a:stCxn id="48" idx="0"/>
            <a:endCxn id="6" idx="2"/>
          </p:cNvCxnSpPr>
          <p:nvPr/>
        </p:nvCxnSpPr>
        <p:spPr>
          <a:xfrm flipH="1" flipV="1">
            <a:off x="2800712" y="3402604"/>
            <a:ext cx="1220489" cy="429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2D94FA-064D-420A-A726-BEE1D47C9F74}"/>
              </a:ext>
            </a:extLst>
          </p:cNvPr>
          <p:cNvCxnSpPr>
            <a:cxnSpLocks/>
            <a:stCxn id="49" idx="0"/>
            <a:endCxn id="15" idx="2"/>
          </p:cNvCxnSpPr>
          <p:nvPr/>
        </p:nvCxnSpPr>
        <p:spPr>
          <a:xfrm flipH="1" flipV="1">
            <a:off x="2800712" y="4314684"/>
            <a:ext cx="1227151" cy="527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60E1FC-9D42-4E6D-B83C-EEE313026C43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V="1">
            <a:off x="1563346" y="4314684"/>
            <a:ext cx="1237366" cy="554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DB8C0F-2ED5-4CA6-B7F2-0A751F176CD4}"/>
              </a:ext>
            </a:extLst>
          </p:cNvPr>
          <p:cNvCxnSpPr>
            <a:cxnSpLocks/>
            <a:stCxn id="52" idx="0"/>
            <a:endCxn id="16" idx="2"/>
          </p:cNvCxnSpPr>
          <p:nvPr/>
        </p:nvCxnSpPr>
        <p:spPr>
          <a:xfrm flipH="1" flipV="1">
            <a:off x="2800712" y="5237687"/>
            <a:ext cx="688840" cy="469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10E12D-358D-4E29-8BBA-7EBDD111B602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2052698" y="5237687"/>
            <a:ext cx="748014" cy="486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5FD2FAA-8C4B-43B9-A2C4-AF841F4A3226}"/>
              </a:ext>
            </a:extLst>
          </p:cNvPr>
          <p:cNvCxnSpPr>
            <a:cxnSpLocks/>
            <a:stCxn id="41" idx="0"/>
            <a:endCxn id="7" idx="2"/>
          </p:cNvCxnSpPr>
          <p:nvPr/>
        </p:nvCxnSpPr>
        <p:spPr>
          <a:xfrm flipV="1">
            <a:off x="5463204" y="3478778"/>
            <a:ext cx="611449" cy="39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0F7C94-639E-4D73-ACD3-BCAF35E3A1B6}"/>
              </a:ext>
            </a:extLst>
          </p:cNvPr>
          <p:cNvCxnSpPr>
            <a:cxnSpLocks/>
            <a:stCxn id="40" idx="0"/>
            <a:endCxn id="7" idx="2"/>
          </p:cNvCxnSpPr>
          <p:nvPr/>
        </p:nvCxnSpPr>
        <p:spPr>
          <a:xfrm flipH="1" flipV="1">
            <a:off x="6074653" y="3478778"/>
            <a:ext cx="801430" cy="375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C4A4D7-7453-427B-A8CF-A82F7A0D916C}"/>
              </a:ext>
            </a:extLst>
          </p:cNvPr>
          <p:cNvSpPr txBox="1"/>
          <p:nvPr/>
        </p:nvSpPr>
        <p:spPr>
          <a:xfrm>
            <a:off x="1510269" y="3387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876B28-6E57-4592-87BB-930FF9246E44}"/>
              </a:ext>
            </a:extLst>
          </p:cNvPr>
          <p:cNvSpPr txBox="1"/>
          <p:nvPr/>
        </p:nvSpPr>
        <p:spPr>
          <a:xfrm>
            <a:off x="3359294" y="3340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277285-59EF-43E5-8B36-DC449651ADBB}"/>
              </a:ext>
            </a:extLst>
          </p:cNvPr>
          <p:cNvSpPr txBox="1"/>
          <p:nvPr/>
        </p:nvSpPr>
        <p:spPr>
          <a:xfrm>
            <a:off x="1573560" y="4342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青绿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D1B91-9FA9-46BE-BA6F-7DE22C672216}"/>
              </a:ext>
            </a:extLst>
          </p:cNvPr>
          <p:cNvSpPr txBox="1"/>
          <p:nvPr/>
        </p:nvSpPr>
        <p:spPr>
          <a:xfrm>
            <a:off x="3319219" y="433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浅白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72EB6-11A4-4385-9919-B43321493F71}"/>
              </a:ext>
            </a:extLst>
          </p:cNvPr>
          <p:cNvSpPr txBox="1"/>
          <p:nvPr/>
        </p:nvSpPr>
        <p:spPr>
          <a:xfrm>
            <a:off x="1736634" y="5294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BB9D7F-E2B2-4821-8EDC-40E672C80305}"/>
              </a:ext>
            </a:extLst>
          </p:cNvPr>
          <p:cNvSpPr txBox="1"/>
          <p:nvPr/>
        </p:nvSpPr>
        <p:spPr>
          <a:xfrm>
            <a:off x="3166385" y="5272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F64E97-FA65-43B6-BECD-CFADF407CEE8}"/>
              </a:ext>
            </a:extLst>
          </p:cNvPr>
          <p:cNvSpPr txBox="1"/>
          <p:nvPr/>
        </p:nvSpPr>
        <p:spPr>
          <a:xfrm>
            <a:off x="2482177" y="3544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C572D8-0468-4444-8E26-A1022081CE4D}"/>
              </a:ext>
            </a:extLst>
          </p:cNvPr>
          <p:cNvSpPr txBox="1"/>
          <p:nvPr/>
        </p:nvSpPr>
        <p:spPr>
          <a:xfrm>
            <a:off x="2490193" y="4499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乌黑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8879B2-DE81-48CF-8725-C245B048B4AD}"/>
              </a:ext>
            </a:extLst>
          </p:cNvPr>
          <p:cNvSpPr txBox="1"/>
          <p:nvPr/>
        </p:nvSpPr>
        <p:spPr>
          <a:xfrm>
            <a:off x="5058880" y="34182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D9ECCC-F8E3-45CE-BCE6-C25166C65972}"/>
              </a:ext>
            </a:extLst>
          </p:cNvPr>
          <p:cNvSpPr txBox="1"/>
          <p:nvPr/>
        </p:nvSpPr>
        <p:spPr>
          <a:xfrm>
            <a:off x="6553791" y="34182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0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7749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Gain Ratio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实际上，信息增益准则对可取值数目较多的属性有所偏好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为减少这种偏好可能带来的不利影响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著名的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C4.5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决策树算法不直接使用信息增益，而是使用增益率来选择最优划分属性。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8BB3AC-C9D5-46CC-9348-DE0CE9F92B38}"/>
                  </a:ext>
                </a:extLst>
              </p:cNvPr>
              <p:cNvSpPr/>
              <p:nvPr/>
            </p:nvSpPr>
            <p:spPr>
              <a:xfrm>
                <a:off x="1743987" y="2375645"/>
                <a:ext cx="5035738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𝑟𝑎𝑡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</m:t>
                          </m:r>
                          <m:r>
                            <a:rPr lang="en-US" altLang="zh-CN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  <m:d>
                            <m:dPr>
                              <m:ctrlP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8BB3AC-C9D5-46CC-9348-DE0CE9F92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87" y="2375645"/>
                <a:ext cx="503573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CB48D4-8C71-40B8-AD4D-B1D07241198E}"/>
                  </a:ext>
                </a:extLst>
              </p:cNvPr>
              <p:cNvSpPr txBox="1"/>
              <p:nvPr/>
            </p:nvSpPr>
            <p:spPr>
              <a:xfrm>
                <a:off x="1932694" y="3548638"/>
                <a:ext cx="4658327" cy="1562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CB48D4-8C71-40B8-AD4D-B1D07241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3548638"/>
                <a:ext cx="4658327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9F603F1-E560-4967-91AB-7F8ABB1A1F39}"/>
              </a:ext>
            </a:extLst>
          </p:cNvPr>
          <p:cNvSpPr/>
          <p:nvPr/>
        </p:nvSpPr>
        <p:spPr>
          <a:xfrm>
            <a:off x="207242" y="5294289"/>
            <a:ext cx="8109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IV(a)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称为属性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的固有值（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intrinsic value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[Quinlan, 1993]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。属性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的可能取值数目越多（即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越大），则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IV(a)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的值通常会越大。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0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Gain Ratio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需要注意的是，增益率准则对可取值数目较少的属性有所偏好，因此，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C4.5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算法并不是直接选择增益率最大的候选划分属性，而是使用了一个启发式：先从候选划分属性中找出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信息增益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高于平均水平的属性，再从中选择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增益率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最高的。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2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7821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–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Gini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Index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2"/>
            <a:ext cx="8109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数据集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的纯度也可用基尼值来度量：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D305ED-E93D-44A6-9BE9-A3161B3AEE1F}"/>
                  </a:ext>
                </a:extLst>
              </p:cNvPr>
              <p:cNvSpPr txBox="1"/>
              <p:nvPr/>
            </p:nvSpPr>
            <p:spPr>
              <a:xfrm>
                <a:off x="1019817" y="2204864"/>
                <a:ext cx="6484083" cy="205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D305ED-E93D-44A6-9BE9-A3161B3A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17" y="2204864"/>
                <a:ext cx="6484083" cy="2059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1B69401-90E6-4CB6-8D03-123F12620F32}"/>
              </a:ext>
            </a:extLst>
          </p:cNvPr>
          <p:cNvSpPr/>
          <p:nvPr/>
        </p:nvSpPr>
        <p:spPr>
          <a:xfrm>
            <a:off x="207240" y="4819971"/>
            <a:ext cx="8106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直观来说，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Gini(D)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反映了从数据集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中随机抽取两个样本，其类别标记不一致的概率。因此，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Gini(D)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越小，则数据集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的纯度越高。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8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-- Gini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Index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那么属性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的基尼指数定义为：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D654D1-5C2E-401C-944E-074255355D94}"/>
                  </a:ext>
                </a:extLst>
              </p:cNvPr>
              <p:cNvSpPr/>
              <p:nvPr/>
            </p:nvSpPr>
            <p:spPr>
              <a:xfrm>
                <a:off x="683568" y="2059588"/>
                <a:ext cx="6375079" cy="1654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sz="28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  <m:d>
                        <m:dPr>
                          <m:ctrlPr>
                            <a:rPr lang="zh-CN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D654D1-5C2E-401C-944E-074255355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59588"/>
                <a:ext cx="6375079" cy="1654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1F92C79-5AD1-4948-AAC5-5ACB5DDC8E4A}"/>
              </a:ext>
            </a:extLst>
          </p:cNvPr>
          <p:cNvSpPr/>
          <p:nvPr/>
        </p:nvSpPr>
        <p:spPr>
          <a:xfrm>
            <a:off x="207242" y="4509122"/>
            <a:ext cx="8109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于是我们在候选属性集合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中，选择那个使得划分后基尼指数最小的属性作为最优划分属性。</a:t>
            </a:r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6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</a:t>
            </a:r>
            <a:endParaRPr lang="en-US" altLang="zh-CN" sz="6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38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42B1D-A9D2-41FA-B2C4-BD44DA6D106A}"/>
              </a:ext>
            </a:extLst>
          </p:cNvPr>
          <p:cNvSpPr/>
          <p:nvPr/>
        </p:nvSpPr>
        <p:spPr>
          <a:xfrm>
            <a:off x="207302" y="1268760"/>
            <a:ext cx="81091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剪枝是决策树学习算法对付过拟合的主要手段。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Strategies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prepruning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预剪枝是指在决策树生成过程中，对每个结点在划分前先进行估计，若当前结点的划分不能带来决策树泛化性能提升，则停止划分并将当前结点标记为叶结点。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postpruning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后剪枝是先从训练集生成一颗完整的决策树，然后自底向上地对非叶结点进行考察，若将该结点对应的子树替换为叶结点能带来决策树泛化性能提升，则将该子树替换为叶结点。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Evaluation method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留出法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交叉验证法</a:t>
            </a:r>
            <a:endParaRPr lang="en-US" altLang="zh-C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自助法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调参与最终模型</a:t>
            </a:r>
          </a:p>
        </p:txBody>
      </p:sp>
    </p:spTree>
    <p:extLst>
      <p:ext uri="{BB962C8B-B14F-4D97-AF65-F5344CB8AC3E}">
        <p14:creationId xmlns:p14="http://schemas.microsoft.com/office/powerpoint/2010/main" val="403190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567E-F968-43F7-B788-8A3A4A1A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32F8-6FD7-4578-97B9-FD55574F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预测瓜是好瓜还是坏瓜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预测邮件是不是垃圾邮件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</a:rPr>
              <a:t>…….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预测</a:t>
            </a:r>
            <a:r>
              <a:rPr lang="en-US" altLang="zh-CN" dirty="0">
                <a:solidFill>
                  <a:schemeClr val="bg1"/>
                </a:solidFill>
              </a:rPr>
              <a:t>BL Type</a:t>
            </a:r>
            <a:r>
              <a:rPr lang="zh-CN" altLang="en-US" dirty="0">
                <a:solidFill>
                  <a:schemeClr val="bg1"/>
                </a:solidFill>
              </a:rPr>
              <a:t>是三种中的哪个</a:t>
            </a:r>
          </a:p>
        </p:txBody>
      </p:sp>
    </p:spTree>
    <p:extLst>
      <p:ext uri="{BB962C8B-B14F-4D97-AF65-F5344CB8AC3E}">
        <p14:creationId xmlns:p14="http://schemas.microsoft.com/office/powerpoint/2010/main" val="1753910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practice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0FB1A8-8D9D-4DFC-B3C3-3B3EFF89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9" y="1443039"/>
            <a:ext cx="5000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根结点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不划分：精度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3/7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42.9%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基于信息增益划分出属性脐部：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划分后：精度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5/7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71.4%</a:t>
            </a:r>
          </a:p>
          <a:p>
            <a:pPr lvl="1"/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预剪枝决策：划分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707C55-A91D-4652-8FC9-65F7C9C8975D}"/>
              </a:ext>
            </a:extLst>
          </p:cNvPr>
          <p:cNvSpPr/>
          <p:nvPr/>
        </p:nvSpPr>
        <p:spPr>
          <a:xfrm>
            <a:off x="3783213" y="3477819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72271-2E97-4132-81BC-885E9CEFA8D7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4206556" y="3854085"/>
            <a:ext cx="11721" cy="481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616A3B2-3657-4DCC-B362-3AA18B1EBEA1}"/>
              </a:ext>
            </a:extLst>
          </p:cNvPr>
          <p:cNvSpPr/>
          <p:nvPr/>
        </p:nvSpPr>
        <p:spPr>
          <a:xfrm>
            <a:off x="2495209" y="429468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E5E571-62B7-4428-B1B3-EA32299C7A2A}"/>
              </a:ext>
            </a:extLst>
          </p:cNvPr>
          <p:cNvSpPr/>
          <p:nvPr/>
        </p:nvSpPr>
        <p:spPr>
          <a:xfrm>
            <a:off x="4959628" y="4283609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C599DB-4702-4CDF-8A4C-5543470A74B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74347" y="3854085"/>
            <a:ext cx="1243930" cy="440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1B06D-36EC-4C11-9E63-C1C18402D4A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218277" y="3854085"/>
            <a:ext cx="1220489" cy="429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1BE0A-81AB-48D9-B9C2-165EC5901D79}"/>
              </a:ext>
            </a:extLst>
          </p:cNvPr>
          <p:cNvSpPr txBox="1"/>
          <p:nvPr/>
        </p:nvSpPr>
        <p:spPr>
          <a:xfrm>
            <a:off x="2927834" y="3839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0A3C5-C5DC-4D60-91E8-B69ED03A7BA1}"/>
              </a:ext>
            </a:extLst>
          </p:cNvPr>
          <p:cNvSpPr txBox="1"/>
          <p:nvPr/>
        </p:nvSpPr>
        <p:spPr>
          <a:xfrm>
            <a:off x="4776859" y="3792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A412F-1D44-4805-B837-302CBDB7B390}"/>
              </a:ext>
            </a:extLst>
          </p:cNvPr>
          <p:cNvSpPr txBox="1"/>
          <p:nvPr/>
        </p:nvSpPr>
        <p:spPr>
          <a:xfrm>
            <a:off x="3899742" y="3996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CDD6CB-1059-4F50-BC86-7E8DA739BC27}"/>
              </a:ext>
            </a:extLst>
          </p:cNvPr>
          <p:cNvSpPr/>
          <p:nvPr/>
        </p:nvSpPr>
        <p:spPr>
          <a:xfrm>
            <a:off x="3695064" y="166990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620D46-AD9A-4A45-8C63-5F95AD15EC24}"/>
              </a:ext>
            </a:extLst>
          </p:cNvPr>
          <p:cNvSpPr/>
          <p:nvPr/>
        </p:nvSpPr>
        <p:spPr>
          <a:xfrm>
            <a:off x="3727418" y="433530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/>
      <p:bldP spid="13" grpId="0"/>
      <p:bldP spid="14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基于信息增益划分属性色泽：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划分后：精度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4/7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57.1%</a:t>
            </a:r>
          </a:p>
          <a:p>
            <a:pPr lvl="1"/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预剪枝决策：禁止划分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7E262C-ED54-4478-9E9D-A6727305C685}"/>
              </a:ext>
            </a:extLst>
          </p:cNvPr>
          <p:cNvSpPr/>
          <p:nvPr/>
        </p:nvSpPr>
        <p:spPr>
          <a:xfrm>
            <a:off x="4283968" y="1080629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8219E-198D-43CB-B9CD-FE32D64B87C6}"/>
              </a:ext>
            </a:extLst>
          </p:cNvPr>
          <p:cNvCxnSpPr>
            <a:cxnSpLocks/>
            <a:stCxn id="25" idx="0"/>
            <a:endCxn id="16" idx="2"/>
          </p:cNvCxnSpPr>
          <p:nvPr/>
        </p:nvCxnSpPr>
        <p:spPr>
          <a:xfrm flipV="1">
            <a:off x="4707311" y="1456895"/>
            <a:ext cx="11721" cy="481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798503E-DA07-407E-A98A-7ECD53FC4825}"/>
              </a:ext>
            </a:extLst>
          </p:cNvPr>
          <p:cNvSpPr/>
          <p:nvPr/>
        </p:nvSpPr>
        <p:spPr>
          <a:xfrm>
            <a:off x="5600779" y="19256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0E8CD-DAB4-452C-B5EA-44F893024B4D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V="1">
            <a:off x="3169016" y="1456895"/>
            <a:ext cx="1550016" cy="525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41C261-CDF1-41B8-A1DC-F8EE34FE760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4719032" y="1456895"/>
            <a:ext cx="1360885" cy="468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98134-B02E-42F7-8554-7A476C37ED27}"/>
              </a:ext>
            </a:extLst>
          </p:cNvPr>
          <p:cNvSpPr txBox="1"/>
          <p:nvPr/>
        </p:nvSpPr>
        <p:spPr>
          <a:xfrm>
            <a:off x="3428589" y="1442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4D92B-EB75-4688-86FD-FE1C5FAA81C5}"/>
              </a:ext>
            </a:extLst>
          </p:cNvPr>
          <p:cNvSpPr txBox="1"/>
          <p:nvPr/>
        </p:nvSpPr>
        <p:spPr>
          <a:xfrm>
            <a:off x="5277614" y="1395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87771-D0C7-40FA-A16F-1954978BEDA5}"/>
              </a:ext>
            </a:extLst>
          </p:cNvPr>
          <p:cNvSpPr txBox="1"/>
          <p:nvPr/>
        </p:nvSpPr>
        <p:spPr>
          <a:xfrm>
            <a:off x="4400497" y="1599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65C5C3-5BF8-4FF1-9FBE-41724B7800B3}"/>
              </a:ext>
            </a:extLst>
          </p:cNvPr>
          <p:cNvSpPr/>
          <p:nvPr/>
        </p:nvSpPr>
        <p:spPr>
          <a:xfrm>
            <a:off x="4228173" y="193811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C560BA-74C7-4B21-AB08-A76640DFB41C}"/>
              </a:ext>
            </a:extLst>
          </p:cNvPr>
          <p:cNvSpPr/>
          <p:nvPr/>
        </p:nvSpPr>
        <p:spPr>
          <a:xfrm>
            <a:off x="2470811" y="1982265"/>
            <a:ext cx="1396410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D3E1B5-E1E1-4984-A785-5E43D379B069}"/>
              </a:ext>
            </a:extLst>
          </p:cNvPr>
          <p:cNvSpPr/>
          <p:nvPr/>
        </p:nvSpPr>
        <p:spPr>
          <a:xfrm>
            <a:off x="4543725" y="4588547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377389-2A1C-4B0C-8F05-0858615CCF44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flipV="1">
            <a:off x="4957645" y="4964813"/>
            <a:ext cx="21144" cy="481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A10CC1-D4F4-474E-8813-6117AFA329A7}"/>
              </a:ext>
            </a:extLst>
          </p:cNvPr>
          <p:cNvSpPr/>
          <p:nvPr/>
        </p:nvSpPr>
        <p:spPr>
          <a:xfrm>
            <a:off x="5851113" y="543358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2CB4E3-26DB-487C-B1EB-0A58FCEAB790}"/>
              </a:ext>
            </a:extLst>
          </p:cNvPr>
          <p:cNvCxnSpPr>
            <a:cxnSpLocks/>
            <a:stCxn id="38" idx="0"/>
            <a:endCxn id="28" idx="2"/>
          </p:cNvCxnSpPr>
          <p:nvPr/>
        </p:nvCxnSpPr>
        <p:spPr>
          <a:xfrm flipV="1">
            <a:off x="3666138" y="4964813"/>
            <a:ext cx="1312651" cy="48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19A54-99C3-42C6-8EC5-C0F227DDDC4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978789" y="4964813"/>
            <a:ext cx="1351462" cy="468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49E76-87A1-4B2E-A7C2-94C6587ECA3B}"/>
              </a:ext>
            </a:extLst>
          </p:cNvPr>
          <p:cNvSpPr txBox="1"/>
          <p:nvPr/>
        </p:nvSpPr>
        <p:spPr>
          <a:xfrm>
            <a:off x="3678923" y="4949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青绿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60191-6319-4E51-8885-4E38DB538519}"/>
              </a:ext>
            </a:extLst>
          </p:cNvPr>
          <p:cNvSpPr txBox="1"/>
          <p:nvPr/>
        </p:nvSpPr>
        <p:spPr>
          <a:xfrm>
            <a:off x="5527948" y="4902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乌黑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1FEFF-6E6C-4EF6-BB35-18BBC18239CA}"/>
              </a:ext>
            </a:extLst>
          </p:cNvPr>
          <p:cNvSpPr txBox="1"/>
          <p:nvPr/>
        </p:nvSpPr>
        <p:spPr>
          <a:xfrm>
            <a:off x="4650831" y="510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浅白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157999-0FC6-4F2A-8532-86677BC1F4AE}"/>
              </a:ext>
            </a:extLst>
          </p:cNvPr>
          <p:cNvSpPr/>
          <p:nvPr/>
        </p:nvSpPr>
        <p:spPr>
          <a:xfrm>
            <a:off x="4478507" y="544602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A5D38-D696-47F8-96A8-763105A91013}"/>
              </a:ext>
            </a:extLst>
          </p:cNvPr>
          <p:cNvSpPr/>
          <p:nvPr/>
        </p:nvSpPr>
        <p:spPr>
          <a:xfrm>
            <a:off x="3187000" y="544622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346CF2D-153B-42A9-806E-D8E431A9E535}"/>
              </a:ext>
            </a:extLst>
          </p:cNvPr>
          <p:cNvSpPr/>
          <p:nvPr/>
        </p:nvSpPr>
        <p:spPr>
          <a:xfrm>
            <a:off x="6079917" y="3668078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DC4369-2EFE-4CB0-802E-5F3A1CEBB99C}"/>
              </a:ext>
            </a:extLst>
          </p:cNvPr>
          <p:cNvCxnSpPr>
            <a:cxnSpLocks/>
            <a:stCxn id="54" idx="0"/>
            <a:endCxn id="46" idx="2"/>
          </p:cNvCxnSpPr>
          <p:nvPr/>
        </p:nvCxnSpPr>
        <p:spPr>
          <a:xfrm flipV="1">
            <a:off x="6503260" y="4044344"/>
            <a:ext cx="11721" cy="481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2D60CD0-0A35-484A-940A-9E528FF63B69}"/>
              </a:ext>
            </a:extLst>
          </p:cNvPr>
          <p:cNvSpPr/>
          <p:nvPr/>
        </p:nvSpPr>
        <p:spPr>
          <a:xfrm>
            <a:off x="7396728" y="451311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8D3644-CBE6-4690-9C61-F2DC64637E7E}"/>
              </a:ext>
            </a:extLst>
          </p:cNvPr>
          <p:cNvCxnSpPr>
            <a:cxnSpLocks/>
            <a:stCxn id="28" idx="0"/>
            <a:endCxn id="46" idx="2"/>
          </p:cNvCxnSpPr>
          <p:nvPr/>
        </p:nvCxnSpPr>
        <p:spPr>
          <a:xfrm flipV="1">
            <a:off x="4978789" y="4044344"/>
            <a:ext cx="1536192" cy="544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E8B4C3-7204-4627-B306-36C9341E37E7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6514981" y="4044344"/>
            <a:ext cx="1360885" cy="468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0A9039-ED4F-4488-8530-1661AA0365DD}"/>
              </a:ext>
            </a:extLst>
          </p:cNvPr>
          <p:cNvSpPr txBox="1"/>
          <p:nvPr/>
        </p:nvSpPr>
        <p:spPr>
          <a:xfrm>
            <a:off x="5224538" y="40294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0A224-7E2E-40E0-9351-24CC8390B9F5}"/>
              </a:ext>
            </a:extLst>
          </p:cNvPr>
          <p:cNvSpPr txBox="1"/>
          <p:nvPr/>
        </p:nvSpPr>
        <p:spPr>
          <a:xfrm>
            <a:off x="7073563" y="3982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AD8D65-D71C-4BB0-9898-9C8504A6D6E7}"/>
              </a:ext>
            </a:extLst>
          </p:cNvPr>
          <p:cNvSpPr txBox="1"/>
          <p:nvPr/>
        </p:nvSpPr>
        <p:spPr>
          <a:xfrm>
            <a:off x="6196446" y="4186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87C56D-AF26-462E-9BDF-C09334854C87}"/>
              </a:ext>
            </a:extLst>
          </p:cNvPr>
          <p:cNvSpPr/>
          <p:nvPr/>
        </p:nvSpPr>
        <p:spPr>
          <a:xfrm>
            <a:off x="6024122" y="4525559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3" grpId="0"/>
      <p:bldP spid="34" grpId="0"/>
      <p:bldP spid="35" grpId="0"/>
      <p:bldP spid="36" grpId="0" animBg="1"/>
      <p:bldP spid="38" grpId="0" animBg="1"/>
      <p:bldP spid="46" grpId="0" animBg="1"/>
      <p:bldP spid="48" grpId="0" animBg="1"/>
      <p:bldP spid="51" grpId="0"/>
      <p:bldP spid="52" grpId="0"/>
      <p:bldP spid="53" grpId="0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基于信息增益划分属性根蒂：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划分后：精度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5/7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71.4%</a:t>
            </a:r>
          </a:p>
          <a:p>
            <a:pPr lvl="1"/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预剪枝决策：禁止划分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7E262C-ED54-4478-9E9D-A6727305C685}"/>
              </a:ext>
            </a:extLst>
          </p:cNvPr>
          <p:cNvSpPr/>
          <p:nvPr/>
        </p:nvSpPr>
        <p:spPr>
          <a:xfrm>
            <a:off x="4283968" y="1080629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8219E-198D-43CB-B9CD-FE32D64B87C6}"/>
              </a:ext>
            </a:extLst>
          </p:cNvPr>
          <p:cNvCxnSpPr>
            <a:cxnSpLocks/>
            <a:stCxn id="25" idx="0"/>
            <a:endCxn id="16" idx="2"/>
          </p:cNvCxnSpPr>
          <p:nvPr/>
        </p:nvCxnSpPr>
        <p:spPr>
          <a:xfrm flipV="1">
            <a:off x="3114205" y="1456895"/>
            <a:ext cx="1604827" cy="537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798503E-DA07-407E-A98A-7ECD53FC4825}"/>
              </a:ext>
            </a:extLst>
          </p:cNvPr>
          <p:cNvSpPr/>
          <p:nvPr/>
        </p:nvSpPr>
        <p:spPr>
          <a:xfrm>
            <a:off x="5681093" y="199450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0E8CD-DAB4-452C-B5EA-44F893024B4D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V="1">
            <a:off x="4714826" y="1456895"/>
            <a:ext cx="4206" cy="600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41C261-CDF1-41B8-A1DC-F8EE34FE760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4719032" y="1456895"/>
            <a:ext cx="1441199" cy="537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98134-B02E-42F7-8554-7A476C37ED27}"/>
              </a:ext>
            </a:extLst>
          </p:cNvPr>
          <p:cNvSpPr txBox="1"/>
          <p:nvPr/>
        </p:nvSpPr>
        <p:spPr>
          <a:xfrm>
            <a:off x="3428589" y="1442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4D92B-EB75-4688-86FD-FE1C5FAA81C5}"/>
              </a:ext>
            </a:extLst>
          </p:cNvPr>
          <p:cNvSpPr txBox="1"/>
          <p:nvPr/>
        </p:nvSpPr>
        <p:spPr>
          <a:xfrm>
            <a:off x="5277614" y="1395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87771-D0C7-40FA-A16F-1954978BEDA5}"/>
              </a:ext>
            </a:extLst>
          </p:cNvPr>
          <p:cNvSpPr txBox="1"/>
          <p:nvPr/>
        </p:nvSpPr>
        <p:spPr>
          <a:xfrm>
            <a:off x="4400497" y="1599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65C5C3-5BF8-4FF1-9FBE-41724B7800B3}"/>
              </a:ext>
            </a:extLst>
          </p:cNvPr>
          <p:cNvSpPr/>
          <p:nvPr/>
        </p:nvSpPr>
        <p:spPr>
          <a:xfrm>
            <a:off x="2635067" y="199450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C560BA-74C7-4B21-AB08-A76640DFB41C}"/>
              </a:ext>
            </a:extLst>
          </p:cNvPr>
          <p:cNvSpPr/>
          <p:nvPr/>
        </p:nvSpPr>
        <p:spPr>
          <a:xfrm>
            <a:off x="4016621" y="2057634"/>
            <a:ext cx="1396410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{6,7,15,17}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D3E1B5-E1E1-4984-A785-5E43D379B069}"/>
              </a:ext>
            </a:extLst>
          </p:cNvPr>
          <p:cNvSpPr/>
          <p:nvPr/>
        </p:nvSpPr>
        <p:spPr>
          <a:xfrm>
            <a:off x="5913239" y="4426305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377389-2A1C-4B0C-8F05-0858615CCF44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flipV="1">
            <a:off x="6336582" y="4802571"/>
            <a:ext cx="11721" cy="481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A10CC1-D4F4-474E-8813-6117AFA329A7}"/>
              </a:ext>
            </a:extLst>
          </p:cNvPr>
          <p:cNvSpPr/>
          <p:nvPr/>
        </p:nvSpPr>
        <p:spPr>
          <a:xfrm>
            <a:off x="7193565" y="531281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2CB4E3-26DB-487C-B1EB-0A58FCEAB790}"/>
              </a:ext>
            </a:extLst>
          </p:cNvPr>
          <p:cNvCxnSpPr>
            <a:cxnSpLocks/>
            <a:stCxn id="38" idx="0"/>
            <a:endCxn id="28" idx="2"/>
          </p:cNvCxnSpPr>
          <p:nvPr/>
        </p:nvCxnSpPr>
        <p:spPr>
          <a:xfrm flipV="1">
            <a:off x="5045075" y="4802571"/>
            <a:ext cx="1303228" cy="48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19A54-99C3-42C6-8EC5-C0F227DDDC4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6348303" y="4802571"/>
            <a:ext cx="1324400" cy="510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49E76-87A1-4B2E-A7C2-94C6587ECA3B}"/>
              </a:ext>
            </a:extLst>
          </p:cNvPr>
          <p:cNvSpPr txBox="1"/>
          <p:nvPr/>
        </p:nvSpPr>
        <p:spPr>
          <a:xfrm>
            <a:off x="5057860" y="4787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60191-6319-4E51-8885-4E38DB538519}"/>
              </a:ext>
            </a:extLst>
          </p:cNvPr>
          <p:cNvSpPr txBox="1"/>
          <p:nvPr/>
        </p:nvSpPr>
        <p:spPr>
          <a:xfrm>
            <a:off x="6906885" y="4740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1FEFF-6E6C-4EF6-BB35-18BBC18239CA}"/>
              </a:ext>
            </a:extLst>
          </p:cNvPr>
          <p:cNvSpPr txBox="1"/>
          <p:nvPr/>
        </p:nvSpPr>
        <p:spPr>
          <a:xfrm>
            <a:off x="6029768" y="4944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157999-0FC6-4F2A-8532-86677BC1F4AE}"/>
              </a:ext>
            </a:extLst>
          </p:cNvPr>
          <p:cNvSpPr/>
          <p:nvPr/>
        </p:nvSpPr>
        <p:spPr>
          <a:xfrm>
            <a:off x="5857444" y="528378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A5D38-D696-47F8-96A8-763105A91013}"/>
              </a:ext>
            </a:extLst>
          </p:cNvPr>
          <p:cNvSpPr/>
          <p:nvPr/>
        </p:nvSpPr>
        <p:spPr>
          <a:xfrm>
            <a:off x="4565937" y="528398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7BCD50-7A73-4F30-A91E-4A6210E720A2}"/>
              </a:ext>
            </a:extLst>
          </p:cNvPr>
          <p:cNvSpPr/>
          <p:nvPr/>
        </p:nvSpPr>
        <p:spPr>
          <a:xfrm>
            <a:off x="5925703" y="3441473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1419E1-CA26-41AE-860F-9353A8C7FC4F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V="1">
            <a:off x="4755940" y="3817739"/>
            <a:ext cx="1604827" cy="537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7C888F-5709-4BD4-8522-91A1FF4DE387}"/>
              </a:ext>
            </a:extLst>
          </p:cNvPr>
          <p:cNvSpPr/>
          <p:nvPr/>
        </p:nvSpPr>
        <p:spPr>
          <a:xfrm>
            <a:off x="7382560" y="433553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AC420A-6F57-4A01-AFE7-1038BDD67A72}"/>
              </a:ext>
            </a:extLst>
          </p:cNvPr>
          <p:cNvCxnSpPr>
            <a:cxnSpLocks/>
            <a:stCxn id="28" idx="0"/>
            <a:endCxn id="37" idx="2"/>
          </p:cNvCxnSpPr>
          <p:nvPr/>
        </p:nvCxnSpPr>
        <p:spPr>
          <a:xfrm flipV="1">
            <a:off x="6348303" y="3817739"/>
            <a:ext cx="12464" cy="608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F87995-4252-4E85-B6D6-A04375A4986A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6360767" y="3817739"/>
            <a:ext cx="1500931" cy="5177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83FF0B-4ED8-4793-8D4E-049188631CD6}"/>
              </a:ext>
            </a:extLst>
          </p:cNvPr>
          <p:cNvSpPr txBox="1"/>
          <p:nvPr/>
        </p:nvSpPr>
        <p:spPr>
          <a:xfrm>
            <a:off x="5070324" y="380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7CF28-6CDA-4D66-B148-1BEB12ACDD53}"/>
              </a:ext>
            </a:extLst>
          </p:cNvPr>
          <p:cNvSpPr txBox="1"/>
          <p:nvPr/>
        </p:nvSpPr>
        <p:spPr>
          <a:xfrm>
            <a:off x="6919349" y="3755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694141-27D3-4BA4-AEE4-4CFD96E35637}"/>
              </a:ext>
            </a:extLst>
          </p:cNvPr>
          <p:cNvSpPr txBox="1"/>
          <p:nvPr/>
        </p:nvSpPr>
        <p:spPr>
          <a:xfrm>
            <a:off x="6042232" y="3960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ECE59F-6E3C-4D73-83DD-C539ECE56850}"/>
              </a:ext>
            </a:extLst>
          </p:cNvPr>
          <p:cNvSpPr/>
          <p:nvPr/>
        </p:nvSpPr>
        <p:spPr>
          <a:xfrm>
            <a:off x="4276802" y="435534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3" grpId="0"/>
      <p:bldP spid="34" grpId="0"/>
      <p:bldP spid="35" grpId="0"/>
      <p:bldP spid="36" grpId="0" animBg="1"/>
      <p:bldP spid="38" grpId="0" animBg="1"/>
      <p:bldP spid="37" grpId="0" animBg="1"/>
      <p:bldP spid="40" grpId="0" animBg="1"/>
      <p:bldP spid="43" grpId="0"/>
      <p:bldP spid="44" grpId="0"/>
      <p:bldP spid="45" grpId="0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分支样本已属于同一类，不再进行划分：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7E262C-ED54-4478-9E9D-A6727305C685}"/>
              </a:ext>
            </a:extLst>
          </p:cNvPr>
          <p:cNvSpPr/>
          <p:nvPr/>
        </p:nvSpPr>
        <p:spPr>
          <a:xfrm>
            <a:off x="4283968" y="1080629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8219E-198D-43CB-B9CD-FE32D64B87C6}"/>
              </a:ext>
            </a:extLst>
          </p:cNvPr>
          <p:cNvCxnSpPr>
            <a:cxnSpLocks/>
            <a:stCxn id="25" idx="0"/>
            <a:endCxn id="16" idx="2"/>
          </p:cNvCxnSpPr>
          <p:nvPr/>
        </p:nvCxnSpPr>
        <p:spPr>
          <a:xfrm flipV="1">
            <a:off x="3114205" y="1456895"/>
            <a:ext cx="1604827" cy="537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798503E-DA07-407E-A98A-7ECD53FC4825}"/>
              </a:ext>
            </a:extLst>
          </p:cNvPr>
          <p:cNvSpPr/>
          <p:nvPr/>
        </p:nvSpPr>
        <p:spPr>
          <a:xfrm>
            <a:off x="4195819" y="203564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0E8CD-DAB4-452C-B5EA-44F893024B4D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H="1" flipV="1">
            <a:off x="4719032" y="1456895"/>
            <a:ext cx="1489648" cy="6368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41C261-CDF1-41B8-A1DC-F8EE34FE760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674957" y="1456895"/>
            <a:ext cx="44075" cy="578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98134-B02E-42F7-8554-7A476C37ED27}"/>
              </a:ext>
            </a:extLst>
          </p:cNvPr>
          <p:cNvSpPr txBox="1"/>
          <p:nvPr/>
        </p:nvSpPr>
        <p:spPr>
          <a:xfrm>
            <a:off x="3428589" y="1442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4D92B-EB75-4688-86FD-FE1C5FAA81C5}"/>
              </a:ext>
            </a:extLst>
          </p:cNvPr>
          <p:cNvSpPr txBox="1"/>
          <p:nvPr/>
        </p:nvSpPr>
        <p:spPr>
          <a:xfrm>
            <a:off x="5277614" y="1395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87771-D0C7-40FA-A16F-1954978BEDA5}"/>
              </a:ext>
            </a:extLst>
          </p:cNvPr>
          <p:cNvSpPr txBox="1"/>
          <p:nvPr/>
        </p:nvSpPr>
        <p:spPr>
          <a:xfrm>
            <a:off x="4400497" y="1599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65C5C3-5BF8-4FF1-9FBE-41724B7800B3}"/>
              </a:ext>
            </a:extLst>
          </p:cNvPr>
          <p:cNvSpPr/>
          <p:nvPr/>
        </p:nvSpPr>
        <p:spPr>
          <a:xfrm>
            <a:off x="2635067" y="199450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C560BA-74C7-4B21-AB08-A76640DFB41C}"/>
              </a:ext>
            </a:extLst>
          </p:cNvPr>
          <p:cNvSpPr/>
          <p:nvPr/>
        </p:nvSpPr>
        <p:spPr>
          <a:xfrm>
            <a:off x="5510475" y="2093713"/>
            <a:ext cx="1396410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{10,16}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7BCD50-7A73-4F30-A91E-4A6210E720A2}"/>
              </a:ext>
            </a:extLst>
          </p:cNvPr>
          <p:cNvSpPr/>
          <p:nvPr/>
        </p:nvSpPr>
        <p:spPr>
          <a:xfrm>
            <a:off x="5046828" y="3458409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1419E1-CA26-41AE-860F-9353A8C7FC4F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V="1">
            <a:off x="4115095" y="3834675"/>
            <a:ext cx="1366797" cy="548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7C888F-5709-4BD4-8522-91A1FF4DE387}"/>
              </a:ext>
            </a:extLst>
          </p:cNvPr>
          <p:cNvSpPr/>
          <p:nvPr/>
        </p:nvSpPr>
        <p:spPr>
          <a:xfrm>
            <a:off x="5017911" y="441572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AC420A-6F57-4A01-AFE7-1038BDD67A72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5481892" y="3834675"/>
            <a:ext cx="15157" cy="581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F87995-4252-4E85-B6D6-A04375A4986A}"/>
              </a:ext>
            </a:extLst>
          </p:cNvPr>
          <p:cNvCxnSpPr>
            <a:cxnSpLocks/>
            <a:stCxn id="50" idx="0"/>
            <a:endCxn id="37" idx="2"/>
          </p:cNvCxnSpPr>
          <p:nvPr/>
        </p:nvCxnSpPr>
        <p:spPr>
          <a:xfrm flipH="1" flipV="1">
            <a:off x="5481892" y="3834675"/>
            <a:ext cx="1381954" cy="581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83FF0B-4ED8-4793-8D4E-049188631CD6}"/>
              </a:ext>
            </a:extLst>
          </p:cNvPr>
          <p:cNvSpPr txBox="1"/>
          <p:nvPr/>
        </p:nvSpPr>
        <p:spPr>
          <a:xfrm>
            <a:off x="4191449" y="3819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7CF28-6CDA-4D66-B148-1BEB12ACDD53}"/>
              </a:ext>
            </a:extLst>
          </p:cNvPr>
          <p:cNvSpPr txBox="1"/>
          <p:nvPr/>
        </p:nvSpPr>
        <p:spPr>
          <a:xfrm>
            <a:off x="6042240" y="3823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694141-27D3-4BA4-AEE4-4CFD96E35637}"/>
              </a:ext>
            </a:extLst>
          </p:cNvPr>
          <p:cNvSpPr txBox="1"/>
          <p:nvPr/>
        </p:nvSpPr>
        <p:spPr>
          <a:xfrm>
            <a:off x="5163357" y="3977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ECE59F-6E3C-4D73-83DD-C539ECE56850}"/>
              </a:ext>
            </a:extLst>
          </p:cNvPr>
          <p:cNvSpPr/>
          <p:nvPr/>
        </p:nvSpPr>
        <p:spPr>
          <a:xfrm>
            <a:off x="3635957" y="438324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705199-609B-4187-9753-0D4B513CD650}"/>
              </a:ext>
            </a:extLst>
          </p:cNvPr>
          <p:cNvSpPr/>
          <p:nvPr/>
        </p:nvSpPr>
        <p:spPr>
          <a:xfrm>
            <a:off x="6384708" y="441572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3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基于预剪枝策略生成的决策树：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精度：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71.4%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仅有一层的决策树，又叫做决策树桩（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decision stump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7BCD50-7A73-4F30-A91E-4A6210E720A2}"/>
              </a:ext>
            </a:extLst>
          </p:cNvPr>
          <p:cNvSpPr/>
          <p:nvPr/>
        </p:nvSpPr>
        <p:spPr>
          <a:xfrm>
            <a:off x="3995936" y="2204864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1419E1-CA26-41AE-860F-9353A8C7FC4F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V="1">
            <a:off x="3064203" y="2581130"/>
            <a:ext cx="1366797" cy="548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7C888F-5709-4BD4-8522-91A1FF4DE387}"/>
              </a:ext>
            </a:extLst>
          </p:cNvPr>
          <p:cNvSpPr/>
          <p:nvPr/>
        </p:nvSpPr>
        <p:spPr>
          <a:xfrm>
            <a:off x="3967019" y="316218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AC420A-6F57-4A01-AFE7-1038BDD67A72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4431000" y="2581130"/>
            <a:ext cx="15157" cy="581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F87995-4252-4E85-B6D6-A04375A4986A}"/>
              </a:ext>
            </a:extLst>
          </p:cNvPr>
          <p:cNvCxnSpPr>
            <a:cxnSpLocks/>
            <a:stCxn id="50" idx="0"/>
            <a:endCxn id="37" idx="2"/>
          </p:cNvCxnSpPr>
          <p:nvPr/>
        </p:nvCxnSpPr>
        <p:spPr>
          <a:xfrm flipH="1" flipV="1">
            <a:off x="4431000" y="2581130"/>
            <a:ext cx="1381954" cy="581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83FF0B-4ED8-4793-8D4E-049188631CD6}"/>
              </a:ext>
            </a:extLst>
          </p:cNvPr>
          <p:cNvSpPr txBox="1"/>
          <p:nvPr/>
        </p:nvSpPr>
        <p:spPr>
          <a:xfrm>
            <a:off x="3140557" y="2566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7CF28-6CDA-4D66-B148-1BEB12ACDD53}"/>
              </a:ext>
            </a:extLst>
          </p:cNvPr>
          <p:cNvSpPr txBox="1"/>
          <p:nvPr/>
        </p:nvSpPr>
        <p:spPr>
          <a:xfrm>
            <a:off x="4991348" y="2570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694141-27D3-4BA4-AEE4-4CFD96E35637}"/>
              </a:ext>
            </a:extLst>
          </p:cNvPr>
          <p:cNvSpPr txBox="1"/>
          <p:nvPr/>
        </p:nvSpPr>
        <p:spPr>
          <a:xfrm>
            <a:off x="4112465" y="2723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ECE59F-6E3C-4D73-83DD-C539ECE56850}"/>
              </a:ext>
            </a:extLst>
          </p:cNvPr>
          <p:cNvSpPr/>
          <p:nvPr/>
        </p:nvSpPr>
        <p:spPr>
          <a:xfrm>
            <a:off x="2585065" y="312970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705199-609B-4187-9753-0D4B513CD650}"/>
              </a:ext>
            </a:extLst>
          </p:cNvPr>
          <p:cNvSpPr/>
          <p:nvPr/>
        </p:nvSpPr>
        <p:spPr>
          <a:xfrm>
            <a:off x="5333816" y="316218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73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D319C-81A7-4C9B-9854-0D5BD9E68AA7}"/>
              </a:ext>
            </a:extLst>
          </p:cNvPr>
          <p:cNvSpPr/>
          <p:nvPr/>
        </p:nvSpPr>
        <p:spPr>
          <a:xfrm>
            <a:off x="5162345" y="2685402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1AF7EF-DF57-4686-BBD5-8865EE7B9265}"/>
              </a:ext>
            </a:extLst>
          </p:cNvPr>
          <p:cNvSpPr/>
          <p:nvPr/>
        </p:nvSpPr>
        <p:spPr>
          <a:xfrm>
            <a:off x="1695272" y="2760893"/>
            <a:ext cx="858098" cy="37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97409" y="1638094"/>
            <a:ext cx="46744" cy="1047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2124321" y="1638094"/>
            <a:ext cx="3519832" cy="1122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476307" y="187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521164-5D3D-4B0F-8A27-2818CD1F81B4}"/>
              </a:ext>
            </a:extLst>
          </p:cNvPr>
          <p:cNvSpPr/>
          <p:nvPr/>
        </p:nvSpPr>
        <p:spPr>
          <a:xfrm>
            <a:off x="3997507" y="3781821"/>
            <a:ext cx="870127" cy="376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E3AE59-0FD7-40FC-983B-A7DDEE327348}"/>
              </a:ext>
            </a:extLst>
          </p:cNvPr>
          <p:cNvSpPr/>
          <p:nvPr/>
        </p:nvSpPr>
        <p:spPr>
          <a:xfrm>
            <a:off x="3997507" y="4704825"/>
            <a:ext cx="870127" cy="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998E1-B2E2-4571-95C7-32A96F730DB4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flipV="1">
            <a:off x="4432571" y="3061668"/>
            <a:ext cx="1164838" cy="720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544FE6-E837-4B1F-BDFA-70FB52A5FF57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432571" y="4158086"/>
            <a:ext cx="0" cy="546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764FC3-4BCA-4344-8865-844C3FC9740F}"/>
              </a:ext>
            </a:extLst>
          </p:cNvPr>
          <p:cNvSpPr/>
          <p:nvPr/>
        </p:nvSpPr>
        <p:spPr>
          <a:xfrm>
            <a:off x="2446613" y="351254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1033734" y="352841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1BD488-EB31-472F-9625-68657FA9B8F3}"/>
              </a:ext>
            </a:extLst>
          </p:cNvPr>
          <p:cNvSpPr/>
          <p:nvPr/>
        </p:nvSpPr>
        <p:spPr>
          <a:xfrm>
            <a:off x="7177561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A666F-5985-44C5-9031-21A5BACD4493}"/>
              </a:ext>
            </a:extLst>
          </p:cNvPr>
          <p:cNvSpPr/>
          <p:nvPr/>
        </p:nvSpPr>
        <p:spPr>
          <a:xfrm>
            <a:off x="5730951" y="378155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439407-E309-4BC1-BD6A-E860A1779707}"/>
              </a:ext>
            </a:extLst>
          </p:cNvPr>
          <p:cNvSpPr/>
          <p:nvPr/>
        </p:nvSpPr>
        <p:spPr>
          <a:xfrm>
            <a:off x="5180584" y="468524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2716067" y="471212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6C2B31-D64A-4C06-B564-87E016FDF3DD}"/>
              </a:ext>
            </a:extLst>
          </p:cNvPr>
          <p:cNvSpPr/>
          <p:nvPr/>
        </p:nvSpPr>
        <p:spPr>
          <a:xfrm>
            <a:off x="2748935" y="590992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8BCFC3-90D7-4955-9F0E-EFF63ECD2578}"/>
              </a:ext>
            </a:extLst>
          </p:cNvPr>
          <p:cNvSpPr/>
          <p:nvPr/>
        </p:nvSpPr>
        <p:spPr>
          <a:xfrm>
            <a:off x="3944362" y="596698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95B9E-7B2F-417B-B29D-F5F5573B340D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597409" y="3061668"/>
            <a:ext cx="2059290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4B9420-CA8F-4C77-93C8-38C01E3C5A36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597409" y="3061668"/>
            <a:ext cx="612680" cy="719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52BB1-665E-46C9-86AD-A4BA9786139D}"/>
              </a:ext>
            </a:extLst>
          </p:cNvPr>
          <p:cNvCxnSpPr>
            <a:cxnSpLocks/>
            <a:stCxn id="55" idx="0"/>
            <a:endCxn id="36" idx="2"/>
          </p:cNvCxnSpPr>
          <p:nvPr/>
        </p:nvCxnSpPr>
        <p:spPr>
          <a:xfrm flipH="1" flipV="1">
            <a:off x="4432571" y="4158086"/>
            <a:ext cx="1227151" cy="527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A3E4B3-AEB9-4023-B0B1-99512244A010}"/>
              </a:ext>
            </a:extLst>
          </p:cNvPr>
          <p:cNvCxnSpPr>
            <a:cxnSpLocks/>
            <a:stCxn id="56" idx="0"/>
            <a:endCxn id="36" idx="2"/>
          </p:cNvCxnSpPr>
          <p:nvPr/>
        </p:nvCxnSpPr>
        <p:spPr>
          <a:xfrm flipV="1">
            <a:off x="3195205" y="4158086"/>
            <a:ext cx="1237366" cy="554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0AFE61-9F96-43C0-B544-EDF06FE61DEB}"/>
              </a:ext>
            </a:extLst>
          </p:cNvPr>
          <p:cNvCxnSpPr>
            <a:cxnSpLocks/>
            <a:stCxn id="58" idx="0"/>
            <a:endCxn id="38" idx="2"/>
          </p:cNvCxnSpPr>
          <p:nvPr/>
        </p:nvCxnSpPr>
        <p:spPr>
          <a:xfrm flipV="1">
            <a:off x="4423500" y="5081089"/>
            <a:ext cx="9071" cy="885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C8941F-9D37-4657-AB1E-DE2FB41F302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3228073" y="5081089"/>
            <a:ext cx="1204498" cy="828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FBB64E-8067-412F-B814-3778FDA57E52}"/>
              </a:ext>
            </a:extLst>
          </p:cNvPr>
          <p:cNvCxnSpPr>
            <a:cxnSpLocks/>
            <a:stCxn id="52" idx="0"/>
            <a:endCxn id="29" idx="2"/>
          </p:cNvCxnSpPr>
          <p:nvPr/>
        </p:nvCxnSpPr>
        <p:spPr>
          <a:xfrm flipV="1">
            <a:off x="1512872" y="3137160"/>
            <a:ext cx="611449" cy="39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895457-FD60-4C9F-9F06-4EC405BCDC27}"/>
              </a:ext>
            </a:extLst>
          </p:cNvPr>
          <p:cNvCxnSpPr>
            <a:cxnSpLocks/>
            <a:stCxn id="51" idx="0"/>
            <a:endCxn id="29" idx="2"/>
          </p:cNvCxnSpPr>
          <p:nvPr/>
        </p:nvCxnSpPr>
        <p:spPr>
          <a:xfrm flipH="1" flipV="1">
            <a:off x="2124321" y="3137160"/>
            <a:ext cx="801430" cy="375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D7BA4-E5D4-4185-8A18-5DDB72876752}"/>
              </a:ext>
            </a:extLst>
          </p:cNvPr>
          <p:cNvSpPr txBox="1"/>
          <p:nvPr/>
        </p:nvSpPr>
        <p:spPr>
          <a:xfrm>
            <a:off x="5375730" y="336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3EEA7E-C09C-40DA-94D3-FABA7BC2D606}"/>
              </a:ext>
            </a:extLst>
          </p:cNvPr>
          <p:cNvSpPr txBox="1"/>
          <p:nvPr/>
        </p:nvSpPr>
        <p:spPr>
          <a:xfrm>
            <a:off x="6569317" y="3137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00400D-03AA-44C0-81A6-BED9E941023E}"/>
              </a:ext>
            </a:extLst>
          </p:cNvPr>
          <p:cNvSpPr txBox="1"/>
          <p:nvPr/>
        </p:nvSpPr>
        <p:spPr>
          <a:xfrm>
            <a:off x="3205419" y="4186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青绿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89143-C52C-44AF-A95B-E6D435A305F8}"/>
              </a:ext>
            </a:extLst>
          </p:cNvPr>
          <p:cNvSpPr txBox="1"/>
          <p:nvPr/>
        </p:nvSpPr>
        <p:spPr>
          <a:xfrm>
            <a:off x="4951078" y="4175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浅白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B88C7D-B01D-4F47-AAAA-B6BB566CF956}"/>
              </a:ext>
            </a:extLst>
          </p:cNvPr>
          <p:cNvSpPr txBox="1"/>
          <p:nvPr/>
        </p:nvSpPr>
        <p:spPr>
          <a:xfrm>
            <a:off x="3124760" y="5324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5EAE9B-8BF9-4E5A-AD74-982D91F93E42}"/>
              </a:ext>
            </a:extLst>
          </p:cNvPr>
          <p:cNvSpPr txBox="1"/>
          <p:nvPr/>
        </p:nvSpPr>
        <p:spPr>
          <a:xfrm>
            <a:off x="5148858" y="5352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模糊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70AEF9-59F3-493A-8E7F-F7EA1AC41D99}"/>
              </a:ext>
            </a:extLst>
          </p:cNvPr>
          <p:cNvSpPr txBox="1"/>
          <p:nvPr/>
        </p:nvSpPr>
        <p:spPr>
          <a:xfrm>
            <a:off x="4248585" y="320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93B49-E4C5-40C2-B31E-2B361BBB9DBC}"/>
              </a:ext>
            </a:extLst>
          </p:cNvPr>
          <p:cNvSpPr txBox="1"/>
          <p:nvPr/>
        </p:nvSpPr>
        <p:spPr>
          <a:xfrm>
            <a:off x="4122052" y="4342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乌黑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A07E30-399E-418F-8EA2-5A5AFE114306}"/>
              </a:ext>
            </a:extLst>
          </p:cNvPr>
          <p:cNvSpPr txBox="1"/>
          <p:nvPr/>
        </p:nvSpPr>
        <p:spPr>
          <a:xfrm>
            <a:off x="1108548" y="3076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AB284-B1C3-45F0-959B-A9CC3B05C092}"/>
              </a:ext>
            </a:extLst>
          </p:cNvPr>
          <p:cNvSpPr txBox="1"/>
          <p:nvPr/>
        </p:nvSpPr>
        <p:spPr>
          <a:xfrm>
            <a:off x="2603459" y="3076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32F825E-3E9F-4408-81D1-8C0A6B39814B}"/>
              </a:ext>
            </a:extLst>
          </p:cNvPr>
          <p:cNvSpPr/>
          <p:nvPr/>
        </p:nvSpPr>
        <p:spPr>
          <a:xfrm>
            <a:off x="5180584" y="593349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AE6BA22-EF55-4F15-A999-3A75C4A03F66}"/>
              </a:ext>
            </a:extLst>
          </p:cNvPr>
          <p:cNvCxnSpPr>
            <a:cxnSpLocks/>
            <a:stCxn id="84" idx="0"/>
            <a:endCxn id="38" idx="2"/>
          </p:cNvCxnSpPr>
          <p:nvPr/>
        </p:nvCxnSpPr>
        <p:spPr>
          <a:xfrm flipH="1" flipV="1">
            <a:off x="4432571" y="5081089"/>
            <a:ext cx="1227151" cy="852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1E0A78-583F-46B1-AFF3-7D0EA5E59B36}"/>
              </a:ext>
            </a:extLst>
          </p:cNvPr>
          <p:cNvSpPr txBox="1"/>
          <p:nvPr/>
        </p:nvSpPr>
        <p:spPr>
          <a:xfrm>
            <a:off x="4109404" y="5408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未应用预剪枝策略生成的决策树：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精度：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42.9%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1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469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总结： 对比未剪枝的决策树和经过预剪枝的决策树可以看出：预剪枝使得决策树的很多分支都没有“展开”，这不仅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降低了过拟合的风险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，还显著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减少了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决策树的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训练时间开销和测试时间开销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。但是，另一方面，因为预剪枝是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基于“贪心”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的，所以，虽然当前划分不能提升泛化性能，但是基于该划分的后续划分却有可能导致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性能提升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，因此预剪枝决策树有可能带来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欠拟合的风险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104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D319C-81A7-4C9B-9854-0D5BD9E68AA7}"/>
              </a:ext>
            </a:extLst>
          </p:cNvPr>
          <p:cNvSpPr/>
          <p:nvPr/>
        </p:nvSpPr>
        <p:spPr>
          <a:xfrm>
            <a:off x="5162345" y="2685402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1AF7EF-DF57-4686-BBD5-8865EE7B9265}"/>
              </a:ext>
            </a:extLst>
          </p:cNvPr>
          <p:cNvSpPr/>
          <p:nvPr/>
        </p:nvSpPr>
        <p:spPr>
          <a:xfrm>
            <a:off x="1861839" y="2733685"/>
            <a:ext cx="858098" cy="37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97409" y="1638094"/>
            <a:ext cx="46744" cy="1047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2290888" y="1638094"/>
            <a:ext cx="3353265" cy="109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791355" y="181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521164-5D3D-4B0F-8A27-2818CD1F81B4}"/>
              </a:ext>
            </a:extLst>
          </p:cNvPr>
          <p:cNvSpPr/>
          <p:nvPr/>
        </p:nvSpPr>
        <p:spPr>
          <a:xfrm>
            <a:off x="3997507" y="3781821"/>
            <a:ext cx="870127" cy="376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E3AE59-0FD7-40FC-983B-A7DDEE327348}"/>
              </a:ext>
            </a:extLst>
          </p:cNvPr>
          <p:cNvSpPr/>
          <p:nvPr/>
        </p:nvSpPr>
        <p:spPr>
          <a:xfrm>
            <a:off x="3997507" y="4704825"/>
            <a:ext cx="870127" cy="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998E1-B2E2-4571-95C7-32A96F730DB4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flipV="1">
            <a:off x="4432571" y="3061668"/>
            <a:ext cx="1164838" cy="720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544FE6-E837-4B1F-BDFA-70FB52A5FF57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432571" y="4158086"/>
            <a:ext cx="0" cy="546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764FC3-4BCA-4344-8865-844C3FC9740F}"/>
              </a:ext>
            </a:extLst>
          </p:cNvPr>
          <p:cNvSpPr/>
          <p:nvPr/>
        </p:nvSpPr>
        <p:spPr>
          <a:xfrm>
            <a:off x="2613180" y="348533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1200301" y="350121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1BD488-EB31-472F-9625-68657FA9B8F3}"/>
              </a:ext>
            </a:extLst>
          </p:cNvPr>
          <p:cNvSpPr/>
          <p:nvPr/>
        </p:nvSpPr>
        <p:spPr>
          <a:xfrm>
            <a:off x="7177561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A666F-5985-44C5-9031-21A5BACD4493}"/>
              </a:ext>
            </a:extLst>
          </p:cNvPr>
          <p:cNvSpPr/>
          <p:nvPr/>
        </p:nvSpPr>
        <p:spPr>
          <a:xfrm>
            <a:off x="5730951" y="378155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439407-E309-4BC1-BD6A-E860A1779707}"/>
              </a:ext>
            </a:extLst>
          </p:cNvPr>
          <p:cNvSpPr/>
          <p:nvPr/>
        </p:nvSpPr>
        <p:spPr>
          <a:xfrm>
            <a:off x="5180584" y="468524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2716067" y="471212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6C2B31-D64A-4C06-B564-87E016FDF3DD}"/>
              </a:ext>
            </a:extLst>
          </p:cNvPr>
          <p:cNvSpPr/>
          <p:nvPr/>
        </p:nvSpPr>
        <p:spPr>
          <a:xfrm>
            <a:off x="2748935" y="5909928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8BCFC3-90D7-4955-9F0E-EFF63ECD2578}"/>
              </a:ext>
            </a:extLst>
          </p:cNvPr>
          <p:cNvSpPr/>
          <p:nvPr/>
        </p:nvSpPr>
        <p:spPr>
          <a:xfrm>
            <a:off x="3944362" y="596698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95B9E-7B2F-417B-B29D-F5F5573B340D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597409" y="3061668"/>
            <a:ext cx="2059290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4B9420-CA8F-4C77-93C8-38C01E3C5A36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597409" y="3061668"/>
            <a:ext cx="612680" cy="719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52BB1-665E-46C9-86AD-A4BA9786139D}"/>
              </a:ext>
            </a:extLst>
          </p:cNvPr>
          <p:cNvCxnSpPr>
            <a:cxnSpLocks/>
            <a:stCxn id="55" idx="0"/>
            <a:endCxn id="36" idx="2"/>
          </p:cNvCxnSpPr>
          <p:nvPr/>
        </p:nvCxnSpPr>
        <p:spPr>
          <a:xfrm flipH="1" flipV="1">
            <a:off x="4432571" y="4158086"/>
            <a:ext cx="1227151" cy="527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A3E4B3-AEB9-4023-B0B1-99512244A010}"/>
              </a:ext>
            </a:extLst>
          </p:cNvPr>
          <p:cNvCxnSpPr>
            <a:cxnSpLocks/>
            <a:stCxn id="56" idx="0"/>
            <a:endCxn id="36" idx="2"/>
          </p:cNvCxnSpPr>
          <p:nvPr/>
        </p:nvCxnSpPr>
        <p:spPr>
          <a:xfrm flipV="1">
            <a:off x="3195205" y="4158086"/>
            <a:ext cx="1237366" cy="554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0AFE61-9F96-43C0-B544-EDF06FE61DEB}"/>
              </a:ext>
            </a:extLst>
          </p:cNvPr>
          <p:cNvCxnSpPr>
            <a:cxnSpLocks/>
            <a:stCxn id="58" idx="0"/>
            <a:endCxn id="38" idx="2"/>
          </p:cNvCxnSpPr>
          <p:nvPr/>
        </p:nvCxnSpPr>
        <p:spPr>
          <a:xfrm flipV="1">
            <a:off x="4423500" y="5081089"/>
            <a:ext cx="9071" cy="885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C8941F-9D37-4657-AB1E-DE2FB41F302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3228073" y="5081089"/>
            <a:ext cx="1204498" cy="828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FBB64E-8067-412F-B814-3778FDA57E52}"/>
              </a:ext>
            </a:extLst>
          </p:cNvPr>
          <p:cNvCxnSpPr>
            <a:cxnSpLocks/>
            <a:stCxn id="52" idx="0"/>
            <a:endCxn id="29" idx="2"/>
          </p:cNvCxnSpPr>
          <p:nvPr/>
        </p:nvCxnSpPr>
        <p:spPr>
          <a:xfrm flipV="1">
            <a:off x="1679439" y="3109952"/>
            <a:ext cx="611449" cy="39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895457-FD60-4C9F-9F06-4EC405BCDC27}"/>
              </a:ext>
            </a:extLst>
          </p:cNvPr>
          <p:cNvCxnSpPr>
            <a:cxnSpLocks/>
            <a:stCxn id="51" idx="0"/>
            <a:endCxn id="29" idx="2"/>
          </p:cNvCxnSpPr>
          <p:nvPr/>
        </p:nvCxnSpPr>
        <p:spPr>
          <a:xfrm flipH="1" flipV="1">
            <a:off x="2290888" y="3109952"/>
            <a:ext cx="801430" cy="375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D7BA4-E5D4-4185-8A18-5DDB72876752}"/>
              </a:ext>
            </a:extLst>
          </p:cNvPr>
          <p:cNvSpPr txBox="1"/>
          <p:nvPr/>
        </p:nvSpPr>
        <p:spPr>
          <a:xfrm>
            <a:off x="5375730" y="336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3EEA7E-C09C-40DA-94D3-FABA7BC2D606}"/>
              </a:ext>
            </a:extLst>
          </p:cNvPr>
          <p:cNvSpPr txBox="1"/>
          <p:nvPr/>
        </p:nvSpPr>
        <p:spPr>
          <a:xfrm>
            <a:off x="6569317" y="3137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00400D-03AA-44C0-81A6-BED9E941023E}"/>
              </a:ext>
            </a:extLst>
          </p:cNvPr>
          <p:cNvSpPr txBox="1"/>
          <p:nvPr/>
        </p:nvSpPr>
        <p:spPr>
          <a:xfrm>
            <a:off x="3205419" y="4186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青绿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89143-C52C-44AF-A95B-E6D435A305F8}"/>
              </a:ext>
            </a:extLst>
          </p:cNvPr>
          <p:cNvSpPr txBox="1"/>
          <p:nvPr/>
        </p:nvSpPr>
        <p:spPr>
          <a:xfrm>
            <a:off x="4951078" y="4175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浅白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B88C7D-B01D-4F47-AAAA-B6BB566CF956}"/>
              </a:ext>
            </a:extLst>
          </p:cNvPr>
          <p:cNvSpPr txBox="1"/>
          <p:nvPr/>
        </p:nvSpPr>
        <p:spPr>
          <a:xfrm>
            <a:off x="3124760" y="5324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5EAE9B-8BF9-4E5A-AD74-982D91F93E42}"/>
              </a:ext>
            </a:extLst>
          </p:cNvPr>
          <p:cNvSpPr txBox="1"/>
          <p:nvPr/>
        </p:nvSpPr>
        <p:spPr>
          <a:xfrm>
            <a:off x="5148858" y="5352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模糊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70AEF9-59F3-493A-8E7F-F7EA1AC41D99}"/>
              </a:ext>
            </a:extLst>
          </p:cNvPr>
          <p:cNvSpPr txBox="1"/>
          <p:nvPr/>
        </p:nvSpPr>
        <p:spPr>
          <a:xfrm>
            <a:off x="4248585" y="320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A07E30-399E-418F-8EA2-5A5AFE114306}"/>
              </a:ext>
            </a:extLst>
          </p:cNvPr>
          <p:cNvSpPr txBox="1"/>
          <p:nvPr/>
        </p:nvSpPr>
        <p:spPr>
          <a:xfrm>
            <a:off x="1275115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AB284-B1C3-45F0-959B-A9CC3B05C092}"/>
              </a:ext>
            </a:extLst>
          </p:cNvPr>
          <p:cNvSpPr txBox="1"/>
          <p:nvPr/>
        </p:nvSpPr>
        <p:spPr>
          <a:xfrm>
            <a:off x="2770026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32F825E-3E9F-4408-81D1-8C0A6B39814B}"/>
              </a:ext>
            </a:extLst>
          </p:cNvPr>
          <p:cNvSpPr/>
          <p:nvPr/>
        </p:nvSpPr>
        <p:spPr>
          <a:xfrm>
            <a:off x="5180584" y="593349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AE6BA22-EF55-4F15-A999-3A75C4A03F66}"/>
              </a:ext>
            </a:extLst>
          </p:cNvPr>
          <p:cNvCxnSpPr>
            <a:cxnSpLocks/>
            <a:stCxn id="84" idx="0"/>
            <a:endCxn id="38" idx="2"/>
          </p:cNvCxnSpPr>
          <p:nvPr/>
        </p:nvCxnSpPr>
        <p:spPr>
          <a:xfrm flipH="1" flipV="1">
            <a:off x="4432571" y="5081089"/>
            <a:ext cx="1227151" cy="852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1E0A78-583F-46B1-AFF3-7D0EA5E59B36}"/>
              </a:ext>
            </a:extLst>
          </p:cNvPr>
          <p:cNvSpPr txBox="1"/>
          <p:nvPr/>
        </p:nvSpPr>
        <p:spPr>
          <a:xfrm>
            <a:off x="4109404" y="5408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未应用预剪枝策略生成的决策树：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剪枝前：精度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3/7 = 42.9%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45E4B2-C79E-467C-A1E0-86D5355C32D8}"/>
              </a:ext>
            </a:extLst>
          </p:cNvPr>
          <p:cNvSpPr txBox="1"/>
          <p:nvPr/>
        </p:nvSpPr>
        <p:spPr>
          <a:xfrm>
            <a:off x="4119620" y="4244939"/>
            <a:ext cx="64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乌黑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2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D319C-81A7-4C9B-9854-0D5BD9E68AA7}"/>
              </a:ext>
            </a:extLst>
          </p:cNvPr>
          <p:cNvSpPr/>
          <p:nvPr/>
        </p:nvSpPr>
        <p:spPr>
          <a:xfrm>
            <a:off x="5162345" y="2685402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1AF7EF-DF57-4686-BBD5-8865EE7B9265}"/>
              </a:ext>
            </a:extLst>
          </p:cNvPr>
          <p:cNvSpPr/>
          <p:nvPr/>
        </p:nvSpPr>
        <p:spPr>
          <a:xfrm>
            <a:off x="1861839" y="2733685"/>
            <a:ext cx="858098" cy="37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97409" y="1638094"/>
            <a:ext cx="46744" cy="1047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2290888" y="1638094"/>
            <a:ext cx="3353265" cy="109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791355" y="181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521164-5D3D-4B0F-8A27-2818CD1F81B4}"/>
              </a:ext>
            </a:extLst>
          </p:cNvPr>
          <p:cNvSpPr/>
          <p:nvPr/>
        </p:nvSpPr>
        <p:spPr>
          <a:xfrm>
            <a:off x="3997507" y="3781821"/>
            <a:ext cx="870127" cy="376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998E1-B2E2-4571-95C7-32A96F730DB4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flipV="1">
            <a:off x="4432571" y="3061668"/>
            <a:ext cx="1164838" cy="720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544FE6-E837-4B1F-BDFA-70FB52A5FF57}"/>
              </a:ext>
            </a:extLst>
          </p:cNvPr>
          <p:cNvCxnSpPr>
            <a:cxnSpLocks/>
            <a:stCxn id="50" idx="0"/>
            <a:endCxn id="36" idx="2"/>
          </p:cNvCxnSpPr>
          <p:nvPr/>
        </p:nvCxnSpPr>
        <p:spPr>
          <a:xfrm flipV="1">
            <a:off x="4425360" y="4158086"/>
            <a:ext cx="7211" cy="581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764FC3-4BCA-4344-8865-844C3FC9740F}"/>
              </a:ext>
            </a:extLst>
          </p:cNvPr>
          <p:cNvSpPr/>
          <p:nvPr/>
        </p:nvSpPr>
        <p:spPr>
          <a:xfrm>
            <a:off x="2613180" y="348533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1200301" y="350121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1BD488-EB31-472F-9625-68657FA9B8F3}"/>
              </a:ext>
            </a:extLst>
          </p:cNvPr>
          <p:cNvSpPr/>
          <p:nvPr/>
        </p:nvSpPr>
        <p:spPr>
          <a:xfrm>
            <a:off x="7177561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A666F-5985-44C5-9031-21A5BACD4493}"/>
              </a:ext>
            </a:extLst>
          </p:cNvPr>
          <p:cNvSpPr/>
          <p:nvPr/>
        </p:nvSpPr>
        <p:spPr>
          <a:xfrm>
            <a:off x="5730951" y="378155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439407-E309-4BC1-BD6A-E860A1779707}"/>
              </a:ext>
            </a:extLst>
          </p:cNvPr>
          <p:cNvSpPr/>
          <p:nvPr/>
        </p:nvSpPr>
        <p:spPr>
          <a:xfrm>
            <a:off x="5180584" y="468524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2716067" y="471212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95B9E-7B2F-417B-B29D-F5F5573B340D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597409" y="3061668"/>
            <a:ext cx="2059290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4B9420-CA8F-4C77-93C8-38C01E3C5A36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597409" y="3061668"/>
            <a:ext cx="612680" cy="719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52BB1-665E-46C9-86AD-A4BA9786139D}"/>
              </a:ext>
            </a:extLst>
          </p:cNvPr>
          <p:cNvCxnSpPr>
            <a:cxnSpLocks/>
            <a:stCxn id="55" idx="0"/>
            <a:endCxn id="36" idx="2"/>
          </p:cNvCxnSpPr>
          <p:nvPr/>
        </p:nvCxnSpPr>
        <p:spPr>
          <a:xfrm flipH="1" flipV="1">
            <a:off x="4432571" y="4158086"/>
            <a:ext cx="1227151" cy="527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A3E4B3-AEB9-4023-B0B1-99512244A010}"/>
              </a:ext>
            </a:extLst>
          </p:cNvPr>
          <p:cNvCxnSpPr>
            <a:cxnSpLocks/>
            <a:stCxn id="56" idx="0"/>
            <a:endCxn id="36" idx="2"/>
          </p:cNvCxnSpPr>
          <p:nvPr/>
        </p:nvCxnSpPr>
        <p:spPr>
          <a:xfrm flipV="1">
            <a:off x="3195205" y="4158086"/>
            <a:ext cx="1237366" cy="554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FBB64E-8067-412F-B814-3778FDA57E52}"/>
              </a:ext>
            </a:extLst>
          </p:cNvPr>
          <p:cNvCxnSpPr>
            <a:cxnSpLocks/>
            <a:stCxn id="52" idx="0"/>
            <a:endCxn id="29" idx="2"/>
          </p:cNvCxnSpPr>
          <p:nvPr/>
        </p:nvCxnSpPr>
        <p:spPr>
          <a:xfrm flipV="1">
            <a:off x="1679439" y="3109952"/>
            <a:ext cx="611449" cy="39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895457-FD60-4C9F-9F06-4EC405BCDC27}"/>
              </a:ext>
            </a:extLst>
          </p:cNvPr>
          <p:cNvCxnSpPr>
            <a:cxnSpLocks/>
            <a:stCxn id="51" idx="0"/>
            <a:endCxn id="29" idx="2"/>
          </p:cNvCxnSpPr>
          <p:nvPr/>
        </p:nvCxnSpPr>
        <p:spPr>
          <a:xfrm flipH="1" flipV="1">
            <a:off x="2290888" y="3109952"/>
            <a:ext cx="801430" cy="375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D7BA4-E5D4-4185-8A18-5DDB72876752}"/>
              </a:ext>
            </a:extLst>
          </p:cNvPr>
          <p:cNvSpPr txBox="1"/>
          <p:nvPr/>
        </p:nvSpPr>
        <p:spPr>
          <a:xfrm>
            <a:off x="5375730" y="336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3EEA7E-C09C-40DA-94D3-FABA7BC2D606}"/>
              </a:ext>
            </a:extLst>
          </p:cNvPr>
          <p:cNvSpPr txBox="1"/>
          <p:nvPr/>
        </p:nvSpPr>
        <p:spPr>
          <a:xfrm>
            <a:off x="6569317" y="3137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00400D-03AA-44C0-81A6-BED9E941023E}"/>
              </a:ext>
            </a:extLst>
          </p:cNvPr>
          <p:cNvSpPr txBox="1"/>
          <p:nvPr/>
        </p:nvSpPr>
        <p:spPr>
          <a:xfrm>
            <a:off x="3205419" y="4186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青绿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89143-C52C-44AF-A95B-E6D435A305F8}"/>
              </a:ext>
            </a:extLst>
          </p:cNvPr>
          <p:cNvSpPr txBox="1"/>
          <p:nvPr/>
        </p:nvSpPr>
        <p:spPr>
          <a:xfrm>
            <a:off x="4951078" y="4175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浅白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70AEF9-59F3-493A-8E7F-F7EA1AC41D99}"/>
              </a:ext>
            </a:extLst>
          </p:cNvPr>
          <p:cNvSpPr txBox="1"/>
          <p:nvPr/>
        </p:nvSpPr>
        <p:spPr>
          <a:xfrm>
            <a:off x="4248585" y="320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93B49-E4C5-40C2-B31E-2B361BBB9DBC}"/>
              </a:ext>
            </a:extLst>
          </p:cNvPr>
          <p:cNvSpPr txBox="1"/>
          <p:nvPr/>
        </p:nvSpPr>
        <p:spPr>
          <a:xfrm>
            <a:off x="4119620" y="4244939"/>
            <a:ext cx="64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乌黑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A07E30-399E-418F-8EA2-5A5AFE114306}"/>
              </a:ext>
            </a:extLst>
          </p:cNvPr>
          <p:cNvSpPr txBox="1"/>
          <p:nvPr/>
        </p:nvSpPr>
        <p:spPr>
          <a:xfrm>
            <a:off x="1275115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AB284-B1C3-45F0-959B-A9CC3B05C092}"/>
              </a:ext>
            </a:extLst>
          </p:cNvPr>
          <p:cNvSpPr txBox="1"/>
          <p:nvPr/>
        </p:nvSpPr>
        <p:spPr>
          <a:xfrm>
            <a:off x="2770026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考察纹理结点：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4/7 = 57.1%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后剪枝策略：剪枝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9FB4C9-6C93-40A3-9EB5-E2D26EF74E79}"/>
              </a:ext>
            </a:extLst>
          </p:cNvPr>
          <p:cNvSpPr/>
          <p:nvPr/>
        </p:nvSpPr>
        <p:spPr>
          <a:xfrm>
            <a:off x="3946222" y="473991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7B01-87B6-4C1D-9FF0-B2014BCF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一般的分类方法有哪些呢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B163B-5271-4916-B89C-1433E1C0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K-</a:t>
            </a:r>
            <a:r>
              <a:rPr lang="zh-CN" altLang="en-US" dirty="0">
                <a:solidFill>
                  <a:schemeClr val="bg1"/>
                </a:solidFill>
              </a:rPr>
              <a:t>近邻算法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决策树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朴素贝叶斯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基于概率论的分类方法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Logistic </a:t>
            </a:r>
            <a:r>
              <a:rPr lang="zh-CN" altLang="en-US" dirty="0">
                <a:solidFill>
                  <a:schemeClr val="bg1"/>
                </a:solidFill>
              </a:rPr>
              <a:t>回归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支持向量机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随机森林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它们的目的都是为了得到一个分类器</a:t>
            </a:r>
          </a:p>
        </p:txBody>
      </p:sp>
    </p:spTree>
    <p:extLst>
      <p:ext uri="{BB962C8B-B14F-4D97-AF65-F5344CB8AC3E}">
        <p14:creationId xmlns:p14="http://schemas.microsoft.com/office/powerpoint/2010/main" val="535541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D319C-81A7-4C9B-9854-0D5BD9E68AA7}"/>
              </a:ext>
            </a:extLst>
          </p:cNvPr>
          <p:cNvSpPr/>
          <p:nvPr/>
        </p:nvSpPr>
        <p:spPr>
          <a:xfrm>
            <a:off x="5162345" y="2685402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1AF7EF-DF57-4686-BBD5-8865EE7B9265}"/>
              </a:ext>
            </a:extLst>
          </p:cNvPr>
          <p:cNvSpPr/>
          <p:nvPr/>
        </p:nvSpPr>
        <p:spPr>
          <a:xfrm>
            <a:off x="1861839" y="2733685"/>
            <a:ext cx="858098" cy="37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色泽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97409" y="1638094"/>
            <a:ext cx="46744" cy="1047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2290888" y="1638094"/>
            <a:ext cx="3353265" cy="109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791355" y="181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998E1-B2E2-4571-95C7-32A96F730DB4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V="1">
            <a:off x="4487915" y="3061668"/>
            <a:ext cx="1109494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764FC3-4BCA-4344-8865-844C3FC9740F}"/>
              </a:ext>
            </a:extLst>
          </p:cNvPr>
          <p:cNvSpPr/>
          <p:nvPr/>
        </p:nvSpPr>
        <p:spPr>
          <a:xfrm>
            <a:off x="2613180" y="348533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1200301" y="350121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1BD488-EB31-472F-9625-68657FA9B8F3}"/>
              </a:ext>
            </a:extLst>
          </p:cNvPr>
          <p:cNvSpPr/>
          <p:nvPr/>
        </p:nvSpPr>
        <p:spPr>
          <a:xfrm>
            <a:off x="7177561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A666F-5985-44C5-9031-21A5BACD4493}"/>
              </a:ext>
            </a:extLst>
          </p:cNvPr>
          <p:cNvSpPr/>
          <p:nvPr/>
        </p:nvSpPr>
        <p:spPr>
          <a:xfrm>
            <a:off x="5730951" y="378155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4008777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95B9E-7B2F-417B-B29D-F5F5573B340D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597409" y="3061668"/>
            <a:ext cx="2059290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4B9420-CA8F-4C77-93C8-38C01E3C5A36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597409" y="3061668"/>
            <a:ext cx="612680" cy="719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FBB64E-8067-412F-B814-3778FDA57E52}"/>
              </a:ext>
            </a:extLst>
          </p:cNvPr>
          <p:cNvCxnSpPr>
            <a:cxnSpLocks/>
            <a:stCxn id="52" idx="0"/>
            <a:endCxn id="29" idx="2"/>
          </p:cNvCxnSpPr>
          <p:nvPr/>
        </p:nvCxnSpPr>
        <p:spPr>
          <a:xfrm flipV="1">
            <a:off x="1679439" y="3109952"/>
            <a:ext cx="611449" cy="39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895457-FD60-4C9F-9F06-4EC405BCDC27}"/>
              </a:ext>
            </a:extLst>
          </p:cNvPr>
          <p:cNvCxnSpPr>
            <a:cxnSpLocks/>
            <a:stCxn id="51" idx="0"/>
            <a:endCxn id="29" idx="2"/>
          </p:cNvCxnSpPr>
          <p:nvPr/>
        </p:nvCxnSpPr>
        <p:spPr>
          <a:xfrm flipH="1" flipV="1">
            <a:off x="2290888" y="3109952"/>
            <a:ext cx="801430" cy="375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D7BA4-E5D4-4185-8A18-5DDB72876752}"/>
              </a:ext>
            </a:extLst>
          </p:cNvPr>
          <p:cNvSpPr txBox="1"/>
          <p:nvPr/>
        </p:nvSpPr>
        <p:spPr>
          <a:xfrm>
            <a:off x="5375730" y="336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3EEA7E-C09C-40DA-94D3-FABA7BC2D606}"/>
              </a:ext>
            </a:extLst>
          </p:cNvPr>
          <p:cNvSpPr txBox="1"/>
          <p:nvPr/>
        </p:nvSpPr>
        <p:spPr>
          <a:xfrm>
            <a:off x="6569317" y="3137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70AEF9-59F3-493A-8E7F-F7EA1AC41D99}"/>
              </a:ext>
            </a:extLst>
          </p:cNvPr>
          <p:cNvSpPr txBox="1"/>
          <p:nvPr/>
        </p:nvSpPr>
        <p:spPr>
          <a:xfrm>
            <a:off x="4248585" y="320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A07E30-399E-418F-8EA2-5A5AFE114306}"/>
              </a:ext>
            </a:extLst>
          </p:cNvPr>
          <p:cNvSpPr txBox="1"/>
          <p:nvPr/>
        </p:nvSpPr>
        <p:spPr>
          <a:xfrm>
            <a:off x="1275115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AB284-B1C3-45F0-959B-A9CC3B05C092}"/>
              </a:ext>
            </a:extLst>
          </p:cNvPr>
          <p:cNvSpPr txBox="1"/>
          <p:nvPr/>
        </p:nvSpPr>
        <p:spPr>
          <a:xfrm>
            <a:off x="2770026" y="3049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考察色泽结点：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4/7 = 57.1%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后剪枝策略：剪枝（基于优化树）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74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考察色泽结点：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5/7 = 71.4%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后剪枝策略：剪枝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D319C-81A7-4C9B-9854-0D5BD9E68AA7}"/>
              </a:ext>
            </a:extLst>
          </p:cNvPr>
          <p:cNvSpPr/>
          <p:nvPr/>
        </p:nvSpPr>
        <p:spPr>
          <a:xfrm>
            <a:off x="5162345" y="2685402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97409" y="1638094"/>
            <a:ext cx="46744" cy="1047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52" idx="0"/>
          </p:cNvCxnSpPr>
          <p:nvPr/>
        </p:nvCxnSpPr>
        <p:spPr>
          <a:xfrm flipH="1">
            <a:off x="3347799" y="1638094"/>
            <a:ext cx="2296354" cy="99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791355" y="181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998E1-B2E2-4571-95C7-32A96F730DB4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V="1">
            <a:off x="4487915" y="3061668"/>
            <a:ext cx="1109494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2868661" y="263181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1BD488-EB31-472F-9625-68657FA9B8F3}"/>
              </a:ext>
            </a:extLst>
          </p:cNvPr>
          <p:cNvSpPr/>
          <p:nvPr/>
        </p:nvSpPr>
        <p:spPr>
          <a:xfrm>
            <a:off x="7177561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0A666F-5985-44C5-9031-21A5BACD4493}"/>
              </a:ext>
            </a:extLst>
          </p:cNvPr>
          <p:cNvSpPr/>
          <p:nvPr/>
        </p:nvSpPr>
        <p:spPr>
          <a:xfrm>
            <a:off x="5730951" y="378155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4008777" y="3754263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95B9E-7B2F-417B-B29D-F5F5573B340D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597409" y="3061668"/>
            <a:ext cx="2059290" cy="6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4B9420-CA8F-4C77-93C8-38C01E3C5A36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597409" y="3061668"/>
            <a:ext cx="612680" cy="719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D7BA4-E5D4-4185-8A18-5DDB72876752}"/>
              </a:ext>
            </a:extLst>
          </p:cNvPr>
          <p:cNvSpPr txBox="1"/>
          <p:nvPr/>
        </p:nvSpPr>
        <p:spPr>
          <a:xfrm>
            <a:off x="5375730" y="336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3EEA7E-C09C-40DA-94D3-FABA7BC2D606}"/>
              </a:ext>
            </a:extLst>
          </p:cNvPr>
          <p:cNvSpPr txBox="1"/>
          <p:nvPr/>
        </p:nvSpPr>
        <p:spPr>
          <a:xfrm>
            <a:off x="6569317" y="3137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70AEF9-59F3-493A-8E7F-F7EA1AC41D99}"/>
              </a:ext>
            </a:extLst>
          </p:cNvPr>
          <p:cNvSpPr txBox="1"/>
          <p:nvPr/>
        </p:nvSpPr>
        <p:spPr>
          <a:xfrm>
            <a:off x="4248585" y="320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0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考察根蒂结点：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5/7 = 71.4%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后剪枝策略：不剪枝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ED1C6-49ED-4A43-A2C4-8C49C6FCADF9}"/>
              </a:ext>
            </a:extLst>
          </p:cNvPr>
          <p:cNvSpPr/>
          <p:nvPr/>
        </p:nvSpPr>
        <p:spPr>
          <a:xfrm>
            <a:off x="5233729" y="126876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F4C3-399B-41B3-852E-3A85EA3014FB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 flipH="1">
            <a:off x="5594901" y="1638094"/>
            <a:ext cx="49252" cy="99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71AB-D73C-49A9-83DF-AE03728221A9}"/>
              </a:ext>
            </a:extLst>
          </p:cNvPr>
          <p:cNvCxnSpPr>
            <a:cxnSpLocks/>
            <a:stCxn id="27" idx="2"/>
            <a:endCxn id="52" idx="0"/>
          </p:cNvCxnSpPr>
          <p:nvPr/>
        </p:nvCxnSpPr>
        <p:spPr>
          <a:xfrm flipH="1">
            <a:off x="3347799" y="1638094"/>
            <a:ext cx="2296354" cy="99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832E1E-9355-46E8-BE3A-3B882ABDDFCE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5644153" y="1638094"/>
            <a:ext cx="2162709" cy="959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5040C-B198-4B85-96A5-A0D04E736D25}"/>
              </a:ext>
            </a:extLst>
          </p:cNvPr>
          <p:cNvSpPr txBox="1"/>
          <p:nvPr/>
        </p:nvSpPr>
        <p:spPr>
          <a:xfrm>
            <a:off x="3791355" y="181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9F63F-BA57-4463-B3E9-DF0AD38B8BE0}"/>
              </a:ext>
            </a:extLst>
          </p:cNvPr>
          <p:cNvSpPr txBox="1"/>
          <p:nvPr/>
        </p:nvSpPr>
        <p:spPr>
          <a:xfrm>
            <a:off x="6854396" y="1874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051ACA-B497-4A3F-A784-208419F2D3E6}"/>
              </a:ext>
            </a:extLst>
          </p:cNvPr>
          <p:cNvSpPr/>
          <p:nvPr/>
        </p:nvSpPr>
        <p:spPr>
          <a:xfrm>
            <a:off x="7327724" y="259787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2868661" y="263181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BEE976-FDCB-401B-A257-B784B4835DE6}"/>
              </a:ext>
            </a:extLst>
          </p:cNvPr>
          <p:cNvSpPr/>
          <p:nvPr/>
        </p:nvSpPr>
        <p:spPr>
          <a:xfrm>
            <a:off x="5115763" y="263181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59214A-D3E5-4899-93AF-4B3B81A0BC5B}"/>
              </a:ext>
            </a:extLst>
          </p:cNvPr>
          <p:cNvSpPr txBox="1"/>
          <p:nvPr/>
        </p:nvSpPr>
        <p:spPr>
          <a:xfrm>
            <a:off x="5035108" y="197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2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1ADC66C8-E1D2-468D-A079-4DC31AB91C56}"/>
              </a:ext>
            </a:extLst>
          </p:cNvPr>
          <p:cNvSpPr/>
          <p:nvPr/>
        </p:nvSpPr>
        <p:spPr>
          <a:xfrm>
            <a:off x="207302" y="1268762"/>
            <a:ext cx="81091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考察脐部结点：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剪枝后：精度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 3/7 = 42.9%</a:t>
            </a: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后剪枝策略：不剪枝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D3B648-B710-40A7-B284-E27F45179BD7}"/>
              </a:ext>
            </a:extLst>
          </p:cNvPr>
          <p:cNvSpPr/>
          <p:nvPr/>
        </p:nvSpPr>
        <p:spPr>
          <a:xfrm>
            <a:off x="4249925" y="177281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03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基于后剪枝策略生成的决策树：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精度：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71.4%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78E68E-EE86-4D9E-BA95-520EE8F1D7AB}"/>
              </a:ext>
            </a:extLst>
          </p:cNvPr>
          <p:cNvSpPr/>
          <p:nvPr/>
        </p:nvSpPr>
        <p:spPr>
          <a:xfrm>
            <a:off x="4427984" y="219209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04255A-9528-4AC7-AE02-D20D7B58AE50}"/>
              </a:ext>
            </a:extLst>
          </p:cNvPr>
          <p:cNvSpPr/>
          <p:nvPr/>
        </p:nvSpPr>
        <p:spPr>
          <a:xfrm>
            <a:off x="4427984" y="3500991"/>
            <a:ext cx="870127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26E8F8-866F-4A71-9F31-A4CEFD331A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38408" y="2561424"/>
            <a:ext cx="24640" cy="93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6C7719-9261-4124-826F-273D3FDFC28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566694" y="2561424"/>
            <a:ext cx="2271714" cy="892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CE8B1-5173-42FB-A61F-F9E4628F549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838408" y="2561424"/>
            <a:ext cx="2187349" cy="858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45E7D9-80A1-43ED-A132-A5CFC0DE9247}"/>
              </a:ext>
            </a:extLst>
          </p:cNvPr>
          <p:cNvSpPr txBox="1"/>
          <p:nvPr/>
        </p:nvSpPr>
        <p:spPr>
          <a:xfrm>
            <a:off x="2985610" y="2739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CA7C2-0E91-4BEA-AB15-65FDCD115364}"/>
              </a:ext>
            </a:extLst>
          </p:cNvPr>
          <p:cNvSpPr txBox="1"/>
          <p:nvPr/>
        </p:nvSpPr>
        <p:spPr>
          <a:xfrm>
            <a:off x="6048651" y="2798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65A0F3-7F5F-4927-A606-4A5700B702B5}"/>
              </a:ext>
            </a:extLst>
          </p:cNvPr>
          <p:cNvSpPr/>
          <p:nvPr/>
        </p:nvSpPr>
        <p:spPr>
          <a:xfrm>
            <a:off x="6546619" y="342036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2B011-3A1C-4C9A-B350-DE7FA0907090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3706810" y="3877257"/>
            <a:ext cx="1156238" cy="699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B1A8A8-CDAC-4DB7-B2DD-398A65A4AD1B}"/>
              </a:ext>
            </a:extLst>
          </p:cNvPr>
          <p:cNvSpPr/>
          <p:nvPr/>
        </p:nvSpPr>
        <p:spPr>
          <a:xfrm>
            <a:off x="2087556" y="3454306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C7CF00-3C12-456E-BA73-0BDC518153E9}"/>
              </a:ext>
            </a:extLst>
          </p:cNvPr>
          <p:cNvSpPr/>
          <p:nvPr/>
        </p:nvSpPr>
        <p:spPr>
          <a:xfrm>
            <a:off x="5632618" y="457558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B1F762-99FC-4B04-9E1D-383005A83BFA}"/>
              </a:ext>
            </a:extLst>
          </p:cNvPr>
          <p:cNvSpPr/>
          <p:nvPr/>
        </p:nvSpPr>
        <p:spPr>
          <a:xfrm>
            <a:off x="4389048" y="4575581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5D3307-F912-4743-AF0D-9A9F651D1C35}"/>
              </a:ext>
            </a:extLst>
          </p:cNvPr>
          <p:cNvSpPr/>
          <p:nvPr/>
        </p:nvSpPr>
        <p:spPr>
          <a:xfrm>
            <a:off x="3227672" y="4576755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838872-562B-4156-9D8F-AE424411C355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4863048" y="3877257"/>
            <a:ext cx="1248708" cy="698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5C4C-A636-4026-9102-07F620C6930B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4863048" y="3877257"/>
            <a:ext cx="5138" cy="698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9980FD-575A-4B96-9B9D-95A4C55215C9}"/>
              </a:ext>
            </a:extLst>
          </p:cNvPr>
          <p:cNvSpPr txBox="1"/>
          <p:nvPr/>
        </p:nvSpPr>
        <p:spPr>
          <a:xfrm>
            <a:off x="4531907" y="4155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蜷缩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DBE9D5-B478-4A2A-AF53-C7E2625BDF09}"/>
              </a:ext>
            </a:extLst>
          </p:cNvPr>
          <p:cNvSpPr txBox="1"/>
          <p:nvPr/>
        </p:nvSpPr>
        <p:spPr>
          <a:xfrm>
            <a:off x="5621236" y="4018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F52BB7-272A-442A-ABA5-F40F7A1AA414}"/>
              </a:ext>
            </a:extLst>
          </p:cNvPr>
          <p:cNvSpPr txBox="1"/>
          <p:nvPr/>
        </p:nvSpPr>
        <p:spPr>
          <a:xfrm>
            <a:off x="3467480" y="4023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B7B79A-0A2F-4A4F-ABA1-AB6044C05F1F}"/>
              </a:ext>
            </a:extLst>
          </p:cNvPr>
          <p:cNvSpPr txBox="1"/>
          <p:nvPr/>
        </p:nvSpPr>
        <p:spPr>
          <a:xfrm>
            <a:off x="4229363" y="29010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3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postpruning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总结：后剪枝决策树通常比预剪枝决策树保留了更多的分支，一般情形下，后剪枝决策树的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欠拟合风险小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泛化性能往往也要优于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预剪枝决策树。但后剪枝过程是在构建完全决策树之后进行的，并且要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自底向上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的对树中的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所有非叶结点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进行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逐一考察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，因此其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训练时间开销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要比未剪枝决策树和预剪枝决策树都</a:t>
            </a:r>
            <a:r>
              <a:rPr lang="zh-CN" altLang="en-US" b="1" dirty="0">
                <a:solidFill>
                  <a:srgbClr val="FF3300"/>
                </a:solidFill>
                <a:latin typeface="Consolas" panose="020B0609020204030204" pitchFamily="49" charset="0"/>
              </a:rPr>
              <a:t>大得多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3567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1862" y="2132856"/>
            <a:ext cx="8280275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Continuous Attributes</a:t>
            </a:r>
          </a:p>
        </p:txBody>
      </p:sp>
    </p:spTree>
    <p:extLst>
      <p:ext uri="{BB962C8B-B14F-4D97-AF65-F5344CB8AC3E}">
        <p14:creationId xmlns:p14="http://schemas.microsoft.com/office/powerpoint/2010/main" val="2781380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Continuous Attributes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因为连续属性的可取值数目不再有限，因此不能像前面处理离散属性枚举离散属性取值来对结点进行划分。因此需要连续属性离散化，常用的离散化策略是二分法，这个技术也是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C4.5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中采用的策略。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0659C-9FB1-4160-871E-61AC5678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921377"/>
            <a:ext cx="5029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98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Continuous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B6043E-597C-439B-8115-D4FE16BF136E}"/>
                  </a:ext>
                </a:extLst>
              </p:cNvPr>
              <p:cNvSpPr/>
              <p:nvPr/>
            </p:nvSpPr>
            <p:spPr>
              <a:xfrm>
                <a:off x="207302" y="1268762"/>
                <a:ext cx="8109115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密度：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{0.243, 0.245, 0.343, 0.36, 0.403, 0.437, 0.481, 0.556, 0.593, 0.608, 0.634, 0.639, 0.657, 0.666, 0.697, 0.719, 0.774}</a:t>
                </a: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基于划分点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可将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分为子集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，其中包含那些在属性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上取值不大于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的样本，而则包含那些在属性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上取值大于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的样本。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像离散值一样考察划分点。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需注意的是，与离散属性不同，若当前结点划分属性为连续属性，该属性还可作为其后代结点的划分属性。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B6043E-597C-439B-8115-D4FE16BF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2"/>
                <a:ext cx="8109115" cy="5078313"/>
              </a:xfrm>
              <a:prstGeom prst="rect">
                <a:avLst/>
              </a:prstGeom>
              <a:blipFill>
                <a:blip r:embed="rId3"/>
                <a:stretch>
                  <a:fillRect l="-602" t="-960" r="-677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C6E5B7-9925-4C7A-9C31-4270D06F933A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4896544" cy="988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sup>
                                  </m:sSup>
                                  <m:r>
                                    <a:rPr lang="en-US" sz="28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800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1≤ⅈ≤</m:t>
                          </m:r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C6E5B7-9925-4C7A-9C31-4270D06F9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4896544" cy="988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424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B92A8D-442F-465E-8EA8-1273D446E7FA}"/>
              </a:ext>
            </a:extLst>
          </p:cNvPr>
          <p:cNvSpPr/>
          <p:nvPr/>
        </p:nvSpPr>
        <p:spPr>
          <a:xfrm>
            <a:off x="4161576" y="1835532"/>
            <a:ext cx="82084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脐部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29F72C-92E4-4F05-8582-E869ECE1F2D0}"/>
              </a:ext>
            </a:extLst>
          </p:cNvPr>
          <p:cNvSpPr/>
          <p:nvPr/>
        </p:nvSpPr>
        <p:spPr>
          <a:xfrm>
            <a:off x="3752404" y="3144431"/>
            <a:ext cx="1686021" cy="37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密度≤</a:t>
            </a:r>
            <a:r>
              <a:rPr lang="en-US" altLang="zh-CN" dirty="0">
                <a:solidFill>
                  <a:schemeClr val="tx1"/>
                </a:solidFill>
              </a:rPr>
              <a:t>0.381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1C4B7-F31D-4DC8-AF01-FE721E15E7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2204864"/>
            <a:ext cx="23415" cy="93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6EA9F3-64FB-48CE-A780-9C18C647DF3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827034" y="2204864"/>
            <a:ext cx="1744966" cy="858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789A-A3A4-4D27-8994-093502FC61E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572000" y="2204864"/>
            <a:ext cx="1726338" cy="878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BC779D-CAE8-4769-A5F1-01E344309AB5}"/>
              </a:ext>
            </a:extLst>
          </p:cNvPr>
          <p:cNvSpPr txBox="1"/>
          <p:nvPr/>
        </p:nvSpPr>
        <p:spPr>
          <a:xfrm>
            <a:off x="2719202" y="2383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凹陷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E3D32-A171-4F47-8B46-C602947AE541}"/>
              </a:ext>
            </a:extLst>
          </p:cNvPr>
          <p:cNvSpPr txBox="1"/>
          <p:nvPr/>
        </p:nvSpPr>
        <p:spPr>
          <a:xfrm>
            <a:off x="5652007" y="2383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B1313D-C20B-4FE1-989E-BADF80CE1A21}"/>
              </a:ext>
            </a:extLst>
          </p:cNvPr>
          <p:cNvSpPr/>
          <p:nvPr/>
        </p:nvSpPr>
        <p:spPr>
          <a:xfrm>
            <a:off x="5819200" y="3083502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8B78C-0576-4C83-B599-038682A066DF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4595415" y="3520697"/>
            <a:ext cx="842398" cy="7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C6BF28-AA6A-4467-B369-84E09D3EB9E9}"/>
              </a:ext>
            </a:extLst>
          </p:cNvPr>
          <p:cNvSpPr/>
          <p:nvPr/>
        </p:nvSpPr>
        <p:spPr>
          <a:xfrm>
            <a:off x="2347896" y="3063804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C667C5-5406-4253-9572-8CFCB00485AC}"/>
              </a:ext>
            </a:extLst>
          </p:cNvPr>
          <p:cNvSpPr/>
          <p:nvPr/>
        </p:nvSpPr>
        <p:spPr>
          <a:xfrm>
            <a:off x="3436143" y="4280770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86016-E039-4F33-BA2A-2C45EE1805C7}"/>
              </a:ext>
            </a:extLst>
          </p:cNvPr>
          <p:cNvSpPr/>
          <p:nvPr/>
        </p:nvSpPr>
        <p:spPr>
          <a:xfrm>
            <a:off x="4958675" y="4276619"/>
            <a:ext cx="958276" cy="48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65AD3-0008-4426-922E-0D324B2C50DA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3915281" y="3520697"/>
            <a:ext cx="680134" cy="760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21B653-8BE8-4E1A-8437-FEBDFB35C34E}"/>
              </a:ext>
            </a:extLst>
          </p:cNvPr>
          <p:cNvSpPr txBox="1"/>
          <p:nvPr/>
        </p:nvSpPr>
        <p:spPr>
          <a:xfrm>
            <a:off x="5122443" y="36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483BE-877A-4D0A-AADA-6EC1588AFCE1}"/>
              </a:ext>
            </a:extLst>
          </p:cNvPr>
          <p:cNvSpPr txBox="1"/>
          <p:nvPr/>
        </p:nvSpPr>
        <p:spPr>
          <a:xfrm>
            <a:off x="3655339" y="3661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E0A51-7CAB-4B4D-B3C0-EFAB5118FAA7}"/>
              </a:ext>
            </a:extLst>
          </p:cNvPr>
          <p:cNvSpPr txBox="1"/>
          <p:nvPr/>
        </p:nvSpPr>
        <p:spPr>
          <a:xfrm>
            <a:off x="3962955" y="2544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稍凹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A2337629-B7A8-4DB0-A8BF-C8A5DEBF8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Continuous Attributes</a:t>
            </a:r>
          </a:p>
        </p:txBody>
      </p:sp>
    </p:spTree>
    <p:extLst>
      <p:ext uri="{BB962C8B-B14F-4D97-AF65-F5344CB8AC3E}">
        <p14:creationId xmlns:p14="http://schemas.microsoft.com/office/powerpoint/2010/main" val="17440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FD67-CF06-4653-B67A-7C830FA0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为什么是</a:t>
            </a:r>
            <a:r>
              <a:rPr lang="en-US" altLang="zh-CN" dirty="0">
                <a:solidFill>
                  <a:schemeClr val="bg1"/>
                </a:solidFill>
              </a:rPr>
              <a:t>Decision Tree</a:t>
            </a:r>
            <a:r>
              <a:rPr lang="zh-CN" altLang="en-US" dirty="0">
                <a:solidFill>
                  <a:schemeClr val="bg1"/>
                </a:solidFill>
              </a:rPr>
              <a:t>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739A5-94E2-40D0-9227-0AB1FC14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据调查决策树是最经常使用的数据挖掘算法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不需要机器学习的知识，就能够理解决策树是怎么工作的</a:t>
            </a:r>
          </a:p>
        </p:txBody>
      </p:sp>
    </p:spTree>
    <p:extLst>
      <p:ext uri="{BB962C8B-B14F-4D97-AF65-F5344CB8AC3E}">
        <p14:creationId xmlns:p14="http://schemas.microsoft.com/office/powerpoint/2010/main" val="2395180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24855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5C6DA-723E-4497-B77B-72414D14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2924944"/>
            <a:ext cx="4467225" cy="3105150"/>
          </a:xfrm>
          <a:prstGeom prst="rect">
            <a:avLst/>
          </a:prstGeom>
        </p:spPr>
      </p:pic>
      <p:sp>
        <p:nvSpPr>
          <p:cNvPr id="5" name="矩形 3">
            <a:extLst>
              <a:ext uri="{FF2B5EF4-FFF2-40B4-BE49-F238E27FC236}">
                <a16:creationId xmlns:a16="http://schemas.microsoft.com/office/drawing/2014/main" id="{04366365-B221-49A4-82A1-CDE4865546B8}"/>
              </a:ext>
            </a:extLst>
          </p:cNvPr>
          <p:cNvSpPr/>
          <p:nvPr/>
        </p:nvSpPr>
        <p:spPr>
          <a:xfrm>
            <a:off x="207302" y="1268762"/>
            <a:ext cx="8109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现实任务中经常会遇到不完整样本，比如一些属性值缺失。如果简单的放弃不完整样本，仅使用无缺失值的样本来进行学习，是对数据信息极大的浪费。</a:t>
            </a:r>
          </a:p>
        </p:txBody>
      </p:sp>
    </p:spTree>
    <p:extLst>
      <p:ext uri="{BB962C8B-B14F-4D97-AF65-F5344CB8AC3E}">
        <p14:creationId xmlns:p14="http://schemas.microsoft.com/office/powerpoint/2010/main" val="25805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Values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613B9E5C-A651-4B0C-AA08-1EA0F9C97DAF}"/>
              </a:ext>
            </a:extLst>
          </p:cNvPr>
          <p:cNvSpPr/>
          <p:nvPr/>
        </p:nvSpPr>
        <p:spPr>
          <a:xfrm>
            <a:off x="207302" y="1268762"/>
            <a:ext cx="8109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如何在属性值缺失的情况下进行划分属性的选择？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给定划分属性，若样本在该属性上的值是缺失的，那么该如何对这个样本进行划分？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99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613B9E5C-A651-4B0C-AA08-1EA0F9C97DAF}"/>
                  </a:ext>
                </a:extLst>
              </p:cNvPr>
              <p:cNvSpPr/>
              <p:nvPr/>
            </p:nvSpPr>
            <p:spPr>
              <a:xfrm>
                <a:off x="207302" y="1268762"/>
                <a:ext cx="8109115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如何在属性值缺失的情况下进行划分属性的选择？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给定训练集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和属性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，令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~D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表示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中在属性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上没有缺失值的样本子集。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表示无缺失值样本所占的比例。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表示无缺失值样本中在属性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上取值为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av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的样本所占的比例。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613B9E5C-A651-4B0C-AA08-1EA0F9C97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2"/>
                <a:ext cx="8109115" cy="2585323"/>
              </a:xfrm>
              <a:prstGeom prst="rect">
                <a:avLst/>
              </a:prstGeom>
              <a:blipFill>
                <a:blip r:embed="rId3"/>
                <a:stretch>
                  <a:fillRect l="-602" t="-1887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613F76-6C1E-4562-9670-63EC81D0867B}"/>
                  </a:ext>
                </a:extLst>
              </p:cNvPr>
              <p:cNvSpPr txBox="1"/>
              <p:nvPr/>
            </p:nvSpPr>
            <p:spPr>
              <a:xfrm>
                <a:off x="1016443" y="3717032"/>
                <a:ext cx="7111114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</m:t>
                      </m:r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𝐸𝑛𝑡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613F76-6C1E-4562-9670-63EC81D0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43" y="3717032"/>
                <a:ext cx="7111114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00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613B9E5C-A651-4B0C-AA08-1EA0F9C97DAF}"/>
                  </a:ext>
                </a:extLst>
              </p:cNvPr>
              <p:cNvSpPr/>
              <p:nvPr/>
            </p:nvSpPr>
            <p:spPr>
              <a:xfrm>
                <a:off x="207302" y="1268762"/>
                <a:ext cx="8109115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给定划分属性，若样本在该属性上的值是缺失的，那么该如何对这个样本进行划分？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每个样本都有一个权值，初始为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假设样本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在当前样本集合中权值为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wx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，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若样本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在划分属性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上已知，则将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划入与其取值对应的子结点，权值为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wx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不变。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若样本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在划分属性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上未知，则将</a:t>
                </a:r>
                <a:r>
                  <a:rPr lang="en-US" altLang="zh-CN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划入所有分支下的子结点，且样本权重在对应的子结点中为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wx</a:t>
                </a:r>
                <a:r>
                  <a:rPr lang="en-US" altLang="zh-CN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（该子样本占样本比例），算比例时不包含该样本。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该样本在样本子集中不能算作“完整样本”，任何计算均带上当前权值。</a:t>
                </a: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altLang="zh-CN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613B9E5C-A651-4B0C-AA08-1EA0F9C97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" y="1268762"/>
                <a:ext cx="8109115" cy="4247317"/>
              </a:xfrm>
              <a:prstGeom prst="rect">
                <a:avLst/>
              </a:prstGeom>
              <a:blipFill>
                <a:blip r:embed="rId3"/>
                <a:stretch>
                  <a:fillRect l="-602" t="-717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3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Multivariable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87009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Multivariable Decision Tree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决策树所形成的分类边界有一个明显的特点：轴平行。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对学习结果有较好的可解释性，但对某些复杂的分类边界来说，往往要使用很多段划分才能获得较好的近似，就好比我们用积分近似求曲面面积一样，树会变得很复杂，时间开销也会很大。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ACC81D-91F2-4F14-927A-70E10FCD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08921"/>
            <a:ext cx="3982539" cy="3024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16F103-29F9-440A-B82D-77645D5FF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64904"/>
            <a:ext cx="347798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Multivariable Decision Tree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B6043E-597C-439B-8115-D4FE16BF136E}"/>
              </a:ext>
            </a:extLst>
          </p:cNvPr>
          <p:cNvSpPr/>
          <p:nvPr/>
        </p:nvSpPr>
        <p:spPr>
          <a:xfrm>
            <a:off x="207302" y="1268762"/>
            <a:ext cx="8109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多变量决策树在学习过程中，不是为每个非叶结点寻找一个最优划分属性，而是试图建立一个合适的线性分类器。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57201-865F-4B24-97F3-F1C0F164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3" y="2564904"/>
            <a:ext cx="4594327" cy="2027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92085-545F-4708-BC0F-183BCFA7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63970"/>
            <a:ext cx="3384376" cy="26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94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78C6EF0-AD0F-4417-BEE4-0850E2C33C8A}"/>
              </a:ext>
            </a:extLst>
          </p:cNvPr>
          <p:cNvSpPr/>
          <p:nvPr/>
        </p:nvSpPr>
        <p:spPr>
          <a:xfrm>
            <a:off x="207302" y="1268760"/>
            <a:ext cx="8109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https://blog.csdn.net/SuoMaLiXiongMao/article/details/51737055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https://www.cnblogs.com/pinard/p/6056319.html#!comments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https://blog.csdn.net/u012328159/article/details/79413610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00309-5998-46BC-BB21-C552741B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0" y="262493"/>
            <a:ext cx="8109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31093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191A-8206-43D1-BB84-E3E64055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决策树的优缺点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7354A-5E53-4661-86E1-9C0826F6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优点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cs typeface="+mn-cs"/>
              </a:rPr>
              <a:t>计算复杂度不高</a:t>
            </a:r>
            <a:endParaRPr lang="en-US" altLang="zh-CN" sz="3200" dirty="0">
              <a:solidFill>
                <a:schemeClr val="bg1"/>
              </a:solidFill>
              <a:cs typeface="+mn-cs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cs typeface="+mn-cs"/>
              </a:rPr>
              <a:t>输出结果易于理解</a:t>
            </a:r>
            <a:endParaRPr lang="en-US" altLang="zh-CN" sz="3200" dirty="0">
              <a:solidFill>
                <a:schemeClr val="bg1"/>
              </a:solidFill>
              <a:cs typeface="+mn-cs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cs typeface="+mn-cs"/>
              </a:rPr>
              <a:t>对中间值的缺省不敏感</a:t>
            </a:r>
            <a:endParaRPr lang="en-US" altLang="zh-CN" sz="3200" dirty="0">
              <a:solidFill>
                <a:schemeClr val="bg1"/>
              </a:solidFill>
              <a:cs typeface="+mn-cs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cs typeface="+mn-cs"/>
              </a:rPr>
              <a:t>可以处理不相关的特征数据</a:t>
            </a:r>
            <a:endParaRPr lang="en-US" altLang="zh-CN" sz="3200" dirty="0">
              <a:solidFill>
                <a:schemeClr val="bg1"/>
              </a:solidFill>
              <a:cs typeface="+mn-cs"/>
            </a:endParaRPr>
          </a:p>
          <a:p>
            <a:pPr marL="342900" lvl="1" indent="0">
              <a:buNone/>
            </a:pPr>
            <a:endParaRPr lang="en-US" altLang="zh-CN" sz="3200" dirty="0">
              <a:solidFill>
                <a:schemeClr val="bg1"/>
              </a:solidFill>
              <a:cs typeface="+mn-cs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缺点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cs typeface="+mn-cs"/>
              </a:rPr>
              <a:t>容易产生过度拟合的问题</a:t>
            </a:r>
          </a:p>
        </p:txBody>
      </p:sp>
    </p:spTree>
    <p:extLst>
      <p:ext uri="{BB962C8B-B14F-4D97-AF65-F5344CB8AC3E}">
        <p14:creationId xmlns:p14="http://schemas.microsoft.com/office/powerpoint/2010/main" val="3981738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8783-D727-46FB-B5D3-880BA62C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决策树构造的方法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87D70-A15F-4251-A282-DD5249E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ID3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C4.5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CART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比较大的区别</a:t>
            </a:r>
            <a:r>
              <a:rPr lang="en-US" altLang="zh-CN" dirty="0">
                <a:solidFill>
                  <a:schemeClr val="bg1"/>
                </a:solidFill>
              </a:rPr>
              <a:t>CART</a:t>
            </a:r>
            <a:r>
              <a:rPr lang="zh-CN" altLang="en-US" dirty="0">
                <a:solidFill>
                  <a:schemeClr val="bg1"/>
                </a:solidFill>
              </a:rPr>
              <a:t>一般用于是二叉树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C4.5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ID3</a:t>
            </a:r>
            <a:r>
              <a:rPr lang="zh-CN" altLang="en-US" dirty="0">
                <a:solidFill>
                  <a:schemeClr val="bg1"/>
                </a:solidFill>
              </a:rPr>
              <a:t>是多叉树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ID3</a:t>
            </a:r>
            <a:r>
              <a:rPr lang="zh-CN" altLang="en-US" dirty="0">
                <a:solidFill>
                  <a:schemeClr val="bg1"/>
                </a:solidFill>
              </a:rPr>
              <a:t>无法直接处理连续的数值型</a:t>
            </a:r>
          </a:p>
        </p:txBody>
      </p:sp>
    </p:spTree>
    <p:extLst>
      <p:ext uri="{BB962C8B-B14F-4D97-AF65-F5344CB8AC3E}">
        <p14:creationId xmlns:p14="http://schemas.microsoft.com/office/powerpoint/2010/main" val="339737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B5D6-5234-4A3C-9754-CB23D157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随机森林（</a:t>
            </a:r>
            <a:r>
              <a:rPr lang="en-US" altLang="zh-CN" dirty="0">
                <a:solidFill>
                  <a:schemeClr val="bg1"/>
                </a:solidFill>
              </a:rPr>
              <a:t>Random Forest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1EC5-385D-48FB-B4B2-6EF75BA4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简单的理解就是：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多棵决策树组成的算法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对于分类问题：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由投票表决产生分类结果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对于回归问题：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个模型预测结果的均值作为最后预测结果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38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9" y="1484784"/>
            <a:ext cx="856932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Basic Algorithm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 Selection Strategy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Pruning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Continuous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ttributes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Missing Value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Multivariable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157258063</TotalTime>
  <Pages>0</Pages>
  <Words>4358</Words>
  <Characters>0</Characters>
  <Application>Microsoft Office PowerPoint</Application>
  <DocSecurity>0</DocSecurity>
  <PresentationFormat>On-screen Show (4:3)</PresentationFormat>
  <Lines>0</Lines>
  <Paragraphs>738</Paragraphs>
  <Slides>59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等线</vt:lpstr>
      <vt:lpstr>微软雅黑</vt:lpstr>
      <vt:lpstr>宋体</vt:lpstr>
      <vt:lpstr>Arial</vt:lpstr>
      <vt:lpstr>Cambria Math</vt:lpstr>
      <vt:lpstr>Consolas</vt:lpstr>
      <vt:lpstr>Wingdings</vt:lpstr>
      <vt:lpstr>默认设计模板</vt:lpstr>
      <vt:lpstr>默认设计模板_3</vt:lpstr>
      <vt:lpstr>  Decision Tree  Will Wang Aaron Mei </vt:lpstr>
      <vt:lpstr>分类问题</vt:lpstr>
      <vt:lpstr>分类问题</vt:lpstr>
      <vt:lpstr>一般的分类方法有哪些呢</vt:lpstr>
      <vt:lpstr>为什么是Decision Tree呢？</vt:lpstr>
      <vt:lpstr>决策树的优缺点</vt:lpstr>
      <vt:lpstr>决策树构造的方法</vt:lpstr>
      <vt:lpstr>随机森林（Random Forest）</vt:lpstr>
      <vt:lpstr>PowerPoint Presentation</vt:lpstr>
      <vt:lpstr>Basic Algorithm</vt:lpstr>
      <vt:lpstr>PowerPoint Presentation</vt:lpstr>
      <vt:lpstr>PowerPoint Presentation</vt:lpstr>
      <vt:lpstr>PowerPoint Presentation</vt:lpstr>
      <vt:lpstr>Attribute Selection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Attributes</vt:lpstr>
      <vt:lpstr>PowerPoint Presentation</vt:lpstr>
      <vt:lpstr>PowerPoint Presentation</vt:lpstr>
      <vt:lpstr>PowerPoint Presentation</vt:lpstr>
      <vt:lpstr>Missing Values</vt:lpstr>
      <vt:lpstr>PowerPoint Presentation</vt:lpstr>
      <vt:lpstr>PowerPoint Presentation</vt:lpstr>
      <vt:lpstr>PowerPoint Presentation</vt:lpstr>
      <vt:lpstr>PowerPoint Presentation</vt:lpstr>
      <vt:lpstr>Multivariable Decision Tree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AARON MEI (DEV-ISD-OOCLL/ZHA)</cp:lastModifiedBy>
  <cp:revision>327</cp:revision>
  <cp:lastPrinted>1899-12-30T00:00:00Z</cp:lastPrinted>
  <dcterms:created xsi:type="dcterms:W3CDTF">2011-04-14T14:51:18Z</dcterms:created>
  <dcterms:modified xsi:type="dcterms:W3CDTF">2018-07-18T14:14:34Z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