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Bree Serif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ree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defRPr b="1" sz="4000" cap="small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225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09" y="0"/>
            <a:ext cx="919322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218850" y="2345150"/>
            <a:ext cx="5893800" cy="1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Angular School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i="1" lang="en" sz="2400">
                <a:solidFill>
                  <a:schemeClr val="lt1"/>
                </a:solidFill>
              </a:rPr>
              <a:t>Lesson 9. RxJS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594175" y="870350"/>
            <a:ext cx="81825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OBSERVABLES VS. PROMISES</a:t>
            </a:r>
          </a:p>
        </p:txBody>
      </p:sp>
      <p:pic>
        <p:nvPicPr>
          <p:cNvPr descr="rx_06.png"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75" y="2578550"/>
            <a:ext cx="7812048" cy="347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14075" y="5288200"/>
            <a:ext cx="4566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594175" y="870350"/>
            <a:ext cx="81825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FUNCTIONAL PROGRAMMING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14075" y="5288200"/>
            <a:ext cx="4566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594175" y="2578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lang="en" sz="1800"/>
              <a:t>filter()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lang="en" sz="1800"/>
              <a:t>reduce()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lang="en" sz="1800"/>
              <a:t>map()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lang="en" sz="1800"/>
              <a:t>concatAll()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lang="en" sz="1800"/>
              <a:t>zip()</a:t>
            </a:r>
          </a:p>
        </p:txBody>
      </p:sp>
      <p:pic>
        <p:nvPicPr>
          <p:cNvPr descr="rx_07.png"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650" y="2578550"/>
            <a:ext cx="5682800" cy="345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594175" y="870350"/>
            <a:ext cx="81825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BUFFERS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37350" y="1663175"/>
            <a:ext cx="33615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buSzPct val="100000"/>
              <a:buChar char="■"/>
            </a:pPr>
            <a:r>
              <a:rPr lang="en" sz="1800"/>
              <a:t>buffer()</a:t>
            </a:r>
          </a:p>
          <a:p>
            <a:pPr indent="-342900" lvl="0" marL="457200" rtl="0">
              <a:spcBef>
                <a:spcPts val="1000"/>
              </a:spcBef>
              <a:buSzPct val="100000"/>
              <a:buChar char="■"/>
            </a:pPr>
            <a:r>
              <a:rPr lang="en" sz="1800"/>
              <a:t>bufferWithCount()</a:t>
            </a:r>
          </a:p>
          <a:p>
            <a:pPr indent="-342900" lvl="0" marL="457200" rtl="0">
              <a:spcBef>
                <a:spcPts val="1000"/>
              </a:spcBef>
              <a:buSzPct val="100000"/>
              <a:buChar char="■"/>
            </a:pPr>
            <a:r>
              <a:rPr lang="en" sz="1800"/>
              <a:t>bufferWithTime()</a:t>
            </a:r>
          </a:p>
          <a:p>
            <a:pPr indent="-342900" lvl="0" marL="457200" rtl="0">
              <a:spcBef>
                <a:spcPts val="1000"/>
              </a:spcBef>
              <a:buSzPct val="100000"/>
              <a:buChar char="■"/>
            </a:pPr>
            <a:r>
              <a:rPr lang="en" sz="1800"/>
              <a:t>bufferWithTimeOrCount()</a:t>
            </a:r>
          </a:p>
        </p:txBody>
      </p:sp>
      <p:pic>
        <p:nvPicPr>
          <p:cNvPr descr="rx_08.png"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775" y="1765010"/>
            <a:ext cx="4566599" cy="344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594175" y="870350"/>
            <a:ext cx="81825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MERGE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89750" y="1858550"/>
            <a:ext cx="33615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buSzPct val="100000"/>
              <a:buChar char="■"/>
            </a:pPr>
            <a:r>
              <a:rPr lang="en" sz="1800"/>
              <a:t>merge</a:t>
            </a:r>
          </a:p>
          <a:p>
            <a:pPr indent="-342900" lvl="0" marL="457200" rtl="0">
              <a:spcBef>
                <a:spcPts val="1000"/>
              </a:spcBef>
              <a:buSzPct val="100000"/>
              <a:buChar char="■"/>
            </a:pPr>
            <a:r>
              <a:rPr lang="en" sz="1800"/>
              <a:t>mergeAll</a:t>
            </a:r>
          </a:p>
          <a:p>
            <a:pPr indent="-342900" lvl="0" marL="457200" rtl="0">
              <a:spcBef>
                <a:spcPts val="1000"/>
              </a:spcBef>
              <a:buSzPct val="100000"/>
              <a:buChar char="■"/>
            </a:pPr>
            <a:r>
              <a:rPr lang="en" sz="1800"/>
              <a:t>mergeDelayError</a:t>
            </a:r>
          </a:p>
        </p:txBody>
      </p:sp>
      <p:pic>
        <p:nvPicPr>
          <p:cNvPr descr="rx_09.png"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525" y="1858550"/>
            <a:ext cx="5124300" cy="3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206125" y="870350"/>
            <a:ext cx="88401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HOT &amp; COLD OBSERVABLES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89750" y="1858550"/>
            <a:ext cx="33615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buSzPct val="100000"/>
              <a:buChar char="■"/>
            </a:pPr>
            <a:r>
              <a:rPr lang="en" sz="1800"/>
              <a:t>publish</a:t>
            </a:r>
          </a:p>
          <a:p>
            <a:pPr indent="-342900" lvl="0" marL="457200" rtl="0">
              <a:spcBef>
                <a:spcPts val="1000"/>
              </a:spcBef>
              <a:buSzPct val="100000"/>
              <a:buChar char="■"/>
            </a:pPr>
            <a:r>
              <a:rPr lang="en" sz="1800"/>
              <a:t>refCount</a:t>
            </a:r>
          </a:p>
        </p:txBody>
      </p:sp>
      <p:pic>
        <p:nvPicPr>
          <p:cNvPr descr="rx_10.png"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125" y="1997899"/>
            <a:ext cx="4871298" cy="286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206125" y="870350"/>
            <a:ext cx="88401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CONNECTABLE OBSERVABLES</a:t>
            </a:r>
          </a:p>
        </p:txBody>
      </p:sp>
      <p:pic>
        <p:nvPicPr>
          <p:cNvPr descr="rx_11.png"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524" y="2496999"/>
            <a:ext cx="7891301" cy="358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206125" y="870350"/>
            <a:ext cx="8840100" cy="1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REACTIVE PROGRAMMING IN ANGULAR</a:t>
            </a:r>
          </a:p>
        </p:txBody>
      </p:sp>
      <p:pic>
        <p:nvPicPr>
          <p:cNvPr descr="rx_12.png"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49" y="2580499"/>
            <a:ext cx="7716899" cy="337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206125" y="870350"/>
            <a:ext cx="8840100" cy="1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REACTIVE PROGRAMMING IN ANGULAR</a:t>
            </a:r>
          </a:p>
        </p:txBody>
      </p:sp>
      <p:pic>
        <p:nvPicPr>
          <p:cNvPr descr="rx_13.png"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50" y="2514475"/>
            <a:ext cx="8052100" cy="350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206125" y="870350"/>
            <a:ext cx="8840100" cy="1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REACTIVE PROGRAMMING IN ANGULAR</a:t>
            </a:r>
          </a:p>
        </p:txBody>
      </p:sp>
      <p:pic>
        <p:nvPicPr>
          <p:cNvPr descr="rx_14.png"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50" y="2556574"/>
            <a:ext cx="8128700" cy="357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206125" y="870350"/>
            <a:ext cx="8840100" cy="1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REACTIVE PROGRAMMING IN ANGULAR</a:t>
            </a:r>
          </a:p>
        </p:txBody>
      </p:sp>
      <p:pic>
        <p:nvPicPr>
          <p:cNvPr descr="rx_15.png"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24" y="2494599"/>
            <a:ext cx="8187049" cy="36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594175" y="870350"/>
            <a:ext cx="76038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LESSON PLAN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94175" y="1839375"/>
            <a:ext cx="7207200" cy="4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Introduction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Overview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Features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Creating an Observable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Error handling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Comparison with problems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Functional programming with array methods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Buffers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Merging of observables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Hot and cold observable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Connectable observables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Observables in Angular2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206125" y="870350"/>
            <a:ext cx="8840100" cy="1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REACTIVE PROGRAMMING IN ANGULAR</a:t>
            </a:r>
          </a:p>
        </p:txBody>
      </p:sp>
      <p:pic>
        <p:nvPicPr>
          <p:cNvPr descr="rx_16.png"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25" y="2473550"/>
            <a:ext cx="8071250" cy="370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206125" y="870350"/>
            <a:ext cx="8840100" cy="1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REACTIVE PROGRAMMING IN ANGULAR</a:t>
            </a:r>
          </a:p>
        </p:txBody>
      </p:sp>
      <p:pic>
        <p:nvPicPr>
          <p:cNvPr descr="rx_17.png"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24" y="2537374"/>
            <a:ext cx="7726400" cy="347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206125" y="870350"/>
            <a:ext cx="8840100" cy="1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REACTIVE PROGRAMMING IN ANGULAR</a:t>
            </a:r>
          </a:p>
        </p:txBody>
      </p:sp>
      <p:pic>
        <p:nvPicPr>
          <p:cNvPr descr="rx_18.png"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25" y="2549749"/>
            <a:ext cx="7804749" cy="348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65" name="Shape 2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09" y="0"/>
            <a:ext cx="919322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1218850" y="2345150"/>
            <a:ext cx="5893800" cy="1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Angular School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chemeClr val="lt1"/>
                </a:solidFill>
              </a:rPr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94175" y="870350"/>
            <a:ext cx="76038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OVERVIEW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94175" y="1915575"/>
            <a:ext cx="7207200" cy="4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RxJS one of the ReactiveX implementations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The observer pattern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The iterator pattern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Functional programming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Usage ReactiveX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Frontend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Backend	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Usage RxJS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UI events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API events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594175" y="870350"/>
            <a:ext cx="76038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POPULARITY</a:t>
            </a:r>
          </a:p>
        </p:txBody>
      </p:sp>
      <p:pic>
        <p:nvPicPr>
          <p:cNvPr descr="rx_01.png" id="126" name="Shape 126"/>
          <p:cNvPicPr preferRelativeResize="0"/>
          <p:nvPr/>
        </p:nvPicPr>
        <p:blipFill rotWithShape="1">
          <a:blip r:embed="rId4">
            <a:alphaModFix/>
          </a:blip>
          <a:srcRect b="0" l="16729" r="12172" t="0"/>
          <a:stretch/>
        </p:blipFill>
        <p:spPr>
          <a:xfrm>
            <a:off x="1321387" y="1894200"/>
            <a:ext cx="6501224" cy="38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594175" y="870350"/>
            <a:ext cx="76038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SETUP</a:t>
            </a:r>
          </a:p>
        </p:txBody>
      </p:sp>
      <p:pic>
        <p:nvPicPr>
          <p:cNvPr descr="rx_02.pn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75" y="2140107"/>
            <a:ext cx="7955650" cy="3492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594175" y="870350"/>
            <a:ext cx="76038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CREATING OBSERVABLE</a:t>
            </a:r>
          </a:p>
        </p:txBody>
      </p:sp>
      <p:pic>
        <p:nvPicPr>
          <p:cNvPr descr="rx_03.png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74" y="2111339"/>
            <a:ext cx="7955648" cy="3549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94175" y="870350"/>
            <a:ext cx="76038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WAYS OF CREATING AN OBSERVABLE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94175" y="2511525"/>
            <a:ext cx="75720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lang="en" sz="1800"/>
              <a:t>create(subscribe_detail)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lang="en" sz="1800"/>
              <a:t>fromArray()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lang="en" sz="1800"/>
              <a:t>throw(error_msg)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lang="en" sz="1800"/>
              <a:t>return(value)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lang="en" sz="1800"/>
              <a:t>range(start, count)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lang="en" sz="1800"/>
              <a:t>empty()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lang="en" sz="1800"/>
              <a:t>generate(initial_state, condition, iterate,selector)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lang="en" sz="1800"/>
              <a:t>never()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lang="en" sz="1800"/>
              <a:t>fromEvent(dom_element, event_name)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lang="en" sz="1800"/>
              <a:t>fromCallback(func)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lang="en" sz="1800"/>
              <a:t>fromPromise(promise)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lang="en" sz="1800"/>
              <a:t>from(iterable)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594175" y="870350"/>
            <a:ext cx="76038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ERROR HANDLING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94175" y="1823450"/>
            <a:ext cx="330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buSzPct val="100000"/>
              <a:buChar char="■"/>
            </a:pPr>
            <a:r>
              <a:rPr lang="en" sz="1800"/>
              <a:t>catch()</a:t>
            </a:r>
          </a:p>
          <a:p>
            <a:pPr indent="-342900" lvl="0" marL="457200" rtl="0">
              <a:spcBef>
                <a:spcPts val="1000"/>
              </a:spcBef>
              <a:buSzPct val="100000"/>
              <a:buChar char="■"/>
            </a:pPr>
            <a:r>
              <a:rPr lang="en" sz="1800"/>
              <a:t>onErrorResumeNext()</a:t>
            </a:r>
          </a:p>
          <a:p>
            <a:pPr indent="-342900" lvl="0" marL="457200" rtl="0">
              <a:spcBef>
                <a:spcPts val="1000"/>
              </a:spcBef>
              <a:buSzPct val="100000"/>
              <a:buChar char="■"/>
            </a:pPr>
            <a:r>
              <a:rPr lang="en" sz="1800"/>
              <a:t>retry(n)</a:t>
            </a:r>
          </a:p>
          <a:p>
            <a:pPr indent="-342900" lvl="0" marL="457200" rtl="0">
              <a:spcBef>
                <a:spcPts val="1000"/>
              </a:spcBef>
              <a:buSzPct val="100000"/>
              <a:buChar char="■"/>
            </a:pPr>
            <a:r>
              <a:rPr lang="en" sz="1800"/>
              <a:t>retryWhen()</a:t>
            </a:r>
          </a:p>
        </p:txBody>
      </p:sp>
      <p:pic>
        <p:nvPicPr>
          <p:cNvPr descr="rx_04.png"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774" y="1823450"/>
            <a:ext cx="4808950" cy="199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" y="-3962"/>
            <a:ext cx="9144000" cy="68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594175" y="870350"/>
            <a:ext cx="81825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OBSERVABLES VS. PROMISES</a:t>
            </a:r>
          </a:p>
        </p:txBody>
      </p:sp>
      <p:pic>
        <p:nvPicPr>
          <p:cNvPr descr="rx_05.png"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74" y="2531839"/>
            <a:ext cx="7955649" cy="347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