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3"/>
    <p:sldId id="259" r:id="rId4"/>
    <p:sldId id="308" r:id="rId5"/>
    <p:sldId id="309" r:id="rId6"/>
    <p:sldId id="310" r:id="rId7"/>
    <p:sldId id="311" r:id="rId8"/>
    <p:sldId id="312" r:id="rId9"/>
    <p:sldId id="313" r:id="rId10"/>
    <p:sldId id="307" r:id="rId11"/>
  </p:sldIdLst>
  <p:sldSz cx="9144000" cy="6858000" type="screen4x3"/>
  <p:notesSz cx="9942195" cy="6760845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AFC6"/>
    <a:srgbClr val="5482A3"/>
    <a:srgbClr val="F5F5F5"/>
    <a:srgbClr val="8BABC3"/>
    <a:srgbClr val="A6A6A6"/>
    <a:srgbClr val="789BB5"/>
    <a:srgbClr val="D54A47"/>
    <a:srgbClr val="5B868F"/>
    <a:srgbClr val="75A380"/>
    <a:srgbClr val="E3A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56" d="100"/>
          <a:sy n="156" d="100"/>
        </p:scale>
        <p:origin x="1992" y="150"/>
      </p:cViewPr>
      <p:guideLst>
        <p:guide orient="horz" pos="2160"/>
        <p:guide pos="2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80AA6-A04A-47F3-97F7-EFC1BAA645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F9CAD-5B3E-4948-B48C-79864FEC513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84553-D4CB-4436-A308-FC56A8E3EF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49638" y="844550"/>
            <a:ext cx="3043237" cy="228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53809"/>
            <a:ext cx="7954010" cy="266220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A6B7D-4A1A-4A4D-93B7-D784EA5E4B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" y="140481"/>
            <a:ext cx="3194092" cy="85556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 userDrawn="1"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3955" y="2093081"/>
            <a:ext cx="791609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500" b="1" dirty="0">
                <a:solidFill>
                  <a:schemeClr val="bg1"/>
                </a:solidFill>
              </a:rPr>
              <a:t>数电第一次作业</a:t>
            </a:r>
            <a:endParaRPr lang="zh-CN" altLang="en-US" sz="55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/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381000" y="145250"/>
            <a:ext cx="8077200" cy="5802313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/>
              <a:t>1.2  </a:t>
            </a:r>
            <a:r>
              <a:rPr lang="zh-CN" altLang="en-US" sz="2400" dirty="0"/>
              <a:t>把以下各数转换成十进制。</a:t>
            </a:r>
            <a:endParaRPr lang="zh-CN" altLang="en-US" sz="2400" dirty="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/>
              <a:t>(1101011 )</a:t>
            </a:r>
            <a:r>
              <a:rPr lang="en-US" altLang="zh-CN" sz="2400" baseline="-25000" dirty="0"/>
              <a:t>2 </a:t>
            </a:r>
            <a:r>
              <a:rPr lang="en-US" altLang="zh-CN" sz="2400" dirty="0"/>
              <a:t>= (107 ) </a:t>
            </a:r>
            <a:r>
              <a:rPr lang="en-US" altLang="zh-CN" sz="2400" baseline="-25000" dirty="0"/>
              <a:t>10</a:t>
            </a:r>
            <a:r>
              <a:rPr lang="en-US" altLang="zh-CN" sz="2400" dirty="0"/>
              <a:t> 		 (123.4)</a:t>
            </a:r>
            <a:r>
              <a:rPr lang="en-US" altLang="zh-CN" sz="2400" baseline="-25000" dirty="0"/>
              <a:t>5 </a:t>
            </a:r>
            <a:r>
              <a:rPr lang="en-US" altLang="zh-CN" sz="2400" dirty="0"/>
              <a:t>= (38.8 ) </a:t>
            </a:r>
            <a:r>
              <a:rPr lang="en-US" altLang="zh-CN" sz="2400" baseline="-25000" dirty="0"/>
              <a:t>10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/>
              <a:t>(2014.8 )</a:t>
            </a:r>
            <a:r>
              <a:rPr lang="en-US" altLang="zh-CN" sz="2400" baseline="-25000" dirty="0"/>
              <a:t>9 </a:t>
            </a:r>
            <a:r>
              <a:rPr lang="en-US" altLang="zh-CN" sz="2400" dirty="0"/>
              <a:t>= (1471.8889 ) </a:t>
            </a:r>
            <a:r>
              <a:rPr lang="en-US" altLang="zh-CN" sz="2400" baseline="-25000" dirty="0"/>
              <a:t>10</a:t>
            </a:r>
            <a:r>
              <a:rPr lang="en-US" altLang="zh-CN" sz="2400" dirty="0"/>
              <a:t> 			 </a:t>
            </a: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/>
              <a:t>1.3  </a:t>
            </a:r>
            <a:r>
              <a:rPr lang="zh-CN" altLang="en-US" sz="2400" dirty="0"/>
              <a:t>完成下列数制转换。</a:t>
            </a:r>
            <a:endParaRPr lang="zh-CN" altLang="en-US" sz="2400" dirty="0"/>
          </a:p>
          <a:p>
            <a:pPr>
              <a:buFontTx/>
              <a:buNone/>
            </a:pPr>
            <a:endParaRPr lang="en-US" altLang="zh-CN" sz="2400" dirty="0"/>
          </a:p>
          <a:p>
            <a:pPr>
              <a:buFontTx/>
              <a:buNone/>
            </a:pPr>
            <a:endParaRPr lang="en-US" altLang="zh-CN" sz="2400" dirty="0"/>
          </a:p>
          <a:p>
            <a:pPr>
              <a:buFontTx/>
              <a:buNone/>
            </a:pPr>
            <a:endParaRPr lang="en-US" altLang="zh-CN" sz="2400" dirty="0"/>
          </a:p>
          <a:p>
            <a:pPr>
              <a:buFontTx/>
              <a:buNone/>
            </a:pPr>
            <a:r>
              <a:rPr lang="zh-CN" altLang="en-US" sz="2400" dirty="0"/>
              <a:t>注：（</a:t>
            </a:r>
            <a:r>
              <a:rPr lang="en-US" altLang="zh-CN" sz="2400" dirty="0"/>
              <a:t>1</a:t>
            </a:r>
            <a:r>
              <a:rPr lang="zh-CN" altLang="en-US" sz="2400" dirty="0"/>
              <a:t>）无限小数可保留四位小数</a:t>
            </a:r>
            <a:endParaRPr lang="en-US" altLang="zh-CN" sz="2400" dirty="0"/>
          </a:p>
          <a:p>
            <a:pPr>
              <a:buFontTx/>
              <a:buNone/>
            </a:pPr>
            <a:r>
              <a:rPr lang="en-US" altLang="zh-CN" sz="2400" dirty="0"/>
              <a:t>	   </a:t>
            </a: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）十六进制字母大写</a:t>
            </a:r>
            <a:endParaRPr lang="en-US" altLang="zh-CN" sz="2400" dirty="0"/>
          </a:p>
        </p:txBody>
      </p:sp>
      <p:graphicFrame>
        <p:nvGraphicFramePr>
          <p:cNvPr id="28" name="表格 27"/>
          <p:cNvGraphicFramePr>
            <a:graphicFrameLocks noGrp="1"/>
          </p:cNvGraphicFramePr>
          <p:nvPr/>
        </p:nvGraphicFramePr>
        <p:xfrm>
          <a:off x="381000" y="3271072"/>
          <a:ext cx="7629524" cy="11795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9242"/>
                <a:gridCol w="2700631"/>
                <a:gridCol w="1799942"/>
                <a:gridCol w="1869709"/>
              </a:tblGrid>
              <a:tr h="39317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200" kern="0">
                          <a:solidFill>
                            <a:schemeClr val="tx1"/>
                          </a:solidFill>
                          <a:effectLst/>
                        </a:rPr>
                        <a:t>十进制</a:t>
                      </a:r>
                      <a:endParaRPr lang="zh-CN" sz="22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solidFill>
                            <a:schemeClr val="tx1"/>
                          </a:solidFill>
                          <a:effectLst/>
                        </a:rPr>
                        <a:t>二进制</a:t>
                      </a:r>
                      <a:endParaRPr lang="zh-CN" sz="2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200" kern="0" dirty="0">
                          <a:solidFill>
                            <a:schemeClr val="tx1"/>
                          </a:solidFill>
                          <a:effectLst/>
                        </a:rPr>
                        <a:t>八进制</a:t>
                      </a:r>
                      <a:endParaRPr lang="zh-CN" sz="2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200" kern="0">
                          <a:solidFill>
                            <a:schemeClr val="tx1"/>
                          </a:solidFill>
                          <a:effectLst/>
                        </a:rPr>
                        <a:t>十六进制</a:t>
                      </a:r>
                      <a:endParaRPr lang="zh-CN" sz="22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317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>
                          <a:solidFill>
                            <a:schemeClr val="tx1"/>
                          </a:solidFill>
                          <a:effectLst/>
                        </a:rPr>
                        <a:t>73.4</a:t>
                      </a:r>
                      <a:endParaRPr lang="zh-CN" sz="22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 dirty="0">
                          <a:solidFill>
                            <a:schemeClr val="tx1"/>
                          </a:solidFill>
                          <a:effectLst/>
                        </a:rPr>
                        <a:t>1001001.0110</a:t>
                      </a:r>
                      <a:endParaRPr lang="zh-CN" sz="2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>
                          <a:solidFill>
                            <a:schemeClr val="tx1"/>
                          </a:solidFill>
                          <a:effectLst/>
                        </a:rPr>
                        <a:t>111.3146</a:t>
                      </a:r>
                      <a:endParaRPr lang="zh-CN" sz="22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>
                          <a:solidFill>
                            <a:schemeClr val="tx1"/>
                          </a:solidFill>
                          <a:effectLst/>
                        </a:rPr>
                        <a:t>49.6666</a:t>
                      </a:r>
                      <a:endParaRPr lang="zh-CN" sz="22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317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>
                          <a:solidFill>
                            <a:schemeClr val="tx1"/>
                          </a:solidFill>
                          <a:effectLst/>
                        </a:rPr>
                        <a:t>2014.8</a:t>
                      </a:r>
                      <a:endParaRPr lang="zh-CN" sz="22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 dirty="0">
                          <a:solidFill>
                            <a:schemeClr val="tx1"/>
                          </a:solidFill>
                          <a:effectLst/>
                        </a:rPr>
                        <a:t>11111011110.1100</a:t>
                      </a:r>
                      <a:endParaRPr lang="zh-CN" sz="2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>
                          <a:solidFill>
                            <a:schemeClr val="tx1"/>
                          </a:solidFill>
                          <a:effectLst/>
                        </a:rPr>
                        <a:t>3736.6314</a:t>
                      </a:r>
                      <a:endParaRPr lang="zh-CN" sz="22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 dirty="0">
                          <a:solidFill>
                            <a:schemeClr val="tx1"/>
                          </a:solidFill>
                          <a:effectLst/>
                        </a:rPr>
                        <a:t>7DE.CCCC</a:t>
                      </a:r>
                      <a:endParaRPr lang="zh-CN" sz="2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0" marR="6857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/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304800" y="914400"/>
            <a:ext cx="8610600" cy="5715000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计数制下是正确的。）</a:t>
            </a:r>
            <a:endParaRPr lang="zh-CN" altLang="en-US" sz="2400" dirty="0"/>
          </a:p>
          <a:p>
            <a:pPr>
              <a:spcBef>
                <a:spcPct val="50000"/>
              </a:spcBef>
              <a:buFontTx/>
              <a:buNone/>
            </a:pPr>
            <a:r>
              <a:rPr lang="pt-BR" altLang="zh-CN" sz="2400" dirty="0"/>
              <a:t>(1)</a:t>
            </a:r>
            <a:r>
              <a:rPr lang="zh-CN" altLang="en-US" sz="2400" dirty="0"/>
              <a:t> </a:t>
            </a:r>
            <a:r>
              <a:rPr lang="en-US" altLang="zh-CN" sz="2400" dirty="0"/>
              <a:t>R&gt;5</a:t>
            </a:r>
            <a:r>
              <a:rPr lang="zh-CN" altLang="en-US" sz="2400" dirty="0"/>
              <a:t>（</a:t>
            </a:r>
            <a:r>
              <a:rPr lang="en-US" altLang="zh-CN" sz="2400" dirty="0"/>
              <a:t>R&gt;=6</a:t>
            </a:r>
            <a:r>
              <a:rPr lang="zh-CN" altLang="en-US" sz="2400" dirty="0"/>
              <a:t>）</a:t>
            </a:r>
            <a:r>
              <a:rPr lang="en-US" altLang="zh-CN" sz="2400" dirty="0"/>
              <a:t>   	(3) R=5  </a:t>
            </a: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/>
              <a:t>注：题目是说保证答案至少有一种，回答时应写出所有情况</a:t>
            </a: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/>
              <a:t>用多项式替代法列方程可求解</a:t>
            </a: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/>
              <a:t>1.5  </a:t>
            </a:r>
            <a:r>
              <a:rPr lang="zh-CN" altLang="en-US" sz="2400" dirty="0"/>
              <a:t>完成下列加减法。</a:t>
            </a:r>
            <a:endParaRPr lang="zh-CN" altLang="en-US" sz="2400" dirty="0"/>
          </a:p>
          <a:p>
            <a:pPr>
              <a:spcBef>
                <a:spcPct val="50000"/>
              </a:spcBef>
              <a:buFontTx/>
              <a:buNone/>
            </a:pPr>
            <a:r>
              <a:rPr lang="pt-BR" altLang="zh-CN" sz="2400" dirty="0"/>
              <a:t>(1)(110111) </a:t>
            </a:r>
            <a:r>
              <a:rPr lang="en-US" altLang="zh-CN" sz="2400" baseline="-25000" dirty="0"/>
              <a:t>2 </a:t>
            </a:r>
            <a:r>
              <a:rPr lang="pt-BR" altLang="zh-CN" sz="2400" dirty="0"/>
              <a:t>+(11011) </a:t>
            </a:r>
            <a:r>
              <a:rPr lang="en-US" altLang="zh-CN" sz="2400" baseline="-25000" dirty="0"/>
              <a:t>2</a:t>
            </a:r>
            <a:r>
              <a:rPr lang="pt-BR" altLang="zh-CN" sz="2400" dirty="0"/>
              <a:t> = (1010010)</a:t>
            </a:r>
            <a:r>
              <a:rPr lang="en-US" altLang="zh-CN" sz="2400" baseline="-25000" dirty="0"/>
              <a:t> 2</a:t>
            </a:r>
            <a:endParaRPr lang="pt-BR" altLang="zh-CN" sz="2400" dirty="0"/>
          </a:p>
          <a:p>
            <a:pPr>
              <a:spcBef>
                <a:spcPct val="50000"/>
              </a:spcBef>
              <a:buFontTx/>
              <a:buNone/>
            </a:pPr>
            <a:r>
              <a:rPr lang="pt-BR" altLang="zh-CN" sz="2400" dirty="0"/>
              <a:t>(3)(752) </a:t>
            </a:r>
            <a:r>
              <a:rPr lang="en-US" altLang="zh-CN" sz="2400" baseline="-25000" dirty="0"/>
              <a:t>O</a:t>
            </a:r>
            <a:r>
              <a:rPr lang="pt-BR" altLang="zh-CN" sz="2400" dirty="0"/>
              <a:t> +(351) </a:t>
            </a:r>
            <a:r>
              <a:rPr lang="en-US" altLang="zh-CN" sz="2400" baseline="-25000" dirty="0"/>
              <a:t>O</a:t>
            </a:r>
            <a:r>
              <a:rPr lang="pt-BR" altLang="zh-CN" sz="2400" dirty="0"/>
              <a:t> = (1323)</a:t>
            </a:r>
            <a:r>
              <a:rPr lang="en-US" altLang="zh-CN" sz="2400" baseline="-25000" dirty="0"/>
              <a:t> O</a:t>
            </a:r>
            <a:endParaRPr lang="pt-BR" altLang="zh-CN" sz="2400" dirty="0"/>
          </a:p>
          <a:p>
            <a:pPr>
              <a:spcBef>
                <a:spcPct val="50000"/>
              </a:spcBef>
              <a:buFontTx/>
              <a:buNone/>
            </a:pPr>
            <a:r>
              <a:rPr lang="pt-BR" altLang="zh-CN" sz="2400" dirty="0"/>
              <a:t>(5)(A385) </a:t>
            </a:r>
            <a:r>
              <a:rPr lang="en-US" altLang="zh-CN" sz="2400" baseline="-25000" dirty="0"/>
              <a:t>H</a:t>
            </a:r>
            <a:r>
              <a:rPr lang="pt-BR" altLang="zh-CN" sz="2400" dirty="0"/>
              <a:t> +(5241) </a:t>
            </a:r>
            <a:r>
              <a:rPr lang="en-US" altLang="zh-CN" sz="2400" baseline="-25000" dirty="0"/>
              <a:t>H </a:t>
            </a:r>
            <a:r>
              <a:rPr lang="pt-BR" altLang="zh-CN" sz="2400" dirty="0"/>
              <a:t>= (F5C6)</a:t>
            </a:r>
            <a:r>
              <a:rPr lang="en-US" altLang="zh-CN" sz="2400" baseline="-25000" dirty="0"/>
              <a:t> H</a:t>
            </a:r>
            <a:endParaRPr lang="en-US" altLang="zh-CN" sz="2400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76200" y="304800"/>
            <a:ext cx="8839200" cy="609600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400">
                <a:latin typeface="+mj-ea"/>
              </a:rPr>
              <a:t>1.4</a:t>
            </a:r>
            <a:r>
              <a:rPr lang="en-US" altLang="zh-CN" sz="2400"/>
              <a:t> </a:t>
            </a:r>
            <a:r>
              <a:rPr lang="zh-CN" altLang="en-US" sz="2400"/>
              <a:t>确定下列算术运算在哪些进位计数制下成立（至少一个进位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/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43692" y="294336"/>
            <a:ext cx="8610600" cy="5715000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/>
              <a:t>1.7 </a:t>
            </a:r>
            <a:endParaRPr lang="en-US" altLang="zh-CN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/>
          </a:p>
          <a:p>
            <a:pPr>
              <a:spcBef>
                <a:spcPct val="50000"/>
              </a:spcBef>
              <a:buFontTx/>
              <a:buNone/>
            </a:pPr>
            <a:endParaRPr lang="zh-CN" altLang="en-US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/>
              <a:t>1.8</a:t>
            </a:r>
            <a:endParaRPr lang="zh-CN" altLang="en-US" sz="2400"/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pt-BR" sz="2400"/>
              <a:t>（</a:t>
            </a:r>
            <a:r>
              <a:rPr lang="pt-BR" altLang="zh-CN" sz="2400"/>
              <a:t>2</a:t>
            </a:r>
            <a:r>
              <a:rPr lang="zh-CN" altLang="pt-BR" sz="2400"/>
              <a:t>）</a:t>
            </a:r>
            <a:r>
              <a:rPr lang="pt-BR" altLang="zh-CN" sz="2400"/>
              <a:t>-01000    </a:t>
            </a:r>
            <a:r>
              <a:rPr lang="zh-CN" altLang="pt-BR" sz="2400"/>
              <a:t>（</a:t>
            </a:r>
            <a:r>
              <a:rPr lang="pt-BR" altLang="zh-CN" sz="2400"/>
              <a:t>4</a:t>
            </a:r>
            <a:r>
              <a:rPr lang="zh-CN" altLang="pt-BR" sz="2400"/>
              <a:t>）</a:t>
            </a:r>
            <a:r>
              <a:rPr lang="pt-BR" altLang="zh-CN" sz="2400"/>
              <a:t>+00000   </a:t>
            </a:r>
            <a:r>
              <a:rPr lang="zh-CN" altLang="pt-BR" sz="2400"/>
              <a:t>（</a:t>
            </a:r>
            <a:r>
              <a:rPr lang="pt-BR" altLang="zh-CN" sz="2400"/>
              <a:t>6</a:t>
            </a:r>
            <a:r>
              <a:rPr lang="zh-CN" altLang="pt-BR" sz="2400"/>
              <a:t>）</a:t>
            </a:r>
            <a:r>
              <a:rPr lang="pt-BR" altLang="zh-CN" sz="2400"/>
              <a:t>+10000</a:t>
            </a:r>
            <a:endParaRPr lang="pt-BR" altLang="zh-CN" sz="2400"/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/>
              <a:t>注：二进制表示即可，不用转化为十进制</a:t>
            </a:r>
            <a:endParaRPr lang="en-US" altLang="zh-CN" sz="24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43692" y="758750"/>
          <a:ext cx="5832476" cy="157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7778"/>
                <a:gridCol w="1457778"/>
                <a:gridCol w="1458460"/>
                <a:gridCol w="1458460"/>
              </a:tblGrid>
              <a:tr h="3937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200" kern="0">
                          <a:solidFill>
                            <a:schemeClr val="tx1"/>
                          </a:solidFill>
                          <a:effectLst/>
                        </a:rPr>
                        <a:t>真值</a:t>
                      </a:r>
                      <a:endParaRPr lang="zh-CN" sz="22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200" kern="0">
                          <a:solidFill>
                            <a:schemeClr val="tx1"/>
                          </a:solidFill>
                          <a:effectLst/>
                        </a:rPr>
                        <a:t>原码</a:t>
                      </a:r>
                      <a:endParaRPr lang="zh-CN" sz="22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200" kern="0">
                          <a:solidFill>
                            <a:schemeClr val="tx1"/>
                          </a:solidFill>
                          <a:effectLst/>
                        </a:rPr>
                        <a:t>反码</a:t>
                      </a:r>
                      <a:endParaRPr lang="zh-CN" sz="22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200" kern="0">
                          <a:solidFill>
                            <a:schemeClr val="tx1"/>
                          </a:solidFill>
                          <a:effectLst/>
                        </a:rPr>
                        <a:t>补码</a:t>
                      </a:r>
                      <a:endParaRPr lang="zh-CN" sz="22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>
                          <a:solidFill>
                            <a:schemeClr val="tx1"/>
                          </a:solidFill>
                          <a:effectLst/>
                        </a:rPr>
                        <a:t>+1111</a:t>
                      </a:r>
                      <a:endParaRPr lang="zh-CN" sz="22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 dirty="0">
                          <a:solidFill>
                            <a:schemeClr val="tx1"/>
                          </a:solidFill>
                          <a:effectLst/>
                        </a:rPr>
                        <a:t>01111</a:t>
                      </a:r>
                      <a:endParaRPr lang="zh-CN" sz="2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>
                          <a:solidFill>
                            <a:schemeClr val="tx1"/>
                          </a:solidFill>
                          <a:effectLst/>
                        </a:rPr>
                        <a:t>01111</a:t>
                      </a:r>
                      <a:endParaRPr lang="zh-CN" sz="22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>
                          <a:solidFill>
                            <a:schemeClr val="tx1"/>
                          </a:solidFill>
                          <a:effectLst/>
                        </a:rPr>
                        <a:t>01111</a:t>
                      </a:r>
                      <a:endParaRPr lang="zh-CN" sz="22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>
                          <a:solidFill>
                            <a:schemeClr val="tx1"/>
                          </a:solidFill>
                          <a:effectLst/>
                        </a:rPr>
                        <a:t>+0000</a:t>
                      </a:r>
                      <a:endParaRPr lang="zh-CN" sz="22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 dirty="0">
                          <a:solidFill>
                            <a:schemeClr val="tx1"/>
                          </a:solidFill>
                          <a:effectLst/>
                        </a:rPr>
                        <a:t>00000</a:t>
                      </a:r>
                      <a:endParaRPr lang="zh-CN" sz="2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>
                          <a:solidFill>
                            <a:schemeClr val="tx1"/>
                          </a:solidFill>
                          <a:effectLst/>
                        </a:rPr>
                        <a:t>00000</a:t>
                      </a:r>
                      <a:endParaRPr lang="zh-CN" sz="22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>
                          <a:solidFill>
                            <a:schemeClr val="tx1"/>
                          </a:solidFill>
                          <a:effectLst/>
                        </a:rPr>
                        <a:t>00000</a:t>
                      </a:r>
                      <a:endParaRPr lang="zh-CN" sz="22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>
                          <a:solidFill>
                            <a:schemeClr val="tx1"/>
                          </a:solidFill>
                          <a:effectLst/>
                        </a:rPr>
                        <a:t>+1010</a:t>
                      </a:r>
                      <a:endParaRPr lang="zh-CN" sz="22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>
                          <a:solidFill>
                            <a:schemeClr val="tx1"/>
                          </a:solidFill>
                          <a:effectLst/>
                        </a:rPr>
                        <a:t>01010</a:t>
                      </a:r>
                      <a:endParaRPr lang="zh-CN" sz="22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>
                          <a:solidFill>
                            <a:schemeClr val="tx1"/>
                          </a:solidFill>
                          <a:effectLst/>
                        </a:rPr>
                        <a:t>01010</a:t>
                      </a:r>
                      <a:endParaRPr lang="zh-CN" sz="22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kern="0" dirty="0">
                          <a:solidFill>
                            <a:schemeClr val="tx1"/>
                          </a:solidFill>
                          <a:effectLst/>
                        </a:rPr>
                        <a:t>01010</a:t>
                      </a:r>
                      <a:endParaRPr lang="zh-CN" sz="22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8" marR="6857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/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43692" y="232563"/>
            <a:ext cx="8610600" cy="5715000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/>
              <a:t>1.9 </a:t>
            </a:r>
            <a:endParaRPr lang="en-US" altLang="zh-CN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/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/>
              <a:t>注：（</a:t>
            </a:r>
            <a:r>
              <a:rPr lang="en-US" altLang="zh-CN" sz="2400"/>
              <a:t>1</a:t>
            </a:r>
            <a:r>
              <a:rPr lang="zh-CN" altLang="en-US" sz="2400"/>
              <a:t>）书上取比例因子是为了处理既有整数又有小数的</a:t>
            </a:r>
            <a:endParaRPr lang="en-US" altLang="zh-CN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/>
              <a:t>	   </a:t>
            </a: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）纯整数处理只可在前面补</a:t>
            </a:r>
            <a:r>
              <a:rPr lang="en-US" altLang="zh-CN" sz="2400"/>
              <a:t>0</a:t>
            </a:r>
            <a:r>
              <a:rPr lang="zh-CN" altLang="en-US" sz="2400"/>
              <a:t>，纯小数处理只可在后面补</a:t>
            </a:r>
            <a:r>
              <a:rPr lang="en-US" altLang="zh-CN" sz="2400"/>
              <a:t>0</a:t>
            </a:r>
            <a:r>
              <a:rPr lang="zh-CN" altLang="en-US" sz="2400"/>
              <a:t>，可以通过真值去理解。</a:t>
            </a:r>
            <a:endParaRPr lang="en-US" altLang="zh-CN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/>
              <a:t>	   </a:t>
            </a:r>
            <a:r>
              <a:rPr lang="zh-CN" altLang="en-US" sz="2400"/>
              <a:t>（</a:t>
            </a:r>
            <a:r>
              <a:rPr lang="en-US" altLang="zh-CN" sz="2400"/>
              <a:t>3</a:t>
            </a:r>
            <a:r>
              <a:rPr lang="zh-CN" altLang="en-US" sz="2400"/>
              <a:t>）原码计算时，不可直接带符号位相加，应根据绝对值判断结果符号位后绝对值相减得结果绝对值。</a:t>
            </a:r>
            <a:endParaRPr lang="en-US" altLang="zh-CN" sz="2400" dirty="0"/>
          </a:p>
        </p:txBody>
      </p:sp>
      <p:pic>
        <p:nvPicPr>
          <p:cNvPr id="1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80" y="802476"/>
            <a:ext cx="842010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/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3692" y="434947"/>
            <a:ext cx="8229600" cy="5334000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/>
              <a:t>1.10 </a:t>
            </a:r>
            <a:r>
              <a:rPr lang="zh-CN" altLang="en-US" sz="2400"/>
              <a:t>将下列各数表示为定点纯小数的原码、反码和补码</a:t>
            </a:r>
            <a:r>
              <a:rPr lang="en-US" altLang="zh-CN" sz="2400"/>
              <a:t>(</a:t>
            </a:r>
            <a:r>
              <a:rPr lang="zh-CN" altLang="en-US" sz="2400"/>
              <a:t>机器字长为</a:t>
            </a:r>
            <a:r>
              <a:rPr lang="en-US" altLang="zh-CN" sz="2400"/>
              <a:t>9</a:t>
            </a:r>
            <a:r>
              <a:rPr lang="zh-CN" altLang="en-US" sz="2400"/>
              <a:t>位</a:t>
            </a:r>
            <a:r>
              <a:rPr lang="en-US" altLang="zh-CN" sz="2400"/>
              <a:t>).</a:t>
            </a:r>
            <a:endParaRPr lang="en-US" altLang="zh-CN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/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/>
              <a:t>注：老版课本题目为“机器字长为</a:t>
            </a:r>
            <a:r>
              <a:rPr lang="en-US" altLang="zh-CN" sz="2400"/>
              <a:t>8</a:t>
            </a:r>
            <a:r>
              <a:rPr lang="zh-CN" altLang="en-US" sz="2400"/>
              <a:t>位”，（</a:t>
            </a:r>
            <a:r>
              <a:rPr lang="en-US" altLang="zh-CN" sz="2400"/>
              <a:t>-15/256</a:t>
            </a:r>
            <a:r>
              <a:rPr lang="zh-CN" altLang="en-US" sz="2400"/>
              <a:t>）可能存在溢出现象，新版改为字长</a:t>
            </a:r>
            <a:r>
              <a:rPr lang="en-US" altLang="zh-CN" sz="2400"/>
              <a:t>9</a:t>
            </a:r>
            <a:r>
              <a:rPr lang="zh-CN" altLang="en-US" sz="2400"/>
              <a:t>位。</a:t>
            </a:r>
            <a:endParaRPr lang="en-US" altLang="zh-CN" sz="2400"/>
          </a:p>
          <a:p>
            <a:pPr>
              <a:buFontTx/>
              <a:buNone/>
            </a:pPr>
            <a:endParaRPr lang="en-US" altLang="zh-CN" sz="24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483417" y="1527147"/>
          <a:ext cx="6953250" cy="1574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7906"/>
                <a:gridCol w="1737906"/>
                <a:gridCol w="1738719"/>
                <a:gridCol w="1738719"/>
              </a:tblGrid>
              <a:tr h="3937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200" b="0" kern="0">
                          <a:solidFill>
                            <a:schemeClr val="tx1"/>
                          </a:solidFill>
                          <a:effectLst/>
                        </a:rPr>
                        <a:t>真值</a:t>
                      </a:r>
                      <a:endParaRPr lang="zh-CN" sz="2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200" b="0" kern="0">
                          <a:solidFill>
                            <a:schemeClr val="tx1"/>
                          </a:solidFill>
                          <a:effectLst/>
                        </a:rPr>
                        <a:t>原码</a:t>
                      </a:r>
                      <a:endParaRPr lang="zh-CN" sz="2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200" b="0" kern="0">
                          <a:solidFill>
                            <a:schemeClr val="tx1"/>
                          </a:solidFill>
                          <a:effectLst/>
                        </a:rPr>
                        <a:t>反码</a:t>
                      </a:r>
                      <a:endParaRPr lang="zh-CN" sz="2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zh-CN" sz="2200" b="0" kern="0">
                          <a:solidFill>
                            <a:schemeClr val="tx1"/>
                          </a:solidFill>
                          <a:effectLst/>
                        </a:rPr>
                        <a:t>补码</a:t>
                      </a:r>
                      <a:endParaRPr lang="zh-CN" sz="2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0" kern="0">
                          <a:solidFill>
                            <a:schemeClr val="tx1"/>
                          </a:solidFill>
                          <a:effectLst/>
                        </a:rPr>
                        <a:t>13/128</a:t>
                      </a:r>
                      <a:endParaRPr lang="zh-CN" sz="2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0" kern="0">
                          <a:solidFill>
                            <a:schemeClr val="tx1"/>
                          </a:solidFill>
                          <a:effectLst/>
                        </a:rPr>
                        <a:t>0.00011010</a:t>
                      </a:r>
                      <a:endParaRPr lang="zh-CN" sz="2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0" kern="0">
                          <a:solidFill>
                            <a:schemeClr val="tx1"/>
                          </a:solidFill>
                          <a:effectLst/>
                        </a:rPr>
                        <a:t>0.00011010</a:t>
                      </a:r>
                      <a:endParaRPr lang="zh-CN" sz="2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0" kern="0">
                          <a:solidFill>
                            <a:schemeClr val="tx1"/>
                          </a:solidFill>
                          <a:effectLst/>
                        </a:rPr>
                        <a:t>0.00011010</a:t>
                      </a:r>
                      <a:endParaRPr lang="zh-CN" sz="2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0" kern="0">
                          <a:solidFill>
                            <a:schemeClr val="tx1"/>
                          </a:solidFill>
                          <a:effectLst/>
                        </a:rPr>
                        <a:t>-11/64</a:t>
                      </a:r>
                      <a:endParaRPr lang="zh-CN" sz="2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0" kern="0" dirty="0">
                          <a:solidFill>
                            <a:schemeClr val="tx1"/>
                          </a:solidFill>
                          <a:effectLst/>
                        </a:rPr>
                        <a:t>1.00101100</a:t>
                      </a:r>
                      <a:endParaRPr lang="zh-CN" sz="2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0" kern="0">
                          <a:solidFill>
                            <a:schemeClr val="tx1"/>
                          </a:solidFill>
                          <a:effectLst/>
                        </a:rPr>
                        <a:t>1.11010011</a:t>
                      </a:r>
                      <a:endParaRPr lang="zh-CN" sz="2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0" kern="0">
                          <a:solidFill>
                            <a:schemeClr val="tx1"/>
                          </a:solidFill>
                          <a:effectLst/>
                        </a:rPr>
                        <a:t>1.11010100</a:t>
                      </a:r>
                      <a:endParaRPr lang="zh-CN" sz="2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0" kern="0">
                          <a:solidFill>
                            <a:schemeClr val="tx1"/>
                          </a:solidFill>
                          <a:effectLst/>
                        </a:rPr>
                        <a:t>-15/256</a:t>
                      </a:r>
                      <a:endParaRPr lang="zh-CN" sz="2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0" kern="0">
                          <a:solidFill>
                            <a:schemeClr val="tx1"/>
                          </a:solidFill>
                          <a:effectLst/>
                        </a:rPr>
                        <a:t>1.00001111</a:t>
                      </a:r>
                      <a:endParaRPr lang="zh-CN" sz="2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0" kern="0">
                          <a:solidFill>
                            <a:schemeClr val="tx1"/>
                          </a:solidFill>
                          <a:effectLst/>
                        </a:rPr>
                        <a:t>1.11110000</a:t>
                      </a:r>
                      <a:endParaRPr lang="zh-CN" sz="2200" b="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200" b="0" kern="0" dirty="0">
                          <a:solidFill>
                            <a:schemeClr val="tx1"/>
                          </a:solidFill>
                          <a:effectLst/>
                        </a:rPr>
                        <a:t>1.11110001</a:t>
                      </a:r>
                      <a:endParaRPr lang="zh-CN" sz="2200" b="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77" marR="68577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/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16581" y="65216"/>
            <a:ext cx="8534400" cy="5839562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/>
              <a:t>1.11</a:t>
            </a: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 dirty="0"/>
              <a:t>见课本</a:t>
            </a:r>
            <a:r>
              <a:rPr lang="en-US" altLang="zh-CN" sz="2400" dirty="0"/>
              <a:t>14</a:t>
            </a:r>
            <a:r>
              <a:rPr lang="zh-CN" altLang="en-US" sz="2400" dirty="0"/>
              <a:t>页</a:t>
            </a:r>
            <a:endParaRPr lang="en-US" altLang="zh-CN" sz="2400" dirty="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 dirty="0"/>
              <a:t>1.12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/>
              <a:t>	(1010111.01110101)</a:t>
            </a:r>
            <a:r>
              <a:rPr lang="en-US" altLang="zh-CN" sz="2400" baseline="-25000" dirty="0"/>
              <a:t>BCD  </a:t>
            </a:r>
            <a:r>
              <a:rPr lang="en-US" altLang="zh-CN" sz="2400" dirty="0"/>
              <a:t>= (57.75)</a:t>
            </a:r>
            <a:r>
              <a:rPr lang="en-US" altLang="zh-CN" sz="2400" baseline="-25000" dirty="0"/>
              <a:t>10  </a:t>
            </a:r>
            <a:r>
              <a:rPr lang="en-US" altLang="zh-CN" sz="2400" dirty="0"/>
              <a:t>= (10001010.10101000)</a:t>
            </a:r>
            <a:r>
              <a:rPr lang="zh-CN" altLang="en-US" sz="2400" baseline="-25000" dirty="0"/>
              <a:t>余</a:t>
            </a:r>
            <a:r>
              <a:rPr lang="en-US" altLang="zh-CN" sz="2400" baseline="-25000" dirty="0"/>
              <a:t>3</a:t>
            </a:r>
            <a:r>
              <a:rPr lang="zh-CN" altLang="en-US" sz="2400" baseline="-25000" dirty="0"/>
              <a:t>码</a:t>
            </a:r>
            <a:r>
              <a:rPr lang="en-US" altLang="zh-CN" sz="2400" baseline="-25000" dirty="0"/>
              <a:t> </a:t>
            </a:r>
            <a:r>
              <a:rPr lang="en-US" altLang="zh-CN" sz="2400" dirty="0"/>
              <a:t>=(10111101.11011011)</a:t>
            </a:r>
            <a:r>
              <a:rPr lang="en-US" altLang="zh-CN" sz="2400" baseline="-25000" dirty="0"/>
              <a:t>2421 </a:t>
            </a:r>
            <a:r>
              <a:rPr lang="en-US" altLang="zh-CN" sz="2400" dirty="0"/>
              <a:t>= (111001.11)</a:t>
            </a:r>
            <a:r>
              <a:rPr lang="en-US" altLang="zh-CN" sz="2400" baseline="-25000" dirty="0"/>
              <a:t>2 </a:t>
            </a:r>
            <a:r>
              <a:rPr lang="en-US" altLang="zh-CN" sz="2400" dirty="0"/>
              <a:t>= </a:t>
            </a:r>
            <a:r>
              <a:rPr lang="en-US" altLang="zh-CN" sz="2400" dirty="0">
                <a:sym typeface="+mn-ea"/>
              </a:rPr>
              <a:t>(01010111.01110101)</a:t>
            </a:r>
            <a:r>
              <a:rPr lang="en-US" altLang="zh-CN" sz="2400" baseline="-25000" dirty="0">
                <a:sym typeface="+mn-ea"/>
              </a:rPr>
              <a:t>二进制表示</a:t>
            </a:r>
            <a:r>
              <a:rPr lang="en-US" altLang="zh-CN" sz="2400" dirty="0">
                <a:sym typeface="+mn-ea"/>
              </a:rPr>
              <a:t>=</a:t>
            </a:r>
            <a:r>
              <a:rPr lang="en-US" altLang="zh-CN" sz="2400" dirty="0"/>
              <a:t>(01110100.01000111)</a:t>
            </a:r>
            <a:r>
              <a:rPr lang="en-US" altLang="zh-CN" sz="2400" baseline="-25000" dirty="0"/>
              <a:t>gray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/>
              <a:t>注</a:t>
            </a:r>
            <a:r>
              <a:rPr lang="en-US" altLang="zh-CN" sz="2400" dirty="0"/>
              <a:t>: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）格雷码不能直接由</a:t>
            </a:r>
            <a:r>
              <a:rPr lang="zh-CN" sz="2400" dirty="0"/>
              <a:t>二进制</a:t>
            </a:r>
            <a:r>
              <a:rPr lang="zh-CN" altLang="en-US" sz="2400" dirty="0"/>
              <a:t>转换，而是二进制表示</a:t>
            </a:r>
            <a:r>
              <a:rPr lang="en-US" altLang="zh-CN" sz="2400" dirty="0"/>
              <a:t>-&gt;</a:t>
            </a:r>
            <a:r>
              <a:rPr lang="zh-CN" altLang="en-US" sz="2400" dirty="0"/>
              <a:t>格雷码：从最右边一位起</a:t>
            </a:r>
            <a:r>
              <a:rPr lang="en-US" altLang="zh-CN" sz="2400" dirty="0"/>
              <a:t>,</a:t>
            </a:r>
            <a:r>
              <a:rPr lang="zh-CN" altLang="en-US" sz="2400" dirty="0"/>
              <a:t>依次将每一位与左边一位异或</a:t>
            </a:r>
            <a:r>
              <a:rPr lang="en-US" altLang="zh-CN" sz="2400" dirty="0"/>
              <a:t>,</a:t>
            </a:r>
            <a:r>
              <a:rPr lang="zh-CN" altLang="en-US" sz="2400" dirty="0"/>
              <a:t>作为对应格雷码该位的值</a:t>
            </a:r>
            <a:r>
              <a:rPr lang="en-US" altLang="zh-CN" sz="2400" dirty="0"/>
              <a:t>,</a:t>
            </a:r>
            <a:r>
              <a:rPr lang="zh-CN" altLang="en-US" sz="2400" dirty="0"/>
              <a:t>最高位不变。小数和整数分别进行转换</a:t>
            </a:r>
            <a:endParaRPr lang="en-US" altLang="zh-CN" sz="2400" dirty="0"/>
          </a:p>
          <a:p>
            <a:pPr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/>
              <a:t>	  </a:t>
            </a: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）余</a:t>
            </a:r>
            <a:r>
              <a:rPr lang="en-US" altLang="zh-CN" sz="2400" dirty="0"/>
              <a:t>3</a:t>
            </a:r>
            <a:r>
              <a:rPr lang="zh-CN" altLang="en-US" sz="2400" dirty="0"/>
              <a:t>码的每</a:t>
            </a:r>
            <a:r>
              <a:rPr lang="en-US" altLang="zh-CN" sz="2400" dirty="0"/>
              <a:t>4</a:t>
            </a:r>
            <a:r>
              <a:rPr lang="zh-CN" altLang="en-US" sz="2400" dirty="0"/>
              <a:t>位由</a:t>
            </a:r>
            <a:r>
              <a:rPr lang="en-US" altLang="zh-CN" sz="2400" dirty="0"/>
              <a:t>8421</a:t>
            </a:r>
            <a:r>
              <a:rPr lang="zh-CN" altLang="en-US" sz="2400" dirty="0"/>
              <a:t>码的每</a:t>
            </a:r>
            <a:r>
              <a:rPr lang="en-US" altLang="zh-CN" sz="2400" dirty="0"/>
              <a:t>4</a:t>
            </a:r>
            <a:r>
              <a:rPr lang="zh-CN" altLang="en-US" sz="2400" dirty="0"/>
              <a:t>位加</a:t>
            </a:r>
            <a:r>
              <a:rPr lang="en-US" altLang="zh-CN" sz="2400" dirty="0"/>
              <a:t>3</a:t>
            </a:r>
            <a:r>
              <a:rPr lang="zh-CN" altLang="en-US" sz="2400" dirty="0"/>
              <a:t>得到</a:t>
            </a:r>
            <a:endParaRPr lang="zh-CN" altLang="en-US" sz="2400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-62807" y="-5062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/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43692" y="413085"/>
            <a:ext cx="8534400" cy="5715000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/>
              <a:t>1.13 </a:t>
            </a:r>
            <a:r>
              <a:rPr lang="zh-CN" altLang="en-US" sz="2400"/>
              <a:t>分别用奇校验和偶校验求下列校验编码。</a:t>
            </a:r>
            <a:endParaRPr lang="en-US" altLang="zh-CN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/>
          </a:p>
          <a:p>
            <a:pPr>
              <a:spcBef>
                <a:spcPct val="50000"/>
              </a:spcBef>
              <a:buFontTx/>
              <a:buNone/>
            </a:pPr>
            <a:endParaRPr lang="en-US" altLang="zh-CN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/>
              <a:t>1.14 </a:t>
            </a:r>
            <a:r>
              <a:rPr lang="zh-CN" altLang="en-US" sz="2400"/>
              <a:t>试判断得到的“</a:t>
            </a:r>
            <a:r>
              <a:rPr lang="en-US" altLang="zh-CN" sz="2400"/>
              <a:t>8421”</a:t>
            </a:r>
            <a:r>
              <a:rPr lang="zh-CN" altLang="en-US" sz="2400"/>
              <a:t>海明码</a:t>
            </a:r>
            <a:r>
              <a:rPr lang="en-US" altLang="zh-CN" sz="2400">
                <a:highlight>
                  <a:srgbClr val="FFFF00"/>
                </a:highlight>
              </a:rPr>
              <a:t>0100101</a:t>
            </a:r>
            <a:r>
              <a:rPr lang="zh-CN" altLang="en-US" sz="2400"/>
              <a:t>是否正确。</a:t>
            </a:r>
            <a:endParaRPr lang="en-US" altLang="zh-CN" sz="2400"/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zh-CN" sz="2400"/>
              <a:t>	S</a:t>
            </a:r>
            <a:r>
              <a:rPr lang="en-US" altLang="zh-CN" sz="2400" baseline="-25000"/>
              <a:t>3</a:t>
            </a:r>
            <a:r>
              <a:rPr lang="en-US" altLang="zh-CN" sz="2400"/>
              <a:t>S</a:t>
            </a:r>
            <a:r>
              <a:rPr lang="en-US" altLang="zh-CN" sz="2400" baseline="-25000"/>
              <a:t>2</a:t>
            </a:r>
            <a:r>
              <a:rPr lang="en-US" altLang="zh-CN" sz="2400"/>
              <a:t>S</a:t>
            </a:r>
            <a:r>
              <a:rPr lang="en-US" altLang="zh-CN" sz="2400" baseline="-25000"/>
              <a:t>1</a:t>
            </a:r>
            <a:r>
              <a:rPr lang="en-US" altLang="zh-CN" sz="2400"/>
              <a:t>=100  </a:t>
            </a:r>
            <a:r>
              <a:rPr lang="zh-CN" altLang="en-US" sz="2400"/>
              <a:t>即</a:t>
            </a:r>
            <a:r>
              <a:rPr lang="en-US" altLang="zh-CN" sz="2400">
                <a:highlight>
                  <a:srgbClr val="FFFF00"/>
                </a:highlight>
              </a:rPr>
              <a:t>P</a:t>
            </a:r>
            <a:r>
              <a:rPr lang="en-US" altLang="zh-CN" sz="1400">
                <a:highlight>
                  <a:srgbClr val="FFFF00"/>
                </a:highlight>
              </a:rPr>
              <a:t>3</a:t>
            </a:r>
            <a:r>
              <a:rPr lang="zh-CN" altLang="en-US" sz="2400"/>
              <a:t>错，正确码是 </a:t>
            </a:r>
            <a:r>
              <a:rPr lang="en-US" altLang="zh-CN" sz="2400">
                <a:highlight>
                  <a:srgbClr val="FFFF00"/>
                </a:highlight>
              </a:rPr>
              <a:t>0101101</a:t>
            </a:r>
            <a:endParaRPr lang="en-US" altLang="zh-CN" sz="2400">
              <a:highlight>
                <a:srgbClr val="FFFF00"/>
              </a:highlight>
            </a:endParaRPr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/>
              <a:t>海明码：</a:t>
            </a:r>
            <a:r>
              <a:rPr lang="en-US" altLang="zh-CN" sz="2400"/>
              <a:t>B</a:t>
            </a:r>
            <a:r>
              <a:rPr lang="en-US" altLang="zh-CN" sz="1400"/>
              <a:t>8</a:t>
            </a:r>
            <a:r>
              <a:rPr lang="en-US" altLang="zh-CN" sz="2400"/>
              <a:t>B</a:t>
            </a:r>
            <a:r>
              <a:rPr lang="en-US" altLang="zh-CN" sz="1400"/>
              <a:t>4</a:t>
            </a:r>
            <a:r>
              <a:rPr lang="en-US" altLang="zh-CN" sz="2400"/>
              <a:t>B</a:t>
            </a:r>
            <a:r>
              <a:rPr lang="en-US" altLang="zh-CN" sz="1400"/>
              <a:t>2</a:t>
            </a:r>
            <a:r>
              <a:rPr lang="en-US" altLang="zh-CN" sz="2400"/>
              <a:t>P</a:t>
            </a:r>
            <a:r>
              <a:rPr lang="en-US" altLang="zh-CN" sz="1400"/>
              <a:t>3</a:t>
            </a:r>
            <a:r>
              <a:rPr lang="en-US" altLang="zh-CN" sz="2400"/>
              <a:t>B</a:t>
            </a:r>
            <a:r>
              <a:rPr lang="en-US" altLang="zh-CN" sz="1400"/>
              <a:t>1</a:t>
            </a:r>
            <a:r>
              <a:rPr lang="en-US" altLang="zh-CN" sz="2400"/>
              <a:t>P</a:t>
            </a:r>
            <a:r>
              <a:rPr lang="en-US" altLang="zh-CN" sz="1400"/>
              <a:t>2</a:t>
            </a:r>
            <a:r>
              <a:rPr lang="en-US" altLang="zh-CN" sz="2400"/>
              <a:t>P</a:t>
            </a:r>
            <a:r>
              <a:rPr lang="en-US" altLang="zh-CN" sz="1400"/>
              <a:t>1</a:t>
            </a:r>
            <a:r>
              <a:rPr lang="zh-CN" altLang="en-US" sz="2400"/>
              <a:t>  </a:t>
            </a:r>
            <a:endParaRPr lang="en-US" altLang="zh-CN" sz="2400"/>
          </a:p>
          <a:p>
            <a:pPr>
              <a:spcBef>
                <a:spcPct val="50000"/>
              </a:spcBef>
              <a:buFontTx/>
              <a:buNone/>
            </a:pPr>
            <a:r>
              <a:rPr lang="zh-CN" altLang="en-US" sz="2400"/>
              <a:t>直接根据</a:t>
            </a:r>
            <a:r>
              <a:rPr lang="en-US" altLang="zh-CN" sz="2400"/>
              <a:t>S</a:t>
            </a:r>
            <a:r>
              <a:rPr lang="en-US" altLang="zh-CN" sz="1400"/>
              <a:t>3</a:t>
            </a:r>
            <a:r>
              <a:rPr lang="en-US" altLang="zh-CN" sz="2400"/>
              <a:t>S</a:t>
            </a:r>
            <a:r>
              <a:rPr lang="en-US" altLang="zh-CN" sz="1400"/>
              <a:t>2</a:t>
            </a:r>
            <a:r>
              <a:rPr lang="en-US" altLang="zh-CN" sz="2400"/>
              <a:t>S</a:t>
            </a:r>
            <a:r>
              <a:rPr lang="en-US" altLang="zh-CN" sz="1400"/>
              <a:t>1</a:t>
            </a:r>
            <a:r>
              <a:rPr lang="zh-CN" altLang="en-US" sz="2400"/>
              <a:t>数值判断出错位数（从右往左数）</a:t>
            </a:r>
            <a:endParaRPr lang="en-US" altLang="zh-CN" sz="2400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526280" y="1135398"/>
          <a:ext cx="5410201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2977"/>
                <a:gridCol w="1803612"/>
                <a:gridCol w="1803612"/>
              </a:tblGrid>
              <a:tr h="365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28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0">
                          <a:solidFill>
                            <a:schemeClr val="tx1"/>
                          </a:solidFill>
                          <a:effectLst/>
                        </a:rPr>
                        <a:t>奇校验</a:t>
                      </a:r>
                      <a:endParaRPr lang="zh-CN" sz="28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0">
                          <a:solidFill>
                            <a:schemeClr val="tx1"/>
                          </a:solidFill>
                          <a:effectLst/>
                        </a:rPr>
                        <a:t>偶校验</a:t>
                      </a:r>
                      <a:endParaRPr lang="zh-CN" sz="28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>
                          <a:solidFill>
                            <a:schemeClr val="tx1"/>
                          </a:solidFill>
                          <a:effectLst/>
                        </a:rPr>
                        <a:t>10101010</a:t>
                      </a:r>
                      <a:endParaRPr lang="zh-CN" sz="28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>
                          <a:solidFill>
                            <a:schemeClr val="tx1"/>
                          </a:solidFill>
                          <a:effectLst/>
                        </a:rPr>
                        <a:t>101010101</a:t>
                      </a:r>
                      <a:endParaRPr lang="zh-CN" sz="28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>
                          <a:solidFill>
                            <a:schemeClr val="tx1"/>
                          </a:solidFill>
                          <a:effectLst/>
                        </a:rPr>
                        <a:t>101010100</a:t>
                      </a:r>
                      <a:endParaRPr lang="zh-CN" sz="28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>
                          <a:solidFill>
                            <a:schemeClr val="tx1"/>
                          </a:solidFill>
                          <a:effectLst/>
                        </a:rPr>
                        <a:t>11111110</a:t>
                      </a:r>
                      <a:endParaRPr lang="zh-CN" sz="2800" kern="10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solidFill>
                            <a:schemeClr val="tx1"/>
                          </a:solidFill>
                          <a:effectLst/>
                        </a:rPr>
                        <a:t>111111100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0" dirty="0">
                          <a:solidFill>
                            <a:schemeClr val="tx1"/>
                          </a:solidFill>
                          <a:effectLst/>
                        </a:rPr>
                        <a:t>111111101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1080" y="1874006"/>
            <a:ext cx="7916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谢谢大家</a:t>
            </a:r>
            <a:endParaRPr lang="zh-CN" altLang="en-US" sz="80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zQ3MGFiODFhZGIxNzc3ZWY5Mzg0ZmNjNzM1MWVlZTkifQ=="/>
</p:tagLst>
</file>

<file path=ppt/theme/theme1.xml><?xml version="1.0" encoding="utf-8"?>
<a:theme xmlns:a="http://schemas.openxmlformats.org/drawingml/2006/main" name="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第一次作业讲解</Template>
  <TotalTime>0</TotalTime>
  <Words>1373</Words>
  <Application>WPS 演示</Application>
  <PresentationFormat>全屏显示(4:3)</PresentationFormat>
  <Paragraphs>175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等线</vt:lpstr>
      <vt:lpstr>Times New Roman</vt:lpstr>
      <vt:lpstr>隶书</vt:lpstr>
      <vt:lpstr>微软雅黑</vt:lpstr>
      <vt:lpstr>Arial Unicode MS</vt:lpstr>
      <vt:lpstr>Calibri</vt:lpstr>
      <vt:lpstr>Broadway</vt:lpstr>
      <vt:lpstr>LaTeX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张増源</dc:creator>
  <cp:lastModifiedBy>张占坤</cp:lastModifiedBy>
  <cp:revision>5</cp:revision>
  <cp:lastPrinted>2015-03-12T14:31:00Z</cp:lastPrinted>
  <dcterms:created xsi:type="dcterms:W3CDTF">2021-03-26T14:42:00Z</dcterms:created>
  <dcterms:modified xsi:type="dcterms:W3CDTF">2024-06-18T10:49:30Z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E0E0AE2131F44ECBB1E2BE85F9367709_12</vt:lpwstr>
  </property>
  <property fmtid="{D5CDD505-2E9C-101B-9397-08002B2CF9AE}" pid="3" name="KSOProductBuildVer">
    <vt:lpwstr>2052-12.1.0.16729</vt:lpwstr>
  </property>
</Properties>
</file>