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9" r:id="rId3"/>
    <p:sldId id="308" r:id="rId4"/>
    <p:sldId id="309" r:id="rId5"/>
    <p:sldId id="310" r:id="rId6"/>
    <p:sldId id="315" r:id="rId7"/>
    <p:sldId id="311" r:id="rId8"/>
    <p:sldId id="316" r:id="rId9"/>
    <p:sldId id="317" r:id="rId10"/>
    <p:sldId id="318" r:id="rId11"/>
    <p:sldId id="322" r:id="rId12"/>
    <p:sldId id="321" r:id="rId13"/>
    <p:sldId id="319" r:id="rId14"/>
    <p:sldId id="323" r:id="rId15"/>
    <p:sldId id="320" r:id="rId16"/>
    <p:sldId id="324" r:id="rId17"/>
    <p:sldId id="307" r:id="rId18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1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nyu" userId="4ef73c0e9951af0c" providerId="LiveId" clId="{44644484-5E57-4A7F-854A-DA11D666501D}"/>
    <pc:docChg chg="undo custSel addSld modSld sldOrd">
      <pc:chgData name="wang jinyu" userId="4ef73c0e9951af0c" providerId="LiveId" clId="{44644484-5E57-4A7F-854A-DA11D666501D}" dt="2025-05-26T09:43:28.156" v="56" actId="14100"/>
      <pc:docMkLst>
        <pc:docMk/>
      </pc:docMkLst>
      <pc:sldChg chg="ord">
        <pc:chgData name="wang jinyu" userId="4ef73c0e9951af0c" providerId="LiveId" clId="{44644484-5E57-4A7F-854A-DA11D666501D}" dt="2025-05-26T09:16:36.496" v="35"/>
        <pc:sldMkLst>
          <pc:docMk/>
          <pc:sldMk cId="0" sldId="319"/>
        </pc:sldMkLst>
      </pc:sldChg>
      <pc:sldChg chg="modSp add mod">
        <pc:chgData name="wang jinyu" userId="4ef73c0e9951af0c" providerId="LiveId" clId="{44644484-5E57-4A7F-854A-DA11D666501D}" dt="2025-05-26T08:18:02.668" v="28" actId="20577"/>
        <pc:sldMkLst>
          <pc:docMk/>
          <pc:sldMk cId="3100645436" sldId="322"/>
        </pc:sldMkLst>
        <pc:spChg chg="mod">
          <ac:chgData name="wang jinyu" userId="4ef73c0e9951af0c" providerId="LiveId" clId="{44644484-5E57-4A7F-854A-DA11D666501D}" dt="2025-05-26T08:18:02.668" v="28" actId="20577"/>
          <ac:spMkLst>
            <pc:docMk/>
            <pc:sldMk cId="3100645436" sldId="322"/>
            <ac:spMk id="119" creationId="{00000000-0000-0000-0000-000000000000}"/>
          </ac:spMkLst>
        </pc:spChg>
      </pc:sldChg>
      <pc:sldChg chg="modSp add mod ord">
        <pc:chgData name="wang jinyu" userId="4ef73c0e9951af0c" providerId="LiveId" clId="{44644484-5E57-4A7F-854A-DA11D666501D}" dt="2025-05-26T09:38:18.665" v="41" actId="20577"/>
        <pc:sldMkLst>
          <pc:docMk/>
          <pc:sldMk cId="3942652192" sldId="323"/>
        </pc:sldMkLst>
        <pc:spChg chg="mod">
          <ac:chgData name="wang jinyu" userId="4ef73c0e9951af0c" providerId="LiveId" clId="{44644484-5E57-4A7F-854A-DA11D666501D}" dt="2025-05-26T09:38:18.665" v="41" actId="20577"/>
          <ac:spMkLst>
            <pc:docMk/>
            <pc:sldMk cId="3942652192" sldId="323"/>
            <ac:spMk id="119" creationId="{00000000-0000-0000-0000-000000000000}"/>
          </ac:spMkLst>
        </pc:spChg>
      </pc:sldChg>
      <pc:sldChg chg="addSp delSp modSp add mod">
        <pc:chgData name="wang jinyu" userId="4ef73c0e9951af0c" providerId="LiveId" clId="{44644484-5E57-4A7F-854A-DA11D666501D}" dt="2025-05-26T09:43:28.156" v="56" actId="14100"/>
        <pc:sldMkLst>
          <pc:docMk/>
          <pc:sldMk cId="525181263" sldId="324"/>
        </pc:sldMkLst>
        <pc:spChg chg="mod">
          <ac:chgData name="wang jinyu" userId="4ef73c0e9951af0c" providerId="LiveId" clId="{44644484-5E57-4A7F-854A-DA11D666501D}" dt="2025-05-26T09:43:28.156" v="56" actId="14100"/>
          <ac:spMkLst>
            <pc:docMk/>
            <pc:sldMk cId="525181263" sldId="324"/>
            <ac:spMk id="119" creationId="{00000000-0000-0000-0000-000000000000}"/>
          </ac:spMkLst>
        </pc:spChg>
      </pc:sldChg>
    </pc:docChg>
  </pc:docChgLst>
  <pc:docChgLst>
    <pc:chgData name="jinyu wang" userId="4ef73c0e9951af0c" providerId="LiveId" clId="{F0F0B6FD-6E8B-44AF-8BAF-95C0B8F4E94F}"/>
    <pc:docChg chg="modSld">
      <pc:chgData name="jinyu wang" userId="4ef73c0e9951af0c" providerId="LiveId" clId="{F0F0B6FD-6E8B-44AF-8BAF-95C0B8F4E94F}" dt="2024-06-02T09:04:29.273" v="0" actId="1076"/>
      <pc:docMkLst>
        <pc:docMk/>
      </pc:docMkLst>
      <pc:sldChg chg="modSp mod">
        <pc:chgData name="jinyu wang" userId="4ef73c0e9951af0c" providerId="LiveId" clId="{F0F0B6FD-6E8B-44AF-8BAF-95C0B8F4E94F}" dt="2024-06-02T09:04:29.273" v="0" actId="1076"/>
        <pc:sldMkLst>
          <pc:docMk/>
          <pc:sldMk cId="0" sldId="315"/>
        </pc:sldMkLst>
      </pc:sldChg>
    </pc:docChg>
  </pc:docChgLst>
  <pc:docChgLst>
    <pc:chgData name="wang jinyu" userId="4ef73c0e9951af0c" providerId="LiveId" clId="{FE6A212B-72B7-4EC7-8132-C1FF9DBD7420}"/>
    <pc:docChg chg="undo custSel modSld">
      <pc:chgData name="wang jinyu" userId="4ef73c0e9951af0c" providerId="LiveId" clId="{FE6A212B-72B7-4EC7-8132-C1FF9DBD7420}" dt="2024-06-10T14:22:12.395" v="4"/>
      <pc:docMkLst>
        <pc:docMk/>
      </pc:docMkLst>
      <pc:sldChg chg="modSp mod">
        <pc:chgData name="wang jinyu" userId="4ef73c0e9951af0c" providerId="LiveId" clId="{FE6A212B-72B7-4EC7-8132-C1FF9DBD7420}" dt="2024-06-10T14:22:12.395" v="4"/>
        <pc:sldMkLst>
          <pc:docMk/>
          <pc:sldMk cId="0" sldId="259"/>
        </pc:sldMkLst>
      </pc:sldChg>
    </pc:docChg>
  </pc:docChgLst>
  <pc:docChgLst>
    <pc:chgData name="jinyu wang" userId="4ef73c0e9951af0c" providerId="LiveId" clId="{A2A5408E-3CCE-4B6A-8203-CB6E7E35B4ED}"/>
    <pc:docChg chg="modSld">
      <pc:chgData name="jinyu wang" userId="4ef73c0e9951af0c" providerId="LiveId" clId="{A2A5408E-3CCE-4B6A-8203-CB6E7E35B4ED}" dt="2025-06-03T02:12:57.859" v="1" actId="20577"/>
      <pc:docMkLst>
        <pc:docMk/>
      </pc:docMkLst>
      <pc:sldChg chg="modSp mod">
        <pc:chgData name="jinyu wang" userId="4ef73c0e9951af0c" providerId="LiveId" clId="{A2A5408E-3CCE-4B6A-8203-CB6E7E35B4ED}" dt="2025-06-03T02:12:57.859" v="1" actId="20577"/>
        <pc:sldMkLst>
          <pc:docMk/>
          <pc:sldMk cId="0" sldId="259"/>
        </pc:sldMkLst>
        <pc:spChg chg="mod">
          <ac:chgData name="jinyu wang" userId="4ef73c0e9951af0c" providerId="LiveId" clId="{A2A5408E-3CCE-4B6A-8203-CB6E7E35B4ED}" dt="2025-06-03T02:12:57.859" v="1" actId="20577"/>
          <ac:spMkLst>
            <pc:docMk/>
            <pc:sldMk cId="0" sldId="259"/>
            <ac:spMk id="10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955" y="2093081"/>
            <a:ext cx="7916091" cy="9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数电第六次作业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81990" y="219075"/>
            <a:ext cx="4482465" cy="53232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4.17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源代码：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LIBRARY  IEEE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USE  IEEE.STD_LOGIC_1164.ALL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ENTITY  sop  IS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PORT (a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sz="2000" b="0">
                <a:ea typeface="宋体" panose="02010600030101010101" pitchFamily="2" charset="-122"/>
              </a:rPr>
              <a:t>：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IN STD_LOGIC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x</a:t>
            </a:r>
            <a:r>
              <a:rPr lang="zh-CN" sz="2000" b="0">
                <a:ea typeface="宋体" panose="02010600030101010101" pitchFamily="2" charset="-122"/>
              </a:rPr>
              <a:t>：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OUT STD_LOGIC</a:t>
            </a:r>
            <a:r>
              <a:rPr lang="zh-CN" sz="2000" b="0">
                <a:ea typeface="宋体" panose="02010600030101010101" pitchFamily="2" charset="-122"/>
              </a:rPr>
              <a:t>）；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END sop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ARCHITECTURE sop_arc OF sop IS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BEGIN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x</a:t>
            </a:r>
            <a:r>
              <a:rPr lang="zh-CN" sz="2000" b="0">
                <a:ea typeface="宋体" panose="02010600030101010101" pitchFamily="2" charset="-122"/>
              </a:rPr>
              <a:t>＜＝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(a AND b) OR (c AND d) OR (e AND f)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END sop_arc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zh-CN" altLang="en-US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81990" y="219075"/>
            <a:ext cx="6152259" cy="25545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4.17</a:t>
            </a:r>
            <a:endParaRPr lang="zh-CN" sz="2000" b="0" dirty="0">
              <a:ea typeface="宋体" panose="02010600030101010101" pitchFamily="2" charset="-122"/>
            </a:endParaRPr>
          </a:p>
          <a:p>
            <a:pPr indent="0"/>
            <a:r>
              <a:rPr lang="zh-CN" sz="2000" b="0" dirty="0">
                <a:ea typeface="宋体" panose="02010600030101010101" pitchFamily="2" charset="-122"/>
              </a:rPr>
              <a:t>源代码：</a:t>
            </a:r>
            <a:endParaRPr 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module test1(</a:t>
            </a: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	input A, B, C, D, E, F,</a:t>
            </a: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	output X</a:t>
            </a:r>
          </a:p>
          <a:p>
            <a:pPr indent="0"/>
            <a:r>
              <a:rPr 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assign X = (A &amp; B) | (C &amp; D) | (E &amp; F);</a:t>
            </a: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sz="20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00645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16585" y="228917"/>
            <a:ext cx="5080000" cy="5323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4.18</a:t>
            </a:r>
            <a:endParaRPr lang="zh-CN" sz="2000" b="0">
              <a:ea typeface="宋体" panose="02010600030101010101" pitchFamily="2" charset="-122"/>
            </a:endParaRP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源代码：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LIBRARY  IEEE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USE  IEEE.STD_LOGIC_1164.ALL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ENTITY  boolean  IS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PORT (a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2000" b="0">
                <a:ea typeface="宋体" panose="02010600030101010101" pitchFamily="2" charset="-122"/>
              </a:rPr>
              <a:t>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sz="2000" b="0">
                <a:ea typeface="宋体" panose="02010600030101010101" pitchFamily="2" charset="-122"/>
              </a:rPr>
              <a:t>：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IN STD_LOGIC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f</a:t>
            </a:r>
            <a:r>
              <a:rPr lang="zh-CN" sz="2000" b="0">
                <a:ea typeface="宋体" panose="02010600030101010101" pitchFamily="2" charset="-122"/>
              </a:rPr>
              <a:t>：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OUT STD_LOGIC</a:t>
            </a:r>
            <a:r>
              <a:rPr lang="zh-CN" sz="2000" b="0">
                <a:ea typeface="宋体" panose="02010600030101010101" pitchFamily="2" charset="-122"/>
              </a:rPr>
              <a:t>）；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END boolean 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ARCHITECTURE boolean_arc OF boolean IS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BEGIN</a:t>
            </a: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f</a:t>
            </a:r>
            <a:r>
              <a:rPr lang="zh-CN" sz="2000" b="0">
                <a:ea typeface="宋体" panose="02010600030101010101" pitchFamily="2" charset="-122"/>
              </a:rPr>
              <a:t>＜＝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(a OR (NOT b) OR c) AND (a OR b OR (NOT c)) AND ((NOT a) OR (NOT b) OR (NOT c))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        END boolean_arc</a:t>
            </a:r>
            <a:r>
              <a:rPr lang="zh-CN" sz="2000" b="0">
                <a:ea typeface="宋体" panose="02010600030101010101" pitchFamily="2" charset="-122"/>
              </a:rPr>
              <a:t>；</a:t>
            </a:r>
            <a:endParaRPr lang="zh-CN" alt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354330" y="50483"/>
            <a:ext cx="5080000" cy="6000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4.19</a:t>
            </a:r>
            <a:endParaRPr lang="zh-CN" sz="1200" b="0">
              <a:ea typeface="宋体" panose="02010600030101010101" pitchFamily="2" charset="-122"/>
            </a:endParaRPr>
          </a:p>
          <a:p>
            <a:pPr indent="0"/>
            <a:r>
              <a:rPr lang="zh-CN" sz="1200" b="0">
                <a:ea typeface="宋体" panose="02010600030101010101" pitchFamily="2" charset="-122"/>
              </a:rPr>
              <a:t>源代码：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LIBRARY  IEEE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USE  IEEE.STD_LOGIC_1164.ALL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ENTITY  decoder_3_to_8  IS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PORT </a:t>
            </a:r>
            <a:r>
              <a:rPr lang="zh-CN" sz="1200" b="0">
                <a:ea typeface="宋体" panose="02010600030101010101" pitchFamily="2" charset="-122"/>
              </a:rPr>
              <a:t>（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g2a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g2b</a:t>
            </a:r>
            <a:r>
              <a:rPr lang="zh-CN" sz="1200" b="0">
                <a:ea typeface="宋体" panose="02010600030101010101" pitchFamily="2" charset="-122"/>
              </a:rPr>
              <a:t>：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IN STD_LOGIC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y</a:t>
            </a:r>
            <a:r>
              <a:rPr lang="zh-CN" sz="1200" b="0">
                <a:ea typeface="宋体" panose="02010600030101010101" pitchFamily="2" charset="-122"/>
              </a:rPr>
              <a:t>：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OUT  STD_LOGIC _VECTOR</a:t>
            </a:r>
            <a:r>
              <a:rPr lang="zh-CN" sz="1200" b="0">
                <a:ea typeface="宋体" panose="02010600030101010101" pitchFamily="2" charset="-122"/>
              </a:rPr>
              <a:t>（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7 downto 0</a:t>
            </a:r>
            <a:r>
              <a:rPr lang="zh-CN" sz="1200" b="0">
                <a:ea typeface="宋体" panose="02010600030101010101" pitchFamily="2" charset="-122"/>
              </a:rPr>
              <a:t>））；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END  decoder_3_to_8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ARCHITECTURE  rt1  OF  decoder_3_to_8  IS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SIGNAL  indata</a:t>
            </a:r>
            <a:r>
              <a:rPr lang="zh-CN" sz="1200" b="0">
                <a:ea typeface="宋体" panose="02010600030101010101" pitchFamily="2" charset="-122"/>
              </a:rPr>
              <a:t>：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STD_LOGIC _VECTOR</a:t>
            </a:r>
            <a:r>
              <a:rPr lang="zh-CN" sz="1200" b="0">
                <a:ea typeface="宋体" panose="02010600030101010101" pitchFamily="2" charset="-122"/>
              </a:rPr>
              <a:t>（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2 downto 0</a:t>
            </a:r>
            <a:r>
              <a:rPr lang="zh-CN" sz="1200" b="0">
                <a:ea typeface="宋体" panose="02010600030101010101" pitchFamily="2" charset="-122"/>
              </a:rPr>
              <a:t>）；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BEGIN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indata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c &amp; b &amp; a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PROCESS</a:t>
            </a:r>
            <a:r>
              <a:rPr lang="zh-CN" sz="1200" b="0">
                <a:ea typeface="宋体" panose="02010600030101010101" pitchFamily="2" charset="-122"/>
              </a:rPr>
              <a:t>（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indata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g2a</a:t>
            </a:r>
            <a:r>
              <a:rPr lang="zh-CN" sz="1200" b="0">
                <a:ea typeface="宋体" panose="02010600030101010101" pitchFamily="2" charset="-122"/>
              </a:rPr>
              <a:t>，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g2b</a:t>
            </a:r>
            <a:r>
              <a:rPr lang="zh-CN" sz="1200" b="0">
                <a:ea typeface="宋体" panose="02010600030101010101" pitchFamily="2" charset="-122"/>
              </a:rPr>
              <a:t>）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BEGIN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IF</a:t>
            </a:r>
            <a:r>
              <a:rPr lang="zh-CN" sz="1200" b="0">
                <a:ea typeface="宋体" panose="02010600030101010101" pitchFamily="2" charset="-122"/>
              </a:rPr>
              <a:t>（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lang="zh-CN" sz="1200" b="0">
                <a:ea typeface="宋体" panose="02010600030101010101" pitchFamily="2" charset="-122"/>
              </a:rPr>
              <a:t>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′1′ AND g2a</a:t>
            </a:r>
            <a:r>
              <a:rPr lang="zh-CN" sz="1200" b="0">
                <a:ea typeface="宋体" panose="02010600030101010101" pitchFamily="2" charset="-122"/>
              </a:rPr>
              <a:t>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′0′ AND g2b</a:t>
            </a:r>
            <a:r>
              <a:rPr lang="zh-CN" sz="1200" b="0">
                <a:ea typeface="宋体" panose="02010600030101010101" pitchFamily="2" charset="-122"/>
              </a:rPr>
              <a:t>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′0′</a:t>
            </a:r>
            <a:r>
              <a:rPr lang="zh-CN" sz="1200" b="0">
                <a:ea typeface="宋体" panose="02010600030101010101" pitchFamily="2" charset="-122"/>
              </a:rPr>
              <a:t>）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THEN 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CASE  indata  IS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"000"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"11111110"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"001"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"11111101"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"010"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"11111011"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"011"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"11110111"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"100"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"11101111"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"101"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"11011111"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"110"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"10111111"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WHEN others</a:t>
            </a:r>
            <a:r>
              <a:rPr lang="zh-CN" sz="1200" b="0">
                <a:ea typeface="宋体" panose="02010600030101010101" pitchFamily="2" charset="-122"/>
              </a:rPr>
              <a:t>＝＞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"01111111"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END CASE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ELSE</a:t>
            </a: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y</a:t>
            </a:r>
            <a:r>
              <a:rPr lang="zh-CN" sz="1200" b="0">
                <a:ea typeface="宋体" panose="02010600030101010101" pitchFamily="2" charset="-122"/>
              </a:rPr>
              <a:t>＜＝</a:t>
            </a:r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"11111111"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END IF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END PROCESS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en-US" sz="12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>
                <a:latin typeface="Times New Roman" panose="02020603050405020304" pitchFamily="18" charset="0"/>
                <a:ea typeface="宋体" panose="02010600030101010101" pitchFamily="2" charset="-122"/>
              </a:rPr>
              <a:t>        END  rt1</a:t>
            </a:r>
            <a:r>
              <a:rPr lang="zh-CN" sz="1200" b="0">
                <a:ea typeface="宋体" panose="02010600030101010101" pitchFamily="2" charset="-122"/>
              </a:rPr>
              <a:t>；</a:t>
            </a:r>
            <a:endParaRPr lang="zh-CN" altLang="en-US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16585" y="228917"/>
            <a:ext cx="8717420" cy="56323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4.19</a:t>
            </a:r>
            <a:endParaRPr lang="zh-CN" sz="2000" b="0" dirty="0">
              <a:ea typeface="宋体" panose="02010600030101010101" pitchFamily="2" charset="-122"/>
            </a:endParaRPr>
          </a:p>
          <a:p>
            <a:pPr indent="0"/>
            <a:r>
              <a:rPr lang="zh-CN" sz="2000" b="0" dirty="0">
                <a:ea typeface="宋体" panose="02010600030101010101" pitchFamily="2" charset="-122"/>
              </a:rPr>
              <a:t>源代码：</a:t>
            </a:r>
            <a:endParaRPr 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module decoder_3to8(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input [2:0] A,    // 3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位输入（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A[2]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为高位，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A[1:0]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为低位）</a:t>
            </a:r>
          </a:p>
          <a:p>
            <a:pPr indent="0"/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input EN,       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使能信号（高电平有效）</a:t>
            </a:r>
          </a:p>
          <a:p>
            <a:pPr indent="0"/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output reg [7:0] Y  // 8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位输出，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Y[0]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对应输入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Y[7]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对应输入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111</a:t>
            </a:r>
          </a:p>
          <a:p>
            <a:pPr indent="0"/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indent="0"/>
            <a:endParaRPr lang="en-US" altLang="zh-CN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always @(*) begin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(EN) begin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case (A)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3'b000: Y = 8'b00000001;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000 -&gt;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Y[0]=1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3'b001: Y = 8'b00000010;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001 -&gt;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Y[1]=1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3'b010: Y = 8'b00000100;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010 -&gt;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Y[2]=1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3'b011: Y = 8'b00001000;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011 -&gt;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Y[3]=1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3'b100: Y = 8'b00010000;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100 -&gt;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Y[4]=1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3'b101: Y = 8'b00100000;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101 -&gt;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Y[5]=1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3'b110: Y = 8'b01000000;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110 -&gt;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Y[6]=1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3'b111: Y = 8'b10000000;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111 -&gt;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Y[7]=1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default: Y = 8'b00000000;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默认情况（理论上不会触发）</a:t>
            </a:r>
          </a:p>
          <a:p>
            <a:pPr indent="0"/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sz="1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end else begin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Y = 8'b00000000;  // </a:t>
            </a:r>
            <a:r>
              <a:rPr lang="zh-CN" alt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使能无效时，输出全</a:t>
            </a:r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indent="0"/>
            <a:r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indent="0"/>
            <a:r>
              <a:rPr lang="en-US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indent="0"/>
            <a:endParaRPr 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2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en-US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4265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43510" y="161925"/>
            <a:ext cx="5080000" cy="6123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400" b="1">
                <a:latin typeface="Times New Roman" panose="02020603050405020304" pitchFamily="18" charset="0"/>
                <a:ea typeface="宋体" panose="02010600030101010101" pitchFamily="2" charset="-122"/>
              </a:rPr>
              <a:t>4.20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LIBRARY  IEEE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USE  IEEE.STD_LOGIC_1164.ALL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ENTITY  gray_count  IS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PORT </a:t>
            </a:r>
            <a:r>
              <a:rPr lang="zh-CN" sz="1400" b="0">
                <a:ea typeface="宋体" panose="02010600030101010101" pitchFamily="2" charset="-122"/>
              </a:rPr>
              <a:t>（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sz="1400" b="0">
                <a:ea typeface="宋体" panose="02010600030101010101" pitchFamily="2" charset="-122"/>
              </a:rPr>
              <a:t>，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400" b="0">
                <a:ea typeface="宋体" panose="02010600030101010101" pitchFamily="2" charset="-122"/>
              </a:rPr>
              <a:t>：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IN STD_LOGIC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qout</a:t>
            </a:r>
            <a:r>
              <a:rPr lang="zh-CN" sz="1400" b="0">
                <a:ea typeface="宋体" panose="02010600030101010101" pitchFamily="2" charset="-122"/>
              </a:rPr>
              <a:t>：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OUT STD_LOGIC _VECTOR</a:t>
            </a:r>
            <a:r>
              <a:rPr lang="zh-CN" sz="1400" b="0">
                <a:ea typeface="宋体" panose="02010600030101010101" pitchFamily="2" charset="-122"/>
              </a:rPr>
              <a:t>（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2 downto 0</a:t>
            </a:r>
            <a:r>
              <a:rPr lang="zh-CN" sz="1400" b="0">
                <a:ea typeface="宋体" panose="02010600030101010101" pitchFamily="2" charset="-122"/>
              </a:rPr>
              <a:t>））；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END  gray_count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ARCHITECTURE  arch_gray  OF  gray_count  IS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SIGNAL  iq</a:t>
            </a:r>
            <a:r>
              <a:rPr lang="zh-CN" sz="1400" b="0">
                <a:ea typeface="宋体" panose="02010600030101010101" pitchFamily="2" charset="-122"/>
              </a:rPr>
              <a:t>： 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STD_LOGIC _VECTOR</a:t>
            </a:r>
            <a:r>
              <a:rPr lang="zh-CN" sz="1400" b="0">
                <a:ea typeface="宋体" panose="02010600030101010101" pitchFamily="2" charset="-122"/>
              </a:rPr>
              <a:t>（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2 downto 0</a:t>
            </a:r>
            <a:r>
              <a:rPr lang="zh-CN" sz="1400" b="0">
                <a:ea typeface="宋体" panose="02010600030101010101" pitchFamily="2" charset="-122"/>
              </a:rPr>
              <a:t>）；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BEGIN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PROCESS</a:t>
            </a:r>
            <a:r>
              <a:rPr lang="zh-CN" sz="1400" b="0">
                <a:ea typeface="宋体" panose="02010600030101010101" pitchFamily="2" charset="-122"/>
              </a:rPr>
              <a:t>（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zh-CN" sz="1400" b="0">
                <a:ea typeface="宋体" panose="02010600030101010101" pitchFamily="2" charset="-122"/>
              </a:rPr>
              <a:t>）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BEGIN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IF  (clk′event  AND  clk</a:t>
            </a:r>
            <a:r>
              <a:rPr lang="zh-CN" sz="1400" b="0">
                <a:ea typeface="宋体" panose="02010600030101010101" pitchFamily="2" charset="-122"/>
              </a:rPr>
              <a:t>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′1′ )  THEN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zh-CN" sz="1400" b="0">
                <a:ea typeface="宋体" panose="02010600030101010101" pitchFamily="2" charset="-122"/>
              </a:rPr>
              <a:t>（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sz="1400" b="0">
                <a:ea typeface="宋体" panose="02010600030101010101" pitchFamily="2" charset="-122"/>
              </a:rPr>
              <a:t>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′1′</a:t>
            </a:r>
            <a:r>
              <a:rPr lang="zh-CN" sz="1400" b="0">
                <a:ea typeface="宋体" panose="02010600030101010101" pitchFamily="2" charset="-122"/>
              </a:rPr>
              <a:t>）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CASE  iq  IS</a:t>
            </a: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"000"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"001"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"001"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"011"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"011"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"010"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"010"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"110"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"110"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"111"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"111"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"101"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"101"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"100"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WHEN  others</a:t>
            </a:r>
            <a:r>
              <a:rPr lang="zh-CN" sz="1400" b="0">
                <a:ea typeface="宋体" panose="02010600030101010101" pitchFamily="2" charset="-122"/>
              </a:rPr>
              <a:t>＝＞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iq</a:t>
            </a:r>
            <a:r>
              <a:rPr lang="zh-CN" sz="1400" b="0">
                <a:ea typeface="宋体" panose="02010600030101010101" pitchFamily="2" charset="-122"/>
              </a:rPr>
              <a:t>＜＝</a:t>
            </a:r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"000"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END CASE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END IF</a:t>
            </a:r>
            <a:r>
              <a:rPr lang="zh-CN" sz="1400" b="0">
                <a:ea typeface="宋体" panose="02010600030101010101" pitchFamily="2" charset="-122"/>
              </a:rPr>
              <a:t>；</a:t>
            </a:r>
            <a:endParaRPr lang="en-US" sz="14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endParaRPr lang="zh-CN" altLang="en-US" sz="1400"/>
          </a:p>
        </p:txBody>
      </p:sp>
      <p:sp>
        <p:nvSpPr>
          <p:cNvPr id="2" name="文本框 1"/>
          <p:cNvSpPr txBox="1"/>
          <p:nvPr/>
        </p:nvSpPr>
        <p:spPr>
          <a:xfrm>
            <a:off x="4866005" y="242570"/>
            <a:ext cx="3785235" cy="37534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续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IF</a:t>
            </a:r>
            <a:r>
              <a:rPr lang="zh-CN" sz="1400">
                <a:ea typeface="宋体" panose="02010600030101010101" pitchFamily="2" charset="-122"/>
                <a:sym typeface="+mn-ea"/>
              </a:rPr>
              <a:t>（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y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′0′</a:t>
            </a:r>
            <a:r>
              <a:rPr lang="zh-CN" sz="1400">
                <a:ea typeface="宋体" panose="02010600030101010101" pitchFamily="2" charset="-122"/>
                <a:sym typeface="+mn-ea"/>
              </a:rPr>
              <a:t>）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THEN</a:t>
            </a: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CASE  iq  IS</a:t>
            </a: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"000"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"100"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"100"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"101"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"101"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"111"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"111"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"110"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"110"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"010"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"010"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"011"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"011"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"001"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   WHEN  others</a:t>
            </a:r>
            <a:r>
              <a:rPr lang="zh-CN" sz="1400">
                <a:ea typeface="宋体" panose="02010600030101010101" pitchFamily="2" charset="-122"/>
                <a:sym typeface="+mn-ea"/>
              </a:rPr>
              <a:t>＝＞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"000"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    END CASE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     END IF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       END IF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      END PROCESS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qout</a:t>
            </a:r>
            <a:r>
              <a:rPr lang="zh-CN" sz="1400">
                <a:ea typeface="宋体" panose="02010600030101010101" pitchFamily="2" charset="-122"/>
                <a:sym typeface="+mn-ea"/>
              </a:rPr>
              <a:t>＜＝</a:t>
            </a:r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iq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en-US" sz="1400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r>
              <a:rPr lang="en-US" sz="140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END  arch_gray</a:t>
            </a:r>
            <a:r>
              <a:rPr lang="zh-CN" sz="1400">
                <a:ea typeface="宋体" panose="02010600030101010101" pitchFamily="2" charset="-122"/>
                <a:sym typeface="+mn-ea"/>
              </a:rPr>
              <a:t>；</a:t>
            </a:r>
            <a:endParaRPr lang="zh-CN" altLang="en-US" sz="1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143510" y="161925"/>
            <a:ext cx="4618495" cy="63401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4.20</a:t>
            </a:r>
            <a:endParaRPr lang="en-US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module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gray_counter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input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      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时钟</a:t>
            </a:r>
          </a:p>
          <a:p>
            <a:pPr indent="0"/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input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     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异步低电平复位</a:t>
            </a:r>
          </a:p>
          <a:p>
            <a:pPr indent="0"/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input y,         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方向控制（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1=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加，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0=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减）</a:t>
            </a:r>
          </a:p>
          <a:p>
            <a:pPr indent="0"/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output reg [2:0]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// Gray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码输出</a:t>
            </a:r>
          </a:p>
          <a:p>
            <a:pPr indent="0"/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indent="0"/>
            <a:endParaRPr lang="en-US" altLang="zh-CN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定义状态转换逻辑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always @(posedge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clk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or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negedge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 begin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if (!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rst_n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 begin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3'b000;  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复位初始状态为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000</a:t>
            </a:r>
          </a:p>
          <a:p>
            <a:pPr indent="0"/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end else begin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case(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加计数（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y=1）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和减计数（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y=0）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的转换规则</a:t>
            </a:r>
          </a:p>
          <a:p>
            <a:pPr indent="0"/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en-US" altLang="zh-CN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3'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b000: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3'b001 : 3'b100;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3'b001: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3'b011 : 3'b000;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3'b011: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3'b010 : 3'b001;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3'b010: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3'b110 : 3'b011;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3'b110: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3'b111 : 3'b010;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3'b111: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3'b101 : 3'b110;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3'b101: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3'b100 : 3'b111;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3'b100: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y ? 3'b000 : 3'b101;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default: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gray_out</a:t>
            </a:r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&lt;= 3'b000;  // </a:t>
            </a:r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容错处理</a:t>
            </a:r>
          </a:p>
          <a:p>
            <a:pPr indent="0"/>
            <a:r>
              <a:rPr lang="zh-CN" alt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endcase</a:t>
            </a:r>
            <a:endParaRPr lang="en-US" sz="14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    end</a:t>
            </a:r>
          </a:p>
          <a:p>
            <a:pPr indent="0"/>
            <a:r>
              <a:rPr lang="en-US" sz="1400" b="0" dirty="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  <a:p>
            <a:pPr indent="0"/>
            <a:r>
              <a:rPr lang="en-US" sz="1400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endmodule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25181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29949" y="1027305"/>
            <a:ext cx="8209016" cy="35394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4.1 </a:t>
            </a:r>
            <a:endParaRPr lang="zh-CN" sz="2400" b="0" dirty="0">
              <a:ea typeface="宋体" panose="02010600030101010101" pitchFamily="2" charset="-122"/>
            </a:endParaRPr>
          </a:p>
          <a:p>
            <a:pPr indent="0"/>
            <a:r>
              <a:rPr lang="zh-CN" sz="2000" b="0" dirty="0">
                <a:ea typeface="宋体" panose="02010600030101010101" pitchFamily="2" charset="-122"/>
              </a:rPr>
              <a:t>简单可编程逻辑器件（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SPLD</a:t>
            </a:r>
            <a:r>
              <a:rPr lang="zh-CN" sz="2000" b="0" dirty="0">
                <a:ea typeface="宋体" panose="02010600030101010101" pitchFamily="2" charset="-122"/>
              </a:rPr>
              <a:t>）包括可编程只读存储器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(PROM)</a:t>
            </a:r>
            <a:r>
              <a:rPr lang="zh-CN" sz="2000" b="0" dirty="0">
                <a:ea typeface="宋体" panose="02010600030101010101" pitchFamily="2" charset="-122"/>
              </a:rPr>
              <a:t>、可编程逻辑阵列器件（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PLA</a:t>
            </a:r>
            <a:r>
              <a:rPr lang="zh-CN" sz="2000" b="0" dirty="0">
                <a:ea typeface="宋体" panose="02010600030101010101" pitchFamily="2" charset="-122"/>
              </a:rPr>
              <a:t>）、可编程阵列逻辑器件（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PAL</a:t>
            </a:r>
            <a:r>
              <a:rPr lang="zh-CN" sz="2000" b="0" dirty="0">
                <a:ea typeface="宋体" panose="02010600030101010101" pitchFamily="2" charset="-122"/>
              </a:rPr>
              <a:t>），以及通用阵列逻辑器件（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GAL</a:t>
            </a:r>
            <a:r>
              <a:rPr lang="zh-CN" sz="2000" b="0" dirty="0">
                <a:ea typeface="宋体" panose="02010600030101010101" pitchFamily="2" charset="-122"/>
              </a:rPr>
              <a:t>）。</a:t>
            </a:r>
          </a:p>
          <a:p>
            <a:pPr indent="0"/>
            <a:r>
              <a:rPr lang="zh-CN" sz="2000" b="0" dirty="0">
                <a:ea typeface="宋体" panose="02010600030101010101" pitchFamily="2" charset="-122"/>
              </a:rPr>
              <a:t>它们的共同点是以与阵列和或阵列作为核心逻辑资源，能够以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sz="2000" b="0" dirty="0">
                <a:ea typeface="宋体" panose="02010600030101010101" pitchFamily="2" charset="-122"/>
              </a:rPr>
              <a:t>积之和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sz="2000" b="0" dirty="0">
                <a:ea typeface="宋体" panose="02010600030101010101" pitchFamily="2" charset="-122"/>
              </a:rPr>
              <a:t>的形式实现布尔逻辑函数。</a:t>
            </a:r>
            <a:endParaRPr 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PROM</a:t>
            </a:r>
            <a:r>
              <a:rPr lang="zh-CN" sz="2000" b="0" dirty="0">
                <a:ea typeface="宋体" panose="02010600030101010101" pitchFamily="2" charset="-122"/>
              </a:rPr>
              <a:t>的特点是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sz="2000" b="0" dirty="0">
                <a:ea typeface="宋体" panose="02010600030101010101" pitchFamily="2" charset="-122"/>
              </a:rPr>
              <a:t>与阵列固定，或阵列可编程。</a:t>
            </a:r>
            <a:endParaRPr 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PLA</a:t>
            </a:r>
            <a:r>
              <a:rPr lang="zh-CN" sz="2000" b="0" dirty="0">
                <a:ea typeface="宋体" panose="02010600030101010101" pitchFamily="2" charset="-122"/>
              </a:rPr>
              <a:t>的特点是：与阵列和或阵列都可编程。</a:t>
            </a:r>
            <a:endParaRPr 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PAL</a:t>
            </a:r>
            <a:r>
              <a:rPr lang="zh-CN" sz="2000" b="0" dirty="0">
                <a:ea typeface="宋体" panose="02010600030101010101" pitchFamily="2" charset="-122"/>
              </a:rPr>
              <a:t>的特点是：与阵列</a:t>
            </a:r>
            <a:r>
              <a:rPr lang="zh-CN" altLang="zh-CN" sz="2000" b="0" dirty="0">
                <a:ea typeface="宋体" panose="02010600030101010101" pitchFamily="2" charset="-122"/>
              </a:rPr>
              <a:t>可编程</a:t>
            </a:r>
            <a:r>
              <a:rPr lang="zh-CN" sz="2000" b="0" dirty="0">
                <a:ea typeface="宋体" panose="02010600030101010101" pitchFamily="2" charset="-122"/>
              </a:rPr>
              <a:t>，或阵列</a:t>
            </a:r>
            <a:r>
              <a:rPr lang="zh-CN" altLang="zh-CN" sz="2000" b="0">
                <a:ea typeface="宋体" panose="02010600030101010101" pitchFamily="2" charset="-122"/>
              </a:rPr>
              <a:t>固定</a:t>
            </a:r>
            <a:r>
              <a:rPr lang="zh-CN" sz="2000" b="0">
                <a:ea typeface="宋体" panose="02010600030101010101" pitchFamily="2" charset="-122"/>
              </a:rPr>
              <a:t>。</a:t>
            </a:r>
            <a:endParaRPr lang="en-US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GAL</a:t>
            </a:r>
            <a:r>
              <a:rPr lang="zh-CN" sz="2000" b="0" dirty="0">
                <a:ea typeface="宋体" panose="02010600030101010101" pitchFamily="2" charset="-122"/>
              </a:rPr>
              <a:t>的特点是：它是在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PAL</a:t>
            </a:r>
            <a:r>
              <a:rPr lang="zh-CN" sz="2000" b="0" dirty="0">
                <a:ea typeface="宋体" panose="02010600030101010101" pitchFamily="2" charset="-122"/>
              </a:rPr>
              <a:t>的基础上，吸收了先进的浮栅技术，输出端都集成着一个可编程的输出逻辑宏单元（</a:t>
            </a:r>
            <a:r>
              <a:rPr lang="en-US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OLMC</a:t>
            </a:r>
            <a:r>
              <a:rPr lang="zh-CN" sz="2000" b="0" dirty="0">
                <a:ea typeface="宋体" panose="02010600030101010101" pitchFamily="2" charset="-122"/>
              </a:rPr>
              <a:t>），通用性更强。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43560" y="271145"/>
            <a:ext cx="586486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altLang="zh-CN" sz="1050" b="0">
                <a:ea typeface="宋体" panose="02010600030101010101" pitchFamily="2" charset="-122"/>
              </a:rPr>
              <a:t>4.2</a:t>
            </a:r>
            <a:r>
              <a:rPr lang="zh-CN" sz="1050" b="0">
                <a:ea typeface="宋体" panose="02010600030101010101" pitchFamily="2" charset="-122"/>
              </a:rPr>
              <a:t>（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1050" b="0">
                <a:ea typeface="宋体" panose="02010600030101010101" pitchFamily="2" charset="-122"/>
              </a:rPr>
              <a:t>）二进制码转至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2421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真值表如下：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1050" b="0">
                <a:ea typeface="宋体" panose="02010600030101010101" pitchFamily="2" charset="-122"/>
              </a:rPr>
              <a:t>为二进制码，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sz="1050" b="0">
                <a:ea typeface="宋体" panose="02010600030101010101" pitchFamily="2" charset="-122"/>
              </a:rPr>
              <a:t>为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2421</a:t>
            </a:r>
            <a:r>
              <a:rPr lang="zh-CN" sz="1050" b="0">
                <a:ea typeface="宋体" panose="02010600030101010101" pitchFamily="2" charset="-122"/>
              </a:rPr>
              <a:t>码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959485" y="725170"/>
          <a:ext cx="4797425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0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91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65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G10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543560" y="4053205"/>
            <a:ext cx="5864860" cy="300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1050" b="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543560" y="4558665"/>
            <a:ext cx="5864860" cy="195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  <p:sp>
        <p:nvSpPr>
          <p:cNvPr id="104" name="文本框 103"/>
          <p:cNvSpPr txBox="1"/>
          <p:nvPr/>
        </p:nvSpPr>
        <p:spPr>
          <a:xfrm>
            <a:off x="543560" y="5268595"/>
            <a:ext cx="5864860" cy="195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61695" y="3326130"/>
            <a:ext cx="5080000" cy="252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最小项表达式为：</a:t>
            </a:r>
            <a:endParaRPr lang="zh-CN" altLang="en-US"/>
          </a:p>
        </p:txBody>
      </p:sp>
      <p:pic>
        <p:nvPicPr>
          <p:cNvPr id="9" name="图片 8"/>
          <p:cNvPicPr/>
          <p:nvPr/>
        </p:nvPicPr>
        <p:blipFill>
          <a:blip r:embed="rId3"/>
          <a:stretch>
            <a:fillRect/>
          </a:stretch>
        </p:blipFill>
        <p:spPr>
          <a:xfrm>
            <a:off x="861695" y="3578860"/>
            <a:ext cx="2026920" cy="461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4"/>
          <a:stretch>
            <a:fillRect/>
          </a:stretch>
        </p:blipFill>
        <p:spPr>
          <a:xfrm>
            <a:off x="880745" y="3952240"/>
            <a:ext cx="1590675" cy="46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文本框 106"/>
          <p:cNvSpPr txBox="1"/>
          <p:nvPr/>
        </p:nvSpPr>
        <p:spPr>
          <a:xfrm>
            <a:off x="861695" y="4393565"/>
            <a:ext cx="5080000" cy="1955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13" name="图片 12"/>
          <p:cNvPicPr/>
          <p:nvPr/>
        </p:nvPicPr>
        <p:blipFill>
          <a:blip r:embed="rId5"/>
          <a:stretch>
            <a:fillRect/>
          </a:stretch>
        </p:blipFill>
        <p:spPr>
          <a:xfrm>
            <a:off x="861695" y="4369435"/>
            <a:ext cx="1612265" cy="4610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8" name="图片 107"/>
          <p:cNvPicPr/>
          <p:nvPr/>
        </p:nvPicPr>
        <p:blipFill>
          <a:blip r:embed="rId6"/>
          <a:stretch>
            <a:fillRect/>
          </a:stretch>
        </p:blipFill>
        <p:spPr>
          <a:xfrm>
            <a:off x="861695" y="4846320"/>
            <a:ext cx="1983105" cy="46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9" name="文本框 108"/>
          <p:cNvSpPr txBox="1"/>
          <p:nvPr/>
        </p:nvSpPr>
        <p:spPr>
          <a:xfrm>
            <a:off x="861695" y="5103495"/>
            <a:ext cx="5080000" cy="1955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zh-CN" altLang="en-US"/>
          </a:p>
        </p:txBody>
      </p:sp>
      <p:pic>
        <p:nvPicPr>
          <p:cNvPr id="14" name="图片 13"/>
          <p:cNvPicPr/>
          <p:nvPr/>
        </p:nvPicPr>
        <p:blipFill>
          <a:blip r:embed="rId7"/>
          <a:stretch>
            <a:fillRect/>
          </a:stretch>
        </p:blipFill>
        <p:spPr>
          <a:xfrm>
            <a:off x="861695" y="5299075"/>
            <a:ext cx="1950085" cy="4610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0" name="文本框 109"/>
          <p:cNvSpPr txBox="1"/>
          <p:nvPr/>
        </p:nvSpPr>
        <p:spPr>
          <a:xfrm>
            <a:off x="861695" y="5556250"/>
            <a:ext cx="5080000" cy="414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阵列图为：略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240030" y="68580"/>
            <a:ext cx="5251450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sz="1050" b="0">
                <a:ea typeface="宋体" panose="02010600030101010101" pitchFamily="2" charset="-122"/>
              </a:rPr>
              <a:t>典型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Gray</a:t>
            </a:r>
            <a:r>
              <a:rPr lang="zh-CN" sz="1050" b="0">
                <a:ea typeface="宋体" panose="02010600030101010101" pitchFamily="2" charset="-122"/>
              </a:rPr>
              <a:t>码至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8421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真值表如下：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1050" b="0">
                <a:ea typeface="宋体" panose="02010600030101010101" pitchFamily="2" charset="-122"/>
              </a:rPr>
              <a:t>为典型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Grey</a:t>
            </a:r>
            <a:r>
              <a:rPr lang="zh-CN" sz="1050" b="0">
                <a:ea typeface="宋体" panose="02010600030101010101" pitchFamily="2" charset="-122"/>
              </a:rPr>
              <a:t>码，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sz="1050" b="0">
                <a:ea typeface="宋体" panose="02010600030101010101" pitchFamily="2" charset="-122"/>
              </a:rPr>
              <a:t>为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8421</a:t>
            </a:r>
            <a:r>
              <a:rPr lang="zh-CN" sz="1050" b="0">
                <a:ea typeface="宋体" panose="02010600030101010101" pitchFamily="2" charset="-122"/>
              </a:rPr>
              <a:t>码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407670" y="620395"/>
          <a:ext cx="2852420" cy="41884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0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1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6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B3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B0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G10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G3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S0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38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3571240" y="814070"/>
            <a:ext cx="5283835" cy="252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1050" b="0">
                <a:ea typeface="宋体" panose="02010600030101010101" pitchFamily="2" charset="-122"/>
              </a:rPr>
              <a:t>最小项表达式为：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3571240" y="1066800"/>
            <a:ext cx="1703705" cy="419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1" name="文本框 110"/>
          <p:cNvSpPr txBox="1"/>
          <p:nvPr/>
        </p:nvSpPr>
        <p:spPr>
          <a:xfrm>
            <a:off x="3571240" y="1323975"/>
            <a:ext cx="5283835" cy="3003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en-US" sz="1050" b="0" baseline="-25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3571240" y="1624330"/>
            <a:ext cx="1089660" cy="419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文本框 111"/>
          <p:cNvSpPr txBox="1"/>
          <p:nvPr/>
        </p:nvSpPr>
        <p:spPr>
          <a:xfrm>
            <a:off x="3571240" y="1881505"/>
            <a:ext cx="5283835" cy="1955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5"/>
          <a:stretch>
            <a:fillRect/>
          </a:stretch>
        </p:blipFill>
        <p:spPr>
          <a:xfrm>
            <a:off x="3571240" y="2077085"/>
            <a:ext cx="1397000" cy="419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3" name="图片 112"/>
          <p:cNvPicPr/>
          <p:nvPr/>
        </p:nvPicPr>
        <p:blipFill>
          <a:blip r:embed="rId6"/>
          <a:stretch>
            <a:fillRect/>
          </a:stretch>
        </p:blipFill>
        <p:spPr>
          <a:xfrm>
            <a:off x="3571240" y="2541270"/>
            <a:ext cx="1505585" cy="4197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/>
          <p:nvPr/>
        </p:nvPicPr>
        <p:blipFill>
          <a:blip r:embed="rId7"/>
          <a:stretch>
            <a:fillRect/>
          </a:stretch>
        </p:blipFill>
        <p:spPr>
          <a:xfrm>
            <a:off x="3571240" y="3005455"/>
            <a:ext cx="1802765" cy="419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" name="文本框 114"/>
          <p:cNvSpPr txBox="1"/>
          <p:nvPr/>
        </p:nvSpPr>
        <p:spPr>
          <a:xfrm>
            <a:off x="3440430" y="3631565"/>
            <a:ext cx="5283835" cy="414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阵列图为：略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0" y="132715"/>
            <a:ext cx="5922645" cy="598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4.3 </a:t>
            </a:r>
            <a:r>
              <a:rPr lang="zh-CN" sz="1200" b="1">
                <a:ea typeface="宋体" panose="02010600030101010101" pitchFamily="2" charset="-122"/>
              </a:rPr>
              <a:t>二位加法器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设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sz="1050" b="0">
                <a:ea typeface="宋体" panose="02010600030101010101" pitchFamily="2" charset="-122"/>
              </a:rPr>
              <a:t>，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sz="1050" b="0">
                <a:ea typeface="宋体" panose="02010600030101010101" pitchFamily="2" charset="-122"/>
              </a:rPr>
              <a:t>为两个二位二进制数，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sz="1050" b="0">
                <a:ea typeface="宋体" panose="02010600030101010101" pitchFamily="2" charset="-122"/>
              </a:rPr>
              <a:t>为相加结果，真值表如下：</a:t>
            </a:r>
            <a:endParaRPr lang="en-US" sz="105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01625" y="887730"/>
          <a:ext cx="3246120" cy="4425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S3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S2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S1</a:t>
                      </a:r>
                      <a:endParaRPr lang="en-US" altLang="en-US" sz="1000" b="1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0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altLang="en-US" sz="1000" b="0"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3" name="图片 2"/>
          <p:cNvPicPr/>
          <p:nvPr/>
        </p:nvPicPr>
        <p:blipFill>
          <a:blip r:embed="rId3"/>
          <a:stretch>
            <a:fillRect/>
          </a:stretch>
        </p:blipFill>
        <p:spPr>
          <a:xfrm>
            <a:off x="3705225" y="474028"/>
            <a:ext cx="1733550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" name="文本框 115"/>
          <p:cNvSpPr txBox="1"/>
          <p:nvPr/>
        </p:nvSpPr>
        <p:spPr>
          <a:xfrm>
            <a:off x="3705225" y="731203"/>
            <a:ext cx="5080000" cy="1955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4"/>
          <a:stretch>
            <a:fillRect/>
          </a:stretch>
        </p:blipFill>
        <p:spPr>
          <a:xfrm>
            <a:off x="3705225" y="926783"/>
            <a:ext cx="1685925" cy="257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7" name="文本框 116"/>
          <p:cNvSpPr txBox="1"/>
          <p:nvPr/>
        </p:nvSpPr>
        <p:spPr>
          <a:xfrm>
            <a:off x="3705225" y="1183958"/>
            <a:ext cx="5080000" cy="1955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050" b="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5"/>
          <a:stretch>
            <a:fillRect/>
          </a:stretch>
        </p:blipFill>
        <p:spPr>
          <a:xfrm>
            <a:off x="3705225" y="1379537"/>
            <a:ext cx="1733550" cy="257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7745" y="1693545"/>
            <a:ext cx="3953510" cy="4063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347345" y="351155"/>
            <a:ext cx="559562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4.4</a:t>
            </a:r>
            <a:endParaRPr lang="zh-CN" altLang="en-US"/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47345" y="626745"/>
            <a:ext cx="2673350" cy="308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9" name="文本框 118"/>
          <p:cNvSpPr txBox="1"/>
          <p:nvPr/>
        </p:nvSpPr>
        <p:spPr>
          <a:xfrm>
            <a:off x="60960" y="2554922"/>
            <a:ext cx="5080000" cy="4375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/>
            <a:r>
              <a:rPr lang="en-US" sz="1200" b="1">
                <a:latin typeface="Times New Roman" panose="02020603050405020304" pitchFamily="18" charset="0"/>
                <a:ea typeface="宋体" panose="02010600030101010101" pitchFamily="2" charset="-122"/>
              </a:rPr>
              <a:t>4.5</a:t>
            </a:r>
            <a:endParaRPr lang="zh-CN" sz="1050" b="0">
              <a:ea typeface="宋体" panose="02010600030101010101" pitchFamily="2" charset="-122"/>
            </a:endParaRPr>
          </a:p>
          <a:p>
            <a:pPr indent="0"/>
            <a:r>
              <a:rPr lang="zh-CN" sz="1050" b="0">
                <a:ea typeface="宋体" panose="02010600030101010101" pitchFamily="2" charset="-122"/>
              </a:rPr>
              <a:t>可以利用</a:t>
            </a:r>
            <a:r>
              <a:rPr lang="en-US" sz="1050" b="0">
                <a:latin typeface="Times New Roman" panose="02020603050405020304" pitchFamily="18" charset="0"/>
                <a:ea typeface="宋体" panose="02010600030101010101" pitchFamily="2" charset="-122"/>
              </a:rPr>
              <a:t>PLA</a:t>
            </a:r>
            <a:r>
              <a:rPr lang="zh-CN" sz="1050" b="0">
                <a:ea typeface="宋体" panose="02010600030101010101" pitchFamily="2" charset="-122"/>
              </a:rPr>
              <a:t>阵列图表示所要求实现的逻辑函数，</a:t>
            </a:r>
            <a:r>
              <a:rPr lang="zh-CN" sz="1050" b="0">
                <a:latin typeface="Times New Roman" panose="02020603050405020304" pitchFamily="18" charset="0"/>
                <a:ea typeface="宋体" panose="02010600030101010101" pitchFamily="2" charset="-122"/>
              </a:rPr>
              <a:t>如图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93" y="440016"/>
            <a:ext cx="4007485" cy="52298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63855" y="1685290"/>
                <a:ext cx="5595620" cy="20015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indent="0"/>
                <a:r>
                  <a:rPr 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4.8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列出次态方程</a:t>
                </a:r>
              </a:p>
              <a:p>
                <a:pPr indent="0"/>
                <a:endParaRPr lang="en-US" altLang="zh-CN" sz="1200" b="1" i="1" baseline="300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baseline="30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sz="2400" b="1" i="1" baseline="300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baseline="30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𝟕</m:t>
                        </m:r>
                      </m:sub>
                    </m:sSub>
                  </m:oMath>
                </a14:m>
                <a:endParaRPr lang="en-US" altLang="zh-CN" sz="1200" b="1" i="1" baseline="300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baseline="30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𝒏</m:t>
                        </m:r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sz="2400" b="1" i="1" baseline="30000" dirty="0">
                    <a:latin typeface="Cambria Math" panose="02040503050406030204" charset="0"/>
                    <a:ea typeface="宋体" panose="02010600030101010101" pitchFamily="2" charset="-122"/>
                    <a:cs typeface="Cambria Math" panose="02040503050406030204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baseline="3000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baseline="30000">
                            <a:latin typeface="Cambria Math" panose="02040503050406030204" charset="0"/>
                            <a:ea typeface="宋体" panose="02010600030101010101" pitchFamily="2" charset="-122"/>
                            <a:cs typeface="Cambria Math" panose="02040503050406030204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altLang="zh-CN" sz="2400" b="1" i="1" baseline="300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baseline="300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⋯</m:t>
                      </m:r>
                    </m:oMath>
                  </m:oMathPara>
                </a14:m>
                <a:endParaRPr lang="en-US" altLang="zh-CN" sz="2400" b="1" i="1" baseline="300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baseline="30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SupPr>
                        <m:e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𝟕</m:t>
                          </m:r>
                        </m:sub>
                        <m:sup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𝒏</m:t>
                          </m:r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𝟏</m:t>
                          </m:r>
                        </m:sup>
                      </m:sSubSup>
                      <m:r>
                        <a:rPr lang="en-US" altLang="zh-CN" sz="2400" b="1" i="1" baseline="30000"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1" i="1" baseline="300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baseline="30000">
                              <a:latin typeface="Cambria Math" panose="02040503050406030204" charset="0"/>
                              <a:ea typeface="宋体" panose="02010600030101010101" pitchFamily="2" charset="-122"/>
                              <a:cs typeface="Cambria Math" panose="02040503050406030204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en-US" altLang="zh-CN" sz="2400" b="1" i="1" baseline="300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/>
                <a:endParaRPr lang="en-US" altLang="zh-CN" sz="2400" b="1" i="1" baseline="30000" dirty="0"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  <a:p>
                <a:pPr indent="0"/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可参考书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p159</a:t>
                </a:r>
                <a:r>
                  <a:rPr lang="zh-CN" altLang="en-US" sz="1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图</a:t>
                </a:r>
                <a:r>
                  <a:rPr lang="en-US" altLang="zh-CN" sz="1200" b="1" dirty="0">
                    <a:latin typeface="Times New Roman" panose="02020603050405020304" pitchFamily="18" charset="0"/>
                    <a:ea typeface="宋体" panose="02010600030101010101" pitchFamily="2" charset="-122"/>
                    <a:sym typeface="+mn-ea"/>
                  </a:rPr>
                  <a:t>4.15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5" y="1685290"/>
                <a:ext cx="5595620" cy="20015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69900" y="325120"/>
            <a:ext cx="827087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4.10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GAL</a:t>
            </a:r>
            <a:r>
              <a:rPr lang="zh-CN" sz="2000" b="0">
                <a:ea typeface="宋体" panose="02010600030101010101" pitchFamily="2" charset="-122"/>
              </a:rPr>
              <a:t>器件在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PAL</a:t>
            </a:r>
            <a:r>
              <a:rPr lang="zh-CN" sz="2000" b="0">
                <a:ea typeface="宋体" panose="02010600030101010101" pitchFamily="2" charset="-122"/>
              </a:rPr>
              <a:t>器件的基础上做了一些改进。在工艺方面，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GAL</a:t>
            </a:r>
            <a:r>
              <a:rPr lang="zh-CN" sz="2000" b="0">
                <a:ea typeface="宋体" panose="02010600030101010101" pitchFamily="2" charset="-122"/>
              </a:rPr>
              <a:t>器件采用高速电可擦除除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lang="zh-CN" sz="2000" b="0">
                <a:ea typeface="宋体" panose="02010600030101010101" pitchFamily="2" charset="-122"/>
              </a:rPr>
              <a:t>的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sz="2000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lang="zh-CN" sz="2000" b="0">
                <a:ea typeface="宋体" panose="02010600030101010101" pitchFamily="2" charset="-122"/>
              </a:rPr>
              <a:t>工艺制作，使其具有了可测试性、低功耗、高集成性、高速率和可重复编程性。在结构方面，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GAL</a:t>
            </a:r>
            <a:r>
              <a:rPr lang="zh-CN" sz="2000" b="0">
                <a:ea typeface="宋体" panose="02010600030101010101" pitchFamily="2" charset="-122"/>
              </a:rPr>
              <a:t>器件的结构是通用的，为设计者提供了最大的灵活性。器件内增加了可被编程的保密位，以防对逻辑的复制。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469900" y="2827655"/>
            <a:ext cx="809244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sz="2000">
                <a:ea typeface="宋体" panose="02010600030101010101" pitchFamily="2" charset="-122"/>
              </a:rPr>
              <a:t>4.13</a:t>
            </a:r>
            <a:endParaRPr lang="zh-CN" sz="2000" b="0">
              <a:ea typeface="宋体" panose="02010600030101010101" pitchFamily="2" charset="-122"/>
            </a:endParaRPr>
          </a:p>
          <a:p>
            <a:pPr algn="l">
              <a:buClrTx/>
              <a:buSzTx/>
              <a:buFontTx/>
            </a:pPr>
            <a:r>
              <a:rPr lang="zh-CN" sz="2000" b="0">
                <a:ea typeface="宋体" panose="02010600030101010101" pitchFamily="2" charset="-122"/>
              </a:rPr>
              <a:t>MAX7000S是在系统可编程的CPLD器件，内部结构是基于乘积项，也就是与或阵列结构。采用E2PROM工艺，采用多电压的I/O接口，其I/O既能够和5V的器件兼容，又能和3.3V的器件兼容。MAX7000是高成本CPLD，规模比较大。</a:t>
            </a:r>
            <a:endParaRPr lang="zh-CN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52755" y="231140"/>
            <a:ext cx="7845425" cy="31692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en-US" sz="2000" b="1">
                <a:latin typeface="Times New Roman" panose="02020603050405020304" pitchFamily="18" charset="0"/>
                <a:ea typeface="宋体" panose="02010600030101010101" pitchFamily="2" charset="-122"/>
              </a:rPr>
              <a:t>4.15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XC400</a:t>
            </a:r>
            <a:r>
              <a:rPr lang="zh-CN" sz="2000" b="0">
                <a:ea typeface="宋体" panose="02010600030101010101" pitchFamily="2" charset="-122"/>
              </a:rPr>
              <a:t>主要由可编程逻辑块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CLB</a:t>
            </a:r>
            <a:r>
              <a:rPr lang="zh-CN" sz="2000" b="0">
                <a:ea typeface="宋体" panose="02010600030101010101" pitchFamily="2" charset="-122"/>
              </a:rPr>
              <a:t>、可配置存储器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SRAM</a:t>
            </a:r>
            <a:r>
              <a:rPr lang="zh-CN" sz="2000" b="0">
                <a:ea typeface="宋体" panose="02010600030101010101" pitchFamily="2" charset="-122"/>
              </a:rPr>
              <a:t>阵列、可编程输出输出块以及可编程内部连线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sz="2000" b="0">
                <a:ea typeface="宋体" panose="02010600030101010101" pitchFamily="2" charset="-122"/>
              </a:rPr>
              <a:t>组成。</a:t>
            </a:r>
            <a:endParaRPr lang="en-US" sz="2000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0"/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CLB</a:t>
            </a:r>
            <a:r>
              <a:rPr lang="zh-CN" sz="2000" b="0">
                <a:ea typeface="宋体" panose="02010600030101010101" pitchFamily="2" charset="-122"/>
              </a:rPr>
              <a:t>给予查找表结构，还包括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sz="2000" b="0">
                <a:ea typeface="宋体" panose="02010600030101010101" pitchFamily="2" charset="-122"/>
              </a:rPr>
              <a:t>个触发器，用来实现时序逻辑。</a:t>
            </a: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可配置存储器是一种静态存储器，由两个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CMOS</a:t>
            </a:r>
            <a:r>
              <a:rPr lang="zh-CN" sz="2000" b="0">
                <a:ea typeface="宋体" panose="02010600030101010101" pitchFamily="2" charset="-122"/>
              </a:rPr>
              <a:t>反相器和一个用来控制读写的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MOS</a:t>
            </a:r>
            <a:r>
              <a:rPr lang="zh-CN" sz="2000" b="0">
                <a:ea typeface="宋体" panose="02010600030101010101" pitchFamily="2" charset="-122"/>
              </a:rPr>
              <a:t>传输开关构成。</a:t>
            </a: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可编程输入输出块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IOB</a:t>
            </a:r>
            <a:r>
              <a:rPr lang="zh-CN" sz="2000" b="0">
                <a:ea typeface="宋体" panose="02010600030101010101" pitchFamily="2" charset="-122"/>
              </a:rPr>
              <a:t>可以灵活编程，以实现不同逻辑功能，满足不同逻辑的需求。</a:t>
            </a:r>
          </a:p>
          <a:p>
            <a:pPr indent="0"/>
            <a:r>
              <a:rPr lang="zh-CN" sz="2000" b="0">
                <a:ea typeface="宋体" panose="02010600030101010101" pitchFamily="2" charset="-122"/>
              </a:rPr>
              <a:t>可编程内部连线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PI</a:t>
            </a:r>
            <a:r>
              <a:rPr lang="zh-CN" sz="2000" b="0">
                <a:ea typeface="宋体" panose="02010600030101010101" pitchFamily="2" charset="-122"/>
              </a:rPr>
              <a:t>是</a:t>
            </a:r>
            <a:r>
              <a:rPr lang="en-US" sz="2000" b="0">
                <a:latin typeface="Times New Roman" panose="02020603050405020304" pitchFamily="18" charset="0"/>
                <a:ea typeface="宋体" panose="02010600030101010101" pitchFamily="2" charset="-122"/>
              </a:rPr>
              <a:t>XC4000</a:t>
            </a:r>
            <a:r>
              <a:rPr lang="zh-CN" sz="2000" b="0">
                <a:ea typeface="宋体" panose="02010600030101010101" pitchFamily="2" charset="-122"/>
              </a:rPr>
              <a:t>系列中特殊的内部连线，连线资源由水平和垂直的布线通道构成。</a:t>
            </a:r>
            <a:endParaRPr lang="zh-CN" altLang="en-US" sz="2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c131a80-5f38-409e-b9fb-82bbd223824b}"/>
  <p:tag name="TABLE_ENDDRAG_ORIGIN_RECT" val="377*204"/>
  <p:tag name="TABLE_ENDDRAG_RECT" val="75*57*377*2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1f8ba65-f48f-41e7-8a21-f79188d3084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5347460-7107-49d3-8b8c-3f600718110e}"/>
  <p:tag name="TABLE_ENDDRAG_ORIGIN_RECT" val="255*348"/>
  <p:tag name="TABLE_ENDDRAG_RECT" val="23*69*255*348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第一次作业讲解</Template>
  <TotalTime>178</TotalTime>
  <Words>2346</Words>
  <Application>Microsoft Office PowerPoint</Application>
  <PresentationFormat>全屏显示(4:3)</PresentationFormat>
  <Paragraphs>646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隶书</vt:lpstr>
      <vt:lpstr>宋体</vt:lpstr>
      <vt:lpstr>Arial</vt:lpstr>
      <vt:lpstr>Calibri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张増源</dc:creator>
  <cp:lastModifiedBy>jinyu wang</cp:lastModifiedBy>
  <cp:revision>16</cp:revision>
  <cp:lastPrinted>2015-03-12T14:31:00Z</cp:lastPrinted>
  <dcterms:created xsi:type="dcterms:W3CDTF">2021-03-26T14:42:00Z</dcterms:created>
  <dcterms:modified xsi:type="dcterms:W3CDTF">2025-06-03T02:12:58Z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55AF524A526E48FC8D6CC0BDAC36F912</vt:lpwstr>
  </property>
  <property fmtid="{D5CDD505-2E9C-101B-9397-08002B2CF9AE}" pid="3" name="KSOProductBuildVer">
    <vt:lpwstr>2052-11.1.0.10495</vt:lpwstr>
  </property>
</Properties>
</file>