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Lst>
  <p:notesMasterIdLst>
    <p:notesMasterId r:id="rId92"/>
  </p:notesMasterIdLst>
  <p:sldIdLst>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54" r:id="rId36"/>
    <p:sldId id="882" r:id="rId37"/>
    <p:sldId id="555" r:id="rId38"/>
    <p:sldId id="557" r:id="rId39"/>
    <p:sldId id="558" r:id="rId40"/>
    <p:sldId id="556" r:id="rId41"/>
    <p:sldId id="559" r:id="rId42"/>
    <p:sldId id="560" r:id="rId43"/>
    <p:sldId id="561" r:id="rId44"/>
    <p:sldId id="562" r:id="rId45"/>
    <p:sldId id="563" r:id="rId46"/>
    <p:sldId id="564" r:id="rId47"/>
    <p:sldId id="565" r:id="rId48"/>
    <p:sldId id="566" r:id="rId49"/>
    <p:sldId id="567" r:id="rId50"/>
    <p:sldId id="568" r:id="rId51"/>
    <p:sldId id="569" r:id="rId52"/>
    <p:sldId id="570" r:id="rId53"/>
    <p:sldId id="571" r:id="rId54"/>
    <p:sldId id="572" r:id="rId55"/>
    <p:sldId id="573" r:id="rId56"/>
    <p:sldId id="574" r:id="rId57"/>
    <p:sldId id="575" r:id="rId58"/>
    <p:sldId id="576" r:id="rId59"/>
    <p:sldId id="577" r:id="rId60"/>
    <p:sldId id="578" r:id="rId61"/>
    <p:sldId id="579" r:id="rId62"/>
    <p:sldId id="580" r:id="rId63"/>
    <p:sldId id="581" r:id="rId64"/>
    <p:sldId id="582" r:id="rId65"/>
    <p:sldId id="583" r:id="rId66"/>
    <p:sldId id="584" r:id="rId67"/>
    <p:sldId id="585" r:id="rId68"/>
    <p:sldId id="586" r:id="rId69"/>
    <p:sldId id="587" r:id="rId70"/>
    <p:sldId id="588" r:id="rId71"/>
    <p:sldId id="589" r:id="rId72"/>
    <p:sldId id="590" r:id="rId73"/>
    <p:sldId id="591" r:id="rId74"/>
    <p:sldId id="592" r:id="rId75"/>
    <p:sldId id="593" r:id="rId76"/>
    <p:sldId id="594" r:id="rId77"/>
    <p:sldId id="595" r:id="rId78"/>
    <p:sldId id="596" r:id="rId79"/>
    <p:sldId id="597" r:id="rId80"/>
    <p:sldId id="598" r:id="rId81"/>
    <p:sldId id="599" r:id="rId82"/>
    <p:sldId id="601" r:id="rId83"/>
    <p:sldId id="602" r:id="rId84"/>
    <p:sldId id="603" r:id="rId85"/>
    <p:sldId id="604" r:id="rId86"/>
    <p:sldId id="605" r:id="rId87"/>
    <p:sldId id="606" r:id="rId88"/>
    <p:sldId id="607" r:id="rId89"/>
    <p:sldId id="608" r:id="rId90"/>
    <p:sldId id="665" r:id="rId91"/>
  </p:sldIdLst>
  <p:sldSz cx="9144000" cy="5143500" type="screen16x9"/>
  <p:notesSz cx="6858000" cy="9144000"/>
  <p:custDataLst>
    <p:tags r:id="rId93"/>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84">
          <p15:clr>
            <a:srgbClr val="A4A3A4"/>
          </p15:clr>
        </p15:guide>
        <p15:guide id="2" pos="30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FFFF00"/>
    <a:srgbClr val="339933"/>
    <a:srgbClr val="00CC00"/>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4"/>
    <p:restoredTop sz="84346" autoAdjust="0"/>
  </p:normalViewPr>
  <p:slideViewPr>
    <p:cSldViewPr showGuides="1">
      <p:cViewPr varScale="1">
        <p:scale>
          <a:sx n="179" d="100"/>
          <a:sy n="179" d="100"/>
        </p:scale>
        <p:origin x="1176" y="156"/>
      </p:cViewPr>
      <p:guideLst>
        <p:guide orient="horz" pos="1584"/>
        <p:guide pos="300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presProps" Target="presProps.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slide" Target="slides/slide76.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commentAuthors" Target="commentAuthors.xml"/><Relationship Id="rId99"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tags" Target="tags/tag1.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yu wang" userId="4ef73c0e9951af0c" providerId="LiveId" clId="{230B39D2-E892-4FDC-9CE6-DB7766D305FA}"/>
    <pc:docChg chg="undo custSel modSld">
      <pc:chgData name="jinyu wang" userId="4ef73c0e9951af0c" providerId="LiveId" clId="{230B39D2-E892-4FDC-9CE6-DB7766D305FA}" dt="2024-03-13T01:21:11.325" v="139" actId="1035"/>
      <pc:docMkLst>
        <pc:docMk/>
      </pc:docMkLst>
      <pc:sldChg chg="modSp mod modAnim">
        <pc:chgData name="jinyu wang" userId="4ef73c0e9951af0c" providerId="LiveId" clId="{230B39D2-E892-4FDC-9CE6-DB7766D305FA}" dt="2024-03-13T00:17:20.173" v="5"/>
        <pc:sldMkLst>
          <pc:docMk/>
          <pc:sldMk cId="0" sldId="591"/>
        </pc:sldMkLst>
        <pc:spChg chg="mod">
          <ac:chgData name="jinyu wang" userId="4ef73c0e9951af0c" providerId="LiveId" clId="{230B39D2-E892-4FDC-9CE6-DB7766D305FA}" dt="2024-03-13T00:16:56.926" v="3" actId="1076"/>
          <ac:spMkLst>
            <pc:docMk/>
            <pc:sldMk cId="0" sldId="591"/>
            <ac:spMk id="81923" creationId="{00000000-0000-0000-0000-000000000000}"/>
          </ac:spMkLst>
        </pc:spChg>
        <pc:picChg chg="mod">
          <ac:chgData name="jinyu wang" userId="4ef73c0e9951af0c" providerId="LiveId" clId="{230B39D2-E892-4FDC-9CE6-DB7766D305FA}" dt="2024-03-13T00:16:38.391" v="2" actId="1076"/>
          <ac:picMkLst>
            <pc:docMk/>
            <pc:sldMk cId="0" sldId="591"/>
            <ac:picMk id="3" creationId="{00000000-0000-0000-0000-000000000000}"/>
          </ac:picMkLst>
        </pc:picChg>
      </pc:sldChg>
      <pc:sldChg chg="addSp modSp mod modAnim">
        <pc:chgData name="jinyu wang" userId="4ef73c0e9951af0c" providerId="LiveId" clId="{230B39D2-E892-4FDC-9CE6-DB7766D305FA}" dt="2024-03-13T01:18:37.601" v="110" actId="1037"/>
        <pc:sldMkLst>
          <pc:docMk/>
          <pc:sldMk cId="0" sldId="601"/>
        </pc:sldMkLst>
        <pc:spChg chg="mod">
          <ac:chgData name="jinyu wang" userId="4ef73c0e9951af0c" providerId="LiveId" clId="{230B39D2-E892-4FDC-9CE6-DB7766D305FA}" dt="2024-03-13T01:18:21.619" v="19" actId="6549"/>
          <ac:spMkLst>
            <pc:docMk/>
            <pc:sldMk cId="0" sldId="601"/>
            <ac:spMk id="92199" creationId="{00000000-0000-0000-0000-000000000000}"/>
          </ac:spMkLst>
        </pc:spChg>
        <pc:cxnChg chg="add mod">
          <ac:chgData name="jinyu wang" userId="4ef73c0e9951af0c" providerId="LiveId" clId="{230B39D2-E892-4FDC-9CE6-DB7766D305FA}" dt="2024-03-13T01:18:37.601" v="110" actId="1037"/>
          <ac:cxnSpMkLst>
            <pc:docMk/>
            <pc:sldMk cId="0" sldId="601"/>
            <ac:cxnSpMk id="2" creationId="{7EF6812F-7DDE-2611-FBB1-7DED086DEEA2}"/>
          </ac:cxnSpMkLst>
        </pc:cxnChg>
      </pc:sldChg>
      <pc:sldChg chg="modSp mod">
        <pc:chgData name="jinyu wang" userId="4ef73c0e9951af0c" providerId="LiveId" clId="{230B39D2-E892-4FDC-9CE6-DB7766D305FA}" dt="2024-03-13T01:21:11.325" v="139" actId="1035"/>
        <pc:sldMkLst>
          <pc:docMk/>
          <pc:sldMk cId="0" sldId="606"/>
        </pc:sldMkLst>
        <pc:spChg chg="mod">
          <ac:chgData name="jinyu wang" userId="4ef73c0e9951af0c" providerId="LiveId" clId="{230B39D2-E892-4FDC-9CE6-DB7766D305FA}" dt="2024-03-13T01:20:49.648" v="123" actId="1035"/>
          <ac:spMkLst>
            <pc:docMk/>
            <pc:sldMk cId="0" sldId="606"/>
            <ac:spMk id="97286" creationId="{00000000-0000-0000-0000-000000000000}"/>
          </ac:spMkLst>
        </pc:spChg>
        <pc:spChg chg="mod">
          <ac:chgData name="jinyu wang" userId="4ef73c0e9951af0c" providerId="LiveId" clId="{230B39D2-E892-4FDC-9CE6-DB7766D305FA}" dt="2024-03-13T01:20:55.678" v="130" actId="1036"/>
          <ac:spMkLst>
            <pc:docMk/>
            <pc:sldMk cId="0" sldId="606"/>
            <ac:spMk id="97287" creationId="{00000000-0000-0000-0000-000000000000}"/>
          </ac:spMkLst>
        </pc:spChg>
        <pc:spChg chg="mod">
          <ac:chgData name="jinyu wang" userId="4ef73c0e9951af0c" providerId="LiveId" clId="{230B39D2-E892-4FDC-9CE6-DB7766D305FA}" dt="2024-03-13T01:20:41.206" v="119" actId="1035"/>
          <ac:spMkLst>
            <pc:docMk/>
            <pc:sldMk cId="0" sldId="606"/>
            <ac:spMk id="97288" creationId="{00000000-0000-0000-0000-000000000000}"/>
          </ac:spMkLst>
        </pc:spChg>
        <pc:spChg chg="mod">
          <ac:chgData name="jinyu wang" userId="4ef73c0e9951af0c" providerId="LiveId" clId="{230B39D2-E892-4FDC-9CE6-DB7766D305FA}" dt="2024-03-13T01:20:25.042" v="111" actId="948"/>
          <ac:spMkLst>
            <pc:docMk/>
            <pc:sldMk cId="0" sldId="606"/>
            <ac:spMk id="97298" creationId="{00000000-0000-0000-0000-000000000000}"/>
          </ac:spMkLst>
        </pc:spChg>
        <pc:grpChg chg="mod">
          <ac:chgData name="jinyu wang" userId="4ef73c0e9951af0c" providerId="LiveId" clId="{230B39D2-E892-4FDC-9CE6-DB7766D305FA}" dt="2024-03-13T01:20:32.345" v="113" actId="1035"/>
          <ac:grpSpMkLst>
            <pc:docMk/>
            <pc:sldMk cId="0" sldId="606"/>
            <ac:grpSpMk id="97289" creationId="{00000000-0000-0000-0000-000000000000}"/>
          </ac:grpSpMkLst>
        </pc:grpChg>
        <pc:grpChg chg="mod">
          <ac:chgData name="jinyu wang" userId="4ef73c0e9951af0c" providerId="LiveId" clId="{230B39D2-E892-4FDC-9CE6-DB7766D305FA}" dt="2024-03-13T01:21:03.804" v="134" actId="1035"/>
          <ac:grpSpMkLst>
            <pc:docMk/>
            <pc:sldMk cId="0" sldId="606"/>
            <ac:grpSpMk id="97290" creationId="{00000000-0000-0000-0000-000000000000}"/>
          </ac:grpSpMkLst>
        </pc:grpChg>
        <pc:cxnChg chg="mod">
          <ac:chgData name="jinyu wang" userId="4ef73c0e9951af0c" providerId="LiveId" clId="{230B39D2-E892-4FDC-9CE6-DB7766D305FA}" dt="2024-03-13T01:20:37.021" v="117" actId="1035"/>
          <ac:cxnSpMkLst>
            <pc:docMk/>
            <pc:sldMk cId="0" sldId="606"/>
            <ac:cxnSpMk id="97291" creationId="{00000000-0000-0000-0000-000000000000}"/>
          </ac:cxnSpMkLst>
        </pc:cxnChg>
        <pc:cxnChg chg="mod">
          <ac:chgData name="jinyu wang" userId="4ef73c0e9951af0c" providerId="LiveId" clId="{230B39D2-E892-4FDC-9CE6-DB7766D305FA}" dt="2024-03-13T01:20:45.247" v="121" actId="1035"/>
          <ac:cxnSpMkLst>
            <pc:docMk/>
            <pc:sldMk cId="0" sldId="606"/>
            <ac:cxnSpMk id="97292" creationId="{00000000-0000-0000-0000-000000000000}"/>
          </ac:cxnSpMkLst>
        </pc:cxnChg>
        <pc:cxnChg chg="mod">
          <ac:chgData name="jinyu wang" userId="4ef73c0e9951af0c" providerId="LiveId" clId="{230B39D2-E892-4FDC-9CE6-DB7766D305FA}" dt="2024-03-13T01:21:08.294" v="138" actId="1036"/>
          <ac:cxnSpMkLst>
            <pc:docMk/>
            <pc:sldMk cId="0" sldId="606"/>
            <ac:cxnSpMk id="97293" creationId="{00000000-0000-0000-0000-000000000000}"/>
          </ac:cxnSpMkLst>
        </pc:cxnChg>
        <pc:cxnChg chg="mod">
          <ac:chgData name="jinyu wang" userId="4ef73c0e9951af0c" providerId="LiveId" clId="{230B39D2-E892-4FDC-9CE6-DB7766D305FA}" dt="2024-03-13T01:21:11.325" v="139" actId="1035"/>
          <ac:cxnSpMkLst>
            <pc:docMk/>
            <pc:sldMk cId="0" sldId="606"/>
            <ac:cxnSpMk id="97294" creationId="{00000000-0000-0000-0000-000000000000}"/>
          </ac:cxnSpMkLst>
        </pc:cxnChg>
      </pc:sldChg>
    </pc:docChg>
  </pc:docChgLst>
  <pc:docChgLst>
    <pc:chgData name="wang jinyu" userId="4ef73c0e9951af0c" providerId="LiveId" clId="{0CAF9090-6532-4BCF-9C11-552E7BA3181C}"/>
    <pc:docChg chg="undo custSel addSld delSld modSld sldOrd">
      <pc:chgData name="wang jinyu" userId="4ef73c0e9951af0c" providerId="LiveId" clId="{0CAF9090-6532-4BCF-9C11-552E7BA3181C}" dt="2025-02-24T03:22:57.986" v="36" actId="20577"/>
      <pc:docMkLst>
        <pc:docMk/>
      </pc:docMkLst>
      <pc:sldChg chg="modSp mod">
        <pc:chgData name="wang jinyu" userId="4ef73c0e9951af0c" providerId="LiveId" clId="{0CAF9090-6532-4BCF-9C11-552E7BA3181C}" dt="2025-02-20T00:50:55.496" v="8" actId="1076"/>
        <pc:sldMkLst>
          <pc:docMk/>
          <pc:sldMk cId="0" sldId="551"/>
        </pc:sldMkLst>
        <pc:spChg chg="mod">
          <ac:chgData name="wang jinyu" userId="4ef73c0e9951af0c" providerId="LiveId" clId="{0CAF9090-6532-4BCF-9C11-552E7BA3181C}" dt="2025-02-20T00:50:45.189" v="6" actId="14100"/>
          <ac:spMkLst>
            <pc:docMk/>
            <pc:sldMk cId="0" sldId="551"/>
            <ac:spMk id="33829" creationId="{00000000-0000-0000-0000-000000000000}"/>
          </ac:spMkLst>
        </pc:spChg>
        <pc:spChg chg="mod">
          <ac:chgData name="wang jinyu" userId="4ef73c0e9951af0c" providerId="LiveId" clId="{0CAF9090-6532-4BCF-9C11-552E7BA3181C}" dt="2025-02-20T00:50:45.189" v="6" actId="14100"/>
          <ac:spMkLst>
            <pc:docMk/>
            <pc:sldMk cId="0" sldId="551"/>
            <ac:spMk id="33832" creationId="{00000000-0000-0000-0000-000000000000}"/>
          </ac:spMkLst>
        </pc:spChg>
        <pc:spChg chg="mod">
          <ac:chgData name="wang jinyu" userId="4ef73c0e9951af0c" providerId="LiveId" clId="{0CAF9090-6532-4BCF-9C11-552E7BA3181C}" dt="2025-02-20T00:50:45.189" v="6" actId="14100"/>
          <ac:spMkLst>
            <pc:docMk/>
            <pc:sldMk cId="0" sldId="551"/>
            <ac:spMk id="33833" creationId="{00000000-0000-0000-0000-000000000000}"/>
          </ac:spMkLst>
        </pc:spChg>
        <pc:spChg chg="mod">
          <ac:chgData name="wang jinyu" userId="4ef73c0e9951af0c" providerId="LiveId" clId="{0CAF9090-6532-4BCF-9C11-552E7BA3181C}" dt="2025-02-20T00:50:45.189" v="6" actId="14100"/>
          <ac:spMkLst>
            <pc:docMk/>
            <pc:sldMk cId="0" sldId="551"/>
            <ac:spMk id="33834" creationId="{00000000-0000-0000-0000-000000000000}"/>
          </ac:spMkLst>
        </pc:spChg>
        <pc:spChg chg="mod">
          <ac:chgData name="wang jinyu" userId="4ef73c0e9951af0c" providerId="LiveId" clId="{0CAF9090-6532-4BCF-9C11-552E7BA3181C}" dt="2025-02-20T00:50:45.189" v="6" actId="14100"/>
          <ac:spMkLst>
            <pc:docMk/>
            <pc:sldMk cId="0" sldId="551"/>
            <ac:spMk id="33835" creationId="{00000000-0000-0000-0000-000000000000}"/>
          </ac:spMkLst>
        </pc:spChg>
        <pc:spChg chg="mod">
          <ac:chgData name="wang jinyu" userId="4ef73c0e9951af0c" providerId="LiveId" clId="{0CAF9090-6532-4BCF-9C11-552E7BA3181C}" dt="2025-02-20T00:50:45.189" v="6" actId="14100"/>
          <ac:spMkLst>
            <pc:docMk/>
            <pc:sldMk cId="0" sldId="551"/>
            <ac:spMk id="33836" creationId="{00000000-0000-0000-0000-000000000000}"/>
          </ac:spMkLst>
        </pc:spChg>
        <pc:spChg chg="mod">
          <ac:chgData name="wang jinyu" userId="4ef73c0e9951af0c" providerId="LiveId" clId="{0CAF9090-6532-4BCF-9C11-552E7BA3181C}" dt="2025-02-20T00:50:45.189" v="6" actId="14100"/>
          <ac:spMkLst>
            <pc:docMk/>
            <pc:sldMk cId="0" sldId="551"/>
            <ac:spMk id="33837" creationId="{00000000-0000-0000-0000-000000000000}"/>
          </ac:spMkLst>
        </pc:spChg>
        <pc:spChg chg="mod">
          <ac:chgData name="wang jinyu" userId="4ef73c0e9951af0c" providerId="LiveId" clId="{0CAF9090-6532-4BCF-9C11-552E7BA3181C}" dt="2025-02-20T00:50:45.189" v="6" actId="14100"/>
          <ac:spMkLst>
            <pc:docMk/>
            <pc:sldMk cId="0" sldId="551"/>
            <ac:spMk id="33838" creationId="{00000000-0000-0000-0000-000000000000}"/>
          </ac:spMkLst>
        </pc:spChg>
        <pc:spChg chg="mod">
          <ac:chgData name="wang jinyu" userId="4ef73c0e9951af0c" providerId="LiveId" clId="{0CAF9090-6532-4BCF-9C11-552E7BA3181C}" dt="2025-02-20T00:50:45.189" v="6" actId="14100"/>
          <ac:spMkLst>
            <pc:docMk/>
            <pc:sldMk cId="0" sldId="551"/>
            <ac:spMk id="33839" creationId="{00000000-0000-0000-0000-000000000000}"/>
          </ac:spMkLst>
        </pc:spChg>
        <pc:spChg chg="mod">
          <ac:chgData name="wang jinyu" userId="4ef73c0e9951af0c" providerId="LiveId" clId="{0CAF9090-6532-4BCF-9C11-552E7BA3181C}" dt="2025-02-20T00:50:45.189" v="6" actId="14100"/>
          <ac:spMkLst>
            <pc:docMk/>
            <pc:sldMk cId="0" sldId="551"/>
            <ac:spMk id="33840" creationId="{00000000-0000-0000-0000-000000000000}"/>
          </ac:spMkLst>
        </pc:spChg>
        <pc:spChg chg="mod">
          <ac:chgData name="wang jinyu" userId="4ef73c0e9951af0c" providerId="LiveId" clId="{0CAF9090-6532-4BCF-9C11-552E7BA3181C}" dt="2025-02-20T00:50:45.189" v="6" actId="14100"/>
          <ac:spMkLst>
            <pc:docMk/>
            <pc:sldMk cId="0" sldId="551"/>
            <ac:spMk id="33841" creationId="{00000000-0000-0000-0000-000000000000}"/>
          </ac:spMkLst>
        </pc:spChg>
        <pc:spChg chg="mod">
          <ac:chgData name="wang jinyu" userId="4ef73c0e9951af0c" providerId="LiveId" clId="{0CAF9090-6532-4BCF-9C11-552E7BA3181C}" dt="2025-02-20T00:50:45.189" v="6" actId="14100"/>
          <ac:spMkLst>
            <pc:docMk/>
            <pc:sldMk cId="0" sldId="551"/>
            <ac:spMk id="33842" creationId="{00000000-0000-0000-0000-000000000000}"/>
          </ac:spMkLst>
        </pc:spChg>
        <pc:spChg chg="mod">
          <ac:chgData name="wang jinyu" userId="4ef73c0e9951af0c" providerId="LiveId" clId="{0CAF9090-6532-4BCF-9C11-552E7BA3181C}" dt="2025-02-20T00:50:45.189" v="6" actId="14100"/>
          <ac:spMkLst>
            <pc:docMk/>
            <pc:sldMk cId="0" sldId="551"/>
            <ac:spMk id="33843" creationId="{00000000-0000-0000-0000-000000000000}"/>
          </ac:spMkLst>
        </pc:spChg>
        <pc:spChg chg="mod">
          <ac:chgData name="wang jinyu" userId="4ef73c0e9951af0c" providerId="LiveId" clId="{0CAF9090-6532-4BCF-9C11-552E7BA3181C}" dt="2025-02-20T00:50:45.189" v="6" actId="14100"/>
          <ac:spMkLst>
            <pc:docMk/>
            <pc:sldMk cId="0" sldId="551"/>
            <ac:spMk id="33844" creationId="{00000000-0000-0000-0000-000000000000}"/>
          </ac:spMkLst>
        </pc:spChg>
        <pc:spChg chg="mod">
          <ac:chgData name="wang jinyu" userId="4ef73c0e9951af0c" providerId="LiveId" clId="{0CAF9090-6532-4BCF-9C11-552E7BA3181C}" dt="2025-02-20T00:50:45.189" v="6" actId="14100"/>
          <ac:spMkLst>
            <pc:docMk/>
            <pc:sldMk cId="0" sldId="551"/>
            <ac:spMk id="33845" creationId="{00000000-0000-0000-0000-000000000000}"/>
          </ac:spMkLst>
        </pc:spChg>
        <pc:spChg chg="mod">
          <ac:chgData name="wang jinyu" userId="4ef73c0e9951af0c" providerId="LiveId" clId="{0CAF9090-6532-4BCF-9C11-552E7BA3181C}" dt="2025-02-20T00:50:45.189" v="6" actId="14100"/>
          <ac:spMkLst>
            <pc:docMk/>
            <pc:sldMk cId="0" sldId="551"/>
            <ac:spMk id="33848" creationId="{00000000-0000-0000-0000-000000000000}"/>
          </ac:spMkLst>
        </pc:spChg>
        <pc:spChg chg="mod">
          <ac:chgData name="wang jinyu" userId="4ef73c0e9951af0c" providerId="LiveId" clId="{0CAF9090-6532-4BCF-9C11-552E7BA3181C}" dt="2025-02-20T00:50:45.189" v="6" actId="14100"/>
          <ac:spMkLst>
            <pc:docMk/>
            <pc:sldMk cId="0" sldId="551"/>
            <ac:spMk id="33851" creationId="{00000000-0000-0000-0000-000000000000}"/>
          </ac:spMkLst>
        </pc:spChg>
        <pc:spChg chg="mod">
          <ac:chgData name="wang jinyu" userId="4ef73c0e9951af0c" providerId="LiveId" clId="{0CAF9090-6532-4BCF-9C11-552E7BA3181C}" dt="2025-02-20T00:50:45.189" v="6" actId="14100"/>
          <ac:spMkLst>
            <pc:docMk/>
            <pc:sldMk cId="0" sldId="551"/>
            <ac:spMk id="33852" creationId="{00000000-0000-0000-0000-000000000000}"/>
          </ac:spMkLst>
        </pc:spChg>
        <pc:spChg chg="mod">
          <ac:chgData name="wang jinyu" userId="4ef73c0e9951af0c" providerId="LiveId" clId="{0CAF9090-6532-4BCF-9C11-552E7BA3181C}" dt="2025-02-20T00:50:45.189" v="6" actId="14100"/>
          <ac:spMkLst>
            <pc:docMk/>
            <pc:sldMk cId="0" sldId="551"/>
            <ac:spMk id="33853" creationId="{00000000-0000-0000-0000-000000000000}"/>
          </ac:spMkLst>
        </pc:spChg>
        <pc:spChg chg="mod">
          <ac:chgData name="wang jinyu" userId="4ef73c0e9951af0c" providerId="LiveId" clId="{0CAF9090-6532-4BCF-9C11-552E7BA3181C}" dt="2025-02-20T00:50:45.189" v="6" actId="14100"/>
          <ac:spMkLst>
            <pc:docMk/>
            <pc:sldMk cId="0" sldId="551"/>
            <ac:spMk id="33854" creationId="{00000000-0000-0000-0000-000000000000}"/>
          </ac:spMkLst>
        </pc:spChg>
        <pc:spChg chg="mod">
          <ac:chgData name="wang jinyu" userId="4ef73c0e9951af0c" providerId="LiveId" clId="{0CAF9090-6532-4BCF-9C11-552E7BA3181C}" dt="2025-02-20T00:50:45.189" v="6" actId="14100"/>
          <ac:spMkLst>
            <pc:docMk/>
            <pc:sldMk cId="0" sldId="551"/>
            <ac:spMk id="33855" creationId="{00000000-0000-0000-0000-000000000000}"/>
          </ac:spMkLst>
        </pc:spChg>
        <pc:spChg chg="mod">
          <ac:chgData name="wang jinyu" userId="4ef73c0e9951af0c" providerId="LiveId" clId="{0CAF9090-6532-4BCF-9C11-552E7BA3181C}" dt="2025-02-20T00:50:45.189" v="6" actId="14100"/>
          <ac:spMkLst>
            <pc:docMk/>
            <pc:sldMk cId="0" sldId="551"/>
            <ac:spMk id="33856" creationId="{00000000-0000-0000-0000-000000000000}"/>
          </ac:spMkLst>
        </pc:spChg>
        <pc:spChg chg="mod">
          <ac:chgData name="wang jinyu" userId="4ef73c0e9951af0c" providerId="LiveId" clId="{0CAF9090-6532-4BCF-9C11-552E7BA3181C}" dt="2025-02-20T00:50:45.189" v="6" actId="14100"/>
          <ac:spMkLst>
            <pc:docMk/>
            <pc:sldMk cId="0" sldId="551"/>
            <ac:spMk id="33857" creationId="{00000000-0000-0000-0000-000000000000}"/>
          </ac:spMkLst>
        </pc:spChg>
        <pc:spChg chg="mod">
          <ac:chgData name="wang jinyu" userId="4ef73c0e9951af0c" providerId="LiveId" clId="{0CAF9090-6532-4BCF-9C11-552E7BA3181C}" dt="2025-02-20T00:50:45.189" v="6" actId="14100"/>
          <ac:spMkLst>
            <pc:docMk/>
            <pc:sldMk cId="0" sldId="551"/>
            <ac:spMk id="33858" creationId="{00000000-0000-0000-0000-000000000000}"/>
          </ac:spMkLst>
        </pc:spChg>
        <pc:spChg chg="mod">
          <ac:chgData name="wang jinyu" userId="4ef73c0e9951af0c" providerId="LiveId" clId="{0CAF9090-6532-4BCF-9C11-552E7BA3181C}" dt="2025-02-20T00:50:45.189" v="6" actId="14100"/>
          <ac:spMkLst>
            <pc:docMk/>
            <pc:sldMk cId="0" sldId="551"/>
            <ac:spMk id="33859" creationId="{00000000-0000-0000-0000-000000000000}"/>
          </ac:spMkLst>
        </pc:spChg>
        <pc:spChg chg="mod">
          <ac:chgData name="wang jinyu" userId="4ef73c0e9951af0c" providerId="LiveId" clId="{0CAF9090-6532-4BCF-9C11-552E7BA3181C}" dt="2025-02-20T00:50:45.189" v="6" actId="14100"/>
          <ac:spMkLst>
            <pc:docMk/>
            <pc:sldMk cId="0" sldId="551"/>
            <ac:spMk id="33860" creationId="{00000000-0000-0000-0000-000000000000}"/>
          </ac:spMkLst>
        </pc:spChg>
        <pc:spChg chg="mod">
          <ac:chgData name="wang jinyu" userId="4ef73c0e9951af0c" providerId="LiveId" clId="{0CAF9090-6532-4BCF-9C11-552E7BA3181C}" dt="2025-02-20T00:50:45.189" v="6" actId="14100"/>
          <ac:spMkLst>
            <pc:docMk/>
            <pc:sldMk cId="0" sldId="551"/>
            <ac:spMk id="37947" creationId="{00000000-0000-0000-0000-000000000000}"/>
          </ac:spMkLst>
        </pc:spChg>
        <pc:spChg chg="mod">
          <ac:chgData name="wang jinyu" userId="4ef73c0e9951af0c" providerId="LiveId" clId="{0CAF9090-6532-4BCF-9C11-552E7BA3181C}" dt="2025-02-20T00:50:45.189" v="6" actId="14100"/>
          <ac:spMkLst>
            <pc:docMk/>
            <pc:sldMk cId="0" sldId="551"/>
            <ac:spMk id="37948" creationId="{00000000-0000-0000-0000-000000000000}"/>
          </ac:spMkLst>
        </pc:spChg>
        <pc:spChg chg="mod">
          <ac:chgData name="wang jinyu" userId="4ef73c0e9951af0c" providerId="LiveId" clId="{0CAF9090-6532-4BCF-9C11-552E7BA3181C}" dt="2025-02-20T00:50:45.189" v="6" actId="14100"/>
          <ac:spMkLst>
            <pc:docMk/>
            <pc:sldMk cId="0" sldId="551"/>
            <ac:spMk id="37950" creationId="{00000000-0000-0000-0000-000000000000}"/>
          </ac:spMkLst>
        </pc:spChg>
        <pc:spChg chg="mod">
          <ac:chgData name="wang jinyu" userId="4ef73c0e9951af0c" providerId="LiveId" clId="{0CAF9090-6532-4BCF-9C11-552E7BA3181C}" dt="2025-02-20T00:50:45.189" v="6" actId="14100"/>
          <ac:spMkLst>
            <pc:docMk/>
            <pc:sldMk cId="0" sldId="551"/>
            <ac:spMk id="37951" creationId="{00000000-0000-0000-0000-000000000000}"/>
          </ac:spMkLst>
        </pc:spChg>
        <pc:grpChg chg="mod">
          <ac:chgData name="wang jinyu" userId="4ef73c0e9951af0c" providerId="LiveId" clId="{0CAF9090-6532-4BCF-9C11-552E7BA3181C}" dt="2025-02-20T00:50:45.189" v="6" actId="14100"/>
          <ac:grpSpMkLst>
            <pc:docMk/>
            <pc:sldMk cId="0" sldId="551"/>
            <ac:grpSpMk id="37920" creationId="{00000000-0000-0000-0000-000000000000}"/>
          </ac:grpSpMkLst>
        </pc:grpChg>
        <pc:grpChg chg="mod">
          <ac:chgData name="wang jinyu" userId="4ef73c0e9951af0c" providerId="LiveId" clId="{0CAF9090-6532-4BCF-9C11-552E7BA3181C}" dt="2025-02-20T00:50:45.189" v="6" actId="14100"/>
          <ac:grpSpMkLst>
            <pc:docMk/>
            <pc:sldMk cId="0" sldId="551"/>
            <ac:grpSpMk id="37931" creationId="{00000000-0000-0000-0000-000000000000}"/>
          </ac:grpSpMkLst>
        </pc:grpChg>
        <pc:grpChg chg="mod">
          <ac:chgData name="wang jinyu" userId="4ef73c0e9951af0c" providerId="LiveId" clId="{0CAF9090-6532-4BCF-9C11-552E7BA3181C}" dt="2025-02-20T00:50:45.189" v="6" actId="14100"/>
          <ac:grpSpMkLst>
            <pc:docMk/>
            <pc:sldMk cId="0" sldId="551"/>
            <ac:grpSpMk id="37932" creationId="{00000000-0000-0000-0000-000000000000}"/>
          </ac:grpSpMkLst>
        </pc:grpChg>
        <pc:picChg chg="mod">
          <ac:chgData name="wang jinyu" userId="4ef73c0e9951af0c" providerId="LiveId" clId="{0CAF9090-6532-4BCF-9C11-552E7BA3181C}" dt="2025-02-20T00:50:50.596" v="7" actId="1076"/>
          <ac:picMkLst>
            <pc:docMk/>
            <pc:sldMk cId="0" sldId="551"/>
            <ac:picMk id="2" creationId="{00000000-0000-0000-0000-000000000000}"/>
          </ac:picMkLst>
        </pc:picChg>
        <pc:picChg chg="mod">
          <ac:chgData name="wang jinyu" userId="4ef73c0e9951af0c" providerId="LiveId" clId="{0CAF9090-6532-4BCF-9C11-552E7BA3181C}" dt="2025-02-20T00:50:55.496" v="8" actId="1076"/>
          <ac:picMkLst>
            <pc:docMk/>
            <pc:sldMk cId="0" sldId="551"/>
            <ac:picMk id="3" creationId="{00000000-0000-0000-0000-000000000000}"/>
          </ac:picMkLst>
        </pc:picChg>
      </pc:sldChg>
      <pc:sldChg chg="ord">
        <pc:chgData name="wang jinyu" userId="4ef73c0e9951af0c" providerId="LiveId" clId="{0CAF9090-6532-4BCF-9C11-552E7BA3181C}" dt="2025-02-24T01:21:59.110" v="22"/>
        <pc:sldMkLst>
          <pc:docMk/>
          <pc:sldMk cId="0" sldId="556"/>
        </pc:sldMkLst>
      </pc:sldChg>
      <pc:sldChg chg="addSp modSp mod ord">
        <pc:chgData name="wang jinyu" userId="4ef73c0e9951af0c" providerId="LiveId" clId="{0CAF9090-6532-4BCF-9C11-552E7BA3181C}" dt="2025-02-20T01:12:56.179" v="14"/>
        <pc:sldMkLst>
          <pc:docMk/>
          <pc:sldMk cId="0" sldId="557"/>
        </pc:sldMkLst>
        <pc:spChg chg="add mod">
          <ac:chgData name="wang jinyu" userId="4ef73c0e9951af0c" providerId="LiveId" clId="{0CAF9090-6532-4BCF-9C11-552E7BA3181C}" dt="2025-02-20T01:12:52.655" v="12" actId="1076"/>
          <ac:spMkLst>
            <pc:docMk/>
            <pc:sldMk cId="0" sldId="557"/>
            <ac:spMk id="10" creationId="{46954A5D-EB62-4017-9CCB-8F96778DB00F}"/>
          </ac:spMkLst>
        </pc:spChg>
        <pc:spChg chg="mod">
          <ac:chgData name="wang jinyu" userId="4ef73c0e9951af0c" providerId="LiveId" clId="{0CAF9090-6532-4BCF-9C11-552E7BA3181C}" dt="2025-02-20T01:12:49.600" v="11" actId="1076"/>
          <ac:spMkLst>
            <pc:docMk/>
            <pc:sldMk cId="0" sldId="557"/>
            <ac:spMk id="46084" creationId="{00000000-0000-0000-0000-000000000000}"/>
          </ac:spMkLst>
        </pc:spChg>
      </pc:sldChg>
      <pc:sldChg chg="ord">
        <pc:chgData name="wang jinyu" userId="4ef73c0e9951af0c" providerId="LiveId" clId="{0CAF9090-6532-4BCF-9C11-552E7BA3181C}" dt="2025-02-20T01:12:57.594" v="16"/>
        <pc:sldMkLst>
          <pc:docMk/>
          <pc:sldMk cId="0" sldId="558"/>
        </pc:sldMkLst>
      </pc:sldChg>
      <pc:sldChg chg="ord">
        <pc:chgData name="wang jinyu" userId="4ef73c0e9951af0c" providerId="LiveId" clId="{0CAF9090-6532-4BCF-9C11-552E7BA3181C}" dt="2025-02-20T01:13:05.851" v="18"/>
        <pc:sldMkLst>
          <pc:docMk/>
          <pc:sldMk cId="0" sldId="559"/>
        </pc:sldMkLst>
      </pc:sldChg>
      <pc:sldChg chg="ord">
        <pc:chgData name="wang jinyu" userId="4ef73c0e9951af0c" providerId="LiveId" clId="{0CAF9090-6532-4BCF-9C11-552E7BA3181C}" dt="2025-02-20T01:13:08.281" v="20"/>
        <pc:sldMkLst>
          <pc:docMk/>
          <pc:sldMk cId="0" sldId="560"/>
        </pc:sldMkLst>
      </pc:sldChg>
      <pc:sldChg chg="modSp">
        <pc:chgData name="wang jinyu" userId="4ef73c0e9951af0c" providerId="LiveId" clId="{0CAF9090-6532-4BCF-9C11-552E7BA3181C}" dt="2025-02-24T03:19:33.109" v="25" actId="20577"/>
        <pc:sldMkLst>
          <pc:docMk/>
          <pc:sldMk cId="0" sldId="579"/>
        </pc:sldMkLst>
        <pc:spChg chg="mod">
          <ac:chgData name="wang jinyu" userId="4ef73c0e9951af0c" providerId="LiveId" clId="{0CAF9090-6532-4BCF-9C11-552E7BA3181C}" dt="2025-02-24T03:19:33.109" v="25" actId="20577"/>
          <ac:spMkLst>
            <pc:docMk/>
            <pc:sldMk cId="0" sldId="579"/>
            <ac:spMk id="67588" creationId="{00000000-0000-0000-0000-000000000000}"/>
          </ac:spMkLst>
        </pc:spChg>
      </pc:sldChg>
      <pc:sldChg chg="modSp mod">
        <pc:chgData name="wang jinyu" userId="4ef73c0e9951af0c" providerId="LiveId" clId="{0CAF9090-6532-4BCF-9C11-552E7BA3181C}" dt="2025-02-24T03:20:01.439" v="34" actId="6549"/>
        <pc:sldMkLst>
          <pc:docMk/>
          <pc:sldMk cId="0" sldId="581"/>
        </pc:sldMkLst>
        <pc:spChg chg="mod">
          <ac:chgData name="wang jinyu" userId="4ef73c0e9951af0c" providerId="LiveId" clId="{0CAF9090-6532-4BCF-9C11-552E7BA3181C}" dt="2025-02-24T03:20:01.439" v="34" actId="6549"/>
          <ac:spMkLst>
            <pc:docMk/>
            <pc:sldMk cId="0" sldId="581"/>
            <ac:spMk id="70697" creationId="{00000000-0000-0000-0000-000000000000}"/>
          </ac:spMkLst>
        </pc:spChg>
      </pc:sldChg>
      <pc:sldChg chg="modSp mod">
        <pc:chgData name="wang jinyu" userId="4ef73c0e9951af0c" providerId="LiveId" clId="{0CAF9090-6532-4BCF-9C11-552E7BA3181C}" dt="2025-02-24T03:22:57.986" v="36" actId="20577"/>
        <pc:sldMkLst>
          <pc:docMk/>
          <pc:sldMk cId="0" sldId="582"/>
        </pc:sldMkLst>
        <pc:spChg chg="mod">
          <ac:chgData name="wang jinyu" userId="4ef73c0e9951af0c" providerId="LiveId" clId="{0CAF9090-6532-4BCF-9C11-552E7BA3181C}" dt="2025-02-24T03:22:57.986" v="36" actId="20577"/>
          <ac:spMkLst>
            <pc:docMk/>
            <pc:sldMk cId="0" sldId="582"/>
            <ac:spMk id="71684" creationId="{00000000-0000-0000-0000-000000000000}"/>
          </ac:spMkLst>
        </pc:spChg>
      </pc:sldChg>
      <pc:sldChg chg="new del">
        <pc:chgData name="wang jinyu" userId="4ef73c0e9951af0c" providerId="LiveId" clId="{0CAF9090-6532-4BCF-9C11-552E7BA3181C}" dt="2025-02-24T01:25:07.878" v="24" actId="680"/>
        <pc:sldMkLst>
          <pc:docMk/>
          <pc:sldMk cId="1382156254" sldId="883"/>
        </pc:sldMkLst>
      </pc:sldChg>
    </pc:docChg>
  </pc:docChgLst>
  <pc:docChgLst>
    <pc:chgData name="wang jinyu" userId="4ef73c0e9951af0c" providerId="LiveId" clId="{13367162-A76D-42ED-9FEA-75F113E49472}"/>
    <pc:docChg chg="undo redo custSel delSld modSld sldOrd">
      <pc:chgData name="wang jinyu" userId="4ef73c0e9951af0c" providerId="LiveId" clId="{13367162-A76D-42ED-9FEA-75F113E49472}" dt="2024-03-14T08:47:24.210" v="266"/>
      <pc:docMkLst>
        <pc:docMk/>
      </pc:docMkLst>
      <pc:sldChg chg="modSp mod">
        <pc:chgData name="wang jinyu" userId="4ef73c0e9951af0c" providerId="LiveId" clId="{13367162-A76D-42ED-9FEA-75F113E49472}" dt="2024-02-22T05:45:28.509" v="24" actId="14100"/>
        <pc:sldMkLst>
          <pc:docMk/>
          <pc:sldMk cId="0" sldId="528"/>
        </pc:sldMkLst>
        <pc:spChg chg="mod">
          <ac:chgData name="wang jinyu" userId="4ef73c0e9951af0c" providerId="LiveId" clId="{13367162-A76D-42ED-9FEA-75F113E49472}" dt="2024-02-22T05:45:28.509" v="24" actId="14100"/>
          <ac:spMkLst>
            <pc:docMk/>
            <pc:sldMk cId="0" sldId="528"/>
            <ac:spMk id="11274" creationId="{00000000-0000-0000-0000-000000000000}"/>
          </ac:spMkLst>
        </pc:spChg>
      </pc:sldChg>
      <pc:sldChg chg="delSp modSp mod modAnim">
        <pc:chgData name="wang jinyu" userId="4ef73c0e9951af0c" providerId="LiveId" clId="{13367162-A76D-42ED-9FEA-75F113E49472}" dt="2024-03-04T00:16:41.073" v="159" actId="20577"/>
        <pc:sldMkLst>
          <pc:docMk/>
          <pc:sldMk cId="0" sldId="531"/>
        </pc:sldMkLst>
        <pc:spChg chg="mod">
          <ac:chgData name="wang jinyu" userId="4ef73c0e9951af0c" providerId="LiveId" clId="{13367162-A76D-42ED-9FEA-75F113E49472}" dt="2024-03-04T00:16:41.073" v="159" actId="20577"/>
          <ac:spMkLst>
            <pc:docMk/>
            <pc:sldMk cId="0" sldId="531"/>
            <ac:spMk id="15365" creationId="{00000000-0000-0000-0000-000000000000}"/>
          </ac:spMkLst>
        </pc:spChg>
        <pc:picChg chg="mod">
          <ac:chgData name="wang jinyu" userId="4ef73c0e9951af0c" providerId="LiveId" clId="{13367162-A76D-42ED-9FEA-75F113E49472}" dt="2024-03-04T00:16:28.709" v="137" actId="1076"/>
          <ac:picMkLst>
            <pc:docMk/>
            <pc:sldMk cId="0" sldId="531"/>
            <ac:picMk id="15366" creationId="{00000000-0000-0000-0000-000000000000}"/>
          </ac:picMkLst>
        </pc:picChg>
        <pc:picChg chg="mod">
          <ac:chgData name="wang jinyu" userId="4ef73c0e9951af0c" providerId="LiveId" clId="{13367162-A76D-42ED-9FEA-75F113E49472}" dt="2024-03-04T00:16:24.154" v="136" actId="1076"/>
          <ac:picMkLst>
            <pc:docMk/>
            <pc:sldMk cId="0" sldId="531"/>
            <ac:picMk id="15367" creationId="{00000000-0000-0000-0000-000000000000}"/>
          </ac:picMkLst>
        </pc:picChg>
        <pc:picChg chg="del">
          <ac:chgData name="wang jinyu" userId="4ef73c0e9951af0c" providerId="LiveId" clId="{13367162-A76D-42ED-9FEA-75F113E49472}" dt="2024-03-04T00:15:57.873" v="93" actId="478"/>
          <ac:picMkLst>
            <pc:docMk/>
            <pc:sldMk cId="0" sldId="531"/>
            <ac:picMk id="15368" creationId="{00000000-0000-0000-0000-000000000000}"/>
          </ac:picMkLst>
        </pc:picChg>
      </pc:sldChg>
      <pc:sldChg chg="modSp mod">
        <pc:chgData name="wang jinyu" userId="4ef73c0e9951af0c" providerId="LiveId" clId="{13367162-A76D-42ED-9FEA-75F113E49472}" dt="2024-03-07T01:09:55.740" v="184" actId="20577"/>
        <pc:sldMkLst>
          <pc:docMk/>
          <pc:sldMk cId="0" sldId="540"/>
        </pc:sldMkLst>
        <pc:spChg chg="mod">
          <ac:chgData name="wang jinyu" userId="4ef73c0e9951af0c" providerId="LiveId" clId="{13367162-A76D-42ED-9FEA-75F113E49472}" dt="2024-02-22T07:03:29.183" v="75" actId="1037"/>
          <ac:spMkLst>
            <pc:docMk/>
            <pc:sldMk cId="0" sldId="540"/>
            <ac:spMk id="22546" creationId="{00000000-0000-0000-0000-000000000000}"/>
          </ac:spMkLst>
        </pc:spChg>
        <pc:spChg chg="mod">
          <ac:chgData name="wang jinyu" userId="4ef73c0e9951af0c" providerId="LiveId" clId="{13367162-A76D-42ED-9FEA-75F113E49472}" dt="2024-02-22T07:03:29.183" v="75" actId="1037"/>
          <ac:spMkLst>
            <pc:docMk/>
            <pc:sldMk cId="0" sldId="540"/>
            <ac:spMk id="22547" creationId="{00000000-0000-0000-0000-000000000000}"/>
          </ac:spMkLst>
        </pc:spChg>
        <pc:spChg chg="mod">
          <ac:chgData name="wang jinyu" userId="4ef73c0e9951af0c" providerId="LiveId" clId="{13367162-A76D-42ED-9FEA-75F113E49472}" dt="2024-03-07T01:09:55.740" v="184" actId="20577"/>
          <ac:spMkLst>
            <pc:docMk/>
            <pc:sldMk cId="0" sldId="540"/>
            <ac:spMk id="25607" creationId="{00000000-0000-0000-0000-000000000000}"/>
          </ac:spMkLst>
        </pc:spChg>
        <pc:spChg chg="mod">
          <ac:chgData name="wang jinyu" userId="4ef73c0e9951af0c" providerId="LiveId" clId="{13367162-A76D-42ED-9FEA-75F113E49472}" dt="2024-03-07T01:09:02.689" v="164" actId="1076"/>
          <ac:spMkLst>
            <pc:docMk/>
            <pc:sldMk cId="0" sldId="540"/>
            <ac:spMk id="25612" creationId="{00000000-0000-0000-0000-000000000000}"/>
          </ac:spMkLst>
        </pc:spChg>
        <pc:spChg chg="mod">
          <ac:chgData name="wang jinyu" userId="4ef73c0e9951af0c" providerId="LiveId" clId="{13367162-A76D-42ED-9FEA-75F113E49472}" dt="2024-02-22T07:03:29.183" v="75" actId="1037"/>
          <ac:spMkLst>
            <pc:docMk/>
            <pc:sldMk cId="0" sldId="540"/>
            <ac:spMk id="25618" creationId="{00000000-0000-0000-0000-000000000000}"/>
          </ac:spMkLst>
        </pc:spChg>
        <pc:spChg chg="mod">
          <ac:chgData name="wang jinyu" userId="4ef73c0e9951af0c" providerId="LiveId" clId="{13367162-A76D-42ED-9FEA-75F113E49472}" dt="2024-02-22T07:03:29.183" v="75" actId="1037"/>
          <ac:spMkLst>
            <pc:docMk/>
            <pc:sldMk cId="0" sldId="540"/>
            <ac:spMk id="25619" creationId="{00000000-0000-0000-0000-000000000000}"/>
          </ac:spMkLst>
        </pc:spChg>
        <pc:spChg chg="mod">
          <ac:chgData name="wang jinyu" userId="4ef73c0e9951af0c" providerId="LiveId" clId="{13367162-A76D-42ED-9FEA-75F113E49472}" dt="2024-02-22T07:03:29.183" v="75" actId="1037"/>
          <ac:spMkLst>
            <pc:docMk/>
            <pc:sldMk cId="0" sldId="540"/>
            <ac:spMk id="25620" creationId="{00000000-0000-0000-0000-000000000000}"/>
          </ac:spMkLst>
        </pc:spChg>
        <pc:grpChg chg="mod">
          <ac:chgData name="wang jinyu" userId="4ef73c0e9951af0c" providerId="LiveId" clId="{13367162-A76D-42ED-9FEA-75F113E49472}" dt="2024-02-22T07:03:29.183" v="75" actId="1037"/>
          <ac:grpSpMkLst>
            <pc:docMk/>
            <pc:sldMk cId="0" sldId="540"/>
            <ac:grpSpMk id="25615" creationId="{00000000-0000-0000-0000-000000000000}"/>
          </ac:grpSpMkLst>
        </pc:grpChg>
        <pc:grpChg chg="mod">
          <ac:chgData name="wang jinyu" userId="4ef73c0e9951af0c" providerId="LiveId" clId="{13367162-A76D-42ED-9FEA-75F113E49472}" dt="2024-02-22T07:03:29.183" v="75" actId="1037"/>
          <ac:grpSpMkLst>
            <pc:docMk/>
            <pc:sldMk cId="0" sldId="540"/>
            <ac:grpSpMk id="25616" creationId="{00000000-0000-0000-0000-000000000000}"/>
          </ac:grpSpMkLst>
        </pc:grpChg>
      </pc:sldChg>
      <pc:sldChg chg="modSp mod ord">
        <pc:chgData name="wang jinyu" userId="4ef73c0e9951af0c" providerId="LiveId" clId="{13367162-A76D-42ED-9FEA-75F113E49472}" dt="2024-03-07T01:20:37.174" v="202" actId="1038"/>
        <pc:sldMkLst>
          <pc:docMk/>
          <pc:sldMk cId="0" sldId="542"/>
        </pc:sldMkLst>
        <pc:spChg chg="mod">
          <ac:chgData name="wang jinyu" userId="4ef73c0e9951af0c" providerId="LiveId" clId="{13367162-A76D-42ED-9FEA-75F113E49472}" dt="2024-03-07T01:19:29.405" v="187" actId="20577"/>
          <ac:spMkLst>
            <pc:docMk/>
            <pc:sldMk cId="0" sldId="542"/>
            <ac:spMk id="28688" creationId="{00000000-0000-0000-0000-000000000000}"/>
          </ac:spMkLst>
        </pc:spChg>
        <pc:spChg chg="mod">
          <ac:chgData name="wang jinyu" userId="4ef73c0e9951af0c" providerId="LiveId" clId="{13367162-A76D-42ED-9FEA-75F113E49472}" dt="2024-03-07T01:20:26.388" v="198" actId="1038"/>
          <ac:spMkLst>
            <pc:docMk/>
            <pc:sldMk cId="0" sldId="542"/>
            <ac:spMk id="28689" creationId="{00000000-0000-0000-0000-000000000000}"/>
          </ac:spMkLst>
        </pc:spChg>
        <pc:spChg chg="mod">
          <ac:chgData name="wang jinyu" userId="4ef73c0e9951af0c" providerId="LiveId" clId="{13367162-A76D-42ED-9FEA-75F113E49472}" dt="2024-03-07T01:20:37.174" v="202" actId="1038"/>
          <ac:spMkLst>
            <pc:docMk/>
            <pc:sldMk cId="0" sldId="542"/>
            <ac:spMk id="28690" creationId="{00000000-0000-0000-0000-000000000000}"/>
          </ac:spMkLst>
        </pc:spChg>
      </pc:sldChg>
      <pc:sldChg chg="modSp">
        <pc:chgData name="wang jinyu" userId="4ef73c0e9951af0c" providerId="LiveId" clId="{13367162-A76D-42ED-9FEA-75F113E49472}" dt="2024-02-22T08:54:43.560" v="92"/>
        <pc:sldMkLst>
          <pc:docMk/>
          <pc:sldMk cId="0" sldId="544"/>
        </pc:sldMkLst>
        <pc:spChg chg="mod">
          <ac:chgData name="wang jinyu" userId="4ef73c0e9951af0c" providerId="LiveId" clId="{13367162-A76D-42ED-9FEA-75F113E49472}" dt="2024-02-22T08:54:43.560" v="92"/>
          <ac:spMkLst>
            <pc:docMk/>
            <pc:sldMk cId="0" sldId="544"/>
            <ac:spMk id="30729" creationId="{00000000-0000-0000-0000-000000000000}"/>
          </ac:spMkLst>
        </pc:spChg>
      </pc:sldChg>
      <pc:sldChg chg="modSp mod">
        <pc:chgData name="wang jinyu" userId="4ef73c0e9951af0c" providerId="LiveId" clId="{13367162-A76D-42ED-9FEA-75F113E49472}" dt="2024-03-07T05:31:31.156" v="213"/>
        <pc:sldMkLst>
          <pc:docMk/>
          <pc:sldMk cId="0" sldId="567"/>
        </pc:sldMkLst>
        <pc:spChg chg="mod">
          <ac:chgData name="wang jinyu" userId="4ef73c0e9951af0c" providerId="LiveId" clId="{13367162-A76D-42ED-9FEA-75F113E49472}" dt="2024-03-07T05:31:31.156" v="213"/>
          <ac:spMkLst>
            <pc:docMk/>
            <pc:sldMk cId="0" sldId="567"/>
            <ac:spMk id="56328" creationId="{00000000-0000-0000-0000-000000000000}"/>
          </ac:spMkLst>
        </pc:spChg>
      </pc:sldChg>
      <pc:sldChg chg="delSp mod delAnim">
        <pc:chgData name="wang jinyu" userId="4ef73c0e9951af0c" providerId="LiveId" clId="{13367162-A76D-42ED-9FEA-75F113E49472}" dt="2024-03-14T08:14:05.090" v="252" actId="478"/>
        <pc:sldMkLst>
          <pc:docMk/>
          <pc:sldMk cId="0" sldId="584"/>
        </pc:sldMkLst>
        <pc:spChg chg="del">
          <ac:chgData name="wang jinyu" userId="4ef73c0e9951af0c" providerId="LiveId" clId="{13367162-A76D-42ED-9FEA-75F113E49472}" dt="2024-03-14T08:14:05.090" v="252" actId="478"/>
          <ac:spMkLst>
            <pc:docMk/>
            <pc:sldMk cId="0" sldId="584"/>
            <ac:spMk id="2" creationId="{00000000-0000-0000-0000-000000000000}"/>
          </ac:spMkLst>
        </pc:spChg>
      </pc:sldChg>
      <pc:sldChg chg="modSp mod modAnim modNotesTx">
        <pc:chgData name="wang jinyu" userId="4ef73c0e9951af0c" providerId="LiveId" clId="{13367162-A76D-42ED-9FEA-75F113E49472}" dt="2024-03-11T01:30:03.123" v="251" actId="1035"/>
        <pc:sldMkLst>
          <pc:docMk/>
          <pc:sldMk cId="0" sldId="585"/>
        </pc:sldMkLst>
        <pc:spChg chg="mod">
          <ac:chgData name="wang jinyu" userId="4ef73c0e9951af0c" providerId="LiveId" clId="{13367162-A76D-42ED-9FEA-75F113E49472}" dt="2024-03-11T01:29:48.460" v="230" actId="1035"/>
          <ac:spMkLst>
            <pc:docMk/>
            <pc:sldMk cId="0" sldId="585"/>
            <ac:spMk id="75781" creationId="{00000000-0000-0000-0000-000000000000}"/>
          </ac:spMkLst>
        </pc:spChg>
        <pc:picChg chg="mod">
          <ac:chgData name="wang jinyu" userId="4ef73c0e9951af0c" providerId="LiveId" clId="{13367162-A76D-42ED-9FEA-75F113E49472}" dt="2024-03-11T01:30:03.123" v="251" actId="1035"/>
          <ac:picMkLst>
            <pc:docMk/>
            <pc:sldMk cId="0" sldId="585"/>
            <ac:picMk id="75782" creationId="{00000000-0000-0000-0000-000000000000}"/>
          </ac:picMkLst>
        </pc:picChg>
      </pc:sldChg>
      <pc:sldChg chg="modSp mod">
        <pc:chgData name="wang jinyu" userId="4ef73c0e9951af0c" providerId="LiveId" clId="{13367162-A76D-42ED-9FEA-75F113E49472}" dt="2024-03-14T08:26:25.220" v="253" actId="6549"/>
        <pc:sldMkLst>
          <pc:docMk/>
          <pc:sldMk cId="0" sldId="587"/>
        </pc:sldMkLst>
        <pc:spChg chg="mod">
          <ac:chgData name="wang jinyu" userId="4ef73c0e9951af0c" providerId="LiveId" clId="{13367162-A76D-42ED-9FEA-75F113E49472}" dt="2024-03-14T08:26:25.220" v="253" actId="6549"/>
          <ac:spMkLst>
            <pc:docMk/>
            <pc:sldMk cId="0" sldId="587"/>
            <ac:spMk id="77883" creationId="{00000000-0000-0000-0000-000000000000}"/>
          </ac:spMkLst>
        </pc:spChg>
      </pc:sldChg>
      <pc:sldChg chg="modSp mod">
        <pc:chgData name="wang jinyu" userId="4ef73c0e9951af0c" providerId="LiveId" clId="{13367162-A76D-42ED-9FEA-75F113E49472}" dt="2024-03-14T08:45:25.772" v="265" actId="208"/>
        <pc:sldMkLst>
          <pc:docMk/>
          <pc:sldMk cId="0" sldId="593"/>
        </pc:sldMkLst>
        <pc:spChg chg="mod">
          <ac:chgData name="wang jinyu" userId="4ef73c0e9951af0c" providerId="LiveId" clId="{13367162-A76D-42ED-9FEA-75F113E49472}" dt="2024-03-14T08:44:20.719" v="259" actId="208"/>
          <ac:spMkLst>
            <pc:docMk/>
            <pc:sldMk cId="0" sldId="593"/>
            <ac:spMk id="84005" creationId="{00000000-0000-0000-0000-000000000000}"/>
          </ac:spMkLst>
        </pc:spChg>
        <pc:spChg chg="mod">
          <ac:chgData name="wang jinyu" userId="4ef73c0e9951af0c" providerId="LiveId" clId="{13367162-A76D-42ED-9FEA-75F113E49472}" dt="2024-03-14T08:44:36.341" v="261" actId="208"/>
          <ac:spMkLst>
            <pc:docMk/>
            <pc:sldMk cId="0" sldId="593"/>
            <ac:spMk id="84007" creationId="{00000000-0000-0000-0000-000000000000}"/>
          </ac:spMkLst>
        </pc:spChg>
        <pc:spChg chg="mod">
          <ac:chgData name="wang jinyu" userId="4ef73c0e9951af0c" providerId="LiveId" clId="{13367162-A76D-42ED-9FEA-75F113E49472}" dt="2024-03-14T08:45:14.804" v="263" actId="208"/>
          <ac:spMkLst>
            <pc:docMk/>
            <pc:sldMk cId="0" sldId="593"/>
            <ac:spMk id="84039" creationId="{00000000-0000-0000-0000-000000000000}"/>
          </ac:spMkLst>
        </pc:spChg>
        <pc:spChg chg="mod">
          <ac:chgData name="wang jinyu" userId="4ef73c0e9951af0c" providerId="LiveId" clId="{13367162-A76D-42ED-9FEA-75F113E49472}" dt="2024-03-14T08:45:21.864" v="264" actId="208"/>
          <ac:spMkLst>
            <pc:docMk/>
            <pc:sldMk cId="0" sldId="593"/>
            <ac:spMk id="84040" creationId="{00000000-0000-0000-0000-000000000000}"/>
          </ac:spMkLst>
        </pc:spChg>
        <pc:spChg chg="mod">
          <ac:chgData name="wang jinyu" userId="4ef73c0e9951af0c" providerId="LiveId" clId="{13367162-A76D-42ED-9FEA-75F113E49472}" dt="2024-03-14T08:45:25.772" v="265" actId="208"/>
          <ac:spMkLst>
            <pc:docMk/>
            <pc:sldMk cId="0" sldId="593"/>
            <ac:spMk id="84092" creationId="{00000000-0000-0000-0000-000000000000}"/>
          </ac:spMkLst>
        </pc:spChg>
        <pc:spChg chg="mod">
          <ac:chgData name="wang jinyu" userId="4ef73c0e9951af0c" providerId="LiveId" clId="{13367162-A76D-42ED-9FEA-75F113E49472}" dt="2024-03-14T08:45:25.772" v="265" actId="208"/>
          <ac:spMkLst>
            <pc:docMk/>
            <pc:sldMk cId="0" sldId="593"/>
            <ac:spMk id="84093" creationId="{00000000-0000-0000-0000-000000000000}"/>
          </ac:spMkLst>
        </pc:spChg>
        <pc:spChg chg="mod">
          <ac:chgData name="wang jinyu" userId="4ef73c0e9951af0c" providerId="LiveId" clId="{13367162-A76D-42ED-9FEA-75F113E49472}" dt="2024-03-14T08:45:06.156" v="262" actId="208"/>
          <ac:spMkLst>
            <pc:docMk/>
            <pc:sldMk cId="0" sldId="593"/>
            <ac:spMk id="84094" creationId="{00000000-0000-0000-0000-000000000000}"/>
          </ac:spMkLst>
        </pc:spChg>
        <pc:spChg chg="mod">
          <ac:chgData name="wang jinyu" userId="4ef73c0e9951af0c" providerId="LiveId" clId="{13367162-A76D-42ED-9FEA-75F113E49472}" dt="2024-03-14T08:45:06.156" v="262" actId="208"/>
          <ac:spMkLst>
            <pc:docMk/>
            <pc:sldMk cId="0" sldId="593"/>
            <ac:spMk id="84095" creationId="{00000000-0000-0000-0000-000000000000}"/>
          </ac:spMkLst>
        </pc:spChg>
        <pc:spChg chg="mod">
          <ac:chgData name="wang jinyu" userId="4ef73c0e9951af0c" providerId="LiveId" clId="{13367162-A76D-42ED-9FEA-75F113E49472}" dt="2024-03-14T08:44:31.810" v="260" actId="208"/>
          <ac:spMkLst>
            <pc:docMk/>
            <pc:sldMk cId="0" sldId="593"/>
            <ac:spMk id="84099" creationId="{00000000-0000-0000-0000-000000000000}"/>
          </ac:spMkLst>
        </pc:spChg>
        <pc:spChg chg="mod">
          <ac:chgData name="wang jinyu" userId="4ef73c0e9951af0c" providerId="LiveId" clId="{13367162-A76D-42ED-9FEA-75F113E49472}" dt="2024-03-14T08:44:31.810" v="260" actId="208"/>
          <ac:spMkLst>
            <pc:docMk/>
            <pc:sldMk cId="0" sldId="593"/>
            <ac:spMk id="84100" creationId="{00000000-0000-0000-0000-000000000000}"/>
          </ac:spMkLst>
        </pc:spChg>
        <pc:spChg chg="mod">
          <ac:chgData name="wang jinyu" userId="4ef73c0e9951af0c" providerId="LiveId" clId="{13367162-A76D-42ED-9FEA-75F113E49472}" dt="2024-03-14T08:44:15.217" v="258" actId="208"/>
          <ac:spMkLst>
            <pc:docMk/>
            <pc:sldMk cId="0" sldId="593"/>
            <ac:spMk id="84101" creationId="{00000000-0000-0000-0000-000000000000}"/>
          </ac:spMkLst>
        </pc:spChg>
        <pc:spChg chg="mod">
          <ac:chgData name="wang jinyu" userId="4ef73c0e9951af0c" providerId="LiveId" clId="{13367162-A76D-42ED-9FEA-75F113E49472}" dt="2024-03-14T08:44:15.217" v="258" actId="208"/>
          <ac:spMkLst>
            <pc:docMk/>
            <pc:sldMk cId="0" sldId="593"/>
            <ac:spMk id="84102" creationId="{00000000-0000-0000-0000-000000000000}"/>
          </ac:spMkLst>
        </pc:spChg>
        <pc:grpChg chg="mod">
          <ac:chgData name="wang jinyu" userId="4ef73c0e9951af0c" providerId="LiveId" clId="{13367162-A76D-42ED-9FEA-75F113E49472}" dt="2024-03-14T08:43:54.999" v="255" actId="1076"/>
          <ac:grpSpMkLst>
            <pc:docMk/>
            <pc:sldMk cId="0" sldId="593"/>
            <ac:grpSpMk id="84002" creationId="{00000000-0000-0000-0000-000000000000}"/>
          </ac:grpSpMkLst>
        </pc:grpChg>
      </pc:sldChg>
      <pc:sldChg chg="modAnim">
        <pc:chgData name="wang jinyu" userId="4ef73c0e9951af0c" providerId="LiveId" clId="{13367162-A76D-42ED-9FEA-75F113E49472}" dt="2024-03-14T08:47:24.210" v="266"/>
        <pc:sldMkLst>
          <pc:docMk/>
          <pc:sldMk cId="0" sldId="594"/>
        </pc:sldMkLst>
      </pc:sldChg>
      <pc:sldChg chg="del">
        <pc:chgData name="wang jinyu" userId="4ef73c0e9951af0c" providerId="LiveId" clId="{13367162-A76D-42ED-9FEA-75F113E49472}" dt="2024-03-04T00:56:25.979" v="162" actId="47"/>
        <pc:sldMkLst>
          <pc:docMk/>
          <pc:sldMk cId="0" sldId="609"/>
        </pc:sldMkLst>
      </pc:sldChg>
      <pc:sldChg chg="del">
        <pc:chgData name="wang jinyu" userId="4ef73c0e9951af0c" providerId="LiveId" clId="{13367162-A76D-42ED-9FEA-75F113E49472}" dt="2024-03-04T00:56:27.332" v="163" actId="47"/>
        <pc:sldMkLst>
          <pc:docMk/>
          <pc:sldMk cId="0" sldId="610"/>
        </pc:sldMkLst>
      </pc:sldChg>
      <pc:sldChg chg="delSp">
        <pc:chgData name="wang jinyu" userId="4ef73c0e9951af0c" providerId="LiveId" clId="{13367162-A76D-42ED-9FEA-75F113E49472}" dt="2024-03-07T03:01:57.953" v="203" actId="478"/>
        <pc:sldMkLst>
          <pc:docMk/>
          <pc:sldMk cId="0" sldId="882"/>
        </pc:sldMkLst>
        <pc:spChg chg="del">
          <ac:chgData name="wang jinyu" userId="4ef73c0e9951af0c" providerId="LiveId" clId="{13367162-A76D-42ED-9FEA-75F113E49472}" dt="2024-03-07T03:01:57.953" v="203" actId="478"/>
          <ac:spMkLst>
            <pc:docMk/>
            <pc:sldMk cId="0" sldId="882"/>
            <ac:spMk id="36873" creationId="{00000000-0000-0000-0000-000000000000}"/>
          </ac:spMkLst>
        </pc:spChg>
      </pc:sldChg>
    </pc:docChg>
  </pc:docChgLst>
  <pc:docChgLst>
    <pc:chgData name="wang jinyu" userId="4ef73c0e9951af0c" providerId="LiveId" clId="{6C90BDC5-349E-4C2A-BB80-27BD754BE1A5}"/>
    <pc:docChg chg="undo custSel addSld delSld modSld">
      <pc:chgData name="wang jinyu" userId="4ef73c0e9951af0c" providerId="LiveId" clId="{6C90BDC5-349E-4C2A-BB80-27BD754BE1A5}" dt="2024-03-12T12:18:17.927" v="117" actId="6549"/>
      <pc:docMkLst>
        <pc:docMk/>
      </pc:docMkLst>
      <pc:sldChg chg="modSp">
        <pc:chgData name="wang jinyu" userId="4ef73c0e9951af0c" providerId="LiveId" clId="{6C90BDC5-349E-4C2A-BB80-27BD754BE1A5}" dt="2024-03-10T13:52:20.693" v="17"/>
        <pc:sldMkLst>
          <pc:docMk/>
          <pc:sldMk cId="0" sldId="560"/>
        </pc:sldMkLst>
        <pc:spChg chg="mod">
          <ac:chgData name="wang jinyu" userId="4ef73c0e9951af0c" providerId="LiveId" clId="{6C90BDC5-349E-4C2A-BB80-27BD754BE1A5}" dt="2024-03-10T13:52:20.693" v="17"/>
          <ac:spMkLst>
            <pc:docMk/>
            <pc:sldMk cId="0" sldId="560"/>
            <ac:spMk id="49156" creationId="{00000000-0000-0000-0000-000000000000}"/>
          </ac:spMkLst>
        </pc:spChg>
      </pc:sldChg>
      <pc:sldChg chg="modSp mod">
        <pc:chgData name="wang jinyu" userId="4ef73c0e9951af0c" providerId="LiveId" clId="{6C90BDC5-349E-4C2A-BB80-27BD754BE1A5}" dt="2024-03-10T14:00:36.354" v="74" actId="20577"/>
        <pc:sldMkLst>
          <pc:docMk/>
          <pc:sldMk cId="0" sldId="564"/>
        </pc:sldMkLst>
        <pc:spChg chg="mod">
          <ac:chgData name="wang jinyu" userId="4ef73c0e9951af0c" providerId="LiveId" clId="{6C90BDC5-349E-4C2A-BB80-27BD754BE1A5}" dt="2024-03-10T13:59:18.914" v="35" actId="20577"/>
          <ac:spMkLst>
            <pc:docMk/>
            <pc:sldMk cId="0" sldId="564"/>
            <ac:spMk id="53253" creationId="{00000000-0000-0000-0000-000000000000}"/>
          </ac:spMkLst>
        </pc:spChg>
        <pc:spChg chg="mod">
          <ac:chgData name="wang jinyu" userId="4ef73c0e9951af0c" providerId="LiveId" clId="{6C90BDC5-349E-4C2A-BB80-27BD754BE1A5}" dt="2024-03-10T14:00:36.354" v="74" actId="20577"/>
          <ac:spMkLst>
            <pc:docMk/>
            <pc:sldMk cId="0" sldId="564"/>
            <ac:spMk id="53265" creationId="{00000000-0000-0000-0000-000000000000}"/>
          </ac:spMkLst>
        </pc:spChg>
      </pc:sldChg>
      <pc:sldChg chg="modSp mod">
        <pc:chgData name="wang jinyu" userId="4ef73c0e9951af0c" providerId="LiveId" clId="{6C90BDC5-349E-4C2A-BB80-27BD754BE1A5}" dt="2024-02-25T08:30:43.282" v="3" actId="948"/>
        <pc:sldMkLst>
          <pc:docMk/>
          <pc:sldMk cId="0" sldId="572"/>
        </pc:sldMkLst>
        <pc:spChg chg="mod">
          <ac:chgData name="wang jinyu" userId="4ef73c0e9951af0c" providerId="LiveId" clId="{6C90BDC5-349E-4C2A-BB80-27BD754BE1A5}" dt="2024-02-25T08:30:43.282" v="3" actId="948"/>
          <ac:spMkLst>
            <pc:docMk/>
            <pc:sldMk cId="0" sldId="572"/>
            <ac:spMk id="61445" creationId="{00000000-0000-0000-0000-000000000000}"/>
          </ac:spMkLst>
        </pc:spChg>
      </pc:sldChg>
      <pc:sldChg chg="modSp mod modAnim">
        <pc:chgData name="wang jinyu" userId="4ef73c0e9951af0c" providerId="LiveId" clId="{6C90BDC5-349E-4C2A-BB80-27BD754BE1A5}" dt="2024-03-10T15:35:37.764" v="108" actId="20577"/>
        <pc:sldMkLst>
          <pc:docMk/>
          <pc:sldMk cId="0" sldId="581"/>
        </pc:sldMkLst>
        <pc:spChg chg="mod">
          <ac:chgData name="wang jinyu" userId="4ef73c0e9951af0c" providerId="LiveId" clId="{6C90BDC5-349E-4C2A-BB80-27BD754BE1A5}" dt="2024-03-10T15:35:19.582" v="101" actId="20577"/>
          <ac:spMkLst>
            <pc:docMk/>
            <pc:sldMk cId="0" sldId="581"/>
            <ac:spMk id="70661" creationId="{00000000-0000-0000-0000-000000000000}"/>
          </ac:spMkLst>
        </pc:spChg>
        <pc:spChg chg="mod">
          <ac:chgData name="wang jinyu" userId="4ef73c0e9951af0c" providerId="LiveId" clId="{6C90BDC5-349E-4C2A-BB80-27BD754BE1A5}" dt="2024-03-10T15:35:23.538" v="104" actId="1038"/>
          <ac:spMkLst>
            <pc:docMk/>
            <pc:sldMk cId="0" sldId="581"/>
            <ac:spMk id="70694" creationId="{00000000-0000-0000-0000-000000000000}"/>
          </ac:spMkLst>
        </pc:spChg>
        <pc:spChg chg="mod">
          <ac:chgData name="wang jinyu" userId="4ef73c0e9951af0c" providerId="LiveId" clId="{6C90BDC5-349E-4C2A-BB80-27BD754BE1A5}" dt="2024-03-10T15:35:37.764" v="108" actId="20577"/>
          <ac:spMkLst>
            <pc:docMk/>
            <pc:sldMk cId="0" sldId="581"/>
            <ac:spMk id="70697" creationId="{00000000-0000-0000-0000-000000000000}"/>
          </ac:spMkLst>
        </pc:spChg>
      </pc:sldChg>
      <pc:sldChg chg="modSp mod">
        <pc:chgData name="wang jinyu" userId="4ef73c0e9951af0c" providerId="LiveId" clId="{6C90BDC5-349E-4C2A-BB80-27BD754BE1A5}" dt="2024-03-10T15:36:08.600" v="114" actId="1037"/>
        <pc:sldMkLst>
          <pc:docMk/>
          <pc:sldMk cId="0" sldId="582"/>
        </pc:sldMkLst>
        <pc:spChg chg="mod">
          <ac:chgData name="wang jinyu" userId="4ef73c0e9951af0c" providerId="LiveId" clId="{6C90BDC5-349E-4C2A-BB80-27BD754BE1A5}" dt="2024-03-10T15:36:03.158" v="111" actId="12"/>
          <ac:spMkLst>
            <pc:docMk/>
            <pc:sldMk cId="0" sldId="582"/>
            <ac:spMk id="71684" creationId="{00000000-0000-0000-0000-000000000000}"/>
          </ac:spMkLst>
        </pc:spChg>
        <pc:spChg chg="mod">
          <ac:chgData name="wang jinyu" userId="4ef73c0e9951af0c" providerId="LiveId" clId="{6C90BDC5-349E-4C2A-BB80-27BD754BE1A5}" dt="2024-03-10T15:36:08.600" v="114" actId="1037"/>
          <ac:spMkLst>
            <pc:docMk/>
            <pc:sldMk cId="0" sldId="582"/>
            <ac:spMk id="71685" creationId="{00000000-0000-0000-0000-000000000000}"/>
          </ac:spMkLst>
        </pc:spChg>
      </pc:sldChg>
      <pc:sldChg chg="modSp mod">
        <pc:chgData name="wang jinyu" userId="4ef73c0e9951af0c" providerId="LiveId" clId="{6C90BDC5-349E-4C2A-BB80-27BD754BE1A5}" dt="2024-03-12T12:18:17.927" v="117" actId="6549"/>
        <pc:sldMkLst>
          <pc:docMk/>
          <pc:sldMk cId="0" sldId="586"/>
        </pc:sldMkLst>
        <pc:spChg chg="mod">
          <ac:chgData name="wang jinyu" userId="4ef73c0e9951af0c" providerId="LiveId" clId="{6C90BDC5-349E-4C2A-BB80-27BD754BE1A5}" dt="2024-03-12T12:18:17.927" v="117" actId="6549"/>
          <ac:spMkLst>
            <pc:docMk/>
            <pc:sldMk cId="0" sldId="586"/>
            <ac:spMk id="76914" creationId="{00000000-0000-0000-0000-000000000000}"/>
          </ac:spMkLst>
        </pc:spChg>
      </pc:sldChg>
      <pc:sldChg chg="del">
        <pc:chgData name="wang jinyu" userId="4ef73c0e9951af0c" providerId="LiveId" clId="{6C90BDC5-349E-4C2A-BB80-27BD754BE1A5}" dt="2024-02-25T06:26:29.367" v="0" actId="47"/>
        <pc:sldMkLst>
          <pc:docMk/>
          <pc:sldMk cId="0" sldId="824"/>
        </pc:sldMkLst>
      </pc:sldChg>
      <pc:sldChg chg="new del">
        <pc:chgData name="wang jinyu" userId="4ef73c0e9951af0c" providerId="LiveId" clId="{6C90BDC5-349E-4C2A-BB80-27BD754BE1A5}" dt="2024-03-12T11:43:10.834" v="116" actId="680"/>
        <pc:sldMkLst>
          <pc:docMk/>
          <pc:sldMk cId="532084549" sldId="88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3-03T12:21:31.598"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10243"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12ACFD-FA1B-4A18-A8D3-BD7EA4F8FC70}" type="datetimeFigureOut">
              <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rPr>
              <a:t>2025/2/24</a:t>
            </a:fld>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10244" name="幻灯片图像占位符 3"/>
          <p:cNvSpPr>
            <a:spLocks noGrp="1" noRot="1" noChangeAspect="1"/>
          </p:cNvSpPr>
          <p:nvPr>
            <p:ph type="sldImg" idx="2"/>
          </p:nvPr>
        </p:nvSpPr>
        <p:spPr>
          <a:xfrm>
            <a:off x="381000" y="685800"/>
            <a:ext cx="6096000" cy="3429000"/>
          </a:xfrm>
          <a:prstGeom prst="rect">
            <a:avLst/>
          </a:prstGeom>
          <a:noFill/>
          <a:ln w="12700">
            <a:noFill/>
          </a:ln>
        </p:spPr>
      </p:sp>
      <p:sp>
        <p:nvSpPr>
          <p:cNvPr id="10245"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10246"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10247"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632E03-02E8-461A-A8E1-C94E1FF1D59B}" type="slidenum">
              <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4338"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latin typeface="Times New Roman" panose="02020603050405020304" pitchFamily="18" charset="0"/>
              </a:rPr>
              <a:t>3</a:t>
            </a:fld>
            <a:endParaRPr lang="en-US" altLang="zh-CN" dirty="0">
              <a:latin typeface="Times New Roman" panose="02020603050405020304" pitchFamily="18" charset="0"/>
            </a:endParaRPr>
          </a:p>
        </p:txBody>
      </p:sp>
      <p:sp>
        <p:nvSpPr>
          <p:cNvPr id="14339" name="Rectangle 2"/>
          <p:cNvSpPr>
            <a:spLocks noGrp="1" noRot="1" noChangeAspect="1" noTextEdit="1"/>
          </p:cNvSpPr>
          <p:nvPr>
            <p:ph type="sldImg"/>
          </p:nvPr>
        </p:nvSpPr>
        <p:spPr>
          <a:ln>
            <a:solidFill>
              <a:srgbClr val="000000">
                <a:alpha val="100000"/>
              </a:srgbClr>
            </a:solidFill>
            <a:miter lim="800000"/>
          </a:ln>
        </p:spPr>
      </p:sp>
      <p:sp>
        <p:nvSpPr>
          <p:cNvPr id="14340" name="Rectangle 3"/>
          <p:cNvSpPr>
            <a:spLocks noGrp="1"/>
          </p:cNvSpPr>
          <p:nvPr>
            <p:ph type="body"/>
          </p:nvPr>
        </p:nvSpPr>
        <p:spPr>
          <a:ln w="12700"/>
        </p:spPr>
        <p:txBody>
          <a:bodyPr wrap="square" lIns="91440" tIns="45720" rIns="91440" bIns="45720" anchor="t"/>
          <a:lstStyle/>
          <a:p>
            <a:pPr lvl="0" eaLnBrk="1" hangingPunct="1">
              <a:spcBef>
                <a:spcPct val="0"/>
              </a:spcBef>
            </a:pPr>
            <a:r>
              <a:rPr lang="zh-CN" altLang="en-US" dirty="0"/>
              <a:t>布尔（</a:t>
            </a:r>
            <a:r>
              <a:rPr lang="en-US" altLang="zh-CN" dirty="0"/>
              <a:t>George Boole</a:t>
            </a:r>
            <a:r>
              <a:rPr lang="zh-CN" altLang="en-US" dirty="0"/>
              <a:t>）认为人的思维不是随意的，而是按一定规则进行的，这一规则被称为计算（</a:t>
            </a:r>
            <a:r>
              <a:rPr lang="en-US" altLang="zh-CN" dirty="0"/>
              <a:t>computation</a:t>
            </a:r>
            <a:r>
              <a:rPr lang="zh-CN" altLang="en-US" dirty="0"/>
              <a:t>）。他的基本目的是描述人脑的逻辑思维的规律，</a:t>
            </a:r>
            <a:r>
              <a:rPr lang="en-US" altLang="zh-CN" dirty="0"/>
              <a:t>1854</a:t>
            </a:r>
            <a:r>
              <a:rPr lang="zh-CN" altLang="en-US" dirty="0"/>
              <a:t>年布尔发表了一篇论文</a:t>
            </a:r>
            <a:r>
              <a:rPr lang="en-US" altLang="zh-CN" dirty="0"/>
              <a:t>《</a:t>
            </a:r>
            <a:r>
              <a:rPr lang="zh-CN" altLang="en-US" dirty="0"/>
              <a:t>思维规律的研究</a:t>
            </a:r>
            <a:r>
              <a:rPr lang="en-US" altLang="zh-CN" dirty="0"/>
              <a:t>》</a:t>
            </a:r>
            <a:r>
              <a:rPr lang="zh-CN" altLang="en-US" dirty="0"/>
              <a:t>（</a:t>
            </a:r>
            <a:r>
              <a:rPr lang="en-US" altLang="zh-CN" dirty="0"/>
              <a:t>A investigation of the law of thought</a:t>
            </a:r>
            <a:r>
              <a:rPr lang="zh-CN" altLang="en-US" dirty="0"/>
              <a:t>），建立了计算机中的逻辑计算数学。他在该文中说：“本论文的目的是研究推理过程中，控制大脑各种操作的基本规律，用计算的符号语言去表示它们，去建立它们。在这些基础上，逻辑科学建立起描述其特性的方法</a:t>
            </a:r>
            <a:r>
              <a:rPr lang="en-US" altLang="zh-CN" dirty="0"/>
              <a:t>……</a:t>
            </a:r>
            <a:r>
              <a:rPr lang="zh-CN" altLang="en-US" dirty="0"/>
              <a:t>以揭示可能的征兆，并把它看为人脑的本质和组织结构。”他用代数型的运算方法建立了人思维的演绎过程。这是逻辑学的一个转折点，他给逻辑建立了形式，并认为按照这一共同的推理方法，其结论就是正确的。它与推理内容无关，也不因各人解释而异，这种方法符合西方科学要求的“客观性”。这样他把逻辑真理的判断从内容含义转变到形式符号和连接符、转变到关系运算和抽象法则，使逻辑句法重于语义，从而创立了形式逻辑的发展方向。他认为，他的逻辑学“完全对应”人思维时所使用的逻辑。他的长远目的是从逻辑和概率这些数学理论中找到思维规律，并确定人的思维规律。他的理论为计算机的发展起了重要作用。然而现在人们普遍明白了人脑思维过程远比这几种逻辑复杂得多。</a:t>
            </a:r>
            <a:r>
              <a:rPr lang="zh-CN" altLang="en-US" i="1" dirty="0">
                <a:solidFill>
                  <a:schemeClr val="tx1"/>
                </a:solidFill>
                <a:uFillTx/>
              </a:rPr>
              <a:t>人脑逻辑思维过程包括这些逻辑元素，但是人脑还包括许多非逻辑的思维过程，例如探索尝试性思维，临场发挥的想法，人脑的遗忘，思维的跳跃，因人而异的触景生情，思维出错后的修正，情绪对思维的支配，等等。不能把全部思维过程仅仅简化成这几种逻辑运算。 </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ln w="12700"/>
        </p:spPr>
        <p:txBody>
          <a:bodyPr wrap="square" lIns="91440" tIns="45720" rIns="91440" bIns="45720" anchor="ctr"/>
          <a:lstStyle/>
          <a:p>
            <a:pPr lvl="0"/>
            <a:endParaRPr lang="zh-CN" altLang="en-US" dirty="0"/>
          </a:p>
        </p:txBody>
      </p:sp>
      <p:sp>
        <p:nvSpPr>
          <p:cNvPr id="72708" name="幻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56</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邻格在框图中是有公共边的或关于某个轴对称的两个小格，卡诺框中的各小格称为</a:t>
            </a:r>
            <a:r>
              <a:rPr lang="en-US" altLang="zh-CN" b="0" i="0" dirty="0">
                <a:solidFill>
                  <a:srgbClr val="333333"/>
                </a:solidFill>
                <a:effectLst/>
                <a:latin typeface="Helvetica Neue"/>
              </a:rPr>
              <a:t>0</a:t>
            </a:r>
            <a:r>
              <a:rPr lang="zh-CN" altLang="en-US" b="0" i="0" dirty="0">
                <a:solidFill>
                  <a:srgbClr val="333333"/>
                </a:solidFill>
                <a:effectLst/>
                <a:latin typeface="Helvetica Neue"/>
              </a:rPr>
              <a:t>维块，两个相邻的</a:t>
            </a:r>
            <a:r>
              <a:rPr lang="en-US" altLang="zh-CN" b="0" i="0" dirty="0">
                <a:solidFill>
                  <a:srgbClr val="333333"/>
                </a:solidFill>
                <a:effectLst/>
                <a:latin typeface="Helvetica Neue"/>
              </a:rPr>
              <a:t>0</a:t>
            </a:r>
            <a:r>
              <a:rPr lang="zh-CN" altLang="en-US" b="0" i="0" dirty="0">
                <a:solidFill>
                  <a:srgbClr val="333333"/>
                </a:solidFill>
                <a:effectLst/>
                <a:latin typeface="Helvetica Neue"/>
              </a:rPr>
              <a:t>维块合并成一个一维块，两个相邻的一维块的对应项仍为邻项，二者合并成一个二维块等</a:t>
            </a:r>
            <a:endParaRPr lang="zh-CN" altLang="en-US" dirty="0"/>
          </a:p>
        </p:txBody>
      </p:sp>
    </p:spTree>
    <p:extLst>
      <p:ext uri="{BB962C8B-B14F-4D97-AF65-F5344CB8AC3E}">
        <p14:creationId xmlns:p14="http://schemas.microsoft.com/office/powerpoint/2010/main" val="873528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3770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严格说这是三个不同的概念。</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latin typeface="Times New Roman" panose="02020603050405020304" pitchFamily="18" charset="0"/>
              </a:rPr>
              <a:t>4</a:t>
            </a:fld>
            <a:endParaRPr lang="en-US" altLang="zh-CN" dirty="0">
              <a:latin typeface="Times New Roman" panose="02020603050405020304" pitchFamily="18" charset="0"/>
            </a:endParaRPr>
          </a:p>
        </p:txBody>
      </p:sp>
      <p:sp>
        <p:nvSpPr>
          <p:cNvPr id="16387"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6388" name="Rectangle 3"/>
          <p:cNvSpPr>
            <a:spLocks noGrp="1"/>
          </p:cNvSpPr>
          <p:nvPr>
            <p:ph type="body"/>
          </p:nvPr>
        </p:nvSpPr>
        <p:spPr>
          <a:solidFill>
            <a:srgbClr val="FFFFFF">
              <a:alpha val="100000"/>
            </a:srgbClr>
          </a:solidFill>
          <a:ln w="12700">
            <a:solidFill>
              <a:srgbClr val="000000">
                <a:alpha val="100000"/>
              </a:srgbClr>
            </a:solidFill>
            <a:miter lim="800000"/>
          </a:ln>
        </p:spPr>
        <p:txBody>
          <a:bodyPr wrap="square" lIns="91440" tIns="45720" rIns="91440" bIns="45720" anchor="t"/>
          <a:lstStyle/>
          <a:p>
            <a:pPr lvl="0" eaLnBrk="1" hangingPunct="1">
              <a:spcBef>
                <a:spcPct val="0"/>
              </a:spcBef>
            </a:pPr>
            <a:r>
              <a:rPr lang="zh-CN" altLang="en-US" dirty="0"/>
              <a:t>布尔（</a:t>
            </a:r>
            <a:r>
              <a:rPr lang="en-US" altLang="zh-CN" dirty="0"/>
              <a:t>George Boole</a:t>
            </a:r>
            <a:r>
              <a:rPr lang="zh-CN" altLang="en-US" dirty="0"/>
              <a:t>）认为人的思维不是随意的，而是按一定规则进行的，这一规则被称为计算（</a:t>
            </a:r>
            <a:r>
              <a:rPr lang="en-US" altLang="zh-CN" dirty="0"/>
              <a:t>computation</a:t>
            </a:r>
            <a:r>
              <a:rPr lang="zh-CN" altLang="en-US" dirty="0"/>
              <a:t>）。他的基本目的是描述人脑的逻辑思维的规律，</a:t>
            </a:r>
            <a:r>
              <a:rPr lang="en-US" altLang="zh-CN" dirty="0"/>
              <a:t>1854</a:t>
            </a:r>
            <a:r>
              <a:rPr lang="zh-CN" altLang="en-US" dirty="0"/>
              <a:t>年布尔发表了一篇论文</a:t>
            </a:r>
            <a:r>
              <a:rPr lang="en-US" altLang="zh-CN" dirty="0"/>
              <a:t>《</a:t>
            </a:r>
            <a:r>
              <a:rPr lang="zh-CN" altLang="en-US" dirty="0"/>
              <a:t>思维规律的研究</a:t>
            </a:r>
            <a:r>
              <a:rPr lang="en-US" altLang="zh-CN" dirty="0"/>
              <a:t>》</a:t>
            </a:r>
            <a:r>
              <a:rPr lang="zh-CN" altLang="en-US" dirty="0"/>
              <a:t>（</a:t>
            </a:r>
            <a:r>
              <a:rPr lang="en-US" altLang="zh-CN" dirty="0"/>
              <a:t>A investigation of the law of thought</a:t>
            </a:r>
            <a:r>
              <a:rPr lang="zh-CN" altLang="en-US" dirty="0"/>
              <a:t>），建立了计算机中的逻辑计算数学。他在该文中说：“本论文的目的是研究推理过程中，控制大脑各种操作的基本规律，用计算的符号语言去表示它们，去建立它们。在这些基础上，逻辑科学建立起描述其特性的方法</a:t>
            </a:r>
            <a:r>
              <a:rPr lang="en-US" altLang="zh-CN" dirty="0"/>
              <a:t>……</a:t>
            </a:r>
            <a:r>
              <a:rPr lang="zh-CN" altLang="en-US" dirty="0"/>
              <a:t>以揭示可能的征兆，并把它看为人脑的本质和组织结构。”他用代数型的运算方法建立了人思维的演绎过程。这是逻辑学的一个转折点，他给逻辑建立了形式，并认为按照这一共同的推理方法，其结论就是正确的。它与推理内容无关，也不因各人解释而异，这种方法符合西方科学要求的“客观性”。这样他把逻辑真理的判断从内容含义转变到形式符号和连接符、转变到关系运算和抽象法则，使逻辑句法重于语义，从而创立了形式逻辑的发展方向。他认为，他的逻辑学“完全对应”人思维时所使用的逻辑。他的长远目的是从</a:t>
            </a:r>
            <a:r>
              <a:rPr lang="zh-CN" altLang="en-US" u="sng" dirty="0"/>
              <a:t>逻辑和概率这些数学理论中找到思维规律，并确定人的思维规律</a:t>
            </a:r>
            <a:r>
              <a:rPr lang="zh-CN" altLang="en-US" dirty="0"/>
              <a:t>。</a:t>
            </a:r>
            <a:r>
              <a:rPr lang="zh-CN" altLang="en-US" u="sng" dirty="0">
                <a:solidFill>
                  <a:srgbClr val="FF0000"/>
                </a:solidFill>
              </a:rPr>
              <a:t>他的理论为计算机的发展起了重要作用</a:t>
            </a:r>
            <a:r>
              <a:rPr lang="zh-CN" altLang="en-US" dirty="0"/>
              <a:t>。然而现在人们普遍明白了人脑思维过程远比这几种逻辑复杂得多。人脑逻辑思维过程包括这些逻辑元素，但是人脑还包括许多非逻辑的思维过程，例如探索尝试性思维，临场发挥的想法，人脑的遗忘，思维的跳跃，因人而异的触景生情，思维出错后的修正，情绪对思维的支配，等等。不能把全部思维过程仅仅简化成这几种逻辑运算。 </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a:ln>
                  <a:noFill/>
                </a:ln>
                <a:effectLst/>
                <a:latin typeface="华文新魏" panose="02010800040101010101" pitchFamily="2" charset="-122"/>
                <a:ea typeface="华文新魏" panose="02010800040101010101" pitchFamily="2" charset="-122"/>
                <a:sym typeface="+mn-ea"/>
              </a:rPr>
              <a:t>今天很多</a:t>
            </a:r>
            <a:r>
              <a:rPr lang="en-US" altLang="zh-CN" b="1">
                <a:ln>
                  <a:noFill/>
                </a:ln>
                <a:effectLst/>
                <a:latin typeface="华文新魏" panose="02010800040101010101" pitchFamily="2" charset="-122"/>
                <a:ea typeface="华文新魏" panose="02010800040101010101" pitchFamily="2" charset="-122"/>
                <a:sym typeface="+mn-ea"/>
              </a:rPr>
              <a:t>CMOS</a:t>
            </a:r>
            <a:r>
              <a:rPr lang="zh-CN" altLang="en-US" b="1">
                <a:ln>
                  <a:noFill/>
                </a:ln>
                <a:effectLst/>
                <a:latin typeface="华文新魏" panose="02010800040101010101" pitchFamily="2" charset="-122"/>
                <a:ea typeface="华文新魏" panose="02010800040101010101" pitchFamily="2" charset="-122"/>
                <a:sym typeface="+mn-ea"/>
              </a:rPr>
              <a:t>电路工作电压远低于</a:t>
            </a:r>
            <a:r>
              <a:rPr lang="en-US" altLang="zh-CN" b="1">
                <a:ln>
                  <a:noFill/>
                </a:ln>
                <a:effectLst/>
                <a:latin typeface="华文新魏" panose="02010800040101010101" pitchFamily="2" charset="-122"/>
                <a:ea typeface="华文新魏" panose="02010800040101010101" pitchFamily="2" charset="-122"/>
                <a:sym typeface="+mn-ea"/>
              </a:rPr>
              <a:t>5V</a:t>
            </a:r>
            <a:r>
              <a:rPr lang="zh-CN" altLang="en-US" b="1">
                <a:ln>
                  <a:noFill/>
                </a:ln>
                <a:effectLst/>
                <a:latin typeface="华文新魏" panose="02010800040101010101" pitchFamily="2" charset="-122"/>
                <a:ea typeface="华文新魏" panose="02010800040101010101" pitchFamily="2" charset="-122"/>
                <a:sym typeface="+mn-ea"/>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a:ln w="12700"/>
        </p:spPr>
        <p:txBody>
          <a:bodyPr wrap="square" lIns="91440" tIns="45720" rIns="91440" bIns="45720" anchor="ctr"/>
          <a:lstStyle/>
          <a:p>
            <a:pPr lvl="0"/>
            <a:endParaRPr lang="zh-CN" altLang="en-US" dirty="0"/>
          </a:p>
        </p:txBody>
      </p:sp>
      <p:sp>
        <p:nvSpPr>
          <p:cNvPr id="27652" name="幻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14</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2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3.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3.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sp>
        <p:nvSpPr>
          <p:cNvPr id="1027"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CEFC3B0-2774-4F98-B28D-022E72ACC0CB}"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28"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F96D01-273F-4D09-BBEC-FDA69F9CDC5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grpSp>
        <p:nvGrpSpPr>
          <p:cNvPr id="1030" name="组合 9"/>
          <p:cNvGrpSpPr/>
          <p:nvPr userDrawn="1"/>
        </p:nvGrpSpPr>
        <p:grpSpPr>
          <a:xfrm>
            <a:off x="539750" y="52388"/>
            <a:ext cx="1628775" cy="487362"/>
            <a:chOff x="0" y="0"/>
            <a:chExt cx="5804" cy="1740"/>
          </a:xfrm>
        </p:grpSpPr>
        <p:pic>
          <p:nvPicPr>
            <p:cNvPr id="1031"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1032"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2051" name="组合 9"/>
          <p:cNvGrpSpPr/>
          <p:nvPr userDrawn="1"/>
        </p:nvGrpSpPr>
        <p:grpSpPr>
          <a:xfrm>
            <a:off x="539750" y="52388"/>
            <a:ext cx="1628775" cy="487362"/>
            <a:chOff x="0" y="0"/>
            <a:chExt cx="5804" cy="1740"/>
          </a:xfrm>
        </p:grpSpPr>
        <p:pic>
          <p:nvPicPr>
            <p:cNvPr id="2056"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2053"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2052"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2055"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888606-B0C3-4324-8E30-12ED1AF2C547}"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7"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A412ED-F6C1-4E29-8936-5F0D9E524E7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3075" name="组合 9"/>
          <p:cNvGrpSpPr/>
          <p:nvPr userDrawn="1"/>
        </p:nvGrpSpPr>
        <p:grpSpPr>
          <a:xfrm>
            <a:off x="539750" y="52388"/>
            <a:ext cx="1628775" cy="487362"/>
            <a:chOff x="0" y="0"/>
            <a:chExt cx="5804" cy="1740"/>
          </a:xfrm>
        </p:grpSpPr>
        <p:pic>
          <p:nvPicPr>
            <p:cNvPr id="3080"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3077"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3076"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3079"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F660C5-B9F1-4B37-9501-96AF5F4891AF}"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081"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7AB0AE-FE2B-421A-A2F8-D7013CF957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4099" name="组合 9"/>
          <p:cNvGrpSpPr/>
          <p:nvPr userDrawn="1"/>
        </p:nvGrpSpPr>
        <p:grpSpPr>
          <a:xfrm>
            <a:off x="539750" y="52388"/>
            <a:ext cx="1628775" cy="487362"/>
            <a:chOff x="0" y="0"/>
            <a:chExt cx="5804" cy="1740"/>
          </a:xfrm>
        </p:grpSpPr>
        <p:pic>
          <p:nvPicPr>
            <p:cNvPr id="4104"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4101"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4100"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4103"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1142118-5DF7-4279-A9BE-3C4C1CD4A016}"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105"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126CDB-1948-4210-BE0C-575F141157F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5123" name="组合 9"/>
          <p:cNvGrpSpPr/>
          <p:nvPr userDrawn="1"/>
        </p:nvGrpSpPr>
        <p:grpSpPr>
          <a:xfrm>
            <a:off x="539750" y="52388"/>
            <a:ext cx="1628775" cy="487362"/>
            <a:chOff x="0" y="0"/>
            <a:chExt cx="5804" cy="1740"/>
          </a:xfrm>
        </p:grpSpPr>
        <p:pic>
          <p:nvPicPr>
            <p:cNvPr id="5128"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5125"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5124"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5127" name="日期占位符 4"/>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F408207-EE5D-4E7C-A0BA-17451A8E5E9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5"/>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129" name="灯片编号占位符 6"/>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3469D6-AC59-4062-8C16-19D263FB67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6147" name="组合 9"/>
          <p:cNvGrpSpPr/>
          <p:nvPr userDrawn="1"/>
        </p:nvGrpSpPr>
        <p:grpSpPr>
          <a:xfrm>
            <a:off x="539750" y="52388"/>
            <a:ext cx="1628775" cy="487362"/>
            <a:chOff x="0" y="0"/>
            <a:chExt cx="5804" cy="1740"/>
          </a:xfrm>
        </p:grpSpPr>
        <p:pic>
          <p:nvPicPr>
            <p:cNvPr id="6152"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6149"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6148" name="图片 9"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6151" name="日期占位符 6"/>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6E2C89-CA37-4F9B-83BC-4706E3A3E7F2}"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7"/>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153" name="灯片编号占位符 8"/>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6A395-7930-4C2A-AA85-50A529B612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7171" name="组合 9"/>
          <p:cNvGrpSpPr/>
          <p:nvPr userDrawn="1"/>
        </p:nvGrpSpPr>
        <p:grpSpPr>
          <a:xfrm>
            <a:off x="539750" y="52388"/>
            <a:ext cx="1628775" cy="487362"/>
            <a:chOff x="0" y="0"/>
            <a:chExt cx="5804" cy="1740"/>
          </a:xfrm>
        </p:grpSpPr>
        <p:pic>
          <p:nvPicPr>
            <p:cNvPr id="7176"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7173"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7172"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7175" name="日期占位符 2"/>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D1BA34-7F40-4D77-A103-713381B64D21}"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3"/>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177" name="灯片编号占位符 4"/>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9CBEDC-D506-44BE-B25D-3B1B4984FE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8195" name="组合 9"/>
          <p:cNvGrpSpPr/>
          <p:nvPr userDrawn="1"/>
        </p:nvGrpSpPr>
        <p:grpSpPr>
          <a:xfrm>
            <a:off x="539750" y="52388"/>
            <a:ext cx="1628775" cy="487362"/>
            <a:chOff x="0" y="0"/>
            <a:chExt cx="5804" cy="1740"/>
          </a:xfrm>
        </p:grpSpPr>
        <p:pic>
          <p:nvPicPr>
            <p:cNvPr id="8200"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8197"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8196"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8199" name="日期占位符 1"/>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E671A7-B61B-4357-8ED8-83623C93C333}"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2"/>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201" name="灯片编号占位符 3"/>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1B9E64-AC9B-404B-8C5C-F0D4716DDB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9219" name="组合 9"/>
          <p:cNvGrpSpPr/>
          <p:nvPr userDrawn="1"/>
        </p:nvGrpSpPr>
        <p:grpSpPr>
          <a:xfrm>
            <a:off x="539750" y="52388"/>
            <a:ext cx="1628775" cy="487362"/>
            <a:chOff x="0" y="0"/>
            <a:chExt cx="5804" cy="1740"/>
          </a:xfrm>
        </p:grpSpPr>
        <p:pic>
          <p:nvPicPr>
            <p:cNvPr id="9223"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9221"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9222" name="Rectangle 4"/>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0DB95B-3A8B-4B9A-8F50-06CEC238A8A4}" type="datetime1">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2/24/2025</a:t>
            </a:fld>
            <a:endParaRPr kumimoji="0" lang="en-US"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Rectangle 5"/>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224" name="Rectangle 6"/>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13427AB-4BFA-4E61-B594-C78CE4716A00}"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advTm="20000"/>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3.bin"/><Relationship Id="rId7" Type="http://schemas.openxmlformats.org/officeDocument/2006/relationships/image" Target="../media/image15.png"/><Relationship Id="rId2" Type="http://schemas.openxmlformats.org/officeDocument/2006/relationships/slideLayout" Target="../slideLayouts/slideLayout95.xml"/><Relationship Id="rId1" Type="http://schemas.openxmlformats.org/officeDocument/2006/relationships/tags" Target="../tags/tag4.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oleObject" Target="../embeddings/oleObject5.bin"/><Relationship Id="rId4" Type="http://schemas.openxmlformats.org/officeDocument/2006/relationships/image" Target="../media/image12.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5.xml"/><Relationship Id="rId5" Type="http://schemas.openxmlformats.org/officeDocument/2006/relationships/image" Target="../media/image22.jpe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5.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95.xml"/><Relationship Id="rId7" Type="http://schemas.openxmlformats.org/officeDocument/2006/relationships/image" Target="../media/image31.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5.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95.xml"/><Relationship Id="rId1" Type="http://schemas.openxmlformats.org/officeDocument/2006/relationships/tags" Target="../tags/tag7.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5.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9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5.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5.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5.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95.xml"/><Relationship Id="rId1" Type="http://schemas.openxmlformats.org/officeDocument/2006/relationships/tags" Target="../tags/tag9.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5.xml"/><Relationship Id="rId4" Type="http://schemas.openxmlformats.org/officeDocument/2006/relationships/comments" Target="../comments/comment1.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9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95.xml"/><Relationship Id="rId1" Type="http://schemas.openxmlformats.org/officeDocument/2006/relationships/tags" Target="../tags/tag2.xml"/><Relationship Id="rId6" Type="http://schemas.openxmlformats.org/officeDocument/2006/relationships/oleObject" Target="../embeddings/oleObject2.bin"/><Relationship Id="rId5" Type="http://schemas.openxmlformats.org/officeDocument/2006/relationships/image" Target="../media/image7.png"/><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5.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9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95.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95.xml"/><Relationship Id="rId1" Type="http://schemas.openxmlformats.org/officeDocument/2006/relationships/tags" Target="../tags/tag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5.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95.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2"/>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11267" name="灯片编号占位符 4"/>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zh-CN" altLang="en-US" sz="900" dirty="0">
                <a:solidFill>
                  <a:srgbClr val="898989"/>
                </a:solidFill>
                <a:latin typeface="Times New Roman" panose="02020603050405020304" pitchFamily="18" charset="0"/>
              </a:rPr>
              <a:t>1</a:t>
            </a:fld>
            <a:endParaRPr lang="zh-CN" altLang="en-US" sz="900" dirty="0">
              <a:solidFill>
                <a:srgbClr val="898989"/>
              </a:solidFill>
              <a:latin typeface="Times New Roman" panose="02020603050405020304" pitchFamily="18" charset="0"/>
            </a:endParaRPr>
          </a:p>
        </p:txBody>
      </p:sp>
      <p:sp>
        <p:nvSpPr>
          <p:cNvPr id="11268" name="矩形 3"/>
          <p:cNvSpPr/>
          <p:nvPr/>
        </p:nvSpPr>
        <p:spPr>
          <a:xfrm>
            <a:off x="0" y="1708150"/>
            <a:ext cx="9156700" cy="1643063"/>
          </a:xfrm>
          <a:prstGeom prst="rect">
            <a:avLst/>
          </a:prstGeom>
          <a:solidFill>
            <a:srgbClr val="BDD7EE"/>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Calibri" panose="020F0502020204030204" pitchFamily="34" charset="0"/>
            </a:endParaRPr>
          </a:p>
        </p:txBody>
      </p:sp>
      <p:sp>
        <p:nvSpPr>
          <p:cNvPr id="11269" name="标题 1"/>
          <p:cNvSpPr>
            <a:spLocks noGrp="1"/>
          </p:cNvSpPr>
          <p:nvPr>
            <p:ph type="title"/>
          </p:nvPr>
        </p:nvSpPr>
        <p:spPr>
          <a:xfrm>
            <a:off x="2566988" y="2020888"/>
            <a:ext cx="3852862" cy="971550"/>
          </a:xfrm>
          <a:prstGeom prst="rect">
            <a:avLst/>
          </a:prstGeom>
          <a:solidFill>
            <a:srgbClr val="FFFFFF"/>
          </a:solidFill>
          <a:ln w="9525" cap="flat" cmpd="sng">
            <a:solidFill>
              <a:srgbClr val="000000"/>
            </a:solidFill>
            <a:prstDash val="solid"/>
            <a:headEnd type="none" w="med" len="med"/>
            <a:tailEnd type="none" w="med" len="med"/>
          </a:ln>
        </p:spPr>
        <p:txBody>
          <a:bodyPr/>
          <a:lstStyle/>
          <a:p>
            <a:pPr eaLnBrk="1" hangingPunct="1"/>
            <a:r>
              <a:rPr lang="en-US" altLang="en-US" sz="3600" dirty="0">
                <a:latin typeface="方正综艺简体" charset="-122"/>
                <a:ea typeface="方正综艺简体" charset="-122"/>
              </a:rPr>
              <a:t>数 字 逻 辑 电 路</a:t>
            </a:r>
          </a:p>
        </p:txBody>
      </p:sp>
      <p:sp>
        <p:nvSpPr>
          <p:cNvPr id="11270" name="文本框 2"/>
          <p:cNvSpPr txBox="1"/>
          <p:nvPr/>
        </p:nvSpPr>
        <p:spPr>
          <a:xfrm>
            <a:off x="3703638" y="2646363"/>
            <a:ext cx="1073150" cy="398462"/>
          </a:xfrm>
          <a:prstGeom prst="rect">
            <a:avLst/>
          </a:prstGeom>
          <a:noFill/>
          <a:ln w="9525">
            <a:noFill/>
          </a:ln>
        </p:spPr>
        <p:txBody>
          <a:bodyPr>
            <a:spAutoFit/>
          </a:bodyPr>
          <a:lstStyle/>
          <a:p>
            <a:pPr eaLnBrk="1" hangingPunct="1">
              <a:buFont typeface="Arial" panose="020B0604020202020204" pitchFamily="34" charset="0"/>
            </a:pPr>
            <a:r>
              <a:rPr lang="zh-CN" altLang="en-US" dirty="0">
                <a:solidFill>
                  <a:schemeClr val="tx1"/>
                </a:solidFill>
                <a:latin typeface="方正综艺简体" charset="-122"/>
                <a:ea typeface="方正综艺简体" charset="-122"/>
              </a:rPr>
              <a:t>朱正东</a:t>
            </a:r>
          </a:p>
        </p:txBody>
      </p:sp>
      <p:sp>
        <p:nvSpPr>
          <p:cNvPr id="11271" name="矩形 8"/>
          <p:cNvSpPr/>
          <p:nvPr/>
        </p:nvSpPr>
        <p:spPr>
          <a:xfrm>
            <a:off x="0" y="-19050"/>
            <a:ext cx="9166225" cy="5164138"/>
          </a:xfrm>
          <a:prstGeom prst="rect">
            <a:avLst/>
          </a:prstGeom>
          <a:solidFill>
            <a:schemeClr val="bg1"/>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Calibri" panose="020F0502020204030204" pitchFamily="34" charset="0"/>
            </a:endParaRPr>
          </a:p>
        </p:txBody>
      </p:sp>
      <p:sp>
        <p:nvSpPr>
          <p:cNvPr id="11272" name="矩形 9"/>
          <p:cNvSpPr/>
          <p:nvPr/>
        </p:nvSpPr>
        <p:spPr>
          <a:xfrm>
            <a:off x="0" y="1563688"/>
            <a:ext cx="9169400" cy="1646237"/>
          </a:xfrm>
          <a:prstGeom prst="rect">
            <a:avLst/>
          </a:prstGeom>
          <a:solidFill>
            <a:srgbClr val="BDD7EE"/>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Calibri" panose="020F0502020204030204" pitchFamily="34" charset="0"/>
            </a:endParaRPr>
          </a:p>
        </p:txBody>
      </p:sp>
      <p:sp>
        <p:nvSpPr>
          <p:cNvPr id="11273" name="标题 1"/>
          <p:cNvSpPr/>
          <p:nvPr/>
        </p:nvSpPr>
        <p:spPr>
          <a:xfrm>
            <a:off x="2486025" y="1711325"/>
            <a:ext cx="6916738" cy="1190625"/>
          </a:xfrm>
          <a:prstGeom prst="rect">
            <a:avLst/>
          </a:prstGeom>
          <a:noFill/>
          <a:ln w="9525">
            <a:noFill/>
          </a:ln>
        </p:spPr>
        <p:txBody>
          <a:bodyPr anchor="ctr"/>
          <a:lstStyle/>
          <a:p>
            <a:pPr eaLnBrk="1" hangingPunct="1">
              <a:lnSpc>
                <a:spcPct val="90000"/>
              </a:lnSpc>
              <a:buFont typeface="Arial" panose="020B0604020202020204" pitchFamily="34" charset="0"/>
            </a:pPr>
            <a:r>
              <a:rPr lang="zh-CN" altLang="en-US" sz="4400" dirty="0">
                <a:solidFill>
                  <a:schemeClr val="tx1"/>
                </a:solidFill>
                <a:latin typeface="方正综艺简体" charset="-122"/>
                <a:ea typeface="方正综艺简体" charset="-122"/>
              </a:rPr>
              <a:t>数 字 逻 辑 电 路</a:t>
            </a:r>
          </a:p>
        </p:txBody>
      </p:sp>
      <p:sp>
        <p:nvSpPr>
          <p:cNvPr id="11274" name="文本框 11"/>
          <p:cNvSpPr txBox="1"/>
          <p:nvPr/>
        </p:nvSpPr>
        <p:spPr>
          <a:xfrm>
            <a:off x="4165600" y="2692400"/>
            <a:ext cx="982464" cy="400110"/>
          </a:xfrm>
          <a:prstGeom prst="rect">
            <a:avLst/>
          </a:prstGeom>
          <a:noFill/>
          <a:ln w="9525">
            <a:noFill/>
          </a:ln>
        </p:spPr>
        <p:txBody>
          <a:bodyPr wrap="square">
            <a:spAutoFit/>
          </a:bodyPr>
          <a:lstStyle/>
          <a:p>
            <a:pPr eaLnBrk="1" hangingPunct="1">
              <a:buFont typeface="Arial" panose="020B0604020202020204" pitchFamily="34" charset="0"/>
            </a:pPr>
            <a:r>
              <a:rPr lang="zh-CN" altLang="en-US" dirty="0">
                <a:solidFill>
                  <a:schemeClr val="tx1"/>
                </a:solidFill>
                <a:latin typeface="方正综艺简体" charset="-122"/>
                <a:ea typeface="方正综艺简体" charset="-122"/>
              </a:rPr>
              <a:t>王今雨</a:t>
            </a:r>
          </a:p>
        </p:txBody>
      </p:sp>
      <p:grpSp>
        <p:nvGrpSpPr>
          <p:cNvPr id="11275" name="组合 12"/>
          <p:cNvGrpSpPr/>
          <p:nvPr/>
        </p:nvGrpSpPr>
        <p:grpSpPr>
          <a:xfrm>
            <a:off x="466725" y="268288"/>
            <a:ext cx="2322513" cy="696912"/>
            <a:chOff x="0" y="0"/>
            <a:chExt cx="5804" cy="1740"/>
          </a:xfrm>
        </p:grpSpPr>
        <p:pic>
          <p:nvPicPr>
            <p:cNvPr id="11276" name="图片 13" descr="交大矢量logo"/>
            <p:cNvPicPr>
              <a:picLocks noChangeAspect="1"/>
            </p:cNvPicPr>
            <p:nvPr/>
          </p:nvPicPr>
          <p:blipFill>
            <a:blip r:embed="rId2"/>
            <a:srcRect l="-1437" t="-9560" r="41219" b="-10179"/>
            <a:stretch>
              <a:fillRect/>
            </a:stretch>
          </p:blipFill>
          <p:spPr>
            <a:xfrm>
              <a:off x="0" y="0"/>
              <a:ext cx="5616" cy="1741"/>
            </a:xfrm>
            <a:prstGeom prst="rect">
              <a:avLst/>
            </a:prstGeom>
            <a:noFill/>
            <a:ln w="9525">
              <a:noFill/>
            </a:ln>
          </p:spPr>
        </p:pic>
        <p:sp>
          <p:nvSpPr>
            <p:cNvPr id="11277" name="矩形 14"/>
            <p:cNvSpPr/>
            <p:nvPr/>
          </p:nvSpPr>
          <p:spPr>
            <a:xfrm>
              <a:off x="5463" y="1161"/>
              <a:ext cx="341" cy="337"/>
            </a:xfrm>
            <a:prstGeom prst="rect">
              <a:avLst/>
            </a:prstGeom>
            <a:solidFill>
              <a:schemeClr val="bg1"/>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2253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10</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22532" name="Rectangle 2"/>
          <p:cNvSpPr>
            <a:spLocks noGrp="1"/>
          </p:cNvSpPr>
          <p:nvPr>
            <p:ph type="title"/>
          </p:nvPr>
        </p:nvSpPr>
        <p:spPr>
          <a:xfrm>
            <a:off x="239713" y="504825"/>
            <a:ext cx="8664575" cy="411163"/>
          </a:xfrm>
          <a:prstGeom prst="rect">
            <a:avLst/>
          </a:prstGeom>
          <a:noFill/>
          <a:ln w="9525">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1.3.2  </a:t>
            </a:r>
            <a:r>
              <a:rPr lang="zh-CN" altLang="en-US" sz="1800" b="1" dirty="0">
                <a:latin typeface="华文新魏" panose="02010800040101010101" pitchFamily="2" charset="-122"/>
                <a:ea typeface="华文新魏" panose="02010800040101010101" pitchFamily="2" charset="-122"/>
              </a:rPr>
              <a:t>逻辑代数的基本运算、定律、定理、规则</a:t>
            </a:r>
            <a:r>
              <a:rPr lang="zh-CN" altLang="en-US" sz="1800" b="1" dirty="0">
                <a:latin typeface="华文新魏" panose="02010800040101010101" pitchFamily="2" charset="-122"/>
                <a:ea typeface="华文新魏" panose="02010800040101010101" pitchFamily="2" charset="-122"/>
                <a:sym typeface="+mn-ea"/>
              </a:rPr>
              <a:t>与复合运算</a:t>
            </a:r>
            <a:endParaRPr lang="en-US" altLang="zh-CN" sz="1800" b="1" i="1" dirty="0">
              <a:latin typeface="华文新魏" panose="02010800040101010101" pitchFamily="2" charset="-122"/>
              <a:ea typeface="华文新魏" panose="02010800040101010101" pitchFamily="2" charset="-122"/>
            </a:endParaRPr>
          </a:p>
        </p:txBody>
      </p:sp>
      <p:sp>
        <p:nvSpPr>
          <p:cNvPr id="22533" name="Rectangle 3"/>
          <p:cNvSpPr>
            <a:spLocks noGrp="1"/>
          </p:cNvSpPr>
          <p:nvPr>
            <p:ph/>
          </p:nvPr>
        </p:nvSpPr>
        <p:spPr>
          <a:xfrm>
            <a:off x="685800" y="1885950"/>
            <a:ext cx="8458200" cy="3257550"/>
          </a:xfrm>
          <a:prstGeom prst="rect">
            <a:avLst/>
          </a:prstGeom>
          <a:noFill/>
          <a:ln w="9525">
            <a:noFill/>
          </a:ln>
        </p:spPr>
        <p:txBody>
          <a:bodyPr/>
          <a:lstStyle/>
          <a:p>
            <a:pPr marL="609600" indent="-609600" eaLnBrk="1" hangingPunct="1">
              <a:buNone/>
            </a:pPr>
            <a:r>
              <a:rPr lang="zh-CN" altLang="en-US" sz="1800" dirty="0">
                <a:latin typeface="华文新魏" panose="02010800040101010101" pitchFamily="2" charset="-122"/>
                <a:ea typeface="华文新魏" panose="02010800040101010101" pitchFamily="2" charset="-122"/>
              </a:rPr>
              <a:t>（逻辑乘）</a:t>
            </a:r>
          </a:p>
          <a:p>
            <a:pPr marL="609600" indent="-609600" eaLnBrk="1" hangingPunct="1">
              <a:buNone/>
            </a:pPr>
            <a:r>
              <a:rPr lang="zh-CN" altLang="en-US" sz="1800" dirty="0">
                <a:latin typeface="华文新魏" panose="02010800040101010101" pitchFamily="2" charset="-122"/>
                <a:ea typeface="华文新魏" panose="02010800040101010101" pitchFamily="2" charset="-122"/>
              </a:rPr>
              <a:t>      图</a:t>
            </a:r>
            <a:r>
              <a:rPr lang="en-US" altLang="zh-CN" sz="1800" dirty="0">
                <a:latin typeface="华文新魏" panose="02010800040101010101" pitchFamily="2" charset="-122"/>
                <a:ea typeface="华文新魏" panose="02010800040101010101" pitchFamily="2" charset="-122"/>
              </a:rPr>
              <a:t>2</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4</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a</a:t>
            </a:r>
            <a:r>
              <a:rPr lang="zh-CN" altLang="en-US" sz="1800" dirty="0">
                <a:latin typeface="华文新魏" panose="02010800040101010101" pitchFamily="2" charset="-122"/>
                <a:ea typeface="华文新魏" panose="02010800040101010101" pitchFamily="2" charset="-122"/>
              </a:rPr>
              <a:t>）的串联开关电路是与逻辑的一个实例。</a:t>
            </a:r>
          </a:p>
          <a:p>
            <a:pPr marL="609600" indent="-609600" eaLnBrk="1" hangingPunct="1">
              <a:buNone/>
            </a:pPr>
            <a:r>
              <a:rPr lang="zh-CN" altLang="en-US" sz="1800" dirty="0">
                <a:latin typeface="华文新魏" panose="02010800040101010101" pitchFamily="2" charset="-122"/>
                <a:ea typeface="华文新魏" panose="02010800040101010101" pitchFamily="2" charset="-122"/>
              </a:rPr>
              <a:t>只有开关</a:t>
            </a:r>
            <a:r>
              <a:rPr lang="en-US" altLang="zh-CN" sz="1800" dirty="0">
                <a:latin typeface="华文新魏" panose="02010800040101010101" pitchFamily="2" charset="-122"/>
                <a:ea typeface="华文新魏" panose="02010800040101010101" pitchFamily="2" charset="-122"/>
              </a:rPr>
              <a:t>A</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B</a:t>
            </a:r>
            <a:r>
              <a:rPr lang="zh-CN" altLang="en-US" sz="1800" dirty="0">
                <a:latin typeface="华文新魏" panose="02010800040101010101" pitchFamily="2" charset="-122"/>
                <a:ea typeface="华文新魏" panose="02010800040101010101" pitchFamily="2" charset="-122"/>
              </a:rPr>
              <a:t>都闭合，灯</a:t>
            </a:r>
            <a:r>
              <a:rPr lang="en-US" altLang="zh-CN" sz="1800" dirty="0">
                <a:latin typeface="华文新魏" panose="02010800040101010101" pitchFamily="2" charset="-122"/>
                <a:ea typeface="华文新魏" panose="02010800040101010101" pitchFamily="2" charset="-122"/>
              </a:rPr>
              <a:t>F</a:t>
            </a:r>
            <a:r>
              <a:rPr lang="zh-CN" altLang="en-US" sz="1800" dirty="0">
                <a:latin typeface="华文新魏" panose="02010800040101010101" pitchFamily="2" charset="-122"/>
                <a:ea typeface="华文新魏" panose="02010800040101010101" pitchFamily="2" charset="-122"/>
              </a:rPr>
              <a:t>才会亮；开关</a:t>
            </a:r>
            <a:r>
              <a:rPr lang="en-US" altLang="zh-CN" sz="1800" dirty="0">
                <a:latin typeface="华文新魏" panose="02010800040101010101" pitchFamily="2" charset="-122"/>
                <a:ea typeface="华文新魏" panose="02010800040101010101" pitchFamily="2" charset="-122"/>
              </a:rPr>
              <a:t>A</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B</a:t>
            </a:r>
            <a:r>
              <a:rPr lang="zh-CN" altLang="en-US" sz="1800" dirty="0">
                <a:latin typeface="华文新魏" panose="02010800040101010101" pitchFamily="2" charset="-122"/>
                <a:ea typeface="华文新魏" panose="02010800040101010101" pitchFamily="2" charset="-122"/>
              </a:rPr>
              <a:t>只要有一</a:t>
            </a:r>
          </a:p>
          <a:p>
            <a:pPr marL="609600" indent="-609600" eaLnBrk="1" hangingPunct="1">
              <a:buNone/>
            </a:pPr>
            <a:r>
              <a:rPr lang="zh-CN" altLang="en-US" sz="1800" dirty="0">
                <a:latin typeface="华文新魏" panose="02010800040101010101" pitchFamily="2" charset="-122"/>
                <a:ea typeface="华文新魏" panose="02010800040101010101" pitchFamily="2" charset="-122"/>
              </a:rPr>
              <a:t>个不闭合，则灯</a:t>
            </a:r>
            <a:r>
              <a:rPr lang="en-US" altLang="zh-CN" sz="1800" dirty="0">
                <a:latin typeface="华文新魏" panose="02010800040101010101" pitchFamily="2" charset="-122"/>
                <a:ea typeface="华文新魏" panose="02010800040101010101" pitchFamily="2" charset="-122"/>
              </a:rPr>
              <a:t>F</a:t>
            </a:r>
            <a:r>
              <a:rPr lang="zh-CN" altLang="en-US" sz="1800" dirty="0">
                <a:latin typeface="华文新魏" panose="02010800040101010101" pitchFamily="2" charset="-122"/>
                <a:ea typeface="华文新魏" panose="02010800040101010101" pitchFamily="2" charset="-122"/>
              </a:rPr>
              <a:t>就不会亮。</a:t>
            </a:r>
          </a:p>
          <a:p>
            <a:pPr marL="609600" indent="-609600" eaLnBrk="1" hangingPunct="1">
              <a:buNone/>
            </a:pPr>
            <a:r>
              <a:rPr lang="zh-CN" altLang="en-US" sz="1800" dirty="0">
                <a:latin typeface="华文新魏" panose="02010800040101010101" pitchFamily="2" charset="-122"/>
                <a:ea typeface="华文新魏" panose="02010800040101010101" pitchFamily="2" charset="-122"/>
              </a:rPr>
              <a:t>       设开关闭合状态为</a:t>
            </a:r>
            <a:r>
              <a:rPr lang="zh-CN" altLang="en-US" sz="1800" dirty="0">
                <a:latin typeface="黑体" panose="02010609060101010101" pitchFamily="49"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1</a:t>
            </a:r>
            <a:r>
              <a:rPr lang="en-US" altLang="zh-CN"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，断开状态为</a:t>
            </a:r>
            <a:r>
              <a:rPr lang="zh-CN" altLang="en-US" sz="1800" dirty="0">
                <a:latin typeface="黑体" panose="02010609060101010101" pitchFamily="49"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0</a:t>
            </a:r>
            <a:r>
              <a:rPr lang="en-US" altLang="zh-CN"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；灯亮状态为</a:t>
            </a:r>
          </a:p>
          <a:p>
            <a:pPr marL="609600" indent="-609600" eaLnBrk="1" hangingPunct="1">
              <a:buNone/>
            </a:pPr>
            <a:r>
              <a:rPr lang="zh-CN" altLang="en-US" sz="1800" dirty="0">
                <a:latin typeface="黑体" panose="02010609060101010101" pitchFamily="49"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1</a:t>
            </a:r>
            <a:r>
              <a:rPr lang="en-US" altLang="zh-CN"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，灯灭状态为</a:t>
            </a:r>
            <a:r>
              <a:rPr lang="zh-CN" altLang="en-US" sz="1800" dirty="0">
                <a:latin typeface="黑体" panose="02010609060101010101" pitchFamily="49"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0</a:t>
            </a:r>
            <a:r>
              <a:rPr lang="en-US" altLang="zh-CN"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。则可得到图</a:t>
            </a:r>
            <a:r>
              <a:rPr lang="en-US" altLang="zh-CN" sz="1800" dirty="0">
                <a:latin typeface="华文新魏" panose="02010800040101010101" pitchFamily="2" charset="-122"/>
                <a:ea typeface="华文新魏" panose="02010800040101010101" pitchFamily="2" charset="-122"/>
              </a:rPr>
              <a:t>2</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4</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b</a:t>
            </a:r>
            <a:r>
              <a:rPr lang="zh-CN" altLang="en-US" sz="1800" dirty="0">
                <a:latin typeface="华文新魏" panose="02010800040101010101" pitchFamily="2" charset="-122"/>
                <a:ea typeface="华文新魏" panose="02010800040101010101" pitchFamily="2" charset="-122"/>
              </a:rPr>
              <a:t>）的对应逻辑</a:t>
            </a:r>
          </a:p>
          <a:p>
            <a:pPr marL="609600" indent="-609600" eaLnBrk="1" hangingPunct="1">
              <a:buNone/>
            </a:pPr>
            <a:r>
              <a:rPr lang="zh-CN" altLang="en-US" sz="1800" dirty="0">
                <a:latin typeface="华文新魏" panose="02010800040101010101" pitchFamily="2" charset="-122"/>
                <a:ea typeface="华文新魏" panose="02010800040101010101" pitchFamily="2" charset="-122"/>
              </a:rPr>
              <a:t>状态关系－－真值表表示。</a:t>
            </a:r>
          </a:p>
          <a:p>
            <a:pPr marL="609600" indent="-609600" eaLnBrk="1" hangingPunct="1">
              <a:buNone/>
            </a:pPr>
            <a:r>
              <a:rPr lang="zh-CN" altLang="en-US" sz="1800" dirty="0">
                <a:latin typeface="华文新魏" panose="02010800040101010101" pitchFamily="2" charset="-122"/>
                <a:ea typeface="华文新魏" panose="02010800040101010101" pitchFamily="2" charset="-122"/>
              </a:rPr>
              <a:t>如用逻辑代数式表示，可记为</a:t>
            </a:r>
          </a:p>
          <a:p>
            <a:pPr marL="609600" indent="-609600" eaLnBrk="1" hangingPunct="1">
              <a:buNone/>
            </a:pPr>
            <a:endParaRPr lang="en-US" altLang="zh-CN" sz="1800" dirty="0">
              <a:latin typeface="华文新魏" panose="02010800040101010101" pitchFamily="2" charset="-122"/>
              <a:ea typeface="华文新魏" panose="02010800040101010101" pitchFamily="2" charset="-122"/>
            </a:endParaRPr>
          </a:p>
        </p:txBody>
      </p:sp>
      <p:graphicFrame>
        <p:nvGraphicFramePr>
          <p:cNvPr id="22534" name="Group 6"/>
          <p:cNvGraphicFramePr>
            <a:graphicFrameLocks noGrp="1"/>
          </p:cNvGraphicFramePr>
          <p:nvPr>
            <p:custDataLst>
              <p:tags r:id="rId1"/>
            </p:custDataLst>
          </p:nvPr>
        </p:nvGraphicFramePr>
        <p:xfrm>
          <a:off x="214313" y="842963"/>
          <a:ext cx="8461375" cy="4249737"/>
        </p:xfrm>
        <a:graphic>
          <a:graphicData uri="http://schemas.openxmlformats.org/drawingml/2006/table">
            <a:tbl>
              <a:tblPr/>
              <a:tblGrid>
                <a:gridCol w="612775">
                  <a:extLst>
                    <a:ext uri="{9D8B030D-6E8A-4147-A177-3AD203B41FA5}">
                      <a16:colId xmlns:a16="http://schemas.microsoft.com/office/drawing/2014/main" val="20000"/>
                    </a:ext>
                  </a:extLst>
                </a:gridCol>
                <a:gridCol w="2592387">
                  <a:extLst>
                    <a:ext uri="{9D8B030D-6E8A-4147-A177-3AD203B41FA5}">
                      <a16:colId xmlns:a16="http://schemas.microsoft.com/office/drawing/2014/main" val="20001"/>
                    </a:ext>
                  </a:extLst>
                </a:gridCol>
                <a:gridCol w="2592388">
                  <a:extLst>
                    <a:ext uri="{9D8B030D-6E8A-4147-A177-3AD203B41FA5}">
                      <a16:colId xmlns:a16="http://schemas.microsoft.com/office/drawing/2014/main" val="20002"/>
                    </a:ext>
                  </a:extLst>
                </a:gridCol>
                <a:gridCol w="2663825">
                  <a:extLst>
                    <a:ext uri="{9D8B030D-6E8A-4147-A177-3AD203B41FA5}">
                      <a16:colId xmlns:a16="http://schemas.microsoft.com/office/drawing/2014/main" val="20003"/>
                    </a:ext>
                  </a:extLst>
                </a:gridCol>
              </a:tblGrid>
              <a:tr h="55562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 latinLnBrk="0" hangingPunct="1">
                        <a:lnSpc>
                          <a:spcPct val="8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L="91432" marR="91432" marT="34301" marB="343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1600" b="1" i="0" u="none" strike="noStrike" cap="none" normalizeH="0" baseline="0">
                          <a:ln>
                            <a:noFill/>
                          </a:ln>
                          <a:solidFill>
                            <a:schemeClr val="tx1"/>
                          </a:solidFill>
                          <a:effectLst/>
                          <a:latin typeface="黑体" panose="02010609060101010101" pitchFamily="49" charset="-122"/>
                          <a:ea typeface="华文新魏" panose="02010800040101010101" pitchFamily="2" charset="-122"/>
                        </a:rPr>
                        <a:t>“</a:t>
                      </a: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与</a:t>
                      </a:r>
                      <a:r>
                        <a:rPr kumimoji="0" lang="zh-CN" altLang="en-US" sz="1600" b="1" i="0" u="none" strike="noStrike" cap="none" normalizeH="0" baseline="0">
                          <a:ln>
                            <a:noFill/>
                          </a:ln>
                          <a:solidFill>
                            <a:schemeClr val="tx1"/>
                          </a:solidFill>
                          <a:effectLst/>
                          <a:latin typeface="黑体" panose="02010609060101010101" pitchFamily="49" charset="-122"/>
                          <a:ea typeface="华文新魏" panose="02010800040101010101" pitchFamily="2" charset="-122"/>
                        </a:rPr>
                        <a:t>”</a:t>
                      </a: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运算</a:t>
                      </a:r>
                      <a:r>
                        <a:rPr kumimoji="0"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逻辑乘</a:t>
                      </a:r>
                      <a:r>
                        <a:rPr kumimoji="0"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p>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1600" b="1" i="1"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Logic Multiplication</a:t>
                      </a:r>
                    </a:p>
                  </a:txBody>
                  <a:tcPr marL="91432" marR="91432" marT="34301" marB="343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1600" b="1" i="0" u="none" strike="noStrike" cap="none" normalizeH="0" baseline="0">
                          <a:ln>
                            <a:noFill/>
                          </a:ln>
                          <a:solidFill>
                            <a:schemeClr val="tx1"/>
                          </a:solidFill>
                          <a:effectLst/>
                          <a:latin typeface="黑体" panose="02010609060101010101" pitchFamily="49" charset="-122"/>
                          <a:ea typeface="华文新魏" panose="02010800040101010101" pitchFamily="2" charset="-122"/>
                        </a:rPr>
                        <a:t>“</a:t>
                      </a: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或</a:t>
                      </a:r>
                      <a:r>
                        <a:rPr kumimoji="0" lang="zh-CN" altLang="en-US" sz="1600" b="1" i="0" u="none" strike="noStrike" cap="none" normalizeH="0" baseline="0">
                          <a:ln>
                            <a:noFill/>
                          </a:ln>
                          <a:solidFill>
                            <a:schemeClr val="tx1"/>
                          </a:solidFill>
                          <a:effectLst/>
                          <a:latin typeface="黑体" panose="02010609060101010101" pitchFamily="49" charset="-122"/>
                          <a:ea typeface="华文新魏" panose="02010800040101010101" pitchFamily="2" charset="-122"/>
                        </a:rPr>
                        <a:t>”</a:t>
                      </a: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运算</a:t>
                      </a:r>
                      <a:r>
                        <a:rPr kumimoji="0"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逻辑加</a:t>
                      </a:r>
                      <a:r>
                        <a:rPr kumimoji="0"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p>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1600" b="1" i="1"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Logic Addition</a:t>
                      </a:r>
                    </a:p>
                  </a:txBody>
                  <a:tcPr marL="91432" marR="91432" marT="34301" marB="343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1600" b="1" i="0" u="none" strike="noStrike" cap="none" normalizeH="0" baseline="0">
                          <a:ln>
                            <a:noFill/>
                          </a:ln>
                          <a:solidFill>
                            <a:schemeClr val="tx1"/>
                          </a:solidFill>
                          <a:effectLst/>
                          <a:latin typeface="黑体" panose="02010609060101010101" pitchFamily="49" charset="-122"/>
                          <a:ea typeface="华文新魏" panose="02010800040101010101" pitchFamily="2" charset="-122"/>
                        </a:rPr>
                        <a:t>“</a:t>
                      </a: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非</a:t>
                      </a:r>
                      <a:r>
                        <a:rPr kumimoji="0" lang="zh-CN" altLang="en-US" sz="1600" b="1" i="0" u="none" strike="noStrike" cap="none" normalizeH="0" baseline="0">
                          <a:ln>
                            <a:noFill/>
                          </a:ln>
                          <a:solidFill>
                            <a:schemeClr val="tx1"/>
                          </a:solidFill>
                          <a:effectLst/>
                          <a:latin typeface="黑体" panose="02010609060101010101" pitchFamily="49" charset="-122"/>
                          <a:ea typeface="华文新魏" panose="02010800040101010101" pitchFamily="2" charset="-122"/>
                        </a:rPr>
                        <a:t>”</a:t>
                      </a: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运算</a:t>
                      </a:r>
                      <a:r>
                        <a:rPr kumimoji="0"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逻辑非</a:t>
                      </a:r>
                      <a:r>
                        <a:rPr kumimoji="0"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p>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1600" b="1" i="1"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Logic Negation</a:t>
                      </a:r>
                    </a:p>
                  </a:txBody>
                  <a:tcPr marL="91432" marR="91432" marT="34301" marB="343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4988">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运算结果</a:t>
                      </a:r>
                    </a:p>
                  </a:txBody>
                  <a:tcPr marL="91432" marR="91432" marT="34301" marB="343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逻辑积 </a:t>
                      </a:r>
                    </a:p>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Logic Product</a:t>
                      </a:r>
                    </a:p>
                  </a:txBody>
                  <a:tcPr marL="91432" marR="91432" marT="34301" marB="343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逻辑和 </a:t>
                      </a:r>
                    </a:p>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Logic Sum</a:t>
                      </a:r>
                    </a:p>
                  </a:txBody>
                  <a:tcPr marL="91432" marR="91432" marT="34301" marB="343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求补</a:t>
                      </a:r>
                    </a:p>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Complement</a:t>
                      </a:r>
                    </a:p>
                  </a:txBody>
                  <a:tcPr marL="91432" marR="91432" marT="34301" marB="343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506537">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示意电路</a:t>
                      </a:r>
                    </a:p>
                  </a:txBody>
                  <a:tcPr marL="91432" marR="91432" marT="34301" marB="343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L="91432" marR="91432" marT="34301" marB="343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L="91432" marR="91432" marT="34301" marB="343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L="91432" marR="91432" marT="34301" marB="343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652587">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真值表</a:t>
                      </a:r>
                    </a:p>
                  </a:txBody>
                  <a:tcPr marL="91432" marR="91432" marT="34301" marB="343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L="91432" marR="91432" marT="34301" marB="343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L="91432" marR="91432" marT="34301" marB="343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L="91432" marR="91432" marT="34301" marB="343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22561" name="Group 125"/>
          <p:cNvGrpSpPr/>
          <p:nvPr/>
        </p:nvGrpSpPr>
        <p:grpSpPr>
          <a:xfrm>
            <a:off x="900113" y="2005013"/>
            <a:ext cx="2446337" cy="1371600"/>
            <a:chOff x="0" y="0"/>
            <a:chExt cx="1541" cy="1152"/>
          </a:xfrm>
        </p:grpSpPr>
        <p:sp>
          <p:nvSpPr>
            <p:cNvPr id="22634" name="Rectangle 126"/>
            <p:cNvSpPr/>
            <p:nvPr/>
          </p:nvSpPr>
          <p:spPr>
            <a:xfrm>
              <a:off x="0" y="0"/>
              <a:ext cx="1541" cy="1152"/>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2635" name="Line 127"/>
            <p:cNvSpPr/>
            <p:nvPr/>
          </p:nvSpPr>
          <p:spPr>
            <a:xfrm>
              <a:off x="299" y="288"/>
              <a:ext cx="0" cy="329"/>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36" name="Line 128"/>
            <p:cNvSpPr/>
            <p:nvPr/>
          </p:nvSpPr>
          <p:spPr>
            <a:xfrm>
              <a:off x="169" y="628"/>
              <a:ext cx="259"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37" name="Line 129"/>
            <p:cNvSpPr/>
            <p:nvPr/>
          </p:nvSpPr>
          <p:spPr>
            <a:xfrm>
              <a:off x="201" y="699"/>
              <a:ext cx="19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38" name="Line 130"/>
            <p:cNvSpPr/>
            <p:nvPr/>
          </p:nvSpPr>
          <p:spPr>
            <a:xfrm>
              <a:off x="299" y="684"/>
              <a:ext cx="0" cy="30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39" name="Line 131"/>
            <p:cNvSpPr/>
            <p:nvPr/>
          </p:nvSpPr>
          <p:spPr>
            <a:xfrm>
              <a:off x="299" y="987"/>
              <a:ext cx="85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40" name="Line 132"/>
            <p:cNvSpPr/>
            <p:nvPr/>
          </p:nvSpPr>
          <p:spPr>
            <a:xfrm>
              <a:off x="299" y="288"/>
              <a:ext cx="172"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41" name="Line 133"/>
            <p:cNvSpPr/>
            <p:nvPr/>
          </p:nvSpPr>
          <p:spPr>
            <a:xfrm>
              <a:off x="599" y="288"/>
              <a:ext cx="171"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42" name="Line 134"/>
            <p:cNvSpPr/>
            <p:nvPr/>
          </p:nvSpPr>
          <p:spPr>
            <a:xfrm>
              <a:off x="895" y="288"/>
              <a:ext cx="259"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43" name="Line 135"/>
            <p:cNvSpPr/>
            <p:nvPr/>
          </p:nvSpPr>
          <p:spPr>
            <a:xfrm flipH="1">
              <a:off x="1154" y="288"/>
              <a:ext cx="2" cy="699"/>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44" name="Line 136"/>
            <p:cNvSpPr/>
            <p:nvPr/>
          </p:nvSpPr>
          <p:spPr>
            <a:xfrm flipV="1">
              <a:off x="770" y="206"/>
              <a:ext cx="129" cy="8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45" name="Oval 137"/>
            <p:cNvSpPr/>
            <p:nvPr/>
          </p:nvSpPr>
          <p:spPr>
            <a:xfrm>
              <a:off x="1043" y="552"/>
              <a:ext cx="181" cy="18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2646" name="Line 138"/>
            <p:cNvSpPr/>
            <p:nvPr/>
          </p:nvSpPr>
          <p:spPr>
            <a:xfrm>
              <a:off x="1059" y="571"/>
              <a:ext cx="161" cy="13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647" name="Line 139"/>
            <p:cNvSpPr/>
            <p:nvPr/>
          </p:nvSpPr>
          <p:spPr>
            <a:xfrm flipH="1">
              <a:off x="1058" y="571"/>
              <a:ext cx="129" cy="13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648" name="Text Box 140"/>
            <p:cNvSpPr txBox="1"/>
            <p:nvPr/>
          </p:nvSpPr>
          <p:spPr>
            <a:xfrm>
              <a:off x="1200" y="480"/>
              <a:ext cx="257"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F</a:t>
              </a:r>
            </a:p>
          </p:txBody>
        </p:sp>
        <p:sp>
          <p:nvSpPr>
            <p:cNvPr id="22649" name="Line 141"/>
            <p:cNvSpPr/>
            <p:nvPr/>
          </p:nvSpPr>
          <p:spPr>
            <a:xfrm flipV="1">
              <a:off x="471" y="206"/>
              <a:ext cx="128" cy="8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50" name="Text Box 142"/>
            <p:cNvSpPr txBox="1"/>
            <p:nvPr/>
          </p:nvSpPr>
          <p:spPr>
            <a:xfrm>
              <a:off x="336" y="0"/>
              <a:ext cx="257"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A</a:t>
              </a:r>
            </a:p>
          </p:txBody>
        </p:sp>
        <p:sp>
          <p:nvSpPr>
            <p:cNvPr id="22651" name="Text Box 143"/>
            <p:cNvSpPr txBox="1"/>
            <p:nvPr/>
          </p:nvSpPr>
          <p:spPr>
            <a:xfrm>
              <a:off x="672" y="0"/>
              <a:ext cx="256"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B</a:t>
              </a:r>
            </a:p>
          </p:txBody>
        </p:sp>
      </p:grpSp>
      <p:grpSp>
        <p:nvGrpSpPr>
          <p:cNvPr id="22562" name="Group 144"/>
          <p:cNvGrpSpPr/>
          <p:nvPr/>
        </p:nvGrpSpPr>
        <p:grpSpPr>
          <a:xfrm>
            <a:off x="3490913" y="1947863"/>
            <a:ext cx="2446337" cy="1428750"/>
            <a:chOff x="0" y="0"/>
            <a:chExt cx="1541" cy="1200"/>
          </a:xfrm>
        </p:grpSpPr>
        <p:sp>
          <p:nvSpPr>
            <p:cNvPr id="22615" name="Rectangle 145"/>
            <p:cNvSpPr/>
            <p:nvPr/>
          </p:nvSpPr>
          <p:spPr>
            <a:xfrm>
              <a:off x="0" y="48"/>
              <a:ext cx="1541" cy="1152"/>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2616" name="Line 146"/>
            <p:cNvSpPr/>
            <p:nvPr/>
          </p:nvSpPr>
          <p:spPr>
            <a:xfrm>
              <a:off x="288" y="288"/>
              <a:ext cx="0" cy="384"/>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17" name="Line 147"/>
            <p:cNvSpPr/>
            <p:nvPr/>
          </p:nvSpPr>
          <p:spPr>
            <a:xfrm>
              <a:off x="169" y="676"/>
              <a:ext cx="259"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18" name="Line 148"/>
            <p:cNvSpPr/>
            <p:nvPr/>
          </p:nvSpPr>
          <p:spPr>
            <a:xfrm>
              <a:off x="201" y="747"/>
              <a:ext cx="19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19" name="Line 149"/>
            <p:cNvSpPr/>
            <p:nvPr/>
          </p:nvSpPr>
          <p:spPr>
            <a:xfrm>
              <a:off x="299" y="732"/>
              <a:ext cx="0" cy="30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20" name="Line 150"/>
            <p:cNvSpPr/>
            <p:nvPr/>
          </p:nvSpPr>
          <p:spPr>
            <a:xfrm>
              <a:off x="299" y="1035"/>
              <a:ext cx="85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21" name="Line 151"/>
            <p:cNvSpPr/>
            <p:nvPr/>
          </p:nvSpPr>
          <p:spPr>
            <a:xfrm>
              <a:off x="299" y="288"/>
              <a:ext cx="172"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22" name="Line 152"/>
            <p:cNvSpPr/>
            <p:nvPr/>
          </p:nvSpPr>
          <p:spPr>
            <a:xfrm>
              <a:off x="288" y="528"/>
              <a:ext cx="482"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23" name="Line 153"/>
            <p:cNvSpPr/>
            <p:nvPr/>
          </p:nvSpPr>
          <p:spPr>
            <a:xfrm>
              <a:off x="624" y="288"/>
              <a:ext cx="53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24" name="Line 154"/>
            <p:cNvSpPr/>
            <p:nvPr/>
          </p:nvSpPr>
          <p:spPr>
            <a:xfrm flipH="1">
              <a:off x="1152" y="288"/>
              <a:ext cx="4" cy="72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25" name="Line 155"/>
            <p:cNvSpPr/>
            <p:nvPr/>
          </p:nvSpPr>
          <p:spPr>
            <a:xfrm flipV="1">
              <a:off x="770" y="446"/>
              <a:ext cx="129" cy="8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26" name="Oval 156"/>
            <p:cNvSpPr/>
            <p:nvPr/>
          </p:nvSpPr>
          <p:spPr>
            <a:xfrm>
              <a:off x="1043" y="600"/>
              <a:ext cx="181" cy="18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2627" name="Line 157"/>
            <p:cNvSpPr/>
            <p:nvPr/>
          </p:nvSpPr>
          <p:spPr>
            <a:xfrm>
              <a:off x="1059" y="619"/>
              <a:ext cx="161" cy="13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628" name="Line 158"/>
            <p:cNvSpPr/>
            <p:nvPr/>
          </p:nvSpPr>
          <p:spPr>
            <a:xfrm flipH="1">
              <a:off x="1058" y="619"/>
              <a:ext cx="129" cy="13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629" name="Text Box 159"/>
            <p:cNvSpPr txBox="1"/>
            <p:nvPr/>
          </p:nvSpPr>
          <p:spPr>
            <a:xfrm>
              <a:off x="1200" y="528"/>
              <a:ext cx="257"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F</a:t>
              </a:r>
            </a:p>
          </p:txBody>
        </p:sp>
        <p:sp>
          <p:nvSpPr>
            <p:cNvPr id="22630" name="Line 160"/>
            <p:cNvSpPr/>
            <p:nvPr/>
          </p:nvSpPr>
          <p:spPr>
            <a:xfrm flipV="1">
              <a:off x="471" y="206"/>
              <a:ext cx="128" cy="8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31" name="Text Box 161"/>
            <p:cNvSpPr txBox="1"/>
            <p:nvPr/>
          </p:nvSpPr>
          <p:spPr>
            <a:xfrm>
              <a:off x="336" y="0"/>
              <a:ext cx="257"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A</a:t>
              </a:r>
            </a:p>
          </p:txBody>
        </p:sp>
        <p:sp>
          <p:nvSpPr>
            <p:cNvPr id="22632" name="Text Box 162"/>
            <p:cNvSpPr txBox="1"/>
            <p:nvPr/>
          </p:nvSpPr>
          <p:spPr>
            <a:xfrm>
              <a:off x="672" y="240"/>
              <a:ext cx="256"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B</a:t>
              </a:r>
            </a:p>
          </p:txBody>
        </p:sp>
        <p:sp>
          <p:nvSpPr>
            <p:cNvPr id="22633" name="Line 163"/>
            <p:cNvSpPr/>
            <p:nvPr/>
          </p:nvSpPr>
          <p:spPr>
            <a:xfrm>
              <a:off x="912" y="528"/>
              <a:ext cx="24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nvGrpSpPr>
          <p:cNvPr id="22563" name="Group 165"/>
          <p:cNvGrpSpPr/>
          <p:nvPr/>
        </p:nvGrpSpPr>
        <p:grpSpPr>
          <a:xfrm>
            <a:off x="6157913" y="1971675"/>
            <a:ext cx="2446337" cy="1404938"/>
            <a:chOff x="0" y="0"/>
            <a:chExt cx="1541" cy="1181"/>
          </a:xfrm>
        </p:grpSpPr>
        <p:sp>
          <p:nvSpPr>
            <p:cNvPr id="22597" name="Rectangle 166"/>
            <p:cNvSpPr/>
            <p:nvPr/>
          </p:nvSpPr>
          <p:spPr>
            <a:xfrm>
              <a:off x="0" y="29"/>
              <a:ext cx="1541" cy="1152"/>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2598" name="Line 167"/>
            <p:cNvSpPr/>
            <p:nvPr/>
          </p:nvSpPr>
          <p:spPr>
            <a:xfrm>
              <a:off x="288" y="269"/>
              <a:ext cx="0" cy="384"/>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599" name="Line 168"/>
            <p:cNvSpPr/>
            <p:nvPr/>
          </p:nvSpPr>
          <p:spPr>
            <a:xfrm>
              <a:off x="169" y="657"/>
              <a:ext cx="259"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00" name="Line 169"/>
            <p:cNvSpPr/>
            <p:nvPr/>
          </p:nvSpPr>
          <p:spPr>
            <a:xfrm>
              <a:off x="201" y="728"/>
              <a:ext cx="19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01" name="Line 170"/>
            <p:cNvSpPr/>
            <p:nvPr/>
          </p:nvSpPr>
          <p:spPr>
            <a:xfrm>
              <a:off x="299" y="713"/>
              <a:ext cx="0" cy="30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02" name="Line 171"/>
            <p:cNvSpPr/>
            <p:nvPr/>
          </p:nvSpPr>
          <p:spPr>
            <a:xfrm>
              <a:off x="299" y="1004"/>
              <a:ext cx="85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03" name="Line 172"/>
            <p:cNvSpPr/>
            <p:nvPr/>
          </p:nvSpPr>
          <p:spPr>
            <a:xfrm>
              <a:off x="816" y="509"/>
              <a:ext cx="96" cy="24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04" name="Line 173"/>
            <p:cNvSpPr/>
            <p:nvPr/>
          </p:nvSpPr>
          <p:spPr>
            <a:xfrm>
              <a:off x="288" y="269"/>
              <a:ext cx="866"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05" name="Line 174"/>
            <p:cNvSpPr/>
            <p:nvPr/>
          </p:nvSpPr>
          <p:spPr>
            <a:xfrm flipH="1">
              <a:off x="1152" y="269"/>
              <a:ext cx="4" cy="72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06" name="Oval 175"/>
            <p:cNvSpPr/>
            <p:nvPr/>
          </p:nvSpPr>
          <p:spPr>
            <a:xfrm>
              <a:off x="1043" y="581"/>
              <a:ext cx="181" cy="18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2607" name="Line 176"/>
            <p:cNvSpPr/>
            <p:nvPr/>
          </p:nvSpPr>
          <p:spPr>
            <a:xfrm>
              <a:off x="1059" y="600"/>
              <a:ext cx="161" cy="13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608" name="Line 177"/>
            <p:cNvSpPr/>
            <p:nvPr/>
          </p:nvSpPr>
          <p:spPr>
            <a:xfrm flipH="1">
              <a:off x="1058" y="600"/>
              <a:ext cx="129" cy="13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609" name="Text Box 178"/>
            <p:cNvSpPr txBox="1"/>
            <p:nvPr/>
          </p:nvSpPr>
          <p:spPr>
            <a:xfrm>
              <a:off x="1200" y="508"/>
              <a:ext cx="257"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F</a:t>
              </a:r>
            </a:p>
          </p:txBody>
        </p:sp>
        <p:sp>
          <p:nvSpPr>
            <p:cNvPr id="22610" name="Line 179"/>
            <p:cNvSpPr/>
            <p:nvPr/>
          </p:nvSpPr>
          <p:spPr>
            <a:xfrm flipV="1">
              <a:off x="912" y="749"/>
              <a:ext cx="0" cy="24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11" name="Text Box 180"/>
            <p:cNvSpPr txBox="1"/>
            <p:nvPr/>
          </p:nvSpPr>
          <p:spPr>
            <a:xfrm>
              <a:off x="624" y="460"/>
              <a:ext cx="257"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A</a:t>
              </a:r>
            </a:p>
          </p:txBody>
        </p:sp>
        <p:sp>
          <p:nvSpPr>
            <p:cNvPr id="22612" name="Line 181"/>
            <p:cNvSpPr/>
            <p:nvPr/>
          </p:nvSpPr>
          <p:spPr>
            <a:xfrm flipV="1">
              <a:off x="912" y="269"/>
              <a:ext cx="0" cy="24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2613" name="Rectangle 182"/>
            <p:cNvSpPr/>
            <p:nvPr/>
          </p:nvSpPr>
          <p:spPr>
            <a:xfrm>
              <a:off x="384" y="221"/>
              <a:ext cx="240"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2614" name="Text Box 183"/>
            <p:cNvSpPr txBox="1"/>
            <p:nvPr/>
          </p:nvSpPr>
          <p:spPr>
            <a:xfrm>
              <a:off x="384" y="0"/>
              <a:ext cx="288"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R</a:t>
              </a:r>
            </a:p>
          </p:txBody>
        </p:sp>
      </p:grpSp>
      <p:graphicFrame>
        <p:nvGraphicFramePr>
          <p:cNvPr id="2" name="Group 91"/>
          <p:cNvGraphicFramePr>
            <a:graphicFrameLocks noGrp="1"/>
          </p:cNvGraphicFramePr>
          <p:nvPr/>
        </p:nvGraphicFramePr>
        <p:xfrm>
          <a:off x="1181100" y="3495675"/>
          <a:ext cx="1981200" cy="1622475"/>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09113">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  B</a:t>
                      </a:r>
                    </a:p>
                  </a:txBody>
                  <a:tcPr marT="36705" marB="367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F</a:t>
                      </a:r>
                    </a:p>
                  </a:txBody>
                  <a:tcPr marT="36705" marB="367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1213312">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0   1</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1   0</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6705" marB="367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6705" marB="367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graphicFrame>
        <p:nvGraphicFramePr>
          <p:cNvPr id="3" name="Group 102"/>
          <p:cNvGraphicFramePr>
            <a:graphicFrameLocks noGrp="1"/>
          </p:cNvGraphicFramePr>
          <p:nvPr/>
        </p:nvGraphicFramePr>
        <p:xfrm>
          <a:off x="3824288" y="3495675"/>
          <a:ext cx="1981200" cy="1641513"/>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2824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  B</a:t>
                      </a:r>
                    </a:p>
                  </a:txBody>
                  <a:tcPr marT="36658" marB="3665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F</a:t>
                      </a:r>
                    </a:p>
                  </a:txBody>
                  <a:tcPr marT="36658" marB="3665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121323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0   1</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1   0</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6658" marB="3665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p>
                      <a:pPr marL="0" marR="0" lvl="0" indent="0" algn="ctr" defTabSz="914400" rtl="0" eaLnBrk="1" fontAlgn="b" latinLnBrk="0" hangingPunct="1">
                        <a:lnSpc>
                          <a:spcPct val="70000"/>
                        </a:lnSpc>
                        <a:spcBef>
                          <a:spcPct val="20000"/>
                        </a:spcBef>
                        <a:spcAft>
                          <a:spcPct val="0"/>
                        </a:spcAft>
                        <a:buClrTx/>
                        <a:buSzTx/>
                        <a:buFont typeface="Arial" panose="020B0604020202020204" pitchFamily="34" charset="0"/>
                        <a:buNone/>
                      </a:pPr>
                      <a:r>
                        <a:rPr kumimoji="0" lang="en-US" altLang="zh-CN" sz="22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6658" marB="3665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graphicFrame>
        <p:nvGraphicFramePr>
          <p:cNvPr id="4" name="Group 113"/>
          <p:cNvGraphicFramePr>
            <a:graphicFrameLocks noGrp="1"/>
          </p:cNvGraphicFramePr>
          <p:nvPr/>
        </p:nvGraphicFramePr>
        <p:xfrm>
          <a:off x="6538913" y="3690938"/>
          <a:ext cx="1828800" cy="1228725"/>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0005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F</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82867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a:t>
                      </a:r>
                    </a:p>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p>
                      <a:pPr marL="0" marR="0" lvl="0" indent="0" algn="ctr" defTabSz="914400" rtl="0" eaLnBrk="1" fontAlgn="b" latinLnBrk="0" hangingPunct="1">
                        <a:lnSpc>
                          <a:spcPct val="8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spTree>
  </p:cSld>
  <p:clrMapOvr>
    <a:masterClrMapping/>
  </p:clrMapOvr>
  <p:transition advTm="20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2355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11</a:t>
            </a:fld>
            <a:endParaRPr lang="en-US" altLang="zh-CN" sz="900" dirty="0">
              <a:solidFill>
                <a:srgbClr val="898989"/>
              </a:solidFill>
              <a:latin typeface="华文新魏" panose="02010800040101010101" pitchFamily="2" charset="-122"/>
              <a:ea typeface="华文新魏" panose="02010800040101010101" pitchFamily="2" charset="-122"/>
            </a:endParaRPr>
          </a:p>
        </p:txBody>
      </p:sp>
      <p:graphicFrame>
        <p:nvGraphicFramePr>
          <p:cNvPr id="23556" name="Group 4"/>
          <p:cNvGraphicFramePr>
            <a:graphicFrameLocks noGrp="1"/>
          </p:cNvGraphicFramePr>
          <p:nvPr>
            <p:custDataLst>
              <p:tags r:id="rId1"/>
            </p:custDataLst>
          </p:nvPr>
        </p:nvGraphicFramePr>
        <p:xfrm>
          <a:off x="228600" y="493713"/>
          <a:ext cx="8763000" cy="4598988"/>
        </p:xfrm>
        <a:graphic>
          <a:graphicData uri="http://schemas.openxmlformats.org/drawingml/2006/table">
            <a:tbl>
              <a:tblPr/>
              <a:tblGrid>
                <a:gridCol w="9144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2590800">
                  <a:extLst>
                    <a:ext uri="{9D8B030D-6E8A-4147-A177-3AD203B41FA5}">
                      <a16:colId xmlns:a16="http://schemas.microsoft.com/office/drawing/2014/main" val="20003"/>
                    </a:ext>
                  </a:extLst>
                </a:gridCol>
              </a:tblGrid>
              <a:tr h="62865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 latinLnBrk="0" hangingPunct="1">
                        <a:lnSpc>
                          <a:spcPct val="90000"/>
                        </a:lnSpc>
                        <a:spcBef>
                          <a:spcPct val="20000"/>
                        </a:spcBef>
                        <a:spcAft>
                          <a:spcPct val="0"/>
                        </a:spcAft>
                        <a:buClrTx/>
                        <a:buSzTx/>
                        <a:buFont typeface="Arial" panose="020B0604020202020204" pitchFamily="34" charset="0"/>
                        <a:buNone/>
                      </a:pPr>
                      <a:endParaRPr kumimoji="0" lang="zh-CN" altLang="en-US" sz="17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marT="34295" marB="342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9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与</a:t>
                      </a:r>
                      <a:r>
                        <a:rPr kumimoji="0" lang="zh-CN" altLang="en-US" sz="17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运算</a:t>
                      </a:r>
                      <a:r>
                        <a:rPr kumimoji="0" lang="en-US" altLang="zh-CN"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逻辑乘</a:t>
                      </a:r>
                      <a:r>
                        <a:rPr kumimoji="0" lang="en-US" altLang="zh-CN"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p>
                    <a:p>
                      <a:pPr marL="0" marR="0" lvl="0" indent="0" algn="ctr" defTabSz="914400" rtl="0" eaLnBrk="1" fontAlgn="b" latinLnBrk="0" hangingPunct="1">
                        <a:lnSpc>
                          <a:spcPct val="90000"/>
                        </a:lnSpc>
                        <a:spcBef>
                          <a:spcPct val="20000"/>
                        </a:spcBef>
                        <a:spcAft>
                          <a:spcPct val="0"/>
                        </a:spcAft>
                        <a:buClrTx/>
                        <a:buSzTx/>
                        <a:buFont typeface="Arial" panose="020B0604020202020204" pitchFamily="34" charset="0"/>
                        <a:buNone/>
                      </a:pPr>
                      <a:r>
                        <a:rPr kumimoji="0" lang="en-US" altLang="zh-CN" sz="1700" b="1" i="1"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Logic Multiplication</a:t>
                      </a:r>
                    </a:p>
                  </a:txBody>
                  <a:tcPr marT="34295" marB="342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9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或</a:t>
                      </a:r>
                      <a:r>
                        <a:rPr kumimoji="0" lang="zh-CN" altLang="en-US" sz="17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运算</a:t>
                      </a:r>
                      <a:r>
                        <a:rPr kumimoji="0" lang="en-US" altLang="zh-CN"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逻辑加</a:t>
                      </a:r>
                      <a:r>
                        <a:rPr kumimoji="0" lang="en-US" altLang="zh-CN"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p>
                    <a:p>
                      <a:pPr marL="0" marR="0" lvl="0" indent="0" algn="ctr" defTabSz="914400" rtl="0" eaLnBrk="1" fontAlgn="b" latinLnBrk="0" hangingPunct="1">
                        <a:lnSpc>
                          <a:spcPct val="90000"/>
                        </a:lnSpc>
                        <a:spcBef>
                          <a:spcPct val="20000"/>
                        </a:spcBef>
                        <a:spcAft>
                          <a:spcPct val="0"/>
                        </a:spcAft>
                        <a:buClrTx/>
                        <a:buSzTx/>
                        <a:buFont typeface="Arial" panose="020B0604020202020204" pitchFamily="34" charset="0"/>
                        <a:buNone/>
                      </a:pPr>
                      <a:r>
                        <a:rPr kumimoji="0" lang="en-US" altLang="zh-CN" sz="1700" b="1" i="1"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Logic Addition</a:t>
                      </a:r>
                    </a:p>
                  </a:txBody>
                  <a:tcPr marT="34295" marB="342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9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非</a:t>
                      </a:r>
                      <a:r>
                        <a:rPr kumimoji="0" lang="zh-CN" altLang="en-US" sz="1700" b="1"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a:t>
                      </a: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运算</a:t>
                      </a:r>
                      <a:r>
                        <a:rPr kumimoji="0" lang="en-US" altLang="zh-CN"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逻辑非</a:t>
                      </a:r>
                      <a:r>
                        <a:rPr kumimoji="0" lang="en-US" altLang="zh-CN"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p>
                    <a:p>
                      <a:pPr marL="0" marR="0" lvl="0" indent="0" algn="ctr" defTabSz="914400" rtl="0" eaLnBrk="1" fontAlgn="b" latinLnBrk="0" hangingPunct="1">
                        <a:lnSpc>
                          <a:spcPct val="90000"/>
                        </a:lnSpc>
                        <a:spcBef>
                          <a:spcPct val="20000"/>
                        </a:spcBef>
                        <a:spcAft>
                          <a:spcPct val="0"/>
                        </a:spcAft>
                        <a:buClrTx/>
                        <a:buSzTx/>
                        <a:buFont typeface="Arial" panose="020B0604020202020204" pitchFamily="34" charset="0"/>
                        <a:buNone/>
                      </a:pPr>
                      <a:r>
                        <a:rPr kumimoji="0" lang="en-US" altLang="zh-CN" sz="1700" b="1" i="1"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Logic Negation</a:t>
                      </a:r>
                    </a:p>
                  </a:txBody>
                  <a:tcPr marT="34295" marB="342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2070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90000"/>
                        </a:lnSpc>
                        <a:spcBef>
                          <a:spcPct val="20000"/>
                        </a:spcBef>
                        <a:spcAft>
                          <a:spcPct val="0"/>
                        </a:spcAft>
                        <a:buClrTx/>
                        <a:buSzTx/>
                        <a:buFont typeface="Arial" panose="020B0604020202020204" pitchFamily="34" charset="0"/>
                        <a:buNone/>
                      </a:pP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代数式</a:t>
                      </a:r>
                    </a:p>
                  </a:txBody>
                  <a:tcPr marT="34295" marB="342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90000"/>
                        </a:lnSpc>
                        <a:spcBef>
                          <a:spcPct val="20000"/>
                        </a:spcBef>
                        <a:spcAft>
                          <a:spcPct val="0"/>
                        </a:spcAft>
                        <a:buClrTx/>
                        <a:buSzTx/>
                        <a:buFont typeface="Arial" panose="020B0604020202020204" pitchFamily="34" charset="0"/>
                        <a:buNone/>
                      </a:pPr>
                      <a:r>
                        <a:rPr kumimoji="0" lang="en-US" altLang="zh-CN" sz="17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F = A × B =  A </a:t>
                      </a:r>
                      <a:r>
                        <a:rPr kumimoji="0" lang="en-US" altLang="zh-CN" sz="1700" b="0"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a:t>
                      </a:r>
                      <a:r>
                        <a:rPr kumimoji="0" lang="en-US" altLang="zh-CN" sz="17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 B</a:t>
                      </a:r>
                    </a:p>
                  </a:txBody>
                  <a:tcPr marT="34295" marB="342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90000"/>
                        </a:lnSpc>
                        <a:spcBef>
                          <a:spcPct val="20000"/>
                        </a:spcBef>
                        <a:spcAft>
                          <a:spcPct val="0"/>
                        </a:spcAft>
                        <a:buClrTx/>
                        <a:buSzTx/>
                        <a:buFont typeface="Arial" panose="020B0604020202020204" pitchFamily="34" charset="0"/>
                        <a:buNone/>
                      </a:pPr>
                      <a:r>
                        <a:rPr kumimoji="0" lang="en-US" altLang="zh-CN" sz="17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F = A</a:t>
                      </a:r>
                      <a:r>
                        <a:rPr kumimoji="0" lang="zh-CN" altLang="en-US" sz="17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r>
                        <a:rPr kumimoji="0" lang="en-US" altLang="zh-CN" sz="17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B</a:t>
                      </a:r>
                    </a:p>
                  </a:txBody>
                  <a:tcPr marT="34295" marB="342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90000"/>
                        </a:lnSpc>
                        <a:spcBef>
                          <a:spcPct val="20000"/>
                        </a:spcBef>
                        <a:spcAft>
                          <a:spcPct val="0"/>
                        </a:spcAft>
                        <a:buClrTx/>
                        <a:buSzTx/>
                        <a:buFont typeface="Arial" panose="020B0604020202020204" pitchFamily="34" charset="0"/>
                        <a:buNone/>
                      </a:pPr>
                      <a:r>
                        <a:rPr kumimoji="0" lang="en-US" altLang="zh-CN" sz="17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F =  A</a:t>
                      </a:r>
                    </a:p>
                  </a:txBody>
                  <a:tcPr marT="34295" marB="342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25095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7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逻辑门符号</a:t>
                      </a:r>
                    </a:p>
                  </a:txBody>
                  <a:tcPr marT="34295" marB="342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7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4295" marB="342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7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4295" marB="342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7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4295" marB="342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98688">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波形图</a:t>
                      </a: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zh-CN"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7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文氏图</a:t>
                      </a: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(F</a:t>
                      </a:r>
                      <a:r>
                        <a:rPr kumimoji="0" lang="zh-CN" altLang="en-US" sz="15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为</a:t>
                      </a: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5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阴影</a:t>
                      </a:r>
                      <a:r>
                        <a:rPr kumimoji="0" lang="en-US" altLang="zh-CN" sz="15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p>
                  </a:txBody>
                  <a:tcPr marT="34295" marB="342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7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4295" marB="342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7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4295" marB="342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7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4295" marB="342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3583" name="Line 126"/>
          <p:cNvSpPr/>
          <p:nvPr/>
        </p:nvSpPr>
        <p:spPr>
          <a:xfrm>
            <a:off x="7800975" y="1226185"/>
            <a:ext cx="2286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nvGrpSpPr>
          <p:cNvPr id="23584" name="Group 128"/>
          <p:cNvGrpSpPr/>
          <p:nvPr/>
        </p:nvGrpSpPr>
        <p:grpSpPr>
          <a:xfrm>
            <a:off x="1398588" y="1552575"/>
            <a:ext cx="2182812" cy="822325"/>
            <a:chOff x="0" y="0"/>
            <a:chExt cx="1375" cy="653"/>
          </a:xfrm>
        </p:grpSpPr>
        <p:sp>
          <p:nvSpPr>
            <p:cNvPr id="23657" name="Rectangle 129"/>
            <p:cNvSpPr/>
            <p:nvPr/>
          </p:nvSpPr>
          <p:spPr>
            <a:xfrm>
              <a:off x="461" y="77"/>
              <a:ext cx="381" cy="447"/>
            </a:xfrm>
            <a:prstGeom prst="rect">
              <a:avLst/>
            </a:prstGeom>
            <a:noFill/>
            <a:ln w="9525"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&amp;</a:t>
              </a:r>
            </a:p>
          </p:txBody>
        </p:sp>
        <p:sp>
          <p:nvSpPr>
            <p:cNvPr id="23658" name="Line 130"/>
            <p:cNvSpPr/>
            <p:nvPr/>
          </p:nvSpPr>
          <p:spPr>
            <a:xfrm>
              <a:off x="187" y="372"/>
              <a:ext cx="27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59" name="Line 131"/>
            <p:cNvSpPr/>
            <p:nvPr/>
          </p:nvSpPr>
          <p:spPr>
            <a:xfrm>
              <a:off x="187" y="480"/>
              <a:ext cx="2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60" name="Line 132"/>
            <p:cNvSpPr/>
            <p:nvPr/>
          </p:nvSpPr>
          <p:spPr>
            <a:xfrm flipV="1">
              <a:off x="848" y="288"/>
              <a:ext cx="304" cy="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61" name="Text Box 133"/>
            <p:cNvSpPr txBox="1"/>
            <p:nvPr/>
          </p:nvSpPr>
          <p:spPr>
            <a:xfrm>
              <a:off x="0" y="360"/>
              <a:ext cx="223" cy="29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D</a:t>
              </a:r>
            </a:p>
          </p:txBody>
        </p:sp>
        <p:sp>
          <p:nvSpPr>
            <p:cNvPr id="23662" name="Line 134"/>
            <p:cNvSpPr/>
            <p:nvPr/>
          </p:nvSpPr>
          <p:spPr>
            <a:xfrm>
              <a:off x="192" y="144"/>
              <a:ext cx="27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63" name="Line 135"/>
            <p:cNvSpPr/>
            <p:nvPr/>
          </p:nvSpPr>
          <p:spPr>
            <a:xfrm>
              <a:off x="192" y="257"/>
              <a:ext cx="2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64" name="Text Box 136"/>
            <p:cNvSpPr txBox="1"/>
            <p:nvPr/>
          </p:nvSpPr>
          <p:spPr>
            <a:xfrm>
              <a:off x="0" y="0"/>
              <a:ext cx="223" cy="29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23665" name="Text Box 137"/>
            <p:cNvSpPr txBox="1"/>
            <p:nvPr/>
          </p:nvSpPr>
          <p:spPr>
            <a:xfrm>
              <a:off x="0" y="120"/>
              <a:ext cx="223" cy="291"/>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23666" name="Text Box 138"/>
            <p:cNvSpPr txBox="1"/>
            <p:nvPr/>
          </p:nvSpPr>
          <p:spPr>
            <a:xfrm>
              <a:off x="0" y="240"/>
              <a:ext cx="223" cy="291"/>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C</a:t>
              </a:r>
            </a:p>
          </p:txBody>
        </p:sp>
        <p:sp>
          <p:nvSpPr>
            <p:cNvPr id="23667" name="Text Box 139"/>
            <p:cNvSpPr txBox="1"/>
            <p:nvPr/>
          </p:nvSpPr>
          <p:spPr>
            <a:xfrm>
              <a:off x="1152" y="134"/>
              <a:ext cx="223" cy="291"/>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grpSp>
      <p:grpSp>
        <p:nvGrpSpPr>
          <p:cNvPr id="23585" name="Group 140"/>
          <p:cNvGrpSpPr/>
          <p:nvPr/>
        </p:nvGrpSpPr>
        <p:grpSpPr>
          <a:xfrm>
            <a:off x="1474788" y="2224088"/>
            <a:ext cx="2182812" cy="796925"/>
            <a:chOff x="0" y="0"/>
            <a:chExt cx="1375" cy="670"/>
          </a:xfrm>
        </p:grpSpPr>
        <p:sp>
          <p:nvSpPr>
            <p:cNvPr id="23646" name="Line 141"/>
            <p:cNvSpPr/>
            <p:nvPr/>
          </p:nvSpPr>
          <p:spPr>
            <a:xfrm>
              <a:off x="187" y="372"/>
              <a:ext cx="27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47" name="Line 142"/>
            <p:cNvSpPr/>
            <p:nvPr/>
          </p:nvSpPr>
          <p:spPr>
            <a:xfrm>
              <a:off x="187" y="480"/>
              <a:ext cx="2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48" name="Line 143"/>
            <p:cNvSpPr/>
            <p:nvPr/>
          </p:nvSpPr>
          <p:spPr>
            <a:xfrm flipV="1">
              <a:off x="848" y="288"/>
              <a:ext cx="304" cy="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49" name="Text Box 144"/>
            <p:cNvSpPr txBox="1"/>
            <p:nvPr/>
          </p:nvSpPr>
          <p:spPr>
            <a:xfrm>
              <a:off x="0" y="36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D</a:t>
              </a:r>
            </a:p>
          </p:txBody>
        </p:sp>
        <p:sp>
          <p:nvSpPr>
            <p:cNvPr id="23650" name="Line 145"/>
            <p:cNvSpPr/>
            <p:nvPr/>
          </p:nvSpPr>
          <p:spPr>
            <a:xfrm>
              <a:off x="192" y="144"/>
              <a:ext cx="27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51" name="Line 146"/>
            <p:cNvSpPr/>
            <p:nvPr/>
          </p:nvSpPr>
          <p:spPr>
            <a:xfrm>
              <a:off x="192" y="257"/>
              <a:ext cx="2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52" name="Text Box 147"/>
            <p:cNvSpPr txBox="1"/>
            <p:nvPr/>
          </p:nvSpPr>
          <p:spPr>
            <a:xfrm>
              <a:off x="0" y="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23653" name="Text Box 148"/>
            <p:cNvSpPr txBox="1"/>
            <p:nvPr/>
          </p:nvSpPr>
          <p:spPr>
            <a:xfrm>
              <a:off x="0" y="12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23654" name="Text Box 149"/>
            <p:cNvSpPr txBox="1"/>
            <p:nvPr/>
          </p:nvSpPr>
          <p:spPr>
            <a:xfrm>
              <a:off x="0" y="24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C</a:t>
              </a:r>
            </a:p>
          </p:txBody>
        </p:sp>
        <p:sp>
          <p:nvSpPr>
            <p:cNvPr id="23655" name="Text Box 150"/>
            <p:cNvSpPr txBox="1"/>
            <p:nvPr/>
          </p:nvSpPr>
          <p:spPr>
            <a:xfrm>
              <a:off x="1152" y="133"/>
              <a:ext cx="223"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sp>
          <p:nvSpPr>
            <p:cNvPr id="23656" name="AutoShape 151"/>
            <p:cNvSpPr/>
            <p:nvPr/>
          </p:nvSpPr>
          <p:spPr>
            <a:xfrm>
              <a:off x="415" y="96"/>
              <a:ext cx="442" cy="432"/>
            </a:xfrm>
            <a:prstGeom prst="flowChartDelay">
              <a:avLst/>
            </a:prstGeom>
            <a:solidFill>
              <a:schemeClr val="bg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grpSp>
        <p:nvGrpSpPr>
          <p:cNvPr id="23586" name="Group 153"/>
          <p:cNvGrpSpPr/>
          <p:nvPr/>
        </p:nvGrpSpPr>
        <p:grpSpPr>
          <a:xfrm>
            <a:off x="4065588" y="1595438"/>
            <a:ext cx="2182812" cy="796925"/>
            <a:chOff x="0" y="0"/>
            <a:chExt cx="1375" cy="670"/>
          </a:xfrm>
        </p:grpSpPr>
        <p:sp>
          <p:nvSpPr>
            <p:cNvPr id="23635" name="Rectangle 154"/>
            <p:cNvSpPr/>
            <p:nvPr/>
          </p:nvSpPr>
          <p:spPr>
            <a:xfrm>
              <a:off x="461" y="77"/>
              <a:ext cx="381" cy="44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≥1</a:t>
              </a:r>
            </a:p>
          </p:txBody>
        </p:sp>
        <p:sp>
          <p:nvSpPr>
            <p:cNvPr id="23636" name="Line 155"/>
            <p:cNvSpPr/>
            <p:nvPr/>
          </p:nvSpPr>
          <p:spPr>
            <a:xfrm>
              <a:off x="187" y="372"/>
              <a:ext cx="27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37" name="Line 156"/>
            <p:cNvSpPr/>
            <p:nvPr/>
          </p:nvSpPr>
          <p:spPr>
            <a:xfrm>
              <a:off x="187" y="480"/>
              <a:ext cx="2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38" name="Line 157"/>
            <p:cNvSpPr/>
            <p:nvPr/>
          </p:nvSpPr>
          <p:spPr>
            <a:xfrm flipV="1">
              <a:off x="848" y="288"/>
              <a:ext cx="304" cy="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39" name="Text Box 158"/>
            <p:cNvSpPr txBox="1"/>
            <p:nvPr/>
          </p:nvSpPr>
          <p:spPr>
            <a:xfrm>
              <a:off x="0" y="36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D</a:t>
              </a:r>
            </a:p>
          </p:txBody>
        </p:sp>
        <p:sp>
          <p:nvSpPr>
            <p:cNvPr id="23640" name="Line 159"/>
            <p:cNvSpPr/>
            <p:nvPr/>
          </p:nvSpPr>
          <p:spPr>
            <a:xfrm>
              <a:off x="192" y="144"/>
              <a:ext cx="27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41" name="Line 160"/>
            <p:cNvSpPr/>
            <p:nvPr/>
          </p:nvSpPr>
          <p:spPr>
            <a:xfrm>
              <a:off x="192" y="257"/>
              <a:ext cx="2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42" name="Text Box 161"/>
            <p:cNvSpPr txBox="1"/>
            <p:nvPr/>
          </p:nvSpPr>
          <p:spPr>
            <a:xfrm>
              <a:off x="0" y="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23643" name="Text Box 162"/>
            <p:cNvSpPr txBox="1"/>
            <p:nvPr/>
          </p:nvSpPr>
          <p:spPr>
            <a:xfrm>
              <a:off x="0" y="12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23644" name="Text Box 163"/>
            <p:cNvSpPr txBox="1"/>
            <p:nvPr/>
          </p:nvSpPr>
          <p:spPr>
            <a:xfrm>
              <a:off x="0" y="24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C</a:t>
              </a:r>
            </a:p>
          </p:txBody>
        </p:sp>
        <p:sp>
          <p:nvSpPr>
            <p:cNvPr id="23645" name="Text Box 164"/>
            <p:cNvSpPr txBox="1"/>
            <p:nvPr/>
          </p:nvSpPr>
          <p:spPr>
            <a:xfrm>
              <a:off x="1152" y="133"/>
              <a:ext cx="223"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grpSp>
      <p:grpSp>
        <p:nvGrpSpPr>
          <p:cNvPr id="23587" name="Group 199"/>
          <p:cNvGrpSpPr/>
          <p:nvPr/>
        </p:nvGrpSpPr>
        <p:grpSpPr>
          <a:xfrm>
            <a:off x="4114800" y="2224088"/>
            <a:ext cx="2182813" cy="796925"/>
            <a:chOff x="0" y="0"/>
            <a:chExt cx="1375" cy="670"/>
          </a:xfrm>
        </p:grpSpPr>
        <p:sp>
          <p:nvSpPr>
            <p:cNvPr id="23624" name="Line 180"/>
            <p:cNvSpPr/>
            <p:nvPr/>
          </p:nvSpPr>
          <p:spPr>
            <a:xfrm flipV="1">
              <a:off x="860" y="300"/>
              <a:ext cx="304" cy="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25" name="Text Box 187"/>
            <p:cNvSpPr txBox="1"/>
            <p:nvPr/>
          </p:nvSpPr>
          <p:spPr>
            <a:xfrm>
              <a:off x="1152" y="133"/>
              <a:ext cx="223"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graphicFrame>
          <p:nvGraphicFramePr>
            <p:cNvPr id="23626" name="Object 198"/>
            <p:cNvGraphicFramePr>
              <a:graphicFrameLocks noChangeAspect="1"/>
            </p:cNvGraphicFramePr>
            <p:nvPr/>
          </p:nvGraphicFramePr>
          <p:xfrm>
            <a:off x="384" y="54"/>
            <a:ext cx="492" cy="498"/>
          </p:xfrm>
          <a:graphic>
            <a:graphicData uri="http://schemas.openxmlformats.org/presentationml/2006/ole">
              <mc:AlternateContent xmlns:mc="http://schemas.openxmlformats.org/markup-compatibility/2006">
                <mc:Choice xmlns:v="urn:schemas-microsoft-com:vml" Requires="v">
                  <p:oleObj r:id="rId3" imgW="781050" imgH="790575" progId="PBrush">
                    <p:embed/>
                  </p:oleObj>
                </mc:Choice>
                <mc:Fallback>
                  <p:oleObj r:id="rId3" imgW="781050" imgH="790575" progId="PBrush">
                    <p:embed/>
                    <p:pic>
                      <p:nvPicPr>
                        <p:cNvPr id="23626" name="Object 198"/>
                        <p:cNvPicPr/>
                        <p:nvPr/>
                      </p:nvPicPr>
                      <p:blipFill>
                        <a:blip r:embed="rId4"/>
                        <a:stretch>
                          <a:fillRect/>
                        </a:stretch>
                      </p:blipFill>
                      <p:spPr>
                        <a:xfrm>
                          <a:off x="384" y="54"/>
                          <a:ext cx="492" cy="498"/>
                        </a:xfrm>
                        <a:prstGeom prst="rect">
                          <a:avLst/>
                        </a:prstGeom>
                        <a:noFill/>
                        <a:ln w="38100">
                          <a:noFill/>
                          <a:miter/>
                        </a:ln>
                      </p:spPr>
                    </p:pic>
                  </p:oleObj>
                </mc:Fallback>
              </mc:AlternateContent>
            </a:graphicData>
          </a:graphic>
        </p:graphicFrame>
        <p:sp>
          <p:nvSpPr>
            <p:cNvPr id="23627" name="Text Box 181"/>
            <p:cNvSpPr txBox="1"/>
            <p:nvPr/>
          </p:nvSpPr>
          <p:spPr>
            <a:xfrm>
              <a:off x="0" y="36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D</a:t>
              </a:r>
            </a:p>
          </p:txBody>
        </p:sp>
        <p:sp>
          <p:nvSpPr>
            <p:cNvPr id="23628" name="Line 182"/>
            <p:cNvSpPr/>
            <p:nvPr/>
          </p:nvSpPr>
          <p:spPr>
            <a:xfrm>
              <a:off x="192" y="144"/>
              <a:ext cx="34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29" name="Line 183"/>
            <p:cNvSpPr/>
            <p:nvPr/>
          </p:nvSpPr>
          <p:spPr>
            <a:xfrm flipV="1">
              <a:off x="175" y="252"/>
              <a:ext cx="38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30" name="Text Box 184"/>
            <p:cNvSpPr txBox="1"/>
            <p:nvPr/>
          </p:nvSpPr>
          <p:spPr>
            <a:xfrm>
              <a:off x="0" y="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23631" name="Text Box 185"/>
            <p:cNvSpPr txBox="1"/>
            <p:nvPr/>
          </p:nvSpPr>
          <p:spPr>
            <a:xfrm>
              <a:off x="0" y="12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23632" name="Text Box 186"/>
            <p:cNvSpPr txBox="1"/>
            <p:nvPr/>
          </p:nvSpPr>
          <p:spPr>
            <a:xfrm>
              <a:off x="0" y="240"/>
              <a:ext cx="223"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C</a:t>
              </a:r>
            </a:p>
          </p:txBody>
        </p:sp>
        <p:sp>
          <p:nvSpPr>
            <p:cNvPr id="23633" name="Line 188"/>
            <p:cNvSpPr/>
            <p:nvPr/>
          </p:nvSpPr>
          <p:spPr>
            <a:xfrm flipV="1">
              <a:off x="175" y="372"/>
              <a:ext cx="38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34" name="Line 189"/>
            <p:cNvSpPr/>
            <p:nvPr/>
          </p:nvSpPr>
          <p:spPr>
            <a:xfrm>
              <a:off x="182" y="480"/>
              <a:ext cx="322"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grpSp>
        <p:nvGrpSpPr>
          <p:cNvPr id="23588" name="Group 208"/>
          <p:cNvGrpSpPr/>
          <p:nvPr/>
        </p:nvGrpSpPr>
        <p:grpSpPr>
          <a:xfrm>
            <a:off x="6692265" y="1737043"/>
            <a:ext cx="2057400" cy="400050"/>
            <a:chOff x="0" y="0"/>
            <a:chExt cx="1296" cy="336"/>
          </a:xfrm>
        </p:grpSpPr>
        <p:sp>
          <p:nvSpPr>
            <p:cNvPr id="23617" name="Rectangle 209"/>
            <p:cNvSpPr/>
            <p:nvPr/>
          </p:nvSpPr>
          <p:spPr>
            <a:xfrm>
              <a:off x="528" y="0"/>
              <a:ext cx="240"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3618" name="Text Box 210"/>
            <p:cNvSpPr txBox="1"/>
            <p:nvPr/>
          </p:nvSpPr>
          <p:spPr>
            <a:xfrm>
              <a:off x="556" y="24"/>
              <a:ext cx="210" cy="309"/>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1</a:t>
              </a:r>
            </a:p>
          </p:txBody>
        </p:sp>
        <p:sp>
          <p:nvSpPr>
            <p:cNvPr id="23619" name="Oval 211"/>
            <p:cNvSpPr/>
            <p:nvPr/>
          </p:nvSpPr>
          <p:spPr>
            <a:xfrm>
              <a:off x="780" y="144"/>
              <a:ext cx="48" cy="48"/>
            </a:xfrm>
            <a:prstGeom prst="ellipse">
              <a:avLst/>
            </a:prstGeom>
            <a:no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3620" name="Line 212"/>
            <p:cNvSpPr/>
            <p:nvPr/>
          </p:nvSpPr>
          <p:spPr>
            <a:xfrm>
              <a:off x="192" y="156"/>
              <a:ext cx="336"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21" name="Line 213"/>
            <p:cNvSpPr/>
            <p:nvPr/>
          </p:nvSpPr>
          <p:spPr>
            <a:xfrm>
              <a:off x="828" y="168"/>
              <a:ext cx="313"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22" name="Text Box 214"/>
            <p:cNvSpPr txBox="1"/>
            <p:nvPr/>
          </p:nvSpPr>
          <p:spPr>
            <a:xfrm>
              <a:off x="0" y="0"/>
              <a:ext cx="192"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23623" name="Text Box 215"/>
            <p:cNvSpPr txBox="1"/>
            <p:nvPr/>
          </p:nvSpPr>
          <p:spPr>
            <a:xfrm>
              <a:off x="1104" y="0"/>
              <a:ext cx="192"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grpSp>
      <p:grpSp>
        <p:nvGrpSpPr>
          <p:cNvPr id="23589" name="Group 216"/>
          <p:cNvGrpSpPr/>
          <p:nvPr/>
        </p:nvGrpSpPr>
        <p:grpSpPr>
          <a:xfrm>
            <a:off x="6629400" y="2389188"/>
            <a:ext cx="2209800" cy="368300"/>
            <a:chOff x="0" y="0"/>
            <a:chExt cx="1392" cy="311"/>
          </a:xfrm>
        </p:grpSpPr>
        <p:sp>
          <p:nvSpPr>
            <p:cNvPr id="23611" name="AutoShape 217"/>
            <p:cNvSpPr/>
            <p:nvPr/>
          </p:nvSpPr>
          <p:spPr>
            <a:xfrm rot="5279848">
              <a:off x="576" y="5"/>
              <a:ext cx="288" cy="288"/>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3612" name="Oval 218"/>
            <p:cNvSpPr/>
            <p:nvPr/>
          </p:nvSpPr>
          <p:spPr>
            <a:xfrm>
              <a:off x="876" y="125"/>
              <a:ext cx="48" cy="48"/>
            </a:xfrm>
            <a:prstGeom prst="ellipse">
              <a:avLst/>
            </a:prstGeom>
            <a:no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3613" name="Line 219"/>
            <p:cNvSpPr/>
            <p:nvPr/>
          </p:nvSpPr>
          <p:spPr>
            <a:xfrm>
              <a:off x="240" y="137"/>
              <a:ext cx="336"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14" name="Line 220"/>
            <p:cNvSpPr/>
            <p:nvPr/>
          </p:nvSpPr>
          <p:spPr>
            <a:xfrm>
              <a:off x="924" y="149"/>
              <a:ext cx="29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615" name="Text Box 221"/>
            <p:cNvSpPr txBox="1"/>
            <p:nvPr/>
          </p:nvSpPr>
          <p:spPr>
            <a:xfrm>
              <a:off x="0" y="0"/>
              <a:ext cx="192" cy="311"/>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23616" name="Text Box 222"/>
            <p:cNvSpPr txBox="1"/>
            <p:nvPr/>
          </p:nvSpPr>
          <p:spPr>
            <a:xfrm>
              <a:off x="1200" y="0"/>
              <a:ext cx="192" cy="311"/>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grpSp>
      <p:pic>
        <p:nvPicPr>
          <p:cNvPr id="23590" name="Group 317"/>
          <p:cNvPicPr/>
          <p:nvPr/>
        </p:nvPicPr>
        <p:blipFill>
          <a:blip r:embed="rId5"/>
          <a:stretch>
            <a:fillRect/>
          </a:stretch>
        </p:blipFill>
        <p:spPr>
          <a:xfrm>
            <a:off x="3919538" y="2925763"/>
            <a:ext cx="2371725" cy="871537"/>
          </a:xfrm>
          <a:prstGeom prst="rect">
            <a:avLst/>
          </a:prstGeom>
          <a:noFill/>
          <a:ln w="9525">
            <a:noFill/>
          </a:ln>
        </p:spPr>
      </p:pic>
      <p:pic>
        <p:nvPicPr>
          <p:cNvPr id="23591" name="Group 353"/>
          <p:cNvPicPr/>
          <p:nvPr/>
        </p:nvPicPr>
        <p:blipFill>
          <a:blip r:embed="rId6"/>
          <a:stretch>
            <a:fillRect/>
          </a:stretch>
        </p:blipFill>
        <p:spPr>
          <a:xfrm>
            <a:off x="1212850" y="2944813"/>
            <a:ext cx="2378075" cy="865187"/>
          </a:xfrm>
          <a:prstGeom prst="rect">
            <a:avLst/>
          </a:prstGeom>
          <a:noFill/>
          <a:ln w="9525">
            <a:noFill/>
          </a:ln>
        </p:spPr>
      </p:pic>
      <p:sp>
        <p:nvSpPr>
          <p:cNvPr id="23592" name="Text Box 354"/>
          <p:cNvSpPr txBox="1"/>
          <p:nvPr/>
        </p:nvSpPr>
        <p:spPr>
          <a:xfrm>
            <a:off x="1166813" y="2994025"/>
            <a:ext cx="3810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23593" name="Text Box 355"/>
          <p:cNvSpPr txBox="1"/>
          <p:nvPr/>
        </p:nvSpPr>
        <p:spPr>
          <a:xfrm>
            <a:off x="1166813" y="3219450"/>
            <a:ext cx="3810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23594" name="Text Box 356"/>
          <p:cNvSpPr txBox="1"/>
          <p:nvPr/>
        </p:nvSpPr>
        <p:spPr>
          <a:xfrm>
            <a:off x="1166813" y="3498850"/>
            <a:ext cx="3810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sp>
        <p:nvSpPr>
          <p:cNvPr id="23595" name="Text Box 357"/>
          <p:cNvSpPr txBox="1"/>
          <p:nvPr/>
        </p:nvSpPr>
        <p:spPr>
          <a:xfrm>
            <a:off x="3851275" y="2994025"/>
            <a:ext cx="3810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23596" name="Text Box 358"/>
          <p:cNvSpPr txBox="1"/>
          <p:nvPr/>
        </p:nvSpPr>
        <p:spPr>
          <a:xfrm>
            <a:off x="3851275" y="3219450"/>
            <a:ext cx="3810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23597" name="Text Box 359"/>
          <p:cNvSpPr txBox="1"/>
          <p:nvPr/>
        </p:nvSpPr>
        <p:spPr>
          <a:xfrm>
            <a:off x="3851275" y="3498850"/>
            <a:ext cx="3810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pic>
        <p:nvPicPr>
          <p:cNvPr id="23598" name="Group 398"/>
          <p:cNvPicPr/>
          <p:nvPr/>
        </p:nvPicPr>
        <p:blipFill>
          <a:blip r:embed="rId7"/>
          <a:stretch>
            <a:fillRect/>
          </a:stretch>
        </p:blipFill>
        <p:spPr>
          <a:xfrm>
            <a:off x="6546850" y="2919413"/>
            <a:ext cx="2378075" cy="976312"/>
          </a:xfrm>
          <a:prstGeom prst="rect">
            <a:avLst/>
          </a:prstGeom>
          <a:noFill/>
          <a:ln w="9525">
            <a:noFill/>
          </a:ln>
        </p:spPr>
      </p:pic>
      <p:sp>
        <p:nvSpPr>
          <p:cNvPr id="23599" name="Line 399"/>
          <p:cNvSpPr/>
          <p:nvPr/>
        </p:nvSpPr>
        <p:spPr>
          <a:xfrm>
            <a:off x="250825" y="3867150"/>
            <a:ext cx="871378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nvGrpSpPr>
          <p:cNvPr id="23600" name="Group 426"/>
          <p:cNvGrpSpPr/>
          <p:nvPr/>
        </p:nvGrpSpPr>
        <p:grpSpPr>
          <a:xfrm>
            <a:off x="1323975" y="4025900"/>
            <a:ext cx="2181225" cy="1014413"/>
            <a:chOff x="0" y="0"/>
            <a:chExt cx="1374" cy="852"/>
          </a:xfrm>
        </p:grpSpPr>
        <p:graphicFrame>
          <p:nvGraphicFramePr>
            <p:cNvPr id="23608" name="Object 412"/>
            <p:cNvGraphicFramePr>
              <a:graphicFrameLocks noChangeAspect="1"/>
            </p:cNvGraphicFramePr>
            <p:nvPr/>
          </p:nvGraphicFramePr>
          <p:xfrm>
            <a:off x="0" y="0"/>
            <a:ext cx="1374" cy="852"/>
          </p:xfrm>
          <a:graphic>
            <a:graphicData uri="http://schemas.openxmlformats.org/presentationml/2006/ole">
              <mc:AlternateContent xmlns:mc="http://schemas.openxmlformats.org/markup-compatibility/2006">
                <mc:Choice xmlns:v="urn:schemas-microsoft-com:vml" Requires="v">
                  <p:oleObj r:id="rId8" imgW="2181225" imgH="1352550" progId="PBrush">
                    <p:embed/>
                  </p:oleObj>
                </mc:Choice>
                <mc:Fallback>
                  <p:oleObj r:id="rId8" imgW="2181225" imgH="1352550" progId="PBrush">
                    <p:embed/>
                    <p:pic>
                      <p:nvPicPr>
                        <p:cNvPr id="23608" name="Object 412"/>
                        <p:cNvPicPr/>
                        <p:nvPr/>
                      </p:nvPicPr>
                      <p:blipFill>
                        <a:blip r:embed="rId9"/>
                        <a:stretch>
                          <a:fillRect/>
                        </a:stretch>
                      </p:blipFill>
                      <p:spPr>
                        <a:xfrm>
                          <a:off x="0" y="0"/>
                          <a:ext cx="1374" cy="852"/>
                        </a:xfrm>
                        <a:prstGeom prst="rect">
                          <a:avLst/>
                        </a:prstGeom>
                        <a:noFill/>
                        <a:ln w="38100">
                          <a:noFill/>
                          <a:miter/>
                        </a:ln>
                      </p:spPr>
                    </p:pic>
                  </p:oleObj>
                </mc:Fallback>
              </mc:AlternateContent>
            </a:graphicData>
          </a:graphic>
        </p:graphicFrame>
        <p:sp>
          <p:nvSpPr>
            <p:cNvPr id="23609" name="Oval 418"/>
            <p:cNvSpPr/>
            <p:nvPr/>
          </p:nvSpPr>
          <p:spPr>
            <a:xfrm>
              <a:off x="186" y="132"/>
              <a:ext cx="564" cy="528"/>
            </a:xfrm>
            <a:prstGeom prst="ellipse">
              <a:avLst/>
            </a:prstGeom>
            <a:noFill/>
            <a:ln w="9525" cap="flat" cmpd="sng">
              <a:solidFill>
                <a:schemeClr val="accent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3610" name="Oval 419"/>
            <p:cNvSpPr/>
            <p:nvPr/>
          </p:nvSpPr>
          <p:spPr>
            <a:xfrm>
              <a:off x="474" y="132"/>
              <a:ext cx="564" cy="528"/>
            </a:xfrm>
            <a:prstGeom prst="ellipse">
              <a:avLst/>
            </a:prstGeom>
            <a:noFill/>
            <a:ln w="9525" cap="flat" cmpd="sng">
              <a:solidFill>
                <a:srgbClr val="0000FF"/>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grpSp>
        <p:nvGrpSpPr>
          <p:cNvPr id="23601" name="Group 424"/>
          <p:cNvGrpSpPr/>
          <p:nvPr/>
        </p:nvGrpSpPr>
        <p:grpSpPr>
          <a:xfrm>
            <a:off x="3962400" y="4003675"/>
            <a:ext cx="2257425" cy="1036638"/>
            <a:chOff x="0" y="0"/>
            <a:chExt cx="1422" cy="870"/>
          </a:xfrm>
        </p:grpSpPr>
        <p:graphicFrame>
          <p:nvGraphicFramePr>
            <p:cNvPr id="23605" name="Object 414"/>
            <p:cNvGraphicFramePr>
              <a:graphicFrameLocks noChangeAspect="1"/>
            </p:cNvGraphicFramePr>
            <p:nvPr/>
          </p:nvGraphicFramePr>
          <p:xfrm>
            <a:off x="0" y="0"/>
            <a:ext cx="1422" cy="870"/>
          </p:xfrm>
          <a:graphic>
            <a:graphicData uri="http://schemas.openxmlformats.org/presentationml/2006/ole">
              <mc:AlternateContent xmlns:mc="http://schemas.openxmlformats.org/markup-compatibility/2006">
                <mc:Choice xmlns:v="urn:schemas-microsoft-com:vml" Requires="v">
                  <p:oleObj r:id="rId10" imgW="2257425" imgH="1381125" progId="PBrush">
                    <p:embed/>
                  </p:oleObj>
                </mc:Choice>
                <mc:Fallback>
                  <p:oleObj r:id="rId10" imgW="2257425" imgH="1381125" progId="PBrush">
                    <p:embed/>
                    <p:pic>
                      <p:nvPicPr>
                        <p:cNvPr id="23605" name="Object 414"/>
                        <p:cNvPicPr/>
                        <p:nvPr/>
                      </p:nvPicPr>
                      <p:blipFill>
                        <a:blip r:embed="rId11"/>
                        <a:stretch>
                          <a:fillRect/>
                        </a:stretch>
                      </p:blipFill>
                      <p:spPr>
                        <a:xfrm>
                          <a:off x="0" y="0"/>
                          <a:ext cx="1422" cy="870"/>
                        </a:xfrm>
                        <a:prstGeom prst="rect">
                          <a:avLst/>
                        </a:prstGeom>
                        <a:noFill/>
                        <a:ln w="38100">
                          <a:noFill/>
                          <a:miter/>
                        </a:ln>
                      </p:spPr>
                    </p:pic>
                  </p:oleObj>
                </mc:Fallback>
              </mc:AlternateContent>
            </a:graphicData>
          </a:graphic>
        </p:graphicFrame>
        <p:sp>
          <p:nvSpPr>
            <p:cNvPr id="23606" name="Oval 420"/>
            <p:cNvSpPr/>
            <p:nvPr/>
          </p:nvSpPr>
          <p:spPr>
            <a:xfrm>
              <a:off x="516" y="162"/>
              <a:ext cx="564" cy="528"/>
            </a:xfrm>
            <a:prstGeom prst="ellipse">
              <a:avLst/>
            </a:prstGeom>
            <a:noFill/>
            <a:ln w="9525" cap="flat" cmpd="sng">
              <a:solidFill>
                <a:srgbClr val="0000FF"/>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3607" name="Oval 421"/>
            <p:cNvSpPr/>
            <p:nvPr/>
          </p:nvSpPr>
          <p:spPr>
            <a:xfrm>
              <a:off x="228" y="162"/>
              <a:ext cx="564" cy="528"/>
            </a:xfrm>
            <a:prstGeom prst="ellipse">
              <a:avLst/>
            </a:prstGeom>
            <a:noFill/>
            <a:ln w="9525" cap="flat" cmpd="sng">
              <a:solidFill>
                <a:schemeClr val="accent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grpSp>
        <p:nvGrpSpPr>
          <p:cNvPr id="23602" name="Group 425"/>
          <p:cNvGrpSpPr/>
          <p:nvPr/>
        </p:nvGrpSpPr>
        <p:grpSpPr>
          <a:xfrm>
            <a:off x="6705600" y="4067175"/>
            <a:ext cx="2133600" cy="914400"/>
            <a:chOff x="0" y="0"/>
            <a:chExt cx="1344" cy="768"/>
          </a:xfrm>
        </p:grpSpPr>
        <p:sp>
          <p:nvSpPr>
            <p:cNvPr id="23603" name="Rectangle 416"/>
            <p:cNvSpPr/>
            <p:nvPr/>
          </p:nvSpPr>
          <p:spPr>
            <a:xfrm>
              <a:off x="0" y="0"/>
              <a:ext cx="1344" cy="768"/>
            </a:xfrm>
            <a:prstGeom prst="rect">
              <a:avLst/>
            </a:prstGeom>
            <a:solidFill>
              <a:srgbClr val="FFFF00"/>
            </a:solidFill>
            <a:ln w="9525" cap="flat" cmpd="sng">
              <a:solidFill>
                <a:schemeClr val="folHlink"/>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3604" name="Oval 422"/>
            <p:cNvSpPr/>
            <p:nvPr/>
          </p:nvSpPr>
          <p:spPr>
            <a:xfrm>
              <a:off x="360" y="144"/>
              <a:ext cx="564" cy="528"/>
            </a:xfrm>
            <a:prstGeom prst="ellipse">
              <a:avLst/>
            </a:prstGeom>
            <a:solidFill>
              <a:srgbClr val="FFFFFF"/>
            </a:solidFill>
            <a:ln w="9525" cap="flat" cmpd="sng">
              <a:solidFill>
                <a:schemeClr val="accent1"/>
              </a:solidFill>
              <a:prstDash val="solid"/>
              <a:headEnd type="none" w="med" len="med"/>
              <a:tailEnd type="none" w="med" len="med"/>
            </a:ln>
          </p:spPr>
          <p:txBody>
            <a:bodyPr wrap="none" anchor="ct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a:t>
              </a:r>
            </a:p>
          </p:txBody>
        </p:sp>
      </p:gr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5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59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60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60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2" grpId="0"/>
      <p:bldP spid="23593" grpId="0"/>
      <p:bldP spid="23594" grpId="0"/>
      <p:bldP spid="23595" grpId="0"/>
      <p:bldP spid="23596" grpId="0"/>
      <p:bldP spid="235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2457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12</a:t>
            </a:fld>
            <a:endParaRPr lang="en-US" altLang="zh-CN" sz="900" dirty="0">
              <a:solidFill>
                <a:srgbClr val="898989"/>
              </a:solidFill>
              <a:latin typeface="Times New Roman" panose="02020603050405020304" pitchFamily="18" charset="0"/>
            </a:endParaRPr>
          </a:p>
        </p:txBody>
      </p:sp>
      <p:grpSp>
        <p:nvGrpSpPr>
          <p:cNvPr id="24580" name="Group 24"/>
          <p:cNvGrpSpPr/>
          <p:nvPr/>
        </p:nvGrpSpPr>
        <p:grpSpPr>
          <a:xfrm>
            <a:off x="457200" y="649288"/>
            <a:ext cx="8396288" cy="1433512"/>
            <a:chOff x="18" y="0"/>
            <a:chExt cx="5289" cy="1204"/>
          </a:xfrm>
        </p:grpSpPr>
        <p:sp>
          <p:nvSpPr>
            <p:cNvPr id="24586" name="Text Box 5"/>
            <p:cNvSpPr txBox="1"/>
            <p:nvPr/>
          </p:nvSpPr>
          <p:spPr>
            <a:xfrm>
              <a:off x="18" y="0"/>
              <a:ext cx="4896"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常量基本运算</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1  =  0		           0  =  1	</a:t>
              </a:r>
            </a:p>
          </p:txBody>
        </p:sp>
        <p:sp>
          <p:nvSpPr>
            <p:cNvPr id="24587" name="Line 6"/>
            <p:cNvSpPr/>
            <p:nvPr/>
          </p:nvSpPr>
          <p:spPr>
            <a:xfrm>
              <a:off x="1201" y="30"/>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24588" name="Line 7"/>
            <p:cNvSpPr/>
            <p:nvPr/>
          </p:nvSpPr>
          <p:spPr>
            <a:xfrm>
              <a:off x="3147" y="2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24589" name="Text Box 8"/>
            <p:cNvSpPr txBox="1"/>
            <p:nvPr/>
          </p:nvSpPr>
          <p:spPr>
            <a:xfrm>
              <a:off x="1179" y="288"/>
              <a:ext cx="3504"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 • 1  =  1		   0 + 0  =  0	</a:t>
              </a:r>
            </a:p>
          </p:txBody>
        </p:sp>
        <p:sp>
          <p:nvSpPr>
            <p:cNvPr id="24590" name="Text Box 9"/>
            <p:cNvSpPr txBox="1"/>
            <p:nvPr/>
          </p:nvSpPr>
          <p:spPr>
            <a:xfrm>
              <a:off x="1179" y="591"/>
              <a:ext cx="4128"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0 • 1  = 1 • 0  = 0	   1 + 0  =  0 + 1 = 1</a:t>
              </a:r>
            </a:p>
          </p:txBody>
        </p:sp>
        <p:sp>
          <p:nvSpPr>
            <p:cNvPr id="24591" name="Text Box 10"/>
            <p:cNvSpPr txBox="1"/>
            <p:nvPr/>
          </p:nvSpPr>
          <p:spPr>
            <a:xfrm>
              <a:off x="1179" y="894"/>
              <a:ext cx="3984"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0 • 0  =  0		   1 + 1  =  1 (</a:t>
              </a:r>
              <a:r>
                <a:rPr lang="en-US" altLang="zh-CN" sz="1800" dirty="0">
                  <a:solidFill>
                    <a:srgbClr val="FF0000"/>
                  </a:solidFill>
                  <a:latin typeface="黑体" panose="02010609060101010101" pitchFamily="49" charset="-122"/>
                  <a:ea typeface="黑体" panose="02010609060101010101" pitchFamily="49" charset="-122"/>
                </a:rPr>
                <a:t>≠10</a:t>
              </a:r>
              <a:r>
                <a:rPr lang="en-US" altLang="zh-CN" sz="1800" dirty="0">
                  <a:solidFill>
                    <a:schemeClr val="tx1"/>
                  </a:solidFill>
                  <a:latin typeface="黑体" panose="02010609060101010101" pitchFamily="49" charset="-122"/>
                  <a:ea typeface="黑体" panose="02010609060101010101" pitchFamily="49" charset="-122"/>
                </a:rPr>
                <a:t>)</a:t>
              </a:r>
            </a:p>
          </p:txBody>
        </p:sp>
      </p:grpSp>
      <p:sp>
        <p:nvSpPr>
          <p:cNvPr id="24581" name="Text Box 12"/>
          <p:cNvSpPr txBox="1"/>
          <p:nvPr/>
        </p:nvSpPr>
        <p:spPr>
          <a:xfrm>
            <a:off x="323850" y="2162175"/>
            <a:ext cx="7831138"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1</a:t>
            </a:r>
            <a:r>
              <a:rPr lang="zh-CN" altLang="en-US" sz="1800" b="1" dirty="0">
                <a:solidFill>
                  <a:schemeClr val="tx1"/>
                </a:solidFill>
                <a:latin typeface="黑体" panose="02010609060101010101" pitchFamily="49" charset="-122"/>
                <a:ea typeface="黑体" panose="02010609060101010101" pitchFamily="49" charset="-122"/>
              </a:rPr>
              <a:t>）逻辑代数的</a:t>
            </a:r>
            <a:r>
              <a:rPr lang="zh-CN" altLang="en-US" sz="1800" b="1" dirty="0">
                <a:solidFill>
                  <a:srgbClr val="FF0000"/>
                </a:solidFill>
                <a:latin typeface="黑体" panose="02010609060101010101" pitchFamily="49" charset="-122"/>
                <a:ea typeface="黑体" panose="02010609060101010101" pitchFamily="49" charset="-122"/>
              </a:rPr>
              <a:t>基本公理</a:t>
            </a:r>
            <a:r>
              <a:rPr lang="zh-CN" altLang="en-US" sz="1800" b="1" dirty="0">
                <a:solidFill>
                  <a:schemeClr val="tx1"/>
                </a:solidFill>
                <a:latin typeface="黑体" panose="02010609060101010101" pitchFamily="49" charset="-122"/>
                <a:ea typeface="黑体" panose="02010609060101010101" pitchFamily="49" charset="-122"/>
              </a:rPr>
              <a:t>  </a:t>
            </a:r>
            <a:r>
              <a:rPr lang="en-US" altLang="zh-CN" sz="1800" b="1" i="1" dirty="0">
                <a:solidFill>
                  <a:schemeClr val="tx1"/>
                </a:solidFill>
                <a:latin typeface="黑体" panose="02010609060101010101" pitchFamily="49" charset="-122"/>
                <a:ea typeface="黑体" panose="02010609060101010101" pitchFamily="49" charset="-122"/>
              </a:rPr>
              <a:t>Basic Postulates</a:t>
            </a:r>
          </a:p>
        </p:txBody>
      </p:sp>
      <p:sp>
        <p:nvSpPr>
          <p:cNvPr id="24582" name="Text Box 13"/>
          <p:cNvSpPr txBox="1"/>
          <p:nvPr/>
        </p:nvSpPr>
        <p:spPr>
          <a:xfrm>
            <a:off x="468630" y="2647950"/>
            <a:ext cx="7824470" cy="949325"/>
          </a:xfrm>
          <a:prstGeom prst="rect">
            <a:avLst/>
          </a:prstGeom>
          <a:noFill/>
          <a:ln w="9525">
            <a:noFill/>
          </a:ln>
        </p:spPr>
        <p:txBody>
          <a:bodyPr wrap="square">
            <a:spAutoFit/>
          </a:bodyPr>
          <a:lstStyle/>
          <a:p>
            <a:pPr eaLnBrk="1" hangingPunct="1">
              <a:lnSpc>
                <a:spcPct val="7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公理是基本的假定，是客观存在，无需证明。可以用真值表验证等式</a:t>
            </a: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lnSpc>
                <a:spcPct val="70000"/>
              </a:lnSpc>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成立。</a:t>
            </a:r>
          </a:p>
          <a:p>
            <a:pPr eaLnBrk="1" hangingPunct="1">
              <a:lnSpc>
                <a:spcPct val="70000"/>
              </a:lnSpc>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r>
              <a:rPr lang="zh-CN" altLang="en-US" sz="1800" u="sng" dirty="0">
                <a:solidFill>
                  <a:srgbClr val="FF0000"/>
                </a:solidFill>
                <a:latin typeface="黑体" panose="02010609060101010101" pitchFamily="49" charset="-122"/>
                <a:ea typeface="黑体" panose="02010609060101010101" pitchFamily="49" charset="-122"/>
              </a:rPr>
              <a:t>运算的优先顺序</a:t>
            </a:r>
            <a:r>
              <a:rPr lang="zh-CN" altLang="en-US" sz="1800" dirty="0">
                <a:solidFill>
                  <a:schemeClr val="tx1"/>
                </a:solidFill>
                <a:latin typeface="黑体" panose="02010609060101010101" pitchFamily="49" charset="-122"/>
                <a:ea typeface="黑体" panose="02010609060101010101" pitchFamily="49" charset="-122"/>
              </a:rPr>
              <a:t>：括号、非、与、或。</a:t>
            </a:r>
          </a:p>
        </p:txBody>
      </p:sp>
      <p:sp>
        <p:nvSpPr>
          <p:cNvPr id="24583" name="Text Box 16"/>
          <p:cNvSpPr txBox="1"/>
          <p:nvPr/>
        </p:nvSpPr>
        <p:spPr>
          <a:xfrm>
            <a:off x="539750" y="3867150"/>
            <a:ext cx="8305800" cy="592138"/>
          </a:xfrm>
          <a:prstGeom prst="rect">
            <a:avLst/>
          </a:prstGeom>
          <a:noFill/>
          <a:ln w="9525">
            <a:noFill/>
          </a:ln>
        </p:spPr>
        <p:txBody>
          <a:bodyPr>
            <a:spAutoFit/>
          </a:bodyPr>
          <a:lstStyle/>
          <a:p>
            <a:pPr eaLnBrk="1" hangingPunct="1">
              <a:lnSpc>
                <a:spcPct val="70000"/>
              </a:lnSpc>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0</a:t>
            </a:r>
            <a:r>
              <a:rPr lang="zh-CN" altLang="en-US" sz="1800" b="1" dirty="0">
                <a:solidFill>
                  <a:srgbClr val="FF0000"/>
                </a:solidFill>
                <a:latin typeface="黑体" panose="02010609060101010101" pitchFamily="49" charset="-122"/>
                <a:ea typeface="黑体" panose="02010609060101010101" pitchFamily="49" charset="-122"/>
              </a:rPr>
              <a:t>－</a:t>
            </a:r>
            <a:r>
              <a:rPr lang="en-US" altLang="zh-CN" sz="1800" b="1" dirty="0">
                <a:solidFill>
                  <a:srgbClr val="FF0000"/>
                </a:solidFill>
                <a:latin typeface="黑体" panose="02010609060101010101" pitchFamily="49" charset="-122"/>
                <a:ea typeface="黑体" panose="02010609060101010101" pitchFamily="49" charset="-122"/>
              </a:rPr>
              <a:t>1 </a:t>
            </a:r>
            <a:r>
              <a:rPr lang="zh-CN" altLang="en-US" sz="1800" b="1" dirty="0">
                <a:solidFill>
                  <a:srgbClr val="FF0000"/>
                </a:solidFill>
                <a:latin typeface="黑体" panose="02010609060101010101" pitchFamily="49" charset="-122"/>
                <a:ea typeface="黑体" panose="02010609060101010101" pitchFamily="49" charset="-122"/>
              </a:rPr>
              <a:t>律</a:t>
            </a:r>
            <a:r>
              <a:rPr lang="zh-CN" altLang="en-US" sz="1800" b="1"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 + 0 =  A                       A • 1  =  A</a:t>
            </a:r>
          </a:p>
          <a:p>
            <a:pPr eaLnBrk="1" hangingPunct="1">
              <a:lnSpc>
                <a:spcPct val="6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 + 1 =  1                       A • 0  =  0  </a:t>
            </a:r>
          </a:p>
        </p:txBody>
      </p:sp>
      <p:sp>
        <p:nvSpPr>
          <p:cNvPr id="24584" name="Line 6"/>
          <p:cNvSpPr/>
          <p:nvPr/>
        </p:nvSpPr>
        <p:spPr>
          <a:xfrm>
            <a:off x="2297113" y="730250"/>
            <a:ext cx="2286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4585" name="Line 6"/>
          <p:cNvSpPr/>
          <p:nvPr/>
        </p:nvSpPr>
        <p:spPr>
          <a:xfrm>
            <a:off x="5367338" y="715963"/>
            <a:ext cx="2286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advTm="20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txBox="1">
            <a:spLocks noGrp="1"/>
          </p:cNvSpPr>
          <p:nvPr/>
        </p:nvSpPr>
        <p:spPr>
          <a:xfrm>
            <a:off x="48514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25603" name="Rectangle 6"/>
          <p:cNvSpPr txBox="1">
            <a:spLocks noGrp="1"/>
          </p:cNvSpPr>
          <p:nvPr/>
        </p:nvSpPr>
        <p:spPr>
          <a:xfrm>
            <a:off x="631444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13</a:t>
            </a:fld>
            <a:endParaRPr lang="en-US" altLang="zh-CN" sz="900" dirty="0">
              <a:solidFill>
                <a:srgbClr val="898989"/>
              </a:solidFill>
              <a:latin typeface="Times New Roman" panose="02020603050405020304" pitchFamily="18" charset="0"/>
            </a:endParaRPr>
          </a:p>
        </p:txBody>
      </p:sp>
      <p:sp>
        <p:nvSpPr>
          <p:cNvPr id="25604" name="Text Box 16"/>
          <p:cNvSpPr txBox="1"/>
          <p:nvPr/>
        </p:nvSpPr>
        <p:spPr>
          <a:xfrm>
            <a:off x="396875" y="809308"/>
            <a:ext cx="84582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交换律</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 </a:t>
            </a:r>
            <a:r>
              <a:rPr lang="zh-CN" altLang="en-US" sz="1800" b="1"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B =  B </a:t>
            </a:r>
            <a:r>
              <a:rPr lang="zh-CN" altLang="en-US" sz="1800" b="1"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                 A • B  =  B • A</a:t>
            </a:r>
          </a:p>
        </p:txBody>
      </p:sp>
      <p:sp>
        <p:nvSpPr>
          <p:cNvPr id="25605" name="Text Box 17"/>
          <p:cNvSpPr txBox="1"/>
          <p:nvPr/>
        </p:nvSpPr>
        <p:spPr>
          <a:xfrm>
            <a:off x="400050" y="1277620"/>
            <a:ext cx="8442960" cy="368300"/>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结合律</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 (A</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A • ( B • C ) = ( A • B ) • C</a:t>
            </a:r>
          </a:p>
        </p:txBody>
      </p:sp>
      <p:sp>
        <p:nvSpPr>
          <p:cNvPr id="25606" name="Rectangle 19"/>
          <p:cNvSpPr/>
          <p:nvPr/>
        </p:nvSpPr>
        <p:spPr>
          <a:xfrm>
            <a:off x="301625" y="1707833"/>
            <a:ext cx="8496300" cy="1003300"/>
          </a:xfrm>
          <a:prstGeom prst="rect">
            <a:avLst/>
          </a:prstGeom>
          <a:noFill/>
          <a:ln w="9525">
            <a:noFill/>
          </a:ln>
        </p:spPr>
        <p:txBody>
          <a:bodyPr anchor="ctr"/>
          <a:lstStyle/>
          <a:p>
            <a:pPr eaLnBrk="1" hangingPunct="1">
              <a:lnSpc>
                <a:spcPct val="140000"/>
              </a:lnSpc>
            </a:pPr>
            <a:r>
              <a:rPr lang="zh-CN" altLang="en-US" sz="1800" b="1" dirty="0">
                <a:solidFill>
                  <a:srgbClr val="FF0000"/>
                </a:solidFill>
                <a:latin typeface="黑体" panose="02010609060101010101" pitchFamily="49" charset="-122"/>
                <a:ea typeface="黑体" panose="02010609060101010101" pitchFamily="49" charset="-122"/>
              </a:rPr>
              <a:t> 分配律</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B•C = (A</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A • (B</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 A • B</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A • C</a:t>
            </a:r>
          </a:p>
          <a:p>
            <a:pPr eaLnBrk="1" hangingPunct="1">
              <a:lnSpc>
                <a:spcPct val="140000"/>
              </a:lnSpc>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p>
        </p:txBody>
      </p:sp>
      <p:sp>
        <p:nvSpPr>
          <p:cNvPr id="25607" name="Text Box 17"/>
          <p:cNvSpPr txBox="1"/>
          <p:nvPr/>
        </p:nvSpPr>
        <p:spPr>
          <a:xfrm>
            <a:off x="394653" y="3879215"/>
            <a:ext cx="83058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重叠律</a:t>
            </a:r>
            <a:r>
              <a:rPr lang="en-US" altLang="zh-CN" sz="1800" dirty="0">
                <a:solidFill>
                  <a:schemeClr val="tx1"/>
                </a:solidFill>
                <a:latin typeface="黑体" panose="02010609060101010101" pitchFamily="49" charset="-122"/>
                <a:ea typeface="黑体" panose="02010609060101010101" pitchFamily="49" charset="-122"/>
              </a:rPr>
              <a:t> A +  A  = A          </a:t>
            </a:r>
            <a:r>
              <a:rPr lang="en-US" altLang="zh-CN" sz="1800" dirty="0" err="1">
                <a:solidFill>
                  <a:schemeClr val="tx1"/>
                </a:solidFill>
                <a:latin typeface="黑体" panose="02010609060101010101" pitchFamily="49" charset="-122"/>
                <a:ea typeface="黑体" panose="02010609060101010101" pitchFamily="49" charset="-122"/>
              </a:rPr>
              <a:t>A</a:t>
            </a:r>
            <a:r>
              <a:rPr lang="en-US" altLang="zh-CN" sz="1800" dirty="0">
                <a:solidFill>
                  <a:schemeClr val="tx1"/>
                </a:solidFill>
                <a:latin typeface="黑体" panose="02010609060101010101" pitchFamily="49" charset="-122"/>
                <a:ea typeface="黑体" panose="02010609060101010101" pitchFamily="49" charset="-122"/>
              </a:rPr>
              <a:t> •  A  = A </a:t>
            </a:r>
            <a:r>
              <a:rPr lang="zh-CN" altLang="en-US" sz="1800" dirty="0">
                <a:solidFill>
                  <a:schemeClr val="tx1"/>
                </a:solidFill>
                <a:latin typeface="黑体" panose="02010609060101010101" pitchFamily="49" charset="-122"/>
                <a:ea typeface="黑体" panose="02010609060101010101" pitchFamily="49" charset="-122"/>
              </a:rPr>
              <a:t>；       也叫重合律</a:t>
            </a:r>
            <a:r>
              <a:rPr lang="en-US" altLang="zh-CN" sz="1800" dirty="0">
                <a:solidFill>
                  <a:schemeClr val="tx1"/>
                </a:solidFill>
                <a:latin typeface="黑体" panose="02010609060101010101" pitchFamily="49" charset="-122"/>
                <a:ea typeface="黑体" panose="02010609060101010101" pitchFamily="49" charset="-122"/>
              </a:rPr>
              <a:t> </a:t>
            </a:r>
          </a:p>
        </p:txBody>
      </p:sp>
      <p:sp>
        <p:nvSpPr>
          <p:cNvPr id="25609" name="Text Box 16"/>
          <p:cNvSpPr txBox="1"/>
          <p:nvPr/>
        </p:nvSpPr>
        <p:spPr>
          <a:xfrm>
            <a:off x="394653" y="3412490"/>
            <a:ext cx="8534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互补律 </a:t>
            </a:r>
            <a:r>
              <a:rPr lang="en-US" altLang="zh-CN" sz="1800" dirty="0">
                <a:solidFill>
                  <a:schemeClr val="tx1"/>
                </a:solidFill>
                <a:latin typeface="黑体" panose="02010609060101010101" pitchFamily="49" charset="-122"/>
                <a:ea typeface="黑体" panose="02010609060101010101" pitchFamily="49" charset="-122"/>
              </a:rPr>
              <a:t>A + </a:t>
            </a: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en-US" altLang="zh-CN" sz="1800" dirty="0">
                <a:solidFill>
                  <a:schemeClr val="tx1"/>
                </a:solidFill>
                <a:latin typeface="黑体" panose="02010609060101010101" pitchFamily="49" charset="-122"/>
                <a:ea typeface="黑体" panose="02010609060101010101" pitchFamily="49" charset="-122"/>
              </a:rPr>
              <a:t>A  = 1          A • </a:t>
            </a: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en-US" altLang="zh-CN" sz="1800" dirty="0">
                <a:solidFill>
                  <a:schemeClr val="tx1"/>
                </a:solidFill>
                <a:latin typeface="黑体" panose="02010609060101010101" pitchFamily="49" charset="-122"/>
                <a:ea typeface="黑体" panose="02010609060101010101" pitchFamily="49" charset="-122"/>
              </a:rPr>
              <a:t>A  = 0</a:t>
            </a:r>
          </a:p>
        </p:txBody>
      </p:sp>
      <p:sp>
        <p:nvSpPr>
          <p:cNvPr id="25610" name="Line 53"/>
          <p:cNvSpPr/>
          <p:nvPr/>
        </p:nvSpPr>
        <p:spPr>
          <a:xfrm>
            <a:off x="2255203" y="3455353"/>
            <a:ext cx="320675" cy="1587"/>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25611" name="Line 53"/>
          <p:cNvSpPr/>
          <p:nvPr/>
        </p:nvSpPr>
        <p:spPr>
          <a:xfrm>
            <a:off x="4649153" y="3455353"/>
            <a:ext cx="320675" cy="1587"/>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25612" name="矩形 1"/>
          <p:cNvSpPr/>
          <p:nvPr/>
        </p:nvSpPr>
        <p:spPr>
          <a:xfrm>
            <a:off x="382461" y="2507139"/>
            <a:ext cx="6264275" cy="366713"/>
          </a:xfrm>
          <a:prstGeom prst="rect">
            <a:avLst/>
          </a:prstGeom>
          <a:noFill/>
          <a:ln w="9525">
            <a:noFill/>
          </a:ln>
        </p:spPr>
        <p:txBody>
          <a:bodyPr>
            <a:spAutoFit/>
          </a:bodyPr>
          <a:lstStyle/>
          <a:p>
            <a:pPr eaLnBrk="1" hangingPunct="1">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上述三条基本公理可以用</a:t>
            </a:r>
            <a:r>
              <a:rPr lang="zh-CN" altLang="en-US" sz="1800" dirty="0">
                <a:solidFill>
                  <a:srgbClr val="FF0066"/>
                </a:solidFill>
                <a:latin typeface="黑体" panose="02010609060101010101" pitchFamily="49" charset="-122"/>
                <a:ea typeface="黑体" panose="02010609060101010101" pitchFamily="49" charset="-122"/>
              </a:rPr>
              <a:t>真值表</a:t>
            </a:r>
            <a:r>
              <a:rPr lang="zh-CN" altLang="en-US" sz="1800" dirty="0">
                <a:solidFill>
                  <a:schemeClr val="tx1"/>
                </a:solidFill>
                <a:latin typeface="黑体" panose="02010609060101010101" pitchFamily="49" charset="-122"/>
                <a:ea typeface="黑体" panose="02010609060101010101" pitchFamily="49" charset="-122"/>
              </a:rPr>
              <a:t>证明</a:t>
            </a:r>
          </a:p>
        </p:txBody>
      </p:sp>
      <p:grpSp>
        <p:nvGrpSpPr>
          <p:cNvPr id="25616" name="Group 21"/>
          <p:cNvGrpSpPr/>
          <p:nvPr/>
        </p:nvGrpSpPr>
        <p:grpSpPr>
          <a:xfrm>
            <a:off x="394653" y="4363403"/>
            <a:ext cx="6019800" cy="368300"/>
            <a:chOff x="0" y="0"/>
            <a:chExt cx="3792" cy="232"/>
          </a:xfrm>
        </p:grpSpPr>
        <p:grpSp>
          <p:nvGrpSpPr>
            <p:cNvPr id="25615" name="Group 54"/>
            <p:cNvGrpSpPr/>
            <p:nvPr/>
          </p:nvGrpSpPr>
          <p:grpSpPr>
            <a:xfrm>
              <a:off x="0" y="0"/>
              <a:ext cx="3792" cy="232"/>
              <a:chOff x="0" y="0"/>
              <a:chExt cx="3792" cy="309"/>
            </a:xfrm>
          </p:grpSpPr>
          <p:sp>
            <p:nvSpPr>
              <p:cNvPr id="25618" name="Text Box 18"/>
              <p:cNvSpPr txBox="1"/>
              <p:nvPr/>
            </p:nvSpPr>
            <p:spPr>
              <a:xfrm>
                <a:off x="0" y="0"/>
                <a:ext cx="3792"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rgbClr val="FF0000"/>
                    </a:solidFill>
                    <a:latin typeface="黑体" panose="02010609060101010101" pitchFamily="49" charset="-122"/>
                    <a:ea typeface="黑体" panose="02010609060101010101" pitchFamily="49" charset="-122"/>
                  </a:rPr>
                  <a:t>对合律（还原率）</a:t>
                </a:r>
                <a:r>
                  <a:rPr lang="zh-CN" altLang="en-US" sz="1800" b="1"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 =  A</a:t>
                </a:r>
              </a:p>
            </p:txBody>
          </p:sp>
          <p:sp>
            <p:nvSpPr>
              <p:cNvPr id="25619" name="Line 24"/>
              <p:cNvSpPr/>
              <p:nvPr/>
            </p:nvSpPr>
            <p:spPr>
              <a:xfrm>
                <a:off x="808" y="54"/>
                <a:ext cx="202"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25620" name="Line 53"/>
              <p:cNvSpPr/>
              <p:nvPr/>
            </p:nvSpPr>
            <p:spPr>
              <a:xfrm>
                <a:off x="806" y="0"/>
                <a:ext cx="202"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sp>
          <p:nvSpPr>
            <p:cNvPr id="22546" name="Line 19"/>
            <p:cNvSpPr>
              <a:spLocks noChangeShapeType="1"/>
            </p:cNvSpPr>
            <p:nvPr/>
          </p:nvSpPr>
          <p:spPr bwMode="auto">
            <a:xfrm flipV="1">
              <a:off x="1271" y="19"/>
              <a:ext cx="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22547" name="Line 20"/>
            <p:cNvSpPr>
              <a:spLocks noChangeShapeType="1"/>
            </p:cNvSpPr>
            <p:nvPr/>
          </p:nvSpPr>
          <p:spPr bwMode="auto">
            <a:xfrm flipV="1">
              <a:off x="1271" y="64"/>
              <a:ext cx="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gr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p:bldP spid="25606" grpId="0"/>
      <p:bldP spid="25607" grpId="0"/>
      <p:bldP spid="25609" grpId="0"/>
      <p:bldP spid="256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26627" name="灯片编号占位符 3"/>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zh-CN" altLang="en-US" sz="900" dirty="0">
                <a:solidFill>
                  <a:srgbClr val="898989"/>
                </a:solidFill>
                <a:latin typeface="Times New Roman" panose="02020603050405020304" pitchFamily="18" charset="0"/>
              </a:rPr>
              <a:t>14</a:t>
            </a:fld>
            <a:endParaRPr lang="zh-CN" altLang="en-US" sz="900" dirty="0">
              <a:solidFill>
                <a:srgbClr val="898989"/>
              </a:solidFill>
              <a:latin typeface="Times New Roman" panose="02020603050405020304" pitchFamily="18" charset="0"/>
            </a:endParaRPr>
          </a:p>
        </p:txBody>
      </p:sp>
      <p:sp>
        <p:nvSpPr>
          <p:cNvPr id="26628" name="Rectangle 62"/>
          <p:cNvSpPr>
            <a:spLocks noGrp="1"/>
          </p:cNvSpPr>
          <p:nvPr>
            <p:ph type="title"/>
          </p:nvPr>
        </p:nvSpPr>
        <p:spPr>
          <a:xfrm>
            <a:off x="304800" y="458788"/>
            <a:ext cx="8839200" cy="457200"/>
          </a:xfrm>
          <a:prstGeom prst="rect">
            <a:avLst/>
          </a:prstGeom>
          <a:noFill/>
          <a:ln w="9525">
            <a:noFill/>
          </a:ln>
        </p:spPr>
        <p:txBody>
          <a:bodyPr/>
          <a:lstStyle/>
          <a:p>
            <a:pPr eaLnBrk="1" hangingPunct="1"/>
            <a:r>
              <a:rPr lang="en-US" altLang="zh-CN" sz="1800" b="1" dirty="0">
                <a:latin typeface="黑体" panose="02010609060101010101" pitchFamily="49" charset="-122"/>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）布尔代数的</a:t>
            </a:r>
            <a:r>
              <a:rPr lang="zh-CN" altLang="en-US" sz="1800" b="1" dirty="0">
                <a:solidFill>
                  <a:srgbClr val="FF0000"/>
                </a:solidFill>
                <a:latin typeface="黑体" panose="02010609060101010101" pitchFamily="49" charset="-122"/>
                <a:ea typeface="黑体" panose="02010609060101010101" pitchFamily="49" charset="-122"/>
              </a:rPr>
              <a:t>基本定理</a:t>
            </a:r>
            <a:endParaRPr lang="zh-CN" altLang="en-US" sz="1800" b="1" i="1" dirty="0">
              <a:solidFill>
                <a:srgbClr val="FF0000"/>
              </a:solidFill>
              <a:latin typeface="黑体" panose="02010609060101010101" pitchFamily="49" charset="-122"/>
              <a:ea typeface="黑体" panose="02010609060101010101" pitchFamily="49" charset="-122"/>
            </a:endParaRPr>
          </a:p>
        </p:txBody>
      </p:sp>
      <p:grpSp>
        <p:nvGrpSpPr>
          <p:cNvPr id="26629" name="Group 71"/>
          <p:cNvGrpSpPr/>
          <p:nvPr/>
        </p:nvGrpSpPr>
        <p:grpSpPr>
          <a:xfrm>
            <a:off x="494983" y="2453958"/>
            <a:ext cx="8215312" cy="2402285"/>
            <a:chOff x="0" y="0"/>
            <a:chExt cx="5769" cy="2018"/>
          </a:xfrm>
        </p:grpSpPr>
        <p:sp>
          <p:nvSpPr>
            <p:cNvPr id="26647" name="Text Box 18"/>
            <p:cNvSpPr txBox="1"/>
            <p:nvPr/>
          </p:nvSpPr>
          <p:spPr>
            <a:xfrm>
              <a:off x="480" y="365"/>
              <a:ext cx="408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右边 </a:t>
              </a:r>
              <a:r>
                <a:rPr lang="en-US" altLang="zh-CN" sz="1800" dirty="0">
                  <a:solidFill>
                    <a:schemeClr val="tx1"/>
                  </a:solidFill>
                  <a:latin typeface="黑体" panose="02010609060101010101" pitchFamily="49" charset="-122"/>
                  <a:ea typeface="黑体" panose="02010609060101010101" pitchFamily="49" charset="-122"/>
                </a:rPr>
                <a:t>=  A + 1 • B                  </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0—1</a:t>
              </a:r>
              <a:r>
                <a:rPr lang="zh-CN" altLang="en-US" sz="1800" dirty="0">
                  <a:solidFill>
                    <a:schemeClr val="tx1"/>
                  </a:solidFill>
                  <a:latin typeface="黑体" panose="02010609060101010101" pitchFamily="49" charset="-122"/>
                  <a:ea typeface="黑体" panose="02010609060101010101" pitchFamily="49" charset="-122"/>
                </a:rPr>
                <a:t>律）</a:t>
              </a:r>
            </a:p>
          </p:txBody>
        </p:sp>
        <p:grpSp>
          <p:nvGrpSpPr>
            <p:cNvPr id="26648" name="Group 68"/>
            <p:cNvGrpSpPr/>
            <p:nvPr/>
          </p:nvGrpSpPr>
          <p:grpSpPr>
            <a:xfrm>
              <a:off x="803" y="701"/>
              <a:ext cx="4141" cy="310"/>
              <a:chOff x="0" y="0"/>
              <a:chExt cx="4141" cy="310"/>
            </a:xfrm>
          </p:grpSpPr>
          <p:sp>
            <p:nvSpPr>
              <p:cNvPr id="26658" name="Text Box 32"/>
              <p:cNvSpPr txBox="1"/>
              <p:nvPr/>
            </p:nvSpPr>
            <p:spPr>
              <a:xfrm>
                <a:off x="0" y="0"/>
                <a:ext cx="4141"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A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 + A ) • B          </a:t>
                </a:r>
                <a:r>
                  <a:rPr lang="zh-CN" altLang="en-US" sz="1800" dirty="0">
                    <a:solidFill>
                      <a:schemeClr val="tx1"/>
                    </a:solidFill>
                    <a:latin typeface="黑体" panose="02010609060101010101" pitchFamily="49" charset="-122"/>
                    <a:ea typeface="黑体" panose="02010609060101010101" pitchFamily="49" charset="-122"/>
                  </a:rPr>
                  <a:t>（互补律）</a:t>
                </a:r>
              </a:p>
            </p:txBody>
          </p:sp>
          <p:sp>
            <p:nvSpPr>
              <p:cNvPr id="26659" name="Line 34"/>
              <p:cNvSpPr/>
              <p:nvPr/>
            </p:nvSpPr>
            <p:spPr>
              <a:xfrm>
                <a:off x="1477" y="50"/>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grpSp>
          <p:nvGrpSpPr>
            <p:cNvPr id="26649" name="Group 69"/>
            <p:cNvGrpSpPr/>
            <p:nvPr/>
          </p:nvGrpSpPr>
          <p:grpSpPr>
            <a:xfrm>
              <a:off x="803" y="1037"/>
              <a:ext cx="4189" cy="310"/>
              <a:chOff x="0" y="0"/>
              <a:chExt cx="4189" cy="310"/>
            </a:xfrm>
          </p:grpSpPr>
          <p:sp>
            <p:nvSpPr>
              <p:cNvPr id="26656" name="Text Box 33"/>
              <p:cNvSpPr txBox="1"/>
              <p:nvPr/>
            </p:nvSpPr>
            <p:spPr>
              <a:xfrm>
                <a:off x="0" y="0"/>
                <a:ext cx="4189"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A + AB + A B               </a:t>
                </a:r>
                <a:r>
                  <a:rPr lang="zh-CN" altLang="en-US" sz="1800" dirty="0">
                    <a:solidFill>
                      <a:schemeClr val="tx1"/>
                    </a:solidFill>
                    <a:latin typeface="黑体" panose="02010609060101010101" pitchFamily="49" charset="-122"/>
                    <a:ea typeface="黑体" panose="02010609060101010101" pitchFamily="49" charset="-122"/>
                  </a:rPr>
                  <a:t>（分配律）</a:t>
                </a:r>
              </a:p>
            </p:txBody>
          </p:sp>
          <p:sp>
            <p:nvSpPr>
              <p:cNvPr id="26657" name="Line 36"/>
              <p:cNvSpPr/>
              <p:nvPr/>
            </p:nvSpPr>
            <p:spPr>
              <a:xfrm>
                <a:off x="1421" y="39"/>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grpSp>
          <p:nvGrpSpPr>
            <p:cNvPr id="26650" name="Group 70"/>
            <p:cNvGrpSpPr/>
            <p:nvPr/>
          </p:nvGrpSpPr>
          <p:grpSpPr>
            <a:xfrm>
              <a:off x="813" y="1364"/>
              <a:ext cx="3755" cy="310"/>
              <a:chOff x="0" y="0"/>
              <a:chExt cx="3755" cy="310"/>
            </a:xfrm>
          </p:grpSpPr>
          <p:sp>
            <p:nvSpPr>
              <p:cNvPr id="26654" name="Text Box 39"/>
              <p:cNvSpPr txBox="1"/>
              <p:nvPr/>
            </p:nvSpPr>
            <p:spPr>
              <a:xfrm>
                <a:off x="0" y="0"/>
                <a:ext cx="3755"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A + AB                    </a:t>
                </a:r>
                <a:r>
                  <a:rPr lang="zh-CN" altLang="en-US" sz="1800" dirty="0">
                    <a:solidFill>
                      <a:schemeClr val="tx1"/>
                    </a:solidFill>
                    <a:latin typeface="黑体" panose="02010609060101010101" pitchFamily="49" charset="-122"/>
                    <a:ea typeface="黑体" panose="02010609060101010101" pitchFamily="49" charset="-122"/>
                  </a:rPr>
                  <a:t>（吸收</a:t>
                </a:r>
                <a:r>
                  <a:rPr lang="zh-CN" altLang="en-US" sz="1800" b="1" dirty="0">
                    <a:solidFill>
                      <a:schemeClr val="tx1"/>
                    </a:solidFill>
                    <a:latin typeface="黑体" panose="02010609060101010101" pitchFamily="49" charset="-122"/>
                    <a:ea typeface="黑体" panose="02010609060101010101" pitchFamily="49" charset="-122"/>
                  </a:rPr>
                  <a:t>定理</a:t>
                </a:r>
                <a:r>
                  <a:rPr lang="zh-CN" altLang="en-US" sz="1800" dirty="0">
                    <a:solidFill>
                      <a:schemeClr val="tx1"/>
                    </a:solidFill>
                    <a:latin typeface="黑体" panose="02010609060101010101" pitchFamily="49" charset="-122"/>
                    <a:ea typeface="黑体" panose="02010609060101010101" pitchFamily="49" charset="-122"/>
                  </a:rPr>
                  <a:t>）  </a:t>
                </a:r>
              </a:p>
            </p:txBody>
          </p:sp>
          <p:sp>
            <p:nvSpPr>
              <p:cNvPr id="26655" name="Line 40"/>
              <p:cNvSpPr/>
              <p:nvPr/>
            </p:nvSpPr>
            <p:spPr>
              <a:xfrm>
                <a:off x="843" y="4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sp>
          <p:nvSpPr>
            <p:cNvPr id="26651" name="Text Box 41"/>
            <p:cNvSpPr txBox="1"/>
            <p:nvPr/>
          </p:nvSpPr>
          <p:spPr>
            <a:xfrm>
              <a:off x="891" y="1709"/>
              <a:ext cx="3936"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左边                        证明成立</a:t>
              </a:r>
            </a:p>
          </p:txBody>
        </p:sp>
        <p:sp>
          <p:nvSpPr>
            <p:cNvPr id="26652" name="Text Box 29"/>
            <p:cNvSpPr txBox="1"/>
            <p:nvPr/>
          </p:nvSpPr>
          <p:spPr>
            <a:xfrm>
              <a:off x="0" y="0"/>
              <a:ext cx="5769"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例 ：证明  </a:t>
              </a:r>
              <a:r>
                <a:rPr lang="en-US" altLang="zh-CN" sz="1800" dirty="0">
                  <a:solidFill>
                    <a:schemeClr val="tx1"/>
                  </a:solidFill>
                  <a:latin typeface="黑体" panose="02010609060101010101" pitchFamily="49" charset="-122"/>
                  <a:ea typeface="黑体" panose="02010609060101010101" pitchFamily="49" charset="-122"/>
                </a:rPr>
                <a:t>A + A • B =  A + B </a:t>
              </a:r>
              <a:r>
                <a:rPr lang="zh-CN" altLang="en-US" sz="1800" dirty="0">
                  <a:solidFill>
                    <a:schemeClr val="tx1"/>
                  </a:solidFill>
                  <a:latin typeface="黑体" panose="02010609060101010101" pitchFamily="49" charset="-122"/>
                  <a:ea typeface="黑体" panose="02010609060101010101" pitchFamily="49" charset="-122"/>
                </a:rPr>
                <a:t>，  可以用公理来证明。</a:t>
              </a:r>
            </a:p>
          </p:txBody>
        </p:sp>
        <p:sp>
          <p:nvSpPr>
            <p:cNvPr id="26653" name="Line 28"/>
            <p:cNvSpPr/>
            <p:nvPr/>
          </p:nvSpPr>
          <p:spPr>
            <a:xfrm>
              <a:off x="1676" y="48"/>
              <a:ext cx="145"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grpSp>
        <p:nvGrpSpPr>
          <p:cNvPr id="26630" name="Group 66"/>
          <p:cNvGrpSpPr/>
          <p:nvPr/>
        </p:nvGrpSpPr>
        <p:grpSpPr>
          <a:xfrm>
            <a:off x="394970" y="782955"/>
            <a:ext cx="7737475" cy="1509698"/>
            <a:chOff x="0" y="0"/>
            <a:chExt cx="5024" cy="1267"/>
          </a:xfrm>
        </p:grpSpPr>
        <p:sp>
          <p:nvSpPr>
            <p:cNvPr id="26639" name="Text Box 5"/>
            <p:cNvSpPr txBox="1"/>
            <p:nvPr/>
          </p:nvSpPr>
          <p:spPr>
            <a:xfrm>
              <a:off x="0" y="0"/>
              <a:ext cx="3168" cy="309"/>
            </a:xfrm>
            <a:prstGeom prst="rect">
              <a:avLst/>
            </a:prstGeom>
            <a:noFill/>
            <a:ln w="9525">
              <a:noFill/>
            </a:ln>
          </p:spPr>
          <p:txBody>
            <a:bodyPr>
              <a:spAutoFit/>
            </a:bodyPr>
            <a:lstStyle/>
            <a:p>
              <a:pPr marL="457200" indent="-457200"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① </a:t>
              </a:r>
              <a:r>
                <a:rPr lang="zh-CN" altLang="en-US" sz="1800" b="1" dirty="0">
                  <a:solidFill>
                    <a:schemeClr val="tx1"/>
                  </a:solidFill>
                  <a:latin typeface="黑体" panose="02010609060101010101" pitchFamily="49" charset="-122"/>
                  <a:ea typeface="黑体" panose="02010609060101010101" pitchFamily="49" charset="-122"/>
                </a:rPr>
                <a:t>吸收定理  </a:t>
              </a:r>
              <a:endParaRPr lang="en-US" altLang="zh-CN" sz="1800" b="1" i="1" dirty="0">
                <a:solidFill>
                  <a:schemeClr val="tx1"/>
                </a:solidFill>
                <a:latin typeface="黑体" panose="02010609060101010101" pitchFamily="49" charset="-122"/>
                <a:ea typeface="黑体" panose="02010609060101010101" pitchFamily="49" charset="-122"/>
              </a:endParaRPr>
            </a:p>
          </p:txBody>
        </p:sp>
        <p:sp>
          <p:nvSpPr>
            <p:cNvPr id="26640" name="Line 6"/>
            <p:cNvSpPr/>
            <p:nvPr/>
          </p:nvSpPr>
          <p:spPr>
            <a:xfrm>
              <a:off x="932" y="676"/>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26641" name="Line 7"/>
            <p:cNvSpPr/>
            <p:nvPr/>
          </p:nvSpPr>
          <p:spPr>
            <a:xfrm>
              <a:off x="3250" y="676"/>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26642" name="Text Box 8"/>
            <p:cNvSpPr txBox="1"/>
            <p:nvPr/>
          </p:nvSpPr>
          <p:spPr>
            <a:xfrm>
              <a:off x="464" y="643"/>
              <a:ext cx="4560"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 + </a:t>
              </a:r>
              <a:r>
                <a:rPr lang="en-US" altLang="zh-CN" sz="1800" dirty="0">
                  <a:solidFill>
                    <a:srgbClr val="FF0000"/>
                  </a:solidFill>
                  <a:latin typeface="黑体" panose="02010609060101010101" pitchFamily="49" charset="-122"/>
                  <a:ea typeface="黑体" panose="02010609060101010101" pitchFamily="49" charset="-122"/>
                </a:rPr>
                <a:t>A</a:t>
              </a:r>
              <a:r>
                <a:rPr lang="en-US" altLang="zh-CN" sz="1800" dirty="0">
                  <a:solidFill>
                    <a:schemeClr val="tx1"/>
                  </a:solidFill>
                  <a:latin typeface="黑体" panose="02010609060101010101" pitchFamily="49" charset="-122"/>
                  <a:ea typeface="黑体" panose="02010609060101010101" pitchFamily="49" charset="-122"/>
                </a:rPr>
                <a:t> • B =  A + B             A • ( A + B )  =   A • B</a:t>
              </a:r>
            </a:p>
          </p:txBody>
        </p:sp>
        <p:sp>
          <p:nvSpPr>
            <p:cNvPr id="26643" name="Text Box 9"/>
            <p:cNvSpPr txBox="1"/>
            <p:nvPr/>
          </p:nvSpPr>
          <p:spPr>
            <a:xfrm>
              <a:off x="464" y="958"/>
              <a:ext cx="4560"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 • </a:t>
              </a:r>
              <a:r>
                <a:rPr lang="en-US" altLang="zh-CN" sz="1800" dirty="0">
                  <a:solidFill>
                    <a:srgbClr val="FF0000"/>
                  </a:solidFill>
                  <a:latin typeface="黑体" panose="02010609060101010101" pitchFamily="49" charset="-122"/>
                  <a:ea typeface="黑体" panose="02010609060101010101" pitchFamily="49" charset="-122"/>
                </a:rPr>
                <a:t>B</a:t>
              </a:r>
              <a:r>
                <a:rPr lang="en-US" altLang="zh-CN" sz="1800" dirty="0">
                  <a:solidFill>
                    <a:schemeClr val="tx1"/>
                  </a:solidFill>
                  <a:latin typeface="黑体" panose="02010609060101010101" pitchFamily="49" charset="-122"/>
                  <a:ea typeface="黑体" panose="02010609060101010101" pitchFamily="49" charset="-122"/>
                </a:rPr>
                <a:t> + A • </a:t>
              </a:r>
              <a:r>
                <a:rPr lang="en-US" altLang="zh-CN" sz="1800" dirty="0">
                  <a:solidFill>
                    <a:srgbClr val="FF0000"/>
                  </a:solidFill>
                  <a:latin typeface="黑体" panose="02010609060101010101" pitchFamily="49" charset="-122"/>
                  <a:ea typeface="黑体" panose="02010609060101010101" pitchFamily="49" charset="-122"/>
                </a:rPr>
                <a:t>B</a:t>
              </a:r>
              <a:r>
                <a:rPr lang="en-US" altLang="zh-CN" sz="1800" dirty="0">
                  <a:solidFill>
                    <a:schemeClr val="tx1"/>
                  </a:solidFill>
                  <a:latin typeface="黑体" panose="02010609060101010101" pitchFamily="49" charset="-122"/>
                  <a:ea typeface="黑体" panose="02010609060101010101" pitchFamily="49" charset="-122"/>
                </a:rPr>
                <a:t> = A             ( A + B )(A+B ) =   A</a:t>
              </a:r>
            </a:p>
          </p:txBody>
        </p:sp>
        <p:sp>
          <p:nvSpPr>
            <p:cNvPr id="26644" name="Line 23"/>
            <p:cNvSpPr/>
            <p:nvPr/>
          </p:nvSpPr>
          <p:spPr>
            <a:xfrm>
              <a:off x="1604" y="1012"/>
              <a:ext cx="17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26645" name="Line 24"/>
            <p:cNvSpPr/>
            <p:nvPr/>
          </p:nvSpPr>
          <p:spPr>
            <a:xfrm>
              <a:off x="3990" y="1012"/>
              <a:ext cx="17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26646" name="Text Box 63"/>
            <p:cNvSpPr txBox="1"/>
            <p:nvPr/>
          </p:nvSpPr>
          <p:spPr>
            <a:xfrm>
              <a:off x="464" y="301"/>
              <a:ext cx="4368"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 + A</a:t>
              </a:r>
              <a:r>
                <a:rPr lang="en-US" altLang="zh-CN" sz="1800" dirty="0">
                  <a:solidFill>
                    <a:schemeClr val="tx1"/>
                  </a:solidFill>
                  <a:latin typeface="黑体" panose="02010609060101010101" pitchFamily="49" charset="-122"/>
                  <a:ea typeface="黑体" panose="02010609060101010101" pitchFamily="49" charset="-122"/>
                  <a:sym typeface="+mn-ea"/>
                </a:rPr>
                <a:t>•</a:t>
              </a:r>
              <a:r>
                <a:rPr lang="en-US" altLang="zh-CN" sz="1800" dirty="0">
                  <a:solidFill>
                    <a:srgbClr val="FF0000"/>
                  </a:solidFill>
                  <a:latin typeface="黑体" panose="02010609060101010101" pitchFamily="49" charset="-122"/>
                  <a:ea typeface="黑体" panose="02010609060101010101" pitchFamily="49" charset="-122"/>
                </a:rPr>
                <a:t>B</a:t>
              </a:r>
              <a:r>
                <a:rPr lang="en-US" altLang="zh-CN" sz="1800" dirty="0">
                  <a:solidFill>
                    <a:schemeClr val="tx1"/>
                  </a:solidFill>
                  <a:latin typeface="黑体" panose="02010609060101010101" pitchFamily="49" charset="-122"/>
                  <a:ea typeface="黑体" panose="02010609060101010101" pitchFamily="49" charset="-122"/>
                </a:rPr>
                <a:t> =  A                   A • ( A + B )  =   A</a:t>
              </a:r>
            </a:p>
          </p:txBody>
        </p:sp>
      </p:grpSp>
      <p:sp>
        <p:nvSpPr>
          <p:cNvPr id="26631" name="Line 24"/>
          <p:cNvSpPr/>
          <p:nvPr/>
        </p:nvSpPr>
        <p:spPr>
          <a:xfrm>
            <a:off x="1638300" y="1601788"/>
            <a:ext cx="16192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6632" name="Line 24"/>
          <p:cNvSpPr/>
          <p:nvPr/>
        </p:nvSpPr>
        <p:spPr>
          <a:xfrm>
            <a:off x="5239068" y="1572578"/>
            <a:ext cx="16192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6633" name="Line 24"/>
          <p:cNvSpPr/>
          <p:nvPr/>
        </p:nvSpPr>
        <p:spPr>
          <a:xfrm>
            <a:off x="2497138" y="1979613"/>
            <a:ext cx="16192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6634" name="Line 24"/>
          <p:cNvSpPr/>
          <p:nvPr/>
        </p:nvSpPr>
        <p:spPr>
          <a:xfrm>
            <a:off x="5882005" y="1987233"/>
            <a:ext cx="160338"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6635" name="Line 24"/>
          <p:cNvSpPr/>
          <p:nvPr/>
        </p:nvSpPr>
        <p:spPr>
          <a:xfrm>
            <a:off x="2268538" y="2540635"/>
            <a:ext cx="160337"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6636" name="Line 24"/>
          <p:cNvSpPr/>
          <p:nvPr/>
        </p:nvSpPr>
        <p:spPr>
          <a:xfrm>
            <a:off x="3309938" y="3374073"/>
            <a:ext cx="16192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6637" name="Line 24"/>
          <p:cNvSpPr/>
          <p:nvPr/>
        </p:nvSpPr>
        <p:spPr>
          <a:xfrm>
            <a:off x="3186113" y="3785235"/>
            <a:ext cx="16192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6638" name="Line 24"/>
          <p:cNvSpPr/>
          <p:nvPr/>
        </p:nvSpPr>
        <p:spPr>
          <a:xfrm>
            <a:off x="2635250" y="4166235"/>
            <a:ext cx="16192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 name="圆角矩形标注 1"/>
          <p:cNvSpPr/>
          <p:nvPr/>
        </p:nvSpPr>
        <p:spPr>
          <a:xfrm>
            <a:off x="6801485" y="3373755"/>
            <a:ext cx="1699260" cy="880745"/>
          </a:xfrm>
          <a:prstGeom prst="wedgeRoundRectCallout">
            <a:avLst>
              <a:gd name="adj1" fmla="val -243983"/>
              <a:gd name="adj2" fmla="val 28249"/>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2400" b="0" i="0" u="none" strike="noStrike" cap="none" normalizeH="0" baseline="0">
                <a:ln>
                  <a:noFill/>
                </a:ln>
                <a:solidFill>
                  <a:srgbClr val="FF0000"/>
                </a:solidFill>
                <a:effectLst/>
                <a:latin typeface="Calibri" panose="020F0502020204030204" pitchFamily="34" charset="0"/>
                <a:ea typeface="宋体" panose="02010600030101010101" pitchFamily="2" charset="-122"/>
              </a:rPr>
              <a:t>与运算</a:t>
            </a:r>
            <a:r>
              <a:rPr kumimoji="0" lang="en-US" altLang="zh-CN" sz="2400" b="0" i="0" u="none" strike="noStrike" cap="none" normalizeH="0" baseline="0">
                <a:ln>
                  <a:noFill/>
                </a:ln>
                <a:solidFill>
                  <a:srgbClr val="FF0000"/>
                </a:solidFill>
                <a:effectLst/>
                <a:latin typeface="Calibri" panose="020F0502020204030204" pitchFamily="34" charset="0"/>
                <a:ea typeface="宋体" panose="02010600030101010101" pitchFamily="2" charset="-122"/>
              </a:rPr>
              <a:t>“</a:t>
            </a:r>
            <a:r>
              <a:rPr lang="en-US" altLang="zh-CN" sz="2400" dirty="0">
                <a:solidFill>
                  <a:srgbClr val="FF0000"/>
                </a:solidFill>
                <a:latin typeface="黑体" panose="02010609060101010101" pitchFamily="49" charset="-122"/>
                <a:ea typeface="黑体" panose="02010609060101010101" pitchFamily="49" charset="-122"/>
                <a:sym typeface="+mn-ea"/>
              </a:rPr>
              <a:t>•</a:t>
            </a:r>
            <a:r>
              <a:rPr kumimoji="0" lang="en-US" altLang="zh-CN" sz="2400" b="0" i="0" u="none" strike="noStrike" cap="none" normalizeH="0" baseline="0">
                <a:ln>
                  <a:noFill/>
                </a:ln>
                <a:solidFill>
                  <a:srgbClr val="FF0000"/>
                </a:solidFill>
                <a:effectLst/>
                <a:latin typeface="Calibri" panose="020F0502020204030204" pitchFamily="34" charset="0"/>
                <a:ea typeface="宋体" panose="02010600030101010101" pitchFamily="2" charset="-122"/>
              </a:rPr>
              <a:t>”</a:t>
            </a:r>
            <a:r>
              <a:rPr kumimoji="0" lang="zh-CN" altLang="en-US" sz="2400" b="0" i="0" u="none" strike="noStrike" cap="none" normalizeH="0" baseline="0">
                <a:ln>
                  <a:noFill/>
                </a:ln>
                <a:solidFill>
                  <a:srgbClr val="FF0000"/>
                </a:solidFill>
                <a:effectLst/>
                <a:latin typeface="Calibri" panose="020F0502020204030204" pitchFamily="34" charset="0"/>
                <a:ea typeface="宋体" panose="02010600030101010101" pitchFamily="2" charset="-122"/>
              </a:rPr>
              <a:t>经常省略</a:t>
            </a:r>
          </a:p>
        </p:txBody>
      </p:sp>
    </p:spTree>
  </p:cSld>
  <p:clrMapOvr>
    <a:masterClrMapping/>
  </p:clrMapOvr>
  <p:transition spd="slow"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28675" name="灯片编号占位符 3"/>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zh-CN" altLang="en-US" sz="900" dirty="0">
                <a:solidFill>
                  <a:srgbClr val="898989"/>
                </a:solidFill>
                <a:latin typeface="Times New Roman" panose="02020603050405020304" pitchFamily="18" charset="0"/>
              </a:rPr>
              <a:t>15</a:t>
            </a:fld>
            <a:endParaRPr lang="zh-CN" altLang="en-US" sz="900" dirty="0">
              <a:solidFill>
                <a:srgbClr val="898989"/>
              </a:solidFill>
              <a:latin typeface="Times New Roman" panose="02020603050405020304" pitchFamily="18" charset="0"/>
            </a:endParaRPr>
          </a:p>
        </p:txBody>
      </p:sp>
      <p:grpSp>
        <p:nvGrpSpPr>
          <p:cNvPr id="28676" name="Group 42"/>
          <p:cNvGrpSpPr/>
          <p:nvPr/>
        </p:nvGrpSpPr>
        <p:grpSpPr>
          <a:xfrm>
            <a:off x="1422083" y="882015"/>
            <a:ext cx="6572250" cy="368300"/>
            <a:chOff x="61" y="0"/>
            <a:chExt cx="4224" cy="310"/>
          </a:xfrm>
        </p:grpSpPr>
        <p:sp>
          <p:nvSpPr>
            <p:cNvPr id="28703" name="Text Box 27"/>
            <p:cNvSpPr txBox="1"/>
            <p:nvPr/>
          </p:nvSpPr>
          <p:spPr>
            <a:xfrm>
              <a:off x="61" y="0"/>
              <a:ext cx="4224"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 + B =  A B             A • B  =   A + B</a:t>
              </a:r>
            </a:p>
          </p:txBody>
        </p:sp>
        <p:sp>
          <p:nvSpPr>
            <p:cNvPr id="28704" name="Line 28"/>
            <p:cNvSpPr/>
            <p:nvPr/>
          </p:nvSpPr>
          <p:spPr>
            <a:xfrm flipV="1">
              <a:off x="72" y="48"/>
              <a:ext cx="438" cy="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705" name="Line 29"/>
            <p:cNvSpPr/>
            <p:nvPr/>
          </p:nvSpPr>
          <p:spPr>
            <a:xfrm>
              <a:off x="712" y="48"/>
              <a:ext cx="168"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8706" name="Line 30"/>
            <p:cNvSpPr/>
            <p:nvPr/>
          </p:nvSpPr>
          <p:spPr>
            <a:xfrm>
              <a:off x="901" y="48"/>
              <a:ext cx="1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707" name="Line 31"/>
            <p:cNvSpPr/>
            <p:nvPr/>
          </p:nvSpPr>
          <p:spPr>
            <a:xfrm>
              <a:off x="1898" y="48"/>
              <a:ext cx="47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708" name="Line 32"/>
            <p:cNvSpPr/>
            <p:nvPr/>
          </p:nvSpPr>
          <p:spPr>
            <a:xfrm>
              <a:off x="2981" y="42"/>
              <a:ext cx="1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709" name="Line 33"/>
            <p:cNvSpPr/>
            <p:nvPr/>
          </p:nvSpPr>
          <p:spPr>
            <a:xfrm>
              <a:off x="2668" y="48"/>
              <a:ext cx="1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sp>
        <p:nvSpPr>
          <p:cNvPr id="28677" name="Rectangle 40"/>
          <p:cNvSpPr>
            <a:spLocks noGrp="1"/>
          </p:cNvSpPr>
          <p:nvPr>
            <p:ph type="title"/>
          </p:nvPr>
        </p:nvSpPr>
        <p:spPr>
          <a:xfrm>
            <a:off x="395605" y="457200"/>
            <a:ext cx="4006850" cy="457200"/>
          </a:xfrm>
          <a:prstGeom prst="rect">
            <a:avLst/>
          </a:prstGeom>
          <a:noFill/>
          <a:ln w="9525">
            <a:noFill/>
          </a:ln>
        </p:spPr>
        <p:txBody>
          <a:bodyPr/>
          <a:lstStyle/>
          <a:p>
            <a:pPr marL="457200" indent="-457200" eaLnBrk="1" hangingPunct="1"/>
            <a:r>
              <a:rPr lang="en-US" altLang="zh-CN" sz="1800" b="1" dirty="0">
                <a:latin typeface="黑体" panose="02010609060101010101" pitchFamily="49" charset="-122"/>
                <a:ea typeface="黑体" panose="02010609060101010101" pitchFamily="49" charset="-122"/>
              </a:rPr>
              <a:t>② </a:t>
            </a:r>
            <a:r>
              <a:rPr lang="zh-CN" altLang="en-US" sz="1800" b="1" dirty="0">
                <a:latin typeface="黑体" panose="02010609060101010101" pitchFamily="49" charset="-122"/>
                <a:ea typeface="黑体" panose="02010609060101010101" pitchFamily="49" charset="-122"/>
              </a:rPr>
              <a:t>反演定理 </a:t>
            </a:r>
            <a:r>
              <a:rPr lang="en-US" altLang="zh-CN" sz="1800" b="1" i="1" dirty="0">
                <a:latin typeface="黑体" panose="02010609060101010101" pitchFamily="49" charset="-122"/>
                <a:ea typeface="黑体" panose="02010609060101010101" pitchFamily="49" charset="-122"/>
              </a:rPr>
              <a:t>(</a:t>
            </a:r>
            <a:r>
              <a:rPr lang="zh-CN" altLang="en-US" sz="1800" b="1" i="1" dirty="0">
                <a:latin typeface="黑体" panose="02010609060101010101" pitchFamily="49" charset="-122"/>
                <a:ea typeface="黑体" panose="02010609060101010101" pitchFamily="49" charset="-122"/>
              </a:rPr>
              <a:t>摩根定理</a:t>
            </a:r>
            <a:r>
              <a:rPr lang="en-US" altLang="zh-CN" sz="1800" b="1" i="1" dirty="0">
                <a:latin typeface="黑体" panose="02010609060101010101" pitchFamily="49" charset="-122"/>
                <a:ea typeface="黑体" panose="02010609060101010101" pitchFamily="49" charset="-122"/>
              </a:rPr>
              <a:t>)</a:t>
            </a:r>
          </a:p>
        </p:txBody>
      </p:sp>
      <p:grpSp>
        <p:nvGrpSpPr>
          <p:cNvPr id="28678" name="Group 73"/>
          <p:cNvGrpSpPr/>
          <p:nvPr/>
        </p:nvGrpSpPr>
        <p:grpSpPr>
          <a:xfrm>
            <a:off x="1422400" y="1797050"/>
            <a:ext cx="6883400" cy="368300"/>
            <a:chOff x="0" y="0"/>
            <a:chExt cx="4354" cy="310"/>
          </a:xfrm>
        </p:grpSpPr>
        <p:sp>
          <p:nvSpPr>
            <p:cNvPr id="28698" name="Text Box 28"/>
            <p:cNvSpPr txBox="1"/>
            <p:nvPr/>
          </p:nvSpPr>
          <p:spPr>
            <a:xfrm>
              <a:off x="28" y="0"/>
              <a:ext cx="432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  A</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  …  + A</a:t>
              </a:r>
              <a:r>
                <a:rPr lang="en-US" altLang="zh-CN" sz="1800" baseline="-25000" dirty="0">
                  <a:solidFill>
                    <a:schemeClr val="tx1"/>
                  </a:solidFill>
                  <a:latin typeface="黑体" panose="02010609060101010101" pitchFamily="49" charset="-122"/>
                  <a:ea typeface="黑体" panose="02010609060101010101" pitchFamily="49" charset="-122"/>
                </a:rPr>
                <a:t>n</a:t>
              </a:r>
              <a:r>
                <a:rPr lang="en-US" altLang="zh-CN" sz="1800" dirty="0">
                  <a:solidFill>
                    <a:schemeClr val="tx1"/>
                  </a:solidFill>
                  <a:latin typeface="黑体" panose="02010609060101010101" pitchFamily="49" charset="-122"/>
                  <a:ea typeface="黑体" panose="02010609060101010101" pitchFamily="49" charset="-122"/>
                </a:rPr>
                <a:t> =  A</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 A</a:t>
              </a:r>
              <a:r>
                <a:rPr lang="en-US" altLang="zh-CN" sz="1800" baseline="-25000" dirty="0">
                  <a:solidFill>
                    <a:schemeClr val="tx1"/>
                  </a:solidFill>
                  <a:latin typeface="黑体" panose="02010609060101010101" pitchFamily="49" charset="-122"/>
                  <a:ea typeface="黑体" panose="02010609060101010101" pitchFamily="49" charset="-122"/>
                </a:rPr>
                <a:t>n</a:t>
              </a:r>
              <a:r>
                <a:rPr lang="en-US" altLang="zh-CN" sz="1800" dirty="0">
                  <a:solidFill>
                    <a:schemeClr val="tx1"/>
                  </a:solidFill>
                  <a:latin typeface="黑体" panose="02010609060101010101" pitchFamily="49" charset="-122"/>
                  <a:ea typeface="黑体" panose="02010609060101010101" pitchFamily="49" charset="-122"/>
                </a:rPr>
                <a:t> </a:t>
              </a:r>
            </a:p>
          </p:txBody>
        </p:sp>
        <p:sp>
          <p:nvSpPr>
            <p:cNvPr id="28699" name="Line 29"/>
            <p:cNvSpPr/>
            <p:nvPr/>
          </p:nvSpPr>
          <p:spPr>
            <a:xfrm>
              <a:off x="0" y="0"/>
              <a:ext cx="1549"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700" name="Line 30"/>
            <p:cNvSpPr/>
            <p:nvPr/>
          </p:nvSpPr>
          <p:spPr>
            <a:xfrm>
              <a:off x="2236" y="0"/>
              <a:ext cx="168"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28701" name="Line 31"/>
            <p:cNvSpPr/>
            <p:nvPr/>
          </p:nvSpPr>
          <p:spPr>
            <a:xfrm>
              <a:off x="2747" y="0"/>
              <a:ext cx="1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702" name="Line 41"/>
            <p:cNvSpPr/>
            <p:nvPr/>
          </p:nvSpPr>
          <p:spPr>
            <a:xfrm>
              <a:off x="1776" y="0"/>
              <a:ext cx="1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grpSp>
        <p:nvGrpSpPr>
          <p:cNvPr id="28679" name="Group 74"/>
          <p:cNvGrpSpPr/>
          <p:nvPr/>
        </p:nvGrpSpPr>
        <p:grpSpPr>
          <a:xfrm>
            <a:off x="1476375" y="2378075"/>
            <a:ext cx="5943600" cy="368300"/>
            <a:chOff x="46" y="0"/>
            <a:chExt cx="3744" cy="309"/>
          </a:xfrm>
        </p:grpSpPr>
        <p:sp>
          <p:nvSpPr>
            <p:cNvPr id="28693" name="Text Box 4"/>
            <p:cNvSpPr txBox="1"/>
            <p:nvPr/>
          </p:nvSpPr>
          <p:spPr>
            <a:xfrm>
              <a:off x="46" y="0"/>
              <a:ext cx="3744"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 A</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 … • A</a:t>
              </a:r>
              <a:r>
                <a:rPr lang="en-US" altLang="zh-CN" sz="1800" baseline="-25000" dirty="0">
                  <a:solidFill>
                    <a:schemeClr val="tx1"/>
                  </a:solidFill>
                  <a:latin typeface="黑体" panose="02010609060101010101" pitchFamily="49" charset="-122"/>
                  <a:ea typeface="黑体" panose="02010609060101010101" pitchFamily="49" charset="-122"/>
                </a:rPr>
                <a:t>n</a:t>
              </a:r>
              <a:r>
                <a:rPr lang="en-US" altLang="zh-CN" sz="1800" dirty="0">
                  <a:solidFill>
                    <a:schemeClr val="tx1"/>
                  </a:solidFill>
                  <a:latin typeface="黑体" panose="02010609060101010101" pitchFamily="49" charset="-122"/>
                  <a:ea typeface="黑体" panose="02010609060101010101" pitchFamily="49" charset="-122"/>
                </a:rPr>
                <a:t>   =  A</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 A</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 … + A</a:t>
              </a:r>
              <a:r>
                <a:rPr lang="en-US" altLang="zh-CN" sz="1800" baseline="-25000" dirty="0">
                  <a:solidFill>
                    <a:schemeClr val="tx1"/>
                  </a:solidFill>
                  <a:latin typeface="黑体" panose="02010609060101010101" pitchFamily="49" charset="-122"/>
                  <a:ea typeface="黑体" panose="02010609060101010101" pitchFamily="49" charset="-122"/>
                </a:rPr>
                <a:t>n</a:t>
              </a:r>
              <a:r>
                <a:rPr lang="en-US" altLang="zh-CN" sz="1800" dirty="0">
                  <a:solidFill>
                    <a:schemeClr val="tx1"/>
                  </a:solidFill>
                  <a:latin typeface="黑体" panose="02010609060101010101" pitchFamily="49" charset="-122"/>
                  <a:ea typeface="黑体" panose="02010609060101010101" pitchFamily="49" charset="-122"/>
                </a:rPr>
                <a:t> </a:t>
              </a:r>
            </a:p>
          </p:txBody>
        </p:sp>
        <p:sp>
          <p:nvSpPr>
            <p:cNvPr id="28694" name="Line 32"/>
            <p:cNvSpPr/>
            <p:nvPr/>
          </p:nvSpPr>
          <p:spPr>
            <a:xfrm>
              <a:off x="46" y="32"/>
              <a:ext cx="1183" cy="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8695" name="Line 33"/>
            <p:cNvSpPr/>
            <p:nvPr/>
          </p:nvSpPr>
          <p:spPr>
            <a:xfrm>
              <a:off x="1889" y="26"/>
              <a:ext cx="168"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8696" name="Line 34"/>
            <p:cNvSpPr/>
            <p:nvPr/>
          </p:nvSpPr>
          <p:spPr>
            <a:xfrm>
              <a:off x="2569" y="26"/>
              <a:ext cx="168"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8697" name="Line 42"/>
            <p:cNvSpPr/>
            <p:nvPr/>
          </p:nvSpPr>
          <p:spPr>
            <a:xfrm>
              <a:off x="3283" y="26"/>
              <a:ext cx="168"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sp>
        <p:nvSpPr>
          <p:cNvPr id="28680" name="Text Box 51"/>
          <p:cNvSpPr txBox="1"/>
          <p:nvPr/>
        </p:nvSpPr>
        <p:spPr>
          <a:xfrm>
            <a:off x="684530" y="2946400"/>
            <a:ext cx="5327015" cy="368300"/>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zh-CN" altLang="en-US" sz="1800" dirty="0">
                <a:solidFill>
                  <a:srgbClr val="FF0066"/>
                </a:solidFill>
                <a:latin typeface="黑体" panose="02010609060101010101" pitchFamily="49" charset="-122"/>
                <a:ea typeface="黑体" panose="02010609060101010101" pitchFamily="49" charset="-122"/>
              </a:rPr>
              <a:t>摩根定理的作用：进行逻辑函数化简和逻辑变换。</a:t>
            </a:r>
          </a:p>
        </p:txBody>
      </p:sp>
      <p:sp>
        <p:nvSpPr>
          <p:cNvPr id="28681" name="Rectangle 72"/>
          <p:cNvSpPr txBox="1"/>
          <p:nvPr/>
        </p:nvSpPr>
        <p:spPr>
          <a:xfrm>
            <a:off x="533400" y="1168400"/>
            <a:ext cx="7772400" cy="628650"/>
          </a:xfrm>
          <a:prstGeom prst="rect">
            <a:avLst/>
          </a:prstGeom>
          <a:noFill/>
          <a:ln w="9525">
            <a:noFill/>
          </a:ln>
        </p:spPr>
        <p:txBody>
          <a:bodyPr anchor="ct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N</a:t>
            </a:r>
            <a:r>
              <a:rPr lang="zh-CN" altLang="en-US" sz="1800" b="1" dirty="0">
                <a:solidFill>
                  <a:schemeClr val="tx1"/>
                </a:solidFill>
                <a:latin typeface="黑体" panose="02010609060101010101" pitchFamily="49" charset="-122"/>
                <a:ea typeface="黑体" panose="02010609060101010101" pitchFamily="49" charset="-122"/>
              </a:rPr>
              <a:t>变量的摩根定理：</a:t>
            </a:r>
          </a:p>
        </p:txBody>
      </p:sp>
      <p:grpSp>
        <p:nvGrpSpPr>
          <p:cNvPr id="28682" name="Group 51"/>
          <p:cNvGrpSpPr/>
          <p:nvPr/>
        </p:nvGrpSpPr>
        <p:grpSpPr>
          <a:xfrm>
            <a:off x="1219200" y="4022725"/>
            <a:ext cx="6853238" cy="785813"/>
            <a:chOff x="0" y="0"/>
            <a:chExt cx="4407" cy="659"/>
          </a:xfrm>
        </p:grpSpPr>
        <p:sp>
          <p:nvSpPr>
            <p:cNvPr id="28688" name="Text Box 5"/>
            <p:cNvSpPr txBox="1"/>
            <p:nvPr/>
          </p:nvSpPr>
          <p:spPr>
            <a:xfrm>
              <a:off x="0" y="0"/>
              <a:ext cx="4407" cy="65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AB + AC + </a:t>
              </a:r>
              <a:r>
                <a:rPr lang="en-US" altLang="zh-CN" sz="1800" dirty="0">
                  <a:solidFill>
                    <a:srgbClr val="FF0000"/>
                  </a:solidFill>
                  <a:latin typeface="黑体" panose="02010609060101010101" pitchFamily="49" charset="-122"/>
                  <a:ea typeface="黑体" panose="02010609060101010101" pitchFamily="49" charset="-122"/>
                </a:rPr>
                <a:t>BC</a:t>
              </a:r>
              <a:r>
                <a:rPr lang="en-US" altLang="zh-CN" sz="1800" dirty="0">
                  <a:solidFill>
                    <a:schemeClr val="tx1"/>
                  </a:solidFill>
                  <a:latin typeface="黑体" panose="02010609060101010101" pitchFamily="49" charset="-122"/>
                  <a:ea typeface="黑体" panose="02010609060101010101" pitchFamily="49" charset="-122"/>
                </a:rPr>
                <a:t>  =  AB + AC</a:t>
              </a:r>
            </a:p>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 + B) (A + C) </a:t>
              </a:r>
              <a:r>
                <a:rPr lang="en-US" altLang="zh-CN" sz="1800" dirty="0">
                  <a:solidFill>
                    <a:srgbClr val="FF0000"/>
                  </a:solidFill>
                  <a:latin typeface="黑体" panose="02010609060101010101" pitchFamily="49" charset="-122"/>
                  <a:ea typeface="黑体" panose="02010609060101010101" pitchFamily="49" charset="-122"/>
                </a:rPr>
                <a:t>(B + C)  </a:t>
              </a:r>
              <a:r>
                <a:rPr lang="en-US" altLang="zh-CN" sz="1800" dirty="0">
                  <a:solidFill>
                    <a:schemeClr val="tx1"/>
                  </a:solidFill>
                  <a:latin typeface="黑体" panose="02010609060101010101" pitchFamily="49" charset="-122"/>
                  <a:ea typeface="黑体" panose="02010609060101010101" pitchFamily="49" charset="-122"/>
                </a:rPr>
                <a:t>=   (A + B) (A + C) </a:t>
              </a:r>
            </a:p>
          </p:txBody>
        </p:sp>
        <p:sp>
          <p:nvSpPr>
            <p:cNvPr id="28689" name="Line 6"/>
            <p:cNvSpPr/>
            <p:nvPr/>
          </p:nvSpPr>
          <p:spPr>
            <a:xfrm>
              <a:off x="556" y="63"/>
              <a:ext cx="10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90" name="Line 7"/>
            <p:cNvSpPr/>
            <p:nvPr/>
          </p:nvSpPr>
          <p:spPr>
            <a:xfrm>
              <a:off x="1807" y="63"/>
              <a:ext cx="11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91" name="Line 8"/>
            <p:cNvSpPr/>
            <p:nvPr/>
          </p:nvSpPr>
          <p:spPr>
            <a:xfrm>
              <a:off x="3528" y="432"/>
              <a:ext cx="168"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28692" name="Line 9"/>
            <p:cNvSpPr/>
            <p:nvPr/>
          </p:nvSpPr>
          <p:spPr>
            <a:xfrm>
              <a:off x="936" y="432"/>
              <a:ext cx="168"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sp>
        <p:nvSpPr>
          <p:cNvPr id="28683" name="Rectangle 50"/>
          <p:cNvSpPr txBox="1"/>
          <p:nvPr/>
        </p:nvSpPr>
        <p:spPr>
          <a:xfrm>
            <a:off x="395288" y="3375025"/>
            <a:ext cx="6629400" cy="571500"/>
          </a:xfrm>
          <a:prstGeom prst="rect">
            <a:avLst/>
          </a:prstGeom>
          <a:noFill/>
          <a:ln w="9525">
            <a:noFill/>
          </a:ln>
        </p:spPr>
        <p:txBody>
          <a:bodyPr anchor="ctr"/>
          <a:lstStyle/>
          <a:p>
            <a:pPr marL="457200" indent="-457200"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③ </a:t>
            </a:r>
            <a:r>
              <a:rPr lang="zh-CN" altLang="en-US" sz="1800" b="1" dirty="0">
                <a:solidFill>
                  <a:schemeClr val="tx1"/>
                </a:solidFill>
                <a:latin typeface="黑体" panose="02010609060101010101" pitchFamily="49" charset="-122"/>
                <a:ea typeface="黑体" panose="02010609060101010101" pitchFamily="49" charset="-122"/>
              </a:rPr>
              <a:t>包含定理 </a:t>
            </a:r>
            <a:r>
              <a:rPr lang="en-US" altLang="zh-CN" sz="1800" b="1" i="1" dirty="0">
                <a:solidFill>
                  <a:schemeClr val="tx1"/>
                </a:solidFill>
                <a:latin typeface="黑体" panose="02010609060101010101" pitchFamily="49" charset="-122"/>
                <a:ea typeface="黑体" panose="02010609060101010101" pitchFamily="49" charset="-122"/>
              </a:rPr>
              <a:t>(</a:t>
            </a:r>
            <a:r>
              <a:rPr lang="zh-CN" altLang="en-US" sz="1800" b="1" i="1" dirty="0">
                <a:solidFill>
                  <a:srgbClr val="FF0000"/>
                </a:solidFill>
                <a:latin typeface="黑体" panose="02010609060101010101" pitchFamily="49" charset="-122"/>
                <a:ea typeface="黑体" panose="02010609060101010101" pitchFamily="49" charset="-122"/>
              </a:rPr>
              <a:t>多余项</a:t>
            </a:r>
            <a:r>
              <a:rPr lang="zh-CN" altLang="en-US" sz="1800" b="1" i="1" dirty="0">
                <a:solidFill>
                  <a:schemeClr val="tx1"/>
                </a:solidFill>
                <a:latin typeface="黑体" panose="02010609060101010101" pitchFamily="49" charset="-122"/>
                <a:ea typeface="黑体" panose="02010609060101010101" pitchFamily="49" charset="-122"/>
              </a:rPr>
              <a:t>定理）</a:t>
            </a:r>
          </a:p>
        </p:txBody>
      </p:sp>
      <p:sp>
        <p:nvSpPr>
          <p:cNvPr id="28684" name="Line 31"/>
          <p:cNvSpPr/>
          <p:nvPr/>
        </p:nvSpPr>
        <p:spPr>
          <a:xfrm>
            <a:off x="4643438" y="1797050"/>
            <a:ext cx="2667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5" name="Line 33"/>
          <p:cNvSpPr/>
          <p:nvPr/>
        </p:nvSpPr>
        <p:spPr>
          <a:xfrm>
            <a:off x="3838575" y="2427288"/>
            <a:ext cx="266700"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8686" name="Line 6"/>
          <p:cNvSpPr/>
          <p:nvPr/>
        </p:nvSpPr>
        <p:spPr>
          <a:xfrm>
            <a:off x="2411413" y="4502468"/>
            <a:ext cx="16192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8687" name="Line 6"/>
          <p:cNvSpPr/>
          <p:nvPr/>
        </p:nvSpPr>
        <p:spPr>
          <a:xfrm>
            <a:off x="5727700" y="4505325"/>
            <a:ext cx="16192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spd="slow"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29699" name="灯片编号占位符 3"/>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zh-CN" altLang="en-US" sz="900" dirty="0">
                <a:solidFill>
                  <a:srgbClr val="898989"/>
                </a:solidFill>
                <a:latin typeface="Times New Roman" panose="02020603050405020304" pitchFamily="18" charset="0"/>
              </a:rPr>
              <a:t>16</a:t>
            </a:fld>
            <a:endParaRPr lang="zh-CN" altLang="en-US" sz="900" dirty="0">
              <a:solidFill>
                <a:srgbClr val="898989"/>
              </a:solidFill>
              <a:latin typeface="Times New Roman" panose="02020603050405020304" pitchFamily="18" charset="0"/>
            </a:endParaRPr>
          </a:p>
        </p:txBody>
      </p:sp>
      <p:sp>
        <p:nvSpPr>
          <p:cNvPr id="29700" name="Text Box 1028"/>
          <p:cNvSpPr txBox="1"/>
          <p:nvPr/>
        </p:nvSpPr>
        <p:spPr>
          <a:xfrm>
            <a:off x="395605" y="879475"/>
            <a:ext cx="2362835" cy="368300"/>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① </a:t>
            </a:r>
            <a:r>
              <a:rPr lang="zh-CN" altLang="en-US" sz="1800" b="1" dirty="0">
                <a:solidFill>
                  <a:srgbClr val="FF0000"/>
                </a:solidFill>
                <a:latin typeface="黑体" panose="02010609060101010101" pitchFamily="49" charset="-122"/>
                <a:ea typeface="黑体" panose="02010609060101010101" pitchFamily="49" charset="-122"/>
              </a:rPr>
              <a:t>代入规则</a:t>
            </a:r>
          </a:p>
        </p:txBody>
      </p:sp>
      <p:sp>
        <p:nvSpPr>
          <p:cNvPr id="29701" name="Text Box 1029"/>
          <p:cNvSpPr txBox="1"/>
          <p:nvPr/>
        </p:nvSpPr>
        <p:spPr>
          <a:xfrm>
            <a:off x="1116013" y="3508375"/>
            <a:ext cx="6351587"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又∵   逻辑函数 </a:t>
            </a:r>
            <a:r>
              <a:rPr lang="en-US" altLang="zh-CN" sz="1800" b="1" dirty="0">
                <a:solidFill>
                  <a:schemeClr val="tx1"/>
                </a:solidFill>
                <a:latin typeface="黑体" panose="02010609060101010101" pitchFamily="49" charset="-122"/>
                <a:ea typeface="黑体" panose="02010609060101010101" pitchFamily="49" charset="-122"/>
              </a:rPr>
              <a:t>h </a:t>
            </a:r>
            <a:r>
              <a:rPr lang="zh-CN" altLang="en-US" sz="1800" b="1" dirty="0">
                <a:solidFill>
                  <a:schemeClr val="tx1"/>
                </a:solidFill>
                <a:latin typeface="黑体" panose="02010609060101010101" pitchFamily="49" charset="-122"/>
                <a:ea typeface="黑体" panose="02010609060101010101" pitchFamily="49" charset="-122"/>
              </a:rPr>
              <a:t>取值</a:t>
            </a:r>
            <a:r>
              <a:rPr lang="zh-CN" altLang="en-US" sz="1800" dirty="0">
                <a:solidFill>
                  <a:schemeClr val="tx1"/>
                </a:solidFill>
                <a:latin typeface="黑体" panose="02010609060101010101" pitchFamily="49" charset="-122"/>
                <a:ea typeface="黑体" panose="02010609060101010101" pitchFamily="49" charset="-122"/>
              </a:rPr>
              <a:t>仅有 </a:t>
            </a:r>
            <a:r>
              <a:rPr lang="en-US" altLang="zh-CN" sz="1800" b="1" dirty="0">
                <a:solidFill>
                  <a:schemeClr val="tx1"/>
                </a:solidFill>
                <a:latin typeface="黑体" panose="02010609060101010101" pitchFamily="49" charset="-122"/>
                <a:ea typeface="黑体" panose="02010609060101010101" pitchFamily="49" charset="-122"/>
              </a:rPr>
              <a:t>0</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或 </a:t>
            </a: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29702" name="Text Box 1033"/>
          <p:cNvSpPr txBox="1"/>
          <p:nvPr/>
        </p:nvSpPr>
        <p:spPr>
          <a:xfrm>
            <a:off x="152400" y="1287463"/>
            <a:ext cx="88392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已知 </a:t>
            </a:r>
            <a:r>
              <a:rPr lang="en-US" altLang="zh-CN" sz="1800" dirty="0">
                <a:solidFill>
                  <a:schemeClr val="tx1"/>
                </a:solidFill>
                <a:latin typeface="黑体" panose="02010609060101010101" pitchFamily="49" charset="-122"/>
                <a:ea typeface="黑体" panose="02010609060101010101" pitchFamily="49" charset="-122"/>
              </a:rPr>
              <a:t>f ( x</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 x</a:t>
            </a:r>
            <a:r>
              <a:rPr lang="en-US" altLang="zh-CN" sz="1800" baseline="-25000" dirty="0">
                <a:solidFill>
                  <a:schemeClr val="tx1"/>
                </a:solidFill>
                <a:latin typeface="黑体" panose="02010609060101010101" pitchFamily="49" charset="-122"/>
                <a:ea typeface="黑体" panose="02010609060101010101" pitchFamily="49" charset="-122"/>
              </a:rPr>
              <a:t>i </a:t>
            </a:r>
            <a:r>
              <a:rPr lang="en-US" altLang="zh-CN" sz="1800" dirty="0">
                <a:solidFill>
                  <a:schemeClr val="tx1"/>
                </a:solidFill>
                <a:latin typeface="黑体" panose="02010609060101010101" pitchFamily="49" charset="-122"/>
                <a:ea typeface="黑体" panose="02010609060101010101" pitchFamily="49" charset="-122"/>
              </a:rPr>
              <a:t>, …, x</a:t>
            </a:r>
            <a:r>
              <a:rPr lang="en-US" altLang="zh-CN" sz="1800" baseline="-25000" dirty="0">
                <a:solidFill>
                  <a:schemeClr val="tx1"/>
                </a:solidFill>
                <a:latin typeface="黑体" panose="02010609060101010101" pitchFamily="49" charset="-122"/>
                <a:ea typeface="黑体" panose="02010609060101010101" pitchFamily="49" charset="-122"/>
              </a:rPr>
              <a:t>n </a:t>
            </a:r>
            <a:r>
              <a:rPr lang="en-US" altLang="zh-CN" sz="1800" dirty="0">
                <a:solidFill>
                  <a:schemeClr val="tx1"/>
                </a:solidFill>
                <a:latin typeface="黑体" panose="02010609060101010101" pitchFamily="49" charset="-122"/>
                <a:ea typeface="黑体" panose="02010609060101010101" pitchFamily="49" charset="-122"/>
              </a:rPr>
              <a:t>) = g ( x</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 x</a:t>
            </a:r>
            <a:r>
              <a:rPr lang="en-US" altLang="zh-CN" sz="1800" baseline="-25000" dirty="0">
                <a:solidFill>
                  <a:schemeClr val="tx1"/>
                </a:solidFill>
                <a:latin typeface="黑体" panose="02010609060101010101" pitchFamily="49" charset="-122"/>
                <a:ea typeface="黑体" panose="02010609060101010101" pitchFamily="49" charset="-122"/>
              </a:rPr>
              <a:t>i </a:t>
            </a:r>
            <a:r>
              <a:rPr lang="en-US" altLang="zh-CN" sz="1800" dirty="0">
                <a:solidFill>
                  <a:schemeClr val="tx1"/>
                </a:solidFill>
                <a:latin typeface="黑体" panose="02010609060101010101" pitchFamily="49" charset="-122"/>
                <a:ea typeface="黑体" panose="02010609060101010101" pitchFamily="49" charset="-122"/>
              </a:rPr>
              <a:t>, …, x</a:t>
            </a:r>
            <a:r>
              <a:rPr lang="en-US" altLang="zh-CN" sz="1800" baseline="-25000" dirty="0">
                <a:solidFill>
                  <a:schemeClr val="tx1"/>
                </a:solidFill>
                <a:latin typeface="黑体" panose="02010609060101010101" pitchFamily="49" charset="-122"/>
                <a:ea typeface="黑体" panose="02010609060101010101" pitchFamily="49" charset="-122"/>
              </a:rPr>
              <a:t>n </a:t>
            </a:r>
            <a:r>
              <a:rPr lang="en-US" altLang="zh-CN" sz="1800" dirty="0">
                <a:solidFill>
                  <a:schemeClr val="tx1"/>
                </a:solidFill>
                <a:latin typeface="黑体" panose="02010609060101010101" pitchFamily="49" charset="-122"/>
                <a:ea typeface="黑体" panose="02010609060101010101" pitchFamily="49" charset="-122"/>
              </a:rPr>
              <a:t>) </a:t>
            </a:r>
          </a:p>
        </p:txBody>
      </p:sp>
      <p:sp>
        <p:nvSpPr>
          <p:cNvPr id="29703" name="Text Box 1035"/>
          <p:cNvSpPr txBox="1"/>
          <p:nvPr/>
        </p:nvSpPr>
        <p:spPr>
          <a:xfrm>
            <a:off x="395288" y="1755775"/>
            <a:ext cx="50292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有任意函数 </a:t>
            </a:r>
            <a:r>
              <a:rPr lang="en-US" altLang="zh-CN" sz="1800" b="1" dirty="0">
                <a:solidFill>
                  <a:schemeClr val="tx1"/>
                </a:solidFill>
                <a:latin typeface="黑体" panose="02010609060101010101" pitchFamily="49" charset="-122"/>
                <a:ea typeface="黑体" panose="02010609060101010101" pitchFamily="49" charset="-122"/>
              </a:rPr>
              <a:t>h </a:t>
            </a:r>
            <a:r>
              <a:rPr lang="zh-CN" altLang="en-US" sz="1800" dirty="0">
                <a:solidFill>
                  <a:schemeClr val="tx1"/>
                </a:solidFill>
                <a:latin typeface="黑体" panose="02010609060101010101" pitchFamily="49" charset="-122"/>
                <a:ea typeface="黑体" panose="02010609060101010101" pitchFamily="49" charset="-122"/>
              </a:rPr>
              <a:t>，令：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i</a:t>
            </a:r>
            <a:r>
              <a:rPr lang="en-US" altLang="zh-CN" sz="1800" b="1" dirty="0">
                <a:solidFill>
                  <a:schemeClr val="tx1"/>
                </a:solidFill>
                <a:latin typeface="黑体" panose="02010609060101010101" pitchFamily="49" charset="-122"/>
                <a:ea typeface="黑体" panose="02010609060101010101" pitchFamily="49" charset="-122"/>
              </a:rPr>
              <a:t> = h</a:t>
            </a:r>
          </a:p>
        </p:txBody>
      </p:sp>
      <p:sp>
        <p:nvSpPr>
          <p:cNvPr id="29704" name="Text Box 1039"/>
          <p:cNvSpPr txBox="1"/>
          <p:nvPr/>
        </p:nvSpPr>
        <p:spPr>
          <a:xfrm>
            <a:off x="425450" y="2201863"/>
            <a:ext cx="8610600" cy="784225"/>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则   </a:t>
            </a:r>
            <a:r>
              <a:rPr lang="en-US" altLang="zh-CN" sz="1800" dirty="0">
                <a:solidFill>
                  <a:schemeClr val="tx1"/>
                </a:solidFill>
                <a:latin typeface="黑体" panose="02010609060101010101" pitchFamily="49" charset="-122"/>
                <a:ea typeface="黑体" panose="02010609060101010101" pitchFamily="49" charset="-122"/>
              </a:rPr>
              <a:t>f ( x</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h</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 x</a:t>
            </a:r>
            <a:r>
              <a:rPr lang="en-US" altLang="zh-CN" sz="1800" baseline="-25000" dirty="0">
                <a:solidFill>
                  <a:schemeClr val="tx1"/>
                </a:solidFill>
                <a:latin typeface="黑体" panose="02010609060101010101" pitchFamily="49" charset="-122"/>
                <a:ea typeface="黑体" panose="02010609060101010101" pitchFamily="49" charset="-122"/>
              </a:rPr>
              <a:t>n </a:t>
            </a:r>
            <a:r>
              <a:rPr lang="en-US" altLang="zh-CN" sz="1800" dirty="0">
                <a:solidFill>
                  <a:schemeClr val="tx1"/>
                </a:solidFill>
                <a:latin typeface="黑体" panose="02010609060101010101" pitchFamily="49" charset="-122"/>
                <a:ea typeface="黑体" panose="02010609060101010101" pitchFamily="49" charset="-122"/>
              </a:rPr>
              <a:t>) = g ( x</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a:t>
            </a:r>
            <a:r>
              <a:rPr lang="en-US" altLang="zh-CN" sz="1800" b="1" dirty="0">
                <a:solidFill>
                  <a:schemeClr val="tx1"/>
                </a:solidFill>
                <a:latin typeface="黑体" panose="02010609060101010101" pitchFamily="49" charset="-122"/>
                <a:ea typeface="黑体" panose="02010609060101010101" pitchFamily="49" charset="-122"/>
              </a:rPr>
              <a:t>h</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 x</a:t>
            </a:r>
            <a:r>
              <a:rPr lang="en-US" altLang="zh-CN" sz="1800" baseline="-25000" dirty="0">
                <a:solidFill>
                  <a:schemeClr val="tx1"/>
                </a:solidFill>
                <a:latin typeface="黑体" panose="02010609060101010101" pitchFamily="49" charset="-122"/>
                <a:ea typeface="黑体" panose="02010609060101010101" pitchFamily="49" charset="-122"/>
              </a:rPr>
              <a:t>n </a:t>
            </a:r>
            <a:r>
              <a:rPr lang="en-US" altLang="zh-CN" sz="1800" dirty="0">
                <a:solidFill>
                  <a:schemeClr val="tx1"/>
                </a:solidFill>
                <a:latin typeface="黑体" panose="02010609060101010101" pitchFamily="49" charset="-122"/>
                <a:ea typeface="黑体" panose="02010609060101010101" pitchFamily="49" charset="-122"/>
              </a:rPr>
              <a:t>) </a:t>
            </a:r>
          </a:p>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依然成立。</a:t>
            </a:r>
          </a:p>
        </p:txBody>
      </p:sp>
      <p:sp>
        <p:nvSpPr>
          <p:cNvPr id="29705" name="Text Box 1042"/>
          <p:cNvSpPr txBox="1"/>
          <p:nvPr/>
        </p:nvSpPr>
        <p:spPr>
          <a:xfrm>
            <a:off x="468313" y="3003550"/>
            <a:ext cx="83058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证明： ∵     </a:t>
            </a:r>
            <a:r>
              <a:rPr lang="en-US" altLang="zh-CN" sz="1800" dirty="0">
                <a:solidFill>
                  <a:schemeClr val="tx1"/>
                </a:solidFill>
                <a:latin typeface="黑体" panose="02010609060101010101" pitchFamily="49" charset="-122"/>
                <a:ea typeface="黑体" panose="02010609060101010101" pitchFamily="49" charset="-122"/>
              </a:rPr>
              <a:t>x</a:t>
            </a:r>
            <a:r>
              <a:rPr lang="en-US" altLang="zh-CN" sz="1800" baseline="-25000" dirty="0">
                <a:solidFill>
                  <a:schemeClr val="tx1"/>
                </a:solidFill>
                <a:latin typeface="黑体" panose="02010609060101010101" pitchFamily="49" charset="-122"/>
                <a:ea typeface="黑体" panose="02010609060101010101" pitchFamily="49" charset="-122"/>
              </a:rPr>
              <a:t>i </a:t>
            </a:r>
            <a:r>
              <a:rPr lang="zh-CN" altLang="en-US" sz="1800" dirty="0">
                <a:solidFill>
                  <a:schemeClr val="tx1"/>
                </a:solidFill>
                <a:latin typeface="黑体" panose="02010609060101010101" pitchFamily="49" charset="-122"/>
                <a:ea typeface="黑体" panose="02010609060101010101" pitchFamily="49" charset="-122"/>
              </a:rPr>
              <a:t>取值只有 </a:t>
            </a:r>
            <a:r>
              <a:rPr lang="en-US" altLang="zh-CN" sz="1800" dirty="0">
                <a:solidFill>
                  <a:schemeClr val="tx1"/>
                </a:solidFill>
                <a:latin typeface="黑体" panose="02010609060101010101" pitchFamily="49" charset="-122"/>
                <a:ea typeface="黑体" panose="02010609060101010101" pitchFamily="49" charset="-122"/>
              </a:rPr>
              <a:t>0 </a:t>
            </a:r>
            <a:r>
              <a:rPr lang="zh-CN" altLang="en-US" sz="1800" dirty="0">
                <a:solidFill>
                  <a:schemeClr val="tx1"/>
                </a:solidFill>
                <a:latin typeface="黑体" panose="02010609060101010101" pitchFamily="49" charset="-122"/>
                <a:ea typeface="黑体" panose="02010609060101010101" pitchFamily="49" charset="-122"/>
              </a:rPr>
              <a:t>或 </a:t>
            </a:r>
            <a:r>
              <a:rPr lang="en-US" altLang="zh-CN" sz="1800" dirty="0">
                <a:solidFill>
                  <a:schemeClr val="tx1"/>
                </a:solidFill>
                <a:latin typeface="黑体" panose="02010609060101010101" pitchFamily="49" charset="-122"/>
                <a:ea typeface="黑体" panose="02010609060101010101" pitchFamily="49" charset="-122"/>
              </a:rPr>
              <a:t>1</a:t>
            </a:r>
            <a:r>
              <a:rPr lang="zh-CN" altLang="en-US" sz="1800" dirty="0">
                <a:solidFill>
                  <a:schemeClr val="tx1"/>
                </a:solidFill>
                <a:latin typeface="黑体" panose="02010609060101010101" pitchFamily="49" charset="-122"/>
                <a:ea typeface="黑体" panose="02010609060101010101" pitchFamily="49" charset="-122"/>
              </a:rPr>
              <a:t>，使等式成立</a:t>
            </a:r>
          </a:p>
        </p:txBody>
      </p:sp>
      <p:sp>
        <p:nvSpPr>
          <p:cNvPr id="29706" name="Text Box 1045"/>
          <p:cNvSpPr txBox="1"/>
          <p:nvPr/>
        </p:nvSpPr>
        <p:spPr>
          <a:xfrm>
            <a:off x="1397000" y="4011613"/>
            <a:ext cx="40386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代入规则成立。</a:t>
            </a:r>
          </a:p>
        </p:txBody>
      </p:sp>
      <p:sp>
        <p:nvSpPr>
          <p:cNvPr id="29707" name="Text Box 1076"/>
          <p:cNvSpPr txBox="1"/>
          <p:nvPr/>
        </p:nvSpPr>
        <p:spPr>
          <a:xfrm>
            <a:off x="609600" y="4506913"/>
            <a:ext cx="72390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可用代入规则证明</a:t>
            </a:r>
            <a:r>
              <a:rPr lang="en-US" altLang="zh-CN" sz="1800" dirty="0">
                <a:solidFill>
                  <a:schemeClr val="tx1"/>
                </a:solidFill>
                <a:latin typeface="黑体" panose="02010609060101010101" pitchFamily="49" charset="-122"/>
                <a:ea typeface="黑体" panose="02010609060101010101" pitchFamily="49" charset="-122"/>
              </a:rPr>
              <a:t>N</a:t>
            </a:r>
            <a:r>
              <a:rPr lang="zh-CN" altLang="en-US" sz="1800" dirty="0">
                <a:solidFill>
                  <a:schemeClr val="tx1"/>
                </a:solidFill>
                <a:latin typeface="黑体" panose="02010609060101010101" pitchFamily="49" charset="-122"/>
                <a:ea typeface="黑体" panose="02010609060101010101" pitchFamily="49" charset="-122"/>
              </a:rPr>
              <a:t>变量的摩根定理：摩根定理</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代入规则</a:t>
            </a:r>
          </a:p>
        </p:txBody>
      </p:sp>
      <p:sp>
        <p:nvSpPr>
          <p:cNvPr id="29708" name="Rectangle 1078"/>
          <p:cNvSpPr>
            <a:spLocks noGrp="1"/>
          </p:cNvSpPr>
          <p:nvPr>
            <p:ph type="title"/>
          </p:nvPr>
        </p:nvSpPr>
        <p:spPr>
          <a:xfrm>
            <a:off x="323850" y="500063"/>
            <a:ext cx="7772400" cy="342900"/>
          </a:xfrm>
          <a:prstGeom prst="rect">
            <a:avLst/>
          </a:prstGeom>
          <a:noFill/>
          <a:ln w="9525">
            <a:noFill/>
          </a:ln>
        </p:spPr>
        <p:txBody>
          <a:bodyPr/>
          <a:lstStyle/>
          <a:p>
            <a:pPr eaLnBrk="1" hangingPunct="1"/>
            <a:r>
              <a:rPr lang="en-US" altLang="zh-CN" sz="1800" b="1" dirty="0">
                <a:latin typeface="黑体" panose="02010609060101010101" pitchFamily="49" charset="-122"/>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）基本规则 </a:t>
            </a:r>
            <a:r>
              <a:rPr lang="en-US" altLang="zh-CN" sz="1800" b="1" i="1" dirty="0">
                <a:latin typeface="黑体" panose="02010609060101010101" pitchFamily="49" charset="-122"/>
                <a:ea typeface="黑体" panose="02010609060101010101" pitchFamily="49" charset="-122"/>
              </a:rPr>
              <a:t>Basic Formulas</a:t>
            </a:r>
          </a:p>
        </p:txBody>
      </p:sp>
    </p:spTree>
  </p:cSld>
  <p:clrMapOvr>
    <a:masterClrMapping/>
  </p:clrMapOvr>
  <p:transition spd="slow"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5"/>
                                        </p:tgtEl>
                                        <p:attrNameLst>
                                          <p:attrName>style.visibility</p:attrName>
                                        </p:attrNameLst>
                                      </p:cBhvr>
                                      <p:to>
                                        <p:strVal val="visible"/>
                                      </p:to>
                                    </p:set>
                                    <p:animEffect transition="in" filter="blinds(horizontal)">
                                      <p:cBhvr>
                                        <p:cTn id="7" dur="500"/>
                                        <p:tgtEl>
                                          <p:spTgt spid="297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701"/>
                                        </p:tgtEl>
                                        <p:attrNameLst>
                                          <p:attrName>style.visibility</p:attrName>
                                        </p:attrNameLst>
                                      </p:cBhvr>
                                      <p:to>
                                        <p:strVal val="visible"/>
                                      </p:to>
                                    </p:set>
                                    <p:animEffect transition="in" filter="blinds(horizontal)">
                                      <p:cBhvr>
                                        <p:cTn id="10" dur="500"/>
                                        <p:tgtEl>
                                          <p:spTgt spid="2970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706"/>
                                        </p:tgtEl>
                                        <p:attrNameLst>
                                          <p:attrName>style.visibility</p:attrName>
                                        </p:attrNameLst>
                                      </p:cBhvr>
                                      <p:to>
                                        <p:strVal val="visible"/>
                                      </p:to>
                                    </p:set>
                                    <p:animEffect transition="in" filter="blinds(horizontal)">
                                      <p:cBhvr>
                                        <p:cTn id="13" dur="500"/>
                                        <p:tgtEl>
                                          <p:spTgt spid="2970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707"/>
                                        </p:tgtEl>
                                        <p:attrNameLst>
                                          <p:attrName>style.visibility</p:attrName>
                                        </p:attrNameLst>
                                      </p:cBhvr>
                                      <p:to>
                                        <p:strVal val="visible"/>
                                      </p:to>
                                    </p:set>
                                    <p:animEffect transition="in" filter="blinds(horizontal)">
                                      <p:cBhvr>
                                        <p:cTn id="16" dur="500"/>
                                        <p:tgtEl>
                                          <p:spTgt spid="29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29701" grpId="1"/>
      <p:bldP spid="29705" grpId="0"/>
      <p:bldP spid="29705" grpId="1"/>
      <p:bldP spid="29706" grpId="0"/>
      <p:bldP spid="29706" grpId="1"/>
      <p:bldP spid="29707" grpId="0"/>
      <p:bldP spid="2970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1"/>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30723" name="灯片编号占位符 3"/>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zh-CN" altLang="en-US" sz="900" dirty="0">
                <a:solidFill>
                  <a:srgbClr val="898989"/>
                </a:solidFill>
                <a:latin typeface="Times New Roman" panose="02020603050405020304" pitchFamily="18" charset="0"/>
              </a:rPr>
              <a:t>17</a:t>
            </a:fld>
            <a:endParaRPr lang="zh-CN" altLang="en-US" sz="900" dirty="0">
              <a:solidFill>
                <a:srgbClr val="898989"/>
              </a:solidFill>
              <a:latin typeface="Times New Roman" panose="02020603050405020304" pitchFamily="18" charset="0"/>
            </a:endParaRPr>
          </a:p>
        </p:txBody>
      </p:sp>
      <p:sp>
        <p:nvSpPr>
          <p:cNvPr id="30724" name="Text Box 22"/>
          <p:cNvSpPr txBox="1"/>
          <p:nvPr/>
        </p:nvSpPr>
        <p:spPr>
          <a:xfrm>
            <a:off x="611188" y="2193925"/>
            <a:ext cx="7891462" cy="755650"/>
          </a:xfrm>
          <a:prstGeom prst="rect">
            <a:avLst/>
          </a:prstGeom>
          <a:noFill/>
          <a:ln w="9525">
            <a:noFill/>
          </a:ln>
        </p:spPr>
        <p:txBody>
          <a:bodyPr>
            <a:spAutoFit/>
          </a:bodyPr>
          <a:lstStyle/>
          <a:p>
            <a:pPr eaLnBrk="1" hangingPunct="1">
              <a:lnSpc>
                <a:spcPct val="120000"/>
              </a:lnSpc>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这是反演</a:t>
            </a:r>
            <a:r>
              <a:rPr lang="zh-CN" altLang="en-US" sz="1800" b="1" dirty="0">
                <a:solidFill>
                  <a:schemeClr val="tx1"/>
                </a:solidFill>
                <a:latin typeface="黑体" panose="02010609060101010101" pitchFamily="49" charset="-122"/>
                <a:ea typeface="黑体" panose="02010609060101010101" pitchFamily="49" charset="-122"/>
              </a:rPr>
              <a:t>定理（摩根定理）</a:t>
            </a:r>
            <a:r>
              <a:rPr lang="zh-CN" altLang="en-US" sz="1800" dirty="0">
                <a:solidFill>
                  <a:schemeClr val="tx1"/>
                </a:solidFill>
                <a:latin typeface="黑体" panose="02010609060101010101" pitchFamily="49" charset="-122"/>
                <a:ea typeface="黑体" panose="02010609060101010101" pitchFamily="49" charset="-122"/>
              </a:rPr>
              <a:t>和代入规则的推广使用。是对互补函数的完善说明。注意：原有的运算次序要保持不变。</a:t>
            </a:r>
          </a:p>
        </p:txBody>
      </p:sp>
      <p:grpSp>
        <p:nvGrpSpPr>
          <p:cNvPr id="30725" name="Group 38"/>
          <p:cNvGrpSpPr/>
          <p:nvPr/>
        </p:nvGrpSpPr>
        <p:grpSpPr>
          <a:xfrm>
            <a:off x="533400" y="914400"/>
            <a:ext cx="7681913" cy="1228725"/>
            <a:chOff x="0" y="0"/>
            <a:chExt cx="4608" cy="1032"/>
          </a:xfrm>
        </p:grpSpPr>
        <p:sp>
          <p:nvSpPr>
            <p:cNvPr id="30734" name="Text Box 6"/>
            <p:cNvSpPr txBox="1"/>
            <p:nvPr/>
          </p:nvSpPr>
          <p:spPr>
            <a:xfrm>
              <a:off x="0" y="0"/>
              <a:ext cx="432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已知原函数  </a:t>
              </a:r>
              <a:r>
                <a:rPr lang="en-US" altLang="zh-CN" sz="1800" dirty="0">
                  <a:solidFill>
                    <a:schemeClr val="tx1"/>
                  </a:solidFill>
                  <a:latin typeface="黑体" panose="02010609060101010101" pitchFamily="49" charset="-122"/>
                  <a:ea typeface="黑体" panose="02010609060101010101" pitchFamily="49" charset="-122"/>
                </a:rPr>
                <a:t>f ( x</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x</a:t>
              </a:r>
              <a:r>
                <a:rPr lang="en-US" altLang="zh-CN" sz="1800" baseline="-25000" dirty="0">
                  <a:solidFill>
                    <a:schemeClr val="tx1"/>
                  </a:solidFill>
                  <a:latin typeface="黑体" panose="02010609060101010101" pitchFamily="49" charset="-122"/>
                  <a:ea typeface="黑体" panose="02010609060101010101" pitchFamily="49" charset="-122"/>
                </a:rPr>
                <a:t>n</a:t>
              </a:r>
              <a:r>
                <a:rPr lang="en-US" altLang="zh-CN" sz="1800" dirty="0">
                  <a:solidFill>
                    <a:schemeClr val="tx1"/>
                  </a:solidFill>
                  <a:latin typeface="黑体" panose="02010609060101010101" pitchFamily="49" charset="-122"/>
                  <a:ea typeface="黑体" panose="02010609060101010101" pitchFamily="49" charset="-122"/>
                </a:rPr>
                <a:t>, 0 , 1, +, ·</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t>
              </a:r>
            </a:p>
          </p:txBody>
        </p:sp>
        <p:sp>
          <p:nvSpPr>
            <p:cNvPr id="30735" name="Text Box 8"/>
            <p:cNvSpPr txBox="1"/>
            <p:nvPr/>
          </p:nvSpPr>
          <p:spPr>
            <a:xfrm>
              <a:off x="114" y="373"/>
              <a:ext cx="4494" cy="65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则反函数    </a:t>
              </a:r>
              <a:r>
                <a:rPr lang="en-US" altLang="zh-CN" sz="1800" dirty="0">
                  <a:solidFill>
                    <a:schemeClr val="tx1"/>
                  </a:solidFill>
                  <a:latin typeface="黑体" panose="02010609060101010101" pitchFamily="49" charset="-122"/>
                  <a:ea typeface="黑体" panose="02010609060101010101" pitchFamily="49" charset="-122"/>
                </a:rPr>
                <a:t>f ( x</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x</a:t>
              </a:r>
              <a:r>
                <a:rPr lang="en-US" altLang="zh-CN" sz="1800" baseline="-25000" dirty="0">
                  <a:solidFill>
                    <a:schemeClr val="tx1"/>
                  </a:solidFill>
                  <a:latin typeface="黑体" panose="02010609060101010101" pitchFamily="49" charset="-122"/>
                  <a:ea typeface="黑体" panose="02010609060101010101" pitchFamily="49" charset="-122"/>
                </a:rPr>
                <a:t>n </a:t>
              </a:r>
              <a:r>
                <a:rPr lang="en-US" altLang="zh-CN" sz="1800" dirty="0">
                  <a:solidFill>
                    <a:schemeClr val="tx1"/>
                  </a:solidFill>
                  <a:latin typeface="黑体" panose="02010609060101010101" pitchFamily="49" charset="-122"/>
                  <a:ea typeface="黑体" panose="02010609060101010101" pitchFamily="49" charset="-122"/>
                </a:rPr>
                <a:t>, 0 , 1, +, </a:t>
              </a:r>
              <a:r>
                <a:rPr lang="en-US" altLang="zh-CN" sz="1800" b="1" dirty="0">
                  <a:solidFill>
                    <a:schemeClr val="tx1"/>
                  </a:solidFill>
                  <a:latin typeface="黑体" panose="02010609060101010101" pitchFamily="49" charset="-122"/>
                  <a:ea typeface="黑体" panose="02010609060101010101" pitchFamily="49" charset="-122"/>
                </a:rPr>
                <a:t>·</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t>
              </a:r>
            </a:p>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f ( x</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 x</a:t>
              </a:r>
              <a:r>
                <a:rPr lang="en-US" altLang="zh-CN" sz="1800" baseline="-25000" dirty="0">
                  <a:solidFill>
                    <a:schemeClr val="tx1"/>
                  </a:solidFill>
                  <a:latin typeface="黑体" panose="02010609060101010101" pitchFamily="49" charset="-122"/>
                  <a:ea typeface="黑体" panose="02010609060101010101" pitchFamily="49" charset="-122"/>
                </a:rPr>
                <a:t>n </a:t>
              </a:r>
              <a:r>
                <a:rPr lang="en-US" altLang="zh-CN" sz="1800" dirty="0">
                  <a:solidFill>
                    <a:schemeClr val="tx1"/>
                  </a:solidFill>
                  <a:latin typeface="黑体" panose="02010609060101010101" pitchFamily="49" charset="-122"/>
                  <a:ea typeface="黑体" panose="02010609060101010101" pitchFamily="49" charset="-122"/>
                </a:rPr>
                <a:t>, 1 , 0, </a:t>
              </a:r>
              <a:r>
                <a:rPr lang="en-US" altLang="zh-CN" sz="1800" dirty="0">
                  <a:solidFill>
                    <a:srgbClr val="FF0000"/>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 </a:t>
              </a:r>
              <a:r>
                <a:rPr lang="en-US" altLang="zh-CN" sz="1800" dirty="0">
                  <a:solidFill>
                    <a:srgbClr val="FF0000"/>
                  </a:solidFill>
                  <a:latin typeface="黑体" panose="02010609060101010101" pitchFamily="49" charset="-122"/>
                  <a:ea typeface="黑体" panose="02010609060101010101" pitchFamily="49" charset="-122"/>
                </a:rPr>
                <a:t>+</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a:t>
              </a:r>
            </a:p>
          </p:txBody>
        </p:sp>
        <p:sp>
          <p:nvSpPr>
            <p:cNvPr id="30736" name="Line 23"/>
            <p:cNvSpPr/>
            <p:nvPr/>
          </p:nvSpPr>
          <p:spPr>
            <a:xfrm>
              <a:off x="1232" y="426"/>
              <a:ext cx="140"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30737" name="Line 24"/>
            <p:cNvSpPr/>
            <p:nvPr/>
          </p:nvSpPr>
          <p:spPr>
            <a:xfrm>
              <a:off x="1644" y="852"/>
              <a:ext cx="14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0738" name="Line 25"/>
            <p:cNvSpPr/>
            <p:nvPr/>
          </p:nvSpPr>
          <p:spPr>
            <a:xfrm>
              <a:off x="1985" y="852"/>
              <a:ext cx="14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0739" name="Line 26"/>
            <p:cNvSpPr/>
            <p:nvPr/>
          </p:nvSpPr>
          <p:spPr>
            <a:xfrm>
              <a:off x="2726" y="852"/>
              <a:ext cx="14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sp>
        <p:nvSpPr>
          <p:cNvPr id="30726" name="Text Box 27"/>
          <p:cNvSpPr txBox="1"/>
          <p:nvPr/>
        </p:nvSpPr>
        <p:spPr>
          <a:xfrm>
            <a:off x="395288" y="3062288"/>
            <a:ext cx="2424112"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③ </a:t>
            </a:r>
            <a:r>
              <a:rPr lang="zh-CN" altLang="en-US" sz="1800" b="1" dirty="0">
                <a:solidFill>
                  <a:srgbClr val="FF0000"/>
                </a:solidFill>
                <a:latin typeface="黑体" panose="02010609060101010101" pitchFamily="49" charset="-122"/>
                <a:ea typeface="黑体" panose="02010609060101010101" pitchFamily="49" charset="-122"/>
              </a:rPr>
              <a:t>对偶规则</a:t>
            </a:r>
          </a:p>
        </p:txBody>
      </p:sp>
      <p:sp>
        <p:nvSpPr>
          <p:cNvPr id="30727" name="Text Box 28"/>
          <p:cNvSpPr txBox="1"/>
          <p:nvPr/>
        </p:nvSpPr>
        <p:spPr>
          <a:xfrm>
            <a:off x="685800" y="3405188"/>
            <a:ext cx="66294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已知原函数   </a:t>
            </a:r>
            <a:r>
              <a:rPr lang="en-US" altLang="zh-CN" sz="1800" dirty="0">
                <a:solidFill>
                  <a:schemeClr val="tx1"/>
                </a:solidFill>
                <a:latin typeface="黑体" panose="02010609060101010101" pitchFamily="49" charset="-122"/>
                <a:ea typeface="黑体" panose="02010609060101010101" pitchFamily="49" charset="-122"/>
              </a:rPr>
              <a:t>f ( x</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x</a:t>
            </a:r>
            <a:r>
              <a:rPr lang="en-US" altLang="zh-CN" sz="1800" baseline="-25000" dirty="0">
                <a:solidFill>
                  <a:schemeClr val="tx1"/>
                </a:solidFill>
                <a:latin typeface="黑体" panose="02010609060101010101" pitchFamily="49" charset="-122"/>
                <a:ea typeface="黑体" panose="02010609060101010101" pitchFamily="49" charset="-122"/>
              </a:rPr>
              <a:t>n</a:t>
            </a:r>
            <a:r>
              <a:rPr lang="en-US" altLang="zh-CN" sz="1800" dirty="0">
                <a:solidFill>
                  <a:schemeClr val="tx1"/>
                </a:solidFill>
                <a:latin typeface="黑体" panose="02010609060101010101" pitchFamily="49" charset="-122"/>
                <a:ea typeface="黑体" panose="02010609060101010101" pitchFamily="49" charset="-122"/>
              </a:rPr>
              <a:t>, 0 , 1, +, </a:t>
            </a:r>
            <a:r>
              <a:rPr lang="en-US" altLang="zh-CN" sz="1800" b="1" dirty="0">
                <a:solidFill>
                  <a:schemeClr val="tx1"/>
                </a:solidFill>
                <a:latin typeface="黑体" panose="02010609060101010101" pitchFamily="49" charset="-122"/>
                <a:ea typeface="黑体" panose="02010609060101010101" pitchFamily="49" charset="-122"/>
              </a:rPr>
              <a:t>·</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t>
            </a:r>
          </a:p>
        </p:txBody>
      </p:sp>
      <p:sp>
        <p:nvSpPr>
          <p:cNvPr id="30728" name="Text Box 29"/>
          <p:cNvSpPr txBox="1"/>
          <p:nvPr/>
        </p:nvSpPr>
        <p:spPr>
          <a:xfrm>
            <a:off x="685800" y="3805238"/>
            <a:ext cx="7391400" cy="645160"/>
          </a:xfrm>
          <a:prstGeom prst="rect">
            <a:avLst/>
          </a:prstGeom>
          <a:noFill/>
          <a:ln w="9525">
            <a:noFill/>
          </a:ln>
        </p:spPr>
        <p:txBody>
          <a:bodyPr>
            <a:spAutoFit/>
          </a:bodyPr>
          <a:lstStyle/>
          <a:p>
            <a:pPr eaLnBrk="1" hangingPunct="1">
              <a:lnSpc>
                <a:spcPct val="75000"/>
              </a:lnSpc>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则对偶函数   </a:t>
            </a:r>
            <a:r>
              <a:rPr lang="en-US" altLang="zh-CN" sz="1800" dirty="0">
                <a:solidFill>
                  <a:schemeClr val="tx1"/>
                </a:solidFill>
                <a:latin typeface="黑体" panose="02010609060101010101" pitchFamily="49" charset="-122"/>
                <a:ea typeface="黑体" panose="02010609060101010101" pitchFamily="49" charset="-122"/>
              </a:rPr>
              <a:t>f </a:t>
            </a:r>
            <a:r>
              <a:rPr lang="en-US" altLang="zh-CN" sz="14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x</a:t>
            </a:r>
            <a:r>
              <a:rPr lang="en-US" altLang="zh-CN" sz="1800" baseline="-25000" dirty="0">
                <a:solidFill>
                  <a:schemeClr val="tx1"/>
                </a:solidFill>
                <a:latin typeface="黑体" panose="02010609060101010101" pitchFamily="49" charset="-122"/>
                <a:ea typeface="黑体" panose="02010609060101010101" pitchFamily="49" charset="-122"/>
              </a:rPr>
              <a:t>n </a:t>
            </a:r>
            <a:r>
              <a:rPr lang="en-US" altLang="zh-CN" sz="1800" dirty="0">
                <a:solidFill>
                  <a:schemeClr val="tx1"/>
                </a:solidFill>
                <a:latin typeface="黑体" panose="02010609060101010101" pitchFamily="49" charset="-122"/>
                <a:ea typeface="黑体" panose="02010609060101010101" pitchFamily="49" charset="-122"/>
              </a:rPr>
              <a:t>, 0 , 1, +, ·</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a:t>
            </a:r>
          </a:p>
          <a:p>
            <a:pPr eaLnBrk="1" hangingPunct="1">
              <a:lnSpc>
                <a:spcPct val="75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f ( x</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x</a:t>
            </a:r>
            <a:r>
              <a:rPr lang="en-US" altLang="zh-CN" sz="1800" baseline="-25000" dirty="0">
                <a:solidFill>
                  <a:schemeClr val="tx1"/>
                </a:solidFill>
                <a:latin typeface="黑体" panose="02010609060101010101" pitchFamily="49" charset="-122"/>
                <a:ea typeface="黑体" panose="02010609060101010101" pitchFamily="49" charset="-122"/>
              </a:rPr>
              <a:t>2 </a:t>
            </a:r>
            <a:r>
              <a:rPr lang="en-US" altLang="zh-CN" sz="1800" dirty="0">
                <a:solidFill>
                  <a:schemeClr val="tx1"/>
                </a:solidFill>
                <a:latin typeface="黑体" panose="02010609060101010101" pitchFamily="49" charset="-122"/>
                <a:ea typeface="黑体" panose="02010609060101010101" pitchFamily="49" charset="-122"/>
              </a:rPr>
              <a:t>, … , x</a:t>
            </a:r>
            <a:r>
              <a:rPr lang="en-US" altLang="zh-CN" sz="1800" baseline="-25000" dirty="0">
                <a:solidFill>
                  <a:schemeClr val="tx1"/>
                </a:solidFill>
                <a:latin typeface="黑体" panose="02010609060101010101" pitchFamily="49" charset="-122"/>
                <a:ea typeface="黑体" panose="02010609060101010101" pitchFamily="49" charset="-122"/>
              </a:rPr>
              <a:t>n </a:t>
            </a:r>
            <a:r>
              <a:rPr lang="en-US" altLang="zh-CN" sz="1800" dirty="0">
                <a:solidFill>
                  <a:schemeClr val="tx1"/>
                </a:solidFill>
                <a:latin typeface="黑体" panose="02010609060101010101" pitchFamily="49" charset="-122"/>
                <a:ea typeface="黑体" panose="02010609060101010101" pitchFamily="49" charset="-122"/>
              </a:rPr>
              <a:t>, 1 , 0, ·, +</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a:t>
            </a:r>
          </a:p>
        </p:txBody>
      </p:sp>
      <p:sp>
        <p:nvSpPr>
          <p:cNvPr id="30729" name="Text Box 35"/>
          <p:cNvSpPr txBox="1"/>
          <p:nvPr/>
        </p:nvSpPr>
        <p:spPr>
          <a:xfrm>
            <a:off x="250825" y="4443730"/>
            <a:ext cx="8731885" cy="368300"/>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如果原函数相等</a:t>
            </a:r>
            <a:r>
              <a:rPr lang="zh-CN" altLang="en-US" sz="1800">
                <a:solidFill>
                  <a:schemeClr val="tx1"/>
                </a:solidFill>
                <a:latin typeface="黑体" panose="02010609060101010101" pitchFamily="49" charset="-122"/>
                <a:ea typeface="黑体" panose="02010609060101010101" pitchFamily="49" charset="-122"/>
              </a:rPr>
              <a:t>，则它们的</a:t>
            </a:r>
            <a:r>
              <a:rPr lang="zh-CN" altLang="en-US" sz="1800" dirty="0">
                <a:solidFill>
                  <a:schemeClr val="tx1"/>
                </a:solidFill>
                <a:latin typeface="黑体" panose="02010609060101010101" pitchFamily="49" charset="-122"/>
                <a:ea typeface="黑体" panose="02010609060101010101" pitchFamily="49" charset="-122"/>
              </a:rPr>
              <a:t>对偶函数也相等。（减少记忆公式的数目） </a:t>
            </a:r>
          </a:p>
        </p:txBody>
      </p:sp>
      <p:sp>
        <p:nvSpPr>
          <p:cNvPr id="30730" name="Rectangle 37"/>
          <p:cNvSpPr>
            <a:spLocks noGrp="1"/>
          </p:cNvSpPr>
          <p:nvPr>
            <p:ph type="title"/>
          </p:nvPr>
        </p:nvSpPr>
        <p:spPr>
          <a:xfrm>
            <a:off x="381000" y="531813"/>
            <a:ext cx="7772400" cy="455612"/>
          </a:xfrm>
          <a:prstGeom prst="rect">
            <a:avLst/>
          </a:prstGeom>
          <a:noFill/>
          <a:ln w="9525">
            <a:noFill/>
          </a:ln>
        </p:spPr>
        <p:txBody>
          <a:bodyPr/>
          <a:lstStyle/>
          <a:p>
            <a:pPr eaLnBrk="1" hangingPunct="1"/>
            <a:r>
              <a:rPr lang="en-US" altLang="zh-CN" sz="1800" b="1" dirty="0">
                <a:latin typeface="黑体" panose="02010609060101010101" pitchFamily="49" charset="-122"/>
                <a:ea typeface="黑体" panose="02010609060101010101" pitchFamily="49" charset="-122"/>
              </a:rPr>
              <a:t>② </a:t>
            </a:r>
            <a:r>
              <a:rPr lang="zh-CN" altLang="en-US" sz="1800" b="1" dirty="0">
                <a:solidFill>
                  <a:srgbClr val="FF0000"/>
                </a:solidFill>
                <a:latin typeface="黑体" panose="02010609060101010101" pitchFamily="49" charset="-122"/>
                <a:ea typeface="黑体" panose="02010609060101010101" pitchFamily="49" charset="-122"/>
              </a:rPr>
              <a:t>反演规则</a:t>
            </a:r>
            <a:r>
              <a:rPr lang="en-US" altLang="zh-CN" sz="1800" b="1" dirty="0">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香农定理</a:t>
            </a:r>
            <a:r>
              <a:rPr lang="en-US" altLang="zh-CN" sz="1800" b="1" dirty="0">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由原函数得到其反函数</a:t>
            </a:r>
            <a:endParaRPr lang="zh-CN" altLang="en-US" sz="1800" b="1" i="1" dirty="0">
              <a:latin typeface="黑体" panose="02010609060101010101" pitchFamily="49" charset="-122"/>
              <a:ea typeface="黑体" panose="02010609060101010101" pitchFamily="49" charset="-122"/>
            </a:endParaRPr>
          </a:p>
        </p:txBody>
      </p:sp>
      <p:sp>
        <p:nvSpPr>
          <p:cNvPr id="30731" name="Line 23"/>
          <p:cNvSpPr/>
          <p:nvPr/>
        </p:nvSpPr>
        <p:spPr>
          <a:xfrm>
            <a:off x="3833813" y="1882775"/>
            <a:ext cx="233362"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30732" name="Line 23"/>
          <p:cNvSpPr/>
          <p:nvPr/>
        </p:nvSpPr>
        <p:spPr>
          <a:xfrm>
            <a:off x="4338638" y="1882775"/>
            <a:ext cx="233362"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30733" name="Line 23"/>
          <p:cNvSpPr/>
          <p:nvPr/>
        </p:nvSpPr>
        <p:spPr>
          <a:xfrm>
            <a:off x="5418138" y="1893888"/>
            <a:ext cx="233362"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spd="slow"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5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linds(horizontal)">
                                      <p:cBhvr>
                                        <p:cTn id="12" dur="500"/>
                                        <p:tgtEl>
                                          <p:spTgt spid="3072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727"/>
                                        </p:tgtEl>
                                        <p:attrNameLst>
                                          <p:attrName>style.visibility</p:attrName>
                                        </p:attrNameLst>
                                      </p:cBhvr>
                                      <p:to>
                                        <p:strVal val="visible"/>
                                      </p:to>
                                    </p:set>
                                    <p:animEffect transition="in" filter="blinds(horizontal)">
                                      <p:cBhvr>
                                        <p:cTn id="15" dur="500"/>
                                        <p:tgtEl>
                                          <p:spTgt spid="3072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0728"/>
                                        </p:tgtEl>
                                        <p:attrNameLst>
                                          <p:attrName>style.visibility</p:attrName>
                                        </p:attrNameLst>
                                      </p:cBhvr>
                                      <p:to>
                                        <p:strVal val="visible"/>
                                      </p:to>
                                    </p:set>
                                    <p:animEffect transition="in" filter="blinds(horizontal)">
                                      <p:cBhvr>
                                        <p:cTn id="18" dur="500"/>
                                        <p:tgtEl>
                                          <p:spTgt spid="307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0729"/>
                                        </p:tgtEl>
                                        <p:attrNameLst>
                                          <p:attrName>style.visibility</p:attrName>
                                        </p:attrNameLst>
                                      </p:cBhvr>
                                      <p:to>
                                        <p:strVal val="visible"/>
                                      </p:to>
                                    </p:set>
                                    <p:animEffect transition="in" filter="blinds(horizontal)">
                                      <p:cBhvr>
                                        <p:cTn id="23"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4" grpId="1"/>
      <p:bldP spid="30726" grpId="0"/>
      <p:bldP spid="30726" grpId="1"/>
      <p:bldP spid="30727" grpId="0"/>
      <p:bldP spid="30727" grpId="1"/>
      <p:bldP spid="30728" grpId="0"/>
      <p:bldP spid="30728" grpId="1"/>
      <p:bldP spid="30729" grpId="0"/>
      <p:bldP spid="3072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3174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18</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31748" name="Rectangle 3"/>
          <p:cNvSpPr>
            <a:spLocks noGrp="1"/>
          </p:cNvSpPr>
          <p:nvPr>
            <p:ph/>
          </p:nvPr>
        </p:nvSpPr>
        <p:spPr>
          <a:xfrm>
            <a:off x="395605" y="987425"/>
            <a:ext cx="8266430" cy="3870325"/>
          </a:xfrm>
          <a:prstGeom prst="rect">
            <a:avLst/>
          </a:prstGeom>
          <a:noFill/>
          <a:ln w="9525">
            <a:noFill/>
          </a:ln>
        </p:spPr>
        <p:txBody>
          <a:bodyPr/>
          <a:lstStyle/>
          <a:p>
            <a:pPr marL="609600" indent="-609600" eaLnBrk="1" hangingPunct="1">
              <a:lnSpc>
                <a:spcPct val="120000"/>
              </a:lnSpc>
              <a:buNone/>
            </a:pPr>
            <a:r>
              <a:rPr lang="en-US" altLang="zh-CN" sz="1800" b="1" dirty="0">
                <a:latin typeface="华文新魏" panose="02010800040101010101" pitchFamily="2" charset="-122"/>
                <a:ea typeface="华文新魏" panose="02010800040101010101" pitchFamily="2" charset="-122"/>
              </a:rPr>
              <a:t>4</a:t>
            </a:r>
            <a:r>
              <a:rPr lang="zh-CN" altLang="en-US" sz="1800" b="1" dirty="0">
                <a:latin typeface="华文新魏" panose="02010800040101010101" pitchFamily="2" charset="-122"/>
                <a:ea typeface="华文新魏" panose="02010800040101010101" pitchFamily="2" charset="-122"/>
              </a:rPr>
              <a:t>）复合运算（逻辑）</a:t>
            </a:r>
          </a:p>
          <a:p>
            <a:pPr marL="609600" indent="-609600" eaLnBrk="1" hangingPunct="1">
              <a:lnSpc>
                <a:spcPct val="120000"/>
              </a:lnSpc>
              <a:buFont typeface="Wingdings" panose="05000000000000000000" pitchFamily="2" charset="2"/>
              <a:buChar char="Ø"/>
            </a:pPr>
            <a:r>
              <a:rPr lang="zh-CN" altLang="en-US" sz="1800" dirty="0">
                <a:latin typeface="华文新魏" panose="02010800040101010101" pitchFamily="2" charset="-122"/>
                <a:ea typeface="华文新魏" panose="02010800040101010101" pitchFamily="2" charset="-122"/>
              </a:rPr>
              <a:t>与、或、非三种基本逻辑运算组合起来可以实现任何逻辑函数，称与、或、非运算构成了一个</a:t>
            </a:r>
            <a:r>
              <a:rPr lang="zh-CN" altLang="en-US" sz="1800" dirty="0">
                <a:solidFill>
                  <a:srgbClr val="FF0000"/>
                </a:solidFill>
                <a:latin typeface="华文新魏" panose="02010800040101010101" pitchFamily="2" charset="-122"/>
                <a:ea typeface="华文新魏" panose="02010800040101010101" pitchFamily="2" charset="-122"/>
              </a:rPr>
              <a:t>逻辑完备组</a:t>
            </a:r>
            <a:r>
              <a:rPr lang="zh-CN" altLang="en-US" sz="1800" dirty="0">
                <a:latin typeface="华文新魏" panose="02010800040101010101" pitchFamily="2" charset="-122"/>
                <a:ea typeface="华文新魏" panose="02010800040101010101" pitchFamily="2" charset="-122"/>
              </a:rPr>
              <a:t>；在实际应用中还会使用一些复合的逻辑运算，如</a:t>
            </a:r>
            <a:r>
              <a:rPr lang="zh-CN" altLang="en-US" sz="1800" u="sng" dirty="0">
                <a:latin typeface="华文新魏" panose="02010800040101010101" pitchFamily="2" charset="-122"/>
                <a:ea typeface="华文新魏" panose="02010800040101010101" pitchFamily="2" charset="-122"/>
              </a:rPr>
              <a:t>与非运算</a:t>
            </a:r>
            <a:r>
              <a:rPr lang="zh-CN" altLang="en-US" sz="1800" dirty="0">
                <a:latin typeface="华文新魏" panose="02010800040101010101" pitchFamily="2" charset="-122"/>
                <a:ea typeface="华文新魏" panose="02010800040101010101" pitchFamily="2" charset="-122"/>
              </a:rPr>
              <a:t>、</a:t>
            </a:r>
            <a:r>
              <a:rPr lang="zh-CN" altLang="en-US" sz="1800" u="sng" dirty="0">
                <a:latin typeface="华文新魏" panose="02010800040101010101" pitchFamily="2" charset="-122"/>
                <a:ea typeface="华文新魏" panose="02010800040101010101" pitchFamily="2" charset="-122"/>
              </a:rPr>
              <a:t>或非运算</a:t>
            </a:r>
            <a:r>
              <a:rPr lang="zh-CN" altLang="en-US" sz="1800" dirty="0">
                <a:latin typeface="华文新魏" panose="02010800040101010101" pitchFamily="2" charset="-122"/>
                <a:ea typeface="华文新魏" panose="02010800040101010101" pitchFamily="2" charset="-122"/>
              </a:rPr>
              <a:t>和</a:t>
            </a:r>
            <a:r>
              <a:rPr lang="zh-CN" altLang="en-US" sz="1800" u="sng" dirty="0">
                <a:latin typeface="华文新魏" panose="02010800040101010101" pitchFamily="2" charset="-122"/>
                <a:ea typeface="华文新魏" panose="02010800040101010101" pitchFamily="2" charset="-122"/>
              </a:rPr>
              <a:t>异或运算</a:t>
            </a:r>
            <a:r>
              <a:rPr lang="zh-CN" altLang="en-US" sz="1800" dirty="0">
                <a:latin typeface="华文新魏" panose="02010800040101010101" pitchFamily="2" charset="-122"/>
                <a:ea typeface="华文新魏" panose="02010800040101010101" pitchFamily="2" charset="-122"/>
              </a:rPr>
              <a:t>等。</a:t>
            </a:r>
          </a:p>
          <a:p>
            <a:pPr marL="609600" indent="-609600" eaLnBrk="1" hangingPunct="1">
              <a:lnSpc>
                <a:spcPct val="120000"/>
              </a:lnSpc>
              <a:buFont typeface="Wingdings" panose="05000000000000000000" pitchFamily="2" charset="2"/>
              <a:buChar char="Ø"/>
            </a:pPr>
            <a:r>
              <a:rPr lang="zh-CN" altLang="en-US" sz="1800" dirty="0">
                <a:latin typeface="华文新魏" panose="02010800040101010101" pitchFamily="2" charset="-122"/>
                <a:ea typeface="华文新魏" panose="02010800040101010101" pitchFamily="2" charset="-122"/>
              </a:rPr>
              <a:t>在电路方面与门、或门、非门三种基本逻辑运算</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门</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组合起来可以实现任何逻辑功能的逻辑电路，</a:t>
            </a:r>
            <a:r>
              <a:rPr lang="zh-CN" altLang="en-US" sz="1800" dirty="0">
                <a:solidFill>
                  <a:srgbClr val="FF0066"/>
                </a:solidFill>
                <a:latin typeface="华文新魏" panose="02010800040101010101" pitchFamily="2" charset="-122"/>
                <a:ea typeface="华文新魏" panose="02010800040101010101" pitchFamily="2" charset="-122"/>
              </a:rPr>
              <a:t>称此三种门构成了一个逻辑（电路）完备组；</a:t>
            </a:r>
          </a:p>
          <a:p>
            <a:pPr marL="609600" indent="-609600" eaLnBrk="1" hangingPunct="1">
              <a:lnSpc>
                <a:spcPct val="120000"/>
              </a:lnSpc>
              <a:buFont typeface="Wingdings" panose="05000000000000000000" pitchFamily="2" charset="2"/>
              <a:buChar char="Ø"/>
            </a:pPr>
            <a:r>
              <a:rPr lang="zh-CN" altLang="en-US" sz="1800" dirty="0">
                <a:latin typeface="华文新魏" panose="02010800040101010101" pitchFamily="2" charset="-122"/>
                <a:ea typeface="华文新魏" panose="02010800040101010101" pitchFamily="2" charset="-122"/>
              </a:rPr>
              <a:t>若实现一个较复杂的逻辑功能，此电路中这三个门的使用情况如何？尤其在大规模集成电路快速发展的今天（</a:t>
            </a:r>
            <a:r>
              <a:rPr lang="zh-CN" altLang="en-US" sz="1800" dirty="0">
                <a:solidFill>
                  <a:srgbClr val="FF0000"/>
                </a:solidFill>
                <a:latin typeface="华文新魏" panose="02010800040101010101" pitchFamily="2" charset="-122"/>
                <a:ea typeface="华文新魏" panose="02010800040101010101" pitchFamily="2" charset="-122"/>
              </a:rPr>
              <a:t>与非门、或非门用得更广泛？</a:t>
            </a:r>
            <a:r>
              <a:rPr lang="zh-CN" altLang="en-US" sz="1800" dirty="0">
                <a:latin typeface="华文新魏" panose="02010800040101010101" pitchFamily="2" charset="-122"/>
                <a:ea typeface="华文新魏" panose="02010800040101010101" pitchFamily="2" charset="-122"/>
              </a:rPr>
              <a:t>）。</a:t>
            </a:r>
          </a:p>
          <a:p>
            <a:pPr marL="609600" indent="-609600" eaLnBrk="1" hangingPunct="1">
              <a:lnSpc>
                <a:spcPct val="120000"/>
              </a:lnSpc>
              <a:buNone/>
            </a:pPr>
            <a:r>
              <a:rPr lang="zh-CN" altLang="en-US" sz="1800" dirty="0">
                <a:latin typeface="华文新魏" panose="02010800040101010101" pitchFamily="2" charset="-122"/>
                <a:ea typeface="华文新魏" panose="02010800040101010101" pitchFamily="2" charset="-122"/>
              </a:rPr>
              <a:t>          （</a:t>
            </a:r>
            <a:r>
              <a:rPr lang="zh-CN" altLang="en-US" sz="1800" dirty="0">
                <a:solidFill>
                  <a:srgbClr val="FF0000"/>
                </a:solidFill>
                <a:latin typeface="华文新魏" panose="02010800040101010101" pitchFamily="2" charset="-122"/>
                <a:ea typeface="华文新魏" panose="02010800040101010101" pitchFamily="2" charset="-122"/>
              </a:rPr>
              <a:t>与非门</a:t>
            </a:r>
            <a:r>
              <a:rPr lang="zh-CN" altLang="en-US" sz="1800" dirty="0">
                <a:latin typeface="华文新魏" panose="02010800040101010101" pitchFamily="2" charset="-122"/>
                <a:ea typeface="华文新魏" panose="02010800040101010101" pitchFamily="2" charset="-122"/>
              </a:rPr>
              <a:t>，或非门，与或非门，异或门，同或门）</a:t>
            </a: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8">
                                            <p:txEl>
                                              <p:pRg st="2" end="2"/>
                                            </p:txEl>
                                          </p:spTgt>
                                        </p:tgtEl>
                                        <p:attrNameLst>
                                          <p:attrName>style.visibility</p:attrName>
                                        </p:attrNameLst>
                                      </p:cBhvr>
                                      <p:to>
                                        <p:strVal val="visible"/>
                                      </p:to>
                                    </p:set>
                                    <p:animEffect transition="in" filter="blinds(horizontal)">
                                      <p:cBhvr>
                                        <p:cTn id="7" dur="500"/>
                                        <p:tgtEl>
                                          <p:spTgt spid="3174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8">
                                            <p:txEl>
                                              <p:pRg st="3" end="3"/>
                                            </p:txEl>
                                          </p:spTgt>
                                        </p:tgtEl>
                                        <p:attrNameLst>
                                          <p:attrName>style.visibility</p:attrName>
                                        </p:attrNameLst>
                                      </p:cBhvr>
                                      <p:to>
                                        <p:strVal val="visible"/>
                                      </p:to>
                                    </p:set>
                                    <p:animEffect transition="in" filter="blinds(horizontal)">
                                      <p:cBhvr>
                                        <p:cTn id="12" dur="500"/>
                                        <p:tgtEl>
                                          <p:spTgt spid="31748">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animEffect transition="in" filter="blinds(horizontal)">
                                      <p:cBhvr>
                                        <p:cTn id="15" dur="500"/>
                                        <p:tgtEl>
                                          <p:spTgt spid="31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3277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19</a:t>
            </a:fld>
            <a:endParaRPr lang="en-US" altLang="zh-CN" sz="900" dirty="0">
              <a:solidFill>
                <a:srgbClr val="898989"/>
              </a:solidFill>
              <a:latin typeface="Times New Roman" panose="02020603050405020304" pitchFamily="18" charset="0"/>
            </a:endParaRPr>
          </a:p>
        </p:txBody>
      </p:sp>
      <p:sp>
        <p:nvSpPr>
          <p:cNvPr id="32772" name="Rectangle 3"/>
          <p:cNvSpPr>
            <a:spLocks noGrp="1"/>
          </p:cNvSpPr>
          <p:nvPr>
            <p:ph type="title"/>
          </p:nvPr>
        </p:nvSpPr>
        <p:spPr>
          <a:xfrm>
            <a:off x="609600" y="459105"/>
            <a:ext cx="8136255" cy="457200"/>
          </a:xfrm>
          <a:prstGeom prst="rect">
            <a:avLst/>
          </a:prstGeom>
          <a:noFill/>
          <a:ln w="9525">
            <a:noFill/>
          </a:ln>
        </p:spPr>
        <p:txBody>
          <a:bodyPr/>
          <a:lstStyle/>
          <a:p>
            <a:pPr eaLnBrk="1" hangingPunct="1">
              <a:lnSpc>
                <a:spcPct val="120000"/>
              </a:lnSpc>
            </a:pPr>
            <a:r>
              <a:rPr lang="zh-CN" altLang="en-US" sz="1800" b="1" dirty="0">
                <a:latin typeface="黑体" panose="02010609060101010101" pitchFamily="49" charset="-122"/>
                <a:ea typeface="黑体" panose="02010609060101010101" pitchFamily="49" charset="-122"/>
              </a:rPr>
              <a:t>①与非逻辑</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逻辑（代数）表达式为</a:t>
            </a:r>
            <a:r>
              <a:rPr lang="en-US" altLang="zh-CN" sz="1800"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F = A · B · C</a:t>
            </a:r>
          </a:p>
        </p:txBody>
      </p:sp>
      <p:sp>
        <p:nvSpPr>
          <p:cNvPr id="32773" name="Line 5"/>
          <p:cNvSpPr/>
          <p:nvPr/>
        </p:nvSpPr>
        <p:spPr>
          <a:xfrm>
            <a:off x="5289550" y="519113"/>
            <a:ext cx="1295400"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graphicFrame>
        <p:nvGraphicFramePr>
          <p:cNvPr id="31750" name="Group 6"/>
          <p:cNvGraphicFramePr>
            <a:graphicFrameLocks noGrp="1"/>
          </p:cNvGraphicFramePr>
          <p:nvPr/>
        </p:nvGraphicFramePr>
        <p:xfrm>
          <a:off x="838200" y="1901825"/>
          <a:ext cx="2362200" cy="2867025"/>
        </p:xfrm>
        <a:graphic>
          <a:graphicData uri="http://schemas.openxmlformats.org/drawingml/2006/table">
            <a:tbl>
              <a:tblPr/>
              <a:tblGrid>
                <a:gridCol w="1676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492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 B C</a:t>
                      </a:r>
                    </a:p>
                  </a:txBody>
                  <a:tcPr marT="34887" marB="3488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34887" marB="3488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517775">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1 1 0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1 1 1</a:t>
                      </a:r>
                    </a:p>
                  </a:txBody>
                  <a:tcPr marT="34887" marB="3488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T="34887" marB="3488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pic>
        <p:nvPicPr>
          <p:cNvPr id="32785" name="Group 66"/>
          <p:cNvPicPr/>
          <p:nvPr/>
        </p:nvPicPr>
        <p:blipFill>
          <a:blip r:embed="rId2"/>
          <a:stretch>
            <a:fillRect/>
          </a:stretch>
        </p:blipFill>
        <p:spPr>
          <a:xfrm>
            <a:off x="3883025" y="1878013"/>
            <a:ext cx="4432300" cy="2187575"/>
          </a:xfrm>
          <a:prstGeom prst="rect">
            <a:avLst/>
          </a:prstGeom>
          <a:noFill/>
          <a:ln w="9525">
            <a:noFill/>
          </a:ln>
        </p:spPr>
      </p:pic>
      <p:sp>
        <p:nvSpPr>
          <p:cNvPr id="32786" name="Rectangle 63"/>
          <p:cNvSpPr>
            <a:spLocks noGrp="1"/>
          </p:cNvSpPr>
          <p:nvPr>
            <p:ph/>
          </p:nvPr>
        </p:nvSpPr>
        <p:spPr>
          <a:xfrm>
            <a:off x="323850" y="1314450"/>
            <a:ext cx="8286750" cy="571500"/>
          </a:xfrm>
          <a:prstGeom prst="rect">
            <a:avLst/>
          </a:prstGeom>
          <a:noFill/>
          <a:ln w="9525">
            <a:noFill/>
          </a:ln>
        </p:spPr>
        <p:txBody>
          <a:bodyPr/>
          <a:lstStyle/>
          <a:p>
            <a:pPr eaLnBrk="1" hangingPunct="1">
              <a:spcBef>
                <a:spcPct val="0"/>
              </a:spcBef>
              <a:buNone/>
            </a:pPr>
            <a:r>
              <a:rPr lang="en-US" altLang="zh-CN" sz="1800"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与非逻辑真值表                   与非门的逻辑符号</a:t>
            </a:r>
          </a:p>
        </p:txBody>
      </p:sp>
      <p:sp>
        <p:nvSpPr>
          <p:cNvPr id="32787" name="Line 20"/>
          <p:cNvSpPr/>
          <p:nvPr/>
        </p:nvSpPr>
        <p:spPr>
          <a:xfrm>
            <a:off x="4816475" y="2749550"/>
            <a:ext cx="431800" cy="0"/>
          </a:xfrm>
          <a:prstGeom prst="line">
            <a:avLst/>
          </a:prstGeom>
          <a:ln w="1587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1229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2</a:t>
            </a:fld>
            <a:endParaRPr lang="en-US" altLang="zh-CN" sz="900" dirty="0">
              <a:solidFill>
                <a:srgbClr val="898989"/>
              </a:solidFill>
              <a:latin typeface="Times New Roman" panose="02020603050405020304" pitchFamily="18" charset="0"/>
            </a:endParaRPr>
          </a:p>
        </p:txBody>
      </p:sp>
      <p:sp>
        <p:nvSpPr>
          <p:cNvPr id="12292" name="Rectangle 2"/>
          <p:cNvSpPr>
            <a:spLocks noGrp="1"/>
          </p:cNvSpPr>
          <p:nvPr>
            <p:ph type="title"/>
          </p:nvPr>
        </p:nvSpPr>
        <p:spPr>
          <a:xfrm>
            <a:off x="484188" y="599758"/>
            <a:ext cx="3960812" cy="522287"/>
          </a:xfrm>
          <a:prstGeom prst="rect">
            <a:avLst/>
          </a:prstGeom>
          <a:noFill/>
          <a:ln w="9525">
            <a:noFill/>
          </a:ln>
        </p:spPr>
        <p:txBody>
          <a:bodyPr/>
          <a:lstStyle/>
          <a:p>
            <a:pPr eaLnBrk="1" hangingPunct="1"/>
            <a:r>
              <a:rPr lang="en-US" altLang="zh-CN" sz="2400" b="1" dirty="0">
                <a:latin typeface="黑体" panose="02010609060101010101" pitchFamily="49" charset="-122"/>
                <a:ea typeface="黑体" panose="02010609060101010101" pitchFamily="49" charset="-122"/>
              </a:rPr>
              <a:t>1.3</a:t>
            </a:r>
            <a:r>
              <a:rPr lang="zh-CN" altLang="en-US" sz="2400" b="1" dirty="0">
                <a:latin typeface="黑体" panose="02010609060101010101" pitchFamily="49" charset="-122"/>
                <a:ea typeface="黑体" panose="02010609060101010101" pitchFamily="49" charset="-122"/>
              </a:rPr>
              <a:t> 逻辑代数基础</a:t>
            </a:r>
          </a:p>
        </p:txBody>
      </p:sp>
      <p:sp>
        <p:nvSpPr>
          <p:cNvPr id="12293" name="Rectangle 3"/>
          <p:cNvSpPr>
            <a:spLocks noGrp="1"/>
          </p:cNvSpPr>
          <p:nvPr>
            <p:ph/>
          </p:nvPr>
        </p:nvSpPr>
        <p:spPr>
          <a:xfrm>
            <a:off x="500063" y="1203325"/>
            <a:ext cx="8247062" cy="3405188"/>
          </a:xfrm>
          <a:prstGeom prst="rect">
            <a:avLst/>
          </a:prstGeom>
          <a:noFill/>
          <a:ln w="9525">
            <a:noFill/>
          </a:ln>
        </p:spPr>
        <p:txBody>
          <a:bodyPr/>
          <a:lstStyle/>
          <a:p>
            <a:pPr eaLnBrk="1" hangingPunct="1">
              <a:buNone/>
            </a:pPr>
            <a:r>
              <a:rPr lang="en-US" altLang="zh-CN" sz="1600" dirty="0">
                <a:solidFill>
                  <a:srgbClr val="FF0000"/>
                </a:solidFill>
                <a:latin typeface="黑体" panose="02010609060101010101" pitchFamily="49" charset="-122"/>
                <a:ea typeface="黑体" panose="02010609060101010101" pitchFamily="49" charset="-122"/>
              </a:rPr>
              <a:t>1.3.1 </a:t>
            </a:r>
            <a:r>
              <a:rPr lang="zh-CN" altLang="en-US" sz="1600" dirty="0">
                <a:solidFill>
                  <a:srgbClr val="FF0000"/>
                </a:solidFill>
                <a:latin typeface="黑体" panose="02010609060101010101" pitchFamily="49" charset="-122"/>
                <a:ea typeface="黑体" panose="02010609060101010101" pitchFamily="49" charset="-122"/>
              </a:rPr>
              <a:t>逻辑代数中的概念</a:t>
            </a:r>
            <a:endParaRPr lang="en-US" altLang="zh-CN" sz="1600" dirty="0">
              <a:solidFill>
                <a:srgbClr val="FF0000"/>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布尔代数，逻辑代数</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逻辑变量，逻辑常量，逻辑运算</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，逻辑状态，逻辑电平，逻辑约定，逻辑电路，逻辑函数及其表达形式</a:t>
            </a:r>
          </a:p>
          <a:p>
            <a:pPr eaLnBrk="1" hangingPunct="1">
              <a:buNone/>
            </a:pPr>
            <a:r>
              <a:rPr lang="en-US" altLang="zh-CN" sz="1600" dirty="0">
                <a:solidFill>
                  <a:srgbClr val="FF0000"/>
                </a:solidFill>
                <a:latin typeface="黑体" panose="02010609060101010101" pitchFamily="49" charset="-122"/>
                <a:ea typeface="黑体" panose="02010609060101010101" pitchFamily="49" charset="-122"/>
                <a:sym typeface="+mn-ea"/>
              </a:rPr>
              <a:t>1.3.2 </a:t>
            </a:r>
            <a:r>
              <a:rPr lang="zh-CN" altLang="en-US" sz="1600" dirty="0">
                <a:solidFill>
                  <a:srgbClr val="FF0000"/>
                </a:solidFill>
                <a:latin typeface="黑体" panose="02010609060101010101" pitchFamily="49" charset="-122"/>
                <a:ea typeface="黑体" panose="02010609060101010101" pitchFamily="49" charset="-122"/>
              </a:rPr>
              <a:t>逻辑代数的运算、定律、定理及规则</a:t>
            </a:r>
            <a:endParaRPr lang="en-US" altLang="zh-CN" sz="1600" dirty="0">
              <a:solidFill>
                <a:srgbClr val="FF0000"/>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逻辑代数的基本运算与复合运算</a:t>
            </a:r>
            <a:endParaRPr lang="en-US" altLang="zh-CN" sz="1600" dirty="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Ø"/>
            </a:pPr>
            <a:r>
              <a:rPr lang="zh-CN" altLang="en-US" sz="1600" u="sng" dirty="0">
                <a:latin typeface="黑体" panose="02010609060101010101" pitchFamily="49" charset="-122"/>
                <a:ea typeface="黑体" panose="02010609060101010101" pitchFamily="49" charset="-122"/>
              </a:rPr>
              <a:t>逻辑代数的定律、定理及规则</a:t>
            </a:r>
            <a:endParaRPr lang="en-US" altLang="zh-CN" sz="1600" u="sng" dirty="0">
              <a:latin typeface="黑体" panose="02010609060101010101" pitchFamily="49" charset="-122"/>
              <a:ea typeface="黑体" panose="02010609060101010101" pitchFamily="49" charset="-122"/>
            </a:endParaRPr>
          </a:p>
          <a:p>
            <a:pPr eaLnBrk="1" hangingPunct="1">
              <a:buNone/>
            </a:pPr>
            <a:r>
              <a:rPr lang="en-US" altLang="zh-CN" sz="1600" dirty="0">
                <a:solidFill>
                  <a:srgbClr val="FF0000"/>
                </a:solidFill>
                <a:latin typeface="黑体" panose="02010609060101010101" pitchFamily="49" charset="-122"/>
                <a:ea typeface="黑体" panose="02010609060101010101" pitchFamily="49" charset="-122"/>
                <a:sym typeface="+mn-ea"/>
              </a:rPr>
              <a:t>1.3.3 </a:t>
            </a:r>
            <a:r>
              <a:rPr lang="zh-CN" altLang="en-US" sz="1600" dirty="0">
                <a:solidFill>
                  <a:srgbClr val="FF0000"/>
                </a:solidFill>
                <a:latin typeface="黑体" panose="02010609060101010101" pitchFamily="49" charset="-122"/>
                <a:ea typeface="黑体" panose="02010609060101010101" pitchFamily="49" charset="-122"/>
              </a:rPr>
              <a:t>逻辑函数的表达形式</a:t>
            </a:r>
            <a:endParaRPr lang="en-US" altLang="zh-CN" sz="1600" dirty="0">
              <a:solidFill>
                <a:srgbClr val="FF0000"/>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逻辑函数的基本表达式</a:t>
            </a:r>
            <a:endParaRPr lang="en-US" altLang="zh-CN" sz="1600" dirty="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逻辑函数的标准形式（最小项，最大项及其关系）</a:t>
            </a:r>
          </a:p>
          <a:p>
            <a:pPr eaLnBrk="1" hangingPunct="1">
              <a:buNone/>
            </a:pPr>
            <a:r>
              <a:rPr lang="en-US" altLang="zh-CN" sz="1600" dirty="0">
                <a:solidFill>
                  <a:srgbClr val="FF0000"/>
                </a:solidFill>
                <a:latin typeface="黑体" panose="02010609060101010101" pitchFamily="49" charset="-122"/>
                <a:ea typeface="黑体" panose="02010609060101010101" pitchFamily="49" charset="-122"/>
                <a:sym typeface="+mn-ea"/>
              </a:rPr>
              <a:t>1.3.</a:t>
            </a:r>
            <a:r>
              <a:rPr lang="en-US" altLang="zh-CN" sz="1600" dirty="0">
                <a:solidFill>
                  <a:srgbClr val="FF0000"/>
                </a:solidFill>
                <a:latin typeface="黑体" panose="02010609060101010101" pitchFamily="49" charset="-122"/>
                <a:ea typeface="黑体" panose="02010609060101010101" pitchFamily="49" charset="-122"/>
              </a:rPr>
              <a:t>4 </a:t>
            </a:r>
            <a:r>
              <a:rPr lang="zh-CN" altLang="en-US" sz="1600" dirty="0">
                <a:solidFill>
                  <a:srgbClr val="FF0000"/>
                </a:solidFill>
                <a:latin typeface="黑体" panose="02010609060101010101" pitchFamily="49" charset="-122"/>
                <a:ea typeface="黑体" panose="02010609060101010101" pitchFamily="49" charset="-122"/>
              </a:rPr>
              <a:t>逻辑函数的化简（最简与或式、最简或与式、与非与非式）</a:t>
            </a:r>
            <a:endParaRPr lang="en-US" altLang="zh-CN" sz="1600" dirty="0">
              <a:solidFill>
                <a:srgbClr val="FF0000"/>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代数法（二次对偶法和二次求反法，替代尾因子法）</a:t>
            </a:r>
            <a:endParaRPr lang="en-US" altLang="zh-CN" sz="1600" dirty="0">
              <a:latin typeface="黑体" panose="02010609060101010101" pitchFamily="49" charset="-122"/>
              <a:ea typeface="黑体" panose="02010609060101010101" pitchFamily="49" charset="-122"/>
            </a:endParaRPr>
          </a:p>
          <a:p>
            <a:pPr lvl="1" eaLnBrk="1" hangingPunct="1">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卡诺图法（利用无关项化简、禁止逻辑法）</a:t>
            </a:r>
            <a:endParaRPr lang="en-US" altLang="zh-CN" sz="1600" dirty="0">
              <a:latin typeface="黑体" panose="02010609060101010101" pitchFamily="49" charset="-122"/>
              <a:ea typeface="黑体" panose="02010609060101010101" pitchFamily="49" charset="-122"/>
            </a:endParaRPr>
          </a:p>
        </p:txBody>
      </p:sp>
    </p:spTree>
  </p:cSld>
  <p:clrMapOvr>
    <a:masterClrMapping/>
  </p:clrMapOvr>
  <p:transition advTm="2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20</a:t>
            </a:fld>
            <a:endParaRPr lang="en-US" altLang="zh-CN" sz="900" dirty="0">
              <a:solidFill>
                <a:srgbClr val="898989"/>
              </a:solidFill>
              <a:latin typeface="Times New Roman" panose="02020603050405020304" pitchFamily="18" charset="0"/>
            </a:endParaRPr>
          </a:p>
        </p:txBody>
      </p:sp>
      <p:sp>
        <p:nvSpPr>
          <p:cNvPr id="33796" name="Rectangle 2"/>
          <p:cNvSpPr>
            <a:spLocks noGrp="1"/>
          </p:cNvSpPr>
          <p:nvPr>
            <p:ph type="title"/>
          </p:nvPr>
        </p:nvSpPr>
        <p:spPr>
          <a:xfrm>
            <a:off x="328613" y="498475"/>
            <a:ext cx="7772400" cy="417513"/>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可以用</a:t>
            </a:r>
            <a:r>
              <a:rPr lang="zh-CN" altLang="en-US" sz="1800" b="1" dirty="0">
                <a:solidFill>
                  <a:srgbClr val="FF0000"/>
                </a:solidFill>
                <a:latin typeface="黑体" panose="02010609060101010101" pitchFamily="49" charset="-122"/>
                <a:ea typeface="黑体" panose="02010609060101010101" pitchFamily="49" charset="-122"/>
              </a:rPr>
              <a:t>与非门</a:t>
            </a:r>
            <a:r>
              <a:rPr lang="zh-CN" altLang="en-US" sz="1800" b="1" dirty="0">
                <a:latin typeface="黑体" panose="02010609060101010101" pitchFamily="49" charset="-122"/>
                <a:ea typeface="黑体" panose="02010609060101010101" pitchFamily="49" charset="-122"/>
              </a:rPr>
              <a:t>实现三种基本运算：</a:t>
            </a:r>
          </a:p>
        </p:txBody>
      </p:sp>
      <p:sp>
        <p:nvSpPr>
          <p:cNvPr id="33797" name="Rectangle 3"/>
          <p:cNvSpPr>
            <a:spLocks noGrp="1"/>
          </p:cNvSpPr>
          <p:nvPr>
            <p:ph/>
          </p:nvPr>
        </p:nvSpPr>
        <p:spPr>
          <a:xfrm>
            <a:off x="323850" y="954088"/>
            <a:ext cx="4891088" cy="322262"/>
          </a:xfrm>
          <a:prstGeom prst="rect">
            <a:avLst/>
          </a:prstGeom>
          <a:noFill/>
          <a:ln w="9525">
            <a:noFill/>
          </a:ln>
        </p:spPr>
        <p:txBody>
          <a:bodyPr/>
          <a:lstStyle/>
          <a:p>
            <a:pPr eaLnBrk="1" hangingPunct="1">
              <a:lnSpc>
                <a:spcPct val="80000"/>
              </a:lnSpc>
              <a:buFont typeface="Wingdings" panose="05000000000000000000" pitchFamily="2" charset="2"/>
              <a:buChar char="l"/>
            </a:pPr>
            <a:r>
              <a:rPr lang="zh-CN" altLang="en-US" sz="1800" dirty="0">
                <a:latin typeface="黑体" panose="02010609060101010101" pitchFamily="49" charset="-122"/>
                <a:ea typeface="黑体" panose="02010609060101010101" pitchFamily="49" charset="-122"/>
              </a:rPr>
              <a:t> 与运算    </a:t>
            </a:r>
            <a:r>
              <a:rPr lang="en-US" altLang="zh-CN" sz="1800" dirty="0">
                <a:latin typeface="黑体" panose="02010609060101010101" pitchFamily="49" charset="-122"/>
                <a:ea typeface="黑体" panose="02010609060101010101" pitchFamily="49" charset="-122"/>
              </a:rPr>
              <a:t>F1 = A·B=A · B</a:t>
            </a:r>
          </a:p>
        </p:txBody>
      </p:sp>
      <p:grpSp>
        <p:nvGrpSpPr>
          <p:cNvPr id="33798" name="Group 19"/>
          <p:cNvGrpSpPr/>
          <p:nvPr/>
        </p:nvGrpSpPr>
        <p:grpSpPr>
          <a:xfrm>
            <a:off x="3132138" y="654050"/>
            <a:ext cx="533400" cy="57150"/>
            <a:chOff x="0" y="0"/>
            <a:chExt cx="336" cy="48"/>
          </a:xfrm>
        </p:grpSpPr>
        <p:sp>
          <p:nvSpPr>
            <p:cNvPr id="33811" name="Line 17"/>
            <p:cNvSpPr/>
            <p:nvPr/>
          </p:nvSpPr>
          <p:spPr>
            <a:xfrm>
              <a:off x="0" y="48"/>
              <a:ext cx="336"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3812" name="Line 18"/>
            <p:cNvSpPr/>
            <p:nvPr/>
          </p:nvSpPr>
          <p:spPr>
            <a:xfrm>
              <a:off x="0" y="0"/>
              <a:ext cx="336"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pic>
        <p:nvPicPr>
          <p:cNvPr id="33800" name="Group 114"/>
          <p:cNvPicPr/>
          <p:nvPr/>
        </p:nvPicPr>
        <p:blipFill>
          <a:blip r:embed="rId2"/>
          <a:stretch>
            <a:fillRect/>
          </a:stretch>
        </p:blipFill>
        <p:spPr>
          <a:xfrm>
            <a:off x="438150" y="1219200"/>
            <a:ext cx="4352925" cy="1212850"/>
          </a:xfrm>
          <a:prstGeom prst="rect">
            <a:avLst/>
          </a:prstGeom>
          <a:noFill/>
          <a:ln w="9525">
            <a:noFill/>
          </a:ln>
        </p:spPr>
      </p:pic>
      <p:pic>
        <p:nvPicPr>
          <p:cNvPr id="33801" name="Group 119"/>
          <p:cNvPicPr/>
          <p:nvPr/>
        </p:nvPicPr>
        <p:blipFill>
          <a:blip r:embed="rId3"/>
          <a:stretch>
            <a:fillRect/>
          </a:stretch>
        </p:blipFill>
        <p:spPr>
          <a:xfrm>
            <a:off x="4895850" y="854075"/>
            <a:ext cx="4168775" cy="1577975"/>
          </a:xfrm>
          <a:prstGeom prst="rect">
            <a:avLst/>
          </a:prstGeom>
          <a:noFill/>
          <a:ln w="9525">
            <a:noFill/>
          </a:ln>
        </p:spPr>
      </p:pic>
      <p:grpSp>
        <p:nvGrpSpPr>
          <p:cNvPr id="2" name="组合 1"/>
          <p:cNvGrpSpPr/>
          <p:nvPr/>
        </p:nvGrpSpPr>
        <p:grpSpPr>
          <a:xfrm>
            <a:off x="354330" y="2423160"/>
            <a:ext cx="8130540" cy="2618740"/>
            <a:chOff x="558" y="3816"/>
            <a:chExt cx="12804" cy="4124"/>
          </a:xfrm>
        </p:grpSpPr>
        <p:sp>
          <p:nvSpPr>
            <p:cNvPr id="33794" name="Rectangle 4"/>
            <p:cNvSpPr txBox="1">
              <a:spLocks noGrp="1"/>
            </p:cNvSpPr>
            <p:nvPr/>
          </p:nvSpPr>
          <p:spPr>
            <a:xfrm>
              <a:off x="990" y="7508"/>
              <a:ext cx="3240" cy="432"/>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pic>
          <p:nvPicPr>
            <p:cNvPr id="33799" name="Group 120"/>
            <p:cNvPicPr/>
            <p:nvPr/>
          </p:nvPicPr>
          <p:blipFill>
            <a:blip r:embed="rId4"/>
            <a:stretch>
              <a:fillRect/>
            </a:stretch>
          </p:blipFill>
          <p:spPr>
            <a:xfrm>
              <a:off x="558" y="3816"/>
              <a:ext cx="12805" cy="4100"/>
            </a:xfrm>
            <a:prstGeom prst="rect">
              <a:avLst/>
            </a:prstGeom>
            <a:noFill/>
            <a:ln w="9525">
              <a:noFill/>
            </a:ln>
          </p:spPr>
        </p:pic>
        <p:sp>
          <p:nvSpPr>
            <p:cNvPr id="33802" name="Line 101"/>
            <p:cNvSpPr/>
            <p:nvPr/>
          </p:nvSpPr>
          <p:spPr>
            <a:xfrm>
              <a:off x="3870" y="4141"/>
              <a:ext cx="2310"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33803" name="Line 101"/>
            <p:cNvSpPr/>
            <p:nvPr/>
          </p:nvSpPr>
          <p:spPr>
            <a:xfrm>
              <a:off x="3923" y="4256"/>
              <a:ext cx="81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33804" name="Line 101"/>
            <p:cNvSpPr/>
            <p:nvPr/>
          </p:nvSpPr>
          <p:spPr>
            <a:xfrm>
              <a:off x="5385" y="4259"/>
              <a:ext cx="81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33805" name="Line 101"/>
            <p:cNvSpPr/>
            <p:nvPr/>
          </p:nvSpPr>
          <p:spPr>
            <a:xfrm flipV="1">
              <a:off x="7528" y="4141"/>
              <a:ext cx="1260" cy="15"/>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33806" name="Line 118"/>
            <p:cNvSpPr/>
            <p:nvPr/>
          </p:nvSpPr>
          <p:spPr>
            <a:xfrm>
              <a:off x="7528" y="4256"/>
              <a:ext cx="327"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33807" name="Line 118"/>
            <p:cNvSpPr/>
            <p:nvPr/>
          </p:nvSpPr>
          <p:spPr>
            <a:xfrm>
              <a:off x="8425" y="4244"/>
              <a:ext cx="32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pic>
        <p:nvPicPr>
          <p:cNvPr id="32786" name="Picture 75" descr="d3d3LjgzOGR6LmNvbS9kL2ZpbGUvYWQvUENCLzIwMDktMDYtMjAvMDQwYzEwYjNkZWUxMDkzZTA3NmQxZWM1ZTM2YWUwYmMuanBn"/>
          <p:cNvPicPr>
            <a:picLocks noChangeAspect="1"/>
          </p:cNvPicPr>
          <p:nvPr/>
        </p:nvPicPr>
        <p:blipFill>
          <a:blip r:embed="rId5"/>
          <a:stretch>
            <a:fillRect/>
          </a:stretch>
        </p:blipFill>
        <p:spPr>
          <a:xfrm>
            <a:off x="6228080" y="3067685"/>
            <a:ext cx="2771775" cy="2059305"/>
          </a:xfrm>
          <a:prstGeom prst="rect">
            <a:avLst/>
          </a:prstGeom>
          <a:noFill/>
          <a:ln w="9525">
            <a:noFill/>
          </a:ln>
        </p:spPr>
      </p:pic>
      <p:sp>
        <p:nvSpPr>
          <p:cNvPr id="29713" name="Line 18"/>
          <p:cNvSpPr>
            <a:spLocks noChangeShapeType="1"/>
          </p:cNvSpPr>
          <p:nvPr/>
        </p:nvSpPr>
        <p:spPr bwMode="auto">
          <a:xfrm>
            <a:off x="2411413" y="915988"/>
            <a:ext cx="504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29714" name="Line 19"/>
          <p:cNvSpPr>
            <a:spLocks noChangeShapeType="1"/>
          </p:cNvSpPr>
          <p:nvPr/>
        </p:nvSpPr>
        <p:spPr bwMode="auto">
          <a:xfrm>
            <a:off x="2411413" y="987425"/>
            <a:ext cx="504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786"/>
                                        </p:tgtEl>
                                        <p:attrNameLst>
                                          <p:attrName>style.visibility</p:attrName>
                                        </p:attrNameLst>
                                      </p:cBhvr>
                                      <p:to>
                                        <p:strVal val="visible"/>
                                      </p:to>
                                    </p:set>
                                    <p:animEffect transition="in" filter="checkerboard(across)">
                                      <p:cBhvr>
                                        <p:cTn id="7" dur="500"/>
                                        <p:tgtEl>
                                          <p:spTgt spid="32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34819" name="Rectangle 6"/>
          <p:cNvSpPr txBox="1">
            <a:spLocks noGrp="1"/>
          </p:cNvSpPr>
          <p:nvPr/>
        </p:nvSpPr>
        <p:spPr>
          <a:xfrm>
            <a:off x="6467475"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21</a:t>
            </a:fld>
            <a:endParaRPr lang="en-US" altLang="zh-CN" sz="900" dirty="0">
              <a:solidFill>
                <a:srgbClr val="898989"/>
              </a:solidFill>
              <a:latin typeface="Times New Roman" panose="02020603050405020304" pitchFamily="18" charset="0"/>
            </a:endParaRPr>
          </a:p>
        </p:txBody>
      </p:sp>
      <p:sp>
        <p:nvSpPr>
          <p:cNvPr id="34820" name="Rectangle 3"/>
          <p:cNvSpPr>
            <a:spLocks noGrp="1"/>
          </p:cNvSpPr>
          <p:nvPr>
            <p:ph type="title"/>
          </p:nvPr>
        </p:nvSpPr>
        <p:spPr>
          <a:xfrm>
            <a:off x="609600" y="504825"/>
            <a:ext cx="7772400" cy="914400"/>
          </a:xfrm>
          <a:prstGeom prst="rect">
            <a:avLst/>
          </a:prstGeom>
          <a:noFill/>
          <a:ln w="9525">
            <a:noFill/>
          </a:ln>
        </p:spPr>
        <p:txBody>
          <a:bodyPr/>
          <a:lstStyle/>
          <a:p>
            <a:pPr eaLnBrk="1" hangingPunct="1">
              <a:lnSpc>
                <a:spcPct val="120000"/>
              </a:lnSpc>
            </a:pPr>
            <a:r>
              <a:rPr lang="en-US" altLang="zh-CN" sz="1800" b="1" dirty="0">
                <a:latin typeface="黑体" panose="02010609060101010101" pitchFamily="49" charset="-122"/>
                <a:ea typeface="黑体" panose="02010609060101010101" pitchFamily="49" charset="-122"/>
              </a:rPr>
              <a:t>②</a:t>
            </a:r>
            <a:r>
              <a:rPr lang="zh-CN" altLang="en-US" sz="1800" b="1" dirty="0">
                <a:latin typeface="黑体" panose="02010609060101010101" pitchFamily="49" charset="-122"/>
                <a:ea typeface="黑体" panose="02010609060101010101" pitchFamily="49" charset="-122"/>
              </a:rPr>
              <a:t>或非逻辑</a:t>
            </a:r>
            <a:r>
              <a:rPr lang="en-US" altLang="zh-CN" sz="1800" b="1" dirty="0">
                <a:latin typeface="黑体" panose="02010609060101010101" pitchFamily="49" charset="-122"/>
                <a:ea typeface="黑体" panose="02010609060101010101" pitchFamily="49" charset="-122"/>
              </a:rPr>
              <a:t>(NOR)</a:t>
            </a:r>
            <a:br>
              <a:rPr lang="en-US" altLang="zh-CN" sz="1800" dirty="0">
                <a:latin typeface="黑体" panose="02010609060101010101" pitchFamily="49" charset="-122"/>
                <a:ea typeface="黑体" panose="02010609060101010101" pitchFamily="49" charset="-122"/>
              </a:rPr>
            </a:b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逻辑表达式为</a:t>
            </a:r>
            <a:r>
              <a:rPr lang="en-US" altLang="zh-CN" sz="1800"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F = A </a:t>
            </a: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B </a:t>
            </a: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C</a:t>
            </a:r>
          </a:p>
        </p:txBody>
      </p:sp>
      <p:sp>
        <p:nvSpPr>
          <p:cNvPr id="34821" name="Line 4"/>
          <p:cNvSpPr/>
          <p:nvPr/>
        </p:nvSpPr>
        <p:spPr>
          <a:xfrm>
            <a:off x="3732213" y="915988"/>
            <a:ext cx="1416050"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graphicFrame>
        <p:nvGraphicFramePr>
          <p:cNvPr id="33798" name="Group 6"/>
          <p:cNvGraphicFramePr>
            <a:graphicFrameLocks noGrp="1"/>
          </p:cNvGraphicFramePr>
          <p:nvPr/>
        </p:nvGraphicFramePr>
        <p:xfrm>
          <a:off x="838200" y="1901825"/>
          <a:ext cx="2362200" cy="2867025"/>
        </p:xfrm>
        <a:graphic>
          <a:graphicData uri="http://schemas.openxmlformats.org/drawingml/2006/table">
            <a:tbl>
              <a:tblPr/>
              <a:tblGrid>
                <a:gridCol w="1676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492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 B C</a:t>
                      </a:r>
                    </a:p>
                  </a:txBody>
                  <a:tcPr marT="34887" marB="3488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34887" marB="3488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517775">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1 1 0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1 1 1</a:t>
                      </a:r>
                    </a:p>
                  </a:txBody>
                  <a:tcPr marT="34887" marB="3488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887" marB="3488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34833" name="Rectangle 42"/>
          <p:cNvSpPr>
            <a:spLocks noGrp="1"/>
          </p:cNvSpPr>
          <p:nvPr>
            <p:ph/>
          </p:nvPr>
        </p:nvSpPr>
        <p:spPr>
          <a:xfrm>
            <a:off x="827088" y="1314450"/>
            <a:ext cx="7561262" cy="457200"/>
          </a:xfrm>
          <a:prstGeom prst="rect">
            <a:avLst/>
          </a:prstGeom>
          <a:noFill/>
          <a:ln w="9525">
            <a:noFill/>
          </a:ln>
        </p:spPr>
        <p:txBody>
          <a:bodyPr/>
          <a:lstStyle/>
          <a:p>
            <a:pPr eaLnBrk="1" hangingPunct="1">
              <a:spcBef>
                <a:spcPct val="0"/>
              </a:spcBef>
              <a:buNone/>
            </a:pPr>
            <a:r>
              <a:rPr lang="zh-CN" altLang="en-US" sz="1800" dirty="0">
                <a:latin typeface="黑体" panose="02010609060101010101" pitchFamily="49" charset="-122"/>
                <a:ea typeface="黑体" panose="02010609060101010101" pitchFamily="49" charset="-122"/>
              </a:rPr>
              <a:t>或非逻辑真值表               或非门的逻辑符号</a:t>
            </a:r>
          </a:p>
        </p:txBody>
      </p:sp>
      <p:pic>
        <p:nvPicPr>
          <p:cNvPr id="2" name="图片 1"/>
          <p:cNvPicPr>
            <a:picLocks noChangeAspect="1"/>
          </p:cNvPicPr>
          <p:nvPr/>
        </p:nvPicPr>
        <p:blipFill>
          <a:blip r:embed="rId3"/>
          <a:stretch>
            <a:fillRect/>
          </a:stretch>
        </p:blipFill>
        <p:spPr>
          <a:xfrm>
            <a:off x="3779520" y="1901825"/>
            <a:ext cx="4660900" cy="2593975"/>
          </a:xfrm>
          <a:prstGeom prst="rect">
            <a:avLst/>
          </a:prstGeom>
        </p:spPr>
      </p:pic>
      <p:pic>
        <p:nvPicPr>
          <p:cNvPr id="3" name="图片 2"/>
          <p:cNvPicPr>
            <a:picLocks noChangeAspect="1"/>
          </p:cNvPicPr>
          <p:nvPr/>
        </p:nvPicPr>
        <p:blipFill>
          <a:blip r:embed="rId4"/>
          <a:stretch>
            <a:fillRect/>
          </a:stretch>
        </p:blipFill>
        <p:spPr>
          <a:xfrm>
            <a:off x="6084570" y="2860040"/>
            <a:ext cx="2170430" cy="1503680"/>
          </a:xfrm>
          <a:prstGeom prst="rect">
            <a:avLst/>
          </a:prstGeom>
        </p:spPr>
      </p:pic>
      <p:pic>
        <p:nvPicPr>
          <p:cNvPr id="7" name="图片 6"/>
          <p:cNvPicPr>
            <a:picLocks noChangeAspect="1"/>
          </p:cNvPicPr>
          <p:nvPr/>
        </p:nvPicPr>
        <p:blipFill>
          <a:blip r:embed="rId5"/>
          <a:stretch>
            <a:fillRect/>
          </a:stretch>
        </p:blipFill>
        <p:spPr>
          <a:xfrm>
            <a:off x="3564255" y="2419350"/>
            <a:ext cx="2336800" cy="2076450"/>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3584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22</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35844" name="Rectangle 3"/>
          <p:cNvSpPr>
            <a:spLocks noGrp="1"/>
          </p:cNvSpPr>
          <p:nvPr>
            <p:ph type="title"/>
          </p:nvPr>
        </p:nvSpPr>
        <p:spPr>
          <a:xfrm>
            <a:off x="559435" y="473075"/>
            <a:ext cx="7746365" cy="514350"/>
          </a:xfrm>
          <a:prstGeom prst="rect">
            <a:avLst/>
          </a:prstGeom>
          <a:noFill/>
          <a:ln w="9525">
            <a:noFill/>
          </a:ln>
        </p:spPr>
        <p:txBody>
          <a:bodyPr/>
          <a:lstStyle/>
          <a:p>
            <a:pPr eaLnBrk="1" hangingPunct="1"/>
            <a:r>
              <a:rPr lang="zh-CN" altLang="en-US" sz="1800" b="1" dirty="0">
                <a:latin typeface="华文新魏" panose="02010800040101010101" pitchFamily="2" charset="-122"/>
                <a:ea typeface="华文新魏" panose="02010800040101010101" pitchFamily="2" charset="-122"/>
              </a:rPr>
              <a:t>可以用</a:t>
            </a:r>
            <a:r>
              <a:rPr lang="zh-CN" altLang="en-US" sz="1800" b="1" dirty="0">
                <a:solidFill>
                  <a:srgbClr val="FF0000"/>
                </a:solidFill>
                <a:latin typeface="华文新魏" panose="02010800040101010101" pitchFamily="2" charset="-122"/>
                <a:ea typeface="华文新魏" panose="02010800040101010101" pitchFamily="2" charset="-122"/>
              </a:rPr>
              <a:t>或非门</a:t>
            </a:r>
            <a:r>
              <a:rPr lang="zh-CN" altLang="en-US" sz="1800" b="1" dirty="0">
                <a:latin typeface="华文新魏" panose="02010800040101010101" pitchFamily="2" charset="-122"/>
                <a:ea typeface="华文新魏" panose="02010800040101010101" pitchFamily="2" charset="-122"/>
              </a:rPr>
              <a:t>实现三种基本运算：</a:t>
            </a:r>
          </a:p>
        </p:txBody>
      </p:sp>
      <p:sp>
        <p:nvSpPr>
          <p:cNvPr id="35845" name="Rectangle 4"/>
          <p:cNvSpPr>
            <a:spLocks noGrp="1"/>
          </p:cNvSpPr>
          <p:nvPr>
            <p:ph/>
          </p:nvPr>
        </p:nvSpPr>
        <p:spPr>
          <a:xfrm>
            <a:off x="762000" y="3335338"/>
            <a:ext cx="4648200" cy="457200"/>
          </a:xfrm>
          <a:prstGeom prst="rect">
            <a:avLst/>
          </a:prstGeom>
          <a:noFill/>
          <a:ln w="9525">
            <a:noFill/>
          </a:ln>
        </p:spPr>
        <p:txBody>
          <a:bodyPr/>
          <a:lstStyle/>
          <a:p>
            <a:pPr eaLnBrk="1" hangingPunct="1">
              <a:lnSpc>
                <a:spcPct val="80000"/>
              </a:lnSpc>
              <a:buFont typeface="Wingdings" panose="05000000000000000000" pitchFamily="2" charset="2"/>
              <a:buChar char="l"/>
            </a:pP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或运算  </a:t>
            </a:r>
            <a:r>
              <a:rPr lang="en-US" altLang="zh-CN" sz="1800" dirty="0">
                <a:latin typeface="华文新魏" panose="02010800040101010101" pitchFamily="2" charset="-122"/>
                <a:ea typeface="华文新魏" panose="02010800040101010101" pitchFamily="2" charset="-122"/>
              </a:rPr>
              <a:t>F2 = A</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B</a:t>
            </a:r>
          </a:p>
        </p:txBody>
      </p:sp>
      <p:pic>
        <p:nvPicPr>
          <p:cNvPr id="35846" name="Group 87"/>
          <p:cNvPicPr/>
          <p:nvPr/>
        </p:nvPicPr>
        <p:blipFill>
          <a:blip r:embed="rId2"/>
          <a:stretch>
            <a:fillRect/>
          </a:stretch>
        </p:blipFill>
        <p:spPr>
          <a:xfrm>
            <a:off x="5175250" y="3249613"/>
            <a:ext cx="3895725" cy="1577975"/>
          </a:xfrm>
          <a:prstGeom prst="rect">
            <a:avLst/>
          </a:prstGeom>
          <a:noFill/>
          <a:ln w="9525">
            <a:noFill/>
          </a:ln>
        </p:spPr>
      </p:pic>
      <p:grpSp>
        <p:nvGrpSpPr>
          <p:cNvPr id="35847" name="Group 5"/>
          <p:cNvGrpSpPr/>
          <p:nvPr/>
        </p:nvGrpSpPr>
        <p:grpSpPr>
          <a:xfrm>
            <a:off x="3200400" y="3086100"/>
            <a:ext cx="838200" cy="57150"/>
            <a:chOff x="0" y="0"/>
            <a:chExt cx="336" cy="48"/>
          </a:xfrm>
        </p:grpSpPr>
        <p:sp>
          <p:nvSpPr>
            <p:cNvPr id="35898" name="Line 6"/>
            <p:cNvSpPr/>
            <p:nvPr/>
          </p:nvSpPr>
          <p:spPr>
            <a:xfrm>
              <a:off x="0" y="48"/>
              <a:ext cx="336"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5899" name="Line 7"/>
            <p:cNvSpPr/>
            <p:nvPr/>
          </p:nvSpPr>
          <p:spPr>
            <a:xfrm>
              <a:off x="0" y="0"/>
              <a:ext cx="336"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sp>
        <p:nvSpPr>
          <p:cNvPr id="35848" name="Rectangle 9"/>
          <p:cNvSpPr/>
          <p:nvPr/>
        </p:nvSpPr>
        <p:spPr>
          <a:xfrm>
            <a:off x="457200" y="1085850"/>
            <a:ext cx="4800600" cy="2171700"/>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35849" name="AutoShape 10"/>
          <p:cNvSpPr/>
          <p:nvPr/>
        </p:nvSpPr>
        <p:spPr>
          <a:xfrm>
            <a:off x="3290888" y="1714500"/>
            <a:ext cx="685800" cy="857250"/>
          </a:xfrm>
          <a:prstGeom prst="flowChartProcess">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35850" name="Oval 12"/>
          <p:cNvSpPr/>
          <p:nvPr/>
        </p:nvSpPr>
        <p:spPr>
          <a:xfrm>
            <a:off x="2289175" y="1635125"/>
            <a:ext cx="122238" cy="92075"/>
          </a:xfrm>
          <a:prstGeom prst="ellipse">
            <a:avLst/>
          </a:prstGeom>
          <a:noFill/>
          <a:ln w="381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35851" name="Line 13"/>
          <p:cNvSpPr/>
          <p:nvPr/>
        </p:nvSpPr>
        <p:spPr>
          <a:xfrm>
            <a:off x="1204913" y="1497013"/>
            <a:ext cx="41751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35852" name="Line 14"/>
          <p:cNvSpPr/>
          <p:nvPr/>
        </p:nvSpPr>
        <p:spPr>
          <a:xfrm flipV="1">
            <a:off x="4086225" y="2114550"/>
            <a:ext cx="485775" cy="1270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35853" name="Text Box 15"/>
          <p:cNvSpPr txBox="1"/>
          <p:nvPr/>
        </p:nvSpPr>
        <p:spPr>
          <a:xfrm>
            <a:off x="685800" y="1257300"/>
            <a:ext cx="5334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35854" name="Text Box 16"/>
          <p:cNvSpPr txBox="1"/>
          <p:nvPr/>
        </p:nvSpPr>
        <p:spPr>
          <a:xfrm>
            <a:off x="4657725" y="1943100"/>
            <a:ext cx="395288" cy="366713"/>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F1</a:t>
            </a:r>
          </a:p>
        </p:txBody>
      </p:sp>
      <p:sp>
        <p:nvSpPr>
          <p:cNvPr id="35855" name="Oval 17"/>
          <p:cNvSpPr/>
          <p:nvPr/>
        </p:nvSpPr>
        <p:spPr>
          <a:xfrm>
            <a:off x="3976688" y="2085975"/>
            <a:ext cx="122237" cy="92075"/>
          </a:xfrm>
          <a:prstGeom prst="ellipse">
            <a:avLst/>
          </a:prstGeom>
          <a:noFill/>
          <a:ln w="381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35856" name="Text Box 18"/>
          <p:cNvSpPr txBox="1"/>
          <p:nvPr/>
        </p:nvSpPr>
        <p:spPr>
          <a:xfrm>
            <a:off x="685800" y="2297113"/>
            <a:ext cx="533400"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35857" name="Line 19"/>
          <p:cNvSpPr/>
          <p:nvPr/>
        </p:nvSpPr>
        <p:spPr>
          <a:xfrm>
            <a:off x="1204913" y="1885950"/>
            <a:ext cx="41751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35858" name="AutoShape 20"/>
          <p:cNvSpPr/>
          <p:nvPr/>
        </p:nvSpPr>
        <p:spPr>
          <a:xfrm>
            <a:off x="1622425" y="1257300"/>
            <a:ext cx="685800" cy="857250"/>
          </a:xfrm>
          <a:prstGeom prst="flowChartProcess">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35859" name="Text Box 21"/>
          <p:cNvSpPr txBox="1"/>
          <p:nvPr/>
        </p:nvSpPr>
        <p:spPr>
          <a:xfrm>
            <a:off x="1676400" y="1508125"/>
            <a:ext cx="503238" cy="366713"/>
          </a:xfrm>
          <a:prstGeom prst="rect">
            <a:avLst/>
          </a:prstGeom>
          <a:noFill/>
          <a:ln w="9525">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≥1</a:t>
            </a:r>
          </a:p>
        </p:txBody>
      </p:sp>
      <p:sp>
        <p:nvSpPr>
          <p:cNvPr id="35860" name="Line 22"/>
          <p:cNvSpPr/>
          <p:nvPr/>
        </p:nvSpPr>
        <p:spPr>
          <a:xfrm>
            <a:off x="2397125" y="1671638"/>
            <a:ext cx="41751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35861" name="Oval 23"/>
          <p:cNvSpPr/>
          <p:nvPr/>
        </p:nvSpPr>
        <p:spPr>
          <a:xfrm>
            <a:off x="2293938" y="2606675"/>
            <a:ext cx="122237" cy="92075"/>
          </a:xfrm>
          <a:prstGeom prst="ellipse">
            <a:avLst/>
          </a:prstGeom>
          <a:noFill/>
          <a:ln w="381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35862" name="AutoShape 24"/>
          <p:cNvSpPr/>
          <p:nvPr/>
        </p:nvSpPr>
        <p:spPr>
          <a:xfrm>
            <a:off x="1627188" y="2228850"/>
            <a:ext cx="685800" cy="857250"/>
          </a:xfrm>
          <a:prstGeom prst="flowChartProcess">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35863" name="Line 26"/>
          <p:cNvSpPr/>
          <p:nvPr/>
        </p:nvSpPr>
        <p:spPr>
          <a:xfrm>
            <a:off x="2401888" y="2643188"/>
            <a:ext cx="41751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35864" name="Line 27"/>
          <p:cNvSpPr/>
          <p:nvPr/>
        </p:nvSpPr>
        <p:spPr>
          <a:xfrm>
            <a:off x="2819400" y="1657350"/>
            <a:ext cx="0" cy="34290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5865" name="Line 28"/>
          <p:cNvSpPr/>
          <p:nvPr/>
        </p:nvSpPr>
        <p:spPr>
          <a:xfrm>
            <a:off x="2819400" y="2286000"/>
            <a:ext cx="0" cy="34290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5866" name="Line 29"/>
          <p:cNvSpPr/>
          <p:nvPr/>
        </p:nvSpPr>
        <p:spPr>
          <a:xfrm>
            <a:off x="2819400" y="2000250"/>
            <a:ext cx="45720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5867" name="Line 30"/>
          <p:cNvSpPr/>
          <p:nvPr/>
        </p:nvSpPr>
        <p:spPr>
          <a:xfrm>
            <a:off x="2819400" y="2286000"/>
            <a:ext cx="45720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5868" name="Line 31"/>
          <p:cNvSpPr/>
          <p:nvPr/>
        </p:nvSpPr>
        <p:spPr>
          <a:xfrm>
            <a:off x="1200150" y="1485900"/>
            <a:ext cx="0" cy="40005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5869" name="Line 32"/>
          <p:cNvSpPr/>
          <p:nvPr/>
        </p:nvSpPr>
        <p:spPr>
          <a:xfrm>
            <a:off x="1182688" y="2468563"/>
            <a:ext cx="41751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35870" name="Line 33"/>
          <p:cNvSpPr/>
          <p:nvPr/>
        </p:nvSpPr>
        <p:spPr>
          <a:xfrm>
            <a:off x="1182688" y="2857500"/>
            <a:ext cx="41751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35871" name="Line 34"/>
          <p:cNvSpPr/>
          <p:nvPr/>
        </p:nvSpPr>
        <p:spPr>
          <a:xfrm>
            <a:off x="1177925" y="2457450"/>
            <a:ext cx="0" cy="40005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5872" name="Line 35"/>
          <p:cNvSpPr/>
          <p:nvPr/>
        </p:nvSpPr>
        <p:spPr>
          <a:xfrm flipH="1">
            <a:off x="762000" y="1685925"/>
            <a:ext cx="45720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5873" name="Line 36"/>
          <p:cNvSpPr/>
          <p:nvPr/>
        </p:nvSpPr>
        <p:spPr>
          <a:xfrm flipH="1">
            <a:off x="742950" y="2671763"/>
            <a:ext cx="45720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5874" name="Text Box 81"/>
          <p:cNvSpPr txBox="1"/>
          <p:nvPr/>
        </p:nvSpPr>
        <p:spPr>
          <a:xfrm>
            <a:off x="1676400" y="2479675"/>
            <a:ext cx="503238" cy="366713"/>
          </a:xfrm>
          <a:prstGeom prst="rect">
            <a:avLst/>
          </a:prstGeom>
          <a:noFill/>
          <a:ln w="9525">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≥1</a:t>
            </a:r>
          </a:p>
        </p:txBody>
      </p:sp>
      <p:sp>
        <p:nvSpPr>
          <p:cNvPr id="35875" name="Text Box 82"/>
          <p:cNvSpPr txBox="1"/>
          <p:nvPr/>
        </p:nvSpPr>
        <p:spPr>
          <a:xfrm>
            <a:off x="3352800" y="1965325"/>
            <a:ext cx="503238" cy="366713"/>
          </a:xfrm>
          <a:prstGeom prst="rect">
            <a:avLst/>
          </a:prstGeom>
          <a:noFill/>
          <a:ln w="9525">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≥1</a:t>
            </a:r>
          </a:p>
        </p:txBody>
      </p:sp>
      <p:grpSp>
        <p:nvGrpSpPr>
          <p:cNvPr id="35876" name="Group 91"/>
          <p:cNvGrpSpPr/>
          <p:nvPr/>
        </p:nvGrpSpPr>
        <p:grpSpPr>
          <a:xfrm>
            <a:off x="685800" y="771525"/>
            <a:ext cx="7162800" cy="514350"/>
            <a:chOff x="0" y="0"/>
            <a:chExt cx="4512" cy="432"/>
          </a:xfrm>
        </p:grpSpPr>
        <p:sp>
          <p:nvSpPr>
            <p:cNvPr id="35891" name="Rectangle 37"/>
            <p:cNvSpPr/>
            <p:nvPr/>
          </p:nvSpPr>
          <p:spPr>
            <a:xfrm>
              <a:off x="0" y="48"/>
              <a:ext cx="4512" cy="384"/>
            </a:xfrm>
            <a:prstGeom prst="rect">
              <a:avLst/>
            </a:prstGeom>
            <a:noFill/>
            <a:ln w="9525">
              <a:noFill/>
            </a:ln>
          </p:spPr>
          <p:txBody>
            <a:bodyPr/>
            <a:lstStyle/>
            <a:p>
              <a:pPr marL="342900" indent="-342900" eaLnBrk="1" hangingPunct="1">
                <a:lnSpc>
                  <a:spcPct val="80000"/>
                </a:lnSpc>
                <a:spcBef>
                  <a:spcPct val="20000"/>
                </a:spcBef>
                <a:buFont typeface="Wingdings" panose="05000000000000000000" pitchFamily="2" charset="2"/>
                <a:buChar char="l"/>
              </a:pPr>
              <a:r>
                <a:rPr lang="zh-CN" altLang="en-US" sz="1800" dirty="0">
                  <a:solidFill>
                    <a:schemeClr val="tx1"/>
                  </a:solidFill>
                  <a:latin typeface="华文新魏" panose="02010800040101010101" pitchFamily="2" charset="-122"/>
                  <a:ea typeface="华文新魏" panose="02010800040101010101" pitchFamily="2" charset="-122"/>
                </a:rPr>
                <a:t> 与运算</a:t>
              </a:r>
              <a:r>
                <a:rPr lang="en-US" altLang="zh-CN" sz="1800" dirty="0">
                  <a:solidFill>
                    <a:schemeClr val="tx1"/>
                  </a:solidFill>
                  <a:latin typeface="华文新魏" panose="02010800040101010101" pitchFamily="2" charset="-122"/>
                  <a:ea typeface="华文新魏" panose="02010800040101010101" pitchFamily="2" charset="-122"/>
                </a:rPr>
                <a:t>F1=  A</a:t>
              </a:r>
              <a:r>
                <a:rPr lang="zh-CN" altLang="en-US" sz="1800" dirty="0">
                  <a:solidFill>
                    <a:schemeClr val="tx1"/>
                  </a:solidFill>
                  <a:latin typeface="华文新魏" panose="02010800040101010101" pitchFamily="2" charset="-122"/>
                  <a:ea typeface="华文新魏" panose="02010800040101010101" pitchFamily="2" charset="-122"/>
                </a:rPr>
                <a:t>＋</a:t>
              </a:r>
              <a:r>
                <a:rPr lang="en-US" altLang="zh-CN" sz="1800" dirty="0">
                  <a:solidFill>
                    <a:schemeClr val="tx1"/>
                  </a:solidFill>
                  <a:latin typeface="华文新魏" panose="02010800040101010101" pitchFamily="2" charset="-122"/>
                  <a:ea typeface="华文新魏" panose="02010800040101010101" pitchFamily="2" charset="-122"/>
                </a:rPr>
                <a:t>A</a:t>
              </a:r>
              <a:r>
                <a:rPr lang="zh-CN" altLang="en-US" sz="1800" dirty="0">
                  <a:solidFill>
                    <a:schemeClr val="tx1"/>
                  </a:solidFill>
                  <a:latin typeface="华文新魏" panose="02010800040101010101" pitchFamily="2" charset="-122"/>
                  <a:ea typeface="华文新魏" panose="02010800040101010101" pitchFamily="2" charset="-122"/>
                </a:rPr>
                <a:t>＋ </a:t>
              </a:r>
              <a:r>
                <a:rPr lang="en-US" altLang="zh-CN" sz="1800" dirty="0">
                  <a:solidFill>
                    <a:schemeClr val="tx1"/>
                  </a:solidFill>
                  <a:latin typeface="华文新魏" panose="02010800040101010101" pitchFamily="2" charset="-122"/>
                  <a:ea typeface="华文新魏" panose="02010800040101010101" pitchFamily="2" charset="-122"/>
                </a:rPr>
                <a:t>B</a:t>
              </a:r>
              <a:r>
                <a:rPr lang="zh-CN" altLang="en-US" sz="1800" dirty="0">
                  <a:solidFill>
                    <a:schemeClr val="tx1"/>
                  </a:solidFill>
                  <a:latin typeface="华文新魏" panose="02010800040101010101" pitchFamily="2" charset="-122"/>
                  <a:ea typeface="华文新魏" panose="02010800040101010101" pitchFamily="2" charset="-122"/>
                </a:rPr>
                <a:t>＋</a:t>
              </a:r>
              <a:r>
                <a:rPr lang="en-US" altLang="zh-CN" sz="1800" dirty="0">
                  <a:solidFill>
                    <a:schemeClr val="tx1"/>
                  </a:solidFill>
                  <a:latin typeface="华文新魏" panose="02010800040101010101" pitchFamily="2" charset="-122"/>
                  <a:ea typeface="华文新魏" panose="02010800040101010101" pitchFamily="2" charset="-122"/>
                </a:rPr>
                <a:t>B = A </a:t>
              </a:r>
              <a:r>
                <a:rPr lang="en-US" altLang="zh-CN" dirty="0">
                  <a:solidFill>
                    <a:schemeClr val="tx1"/>
                  </a:solidFill>
                  <a:latin typeface="Calibri" panose="020F0502020204030204" pitchFamily="34" charset="0"/>
                </a:rPr>
                <a:t>· </a:t>
              </a:r>
              <a:r>
                <a:rPr lang="en-US" altLang="zh-CN" sz="1800" dirty="0">
                  <a:solidFill>
                    <a:schemeClr val="tx1"/>
                  </a:solidFill>
                  <a:latin typeface="华文新魏" panose="02010800040101010101" pitchFamily="2" charset="-122"/>
                  <a:ea typeface="华文新魏" panose="02010800040101010101" pitchFamily="2" charset="-122"/>
                </a:rPr>
                <a:t>B = A</a:t>
              </a:r>
              <a:r>
                <a:rPr lang="en-US" altLang="zh-CN" sz="1800" dirty="0">
                  <a:solidFill>
                    <a:schemeClr val="tx1"/>
                  </a:solidFill>
                  <a:latin typeface="黑体" panose="02010609060101010101" pitchFamily="49" charset="-122"/>
                  <a:ea typeface="华文新魏" panose="02010800040101010101" pitchFamily="2" charset="-122"/>
                </a:rPr>
                <a:t>·</a:t>
              </a: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35892" name="Line 38"/>
            <p:cNvSpPr/>
            <p:nvPr/>
          </p:nvSpPr>
          <p:spPr>
            <a:xfrm>
              <a:off x="1488" y="48"/>
              <a:ext cx="528"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5893" name="Line 39"/>
            <p:cNvSpPr/>
            <p:nvPr/>
          </p:nvSpPr>
          <p:spPr>
            <a:xfrm>
              <a:off x="1488" y="0"/>
              <a:ext cx="1296"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5894" name="Line 78"/>
            <p:cNvSpPr/>
            <p:nvPr/>
          </p:nvSpPr>
          <p:spPr>
            <a:xfrm>
              <a:off x="2244" y="48"/>
              <a:ext cx="528"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5895" name="Line 79"/>
            <p:cNvSpPr/>
            <p:nvPr/>
          </p:nvSpPr>
          <p:spPr>
            <a:xfrm>
              <a:off x="3072" y="48"/>
              <a:ext cx="192"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5896" name="Line 80"/>
            <p:cNvSpPr/>
            <p:nvPr/>
          </p:nvSpPr>
          <p:spPr>
            <a:xfrm>
              <a:off x="3072" y="0"/>
              <a:ext cx="528"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5897" name="Line 84"/>
            <p:cNvSpPr/>
            <p:nvPr/>
          </p:nvSpPr>
          <p:spPr>
            <a:xfrm>
              <a:off x="3408" y="48"/>
              <a:ext cx="192"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pic>
        <p:nvPicPr>
          <p:cNvPr id="35877" name="Group 90"/>
          <p:cNvPicPr/>
          <p:nvPr/>
        </p:nvPicPr>
        <p:blipFill>
          <a:blip r:embed="rId3"/>
          <a:stretch>
            <a:fillRect/>
          </a:stretch>
        </p:blipFill>
        <p:spPr>
          <a:xfrm>
            <a:off x="450850" y="3273425"/>
            <a:ext cx="4359275" cy="1554163"/>
          </a:xfrm>
          <a:prstGeom prst="rect">
            <a:avLst/>
          </a:prstGeom>
          <a:noFill/>
          <a:ln w="9525">
            <a:noFill/>
          </a:ln>
        </p:spPr>
      </p:pic>
      <p:sp>
        <p:nvSpPr>
          <p:cNvPr id="35878" name="Line 48"/>
          <p:cNvSpPr/>
          <p:nvPr/>
        </p:nvSpPr>
        <p:spPr>
          <a:xfrm>
            <a:off x="2484438" y="842963"/>
            <a:ext cx="431800" cy="0"/>
          </a:xfrm>
          <a:prstGeom prst="line">
            <a:avLst/>
          </a:prstGeom>
          <a:ln w="15875" cap="flat" cmpd="sng">
            <a:solidFill>
              <a:schemeClr val="tx1"/>
            </a:solidFill>
            <a:prstDash val="solid"/>
            <a:headEnd type="none" w="med" len="med"/>
            <a:tailEnd type="none" w="med" len="med"/>
          </a:ln>
        </p:spPr>
        <p:txBody>
          <a:bodyPr/>
          <a:lstStyle/>
          <a:p>
            <a:endParaRPr lang="zh-CN" altLang="en-US"/>
          </a:p>
        </p:txBody>
      </p:sp>
      <p:sp>
        <p:nvSpPr>
          <p:cNvPr id="35879" name="Line 49"/>
          <p:cNvSpPr/>
          <p:nvPr/>
        </p:nvSpPr>
        <p:spPr>
          <a:xfrm>
            <a:off x="3276600" y="842963"/>
            <a:ext cx="431800" cy="0"/>
          </a:xfrm>
          <a:prstGeom prst="line">
            <a:avLst/>
          </a:prstGeom>
          <a:ln w="15875" cap="flat" cmpd="sng">
            <a:solidFill>
              <a:schemeClr val="tx1"/>
            </a:solidFill>
            <a:prstDash val="solid"/>
            <a:headEnd type="none" w="med" len="med"/>
            <a:tailEnd type="none" w="med" len="med"/>
          </a:ln>
        </p:spPr>
        <p:txBody>
          <a:bodyPr/>
          <a:lstStyle/>
          <a:p>
            <a:endParaRPr lang="zh-CN" altLang="en-US"/>
          </a:p>
        </p:txBody>
      </p:sp>
      <p:sp>
        <p:nvSpPr>
          <p:cNvPr id="35880" name="Line 50"/>
          <p:cNvSpPr/>
          <p:nvPr/>
        </p:nvSpPr>
        <p:spPr>
          <a:xfrm>
            <a:off x="2484438" y="771525"/>
            <a:ext cx="1223962" cy="0"/>
          </a:xfrm>
          <a:prstGeom prst="line">
            <a:avLst/>
          </a:prstGeom>
          <a:ln w="15875" cap="flat" cmpd="sng">
            <a:solidFill>
              <a:schemeClr val="tx1"/>
            </a:solidFill>
            <a:prstDash val="solid"/>
            <a:headEnd type="none" w="med" len="med"/>
            <a:tailEnd type="none" w="med" len="med"/>
          </a:ln>
        </p:spPr>
        <p:txBody>
          <a:bodyPr/>
          <a:lstStyle/>
          <a:p>
            <a:endParaRPr lang="zh-CN" altLang="en-US"/>
          </a:p>
        </p:txBody>
      </p:sp>
      <p:grpSp>
        <p:nvGrpSpPr>
          <p:cNvPr id="35881" name="Group 54"/>
          <p:cNvGrpSpPr/>
          <p:nvPr/>
        </p:nvGrpSpPr>
        <p:grpSpPr>
          <a:xfrm>
            <a:off x="4048125" y="771525"/>
            <a:ext cx="144463" cy="82550"/>
            <a:chOff x="3787" y="894"/>
            <a:chExt cx="91" cy="52"/>
          </a:xfrm>
        </p:grpSpPr>
        <p:sp>
          <p:nvSpPr>
            <p:cNvPr id="35889" name="Line 52"/>
            <p:cNvSpPr/>
            <p:nvPr/>
          </p:nvSpPr>
          <p:spPr>
            <a:xfrm>
              <a:off x="3787" y="894"/>
              <a:ext cx="91" cy="0"/>
            </a:xfrm>
            <a:prstGeom prst="line">
              <a:avLst/>
            </a:prstGeom>
            <a:ln w="15875" cap="flat" cmpd="sng">
              <a:solidFill>
                <a:schemeClr val="tx1"/>
              </a:solidFill>
              <a:prstDash val="solid"/>
              <a:headEnd type="none" w="med" len="med"/>
              <a:tailEnd type="none" w="med" len="med"/>
            </a:ln>
          </p:spPr>
          <p:txBody>
            <a:bodyPr/>
            <a:lstStyle/>
            <a:p>
              <a:endParaRPr lang="zh-CN" altLang="en-US"/>
            </a:p>
          </p:txBody>
        </p:sp>
        <p:sp>
          <p:nvSpPr>
            <p:cNvPr id="35890" name="Line 53"/>
            <p:cNvSpPr/>
            <p:nvPr/>
          </p:nvSpPr>
          <p:spPr>
            <a:xfrm>
              <a:off x="3787" y="946"/>
              <a:ext cx="91" cy="0"/>
            </a:xfrm>
            <a:prstGeom prst="line">
              <a:avLst/>
            </a:prstGeom>
            <a:ln w="15875" cap="flat" cmpd="sng">
              <a:solidFill>
                <a:schemeClr val="tx1"/>
              </a:solidFill>
              <a:prstDash val="solid"/>
              <a:headEnd type="none" w="med" len="med"/>
              <a:tailEnd type="none" w="med" len="med"/>
            </a:ln>
          </p:spPr>
          <p:txBody>
            <a:bodyPr/>
            <a:lstStyle/>
            <a:p>
              <a:endParaRPr lang="zh-CN" altLang="en-US"/>
            </a:p>
          </p:txBody>
        </p:sp>
      </p:grpSp>
      <p:grpSp>
        <p:nvGrpSpPr>
          <p:cNvPr id="35882" name="Group 55"/>
          <p:cNvGrpSpPr/>
          <p:nvPr/>
        </p:nvGrpSpPr>
        <p:grpSpPr>
          <a:xfrm>
            <a:off x="4356100" y="771525"/>
            <a:ext cx="144463" cy="82550"/>
            <a:chOff x="3787" y="894"/>
            <a:chExt cx="91" cy="52"/>
          </a:xfrm>
        </p:grpSpPr>
        <p:sp>
          <p:nvSpPr>
            <p:cNvPr id="35887" name="Line 56"/>
            <p:cNvSpPr/>
            <p:nvPr/>
          </p:nvSpPr>
          <p:spPr>
            <a:xfrm>
              <a:off x="3787" y="894"/>
              <a:ext cx="91" cy="0"/>
            </a:xfrm>
            <a:prstGeom prst="line">
              <a:avLst/>
            </a:prstGeom>
            <a:ln w="15875" cap="flat" cmpd="sng">
              <a:solidFill>
                <a:schemeClr val="tx1"/>
              </a:solidFill>
              <a:prstDash val="solid"/>
              <a:headEnd type="none" w="med" len="med"/>
              <a:tailEnd type="none" w="med" len="med"/>
            </a:ln>
          </p:spPr>
          <p:txBody>
            <a:bodyPr/>
            <a:lstStyle/>
            <a:p>
              <a:endParaRPr lang="zh-CN" altLang="en-US"/>
            </a:p>
          </p:txBody>
        </p:sp>
        <p:sp>
          <p:nvSpPr>
            <p:cNvPr id="35888" name="Line 57"/>
            <p:cNvSpPr/>
            <p:nvPr/>
          </p:nvSpPr>
          <p:spPr>
            <a:xfrm>
              <a:off x="3787" y="946"/>
              <a:ext cx="91" cy="0"/>
            </a:xfrm>
            <a:prstGeom prst="line">
              <a:avLst/>
            </a:prstGeom>
            <a:ln w="15875" cap="flat" cmpd="sng">
              <a:solidFill>
                <a:schemeClr val="tx1"/>
              </a:solidFill>
              <a:prstDash val="solid"/>
              <a:headEnd type="none" w="med" len="med"/>
              <a:tailEnd type="none" w="med" len="med"/>
            </a:ln>
          </p:spPr>
          <p:txBody>
            <a:bodyPr/>
            <a:lstStyle/>
            <a:p>
              <a:endParaRPr lang="zh-CN" altLang="en-US"/>
            </a:p>
          </p:txBody>
        </p:sp>
      </p:grpSp>
      <p:grpSp>
        <p:nvGrpSpPr>
          <p:cNvPr id="35883" name="Group 60"/>
          <p:cNvGrpSpPr/>
          <p:nvPr/>
        </p:nvGrpSpPr>
        <p:grpSpPr>
          <a:xfrm>
            <a:off x="2474913" y="3292475"/>
            <a:ext cx="431800" cy="66675"/>
            <a:chOff x="3560" y="1487"/>
            <a:chExt cx="272" cy="42"/>
          </a:xfrm>
        </p:grpSpPr>
        <p:sp>
          <p:nvSpPr>
            <p:cNvPr id="35885" name="Line 58"/>
            <p:cNvSpPr/>
            <p:nvPr/>
          </p:nvSpPr>
          <p:spPr>
            <a:xfrm>
              <a:off x="3560" y="1487"/>
              <a:ext cx="272" cy="0"/>
            </a:xfrm>
            <a:prstGeom prst="line">
              <a:avLst/>
            </a:prstGeom>
            <a:ln w="15875" cap="flat" cmpd="sng">
              <a:solidFill>
                <a:schemeClr val="tx1"/>
              </a:solidFill>
              <a:prstDash val="solid"/>
              <a:headEnd type="none" w="med" len="med"/>
              <a:tailEnd type="none" w="med" len="med"/>
            </a:ln>
          </p:spPr>
          <p:txBody>
            <a:bodyPr/>
            <a:lstStyle/>
            <a:p>
              <a:endParaRPr lang="zh-CN" altLang="en-US"/>
            </a:p>
          </p:txBody>
        </p:sp>
        <p:sp>
          <p:nvSpPr>
            <p:cNvPr id="35886" name="Line 59"/>
            <p:cNvSpPr/>
            <p:nvPr/>
          </p:nvSpPr>
          <p:spPr>
            <a:xfrm>
              <a:off x="3560" y="1529"/>
              <a:ext cx="272" cy="0"/>
            </a:xfrm>
            <a:prstGeom prst="line">
              <a:avLst/>
            </a:prstGeom>
            <a:ln w="15875" cap="flat" cmpd="sng">
              <a:solidFill>
                <a:schemeClr val="tx1"/>
              </a:solidFill>
              <a:prstDash val="solid"/>
              <a:headEnd type="none" w="med" len="med"/>
              <a:tailEnd type="none" w="med" len="med"/>
            </a:ln>
          </p:spPr>
          <p:txBody>
            <a:bodyPr/>
            <a:lstStyle/>
            <a:p>
              <a:endParaRPr lang="zh-CN" altLang="en-US"/>
            </a:p>
          </p:txBody>
        </p:sp>
      </p:grpSp>
      <p:sp>
        <p:nvSpPr>
          <p:cNvPr id="35884" name="Line 61"/>
          <p:cNvSpPr/>
          <p:nvPr/>
        </p:nvSpPr>
        <p:spPr>
          <a:xfrm>
            <a:off x="6813550" y="3340100"/>
            <a:ext cx="431800" cy="0"/>
          </a:xfrm>
          <a:prstGeom prst="line">
            <a:avLst/>
          </a:prstGeom>
          <a:ln w="12700" cap="flat" cmpd="sng">
            <a:solidFill>
              <a:srgbClr val="FF6600"/>
            </a:solidFill>
            <a:prstDash val="solid"/>
            <a:headEnd type="none" w="med" len="med"/>
            <a:tailEnd type="none" w="med" len="med"/>
          </a:ln>
        </p:spPr>
        <p:txBody>
          <a:bodyPr/>
          <a:lstStyle/>
          <a:p>
            <a:endParaRPr lang="zh-CN" altLang="en-US"/>
          </a:p>
        </p:txBody>
      </p:sp>
      <p:pic>
        <p:nvPicPr>
          <p:cNvPr id="2" name="图片 1"/>
          <p:cNvPicPr>
            <a:picLocks noChangeAspect="1"/>
          </p:cNvPicPr>
          <p:nvPr/>
        </p:nvPicPr>
        <p:blipFill>
          <a:blip r:embed="rId4"/>
          <a:stretch>
            <a:fillRect/>
          </a:stretch>
        </p:blipFill>
        <p:spPr>
          <a:xfrm>
            <a:off x="451485" y="403225"/>
            <a:ext cx="8472805" cy="4441825"/>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3686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23</a:t>
            </a:fld>
            <a:endParaRPr lang="en-US" altLang="zh-CN" sz="900" dirty="0">
              <a:solidFill>
                <a:srgbClr val="898989"/>
              </a:solidFill>
              <a:latin typeface="Times New Roman" panose="02020603050405020304" pitchFamily="18" charset="0"/>
            </a:endParaRPr>
          </a:p>
        </p:txBody>
      </p:sp>
      <p:grpSp>
        <p:nvGrpSpPr>
          <p:cNvPr id="35844" name="Group 5"/>
          <p:cNvGrpSpPr/>
          <p:nvPr/>
        </p:nvGrpSpPr>
        <p:grpSpPr>
          <a:xfrm>
            <a:off x="2195513" y="1182688"/>
            <a:ext cx="5761037" cy="3765550"/>
            <a:chOff x="0" y="0"/>
            <a:chExt cx="3792" cy="2688"/>
          </a:xfrm>
        </p:grpSpPr>
        <p:sp>
          <p:nvSpPr>
            <p:cNvPr id="32776" name="Rectangle 6"/>
            <p:cNvSpPr>
              <a:spLocks noChangeArrowheads="1"/>
            </p:cNvSpPr>
            <p:nvPr/>
          </p:nvSpPr>
          <p:spPr bwMode="auto">
            <a:xfrm>
              <a:off x="0" y="0"/>
              <a:ext cx="3792" cy="2688"/>
            </a:xfrm>
            <a:prstGeom prst="rect">
              <a:avLst/>
            </a:prstGeom>
            <a:solidFill>
              <a:srgbClr val="FFFFFF"/>
            </a:solidFill>
            <a:ln w="9525">
              <a:solidFill>
                <a:schemeClr val="hlink"/>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grpSp>
          <p:nvGrpSpPr>
            <p:cNvPr id="36873" name="Group 7"/>
            <p:cNvGrpSpPr/>
            <p:nvPr/>
          </p:nvGrpSpPr>
          <p:grpSpPr>
            <a:xfrm>
              <a:off x="336" y="610"/>
              <a:ext cx="1072" cy="1520"/>
              <a:chOff x="0" y="0"/>
              <a:chExt cx="1072" cy="1520"/>
            </a:xfrm>
          </p:grpSpPr>
          <p:sp>
            <p:nvSpPr>
              <p:cNvPr id="32808" name="Rectangle 8"/>
              <p:cNvSpPr>
                <a:spLocks noChangeArrowheads="1"/>
              </p:cNvSpPr>
              <p:nvPr/>
            </p:nvSpPr>
            <p:spPr bwMode="auto">
              <a:xfrm>
                <a:off x="58" y="494"/>
                <a:ext cx="998" cy="471"/>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09" name="Oval 9"/>
              <p:cNvSpPr>
                <a:spLocks noChangeArrowheads="1"/>
              </p:cNvSpPr>
              <p:nvPr/>
            </p:nvSpPr>
            <p:spPr bwMode="auto">
              <a:xfrm>
                <a:off x="556" y="427"/>
                <a:ext cx="59" cy="59"/>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32810" name="Line 10"/>
              <p:cNvSpPr>
                <a:spLocks noChangeShapeType="1"/>
              </p:cNvSpPr>
              <p:nvPr/>
            </p:nvSpPr>
            <p:spPr bwMode="auto">
              <a:xfrm>
                <a:off x="149" y="974"/>
                <a:ext cx="0" cy="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11" name="Text Box 11"/>
              <p:cNvSpPr txBox="1">
                <a:spLocks noChangeArrowheads="1"/>
              </p:cNvSpPr>
              <p:nvPr/>
            </p:nvSpPr>
            <p:spPr bwMode="auto">
              <a:xfrm>
                <a:off x="240" y="482"/>
                <a:ext cx="399"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2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2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1</a:t>
                </a:r>
              </a:p>
            </p:txBody>
          </p:sp>
          <p:sp>
            <p:nvSpPr>
              <p:cNvPr id="32812" name="Text Box 12"/>
              <p:cNvSpPr txBox="1">
                <a:spLocks noChangeArrowheads="1"/>
              </p:cNvSpPr>
              <p:nvPr/>
            </p:nvSpPr>
            <p:spPr bwMode="auto">
              <a:xfrm>
                <a:off x="480" y="0"/>
                <a:ext cx="23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a:t>
                </a:r>
              </a:p>
            </p:txBody>
          </p:sp>
          <p:sp>
            <p:nvSpPr>
              <p:cNvPr id="32813" name="Line 13"/>
              <p:cNvSpPr>
                <a:spLocks noChangeShapeType="1"/>
              </p:cNvSpPr>
              <p:nvPr/>
            </p:nvSpPr>
            <p:spPr bwMode="auto">
              <a:xfrm>
                <a:off x="584" y="230"/>
                <a:ext cx="0"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14" name="Text Box 14"/>
              <p:cNvSpPr txBox="1">
                <a:spLocks noChangeArrowheads="1"/>
              </p:cNvSpPr>
              <p:nvPr/>
            </p:nvSpPr>
            <p:spPr bwMode="auto">
              <a:xfrm>
                <a:off x="0" y="1217"/>
                <a:ext cx="25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a:t>
                </a:r>
              </a:p>
            </p:txBody>
          </p:sp>
          <p:sp>
            <p:nvSpPr>
              <p:cNvPr id="32815" name="Text Box 15"/>
              <p:cNvSpPr txBox="1">
                <a:spLocks noChangeArrowheads="1"/>
              </p:cNvSpPr>
              <p:nvPr/>
            </p:nvSpPr>
            <p:spPr bwMode="auto">
              <a:xfrm>
                <a:off x="151" y="1213"/>
                <a:ext cx="243"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a:t>
                </a:r>
              </a:p>
            </p:txBody>
          </p:sp>
          <p:sp>
            <p:nvSpPr>
              <p:cNvPr id="32816" name="Line 16"/>
              <p:cNvSpPr>
                <a:spLocks noChangeShapeType="1"/>
              </p:cNvSpPr>
              <p:nvPr/>
            </p:nvSpPr>
            <p:spPr bwMode="auto">
              <a:xfrm>
                <a:off x="58" y="734"/>
                <a:ext cx="99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17" name="Line 17"/>
              <p:cNvSpPr>
                <a:spLocks noChangeShapeType="1"/>
              </p:cNvSpPr>
              <p:nvPr/>
            </p:nvSpPr>
            <p:spPr bwMode="auto">
              <a:xfrm>
                <a:off x="384" y="73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18" name="Line 18"/>
              <p:cNvSpPr>
                <a:spLocks noChangeShapeType="1"/>
              </p:cNvSpPr>
              <p:nvPr/>
            </p:nvSpPr>
            <p:spPr bwMode="auto">
              <a:xfrm>
                <a:off x="718" y="73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19" name="Line 19"/>
              <p:cNvSpPr>
                <a:spLocks noChangeShapeType="1"/>
              </p:cNvSpPr>
              <p:nvPr/>
            </p:nvSpPr>
            <p:spPr bwMode="auto">
              <a:xfrm>
                <a:off x="240" y="974"/>
                <a:ext cx="0" cy="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20" name="Line 20"/>
              <p:cNvSpPr>
                <a:spLocks noChangeShapeType="1"/>
              </p:cNvSpPr>
              <p:nvPr/>
            </p:nvSpPr>
            <p:spPr bwMode="auto">
              <a:xfrm>
                <a:off x="503" y="974"/>
                <a:ext cx="1" cy="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21" name="Text Box 21"/>
              <p:cNvSpPr txBox="1">
                <a:spLocks noChangeArrowheads="1"/>
              </p:cNvSpPr>
              <p:nvPr/>
            </p:nvSpPr>
            <p:spPr bwMode="auto">
              <a:xfrm>
                <a:off x="360" y="1217"/>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a:t>
                </a:r>
              </a:p>
            </p:txBody>
          </p:sp>
          <p:sp>
            <p:nvSpPr>
              <p:cNvPr id="32822" name="Text Box 22"/>
              <p:cNvSpPr txBox="1">
                <a:spLocks noChangeArrowheads="1"/>
              </p:cNvSpPr>
              <p:nvPr/>
            </p:nvSpPr>
            <p:spPr bwMode="auto">
              <a:xfrm>
                <a:off x="511" y="1213"/>
                <a:ext cx="253"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
                </a:r>
              </a:p>
            </p:txBody>
          </p:sp>
          <p:sp>
            <p:nvSpPr>
              <p:cNvPr id="32823" name="Line 23"/>
              <p:cNvSpPr>
                <a:spLocks noChangeShapeType="1"/>
              </p:cNvSpPr>
              <p:nvPr/>
            </p:nvSpPr>
            <p:spPr bwMode="auto">
              <a:xfrm>
                <a:off x="599" y="974"/>
                <a:ext cx="1" cy="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24" name="Line 24"/>
              <p:cNvSpPr>
                <a:spLocks noChangeShapeType="1"/>
              </p:cNvSpPr>
              <p:nvPr/>
            </p:nvSpPr>
            <p:spPr bwMode="auto">
              <a:xfrm>
                <a:off x="832" y="974"/>
                <a:ext cx="0" cy="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25" name="Text Box 25"/>
              <p:cNvSpPr txBox="1">
                <a:spLocks noChangeArrowheads="1"/>
              </p:cNvSpPr>
              <p:nvPr/>
            </p:nvSpPr>
            <p:spPr bwMode="auto">
              <a:xfrm>
                <a:off x="695" y="1217"/>
                <a:ext cx="22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E</a:t>
                </a:r>
              </a:p>
            </p:txBody>
          </p:sp>
          <p:sp>
            <p:nvSpPr>
              <p:cNvPr id="32826" name="Text Box 26"/>
              <p:cNvSpPr txBox="1">
                <a:spLocks noChangeArrowheads="1"/>
              </p:cNvSpPr>
              <p:nvPr/>
            </p:nvSpPr>
            <p:spPr bwMode="auto">
              <a:xfrm>
                <a:off x="848" y="1217"/>
                <a:ext cx="22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a:t>
                </a:r>
              </a:p>
            </p:txBody>
          </p:sp>
          <p:sp>
            <p:nvSpPr>
              <p:cNvPr id="32827" name="Line 27"/>
              <p:cNvSpPr>
                <a:spLocks noChangeShapeType="1"/>
              </p:cNvSpPr>
              <p:nvPr/>
            </p:nvSpPr>
            <p:spPr bwMode="auto">
              <a:xfrm>
                <a:off x="935" y="974"/>
                <a:ext cx="1" cy="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28" name="Text Box 28"/>
              <p:cNvSpPr txBox="1">
                <a:spLocks noChangeArrowheads="1"/>
              </p:cNvSpPr>
              <p:nvPr/>
            </p:nvSpPr>
            <p:spPr bwMode="auto">
              <a:xfrm>
                <a:off x="47" y="714"/>
                <a:ext cx="238"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&amp;</a:t>
                </a:r>
              </a:p>
            </p:txBody>
          </p:sp>
        </p:grpSp>
        <p:grpSp>
          <p:nvGrpSpPr>
            <p:cNvPr id="36874" name="Group 29"/>
            <p:cNvGrpSpPr/>
            <p:nvPr/>
          </p:nvGrpSpPr>
          <p:grpSpPr>
            <a:xfrm>
              <a:off x="1848" y="108"/>
              <a:ext cx="1605" cy="2521"/>
              <a:chOff x="0" y="0"/>
              <a:chExt cx="1605" cy="2521"/>
            </a:xfrm>
          </p:grpSpPr>
          <p:sp>
            <p:nvSpPr>
              <p:cNvPr id="32779" name="Text Box 30"/>
              <p:cNvSpPr txBox="1">
                <a:spLocks noChangeArrowheads="1"/>
              </p:cNvSpPr>
              <p:nvPr/>
            </p:nvSpPr>
            <p:spPr bwMode="auto">
              <a:xfrm>
                <a:off x="696" y="0"/>
                <a:ext cx="24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6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a:t>
                </a:r>
              </a:p>
            </p:txBody>
          </p:sp>
          <p:sp>
            <p:nvSpPr>
              <p:cNvPr id="36876" name="Oval 31"/>
              <p:cNvSpPr/>
              <p:nvPr/>
            </p:nvSpPr>
            <p:spPr>
              <a:xfrm rot="-5400000">
                <a:off x="790" y="495"/>
                <a:ext cx="58" cy="62"/>
              </a:xfrm>
              <a:prstGeom prst="ellipse">
                <a:avLst/>
              </a:prstGeom>
              <a:noFill/>
              <a:ln w="28575" cap="flat" cmpd="sng">
                <a:solidFill>
                  <a:schemeClr val="tx1"/>
                </a:solidFill>
                <a:prstDash val="solid"/>
                <a:headEnd type="none" w="med" len="med"/>
                <a:tailEnd type="none" w="med" len="med"/>
              </a:ln>
            </p:spPr>
            <p:txBody>
              <a:bodyPr rot="10800000" wrap="none" anchor="ctr"/>
              <a:lstStyle/>
              <a:p>
                <a:pPr algn="ctr" eaLnBrk="1" hangingPunct="1">
                  <a:buFont typeface="Arial" panose="020B0604020202020204" pitchFamily="34" charset="0"/>
                </a:pPr>
                <a:endParaRPr lang="zh-CN" altLang="en-US" sz="2400" b="1" dirty="0">
                  <a:solidFill>
                    <a:schemeClr val="bg1"/>
                  </a:solidFill>
                  <a:latin typeface="Times New Roman" panose="02020603050405020304" pitchFamily="18" charset="0"/>
                  <a:ea typeface="华文新魏" panose="02010800040101010101" pitchFamily="2" charset="-122"/>
                </a:endParaRPr>
              </a:p>
            </p:txBody>
          </p:sp>
          <p:sp>
            <p:nvSpPr>
              <p:cNvPr id="32781" name="Line 32"/>
              <p:cNvSpPr>
                <a:spLocks noChangeShapeType="1"/>
              </p:cNvSpPr>
              <p:nvPr/>
            </p:nvSpPr>
            <p:spPr bwMode="auto">
              <a:xfrm rot="16200000" flipV="1">
                <a:off x="701" y="375"/>
                <a:ext cx="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782" name="Text Box 33"/>
              <p:cNvSpPr txBox="1">
                <a:spLocks noChangeArrowheads="1"/>
              </p:cNvSpPr>
              <p:nvPr/>
            </p:nvSpPr>
            <p:spPr bwMode="auto">
              <a:xfrm>
                <a:off x="221" y="2216"/>
                <a:ext cx="243"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a:t>
                </a:r>
              </a:p>
            </p:txBody>
          </p:sp>
          <p:sp>
            <p:nvSpPr>
              <p:cNvPr id="32783" name="Text Box 34"/>
              <p:cNvSpPr txBox="1">
                <a:spLocks noChangeArrowheads="1"/>
              </p:cNvSpPr>
              <p:nvPr/>
            </p:nvSpPr>
            <p:spPr bwMode="auto">
              <a:xfrm>
                <a:off x="600" y="2216"/>
                <a:ext cx="25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a:t>
                </a:r>
              </a:p>
            </p:txBody>
          </p:sp>
          <p:sp>
            <p:nvSpPr>
              <p:cNvPr id="32784" name="Text Box 35"/>
              <p:cNvSpPr txBox="1">
                <a:spLocks noChangeArrowheads="1"/>
              </p:cNvSpPr>
              <p:nvPr/>
            </p:nvSpPr>
            <p:spPr bwMode="auto">
              <a:xfrm>
                <a:off x="36" y="2216"/>
                <a:ext cx="255"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a:t>
                </a:r>
              </a:p>
            </p:txBody>
          </p:sp>
          <p:sp>
            <p:nvSpPr>
              <p:cNvPr id="36881" name="AutoShape 36"/>
              <p:cNvSpPr>
                <a:spLocks noChangeArrowheads="1"/>
              </p:cNvSpPr>
              <p:nvPr/>
            </p:nvSpPr>
            <p:spPr bwMode="auto">
              <a:xfrm rot="5374188">
                <a:off x="755" y="834"/>
                <a:ext cx="95" cy="481"/>
              </a:xfrm>
              <a:prstGeom prst="moon">
                <a:avLst>
                  <a:gd name="adj" fmla="val 50000"/>
                </a:avLst>
              </a:prstGeom>
              <a:solidFill>
                <a:schemeClr val="hlink"/>
              </a:solidFill>
              <a:ln w="9525">
                <a:solidFill>
                  <a:schemeClr val="hlink"/>
                </a:solidFill>
                <a:miter lim="800000"/>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36882" name="AutoShape 37"/>
              <p:cNvSpPr/>
              <p:nvPr/>
            </p:nvSpPr>
            <p:spPr>
              <a:xfrm rot="-5400000">
                <a:off x="-31" y="1490"/>
                <a:ext cx="545" cy="468"/>
              </a:xfrm>
              <a:prstGeom prst="flowChartDelay">
                <a:avLst/>
              </a:prstGeom>
              <a:solidFill>
                <a:schemeClr val="accent1"/>
              </a:solidFill>
              <a:ln w="9525" cap="flat" cmpd="sng">
                <a:solidFill>
                  <a:schemeClr val="tx1"/>
                </a:solidFill>
                <a:prstDash val="solid"/>
                <a:miter/>
                <a:headEnd type="none" w="med" len="med"/>
                <a:tailEnd type="none" w="med" len="med"/>
              </a:ln>
            </p:spPr>
            <p:txBody>
              <a:bodyPr rot="10800000" wrap="none" anchor="ctr"/>
              <a:lstStyle/>
              <a:p>
                <a:pPr algn="ctr" eaLnBrk="1" hangingPunct="1">
                  <a:buFont typeface="Arial" panose="020B0604020202020204" pitchFamily="34" charset="0"/>
                </a:pPr>
                <a:endParaRPr lang="zh-CN" altLang="en-US" sz="2400" b="1" dirty="0">
                  <a:solidFill>
                    <a:schemeClr val="bg1"/>
                  </a:solidFill>
                  <a:latin typeface="Times New Roman" panose="02020603050405020304" pitchFamily="18" charset="0"/>
                  <a:ea typeface="华文新魏" panose="02010800040101010101" pitchFamily="2" charset="-122"/>
                </a:endParaRPr>
              </a:p>
            </p:txBody>
          </p:sp>
          <p:sp>
            <p:nvSpPr>
              <p:cNvPr id="32787" name="Text Box 38"/>
              <p:cNvSpPr txBox="1">
                <a:spLocks noChangeArrowheads="1"/>
              </p:cNvSpPr>
              <p:nvPr/>
            </p:nvSpPr>
            <p:spPr bwMode="auto">
              <a:xfrm>
                <a:off x="1370" y="2216"/>
                <a:ext cx="224"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a:t>
                </a:r>
              </a:p>
            </p:txBody>
          </p:sp>
          <p:sp>
            <p:nvSpPr>
              <p:cNvPr id="32788" name="Text Box 39"/>
              <p:cNvSpPr txBox="1">
                <a:spLocks noChangeArrowheads="1"/>
              </p:cNvSpPr>
              <p:nvPr/>
            </p:nvSpPr>
            <p:spPr bwMode="auto">
              <a:xfrm>
                <a:off x="804" y="2216"/>
                <a:ext cx="23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
                </a:r>
              </a:p>
            </p:txBody>
          </p:sp>
          <p:sp>
            <p:nvSpPr>
              <p:cNvPr id="32789" name="Text Box 40"/>
              <p:cNvSpPr txBox="1">
                <a:spLocks noChangeArrowheads="1"/>
              </p:cNvSpPr>
              <p:nvPr/>
            </p:nvSpPr>
            <p:spPr bwMode="auto">
              <a:xfrm>
                <a:off x="1178" y="2216"/>
                <a:ext cx="234"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E</a:t>
                </a:r>
              </a:p>
            </p:txBody>
          </p:sp>
          <p:sp>
            <p:nvSpPr>
              <p:cNvPr id="36886" name="AutoShape 41"/>
              <p:cNvSpPr/>
              <p:nvPr/>
            </p:nvSpPr>
            <p:spPr>
              <a:xfrm rot="-5400000">
                <a:off x="537" y="1497"/>
                <a:ext cx="546" cy="468"/>
              </a:xfrm>
              <a:prstGeom prst="flowChartDelay">
                <a:avLst/>
              </a:prstGeom>
              <a:solidFill>
                <a:schemeClr val="accent1"/>
              </a:solidFill>
              <a:ln w="9525" cap="flat" cmpd="sng">
                <a:solidFill>
                  <a:schemeClr val="tx1"/>
                </a:solidFill>
                <a:prstDash val="solid"/>
                <a:miter/>
                <a:headEnd type="none" w="med" len="med"/>
                <a:tailEnd type="none" w="med" len="med"/>
              </a:ln>
            </p:spPr>
            <p:txBody>
              <a:bodyPr rot="10800000" wrap="none" anchor="ctr"/>
              <a:lstStyle/>
              <a:p>
                <a:pPr algn="ctr" eaLnBrk="1" hangingPunct="1">
                  <a:buFont typeface="Arial" panose="020B0604020202020204" pitchFamily="34" charset="0"/>
                </a:pPr>
                <a:endParaRPr lang="zh-CN" altLang="en-US" sz="2400" b="1" dirty="0">
                  <a:solidFill>
                    <a:schemeClr val="bg1"/>
                  </a:solidFill>
                  <a:latin typeface="Times New Roman" panose="02020603050405020304" pitchFamily="18" charset="0"/>
                  <a:ea typeface="华文新魏" panose="02010800040101010101" pitchFamily="2" charset="-122"/>
                </a:endParaRPr>
              </a:p>
            </p:txBody>
          </p:sp>
          <p:sp>
            <p:nvSpPr>
              <p:cNvPr id="36887" name="AutoShape 42"/>
              <p:cNvSpPr/>
              <p:nvPr/>
            </p:nvSpPr>
            <p:spPr>
              <a:xfrm rot="-5400000">
                <a:off x="1098" y="1497"/>
                <a:ext cx="546" cy="468"/>
              </a:xfrm>
              <a:prstGeom prst="flowChartDelay">
                <a:avLst/>
              </a:prstGeom>
              <a:solidFill>
                <a:schemeClr val="accent1"/>
              </a:solidFill>
              <a:ln w="9525" cap="flat" cmpd="sng">
                <a:solidFill>
                  <a:schemeClr val="tx1"/>
                </a:solidFill>
                <a:prstDash val="solid"/>
                <a:miter/>
                <a:headEnd type="none" w="med" len="med"/>
                <a:tailEnd type="none" w="med" len="med"/>
              </a:ln>
            </p:spPr>
            <p:txBody>
              <a:bodyPr rot="10800000" wrap="none" anchor="ctr"/>
              <a:lstStyle/>
              <a:p>
                <a:pPr algn="ctr" eaLnBrk="1" hangingPunct="1">
                  <a:buFont typeface="Arial" panose="020B0604020202020204" pitchFamily="34" charset="0"/>
                </a:pPr>
                <a:endParaRPr lang="zh-CN" altLang="en-US" sz="2400" b="1" dirty="0">
                  <a:solidFill>
                    <a:schemeClr val="bg1"/>
                  </a:solidFill>
                  <a:latin typeface="Times New Roman" panose="02020603050405020304" pitchFamily="18" charset="0"/>
                  <a:ea typeface="华文新魏" panose="02010800040101010101" pitchFamily="2" charset="-122"/>
                </a:endParaRPr>
              </a:p>
            </p:txBody>
          </p:sp>
          <p:sp>
            <p:nvSpPr>
              <p:cNvPr id="32792" name="Line 43"/>
              <p:cNvSpPr>
                <a:spLocks noChangeShapeType="1"/>
              </p:cNvSpPr>
              <p:nvPr/>
            </p:nvSpPr>
            <p:spPr bwMode="auto">
              <a:xfrm>
                <a:off x="228" y="1256"/>
                <a:ext cx="43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793" name="Line 44"/>
              <p:cNvSpPr>
                <a:spLocks noChangeShapeType="1"/>
              </p:cNvSpPr>
              <p:nvPr/>
            </p:nvSpPr>
            <p:spPr bwMode="auto">
              <a:xfrm>
                <a:off x="228" y="1256"/>
                <a:ext cx="0" cy="19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794" name="Line 45"/>
              <p:cNvSpPr>
                <a:spLocks noChangeShapeType="1"/>
              </p:cNvSpPr>
              <p:nvPr/>
            </p:nvSpPr>
            <p:spPr bwMode="auto">
              <a:xfrm>
                <a:off x="1385" y="1256"/>
                <a:ext cx="0" cy="19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795" name="Line 46"/>
              <p:cNvSpPr>
                <a:spLocks noChangeShapeType="1"/>
              </p:cNvSpPr>
              <p:nvPr/>
            </p:nvSpPr>
            <p:spPr bwMode="auto">
              <a:xfrm>
                <a:off x="132" y="2004"/>
                <a:ext cx="0" cy="2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796" name="Line 47"/>
              <p:cNvSpPr>
                <a:spLocks noChangeShapeType="1"/>
              </p:cNvSpPr>
              <p:nvPr/>
            </p:nvSpPr>
            <p:spPr bwMode="auto">
              <a:xfrm>
                <a:off x="324" y="2004"/>
                <a:ext cx="0" cy="2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797" name="Line 48"/>
              <p:cNvSpPr>
                <a:spLocks noChangeShapeType="1"/>
              </p:cNvSpPr>
              <p:nvPr/>
            </p:nvSpPr>
            <p:spPr bwMode="auto">
              <a:xfrm>
                <a:off x="710" y="2004"/>
                <a:ext cx="0" cy="2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798" name="Line 49"/>
              <p:cNvSpPr>
                <a:spLocks noChangeShapeType="1"/>
              </p:cNvSpPr>
              <p:nvPr/>
            </p:nvSpPr>
            <p:spPr bwMode="auto">
              <a:xfrm>
                <a:off x="900" y="2004"/>
                <a:ext cx="0" cy="2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799" name="Line 50"/>
              <p:cNvSpPr>
                <a:spLocks noChangeShapeType="1"/>
              </p:cNvSpPr>
              <p:nvPr/>
            </p:nvSpPr>
            <p:spPr bwMode="auto">
              <a:xfrm>
                <a:off x="1291" y="2004"/>
                <a:ext cx="0" cy="2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00" name="Line 51"/>
              <p:cNvSpPr>
                <a:spLocks noChangeShapeType="1"/>
              </p:cNvSpPr>
              <p:nvPr/>
            </p:nvSpPr>
            <p:spPr bwMode="auto">
              <a:xfrm>
                <a:off x="1478" y="2004"/>
                <a:ext cx="0" cy="2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grpSp>
            <p:nvGrpSpPr>
              <p:cNvPr id="36897" name="Group 52"/>
              <p:cNvGrpSpPr/>
              <p:nvPr/>
            </p:nvGrpSpPr>
            <p:grpSpPr>
              <a:xfrm>
                <a:off x="531" y="567"/>
                <a:ext cx="549" cy="628"/>
                <a:chOff x="0" y="0"/>
                <a:chExt cx="549" cy="628"/>
              </a:xfrm>
            </p:grpSpPr>
            <p:sp>
              <p:nvSpPr>
                <p:cNvPr id="36902" name="AutoShape 53"/>
                <p:cNvSpPr/>
                <p:nvPr/>
              </p:nvSpPr>
              <p:spPr>
                <a:xfrm rot="-5400000">
                  <a:off x="4" y="37"/>
                  <a:ext cx="551" cy="469"/>
                </a:xfrm>
                <a:prstGeom prst="flowChartDelay">
                  <a:avLst/>
                </a:prstGeom>
                <a:solidFill>
                  <a:schemeClr val="accent1"/>
                </a:solidFill>
                <a:ln w="9525" cap="flat" cmpd="sng">
                  <a:solidFill>
                    <a:schemeClr val="tx1"/>
                  </a:solidFill>
                  <a:prstDash val="solid"/>
                  <a:miter/>
                  <a:headEnd type="none" w="med" len="med"/>
                  <a:tailEnd type="none" w="med" len="med"/>
                </a:ln>
              </p:spPr>
              <p:txBody>
                <a:bodyPr rot="10800000" wrap="none" anchor="ctr"/>
                <a:lstStyle/>
                <a:p>
                  <a:pPr algn="ctr" eaLnBrk="1" hangingPunct="1">
                    <a:buFont typeface="Arial" panose="020B0604020202020204" pitchFamily="34" charset="0"/>
                  </a:pPr>
                  <a:endParaRPr lang="zh-CN" altLang="en-US" sz="2400" b="1" dirty="0">
                    <a:solidFill>
                      <a:schemeClr val="bg1"/>
                    </a:solidFill>
                    <a:latin typeface="Times New Roman" panose="02020603050405020304" pitchFamily="18" charset="0"/>
                    <a:ea typeface="华文新魏" panose="02010800040101010101" pitchFamily="2" charset="-122"/>
                  </a:endParaRPr>
                </a:p>
              </p:txBody>
            </p:sp>
            <p:sp>
              <p:nvSpPr>
                <p:cNvPr id="36903" name="AutoShape 54"/>
                <p:cNvSpPr>
                  <a:spLocks noChangeArrowheads="1"/>
                </p:cNvSpPr>
                <p:nvPr/>
              </p:nvSpPr>
              <p:spPr bwMode="auto">
                <a:xfrm rot="5374188">
                  <a:off x="195" y="262"/>
                  <a:ext cx="165" cy="556"/>
                </a:xfrm>
                <a:prstGeom prst="moon">
                  <a:avLst>
                    <a:gd name="adj" fmla="val 50000"/>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grpSp>
          <p:sp>
            <p:nvSpPr>
              <p:cNvPr id="32802" name="Line 55"/>
              <p:cNvSpPr>
                <a:spLocks noChangeShapeType="1"/>
              </p:cNvSpPr>
              <p:nvPr/>
            </p:nvSpPr>
            <p:spPr bwMode="auto">
              <a:xfrm rot="5400000" flipH="1">
                <a:off x="547" y="1143"/>
                <a:ext cx="2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03" name="Line 56"/>
              <p:cNvSpPr>
                <a:spLocks noChangeShapeType="1"/>
              </p:cNvSpPr>
              <p:nvPr/>
            </p:nvSpPr>
            <p:spPr bwMode="auto">
              <a:xfrm rot="5400000" flipH="1">
                <a:off x="834" y="1143"/>
                <a:ext cx="219"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04" name="Line 57"/>
              <p:cNvSpPr>
                <a:spLocks noChangeShapeType="1"/>
              </p:cNvSpPr>
              <p:nvPr/>
            </p:nvSpPr>
            <p:spPr bwMode="auto">
              <a:xfrm>
                <a:off x="948" y="1256"/>
                <a:ext cx="43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2805" name="Line 58"/>
              <p:cNvSpPr>
                <a:spLocks noChangeShapeType="1"/>
              </p:cNvSpPr>
              <p:nvPr/>
            </p:nvSpPr>
            <p:spPr bwMode="auto">
              <a:xfrm rot="-5400000">
                <a:off x="588" y="1233"/>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grpSp>
      </p:grpSp>
      <p:sp>
        <p:nvSpPr>
          <p:cNvPr id="36869" name="Rectangle 3"/>
          <p:cNvSpPr>
            <a:spLocks noGrp="1"/>
          </p:cNvSpPr>
          <p:nvPr>
            <p:ph type="title"/>
          </p:nvPr>
        </p:nvSpPr>
        <p:spPr>
          <a:xfrm>
            <a:off x="831850" y="433388"/>
            <a:ext cx="7772400" cy="914400"/>
          </a:xfrm>
          <a:prstGeom prst="rect">
            <a:avLst/>
          </a:prstGeom>
          <a:noFill/>
          <a:ln w="9525">
            <a:noFill/>
          </a:ln>
        </p:spPr>
        <p:txBody>
          <a:bodyPr/>
          <a:lstStyle/>
          <a:p>
            <a:pPr eaLnBrk="1" hangingPunct="1">
              <a:lnSpc>
                <a:spcPct val="120000"/>
              </a:lnSpc>
            </a:pPr>
            <a:r>
              <a:rPr lang="en-US" altLang="zh-CN" sz="1800" b="1" dirty="0">
                <a:latin typeface="黑体" panose="02010609060101010101" pitchFamily="49" charset="-122"/>
                <a:ea typeface="黑体" panose="02010609060101010101" pitchFamily="49" charset="-122"/>
              </a:rPr>
              <a:t>③</a:t>
            </a:r>
            <a:r>
              <a:rPr lang="zh-CN" altLang="en-US" sz="1800" b="1" dirty="0">
                <a:latin typeface="黑体" panose="02010609060101010101" pitchFamily="49" charset="-122"/>
                <a:ea typeface="黑体" panose="02010609060101010101" pitchFamily="49" charset="-122"/>
              </a:rPr>
              <a:t>与或非逻辑</a:t>
            </a:r>
            <a:r>
              <a:rPr lang="en-US" altLang="zh-CN" sz="1800" b="1" dirty="0">
                <a:latin typeface="黑体" panose="02010609060101010101" pitchFamily="49" charset="-122"/>
                <a:ea typeface="黑体" panose="02010609060101010101" pitchFamily="49" charset="-122"/>
              </a:rPr>
              <a:t>(AOI)</a:t>
            </a:r>
            <a:br>
              <a:rPr lang="en-US" altLang="zh-CN" sz="1800" dirty="0">
                <a:latin typeface="黑体" panose="02010609060101010101" pitchFamily="49" charset="-122"/>
                <a:ea typeface="黑体" panose="02010609060101010101" pitchFamily="49" charset="-122"/>
              </a:rPr>
            </a:b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逻辑表达式为</a:t>
            </a:r>
            <a:r>
              <a:rPr lang="en-US" altLang="zh-CN" sz="1800"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F =  AB </a:t>
            </a: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CD </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EF</a:t>
            </a:r>
          </a:p>
        </p:txBody>
      </p:sp>
      <p:sp>
        <p:nvSpPr>
          <p:cNvPr id="36870" name="Line 4"/>
          <p:cNvSpPr/>
          <p:nvPr/>
        </p:nvSpPr>
        <p:spPr>
          <a:xfrm>
            <a:off x="4197350" y="862013"/>
            <a:ext cx="136842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36871" name="Rectangle 16"/>
          <p:cNvSpPr>
            <a:spLocks noGrp="1"/>
          </p:cNvSpPr>
          <p:nvPr>
            <p:ph/>
          </p:nvPr>
        </p:nvSpPr>
        <p:spPr>
          <a:xfrm>
            <a:off x="2819400" y="1200150"/>
            <a:ext cx="4114800" cy="457200"/>
          </a:xfrm>
          <a:prstGeom prst="rect">
            <a:avLst/>
          </a:prstGeom>
          <a:noFill/>
          <a:ln w="9525">
            <a:noFill/>
          </a:ln>
        </p:spPr>
        <p:txBody>
          <a:bodyPr/>
          <a:lstStyle/>
          <a:p>
            <a:pPr eaLnBrk="1" hangingPunct="1">
              <a:spcBef>
                <a:spcPct val="0"/>
              </a:spcBef>
              <a:buNone/>
            </a:pPr>
            <a:r>
              <a:rPr lang="zh-CN" altLang="en-US" sz="1800" dirty="0">
                <a:latin typeface="黑体" panose="02010609060101010101" pitchFamily="49" charset="-122"/>
                <a:ea typeface="黑体" panose="02010609060101010101" pitchFamily="49" charset="-122"/>
              </a:rPr>
              <a:t>与或非门的逻辑符号</a:t>
            </a: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920" name="Group 17"/>
          <p:cNvGrpSpPr/>
          <p:nvPr/>
        </p:nvGrpSpPr>
        <p:grpSpPr>
          <a:xfrm>
            <a:off x="4528820" y="3402330"/>
            <a:ext cx="3731260" cy="1850776"/>
            <a:chOff x="0" y="0"/>
            <a:chExt cx="2784" cy="1860"/>
          </a:xfrm>
        </p:grpSpPr>
        <p:sp>
          <p:nvSpPr>
            <p:cNvPr id="33829" name="Rectangle 18"/>
            <p:cNvSpPr>
              <a:spLocks noChangeArrowheads="1"/>
            </p:cNvSpPr>
            <p:nvPr/>
          </p:nvSpPr>
          <p:spPr bwMode="auto">
            <a:xfrm>
              <a:off x="0" y="0"/>
              <a:ext cx="2784" cy="1824"/>
            </a:xfrm>
            <a:prstGeom prst="rect">
              <a:avLst/>
            </a:prstGeom>
            <a:solidFill>
              <a:srgbClr val="CCCCFF"/>
            </a:solidFill>
            <a:ln w="9525">
              <a:solidFill>
                <a:schemeClr val="hlink"/>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grpSp>
          <p:nvGrpSpPr>
            <p:cNvPr id="37931" name="Group 19"/>
            <p:cNvGrpSpPr/>
            <p:nvPr/>
          </p:nvGrpSpPr>
          <p:grpSpPr>
            <a:xfrm>
              <a:off x="432" y="224"/>
              <a:ext cx="649" cy="1611"/>
              <a:chOff x="0" y="-2"/>
              <a:chExt cx="649" cy="1611"/>
            </a:xfrm>
          </p:grpSpPr>
          <p:sp>
            <p:nvSpPr>
              <p:cNvPr id="33852" name="Rectangle 20"/>
              <p:cNvSpPr>
                <a:spLocks noChangeArrowheads="1"/>
              </p:cNvSpPr>
              <p:nvPr/>
            </p:nvSpPr>
            <p:spPr bwMode="auto">
              <a:xfrm>
                <a:off x="0" y="502"/>
                <a:ext cx="624" cy="37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2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33853" name="Oval 21"/>
              <p:cNvSpPr>
                <a:spLocks noChangeArrowheads="1"/>
              </p:cNvSpPr>
              <p:nvPr/>
            </p:nvSpPr>
            <p:spPr bwMode="auto">
              <a:xfrm>
                <a:off x="284" y="426"/>
                <a:ext cx="59" cy="5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33854" name="Line 22"/>
              <p:cNvSpPr>
                <a:spLocks noChangeShapeType="1"/>
              </p:cNvSpPr>
              <p:nvPr/>
            </p:nvSpPr>
            <p:spPr bwMode="auto">
              <a:xfrm>
                <a:off x="191" y="892"/>
                <a:ext cx="1" cy="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3855" name="Line 23"/>
              <p:cNvSpPr>
                <a:spLocks noChangeShapeType="1"/>
              </p:cNvSpPr>
              <p:nvPr/>
            </p:nvSpPr>
            <p:spPr bwMode="auto">
              <a:xfrm>
                <a:off x="478" y="886"/>
                <a:ext cx="0" cy="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3856" name="Text Box 24"/>
              <p:cNvSpPr txBox="1">
                <a:spLocks noChangeArrowheads="1"/>
              </p:cNvSpPr>
              <p:nvPr/>
            </p:nvSpPr>
            <p:spPr bwMode="auto">
              <a:xfrm>
                <a:off x="144" y="513"/>
                <a:ext cx="431"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1</a:t>
                </a:r>
              </a:p>
            </p:txBody>
          </p:sp>
          <p:sp>
            <p:nvSpPr>
              <p:cNvPr id="33857" name="Text Box 25"/>
              <p:cNvSpPr txBox="1">
                <a:spLocks noChangeArrowheads="1"/>
              </p:cNvSpPr>
              <p:nvPr/>
            </p:nvSpPr>
            <p:spPr bwMode="auto">
              <a:xfrm>
                <a:off x="206" y="-2"/>
                <a:ext cx="247"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F</a:t>
                </a:r>
              </a:p>
            </p:txBody>
          </p:sp>
          <p:sp>
            <p:nvSpPr>
              <p:cNvPr id="33858" name="Line 26"/>
              <p:cNvSpPr>
                <a:spLocks noChangeShapeType="1"/>
              </p:cNvSpPr>
              <p:nvPr/>
            </p:nvSpPr>
            <p:spPr bwMode="auto">
              <a:xfrm>
                <a:off x="310" y="230"/>
                <a:ext cx="0"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3859" name="Text Box 27"/>
              <p:cNvSpPr txBox="1">
                <a:spLocks noChangeArrowheads="1"/>
              </p:cNvSpPr>
              <p:nvPr/>
            </p:nvSpPr>
            <p:spPr bwMode="auto">
              <a:xfrm>
                <a:off x="102" y="1122"/>
                <a:ext cx="281"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a:t>
                </a:r>
              </a:p>
            </p:txBody>
          </p:sp>
          <p:sp>
            <p:nvSpPr>
              <p:cNvPr id="33860" name="Text Box 28"/>
              <p:cNvSpPr txBox="1">
                <a:spLocks noChangeArrowheads="1"/>
              </p:cNvSpPr>
              <p:nvPr/>
            </p:nvSpPr>
            <p:spPr bwMode="auto">
              <a:xfrm>
                <a:off x="388" y="1139"/>
                <a:ext cx="261" cy="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B</a:t>
                </a:r>
              </a:p>
            </p:txBody>
          </p:sp>
        </p:grpSp>
        <p:grpSp>
          <p:nvGrpSpPr>
            <p:cNvPr id="37932" name="Group 29"/>
            <p:cNvGrpSpPr/>
            <p:nvPr/>
          </p:nvGrpSpPr>
          <p:grpSpPr>
            <a:xfrm>
              <a:off x="2060" y="82"/>
              <a:ext cx="504" cy="1778"/>
              <a:chOff x="-3" y="0"/>
              <a:chExt cx="504" cy="1778"/>
            </a:xfrm>
          </p:grpSpPr>
          <p:sp>
            <p:nvSpPr>
              <p:cNvPr id="33840" name="Text Box 30"/>
              <p:cNvSpPr txBox="1">
                <a:spLocks noChangeArrowheads="1"/>
              </p:cNvSpPr>
              <p:nvPr/>
            </p:nvSpPr>
            <p:spPr bwMode="auto">
              <a:xfrm>
                <a:off x="98" y="0"/>
                <a:ext cx="251"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F</a:t>
                </a:r>
              </a:p>
            </p:txBody>
          </p:sp>
          <p:sp>
            <p:nvSpPr>
              <p:cNvPr id="33841" name="AutoShape 31"/>
              <p:cNvSpPr>
                <a:spLocks noChangeArrowheads="1"/>
              </p:cNvSpPr>
              <p:nvPr/>
            </p:nvSpPr>
            <p:spPr bwMode="auto">
              <a:xfrm rot="-5400000">
                <a:off x="-36" y="582"/>
                <a:ext cx="547" cy="468"/>
              </a:xfrm>
              <a:prstGeom prst="flowChartDelay">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33842" name="Oval 32"/>
              <p:cNvSpPr>
                <a:spLocks noChangeArrowheads="1"/>
              </p:cNvSpPr>
              <p:nvPr/>
            </p:nvSpPr>
            <p:spPr bwMode="auto">
              <a:xfrm rot="-5400000">
                <a:off x="189" y="482"/>
                <a:ext cx="58" cy="59"/>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33843" name="Line 33"/>
              <p:cNvSpPr>
                <a:spLocks noChangeShapeType="1"/>
              </p:cNvSpPr>
              <p:nvPr/>
            </p:nvSpPr>
            <p:spPr bwMode="auto">
              <a:xfrm rot="16200000" flipV="1">
                <a:off x="102" y="362"/>
                <a:ext cx="23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3844" name="Text Box 34"/>
              <p:cNvSpPr txBox="1">
                <a:spLocks noChangeArrowheads="1"/>
              </p:cNvSpPr>
              <p:nvPr/>
            </p:nvSpPr>
            <p:spPr bwMode="auto">
              <a:xfrm>
                <a:off x="235" y="1314"/>
                <a:ext cx="266"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B</a:t>
                </a:r>
              </a:p>
            </p:txBody>
          </p:sp>
          <p:sp>
            <p:nvSpPr>
              <p:cNvPr id="33845" name="Text Box 35"/>
              <p:cNvSpPr txBox="1">
                <a:spLocks noChangeArrowheads="1"/>
              </p:cNvSpPr>
              <p:nvPr/>
            </p:nvSpPr>
            <p:spPr bwMode="auto">
              <a:xfrm>
                <a:off x="48" y="1315"/>
                <a:ext cx="283"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a:t>
                </a:r>
              </a:p>
            </p:txBody>
          </p:sp>
          <p:sp>
            <p:nvSpPr>
              <p:cNvPr id="37947" name="AutoShape 36"/>
              <p:cNvSpPr/>
              <p:nvPr/>
            </p:nvSpPr>
            <p:spPr>
              <a:xfrm rot="5374188">
                <a:off x="191" y="852"/>
                <a:ext cx="96" cy="483"/>
              </a:xfrm>
              <a:prstGeom prst="moon">
                <a:avLst>
                  <a:gd name="adj" fmla="val 50000"/>
                </a:avLst>
              </a:prstGeom>
              <a:solidFill>
                <a:srgbClr val="CCCCFF"/>
              </a:solidFill>
              <a:ln w="9525" cap="flat" cmpd="sng">
                <a:solidFill>
                  <a:srgbClr val="CCCCFF"/>
                </a:solidFill>
                <a:prstDash val="solid"/>
                <a:miter/>
                <a:headEnd type="none" w="med" len="med"/>
                <a:tailEnd type="none" w="med" len="med"/>
              </a:ln>
            </p:spPr>
            <p:txBody>
              <a:bodyPr rot="10800000" vert="eaVert" wrap="none" anchor="ctr"/>
              <a:lstStyle/>
              <a:p>
                <a:pPr algn="ctr" eaLnBrk="1" hangingPunct="1">
                  <a:buFont typeface="Arial" panose="020B0604020202020204" pitchFamily="34" charset="0"/>
                </a:pPr>
                <a:endParaRPr lang="zh-CN" altLang="en-US" sz="2400" b="1" dirty="0">
                  <a:solidFill>
                    <a:schemeClr val="bg1"/>
                  </a:solidFill>
                  <a:latin typeface="Times New Roman" panose="02020603050405020304" pitchFamily="18" charset="0"/>
                  <a:ea typeface="华文新魏" panose="02010800040101010101" pitchFamily="2" charset="-122"/>
                </a:endParaRPr>
              </a:p>
            </p:txBody>
          </p:sp>
          <p:sp>
            <p:nvSpPr>
              <p:cNvPr id="37948" name="AutoShape 37"/>
              <p:cNvSpPr/>
              <p:nvPr/>
            </p:nvSpPr>
            <p:spPr>
              <a:xfrm rot="5374188">
                <a:off x="167" y="817"/>
                <a:ext cx="145" cy="483"/>
              </a:xfrm>
              <a:prstGeom prst="moon">
                <a:avLst>
                  <a:gd name="adj" fmla="val 50000"/>
                </a:avLst>
              </a:prstGeom>
              <a:solidFill>
                <a:srgbClr val="CCCCFF"/>
              </a:solidFill>
              <a:ln w="9525" cap="flat" cmpd="sng">
                <a:solidFill>
                  <a:srgbClr val="CCCCFF"/>
                </a:solidFill>
                <a:prstDash val="solid"/>
                <a:miter/>
                <a:headEnd type="none" w="med" len="med"/>
                <a:tailEnd type="none" w="med" len="med"/>
              </a:ln>
            </p:spPr>
            <p:txBody>
              <a:bodyPr rot="10800000" vert="eaVert" wrap="none" anchor="ctr"/>
              <a:lstStyle/>
              <a:p>
                <a:pPr algn="ctr" eaLnBrk="1" hangingPunct="1">
                  <a:buFont typeface="Arial" panose="020B0604020202020204" pitchFamily="34" charset="0"/>
                </a:pPr>
                <a:endParaRPr lang="zh-CN" altLang="en-US" sz="2400" b="1" dirty="0">
                  <a:solidFill>
                    <a:schemeClr val="bg1"/>
                  </a:solidFill>
                  <a:latin typeface="Times New Roman" panose="02020603050405020304" pitchFamily="18" charset="0"/>
                  <a:ea typeface="华文新魏" panose="02010800040101010101" pitchFamily="2" charset="-122"/>
                </a:endParaRPr>
              </a:p>
            </p:txBody>
          </p:sp>
          <p:sp>
            <p:nvSpPr>
              <p:cNvPr id="33848" name="Line 38"/>
              <p:cNvSpPr>
                <a:spLocks noChangeShapeType="1"/>
              </p:cNvSpPr>
              <p:nvPr/>
            </p:nvSpPr>
            <p:spPr bwMode="auto">
              <a:xfrm rot="5400000" flipH="1">
                <a:off x="-38" y="1151"/>
                <a:ext cx="360"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7950" name="Arc 39"/>
              <p:cNvSpPr/>
              <p:nvPr/>
            </p:nvSpPr>
            <p:spPr>
              <a:xfrm rot="-5400000">
                <a:off x="68" y="1004"/>
                <a:ext cx="136" cy="227"/>
              </a:xfrm>
              <a:custGeom>
                <a:avLst/>
                <a:gdLst/>
                <a:ahLst/>
                <a:cxnLst>
                  <a:cxn ang="0">
                    <a:pos x="0" y="0"/>
                  </a:cxn>
                  <a:cxn ang="0">
                    <a:pos x="0" y="0"/>
                  </a:cxn>
                  <a:cxn ang="0">
                    <a:pos x="0" y="0"/>
                  </a:cxn>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alpha val="100000"/>
                  </a:schemeClr>
                </a:solidFill>
                <a:prstDash val="solid"/>
                <a:bevel/>
                <a:headEnd type="none" w="med" len="med"/>
                <a:tailEnd type="none" w="med" len="med"/>
              </a:ln>
            </p:spPr>
            <p:txBody>
              <a:bodyPr/>
              <a:lstStyle/>
              <a:p>
                <a:endParaRPr lang="zh-CN" altLang="en-US"/>
              </a:p>
            </p:txBody>
          </p:sp>
          <p:sp>
            <p:nvSpPr>
              <p:cNvPr id="37951" name="Arc 40"/>
              <p:cNvSpPr/>
              <p:nvPr/>
            </p:nvSpPr>
            <p:spPr>
              <a:xfrm>
                <a:off x="239" y="1054"/>
                <a:ext cx="227" cy="136"/>
              </a:xfrm>
              <a:custGeom>
                <a:avLst/>
                <a:gdLst/>
                <a:ahLst/>
                <a:cxnLst>
                  <a:cxn ang="0">
                    <a:pos x="0" y="0"/>
                  </a:cxn>
                  <a:cxn ang="0">
                    <a:pos x="0" y="0"/>
                  </a:cxn>
                  <a:cxn ang="0">
                    <a:pos x="0" y="0"/>
                  </a:cxn>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alpha val="100000"/>
                  </a:schemeClr>
                </a:solidFill>
                <a:prstDash val="solid"/>
                <a:bevel/>
                <a:headEnd type="none" w="med" len="med"/>
                <a:tailEnd type="none" w="med" len="med"/>
              </a:ln>
            </p:spPr>
            <p:txBody>
              <a:bodyPr/>
              <a:lstStyle/>
              <a:p>
                <a:endParaRPr lang="zh-CN" altLang="en-US"/>
              </a:p>
            </p:txBody>
          </p:sp>
          <p:sp>
            <p:nvSpPr>
              <p:cNvPr id="33851" name="Line 41"/>
              <p:cNvSpPr>
                <a:spLocks noChangeShapeType="1"/>
              </p:cNvSpPr>
              <p:nvPr/>
            </p:nvSpPr>
            <p:spPr bwMode="auto">
              <a:xfrm rot="5400000" flipH="1">
                <a:off x="154" y="1151"/>
                <a:ext cx="360"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grpSp>
        <p:sp>
          <p:nvSpPr>
            <p:cNvPr id="33832" name="Rectangle 42"/>
            <p:cNvSpPr>
              <a:spLocks noChangeArrowheads="1"/>
            </p:cNvSpPr>
            <p:nvPr/>
          </p:nvSpPr>
          <p:spPr bwMode="auto">
            <a:xfrm>
              <a:off x="1248" y="728"/>
              <a:ext cx="623" cy="37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2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33833" name="Line 43"/>
            <p:cNvSpPr>
              <a:spLocks noChangeShapeType="1"/>
            </p:cNvSpPr>
            <p:nvPr/>
          </p:nvSpPr>
          <p:spPr bwMode="auto">
            <a:xfrm>
              <a:off x="1439" y="1118"/>
              <a:ext cx="0" cy="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3834" name="Line 44"/>
            <p:cNvSpPr>
              <a:spLocks noChangeShapeType="1"/>
            </p:cNvSpPr>
            <p:nvPr/>
          </p:nvSpPr>
          <p:spPr bwMode="auto">
            <a:xfrm>
              <a:off x="1728" y="1112"/>
              <a:ext cx="1" cy="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3835" name="Text Box 45"/>
            <p:cNvSpPr txBox="1">
              <a:spLocks noChangeArrowheads="1"/>
            </p:cNvSpPr>
            <p:nvPr/>
          </p:nvSpPr>
          <p:spPr bwMode="auto">
            <a:xfrm>
              <a:off x="1393" y="739"/>
              <a:ext cx="339"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2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p>
          </p:txBody>
        </p:sp>
        <p:sp>
          <p:nvSpPr>
            <p:cNvPr id="33836" name="Text Box 46"/>
            <p:cNvSpPr txBox="1">
              <a:spLocks noChangeArrowheads="1"/>
            </p:cNvSpPr>
            <p:nvPr/>
          </p:nvSpPr>
          <p:spPr bwMode="auto">
            <a:xfrm>
              <a:off x="1456" y="227"/>
              <a:ext cx="251"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F</a:t>
              </a:r>
            </a:p>
          </p:txBody>
        </p:sp>
        <p:sp>
          <p:nvSpPr>
            <p:cNvPr id="33837" name="Line 47"/>
            <p:cNvSpPr>
              <a:spLocks noChangeShapeType="1"/>
            </p:cNvSpPr>
            <p:nvPr/>
          </p:nvSpPr>
          <p:spPr bwMode="auto">
            <a:xfrm>
              <a:off x="1560" y="530"/>
              <a:ext cx="0" cy="1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3838" name="Text Box 48"/>
            <p:cNvSpPr txBox="1">
              <a:spLocks noChangeArrowheads="1"/>
            </p:cNvSpPr>
            <p:nvPr/>
          </p:nvSpPr>
          <p:spPr bwMode="auto">
            <a:xfrm>
              <a:off x="1351" y="1350"/>
              <a:ext cx="283"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a:t>
              </a:r>
            </a:p>
          </p:txBody>
        </p:sp>
        <p:sp>
          <p:nvSpPr>
            <p:cNvPr id="33839" name="Text Box 49"/>
            <p:cNvSpPr txBox="1">
              <a:spLocks noChangeArrowheads="1"/>
            </p:cNvSpPr>
            <p:nvPr/>
          </p:nvSpPr>
          <p:spPr bwMode="auto">
            <a:xfrm>
              <a:off x="1639" y="1348"/>
              <a:ext cx="265"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rgbClr val="FFFF00"/>
                  </a:solidFill>
                  <a:latin typeface="Calibri" panose="020F0502020204030204" pitchFamily="34" charset="0"/>
                  <a:ea typeface="宋体" panose="02010600030101010101" pitchFamily="2" charset="-122"/>
                </a:defRPr>
              </a:lvl1pPr>
              <a:lvl2pPr marL="742950" indent="-285750">
                <a:defRPr sz="2000">
                  <a:solidFill>
                    <a:srgbClr val="FFFF00"/>
                  </a:solidFill>
                  <a:latin typeface="Calibri" panose="020F0502020204030204" pitchFamily="34" charset="0"/>
                  <a:ea typeface="宋体" panose="02010600030101010101" pitchFamily="2" charset="-122"/>
                </a:defRPr>
              </a:lvl2pPr>
              <a:lvl3pPr marL="1143000" indent="-228600">
                <a:defRPr sz="2000">
                  <a:solidFill>
                    <a:srgbClr val="FFFF00"/>
                  </a:solidFill>
                  <a:latin typeface="Calibri" panose="020F0502020204030204" pitchFamily="34" charset="0"/>
                  <a:ea typeface="宋体" panose="02010600030101010101" pitchFamily="2" charset="-122"/>
                </a:defRPr>
              </a:lvl3pPr>
              <a:lvl4pPr marL="1600200" indent="-228600">
                <a:defRPr sz="2000">
                  <a:solidFill>
                    <a:srgbClr val="FFFF00"/>
                  </a:solidFill>
                  <a:latin typeface="Calibri" panose="020F0502020204030204" pitchFamily="34" charset="0"/>
                  <a:ea typeface="宋体" panose="02010600030101010101" pitchFamily="2" charset="-122"/>
                </a:defRPr>
              </a:lvl4pPr>
              <a:lvl5pPr marL="2057400" indent="-22860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B</a:t>
              </a:r>
            </a:p>
          </p:txBody>
        </p:sp>
      </p:grpSp>
      <p:sp>
        <p:nvSpPr>
          <p:cNvPr id="37891"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37892"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24</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37893" name="Rectangle 3"/>
          <p:cNvSpPr>
            <a:spLocks noGrp="1"/>
          </p:cNvSpPr>
          <p:nvPr>
            <p:ph type="title"/>
          </p:nvPr>
        </p:nvSpPr>
        <p:spPr>
          <a:xfrm>
            <a:off x="292100" y="428625"/>
            <a:ext cx="7772400" cy="374650"/>
          </a:xfrm>
          <a:prstGeom prst="rect">
            <a:avLst/>
          </a:prstGeom>
          <a:noFill/>
          <a:ln w="9525">
            <a:noFill/>
          </a:ln>
        </p:spPr>
        <p:txBody>
          <a:bodyPr/>
          <a:lstStyle/>
          <a:p>
            <a:pPr eaLnBrk="1" hangingPunct="1">
              <a:lnSpc>
                <a:spcPct val="120000"/>
              </a:lnSpc>
            </a:pPr>
            <a:r>
              <a:rPr lang="en-US" altLang="zh-CN" sz="1800" b="1" dirty="0">
                <a:latin typeface="华文新魏" panose="02010800040101010101" pitchFamily="2" charset="-122"/>
                <a:ea typeface="华文新魏" panose="02010800040101010101" pitchFamily="2" charset="-122"/>
              </a:rPr>
              <a:t>④</a:t>
            </a:r>
            <a:r>
              <a:rPr lang="zh-CN" altLang="en-US" sz="1800" b="1" dirty="0">
                <a:latin typeface="华文新魏" panose="02010800040101010101" pitchFamily="2" charset="-122"/>
                <a:ea typeface="华文新魏" panose="02010800040101010101" pitchFamily="2" charset="-122"/>
              </a:rPr>
              <a:t>异或逻辑</a:t>
            </a:r>
            <a:r>
              <a:rPr lang="en-US" altLang="zh-CN" sz="1800" b="1" dirty="0">
                <a:latin typeface="华文新魏" panose="02010800040101010101" pitchFamily="2" charset="-122"/>
                <a:ea typeface="华文新魏" panose="02010800040101010101" pitchFamily="2" charset="-122"/>
              </a:rPr>
              <a:t>, F = A⊕B =A </a:t>
            </a:r>
            <a:r>
              <a:rPr lang="en-US" altLang="zh-CN" sz="1800" b="1" dirty="0">
                <a:latin typeface="黑体" panose="02010609060101010101" pitchFamily="49"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 B</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A </a:t>
            </a:r>
            <a:r>
              <a:rPr lang="en-US" altLang="zh-CN" sz="1800" b="1" dirty="0">
                <a:latin typeface="黑体" panose="02010609060101010101" pitchFamily="49"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 B</a:t>
            </a:r>
          </a:p>
        </p:txBody>
      </p:sp>
      <p:sp>
        <p:nvSpPr>
          <p:cNvPr id="37894" name="Rectangle 5"/>
          <p:cNvSpPr>
            <a:spLocks noGrp="1"/>
          </p:cNvSpPr>
          <p:nvPr>
            <p:ph/>
          </p:nvPr>
        </p:nvSpPr>
        <p:spPr>
          <a:xfrm>
            <a:off x="571500" y="746125"/>
            <a:ext cx="7993063" cy="457200"/>
          </a:xfrm>
          <a:prstGeom prst="rect">
            <a:avLst/>
          </a:prstGeom>
          <a:noFill/>
          <a:ln w="9525">
            <a:noFill/>
          </a:ln>
        </p:spPr>
        <p:txBody>
          <a:bodyPr/>
          <a:lstStyle/>
          <a:p>
            <a:pPr eaLnBrk="1" hangingPunct="1">
              <a:spcBef>
                <a:spcPct val="0"/>
              </a:spcBef>
              <a:buNone/>
            </a:pPr>
            <a:r>
              <a:rPr lang="zh-CN" altLang="en-US" sz="1800" b="1" dirty="0">
                <a:latin typeface="华文新魏" panose="02010800040101010101" pitchFamily="2" charset="-122"/>
                <a:ea typeface="华文新魏" panose="02010800040101010101" pitchFamily="2" charset="-122"/>
              </a:rPr>
              <a:t>异或逻辑真值表                              异或门的逻辑符号</a:t>
            </a:r>
          </a:p>
        </p:txBody>
      </p:sp>
      <p:grpSp>
        <p:nvGrpSpPr>
          <p:cNvPr id="37895" name="Group 130"/>
          <p:cNvGrpSpPr/>
          <p:nvPr/>
        </p:nvGrpSpPr>
        <p:grpSpPr>
          <a:xfrm>
            <a:off x="5283200" y="774700"/>
            <a:ext cx="2038350" cy="0"/>
            <a:chOff x="0" y="0"/>
            <a:chExt cx="2038350" cy="0"/>
          </a:xfrm>
        </p:grpSpPr>
        <p:sp>
          <p:nvSpPr>
            <p:cNvPr id="37928" name="Line 4"/>
            <p:cNvSpPr/>
            <p:nvPr/>
          </p:nvSpPr>
          <p:spPr>
            <a:xfrm>
              <a:off x="-5279697" y="-1032879"/>
              <a:ext cx="192" cy="0"/>
            </a:xfrm>
            <a:prstGeom prst="line">
              <a:avLst/>
            </a:prstGeom>
            <a:ln w="9525" cap="flat" cmpd="sng">
              <a:solidFill>
                <a:srgbClr val="FFCC00"/>
              </a:solidFill>
              <a:prstDash val="solid"/>
              <a:headEnd type="none" w="med" len="med"/>
              <a:tailEnd type="none" w="med" len="med"/>
            </a:ln>
          </p:spPr>
          <p:txBody>
            <a:bodyPr/>
            <a:lstStyle/>
            <a:p>
              <a:endParaRPr lang="zh-CN" altLang="en-US"/>
            </a:p>
          </p:txBody>
        </p:sp>
        <p:sp>
          <p:nvSpPr>
            <p:cNvPr id="37929" name="Line 59"/>
            <p:cNvSpPr/>
            <p:nvPr/>
          </p:nvSpPr>
          <p:spPr>
            <a:xfrm>
              <a:off x="-5278605" y="-1032879"/>
              <a:ext cx="192" cy="0"/>
            </a:xfrm>
            <a:prstGeom prst="line">
              <a:avLst/>
            </a:prstGeom>
            <a:ln w="9525" cap="flat" cmpd="sng">
              <a:solidFill>
                <a:srgbClr val="FFCC00"/>
              </a:solidFill>
              <a:prstDash val="solid"/>
              <a:headEnd type="none" w="med" len="med"/>
              <a:tailEnd type="none" w="med" len="med"/>
            </a:ln>
          </p:spPr>
          <p:txBody>
            <a:bodyPr/>
            <a:lstStyle/>
            <a:p>
              <a:endParaRPr lang="zh-CN" altLang="en-US"/>
            </a:p>
          </p:txBody>
        </p:sp>
      </p:grpSp>
      <p:graphicFrame>
        <p:nvGraphicFramePr>
          <p:cNvPr id="37960" name="Group 72"/>
          <p:cNvGraphicFramePr>
            <a:graphicFrameLocks noGrp="1"/>
          </p:cNvGraphicFramePr>
          <p:nvPr>
            <p:custDataLst>
              <p:tags r:id="rId1"/>
            </p:custDataLst>
          </p:nvPr>
        </p:nvGraphicFramePr>
        <p:xfrm>
          <a:off x="755650" y="1090613"/>
          <a:ext cx="2244725" cy="1612900"/>
        </p:xfrm>
        <a:graphic>
          <a:graphicData uri="http://schemas.openxmlformats.org/drawingml/2006/table">
            <a:tbl>
              <a:tblPr/>
              <a:tblGrid>
                <a:gridCol w="1592580">
                  <a:extLst>
                    <a:ext uri="{9D8B030D-6E8A-4147-A177-3AD203B41FA5}">
                      <a16:colId xmlns:a16="http://schemas.microsoft.com/office/drawing/2014/main" val="20000"/>
                    </a:ext>
                  </a:extLst>
                </a:gridCol>
                <a:gridCol w="652145">
                  <a:extLst>
                    <a:ext uri="{9D8B030D-6E8A-4147-A177-3AD203B41FA5}">
                      <a16:colId xmlns:a16="http://schemas.microsoft.com/office/drawing/2014/main" val="20001"/>
                    </a:ext>
                  </a:extLst>
                </a:gridCol>
              </a:tblGrid>
              <a:tr h="32639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   B</a:t>
                      </a:r>
                    </a:p>
                  </a:txBody>
                  <a:tcPr marT="38364" marB="383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F</a:t>
                      </a:r>
                    </a:p>
                  </a:txBody>
                  <a:tcPr marT="38364" marB="383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28651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8364" marB="383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a:t>
                      </a:r>
                    </a:p>
                  </a:txBody>
                  <a:tcPr marT="38364" marB="383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pic>
        <p:nvPicPr>
          <p:cNvPr id="37906" name="Group 129"/>
          <p:cNvPicPr/>
          <p:nvPr/>
        </p:nvPicPr>
        <p:blipFill>
          <a:blip r:embed="rId5"/>
          <a:stretch>
            <a:fillRect/>
          </a:stretch>
        </p:blipFill>
        <p:spPr>
          <a:xfrm>
            <a:off x="4529138" y="1066800"/>
            <a:ext cx="4432300" cy="1670050"/>
          </a:xfrm>
          <a:prstGeom prst="rect">
            <a:avLst/>
          </a:prstGeom>
          <a:noFill/>
          <a:ln w="9525">
            <a:noFill/>
          </a:ln>
        </p:spPr>
      </p:pic>
      <p:sp>
        <p:nvSpPr>
          <p:cNvPr id="37908" name="Rectangle 3"/>
          <p:cNvSpPr txBox="1"/>
          <p:nvPr/>
        </p:nvSpPr>
        <p:spPr>
          <a:xfrm>
            <a:off x="285750" y="2665413"/>
            <a:ext cx="7772400" cy="482600"/>
          </a:xfrm>
          <a:prstGeom prst="rect">
            <a:avLst/>
          </a:prstGeom>
          <a:noFill/>
          <a:ln w="9525">
            <a:noFill/>
          </a:ln>
        </p:spPr>
        <p:txBody>
          <a:bodyPr anchor="ctr"/>
          <a:lstStyle/>
          <a:p>
            <a:pPr eaLnBrk="1" hangingPunct="1">
              <a:lnSpc>
                <a:spcPct val="120000"/>
              </a:lnSpc>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⑤</a:t>
            </a:r>
            <a:r>
              <a:rPr lang="zh-CN" altLang="en-US" sz="1800" b="1" dirty="0">
                <a:solidFill>
                  <a:schemeClr val="tx1"/>
                </a:solidFill>
                <a:latin typeface="华文新魏" panose="02010800040101010101" pitchFamily="2" charset="-122"/>
                <a:ea typeface="华文新魏" panose="02010800040101010101" pitchFamily="2" charset="-122"/>
              </a:rPr>
              <a:t>同或逻辑</a:t>
            </a:r>
            <a:r>
              <a:rPr lang="en-US" altLang="zh-CN" sz="1800" b="1" dirty="0">
                <a:solidFill>
                  <a:schemeClr val="tx1"/>
                </a:solidFill>
                <a:latin typeface="华文新魏" panose="02010800040101010101" pitchFamily="2" charset="-122"/>
                <a:ea typeface="华文新魏" panose="02010800040101010101" pitchFamily="2" charset="-122"/>
              </a:rPr>
              <a:t>,</a:t>
            </a:r>
            <a:r>
              <a:rPr lang="en-US" altLang="zh-CN" sz="1800"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F = A⊙B  = A </a:t>
            </a:r>
            <a:r>
              <a:rPr lang="en-US" altLang="zh-CN" sz="1800" b="1" dirty="0">
                <a:solidFill>
                  <a:schemeClr val="tx1"/>
                </a:solidFill>
                <a:latin typeface="黑体" panose="02010609060101010101" pitchFamily="49"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B </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A </a:t>
            </a:r>
            <a:r>
              <a:rPr lang="en-US" altLang="zh-CN" sz="1800" b="1" dirty="0">
                <a:solidFill>
                  <a:schemeClr val="tx1"/>
                </a:solidFill>
                <a:latin typeface="黑体" panose="02010609060101010101" pitchFamily="49"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 B</a:t>
            </a:r>
          </a:p>
        </p:txBody>
      </p:sp>
      <p:sp>
        <p:nvSpPr>
          <p:cNvPr id="37909" name="Rectangle 5"/>
          <p:cNvSpPr txBox="1"/>
          <p:nvPr/>
        </p:nvSpPr>
        <p:spPr>
          <a:xfrm>
            <a:off x="500063" y="3004820"/>
            <a:ext cx="8064500" cy="374650"/>
          </a:xfrm>
          <a:prstGeom prst="rect">
            <a:avLst/>
          </a:prstGeom>
          <a:noFill/>
          <a:ln w="9525">
            <a:noFill/>
          </a:ln>
        </p:spPr>
        <p:txBody>
          <a:bodyPr/>
          <a:lstStyle/>
          <a:p>
            <a:pPr marL="342900" indent="-342900"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同或逻辑真值表                               同或门的逻辑符号</a:t>
            </a:r>
          </a:p>
        </p:txBody>
      </p:sp>
      <p:graphicFrame>
        <p:nvGraphicFramePr>
          <p:cNvPr id="36887" name="Group 23"/>
          <p:cNvGraphicFramePr>
            <a:graphicFrameLocks noGrp="1"/>
          </p:cNvGraphicFramePr>
          <p:nvPr>
            <p:custDataLst>
              <p:tags r:id="rId2"/>
            </p:custDataLst>
          </p:nvPr>
        </p:nvGraphicFramePr>
        <p:xfrm>
          <a:off x="722313" y="3402013"/>
          <a:ext cx="2362200" cy="1560830"/>
        </p:xfrm>
        <a:graphic>
          <a:graphicData uri="http://schemas.openxmlformats.org/drawingml/2006/table">
            <a:tbl>
              <a:tblPr/>
              <a:tblGrid>
                <a:gridCol w="1676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1432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   B</a:t>
                      </a:r>
                    </a:p>
                  </a:txBody>
                  <a:tcPr marT="38488" marB="3848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F</a:t>
                      </a:r>
                    </a:p>
                  </a:txBody>
                  <a:tcPr marT="38488" marB="3848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24650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8488" marB="3848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a:t>
                      </a:r>
                    </a:p>
                    <a:p>
                      <a:pPr marL="0" marR="0" lvl="0" indent="0" algn="l" defTabSz="9144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p>
                  </a:txBody>
                  <a:tcPr marT="38488" marB="3848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33825" name="Line 101"/>
          <p:cNvSpPr>
            <a:spLocks noChangeShapeType="1"/>
          </p:cNvSpPr>
          <p:nvPr/>
        </p:nvSpPr>
        <p:spPr bwMode="auto">
          <a:xfrm>
            <a:off x="2838133" y="520700"/>
            <a:ext cx="1444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3826" name="Line 102"/>
          <p:cNvSpPr>
            <a:spLocks noChangeShapeType="1"/>
          </p:cNvSpPr>
          <p:nvPr/>
        </p:nvSpPr>
        <p:spPr bwMode="auto">
          <a:xfrm>
            <a:off x="4198620" y="504825"/>
            <a:ext cx="1444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3827" name="Line 103"/>
          <p:cNvSpPr>
            <a:spLocks noChangeShapeType="1"/>
          </p:cNvSpPr>
          <p:nvPr/>
        </p:nvSpPr>
        <p:spPr bwMode="auto">
          <a:xfrm>
            <a:off x="2963863" y="2787650"/>
            <a:ext cx="1444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3828" name="Line 104"/>
          <p:cNvSpPr>
            <a:spLocks noChangeShapeType="1"/>
          </p:cNvSpPr>
          <p:nvPr/>
        </p:nvSpPr>
        <p:spPr bwMode="auto">
          <a:xfrm>
            <a:off x="3372803" y="2787650"/>
            <a:ext cx="1444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7961" name="Line 102"/>
          <p:cNvSpPr>
            <a:spLocks noChangeShapeType="1"/>
          </p:cNvSpPr>
          <p:nvPr/>
        </p:nvSpPr>
        <p:spPr bwMode="auto">
          <a:xfrm>
            <a:off x="6640513" y="2005013"/>
            <a:ext cx="576263" cy="0"/>
          </a:xfrm>
          <a:prstGeom prst="line">
            <a:avLst/>
          </a:prstGeom>
          <a:noFill/>
          <a:ln w="158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7962" name="Line 102"/>
          <p:cNvSpPr>
            <a:spLocks noChangeShapeType="1"/>
          </p:cNvSpPr>
          <p:nvPr/>
        </p:nvSpPr>
        <p:spPr bwMode="auto">
          <a:xfrm>
            <a:off x="6630988" y="1689100"/>
            <a:ext cx="511175" cy="9525"/>
          </a:xfrm>
          <a:prstGeom prst="line">
            <a:avLst/>
          </a:prstGeom>
          <a:noFill/>
          <a:ln w="158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7963" name="Line 102"/>
          <p:cNvSpPr>
            <a:spLocks noChangeShapeType="1"/>
          </p:cNvSpPr>
          <p:nvPr/>
        </p:nvSpPr>
        <p:spPr bwMode="auto">
          <a:xfrm>
            <a:off x="5454650" y="2005013"/>
            <a:ext cx="511175" cy="9525"/>
          </a:xfrm>
          <a:prstGeom prst="line">
            <a:avLst/>
          </a:prstGeom>
          <a:noFill/>
          <a:ln w="158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pic>
        <p:nvPicPr>
          <p:cNvPr id="2" name="图片 1"/>
          <p:cNvPicPr>
            <a:picLocks noChangeAspect="1"/>
          </p:cNvPicPr>
          <p:nvPr/>
        </p:nvPicPr>
        <p:blipFill>
          <a:blip r:embed="rId6"/>
          <a:stretch>
            <a:fillRect/>
          </a:stretch>
        </p:blipFill>
        <p:spPr>
          <a:xfrm>
            <a:off x="4127063" y="2691192"/>
            <a:ext cx="4482465" cy="2551430"/>
          </a:xfrm>
          <a:prstGeom prst="rect">
            <a:avLst/>
          </a:prstGeom>
        </p:spPr>
      </p:pic>
      <p:pic>
        <p:nvPicPr>
          <p:cNvPr id="3" name="图片 2"/>
          <p:cNvPicPr>
            <a:picLocks noChangeAspect="1"/>
          </p:cNvPicPr>
          <p:nvPr/>
        </p:nvPicPr>
        <p:blipFill>
          <a:blip r:embed="rId7"/>
          <a:stretch>
            <a:fillRect/>
          </a:stretch>
        </p:blipFill>
        <p:spPr>
          <a:xfrm>
            <a:off x="317" y="1052007"/>
            <a:ext cx="9057005" cy="4170045"/>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9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9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9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9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9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3891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25</a:t>
            </a:fld>
            <a:endParaRPr lang="en-US" altLang="zh-CN" sz="900" dirty="0">
              <a:solidFill>
                <a:srgbClr val="898989"/>
              </a:solidFill>
              <a:latin typeface="Times New Roman" panose="02020603050405020304" pitchFamily="18" charset="0"/>
            </a:endParaRPr>
          </a:p>
        </p:txBody>
      </p:sp>
      <p:sp>
        <p:nvSpPr>
          <p:cNvPr id="38916" name="Rectangle 3"/>
          <p:cNvSpPr>
            <a:spLocks noGrp="1"/>
          </p:cNvSpPr>
          <p:nvPr>
            <p:ph type="title"/>
          </p:nvPr>
        </p:nvSpPr>
        <p:spPr>
          <a:xfrm>
            <a:off x="500063" y="484188"/>
            <a:ext cx="7772400" cy="514350"/>
          </a:xfrm>
          <a:prstGeom prst="rect">
            <a:avLst/>
          </a:prstGeom>
          <a:noFill/>
          <a:ln w="9525">
            <a:noFill/>
          </a:ln>
        </p:spPr>
        <p:txBody>
          <a:bodyPr/>
          <a:lstStyle/>
          <a:p>
            <a:pPr eaLnBrk="1" hangingPunct="1"/>
            <a:r>
              <a:rPr lang="zh-CN" altLang="en-US" sz="1800" b="1" dirty="0">
                <a:solidFill>
                  <a:srgbClr val="FF0000"/>
                </a:solidFill>
                <a:latin typeface="黑体" panose="02010609060101010101" pitchFamily="49" charset="-122"/>
                <a:ea typeface="黑体" panose="02010609060101010101" pitchFamily="49" charset="-122"/>
              </a:rPr>
              <a:t>异或运算与同或运算的关系</a:t>
            </a:r>
          </a:p>
        </p:txBody>
      </p:sp>
      <p:sp>
        <p:nvSpPr>
          <p:cNvPr id="38917" name="Rectangle 4"/>
          <p:cNvSpPr>
            <a:spLocks noGrp="1"/>
          </p:cNvSpPr>
          <p:nvPr>
            <p:ph/>
          </p:nvPr>
        </p:nvSpPr>
        <p:spPr>
          <a:xfrm>
            <a:off x="685800" y="820738"/>
            <a:ext cx="7391400" cy="1133475"/>
          </a:xfrm>
          <a:prstGeom prst="rect">
            <a:avLst/>
          </a:prstGeom>
          <a:noFill/>
          <a:ln w="9525">
            <a:noFill/>
          </a:ln>
        </p:spPr>
        <p:txBody>
          <a:bodyPr/>
          <a:lstStyle/>
          <a:p>
            <a:pPr marL="609600" indent="-609600" eaLnBrk="1" hangingPunct="1">
              <a:buFont typeface="Wingdings" panose="05000000000000000000" pitchFamily="2" charset="2"/>
              <a:buChar char="Ø"/>
            </a:pPr>
            <a:r>
              <a:rPr lang="en-US" altLang="zh-CN" sz="1800"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A⊕B  =  A⊙B       A⊙B = A⊕B </a:t>
            </a:r>
          </a:p>
          <a:p>
            <a:pPr marL="609600" indent="-609600" eaLnBrk="1" hangingPunct="1">
              <a:buFont typeface="Wingdings" panose="05000000000000000000" pitchFamily="2" charset="2"/>
              <a:buChar char="Ø"/>
            </a:pPr>
            <a:r>
              <a:rPr lang="en-US" altLang="zh-CN" sz="1800" b="1" dirty="0">
                <a:latin typeface="黑体" panose="02010609060101010101" pitchFamily="49" charset="-122"/>
                <a:ea typeface="黑体" panose="02010609060101010101" pitchFamily="49" charset="-122"/>
              </a:rPr>
              <a:t>        (A⊕B)’= A⊙B       (A⊙B)’= A⊕B </a:t>
            </a:r>
          </a:p>
          <a:p>
            <a:pPr marL="609600" indent="-609600" eaLnBrk="1" hangingPunct="1">
              <a:buFont typeface="Wingdings" panose="05000000000000000000" pitchFamily="2" charset="2"/>
              <a:buChar char="Ø"/>
            </a:pPr>
            <a:r>
              <a:rPr lang="en-US" altLang="zh-CN" sz="1800" b="1" dirty="0">
                <a:latin typeface="黑体" panose="02010609060101010101" pitchFamily="49" charset="-122"/>
                <a:ea typeface="黑体" panose="02010609060101010101" pitchFamily="49" charset="-122"/>
              </a:rPr>
              <a:t>        </a:t>
            </a:r>
            <a:r>
              <a:rPr lang="en-US" altLang="zh-CN" sz="1800" b="1" dirty="0">
                <a:highlight>
                  <a:srgbClr val="FFFF00"/>
                </a:highlight>
                <a:latin typeface="黑体" panose="02010609060101010101" pitchFamily="49" charset="-122"/>
                <a:ea typeface="黑体" panose="02010609060101010101" pitchFamily="49" charset="-122"/>
              </a:rPr>
              <a:t> A⊕B ⊕C = A⊙B ⊙C</a:t>
            </a:r>
          </a:p>
        </p:txBody>
      </p:sp>
      <p:grpSp>
        <p:nvGrpSpPr>
          <p:cNvPr id="38919" name="Group 79"/>
          <p:cNvGrpSpPr/>
          <p:nvPr/>
        </p:nvGrpSpPr>
        <p:grpSpPr>
          <a:xfrm>
            <a:off x="2416175" y="827405"/>
            <a:ext cx="2750820" cy="76200"/>
            <a:chOff x="7" y="0"/>
            <a:chExt cx="2422" cy="0"/>
          </a:xfrm>
        </p:grpSpPr>
        <p:sp>
          <p:nvSpPr>
            <p:cNvPr id="38959" name="Line 77"/>
            <p:cNvSpPr/>
            <p:nvPr/>
          </p:nvSpPr>
          <p:spPr>
            <a:xfrm>
              <a:off x="7" y="0"/>
              <a:ext cx="326" cy="0"/>
            </a:xfrm>
            <a:prstGeom prst="line">
              <a:avLst/>
            </a:prstGeom>
            <a:ln w="15875" cap="flat" cmpd="sng">
              <a:solidFill>
                <a:srgbClr val="FF0000"/>
              </a:solidFill>
              <a:prstDash val="solid"/>
              <a:headEnd type="none" w="med" len="med"/>
              <a:tailEnd type="none" w="med" len="med"/>
            </a:ln>
          </p:spPr>
          <p:txBody>
            <a:bodyPr/>
            <a:lstStyle/>
            <a:p>
              <a:endParaRPr lang="zh-CN" altLang="en-US"/>
            </a:p>
          </p:txBody>
        </p:sp>
        <p:sp>
          <p:nvSpPr>
            <p:cNvPr id="38960" name="Line 78"/>
            <p:cNvSpPr/>
            <p:nvPr/>
          </p:nvSpPr>
          <p:spPr>
            <a:xfrm>
              <a:off x="2030" y="0"/>
              <a:ext cx="399" cy="0"/>
            </a:xfrm>
            <a:prstGeom prst="line">
              <a:avLst/>
            </a:prstGeom>
            <a:ln w="15875" cap="flat" cmpd="sng">
              <a:solidFill>
                <a:srgbClr val="FF0000"/>
              </a:solidFill>
              <a:prstDash val="solid"/>
              <a:headEnd type="none" w="med" len="med"/>
              <a:tailEnd type="none" w="med" len="med"/>
            </a:ln>
          </p:spPr>
          <p:txBody>
            <a:bodyPr/>
            <a:lstStyle/>
            <a:p>
              <a:endParaRPr lang="zh-CN" altLang="en-US"/>
            </a:p>
          </p:txBody>
        </p:sp>
      </p:grpSp>
      <p:grpSp>
        <p:nvGrpSpPr>
          <p:cNvPr id="38921" name="Group 96"/>
          <p:cNvGrpSpPr/>
          <p:nvPr/>
        </p:nvGrpSpPr>
        <p:grpSpPr>
          <a:xfrm>
            <a:off x="3790950" y="3835400"/>
            <a:ext cx="2667000" cy="642938"/>
            <a:chOff x="1968" y="0"/>
            <a:chExt cx="1680" cy="540"/>
          </a:xfrm>
        </p:grpSpPr>
        <p:sp>
          <p:nvSpPr>
            <p:cNvPr id="38941" name="Line 90"/>
            <p:cNvSpPr/>
            <p:nvPr/>
          </p:nvSpPr>
          <p:spPr>
            <a:xfrm>
              <a:off x="2086" y="0"/>
              <a:ext cx="17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8942" name="Line 91"/>
            <p:cNvSpPr/>
            <p:nvPr/>
          </p:nvSpPr>
          <p:spPr>
            <a:xfrm>
              <a:off x="2920" y="0"/>
              <a:ext cx="17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8943" name="Line 92"/>
            <p:cNvSpPr/>
            <p:nvPr/>
          </p:nvSpPr>
          <p:spPr>
            <a:xfrm>
              <a:off x="2122" y="270"/>
              <a:ext cx="17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8944" name="Line 93"/>
            <p:cNvSpPr/>
            <p:nvPr/>
          </p:nvSpPr>
          <p:spPr>
            <a:xfrm>
              <a:off x="3478" y="270"/>
              <a:ext cx="17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8945" name="Line 94"/>
            <p:cNvSpPr/>
            <p:nvPr/>
          </p:nvSpPr>
          <p:spPr>
            <a:xfrm>
              <a:off x="1968" y="540"/>
              <a:ext cx="17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8946" name="Line 95"/>
            <p:cNvSpPr/>
            <p:nvPr/>
          </p:nvSpPr>
          <p:spPr>
            <a:xfrm>
              <a:off x="2160" y="540"/>
              <a:ext cx="17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pic>
        <p:nvPicPr>
          <p:cNvPr id="2" name="图片 1"/>
          <p:cNvPicPr>
            <a:picLocks noChangeAspect="1"/>
          </p:cNvPicPr>
          <p:nvPr/>
        </p:nvPicPr>
        <p:blipFill>
          <a:blip r:embed="rId2"/>
          <a:stretch>
            <a:fillRect/>
          </a:stretch>
        </p:blipFill>
        <p:spPr>
          <a:xfrm>
            <a:off x="1010285" y="1839595"/>
            <a:ext cx="6205855" cy="1592580"/>
          </a:xfrm>
          <a:prstGeom prst="rect">
            <a:avLst/>
          </a:prstGeom>
        </p:spPr>
      </p:pic>
      <p:pic>
        <p:nvPicPr>
          <p:cNvPr id="3" name="图片 2"/>
          <p:cNvPicPr>
            <a:picLocks noChangeAspect="1"/>
          </p:cNvPicPr>
          <p:nvPr/>
        </p:nvPicPr>
        <p:blipFill>
          <a:blip r:embed="rId3"/>
          <a:stretch>
            <a:fillRect/>
          </a:stretch>
        </p:blipFill>
        <p:spPr>
          <a:xfrm>
            <a:off x="899795" y="3573145"/>
            <a:ext cx="6543675" cy="1448435"/>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21"/>
                                        </p:tgtEl>
                                        <p:attrNameLst>
                                          <p:attrName>style.visibility</p:attrName>
                                        </p:attrNameLst>
                                      </p:cBhvr>
                                      <p:to>
                                        <p:strVal val="visible"/>
                                      </p:to>
                                    </p:set>
                                    <p:animEffect transition="in" filter="blinds(horizontal)">
                                      <p:cBhvr>
                                        <p:cTn id="7" dur="500"/>
                                        <p:tgtEl>
                                          <p:spTgt spid="38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txBox="1">
            <a:spLocks noGrp="1"/>
          </p:cNvSpPr>
          <p:nvPr/>
        </p:nvSpPr>
        <p:spPr>
          <a:xfrm>
            <a:off x="915670" y="491077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39939" name="Rectangle 6"/>
          <p:cNvSpPr txBox="1">
            <a:spLocks noGrp="1"/>
          </p:cNvSpPr>
          <p:nvPr/>
        </p:nvSpPr>
        <p:spPr>
          <a:xfrm>
            <a:off x="6744970" y="491077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26</a:t>
            </a:fld>
            <a:endParaRPr lang="en-US" altLang="zh-CN" sz="900" dirty="0">
              <a:solidFill>
                <a:srgbClr val="898989"/>
              </a:solidFill>
              <a:latin typeface="Times New Roman" panose="02020603050405020304" pitchFamily="18" charset="0"/>
            </a:endParaRPr>
          </a:p>
        </p:txBody>
      </p:sp>
      <p:sp>
        <p:nvSpPr>
          <p:cNvPr id="39940" name="Text Box 55"/>
          <p:cNvSpPr txBox="1"/>
          <p:nvPr/>
        </p:nvSpPr>
        <p:spPr>
          <a:xfrm>
            <a:off x="515620" y="732473"/>
            <a:ext cx="8304213" cy="78359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当</a:t>
            </a:r>
            <a:r>
              <a:rPr lang="zh-CN" altLang="en-US" sz="1800" b="1" dirty="0">
                <a:solidFill>
                  <a:schemeClr val="tx1"/>
                </a:solidFill>
                <a:latin typeface="黑体" panose="02010609060101010101" pitchFamily="49" charset="-122"/>
                <a:ea typeface="黑体" panose="02010609060101010101" pitchFamily="49" charset="-122"/>
              </a:rPr>
              <a:t>变量为</a:t>
            </a:r>
            <a:r>
              <a:rPr lang="en-US" altLang="zh-CN" sz="1800" b="1" dirty="0">
                <a:solidFill>
                  <a:schemeClr val="tx1"/>
                </a:solidFill>
                <a:latin typeface="黑体" panose="02010609060101010101" pitchFamily="49" charset="-122"/>
                <a:ea typeface="黑体" panose="02010609060101010101" pitchFamily="49" charset="-122"/>
              </a:rPr>
              <a:t>2</a:t>
            </a:r>
            <a:r>
              <a:rPr lang="zh-CN" altLang="en-US" sz="1800" dirty="0">
                <a:solidFill>
                  <a:schemeClr val="tx1"/>
                </a:solidFill>
                <a:latin typeface="黑体" panose="02010609060101010101" pitchFamily="49" charset="-122"/>
                <a:ea typeface="黑体" panose="02010609060101010101" pitchFamily="49" charset="-122"/>
              </a:rPr>
              <a:t>时，</a:t>
            </a:r>
            <a:r>
              <a:rPr lang="zh-CN" altLang="en-US" sz="1800" b="1" dirty="0">
                <a:solidFill>
                  <a:schemeClr val="tx1"/>
                </a:solidFill>
                <a:latin typeface="黑体" panose="02010609060101010101" pitchFamily="49" charset="-122"/>
                <a:ea typeface="黑体" panose="02010609060101010101" pitchFamily="49" charset="-122"/>
              </a:rPr>
              <a:t>同或运算</a:t>
            </a:r>
            <a:r>
              <a:rPr lang="zh-CN" altLang="en-US" sz="1800" dirty="0">
                <a:solidFill>
                  <a:schemeClr val="tx1"/>
                </a:solidFill>
                <a:latin typeface="黑体" panose="02010609060101010101" pitchFamily="49" charset="-122"/>
                <a:ea typeface="黑体" panose="02010609060101010101" pitchFamily="49" charset="-122"/>
              </a:rPr>
              <a:t>与</a:t>
            </a:r>
            <a:r>
              <a:rPr lang="zh-CN" altLang="en-US" sz="1800" b="1" dirty="0">
                <a:solidFill>
                  <a:schemeClr val="tx1"/>
                </a:solidFill>
                <a:latin typeface="黑体" panose="02010609060101010101" pitchFamily="49" charset="-122"/>
                <a:ea typeface="黑体" panose="02010609060101010101" pitchFamily="49" charset="-122"/>
              </a:rPr>
              <a:t>异或运算</a:t>
            </a:r>
            <a:r>
              <a:rPr lang="zh-CN" altLang="en-US" sz="1800" dirty="0">
                <a:solidFill>
                  <a:schemeClr val="tx1"/>
                </a:solidFill>
                <a:latin typeface="黑体" panose="02010609060101010101" pitchFamily="49" charset="-122"/>
                <a:ea typeface="黑体" panose="02010609060101010101" pitchFamily="49" charset="-122"/>
              </a:rPr>
              <a:t>之间具有</a:t>
            </a:r>
            <a:r>
              <a:rPr lang="zh-CN" altLang="en-US" sz="1800" b="1" dirty="0">
                <a:solidFill>
                  <a:schemeClr val="tx1"/>
                </a:solidFill>
                <a:latin typeface="黑体" panose="02010609060101010101" pitchFamily="49" charset="-122"/>
                <a:ea typeface="黑体" panose="02010609060101010101" pitchFamily="49" charset="-122"/>
              </a:rPr>
              <a:t>互补</a:t>
            </a:r>
            <a:r>
              <a:rPr lang="zh-CN" altLang="en-US" sz="1800" dirty="0">
                <a:solidFill>
                  <a:schemeClr val="tx1"/>
                </a:solidFill>
                <a:latin typeface="黑体" panose="02010609060101010101" pitchFamily="49" charset="-122"/>
                <a:ea typeface="黑体" panose="02010609060101010101" pitchFamily="49" charset="-122"/>
              </a:rPr>
              <a:t>关系；</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当</a:t>
            </a:r>
            <a:r>
              <a:rPr lang="zh-CN" altLang="en-US" sz="1800" b="1" dirty="0">
                <a:solidFill>
                  <a:schemeClr val="tx1"/>
                </a:solidFill>
                <a:latin typeface="黑体" panose="02010609060101010101" pitchFamily="49" charset="-122"/>
                <a:ea typeface="黑体" panose="02010609060101010101" pitchFamily="49" charset="-122"/>
              </a:rPr>
              <a:t>变量为</a:t>
            </a:r>
            <a:r>
              <a:rPr lang="en-US" altLang="zh-CN" sz="1800" b="1" dirty="0">
                <a:solidFill>
                  <a:schemeClr val="tx1"/>
                </a:solidFill>
                <a:latin typeface="黑体" panose="02010609060101010101" pitchFamily="49" charset="-122"/>
                <a:ea typeface="黑体" panose="02010609060101010101" pitchFamily="49" charset="-122"/>
              </a:rPr>
              <a:t>3</a:t>
            </a:r>
            <a:r>
              <a:rPr lang="zh-CN" altLang="en-US" sz="1800" dirty="0">
                <a:solidFill>
                  <a:schemeClr val="tx1"/>
                </a:solidFill>
                <a:latin typeface="黑体" panose="02010609060101010101" pitchFamily="49" charset="-122"/>
                <a:ea typeface="黑体" panose="02010609060101010101" pitchFamily="49" charset="-122"/>
              </a:rPr>
              <a:t>时，</a:t>
            </a:r>
            <a:r>
              <a:rPr lang="zh-CN" altLang="en-US" sz="1800" b="1" dirty="0">
                <a:solidFill>
                  <a:schemeClr val="tx1"/>
                </a:solidFill>
                <a:latin typeface="黑体" panose="02010609060101010101" pitchFamily="49" charset="-122"/>
                <a:ea typeface="黑体" panose="02010609060101010101" pitchFamily="49" charset="-122"/>
              </a:rPr>
              <a:t>同或运算</a:t>
            </a:r>
            <a:r>
              <a:rPr lang="zh-CN" altLang="en-US" sz="1800" dirty="0">
                <a:solidFill>
                  <a:schemeClr val="tx1"/>
                </a:solidFill>
                <a:latin typeface="黑体" panose="02010609060101010101" pitchFamily="49" charset="-122"/>
                <a:ea typeface="黑体" panose="02010609060101010101" pitchFamily="49" charset="-122"/>
              </a:rPr>
              <a:t>与</a:t>
            </a:r>
            <a:r>
              <a:rPr lang="zh-CN" altLang="en-US" sz="1800" b="1" dirty="0">
                <a:solidFill>
                  <a:schemeClr val="tx1"/>
                </a:solidFill>
                <a:latin typeface="黑体" panose="02010609060101010101" pitchFamily="49" charset="-122"/>
                <a:ea typeface="黑体" panose="02010609060101010101" pitchFamily="49" charset="-122"/>
              </a:rPr>
              <a:t>异或运算</a:t>
            </a:r>
            <a:r>
              <a:rPr lang="zh-CN" altLang="en-US" sz="1800" dirty="0">
                <a:solidFill>
                  <a:schemeClr val="tx1"/>
                </a:solidFill>
                <a:latin typeface="黑体" panose="02010609060101010101" pitchFamily="49" charset="-122"/>
                <a:ea typeface="黑体" panose="02010609060101010101" pitchFamily="49" charset="-122"/>
              </a:rPr>
              <a:t>之间具有</a:t>
            </a:r>
            <a:r>
              <a:rPr lang="zh-CN" altLang="en-US" sz="1800" b="1" dirty="0">
                <a:solidFill>
                  <a:schemeClr val="tx1"/>
                </a:solidFill>
                <a:latin typeface="黑体" panose="02010609060101010101" pitchFamily="49" charset="-122"/>
                <a:ea typeface="黑体" panose="02010609060101010101" pitchFamily="49" charset="-122"/>
              </a:rPr>
              <a:t>相等</a:t>
            </a:r>
            <a:r>
              <a:rPr lang="zh-CN" altLang="en-US" sz="1800" dirty="0">
                <a:solidFill>
                  <a:schemeClr val="tx1"/>
                </a:solidFill>
                <a:latin typeface="黑体" panose="02010609060101010101" pitchFamily="49" charset="-122"/>
                <a:ea typeface="黑体" panose="02010609060101010101" pitchFamily="49" charset="-122"/>
              </a:rPr>
              <a:t>关系。</a:t>
            </a:r>
          </a:p>
        </p:txBody>
      </p:sp>
      <p:sp>
        <p:nvSpPr>
          <p:cNvPr id="39941" name="Rectangle 3"/>
          <p:cNvSpPr>
            <a:spLocks noGrp="1"/>
          </p:cNvSpPr>
          <p:nvPr>
            <p:ph type="title"/>
          </p:nvPr>
        </p:nvSpPr>
        <p:spPr>
          <a:xfrm>
            <a:off x="537845" y="1543685"/>
            <a:ext cx="8610600" cy="1457325"/>
          </a:xfrm>
          <a:prstGeom prst="rect">
            <a:avLst/>
          </a:prstGeom>
          <a:noFill/>
          <a:ln w="9525">
            <a:noFill/>
          </a:ln>
        </p:spPr>
        <p:txBody>
          <a:bodyPr/>
          <a:lstStyle/>
          <a:p>
            <a:pPr eaLnBrk="1" hangingPunct="1">
              <a:lnSpc>
                <a:spcPct val="130000"/>
              </a:lnSpc>
            </a:pPr>
            <a:r>
              <a:rPr lang="zh-CN" altLang="en-US" sz="1800" dirty="0">
                <a:latin typeface="黑体" panose="02010609060101010101" pitchFamily="49" charset="-122"/>
                <a:ea typeface="黑体" panose="02010609060101010101" pitchFamily="49" charset="-122"/>
              </a:rPr>
              <a:t>由代入规则可以证明：</a:t>
            </a:r>
            <a:br>
              <a:rPr lang="zh-CN" altLang="en-US" sz="1800" dirty="0">
                <a:latin typeface="黑体" panose="02010609060101010101" pitchFamily="49" charset="-122"/>
                <a:ea typeface="黑体" panose="02010609060101010101" pitchFamily="49" charset="-122"/>
              </a:rPr>
            </a:br>
            <a:br>
              <a:rPr lang="zh-CN" altLang="en-US" sz="1800" dirty="0">
                <a:latin typeface="黑体" panose="02010609060101010101" pitchFamily="49" charset="-122"/>
                <a:ea typeface="黑体" panose="02010609060101010101" pitchFamily="49" charset="-122"/>
              </a:rPr>
            </a:b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         </a:t>
            </a:r>
            <a:r>
              <a:rPr lang="zh-CN" altLang="en-US" sz="1800" dirty="0">
                <a:solidFill>
                  <a:srgbClr val="FF0000"/>
                </a:solidFill>
                <a:latin typeface="黑体" panose="02010609060101010101" pitchFamily="49" charset="-122"/>
                <a:ea typeface="黑体" panose="02010609060101010101" pitchFamily="49" charset="-122"/>
              </a:rPr>
              <a:t>当变量为偶数时，同或运算与异或运算之间具有互补关系；</a:t>
            </a:r>
            <a:r>
              <a:rPr lang="en-US" altLang="zh-CN" sz="1800" dirty="0">
                <a:solidFill>
                  <a:srgbClr val="FF0000"/>
                </a:solidFill>
                <a:latin typeface="黑体" panose="02010609060101010101" pitchFamily="49" charset="-122"/>
                <a:ea typeface="黑体" panose="02010609060101010101" pitchFamily="49" charset="-122"/>
              </a:rPr>
              <a:t>   </a:t>
            </a:r>
            <a:br>
              <a:rPr lang="en-US" altLang="zh-CN" sz="1800" dirty="0">
                <a:solidFill>
                  <a:srgbClr val="FF0000"/>
                </a:solidFill>
                <a:latin typeface="黑体" panose="02010609060101010101" pitchFamily="49" charset="-122"/>
                <a:ea typeface="黑体" panose="02010609060101010101" pitchFamily="49" charset="-122"/>
              </a:rPr>
            </a:br>
            <a:r>
              <a:rPr lang="en-US" altLang="zh-CN" sz="1800" dirty="0">
                <a:solidFill>
                  <a:srgbClr val="FF0000"/>
                </a:solidFill>
                <a:latin typeface="黑体" panose="02010609060101010101" pitchFamily="49" charset="-122"/>
                <a:ea typeface="黑体" panose="02010609060101010101" pitchFamily="49" charset="-122"/>
              </a:rPr>
              <a:t>          </a:t>
            </a:r>
            <a:r>
              <a:rPr lang="zh-CN" altLang="en-US" sz="1800" dirty="0">
                <a:solidFill>
                  <a:srgbClr val="FF0000"/>
                </a:solidFill>
                <a:latin typeface="黑体" panose="02010609060101010101" pitchFamily="49" charset="-122"/>
                <a:ea typeface="黑体" panose="02010609060101010101" pitchFamily="49" charset="-122"/>
              </a:rPr>
              <a:t>当变量为奇数时，同或运算与异或运算之间具有相等关系。即：</a:t>
            </a:r>
          </a:p>
        </p:txBody>
      </p:sp>
      <p:sp>
        <p:nvSpPr>
          <p:cNvPr id="39943" name="Line 53"/>
          <p:cNvSpPr/>
          <p:nvPr/>
        </p:nvSpPr>
        <p:spPr>
          <a:xfrm flipV="1">
            <a:off x="501333" y="3196273"/>
            <a:ext cx="4143375" cy="34925"/>
          </a:xfrm>
          <a:prstGeom prst="line">
            <a:avLst/>
          </a:prstGeom>
          <a:ln w="9525" cap="flat" cmpd="sng">
            <a:solidFill>
              <a:srgbClr val="FFFFFF"/>
            </a:solidFill>
            <a:prstDash val="solid"/>
            <a:headEnd type="none" w="med" len="med"/>
            <a:tailEnd type="none" w="med" len="med"/>
          </a:ln>
        </p:spPr>
        <p:txBody>
          <a:bodyPr/>
          <a:lstStyle/>
          <a:p>
            <a:endParaRPr lang="zh-CN" altLang="en-US"/>
          </a:p>
        </p:txBody>
      </p:sp>
      <p:pic>
        <p:nvPicPr>
          <p:cNvPr id="2" name="图片 1"/>
          <p:cNvPicPr>
            <a:picLocks noChangeAspect="1"/>
          </p:cNvPicPr>
          <p:nvPr/>
        </p:nvPicPr>
        <p:blipFill>
          <a:blip r:embed="rId2"/>
          <a:stretch>
            <a:fillRect/>
          </a:stretch>
        </p:blipFill>
        <p:spPr>
          <a:xfrm>
            <a:off x="827405" y="3231515"/>
            <a:ext cx="7440930" cy="1134745"/>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blinds(horizontal)">
                                      <p:cBhvr>
                                        <p:cTn id="7" dur="500"/>
                                        <p:tgtEl>
                                          <p:spTgt spid="39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P spid="39941"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4096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27</a:t>
            </a:fld>
            <a:endParaRPr lang="en-US" altLang="zh-CN" sz="900" dirty="0">
              <a:solidFill>
                <a:srgbClr val="898989"/>
              </a:solidFill>
              <a:latin typeface="Times New Roman" panose="02020603050405020304" pitchFamily="18" charset="0"/>
            </a:endParaRPr>
          </a:p>
        </p:txBody>
      </p:sp>
      <p:sp>
        <p:nvSpPr>
          <p:cNvPr id="40964" name="Rectangle 1027"/>
          <p:cNvSpPr>
            <a:spLocks noGrp="1"/>
          </p:cNvSpPr>
          <p:nvPr>
            <p:ph type="title"/>
          </p:nvPr>
        </p:nvSpPr>
        <p:spPr>
          <a:xfrm>
            <a:off x="304800" y="487363"/>
            <a:ext cx="8610600" cy="571500"/>
          </a:xfrm>
          <a:prstGeom prst="rect">
            <a:avLst/>
          </a:prstGeom>
          <a:noFill/>
          <a:ln w="9525">
            <a:noFill/>
          </a:ln>
        </p:spPr>
        <p:txBody>
          <a:bodyPr/>
          <a:lstStyle/>
          <a:p>
            <a:pPr eaLnBrk="1" hangingPunct="1">
              <a:lnSpc>
                <a:spcPct val="130000"/>
              </a:lnSpc>
            </a:pPr>
            <a:r>
              <a:rPr lang="en-US" altLang="zh-CN" sz="1800" b="1" dirty="0">
                <a:solidFill>
                  <a:srgbClr val="FF0000"/>
                </a:solidFill>
                <a:latin typeface="黑体" panose="02010609060101010101" pitchFamily="49" charset="-122"/>
                <a:ea typeface="黑体" panose="02010609060101010101" pitchFamily="49" charset="-122"/>
              </a:rPr>
              <a:t> </a:t>
            </a:r>
            <a:r>
              <a:rPr lang="zh-CN" altLang="en-US" sz="1800" b="1" dirty="0">
                <a:solidFill>
                  <a:srgbClr val="FF0000"/>
                </a:solidFill>
                <a:latin typeface="黑体" panose="02010609060101010101" pitchFamily="49" charset="-122"/>
                <a:ea typeface="黑体" panose="02010609060101010101" pitchFamily="49" charset="-122"/>
              </a:rPr>
              <a:t>异或运算和同或运算的基本代数性质</a:t>
            </a:r>
          </a:p>
        </p:txBody>
      </p:sp>
      <p:sp>
        <p:nvSpPr>
          <p:cNvPr id="40965" name="Rectangle 1028"/>
          <p:cNvSpPr>
            <a:spLocks noGrp="1"/>
          </p:cNvSpPr>
          <p:nvPr>
            <p:ph/>
          </p:nvPr>
        </p:nvSpPr>
        <p:spPr>
          <a:xfrm>
            <a:off x="457200" y="995363"/>
            <a:ext cx="8305800" cy="3871912"/>
          </a:xfrm>
          <a:prstGeom prst="rect">
            <a:avLst/>
          </a:prstGeom>
          <a:noFill/>
          <a:ln w="9525">
            <a:noFill/>
          </a:ln>
        </p:spPr>
        <p:txBody>
          <a:bodyPr/>
          <a:lstStyle/>
          <a:p>
            <a:pPr marL="609600" indent="-609600" algn="just" eaLnBrk="1" fontAlgn="t" hangingPunct="1">
              <a:buNone/>
            </a:pP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律    </a:t>
            </a:r>
            <a:r>
              <a:rPr lang="en-US" altLang="zh-CN" sz="1800" dirty="0">
                <a:latin typeface="黑体" panose="02010609060101010101" pitchFamily="49" charset="-122"/>
                <a:ea typeface="黑体" panose="02010609060101010101" pitchFamily="49" charset="-122"/>
              </a:rPr>
              <a:t>(a) A⊕0 =A               A⊕1 = A</a:t>
            </a:r>
          </a:p>
          <a:p>
            <a:pPr marL="609600" indent="-609600" algn="just" eaLnBrk="1" fontAlgn="t" hangingPunct="1">
              <a:buNone/>
            </a:pPr>
            <a:r>
              <a:rPr lang="en-US" altLang="zh-CN" sz="1800" dirty="0">
                <a:latin typeface="黑体" panose="02010609060101010101" pitchFamily="49" charset="-122"/>
                <a:ea typeface="黑体" panose="02010609060101010101" pitchFamily="49" charset="-122"/>
              </a:rPr>
              <a:t>          (b) A⊙0 =A               A⊙1 = A</a:t>
            </a:r>
          </a:p>
          <a:p>
            <a:pPr marL="609600" indent="-609600" algn="just" eaLnBrk="1" fontAlgn="t" hangingPunct="1">
              <a:buNone/>
            </a:pPr>
            <a:r>
              <a:rPr lang="zh-CN" altLang="en-US" sz="1800" dirty="0">
                <a:latin typeface="黑体" panose="02010609060101010101" pitchFamily="49" charset="-122"/>
                <a:ea typeface="黑体" panose="02010609060101010101" pitchFamily="49" charset="-122"/>
              </a:rPr>
              <a:t>交换律    </a:t>
            </a:r>
            <a:r>
              <a:rPr lang="en-US" altLang="zh-CN" sz="1800" dirty="0">
                <a:latin typeface="黑体" panose="02010609060101010101" pitchFamily="49" charset="-122"/>
                <a:ea typeface="黑体" panose="02010609060101010101" pitchFamily="49" charset="-122"/>
              </a:rPr>
              <a:t>(a) A⊕B =B⊕A</a:t>
            </a:r>
          </a:p>
          <a:p>
            <a:pPr marL="609600" indent="-609600" algn="just" eaLnBrk="1" fontAlgn="t" hangingPunct="1">
              <a:buNone/>
            </a:pPr>
            <a:r>
              <a:rPr lang="en-US" altLang="zh-CN" sz="1800" dirty="0">
                <a:latin typeface="黑体" panose="02010609060101010101" pitchFamily="49" charset="-122"/>
                <a:ea typeface="黑体" panose="02010609060101010101" pitchFamily="49" charset="-122"/>
              </a:rPr>
              <a:t>          (b) A⊙B =B⊙A</a:t>
            </a:r>
          </a:p>
          <a:p>
            <a:pPr marL="609600" indent="-609600" algn="just" eaLnBrk="1" fontAlgn="t" hangingPunct="1">
              <a:buNone/>
            </a:pPr>
            <a:r>
              <a:rPr lang="zh-CN" altLang="en-US" sz="1800" dirty="0">
                <a:latin typeface="黑体" panose="02010609060101010101" pitchFamily="49" charset="-122"/>
                <a:ea typeface="黑体" panose="02010609060101010101" pitchFamily="49" charset="-122"/>
              </a:rPr>
              <a:t>分配律    </a:t>
            </a:r>
            <a:r>
              <a:rPr lang="en-US" altLang="zh-CN" sz="1800" dirty="0">
                <a:latin typeface="黑体" panose="02010609060101010101" pitchFamily="49" charset="-122"/>
                <a:ea typeface="黑体" panose="02010609060101010101" pitchFamily="49" charset="-122"/>
              </a:rPr>
              <a:t>(a) A(B⊕C) =AB⊕AC</a:t>
            </a:r>
          </a:p>
          <a:p>
            <a:pPr marL="609600" indent="-609600" algn="just" eaLnBrk="1" fontAlgn="t" hangingPunct="1">
              <a:buNone/>
            </a:pPr>
            <a:r>
              <a:rPr lang="en-US" altLang="zh-CN" sz="1800" dirty="0">
                <a:latin typeface="黑体" panose="02010609060101010101" pitchFamily="49" charset="-122"/>
                <a:ea typeface="黑体" panose="02010609060101010101" pitchFamily="49" charset="-122"/>
              </a:rPr>
              <a:t>          (b) A</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(B⊙C) =(A</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B)⊙(A</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C)</a:t>
            </a:r>
          </a:p>
          <a:p>
            <a:pPr marL="609600" indent="-609600" algn="just" eaLnBrk="1" fontAlgn="t" hangingPunct="1">
              <a:buNone/>
            </a:pPr>
            <a:r>
              <a:rPr lang="zh-CN" altLang="en-US" sz="1800" dirty="0">
                <a:latin typeface="黑体" panose="02010609060101010101" pitchFamily="49" charset="-122"/>
                <a:ea typeface="黑体" panose="02010609060101010101" pitchFamily="49" charset="-122"/>
              </a:rPr>
              <a:t>结合律    </a:t>
            </a:r>
            <a:r>
              <a:rPr lang="en-US" altLang="zh-CN" sz="1800" dirty="0">
                <a:latin typeface="黑体" panose="02010609060101010101" pitchFamily="49" charset="-122"/>
                <a:ea typeface="黑体" panose="02010609060101010101" pitchFamily="49" charset="-122"/>
              </a:rPr>
              <a:t>(a) A⊕(B⊕C) = (A⊕B)⊕C</a:t>
            </a:r>
          </a:p>
          <a:p>
            <a:pPr marL="609600" indent="-609600" algn="just" eaLnBrk="1" fontAlgn="t" hangingPunct="1">
              <a:buNone/>
            </a:pPr>
            <a:r>
              <a:rPr lang="en-US" altLang="zh-CN" sz="1800" dirty="0">
                <a:latin typeface="黑体" panose="02010609060101010101" pitchFamily="49" charset="-122"/>
                <a:ea typeface="黑体" panose="02010609060101010101" pitchFamily="49" charset="-122"/>
              </a:rPr>
              <a:t>          (b) A⊙(B⊙C) =(A ⊙B )⊙C</a:t>
            </a:r>
          </a:p>
          <a:p>
            <a:pPr marL="609600" indent="-609600" algn="just" eaLnBrk="1" fontAlgn="t" hangingPunct="1">
              <a:buNone/>
            </a:pPr>
            <a:r>
              <a:rPr lang="zh-CN" altLang="en-US" sz="1800" dirty="0">
                <a:solidFill>
                  <a:srgbClr val="FF0066"/>
                </a:solidFill>
                <a:latin typeface="黑体" panose="02010609060101010101" pitchFamily="49" charset="-122"/>
                <a:ea typeface="黑体" panose="02010609060101010101" pitchFamily="49" charset="-122"/>
              </a:rPr>
              <a:t>调换律</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若</a:t>
            </a:r>
            <a:r>
              <a:rPr lang="en-US" altLang="zh-CN" sz="1800" dirty="0">
                <a:latin typeface="黑体" panose="02010609060101010101" pitchFamily="49" charset="-122"/>
                <a:ea typeface="黑体" panose="02010609060101010101" pitchFamily="49" charset="-122"/>
              </a:rPr>
              <a:t>A⊕B = C     </a:t>
            </a:r>
            <a:r>
              <a:rPr lang="zh-CN" altLang="en-US" sz="1800" dirty="0">
                <a:latin typeface="黑体" panose="02010609060101010101" pitchFamily="49" charset="-122"/>
                <a:ea typeface="黑体" panose="02010609060101010101" pitchFamily="49" charset="-122"/>
              </a:rPr>
              <a:t>则 </a:t>
            </a:r>
            <a:r>
              <a:rPr lang="en-US" altLang="zh-CN" sz="1800" dirty="0">
                <a:latin typeface="黑体" panose="02010609060101010101" pitchFamily="49" charset="-122"/>
                <a:ea typeface="黑体" panose="02010609060101010101" pitchFamily="49" charset="-122"/>
              </a:rPr>
              <a:t>A⊕C = B </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C⊕B = A </a:t>
            </a:r>
          </a:p>
          <a:p>
            <a:pPr marL="609600" indent="-609600" algn="just" eaLnBrk="1" fontAlgn="t" hangingPunct="1">
              <a:buNone/>
            </a:pPr>
            <a:r>
              <a:rPr lang="en-US" altLang="zh-CN" sz="1800" dirty="0">
                <a:latin typeface="黑体" panose="02010609060101010101" pitchFamily="49" charset="-122"/>
                <a:ea typeface="黑体" panose="02010609060101010101" pitchFamily="49" charset="-122"/>
              </a:rPr>
              <a:t>          (b)</a:t>
            </a:r>
            <a:r>
              <a:rPr lang="zh-CN" altLang="en-US" sz="1800" dirty="0">
                <a:latin typeface="黑体" panose="02010609060101010101" pitchFamily="49" charset="-122"/>
                <a:ea typeface="黑体" panose="02010609060101010101" pitchFamily="49" charset="-122"/>
              </a:rPr>
              <a:t>若</a:t>
            </a:r>
            <a:r>
              <a:rPr lang="en-US" altLang="zh-CN" sz="1800" dirty="0">
                <a:latin typeface="黑体" panose="02010609060101010101" pitchFamily="49" charset="-122"/>
                <a:ea typeface="黑体" panose="02010609060101010101" pitchFamily="49" charset="-122"/>
              </a:rPr>
              <a:t>A⊙B = C     </a:t>
            </a:r>
            <a:r>
              <a:rPr lang="zh-CN" altLang="en-US" sz="1800" dirty="0">
                <a:latin typeface="黑体" panose="02010609060101010101" pitchFamily="49" charset="-122"/>
                <a:ea typeface="黑体" panose="02010609060101010101" pitchFamily="49" charset="-122"/>
              </a:rPr>
              <a:t>则 </a:t>
            </a:r>
            <a:r>
              <a:rPr lang="en-US" altLang="zh-CN" sz="1800" dirty="0">
                <a:latin typeface="黑体" panose="02010609060101010101" pitchFamily="49" charset="-122"/>
                <a:ea typeface="黑体" panose="02010609060101010101" pitchFamily="49" charset="-122"/>
              </a:rPr>
              <a:t>A⊙C = B </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C⊙B = A </a:t>
            </a:r>
          </a:p>
        </p:txBody>
      </p:sp>
      <p:sp>
        <p:nvSpPr>
          <p:cNvPr id="40966" name="Line 1030"/>
          <p:cNvSpPr/>
          <p:nvPr/>
        </p:nvSpPr>
        <p:spPr>
          <a:xfrm>
            <a:off x="6227763" y="1000125"/>
            <a:ext cx="22860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0967" name="Line 1031"/>
          <p:cNvSpPr/>
          <p:nvPr/>
        </p:nvSpPr>
        <p:spPr>
          <a:xfrm>
            <a:off x="3557588" y="1428750"/>
            <a:ext cx="22860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36872" name="Line 8"/>
          <p:cNvSpPr>
            <a:spLocks noChangeShapeType="1"/>
          </p:cNvSpPr>
          <p:nvPr/>
        </p:nvSpPr>
        <p:spPr bwMode="auto">
          <a:xfrm>
            <a:off x="5435600" y="1050925"/>
            <a:ext cx="144463" cy="0"/>
          </a:xfrm>
          <a:prstGeom prst="line">
            <a:avLst/>
          </a:prstGeom>
          <a:noFill/>
          <a:ln w="158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6873" name="Line 9"/>
          <p:cNvSpPr>
            <a:spLocks noChangeShapeType="1"/>
          </p:cNvSpPr>
          <p:nvPr/>
        </p:nvSpPr>
        <p:spPr bwMode="auto">
          <a:xfrm>
            <a:off x="2819400" y="1393825"/>
            <a:ext cx="142875" cy="0"/>
          </a:xfrm>
          <a:prstGeom prst="line">
            <a:avLst/>
          </a:prstGeom>
          <a:noFill/>
          <a:ln w="158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6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6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4096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28</a:t>
            </a:fld>
            <a:endParaRPr lang="en-US" altLang="zh-CN" sz="900" dirty="0">
              <a:solidFill>
                <a:srgbClr val="898989"/>
              </a:solidFill>
              <a:latin typeface="Times New Roman" panose="02020603050405020304" pitchFamily="18" charset="0"/>
            </a:endParaRPr>
          </a:p>
        </p:txBody>
      </p:sp>
      <p:sp>
        <p:nvSpPr>
          <p:cNvPr id="40964" name="Rectangle 1027"/>
          <p:cNvSpPr>
            <a:spLocks noGrp="1"/>
          </p:cNvSpPr>
          <p:nvPr>
            <p:ph type="title"/>
          </p:nvPr>
        </p:nvSpPr>
        <p:spPr>
          <a:xfrm>
            <a:off x="304800" y="487363"/>
            <a:ext cx="8610600" cy="571500"/>
          </a:xfrm>
          <a:prstGeom prst="rect">
            <a:avLst/>
          </a:prstGeom>
          <a:noFill/>
          <a:ln w="9525">
            <a:noFill/>
          </a:ln>
        </p:spPr>
        <p:txBody>
          <a:bodyPr/>
          <a:lstStyle/>
          <a:p>
            <a:pPr eaLnBrk="1" hangingPunct="1">
              <a:lnSpc>
                <a:spcPct val="130000"/>
              </a:lnSpc>
            </a:pPr>
            <a:r>
              <a:rPr lang="en-US" altLang="zh-CN" sz="1800" b="1" dirty="0">
                <a:solidFill>
                  <a:srgbClr val="FF0000"/>
                </a:solidFill>
                <a:latin typeface="黑体" panose="02010609060101010101" pitchFamily="49" charset="-122"/>
                <a:ea typeface="黑体" panose="02010609060101010101" pitchFamily="49" charset="-122"/>
              </a:rPr>
              <a:t> </a:t>
            </a:r>
            <a:r>
              <a:rPr lang="zh-CN" altLang="en-US" sz="1800" b="1" dirty="0">
                <a:solidFill>
                  <a:srgbClr val="FF0000"/>
                </a:solidFill>
                <a:latin typeface="黑体" panose="02010609060101010101" pitchFamily="49" charset="-122"/>
                <a:ea typeface="黑体" panose="02010609060101010101" pitchFamily="49" charset="-122"/>
              </a:rPr>
              <a:t>异或运算和同或运算的基本代数性质</a:t>
            </a:r>
          </a:p>
        </p:txBody>
      </p:sp>
      <p:sp>
        <p:nvSpPr>
          <p:cNvPr id="40965" name="Rectangle 1028"/>
          <p:cNvSpPr>
            <a:spLocks noGrp="1"/>
          </p:cNvSpPr>
          <p:nvPr>
            <p:ph/>
          </p:nvPr>
        </p:nvSpPr>
        <p:spPr>
          <a:xfrm>
            <a:off x="457200" y="995680"/>
            <a:ext cx="8305800" cy="944880"/>
          </a:xfrm>
          <a:prstGeom prst="rect">
            <a:avLst/>
          </a:prstGeom>
          <a:noFill/>
          <a:ln w="9525">
            <a:noFill/>
          </a:ln>
        </p:spPr>
        <p:txBody>
          <a:bodyPr/>
          <a:lstStyle/>
          <a:p>
            <a:pPr marL="609600" indent="-609600" algn="just" eaLnBrk="1" fontAlgn="t" hangingPunct="1">
              <a:buNone/>
            </a:pPr>
            <a:r>
              <a:rPr lang="zh-CN" altLang="en-US" sz="1800" dirty="0">
                <a:solidFill>
                  <a:srgbClr val="FF0066"/>
                </a:solidFill>
                <a:latin typeface="黑体" panose="02010609060101010101" pitchFamily="49" charset="-122"/>
                <a:ea typeface="黑体" panose="02010609060101010101" pitchFamily="49" charset="-122"/>
              </a:rPr>
              <a:t>调换律</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若</a:t>
            </a:r>
            <a:r>
              <a:rPr lang="en-US" altLang="zh-CN" sz="1800" dirty="0">
                <a:latin typeface="黑体" panose="02010609060101010101" pitchFamily="49" charset="-122"/>
                <a:ea typeface="黑体" panose="02010609060101010101" pitchFamily="49" charset="-122"/>
              </a:rPr>
              <a:t>A⊕B = C     </a:t>
            </a:r>
            <a:r>
              <a:rPr lang="zh-CN" altLang="en-US" sz="1800" dirty="0">
                <a:latin typeface="黑体" panose="02010609060101010101" pitchFamily="49" charset="-122"/>
                <a:ea typeface="黑体" panose="02010609060101010101" pitchFamily="49" charset="-122"/>
              </a:rPr>
              <a:t>则 </a:t>
            </a:r>
            <a:r>
              <a:rPr lang="en-US" altLang="zh-CN" sz="1800" dirty="0">
                <a:latin typeface="黑体" panose="02010609060101010101" pitchFamily="49" charset="-122"/>
                <a:ea typeface="黑体" panose="02010609060101010101" pitchFamily="49" charset="-122"/>
              </a:rPr>
              <a:t>A⊕C = B </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C⊕B = A </a:t>
            </a:r>
          </a:p>
          <a:p>
            <a:pPr marL="609600" indent="-609600" algn="just" eaLnBrk="1" fontAlgn="t" hangingPunct="1">
              <a:buNone/>
            </a:pPr>
            <a:r>
              <a:rPr lang="en-US" altLang="zh-CN" sz="1800" dirty="0">
                <a:latin typeface="黑体" panose="02010609060101010101" pitchFamily="49" charset="-122"/>
                <a:ea typeface="黑体" panose="02010609060101010101" pitchFamily="49" charset="-122"/>
              </a:rPr>
              <a:t>          (b)</a:t>
            </a:r>
            <a:r>
              <a:rPr lang="zh-CN" altLang="en-US" sz="1800" dirty="0">
                <a:latin typeface="黑体" panose="02010609060101010101" pitchFamily="49" charset="-122"/>
                <a:ea typeface="黑体" panose="02010609060101010101" pitchFamily="49" charset="-122"/>
              </a:rPr>
              <a:t>若</a:t>
            </a:r>
            <a:r>
              <a:rPr lang="en-US" altLang="zh-CN" sz="1800" dirty="0">
                <a:latin typeface="黑体" panose="02010609060101010101" pitchFamily="49" charset="-122"/>
                <a:ea typeface="黑体" panose="02010609060101010101" pitchFamily="49" charset="-122"/>
              </a:rPr>
              <a:t>A⊙B = C     </a:t>
            </a:r>
            <a:r>
              <a:rPr lang="zh-CN" altLang="en-US" sz="1800" dirty="0">
                <a:latin typeface="黑体" panose="02010609060101010101" pitchFamily="49" charset="-122"/>
                <a:ea typeface="黑体" panose="02010609060101010101" pitchFamily="49" charset="-122"/>
              </a:rPr>
              <a:t>则 </a:t>
            </a:r>
            <a:r>
              <a:rPr lang="en-US" altLang="zh-CN" sz="1800" dirty="0">
                <a:latin typeface="黑体" panose="02010609060101010101" pitchFamily="49" charset="-122"/>
                <a:ea typeface="黑体" panose="02010609060101010101" pitchFamily="49" charset="-122"/>
              </a:rPr>
              <a:t>A⊙C = B </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C⊙B = A </a:t>
            </a:r>
          </a:p>
        </p:txBody>
      </p:sp>
      <p:sp>
        <p:nvSpPr>
          <p:cNvPr id="40966" name="Line 1030"/>
          <p:cNvSpPr/>
          <p:nvPr/>
        </p:nvSpPr>
        <p:spPr>
          <a:xfrm>
            <a:off x="6227763" y="1000125"/>
            <a:ext cx="22860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0967" name="Line 1031"/>
          <p:cNvSpPr/>
          <p:nvPr/>
        </p:nvSpPr>
        <p:spPr>
          <a:xfrm>
            <a:off x="3557588" y="1428750"/>
            <a:ext cx="22860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pic>
        <p:nvPicPr>
          <p:cNvPr id="2" name="图片 1"/>
          <p:cNvPicPr>
            <a:picLocks noChangeAspect="1"/>
          </p:cNvPicPr>
          <p:nvPr>
            <p:custDataLst>
              <p:tags r:id="rId1"/>
            </p:custDataLst>
          </p:nvPr>
        </p:nvPicPr>
        <p:blipFill>
          <a:blip r:embed="rId3"/>
          <a:stretch>
            <a:fillRect/>
          </a:stretch>
        </p:blipFill>
        <p:spPr>
          <a:xfrm>
            <a:off x="298450" y="1880235"/>
            <a:ext cx="8547100" cy="1670050"/>
          </a:xfrm>
          <a:prstGeom prst="rect">
            <a:avLst/>
          </a:prstGeom>
        </p:spPr>
      </p:pic>
      <p:pic>
        <p:nvPicPr>
          <p:cNvPr id="3" name="图片 2"/>
          <p:cNvPicPr>
            <a:picLocks noChangeAspect="1"/>
          </p:cNvPicPr>
          <p:nvPr/>
        </p:nvPicPr>
        <p:blipFill>
          <a:blip r:embed="rId4"/>
          <a:stretch>
            <a:fillRect/>
          </a:stretch>
        </p:blipFill>
        <p:spPr>
          <a:xfrm>
            <a:off x="958850" y="3670935"/>
            <a:ext cx="7226300" cy="958850"/>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65">
                                            <p:txEl>
                                              <p:charRg st="91" end="9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4403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29</a:t>
            </a:fld>
            <a:endParaRPr lang="en-US" altLang="zh-CN" sz="900" dirty="0">
              <a:solidFill>
                <a:srgbClr val="898989"/>
              </a:solidFill>
              <a:latin typeface="Times New Roman" panose="02020603050405020304" pitchFamily="18" charset="0"/>
            </a:endParaRPr>
          </a:p>
        </p:txBody>
      </p:sp>
      <p:sp>
        <p:nvSpPr>
          <p:cNvPr id="44036" name="Rectangle 3"/>
          <p:cNvSpPr>
            <a:spLocks noGrp="1"/>
          </p:cNvSpPr>
          <p:nvPr>
            <p:ph/>
          </p:nvPr>
        </p:nvSpPr>
        <p:spPr>
          <a:xfrm>
            <a:off x="370523" y="1327150"/>
            <a:ext cx="8569325" cy="739775"/>
          </a:xfrm>
          <a:prstGeom prst="rect">
            <a:avLst/>
          </a:prstGeom>
          <a:noFill/>
          <a:ln w="9525">
            <a:noFill/>
          </a:ln>
        </p:spPr>
        <p:txBody>
          <a:bodyPr/>
          <a:lstStyle/>
          <a:p>
            <a:pPr eaLnBrk="1" hangingPunct="1">
              <a:buNone/>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依照逻辑运算的规则，一个逻辑关系可以用多种形式的逻辑代数函</a:t>
            </a:r>
            <a:endParaRPr lang="en-US" altLang="zh-CN" sz="1800" dirty="0">
              <a:latin typeface="黑体" panose="02010609060101010101" pitchFamily="49" charset="-122"/>
              <a:ea typeface="黑体" panose="02010609060101010101" pitchFamily="49" charset="-122"/>
            </a:endParaRPr>
          </a:p>
          <a:p>
            <a:pPr eaLnBrk="1" hangingPunct="1">
              <a:buNone/>
            </a:pPr>
            <a:r>
              <a:rPr lang="zh-CN" altLang="en-US" sz="1800" dirty="0">
                <a:latin typeface="黑体" panose="02010609060101010101" pitchFamily="49" charset="-122"/>
                <a:ea typeface="黑体" panose="02010609060101010101" pitchFamily="49" charset="-122"/>
              </a:rPr>
              <a:t>数来描述，而这些逻辑函数的真值表都是相同的。如：</a:t>
            </a:r>
            <a:r>
              <a:rPr lang="en-US" altLang="zh-CN" sz="1800" dirty="0">
                <a:latin typeface="黑体" panose="02010609060101010101" pitchFamily="49" charset="-122"/>
                <a:ea typeface="黑体" panose="02010609060101010101" pitchFamily="49" charset="-122"/>
              </a:rPr>
              <a:t>F= A⊕B</a:t>
            </a:r>
          </a:p>
        </p:txBody>
      </p:sp>
      <p:sp>
        <p:nvSpPr>
          <p:cNvPr id="44037" name="Rectangle 9"/>
          <p:cNvSpPr>
            <a:spLocks noGrp="1"/>
          </p:cNvSpPr>
          <p:nvPr>
            <p:ph type="title"/>
          </p:nvPr>
        </p:nvSpPr>
        <p:spPr>
          <a:xfrm>
            <a:off x="250825" y="568325"/>
            <a:ext cx="8498205" cy="490855"/>
          </a:xfrm>
          <a:prstGeom prst="rect">
            <a:avLst/>
          </a:prstGeom>
          <a:noFill/>
          <a:ln w="9525" cap="flat" cmpd="sng">
            <a:solidFill>
              <a:schemeClr val="bg1"/>
            </a:solidFill>
            <a:prstDash val="solid"/>
            <a:headEnd type="none" w="med" len="med"/>
            <a:tailEnd type="none" w="med" len="med"/>
          </a:ln>
        </p:spPr>
        <p:txBody>
          <a:bodyPr/>
          <a:lstStyle/>
          <a:p>
            <a:pPr eaLnBrk="1" hangingPunct="1"/>
            <a:r>
              <a:rPr lang="en-US" altLang="zh-CN" sz="1800" b="1" dirty="0">
                <a:latin typeface="黑体" panose="02010609060101010101" pitchFamily="49" charset="-122"/>
                <a:ea typeface="黑体" panose="02010609060101010101" pitchFamily="49" charset="-122"/>
              </a:rPr>
              <a:t>1.3.3. </a:t>
            </a:r>
            <a:r>
              <a:rPr lang="zh-CN" altLang="en-US" sz="1800" b="1" dirty="0">
                <a:solidFill>
                  <a:srgbClr val="0000FF"/>
                </a:solidFill>
                <a:latin typeface="黑体" panose="02010609060101010101" pitchFamily="49" charset="-122"/>
                <a:ea typeface="黑体" panose="02010609060101010101" pitchFamily="49" charset="-122"/>
              </a:rPr>
              <a:t>逻辑函数的基本表达式与标准形式</a:t>
            </a:r>
            <a:br>
              <a:rPr lang="en-US" altLang="zh-CN" sz="1800" b="1" dirty="0">
                <a:solidFill>
                  <a:srgbClr val="0000FF"/>
                </a:solidFill>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  </a:t>
            </a:r>
            <a:br>
              <a:rPr lang="en-US" altLang="zh-CN" sz="1800" b="1" dirty="0">
                <a:latin typeface="黑体" panose="02010609060101010101" pitchFamily="49" charset="-122"/>
                <a:ea typeface="黑体" panose="02010609060101010101" pitchFamily="49" charset="-122"/>
              </a:rPr>
            </a:b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）基本表达式</a:t>
            </a:r>
            <a:endParaRPr lang="en-US" altLang="zh-CN" sz="1800" b="1" dirty="0">
              <a:latin typeface="黑体" panose="02010609060101010101" pitchFamily="49" charset="-122"/>
              <a:ea typeface="黑体" panose="02010609060101010101" pitchFamily="49" charset="-122"/>
            </a:endParaRPr>
          </a:p>
        </p:txBody>
      </p:sp>
      <p:sp>
        <p:nvSpPr>
          <p:cNvPr id="44038" name="Text Box 32"/>
          <p:cNvSpPr txBox="1"/>
          <p:nvPr/>
        </p:nvSpPr>
        <p:spPr>
          <a:xfrm>
            <a:off x="1219200" y="4572000"/>
            <a:ext cx="68580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rgbClr val="FF0000"/>
                </a:solidFill>
                <a:latin typeface="黑体" panose="02010609060101010101" pitchFamily="49" charset="-122"/>
                <a:ea typeface="黑体" panose="02010609060101010101" pitchFamily="49" charset="-122"/>
              </a:rPr>
              <a:t>其中：与或式（</a:t>
            </a:r>
            <a:r>
              <a:rPr lang="en-US" altLang="zh-CN" sz="1800" dirty="0">
                <a:solidFill>
                  <a:srgbClr val="FF0000"/>
                </a:solidFill>
                <a:latin typeface="黑体" panose="02010609060101010101" pitchFamily="49" charset="-122"/>
                <a:ea typeface="黑体" panose="02010609060101010101" pitchFamily="49" charset="-122"/>
              </a:rPr>
              <a:t>SOP</a:t>
            </a:r>
            <a:r>
              <a:rPr lang="zh-CN" altLang="en-US" sz="1800" dirty="0">
                <a:solidFill>
                  <a:srgbClr val="FF0000"/>
                </a:solidFill>
                <a:latin typeface="黑体" panose="02010609060101010101" pitchFamily="49" charset="-122"/>
                <a:ea typeface="黑体" panose="02010609060101010101" pitchFamily="49" charset="-122"/>
              </a:rPr>
              <a:t>）及或与式（</a:t>
            </a:r>
            <a:r>
              <a:rPr lang="en-US" altLang="zh-CN" sz="1800" dirty="0">
                <a:solidFill>
                  <a:srgbClr val="FF0000"/>
                </a:solidFill>
                <a:latin typeface="黑体" panose="02010609060101010101" pitchFamily="49" charset="-122"/>
                <a:ea typeface="黑体" panose="02010609060101010101" pitchFamily="49" charset="-122"/>
              </a:rPr>
              <a:t>POS</a:t>
            </a:r>
            <a:r>
              <a:rPr lang="zh-CN" altLang="en-US" sz="1800" dirty="0">
                <a:solidFill>
                  <a:srgbClr val="FF0000"/>
                </a:solidFill>
                <a:latin typeface="黑体" panose="02010609060101010101" pitchFamily="49" charset="-122"/>
                <a:ea typeface="黑体" panose="02010609060101010101" pitchFamily="49" charset="-122"/>
              </a:rPr>
              <a:t>）是逻辑函数的基本表达式。</a:t>
            </a:r>
          </a:p>
        </p:txBody>
      </p:sp>
      <p:grpSp>
        <p:nvGrpSpPr>
          <p:cNvPr id="44039" name="组合 24"/>
          <p:cNvGrpSpPr/>
          <p:nvPr/>
        </p:nvGrpSpPr>
        <p:grpSpPr>
          <a:xfrm>
            <a:off x="252413" y="2066925"/>
            <a:ext cx="8596312" cy="2268538"/>
            <a:chOff x="0" y="0"/>
            <a:chExt cx="8596313" cy="2268538"/>
          </a:xfrm>
        </p:grpSpPr>
        <p:grpSp>
          <p:nvGrpSpPr>
            <p:cNvPr id="44040" name="Group 30"/>
            <p:cNvGrpSpPr/>
            <p:nvPr/>
          </p:nvGrpSpPr>
          <p:grpSpPr>
            <a:xfrm>
              <a:off x="1966913" y="0"/>
              <a:ext cx="6629400" cy="2268538"/>
              <a:chOff x="0" y="0"/>
              <a:chExt cx="4176" cy="1906"/>
            </a:xfrm>
          </p:grpSpPr>
          <p:sp>
            <p:nvSpPr>
              <p:cNvPr id="44059" name="Rectangle 6"/>
              <p:cNvSpPr/>
              <p:nvPr/>
            </p:nvSpPr>
            <p:spPr>
              <a:xfrm>
                <a:off x="0" y="0"/>
                <a:ext cx="4176" cy="1906"/>
              </a:xfrm>
              <a:prstGeom prst="rect">
                <a:avLst/>
              </a:prstGeom>
              <a:noFill/>
              <a:ln w="9525">
                <a:noFill/>
              </a:ln>
            </p:spPr>
            <p:txBody>
              <a:bodyPr>
                <a:spAutoFit/>
              </a:bodyPr>
              <a:lstStyle/>
              <a:p>
                <a:pPr eaLnBrk="1" hangingPunct="1">
                  <a:lnSpc>
                    <a:spcPct val="9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 B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 B                        </a:t>
                </a:r>
                <a:r>
                  <a:rPr lang="zh-CN" altLang="en-US" sz="1800" dirty="0">
                    <a:solidFill>
                      <a:srgbClr val="FF0066"/>
                    </a:solidFill>
                    <a:latin typeface="黑体" panose="02010609060101010101" pitchFamily="49" charset="-122"/>
                    <a:ea typeface="黑体" panose="02010609060101010101" pitchFamily="49" charset="-122"/>
                  </a:rPr>
                  <a:t>与或式 </a:t>
                </a:r>
                <a:r>
                  <a:rPr lang="en-US" altLang="zh-CN" sz="1800" b="1" i="1" dirty="0">
                    <a:solidFill>
                      <a:srgbClr val="FF0066"/>
                    </a:solidFill>
                    <a:latin typeface="黑体" panose="02010609060101010101" pitchFamily="49" charset="-122"/>
                    <a:ea typeface="黑体" panose="02010609060101010101" pitchFamily="49" charset="-122"/>
                  </a:rPr>
                  <a:t>SOP</a:t>
                </a:r>
              </a:p>
              <a:p>
                <a:pPr eaLnBrk="1" hangingPunct="1">
                  <a:lnSpc>
                    <a:spcPct val="9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 )( 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 )                  </a:t>
                </a:r>
                <a:r>
                  <a:rPr lang="zh-CN" altLang="en-US" sz="1800" dirty="0">
                    <a:solidFill>
                      <a:srgbClr val="FF0066"/>
                    </a:solidFill>
                    <a:latin typeface="黑体" panose="02010609060101010101" pitchFamily="49" charset="-122"/>
                    <a:ea typeface="黑体" panose="02010609060101010101" pitchFamily="49" charset="-122"/>
                  </a:rPr>
                  <a:t>或与式 </a:t>
                </a:r>
                <a:r>
                  <a:rPr lang="en-US" altLang="zh-CN" sz="1800" b="1" i="1" dirty="0">
                    <a:solidFill>
                      <a:srgbClr val="FF0066"/>
                    </a:solidFill>
                    <a:latin typeface="黑体" panose="02010609060101010101" pitchFamily="49" charset="-122"/>
                    <a:ea typeface="黑体" panose="02010609060101010101" pitchFamily="49" charset="-122"/>
                  </a:rPr>
                  <a:t>POS</a:t>
                </a:r>
              </a:p>
              <a:p>
                <a:pPr eaLnBrk="1" hangingPunct="1">
                  <a:lnSpc>
                    <a:spcPct val="9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 B A B                           </a:t>
                </a:r>
                <a:r>
                  <a:rPr lang="zh-CN" altLang="en-US" sz="1800" dirty="0">
                    <a:solidFill>
                      <a:schemeClr val="tx1"/>
                    </a:solidFill>
                    <a:latin typeface="黑体" panose="02010609060101010101" pitchFamily="49" charset="-122"/>
                    <a:ea typeface="黑体" panose="02010609060101010101" pitchFamily="49" charset="-122"/>
                  </a:rPr>
                  <a:t>与非式 </a:t>
                </a:r>
              </a:p>
              <a:p>
                <a:pPr eaLnBrk="1" hangingPunct="1">
                  <a:lnSpc>
                    <a:spcPct val="9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 ) </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 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 )               </a:t>
                </a:r>
                <a:r>
                  <a:rPr lang="zh-CN" altLang="en-US" sz="1800" dirty="0">
                    <a:solidFill>
                      <a:schemeClr val="tx1"/>
                    </a:solidFill>
                    <a:latin typeface="黑体" panose="02010609060101010101" pitchFamily="49" charset="-122"/>
                    <a:ea typeface="黑体" panose="02010609060101010101" pitchFamily="49" charset="-122"/>
                  </a:rPr>
                  <a:t>或非式</a:t>
                </a:r>
              </a:p>
              <a:p>
                <a:pPr eaLnBrk="1" hangingPunct="1">
                  <a:lnSpc>
                    <a:spcPct val="9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 B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 B                        </a:t>
                </a:r>
                <a:r>
                  <a:rPr lang="zh-CN" altLang="en-US" sz="1800" dirty="0">
                    <a:solidFill>
                      <a:schemeClr val="tx1"/>
                    </a:solidFill>
                    <a:latin typeface="黑体" panose="02010609060101010101" pitchFamily="49" charset="-122"/>
                    <a:ea typeface="黑体" panose="02010609060101010101" pitchFamily="49" charset="-122"/>
                  </a:rPr>
                  <a:t>与或非式</a:t>
                </a:r>
              </a:p>
              <a:p>
                <a:pPr eaLnBrk="1" hangingPunct="1">
                  <a:lnSpc>
                    <a:spcPct val="9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a:t>
                </a:r>
              </a:p>
            </p:txBody>
          </p:sp>
          <p:sp>
            <p:nvSpPr>
              <p:cNvPr id="44060" name="Line 11"/>
              <p:cNvSpPr/>
              <p:nvPr/>
            </p:nvSpPr>
            <p:spPr>
              <a:xfrm>
                <a:off x="216" y="28"/>
                <a:ext cx="189"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61" name="Line 12"/>
              <p:cNvSpPr/>
              <p:nvPr/>
            </p:nvSpPr>
            <p:spPr>
              <a:xfrm>
                <a:off x="1128" y="28"/>
                <a:ext cx="189"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62" name="Line 13"/>
              <p:cNvSpPr/>
              <p:nvPr/>
            </p:nvSpPr>
            <p:spPr>
              <a:xfrm>
                <a:off x="1152" y="412"/>
                <a:ext cx="189"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63" name="Line 14"/>
              <p:cNvSpPr/>
              <p:nvPr/>
            </p:nvSpPr>
            <p:spPr>
              <a:xfrm>
                <a:off x="1512" y="412"/>
                <a:ext cx="189"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64" name="Line 15"/>
              <p:cNvSpPr/>
              <p:nvPr/>
            </p:nvSpPr>
            <p:spPr>
              <a:xfrm>
                <a:off x="240" y="796"/>
                <a:ext cx="189"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65" name="Line 16"/>
              <p:cNvSpPr/>
              <p:nvPr/>
            </p:nvSpPr>
            <p:spPr>
              <a:xfrm>
                <a:off x="840" y="796"/>
                <a:ext cx="189"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66" name="Line 17"/>
              <p:cNvSpPr/>
              <p:nvPr/>
            </p:nvSpPr>
            <p:spPr>
              <a:xfrm>
                <a:off x="240" y="748"/>
                <a:ext cx="404"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67" name="Line 18"/>
              <p:cNvSpPr/>
              <p:nvPr/>
            </p:nvSpPr>
            <p:spPr>
              <a:xfrm>
                <a:off x="672" y="748"/>
                <a:ext cx="404"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68" name="Line 20"/>
              <p:cNvSpPr/>
              <p:nvPr/>
            </p:nvSpPr>
            <p:spPr>
              <a:xfrm>
                <a:off x="1440" y="1168"/>
                <a:ext cx="189"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69" name="Line 21"/>
              <p:cNvSpPr/>
              <p:nvPr/>
            </p:nvSpPr>
            <p:spPr>
              <a:xfrm>
                <a:off x="1800" y="1168"/>
                <a:ext cx="189"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70" name="Line 22"/>
              <p:cNvSpPr/>
              <p:nvPr/>
            </p:nvSpPr>
            <p:spPr>
              <a:xfrm>
                <a:off x="288" y="1132"/>
                <a:ext cx="755"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71" name="Line 23"/>
              <p:cNvSpPr/>
              <p:nvPr/>
            </p:nvSpPr>
            <p:spPr>
              <a:xfrm>
                <a:off x="1344" y="1132"/>
                <a:ext cx="755"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72" name="Line 24"/>
              <p:cNvSpPr/>
              <p:nvPr/>
            </p:nvSpPr>
            <p:spPr>
              <a:xfrm>
                <a:off x="288" y="1084"/>
                <a:ext cx="1941"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73" name="Line 25"/>
              <p:cNvSpPr/>
              <p:nvPr/>
            </p:nvSpPr>
            <p:spPr>
              <a:xfrm>
                <a:off x="213" y="1534"/>
                <a:ext cx="189"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74" name="Line 26"/>
              <p:cNvSpPr/>
              <p:nvPr/>
            </p:nvSpPr>
            <p:spPr>
              <a:xfrm>
                <a:off x="459" y="1534"/>
                <a:ext cx="189"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44075" name="Line 27"/>
              <p:cNvSpPr/>
              <p:nvPr/>
            </p:nvSpPr>
            <p:spPr>
              <a:xfrm>
                <a:off x="240" y="1468"/>
                <a:ext cx="1186" cy="1"/>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sp>
          <p:nvSpPr>
            <p:cNvPr id="44041" name="Text Box 31"/>
            <p:cNvSpPr txBox="1"/>
            <p:nvPr/>
          </p:nvSpPr>
          <p:spPr>
            <a:xfrm>
              <a:off x="0" y="412750"/>
              <a:ext cx="1674813" cy="954107"/>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400" dirty="0">
                  <a:solidFill>
                    <a:srgbClr val="FF0000"/>
                  </a:solidFill>
                  <a:latin typeface="黑体" panose="02010609060101010101" pitchFamily="49" charset="-122"/>
                  <a:ea typeface="黑体" panose="02010609060101010101" pitchFamily="49" charset="-122"/>
                </a:rPr>
                <a:t>以函数中所含的变量乘积项的特点以及乘积项之间的逻辑关系来分类：</a:t>
              </a:r>
            </a:p>
          </p:txBody>
        </p:sp>
        <p:sp>
          <p:nvSpPr>
            <p:cNvPr id="39946" name="Line 26"/>
            <p:cNvSpPr>
              <a:spLocks noChangeShapeType="1"/>
            </p:cNvSpPr>
            <p:nvPr/>
          </p:nvSpPr>
          <p:spPr bwMode="auto">
            <a:xfrm>
              <a:off x="2255837" y="60325"/>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9947" name="Line 27"/>
            <p:cNvSpPr>
              <a:spLocks noChangeShapeType="1"/>
            </p:cNvSpPr>
            <p:nvPr/>
          </p:nvSpPr>
          <p:spPr bwMode="auto">
            <a:xfrm>
              <a:off x="3263900" y="60325"/>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9948" name="Line 31"/>
            <p:cNvSpPr>
              <a:spLocks noChangeShapeType="1"/>
            </p:cNvSpPr>
            <p:nvPr/>
          </p:nvSpPr>
          <p:spPr bwMode="auto">
            <a:xfrm>
              <a:off x="3767137" y="420688"/>
              <a:ext cx="1444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9949" name="Line 32"/>
            <p:cNvSpPr>
              <a:spLocks noChangeShapeType="1"/>
            </p:cNvSpPr>
            <p:nvPr/>
          </p:nvSpPr>
          <p:spPr bwMode="auto">
            <a:xfrm>
              <a:off x="3406775" y="420688"/>
              <a:ext cx="1444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9950" name="Line 33"/>
            <p:cNvSpPr>
              <a:spLocks noChangeShapeType="1"/>
            </p:cNvSpPr>
            <p:nvPr/>
          </p:nvSpPr>
          <p:spPr bwMode="auto">
            <a:xfrm>
              <a:off x="2293937" y="846138"/>
              <a:ext cx="14287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9951" name="Line 34"/>
            <p:cNvSpPr>
              <a:spLocks noChangeShapeType="1"/>
            </p:cNvSpPr>
            <p:nvPr/>
          </p:nvSpPr>
          <p:spPr bwMode="auto">
            <a:xfrm>
              <a:off x="2954337" y="846138"/>
              <a:ext cx="152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cxnSp>
          <p:nvCxnSpPr>
            <p:cNvPr id="44048" name="直接连接符 2"/>
            <p:cNvCxnSpPr/>
            <p:nvPr/>
          </p:nvCxnSpPr>
          <p:spPr>
            <a:xfrm flipV="1">
              <a:off x="2327275" y="1116974"/>
              <a:ext cx="2092325" cy="17462"/>
            </a:xfrm>
            <a:prstGeom prst="line">
              <a:avLst/>
            </a:prstGeom>
            <a:ln w="12700" cap="flat" cmpd="sng">
              <a:solidFill>
                <a:schemeClr val="tx1"/>
              </a:solidFill>
              <a:prstDash val="solid"/>
              <a:headEnd type="none" w="med" len="med"/>
              <a:tailEnd type="none" w="med" len="med"/>
            </a:ln>
          </p:spPr>
        </p:cxnSp>
        <p:cxnSp>
          <p:nvCxnSpPr>
            <p:cNvPr id="44049" name="直接连接符 4"/>
            <p:cNvCxnSpPr/>
            <p:nvPr/>
          </p:nvCxnSpPr>
          <p:spPr>
            <a:xfrm>
              <a:off x="2347913" y="1185926"/>
              <a:ext cx="842962" cy="0"/>
            </a:xfrm>
            <a:prstGeom prst="line">
              <a:avLst/>
            </a:prstGeom>
            <a:ln w="12700" cap="flat" cmpd="sng">
              <a:solidFill>
                <a:schemeClr val="tx1"/>
              </a:solidFill>
              <a:prstDash val="solid"/>
              <a:headEnd type="none" w="med" len="med"/>
              <a:tailEnd type="none" w="med" len="med"/>
            </a:ln>
          </p:spPr>
        </p:cxnSp>
        <p:cxnSp>
          <p:nvCxnSpPr>
            <p:cNvPr id="44050" name="直接连接符 40"/>
            <p:cNvCxnSpPr/>
            <p:nvPr/>
          </p:nvCxnSpPr>
          <p:spPr>
            <a:xfrm>
              <a:off x="3576638" y="1180327"/>
              <a:ext cx="842962" cy="0"/>
            </a:xfrm>
            <a:prstGeom prst="line">
              <a:avLst/>
            </a:prstGeom>
            <a:ln w="12700" cap="flat" cmpd="sng">
              <a:solidFill>
                <a:schemeClr val="tx1"/>
              </a:solidFill>
              <a:prstDash val="solid"/>
              <a:headEnd type="none" w="med" len="med"/>
              <a:tailEnd type="none" w="med" len="med"/>
            </a:ln>
          </p:spPr>
        </p:cxnSp>
        <p:cxnSp>
          <p:nvCxnSpPr>
            <p:cNvPr id="44051" name="直接连接符 13"/>
            <p:cNvCxnSpPr/>
            <p:nvPr/>
          </p:nvCxnSpPr>
          <p:spPr>
            <a:xfrm>
              <a:off x="2291403" y="801646"/>
              <a:ext cx="304800" cy="0"/>
            </a:xfrm>
            <a:prstGeom prst="line">
              <a:avLst/>
            </a:prstGeom>
            <a:ln w="12700" cap="flat" cmpd="sng">
              <a:solidFill>
                <a:schemeClr val="tx1"/>
              </a:solidFill>
              <a:prstDash val="solid"/>
              <a:headEnd type="none" w="med" len="med"/>
              <a:tailEnd type="none" w="med" len="med"/>
            </a:ln>
          </p:spPr>
        </p:cxnSp>
        <p:cxnSp>
          <p:nvCxnSpPr>
            <p:cNvPr id="44052" name="直接连接符 67"/>
            <p:cNvCxnSpPr/>
            <p:nvPr/>
          </p:nvCxnSpPr>
          <p:spPr>
            <a:xfrm>
              <a:off x="2802472" y="801646"/>
              <a:ext cx="304800" cy="0"/>
            </a:xfrm>
            <a:prstGeom prst="line">
              <a:avLst/>
            </a:prstGeom>
            <a:ln w="12700" cap="flat" cmpd="sng">
              <a:solidFill>
                <a:schemeClr val="tx1"/>
              </a:solidFill>
              <a:prstDash val="solid"/>
              <a:headEnd type="none" w="med" len="med"/>
              <a:tailEnd type="none" w="med" len="med"/>
            </a:ln>
          </p:spPr>
        </p:cxnSp>
        <p:cxnSp>
          <p:nvCxnSpPr>
            <p:cNvPr id="44053" name="直接连接符 68"/>
            <p:cNvCxnSpPr/>
            <p:nvPr/>
          </p:nvCxnSpPr>
          <p:spPr>
            <a:xfrm>
              <a:off x="2271713" y="763758"/>
              <a:ext cx="835559" cy="0"/>
            </a:xfrm>
            <a:prstGeom prst="line">
              <a:avLst/>
            </a:prstGeom>
            <a:ln w="12700" cap="flat" cmpd="sng">
              <a:solidFill>
                <a:schemeClr val="tx1"/>
              </a:solidFill>
              <a:prstDash val="solid"/>
              <a:headEnd type="none" w="med" len="med"/>
              <a:tailEnd type="none" w="med" len="med"/>
            </a:ln>
          </p:spPr>
        </p:cxnSp>
        <p:sp>
          <p:nvSpPr>
            <p:cNvPr id="39958" name="Line 34"/>
            <p:cNvSpPr>
              <a:spLocks noChangeShapeType="1"/>
            </p:cNvSpPr>
            <p:nvPr/>
          </p:nvSpPr>
          <p:spPr bwMode="auto">
            <a:xfrm>
              <a:off x="3754437" y="1222375"/>
              <a:ext cx="1539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9959" name="Line 34"/>
            <p:cNvSpPr>
              <a:spLocks noChangeShapeType="1"/>
            </p:cNvSpPr>
            <p:nvPr/>
          </p:nvSpPr>
          <p:spPr bwMode="auto">
            <a:xfrm>
              <a:off x="4078287" y="1223963"/>
              <a:ext cx="152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cxnSp>
          <p:nvCxnSpPr>
            <p:cNvPr id="44056" name="直接连接符 73"/>
            <p:cNvCxnSpPr/>
            <p:nvPr/>
          </p:nvCxnSpPr>
          <p:spPr>
            <a:xfrm>
              <a:off x="2290266" y="1518716"/>
              <a:ext cx="1189038" cy="0"/>
            </a:xfrm>
            <a:prstGeom prst="line">
              <a:avLst/>
            </a:prstGeom>
            <a:ln w="12700" cap="flat" cmpd="sng">
              <a:solidFill>
                <a:schemeClr val="tx1"/>
              </a:solidFill>
              <a:prstDash val="solid"/>
              <a:headEnd type="none" w="med" len="med"/>
              <a:tailEnd type="none" w="med" len="med"/>
            </a:ln>
          </p:spPr>
        </p:cxnSp>
        <p:sp>
          <p:nvSpPr>
            <p:cNvPr id="39961" name="Line 34"/>
            <p:cNvSpPr>
              <a:spLocks noChangeShapeType="1"/>
            </p:cNvSpPr>
            <p:nvPr/>
          </p:nvSpPr>
          <p:spPr bwMode="auto">
            <a:xfrm>
              <a:off x="3292475" y="1614488"/>
              <a:ext cx="152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9962" name="Line 34"/>
            <p:cNvSpPr>
              <a:spLocks noChangeShapeType="1"/>
            </p:cNvSpPr>
            <p:nvPr/>
          </p:nvSpPr>
          <p:spPr bwMode="auto">
            <a:xfrm>
              <a:off x="3084512" y="1617663"/>
              <a:ext cx="152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gr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9"/>
                                        </p:tgtEl>
                                        <p:attrNameLst>
                                          <p:attrName>style.visibility</p:attrName>
                                        </p:attrNameLst>
                                      </p:cBhvr>
                                      <p:to>
                                        <p:strVal val="visible"/>
                                      </p:to>
                                    </p:set>
                                    <p:anim calcmode="lin" valueType="num">
                                      <p:cBhvr additive="base">
                                        <p:cTn id="7" dur="500" fill="hold"/>
                                        <p:tgtEl>
                                          <p:spTgt spid="44039"/>
                                        </p:tgtEl>
                                        <p:attrNameLst>
                                          <p:attrName>ppt_x</p:attrName>
                                        </p:attrNameLst>
                                      </p:cBhvr>
                                      <p:tavLst>
                                        <p:tav tm="0">
                                          <p:val>
                                            <p:strVal val="#ppt_x"/>
                                          </p:val>
                                        </p:tav>
                                        <p:tav tm="100000">
                                          <p:val>
                                            <p:strVal val="#ppt_x"/>
                                          </p:val>
                                        </p:tav>
                                      </p:tavLst>
                                    </p:anim>
                                    <p:anim calcmode="lin" valueType="num">
                                      <p:cBhvr additive="base">
                                        <p:cTn id="8"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8"/>
                                        </p:tgtEl>
                                        <p:attrNameLst>
                                          <p:attrName>style.visibility</p:attrName>
                                        </p:attrNameLst>
                                      </p:cBhvr>
                                      <p:to>
                                        <p:strVal val="visible"/>
                                      </p:to>
                                    </p:set>
                                    <p:anim calcmode="lin" valueType="num">
                                      <p:cBhvr additive="base">
                                        <p:cTn id="13" dur="500" fill="hold"/>
                                        <p:tgtEl>
                                          <p:spTgt spid="44038"/>
                                        </p:tgtEl>
                                        <p:attrNameLst>
                                          <p:attrName>ppt_x</p:attrName>
                                        </p:attrNameLst>
                                      </p:cBhvr>
                                      <p:tavLst>
                                        <p:tav tm="0">
                                          <p:val>
                                            <p:strVal val="#ppt_x"/>
                                          </p:val>
                                        </p:tav>
                                        <p:tav tm="100000">
                                          <p:val>
                                            <p:strVal val="#ppt_x"/>
                                          </p:val>
                                        </p:tav>
                                      </p:tavLst>
                                    </p:anim>
                                    <p:anim calcmode="lin" valueType="num">
                                      <p:cBhvr additive="base">
                                        <p:cTn id="14" dur="500" fill="hold"/>
                                        <p:tgtEl>
                                          <p:spTgt spid="44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1331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3</a:t>
            </a:fld>
            <a:endParaRPr lang="en-US" altLang="zh-CN" sz="900" dirty="0">
              <a:solidFill>
                <a:srgbClr val="898989"/>
              </a:solidFill>
              <a:latin typeface="Times New Roman" panose="02020603050405020304" pitchFamily="18" charset="0"/>
            </a:endParaRPr>
          </a:p>
        </p:txBody>
      </p:sp>
      <p:sp>
        <p:nvSpPr>
          <p:cNvPr id="13316" name="Rectangle 3"/>
          <p:cNvSpPr>
            <a:spLocks noGrp="1"/>
          </p:cNvSpPr>
          <p:nvPr>
            <p:ph/>
          </p:nvPr>
        </p:nvSpPr>
        <p:spPr>
          <a:xfrm>
            <a:off x="467360" y="1019175"/>
            <a:ext cx="7993063" cy="3713163"/>
          </a:xfrm>
          <a:prstGeom prst="rect">
            <a:avLst/>
          </a:prstGeom>
          <a:noFill/>
          <a:ln w="9525">
            <a:noFill/>
          </a:ln>
        </p:spPr>
        <p:txBody>
          <a:bodyPr/>
          <a:lstStyle/>
          <a:p>
            <a:pPr eaLnBrk="1" hangingPunct="1">
              <a:lnSpc>
                <a:spcPct val="130000"/>
              </a:lnSpc>
              <a:buFont typeface="Wingdings" panose="05000000000000000000" pitchFamily="2" charset="2"/>
              <a:buChar char="Ø"/>
            </a:pPr>
            <a:r>
              <a:rPr lang="zh-CN" altLang="en-US" sz="1800" b="1" dirty="0">
                <a:latin typeface="黑体" panose="02010609060101010101" pitchFamily="49" charset="-122"/>
                <a:ea typeface="黑体" panose="02010609060101010101" pitchFamily="49" charset="-122"/>
              </a:rPr>
              <a:t>布尔代数：</a:t>
            </a:r>
            <a:r>
              <a:rPr lang="zh-CN" altLang="en-US" sz="1800" dirty="0">
                <a:latin typeface="黑体" panose="02010609060101010101" pitchFamily="49" charset="-122"/>
                <a:ea typeface="黑体" panose="02010609060101010101" pitchFamily="49" charset="-122"/>
              </a:rPr>
              <a:t>用一种</a:t>
            </a:r>
            <a:r>
              <a:rPr lang="zh-CN" altLang="en-US" sz="1800" b="1" dirty="0">
                <a:latin typeface="黑体" panose="02010609060101010101" pitchFamily="49" charset="-122"/>
                <a:ea typeface="黑体" panose="02010609060101010101" pitchFamily="49" charset="-122"/>
              </a:rPr>
              <a:t>数学运算</a:t>
            </a:r>
            <a:r>
              <a:rPr lang="zh-CN" altLang="en-US" sz="1800" dirty="0">
                <a:latin typeface="黑体" panose="02010609060101010101" pitchFamily="49" charset="-122"/>
                <a:ea typeface="黑体" panose="02010609060101010101" pitchFamily="49" charset="-122"/>
              </a:rPr>
              <a:t>来描述</a:t>
            </a:r>
            <a:r>
              <a:rPr lang="zh-CN" altLang="en-US" sz="1800" b="1" dirty="0">
                <a:latin typeface="黑体" panose="02010609060101010101" pitchFamily="49" charset="-122"/>
                <a:ea typeface="黑体" panose="02010609060101010101" pitchFamily="49" charset="-122"/>
              </a:rPr>
              <a:t>人的</a:t>
            </a:r>
            <a:r>
              <a:rPr lang="zh-CN" altLang="en-US" sz="1800" dirty="0">
                <a:latin typeface="黑体" panose="02010609060101010101" pitchFamily="49" charset="-122"/>
                <a:ea typeface="黑体" panose="02010609060101010101" pitchFamily="49" charset="-122"/>
              </a:rPr>
              <a:t>逻辑思维规律和推理过程的代数系统</a:t>
            </a:r>
            <a:endParaRPr lang="en-US" altLang="zh-CN" sz="1800" dirty="0">
              <a:latin typeface="黑体" panose="02010609060101010101" pitchFamily="49" charset="-122"/>
              <a:ea typeface="黑体" panose="02010609060101010101" pitchFamily="49" charset="-122"/>
            </a:endParaRPr>
          </a:p>
          <a:p>
            <a:pPr eaLnBrk="1" hangingPunct="1">
              <a:lnSpc>
                <a:spcPct val="130000"/>
              </a:lnSpc>
              <a:buFont typeface="Wingdings" panose="05000000000000000000" pitchFamily="2" charset="2"/>
              <a:buChar char="Ø"/>
            </a:pPr>
            <a:r>
              <a:rPr lang="zh-CN" altLang="en-US" sz="1800" b="1" dirty="0">
                <a:latin typeface="黑体" panose="02010609060101010101" pitchFamily="49" charset="-122"/>
                <a:ea typeface="黑体" panose="02010609060101010101" pitchFamily="49" charset="-122"/>
              </a:rPr>
              <a:t>逻辑代数：</a:t>
            </a:r>
            <a:r>
              <a:rPr lang="zh-CN" altLang="en-US" sz="1800" dirty="0">
                <a:latin typeface="黑体" panose="02010609060101010101" pitchFamily="49" charset="-122"/>
                <a:ea typeface="黑体" panose="02010609060101010101" pitchFamily="49" charset="-122"/>
              </a:rPr>
              <a:t>将布尔代数的一些基本前提和定理</a:t>
            </a:r>
            <a:r>
              <a:rPr lang="zh-CN" altLang="en-US" sz="1800" b="1" dirty="0">
                <a:latin typeface="黑体" panose="02010609060101010101" pitchFamily="49" charset="-122"/>
                <a:ea typeface="黑体" panose="02010609060101010101" pitchFamily="49" charset="-122"/>
              </a:rPr>
              <a:t>应用于继电器（开关）电路</a:t>
            </a:r>
            <a:r>
              <a:rPr lang="zh-CN" altLang="en-US" sz="1800" dirty="0">
                <a:latin typeface="黑体" panose="02010609060101010101" pitchFamily="49" charset="-122"/>
                <a:ea typeface="黑体" panose="02010609060101010101" pitchFamily="49" charset="-122"/>
              </a:rPr>
              <a:t>的分析与描述。即开关代数，也就是二值布尔代数。</a:t>
            </a:r>
            <a:endParaRPr lang="en-US" altLang="zh-CN" sz="1800" dirty="0">
              <a:latin typeface="黑体" panose="02010609060101010101" pitchFamily="49" charset="-122"/>
              <a:ea typeface="黑体" panose="02010609060101010101" pitchFamily="49" charset="-122"/>
            </a:endParaRPr>
          </a:p>
          <a:p>
            <a:pPr eaLnBrk="1" hangingPunct="1">
              <a:buNone/>
            </a:pPr>
            <a:endParaRPr lang="zh-CN" altLang="en-US" sz="1800" dirty="0">
              <a:latin typeface="黑体" panose="02010609060101010101" pitchFamily="49" charset="-122"/>
              <a:ea typeface="黑体" panose="02010609060101010101" pitchFamily="49" charset="-122"/>
            </a:endParaRPr>
          </a:p>
          <a:p>
            <a:pPr lvl="1" eaLnBrk="1" latinLnBrk="0" hangingPunct="1">
              <a:spcBef>
                <a:spcPts val="900"/>
              </a:spcBef>
              <a:spcAft>
                <a:spcPts val="600"/>
              </a:spcAft>
            </a:pPr>
            <a:r>
              <a:rPr lang="zh-CN" altLang="en-US" sz="2000" dirty="0">
                <a:latin typeface="黑体" panose="02010609060101010101" pitchFamily="49" charset="-122"/>
                <a:ea typeface="黑体" panose="02010609060101010101" pitchFamily="49" charset="-122"/>
              </a:rPr>
              <a:t>逻辑代数是二值逻辑运算中的基本数学工具</a:t>
            </a:r>
          </a:p>
          <a:p>
            <a:pPr lvl="1" eaLnBrk="1" latinLnBrk="0" hangingPunct="1">
              <a:spcBef>
                <a:spcPts val="900"/>
              </a:spcBef>
              <a:spcAft>
                <a:spcPts val="600"/>
              </a:spcAft>
            </a:pPr>
            <a:r>
              <a:rPr lang="zh-CN" altLang="en-US" sz="2000" dirty="0">
                <a:latin typeface="黑体" panose="02010609060101010101" pitchFamily="49" charset="-122"/>
                <a:ea typeface="黑体" panose="02010609060101010101" pitchFamily="49" charset="-122"/>
              </a:rPr>
              <a:t>逻辑代数广泛应用于数字系统的分析和设计中。</a:t>
            </a:r>
          </a:p>
        </p:txBody>
      </p:sp>
    </p:spTree>
  </p:cSld>
  <p:clrMapOvr>
    <a:masterClrMapping/>
  </p:clrMapOvr>
  <p:transition advTm="20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4608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30</a:t>
            </a:fld>
            <a:endParaRPr lang="en-US" altLang="zh-CN" sz="900" dirty="0">
              <a:solidFill>
                <a:srgbClr val="898989"/>
              </a:solidFill>
              <a:latin typeface="Times New Roman" panose="02020603050405020304" pitchFamily="18" charset="0"/>
            </a:endParaRPr>
          </a:p>
        </p:txBody>
      </p:sp>
      <p:sp>
        <p:nvSpPr>
          <p:cNvPr id="46084" name="Rectangle 2"/>
          <p:cNvSpPr>
            <a:spLocks noGrp="1"/>
          </p:cNvSpPr>
          <p:nvPr>
            <p:ph type="title"/>
          </p:nvPr>
        </p:nvSpPr>
        <p:spPr>
          <a:xfrm>
            <a:off x="413635" y="816095"/>
            <a:ext cx="7772400" cy="431800"/>
          </a:xfrm>
          <a:prstGeom prst="rect">
            <a:avLst/>
          </a:prstGeom>
          <a:noFill/>
          <a:ln w="9525">
            <a:noFill/>
          </a:ln>
        </p:spPr>
        <p:txBody>
          <a:bodyPr/>
          <a:lstStyle/>
          <a:p>
            <a:pPr eaLnBrk="1" hangingPunct="1"/>
            <a:r>
              <a:rPr lang="en-US" altLang="zh-CN" sz="1800" b="1" dirty="0">
                <a:latin typeface="黑体" panose="02010609060101010101" pitchFamily="49" charset="-122"/>
                <a:ea typeface="黑体" panose="02010609060101010101" pitchFamily="49" charset="-122"/>
              </a:rPr>
              <a:t>① </a:t>
            </a:r>
            <a:r>
              <a:rPr lang="zh-CN" altLang="en-US" sz="1800" b="1" dirty="0">
                <a:latin typeface="黑体" panose="02010609060101010101" pitchFamily="49" charset="-122"/>
                <a:ea typeface="黑体" panose="02010609060101010101" pitchFamily="49" charset="-122"/>
              </a:rPr>
              <a:t>最小项 </a:t>
            </a:r>
            <a:r>
              <a:rPr lang="en-US" altLang="zh-CN" sz="1800" b="1" i="1" dirty="0">
                <a:solidFill>
                  <a:srgbClr val="FF0000"/>
                </a:solidFill>
                <a:latin typeface="黑体" panose="02010609060101010101" pitchFamily="49" charset="-122"/>
                <a:ea typeface="黑体" panose="02010609060101010101" pitchFamily="49" charset="-122"/>
              </a:rPr>
              <a:t>minterm</a:t>
            </a:r>
          </a:p>
        </p:txBody>
      </p:sp>
      <p:sp>
        <p:nvSpPr>
          <p:cNvPr id="46085" name="Rectangle 3"/>
          <p:cNvSpPr>
            <a:spLocks noGrp="1"/>
          </p:cNvSpPr>
          <p:nvPr>
            <p:ph/>
          </p:nvPr>
        </p:nvSpPr>
        <p:spPr>
          <a:xfrm>
            <a:off x="304800" y="1085850"/>
            <a:ext cx="8534400" cy="1703070"/>
          </a:xfrm>
          <a:prstGeom prst="rect">
            <a:avLst/>
          </a:prstGeom>
          <a:noFill/>
          <a:ln w="9525">
            <a:noFill/>
          </a:ln>
        </p:spPr>
        <p:txBody>
          <a:bodyPr/>
          <a:lstStyle/>
          <a:p>
            <a:pPr eaLnBrk="1" hangingPunct="1">
              <a:buNone/>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设有 </a:t>
            </a:r>
            <a:r>
              <a:rPr lang="en-US" altLang="zh-CN" sz="1800" dirty="0">
                <a:latin typeface="黑体" panose="02010609060101010101" pitchFamily="49" charset="-122"/>
                <a:ea typeface="黑体" panose="02010609060101010101" pitchFamily="49" charset="-122"/>
              </a:rPr>
              <a:t>n </a:t>
            </a:r>
            <a:r>
              <a:rPr lang="zh-CN" altLang="en-US" sz="1800" dirty="0">
                <a:latin typeface="黑体" panose="02010609060101010101" pitchFamily="49" charset="-122"/>
                <a:ea typeface="黑体" panose="02010609060101010101" pitchFamily="49" charset="-122"/>
              </a:rPr>
              <a:t>个变量，它们组成的与项中每个变量或以原变量或以反变量形式出现一次，且仅出现一次，</a:t>
            </a:r>
            <a:r>
              <a:rPr lang="zh-CN" altLang="en-US" sz="1800" dirty="0">
                <a:latin typeface="黑体" panose="02010609060101010101" pitchFamily="49" charset="-122"/>
                <a:ea typeface="黑体" panose="02010609060101010101" pitchFamily="49" charset="-122"/>
                <a:sym typeface="+mn-ea"/>
              </a:rPr>
              <a:t>称</a:t>
            </a:r>
            <a:r>
              <a:rPr lang="zh-CN" altLang="en-US" sz="1800" dirty="0">
                <a:latin typeface="黑体" panose="02010609060101010101" pitchFamily="49" charset="-122"/>
                <a:ea typeface="黑体" panose="02010609060101010101" pitchFamily="49" charset="-122"/>
              </a:rPr>
              <a:t>此与项为 </a:t>
            </a:r>
            <a:r>
              <a:rPr lang="en-US" altLang="zh-CN" sz="1800" dirty="0">
                <a:latin typeface="黑体" panose="02010609060101010101" pitchFamily="49" charset="-122"/>
                <a:ea typeface="黑体" panose="02010609060101010101" pitchFamily="49" charset="-122"/>
              </a:rPr>
              <a:t>n </a:t>
            </a:r>
            <a:r>
              <a:rPr lang="zh-CN" altLang="en-US" sz="1800" dirty="0">
                <a:latin typeface="黑体" panose="02010609060101010101" pitchFamily="49" charset="-122"/>
                <a:ea typeface="黑体" panose="02010609060101010101" pitchFamily="49" charset="-122"/>
              </a:rPr>
              <a:t>个变量的最小项。对于 </a:t>
            </a:r>
            <a:r>
              <a:rPr lang="en-US" altLang="zh-CN" sz="1800" dirty="0">
                <a:latin typeface="黑体" panose="02010609060101010101" pitchFamily="49" charset="-122"/>
                <a:ea typeface="黑体" panose="02010609060101010101" pitchFamily="49" charset="-122"/>
              </a:rPr>
              <a:t>n </a:t>
            </a:r>
            <a:r>
              <a:rPr lang="zh-CN" altLang="en-US" sz="1800" dirty="0">
                <a:latin typeface="黑体" panose="02010609060101010101" pitchFamily="49" charset="-122"/>
                <a:ea typeface="黑体" panose="02010609060101010101" pitchFamily="49" charset="-122"/>
              </a:rPr>
              <a:t>个变量就可构成 </a:t>
            </a:r>
            <a:r>
              <a:rPr lang="en-US" altLang="zh-CN" sz="1800" dirty="0">
                <a:latin typeface="黑体" panose="02010609060101010101" pitchFamily="49" charset="-122"/>
                <a:ea typeface="黑体" panose="02010609060101010101" pitchFamily="49" charset="-122"/>
              </a:rPr>
              <a:t>2</a:t>
            </a:r>
            <a:r>
              <a:rPr lang="en-US" altLang="zh-CN" sz="1800" baseline="30000" dirty="0">
                <a:latin typeface="黑体" panose="02010609060101010101" pitchFamily="49" charset="-122"/>
                <a:ea typeface="黑体" panose="02010609060101010101" pitchFamily="49" charset="-122"/>
              </a:rPr>
              <a:t>n</a:t>
            </a:r>
            <a:r>
              <a:rPr lang="zh-CN" altLang="en-US" sz="1800" dirty="0">
                <a:latin typeface="黑体" panose="02010609060101010101" pitchFamily="49" charset="-122"/>
                <a:ea typeface="黑体" panose="02010609060101010101" pitchFamily="49" charset="-122"/>
              </a:rPr>
              <a:t>个最小项，分别记为 </a:t>
            </a:r>
            <a:r>
              <a:rPr lang="en-US" altLang="zh-CN" sz="1800" dirty="0">
                <a:solidFill>
                  <a:srgbClr val="FF0000"/>
                </a:solidFill>
                <a:latin typeface="黑体" panose="02010609060101010101" pitchFamily="49" charset="-122"/>
                <a:ea typeface="黑体" panose="02010609060101010101" pitchFamily="49" charset="-122"/>
              </a:rPr>
              <a:t>m</a:t>
            </a:r>
            <a:r>
              <a:rPr lang="en-US" altLang="zh-CN" sz="1800" baseline="-25000" dirty="0">
                <a:solidFill>
                  <a:srgbClr val="FF0000"/>
                </a:solidFill>
                <a:latin typeface="黑体" panose="02010609060101010101" pitchFamily="49" charset="-122"/>
                <a:ea typeface="黑体" panose="02010609060101010101" pitchFamily="49" charset="-122"/>
              </a:rPr>
              <a:t>i</a:t>
            </a:r>
            <a:r>
              <a:rPr lang="en-US" altLang="zh-CN" sz="1800" baseline="-25000" dirty="0">
                <a:latin typeface="黑体" panose="02010609060101010101" pitchFamily="49" charset="-122"/>
                <a:ea typeface="黑体" panose="02010609060101010101" pitchFamily="49" charset="-122"/>
              </a:rPr>
              <a:t> </a:t>
            </a:r>
            <a:r>
              <a:rPr lang="zh-CN" altLang="en-US" sz="1800" baseline="-25000" dirty="0">
                <a:latin typeface="黑体" panose="02010609060101010101" pitchFamily="49" charset="-122"/>
                <a:ea typeface="黑体" panose="02010609060101010101" pitchFamily="49" charset="-122"/>
              </a:rPr>
              <a:t>；</a:t>
            </a:r>
          </a:p>
          <a:p>
            <a:pPr eaLnBrk="1" hangingPunct="1">
              <a:buNone/>
            </a:pPr>
            <a:r>
              <a:rPr lang="zh-CN" altLang="en-US" sz="1800" dirty="0">
                <a:latin typeface="黑体" panose="02010609060101010101" pitchFamily="49" charset="-122"/>
                <a:ea typeface="黑体" panose="02010609060101010101" pitchFamily="49" charset="-122"/>
              </a:rPr>
              <a:t>      其中下标值</a:t>
            </a:r>
            <a:r>
              <a:rPr lang="en-US" altLang="zh-CN" sz="1800" dirty="0">
                <a:latin typeface="黑体" panose="02010609060101010101" pitchFamily="49" charset="-122"/>
                <a:ea typeface="黑体" panose="02010609060101010101" pitchFamily="49" charset="-122"/>
              </a:rPr>
              <a:t>i</a:t>
            </a:r>
            <a:r>
              <a:rPr lang="zh-CN" altLang="en-US" sz="1800" dirty="0">
                <a:latin typeface="黑体" panose="02010609060101010101" pitchFamily="49" charset="-122"/>
                <a:ea typeface="黑体" panose="02010609060101010101" pitchFamily="49" charset="-122"/>
              </a:rPr>
              <a:t>的确定方式：当各最小项变量按一定顺序排好后，用 </a:t>
            </a:r>
            <a:r>
              <a:rPr lang="en-US" altLang="zh-CN" sz="1800" dirty="0">
                <a:latin typeface="黑体" panose="02010609060101010101" pitchFamily="49" charset="-122"/>
                <a:ea typeface="黑体" panose="02010609060101010101" pitchFamily="49" charset="-122"/>
              </a:rPr>
              <a:t>1 </a:t>
            </a:r>
            <a:r>
              <a:rPr lang="zh-CN" altLang="en-US" sz="1800" dirty="0">
                <a:latin typeface="黑体" panose="02010609060101010101" pitchFamily="49" charset="-122"/>
                <a:ea typeface="黑体" panose="02010609060101010101" pitchFamily="49" charset="-122"/>
              </a:rPr>
              <a:t>代替其中的原变量， </a:t>
            </a:r>
            <a:r>
              <a:rPr lang="en-US" altLang="zh-CN" sz="1800" dirty="0">
                <a:latin typeface="黑体" panose="02010609060101010101" pitchFamily="49" charset="-122"/>
                <a:ea typeface="黑体" panose="02010609060101010101" pitchFamily="49" charset="-122"/>
              </a:rPr>
              <a:t>0 </a:t>
            </a:r>
            <a:r>
              <a:rPr lang="zh-CN" altLang="en-US" sz="1800" dirty="0">
                <a:latin typeface="黑体" panose="02010609060101010101" pitchFamily="49" charset="-122"/>
                <a:ea typeface="黑体" panose="02010609060101010101" pitchFamily="49" charset="-122"/>
              </a:rPr>
              <a:t>代替其中的反变量，便得一个二进制数，该二进制数的等值十进制即为 </a:t>
            </a:r>
            <a:r>
              <a:rPr lang="en-US" altLang="zh-CN" sz="1800" dirty="0">
                <a:latin typeface="黑体" panose="02010609060101010101" pitchFamily="49" charset="-122"/>
                <a:ea typeface="黑体" panose="02010609060101010101" pitchFamily="49" charset="-122"/>
              </a:rPr>
              <a:t>i </a:t>
            </a:r>
            <a:r>
              <a:rPr lang="zh-CN" altLang="en-US" sz="1800" dirty="0">
                <a:latin typeface="黑体" panose="02010609060101010101" pitchFamily="49" charset="-122"/>
                <a:ea typeface="黑体" panose="02010609060101010101" pitchFamily="49" charset="-122"/>
              </a:rPr>
              <a:t>的值。 </a:t>
            </a:r>
          </a:p>
        </p:txBody>
      </p:sp>
      <p:grpSp>
        <p:nvGrpSpPr>
          <p:cNvPr id="46087" name="Group 24"/>
          <p:cNvGrpSpPr/>
          <p:nvPr/>
        </p:nvGrpSpPr>
        <p:grpSpPr>
          <a:xfrm>
            <a:off x="928688" y="4485374"/>
            <a:ext cx="6858000" cy="453595"/>
            <a:chOff x="-135" y="95"/>
            <a:chExt cx="4320" cy="380"/>
          </a:xfrm>
        </p:grpSpPr>
        <p:sp>
          <p:nvSpPr>
            <p:cNvPr id="46110" name="Text Box 22"/>
            <p:cNvSpPr txBox="1"/>
            <p:nvPr/>
          </p:nvSpPr>
          <p:spPr>
            <a:xfrm>
              <a:off x="-135" y="141"/>
              <a:ext cx="4320" cy="334"/>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为区别不同 </a:t>
              </a:r>
              <a:r>
                <a:rPr lang="en-US" altLang="zh-CN" sz="1800" dirty="0">
                  <a:solidFill>
                    <a:schemeClr val="tx1"/>
                  </a:solidFill>
                  <a:latin typeface="黑体" panose="02010609060101010101" pitchFamily="49" charset="-122"/>
                  <a:ea typeface="黑体" panose="02010609060101010101" pitchFamily="49" charset="-122"/>
                </a:rPr>
                <a:t>n </a:t>
              </a:r>
              <a:r>
                <a:rPr lang="zh-CN" altLang="en-US" sz="1800" dirty="0">
                  <a:solidFill>
                    <a:schemeClr val="tx1"/>
                  </a:solidFill>
                  <a:latin typeface="黑体" panose="02010609060101010101" pitchFamily="49" charset="-122"/>
                  <a:ea typeface="黑体" panose="02010609060101010101" pitchFamily="49" charset="-122"/>
                </a:rPr>
                <a:t>值的相同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i </a:t>
              </a:r>
              <a:r>
                <a:rPr lang="zh-CN" altLang="en-US" sz="1800" dirty="0">
                  <a:solidFill>
                    <a:schemeClr val="tx1"/>
                  </a:solidFill>
                  <a:latin typeface="黑体" panose="02010609060101010101" pitchFamily="49" charset="-122"/>
                  <a:ea typeface="黑体" panose="02010609060101010101" pitchFamily="49" charset="-122"/>
                </a:rPr>
                <a:t>，可记为： </a:t>
              </a:r>
              <a:r>
                <a:rPr lang="en-US" altLang="zh-CN" b="1" dirty="0">
                  <a:solidFill>
                    <a:schemeClr val="tx1"/>
                  </a:solidFill>
                  <a:latin typeface="黑体" panose="02010609060101010101" pitchFamily="49" charset="-122"/>
                  <a:ea typeface="黑体" panose="02010609060101010101" pitchFamily="49" charset="-122"/>
                </a:rPr>
                <a:t>m</a:t>
              </a:r>
              <a:r>
                <a:rPr lang="en-US" altLang="zh-CN" sz="1800" b="1" dirty="0">
                  <a:solidFill>
                    <a:schemeClr val="tx1"/>
                  </a:solidFill>
                  <a:latin typeface="黑体" panose="02010609060101010101" pitchFamily="49" charset="-122"/>
                  <a:ea typeface="黑体" panose="02010609060101010101" pitchFamily="49" charset="-122"/>
                </a:rPr>
                <a:t> </a:t>
              </a:r>
              <a:r>
                <a:rPr lang="en-US" altLang="zh-CN" sz="1800" b="1" baseline="-25000" dirty="0">
                  <a:solidFill>
                    <a:schemeClr val="tx1"/>
                  </a:solidFill>
                  <a:latin typeface="黑体" panose="02010609060101010101" pitchFamily="49" charset="-122"/>
                  <a:ea typeface="黑体" panose="02010609060101010101" pitchFamily="49" charset="-122"/>
                </a:rPr>
                <a:t>i </a:t>
              </a:r>
            </a:p>
          </p:txBody>
        </p:sp>
        <p:sp>
          <p:nvSpPr>
            <p:cNvPr id="46111" name="Text Box 23"/>
            <p:cNvSpPr txBox="1"/>
            <p:nvPr/>
          </p:nvSpPr>
          <p:spPr>
            <a:xfrm>
              <a:off x="2556" y="95"/>
              <a:ext cx="240" cy="23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200" b="1" dirty="0">
                  <a:solidFill>
                    <a:schemeClr val="tx1"/>
                  </a:solidFill>
                  <a:latin typeface="黑体" panose="02010609060101010101" pitchFamily="49" charset="-122"/>
                  <a:ea typeface="黑体" panose="02010609060101010101" pitchFamily="49" charset="-122"/>
                </a:rPr>
                <a:t>n</a:t>
              </a:r>
            </a:p>
          </p:txBody>
        </p:sp>
      </p:grpSp>
      <p:pic>
        <p:nvPicPr>
          <p:cNvPr id="3" name="图片 2"/>
          <p:cNvPicPr>
            <a:picLocks noChangeAspect="1"/>
          </p:cNvPicPr>
          <p:nvPr/>
        </p:nvPicPr>
        <p:blipFill>
          <a:blip r:embed="rId2"/>
          <a:stretch>
            <a:fillRect/>
          </a:stretch>
        </p:blipFill>
        <p:spPr>
          <a:xfrm>
            <a:off x="2112010" y="2794000"/>
            <a:ext cx="5668645" cy="1479550"/>
          </a:xfrm>
          <a:prstGeom prst="rect">
            <a:avLst/>
          </a:prstGeom>
        </p:spPr>
      </p:pic>
      <p:sp>
        <p:nvSpPr>
          <p:cNvPr id="10" name="Rectangle 2">
            <a:extLst>
              <a:ext uri="{FF2B5EF4-FFF2-40B4-BE49-F238E27FC236}">
                <a16:creationId xmlns:a16="http://schemas.microsoft.com/office/drawing/2014/main" id="{46954A5D-EB62-4017-9CCB-8F96778DB00F}"/>
              </a:ext>
            </a:extLst>
          </p:cNvPr>
          <p:cNvSpPr txBox="1">
            <a:spLocks/>
          </p:cNvSpPr>
          <p:nvPr/>
        </p:nvSpPr>
        <p:spPr>
          <a:xfrm>
            <a:off x="416278" y="494163"/>
            <a:ext cx="7848600" cy="485775"/>
          </a:xfrm>
          <a:prstGeom prst="rect">
            <a:avLst/>
          </a:prstGeom>
          <a:noFill/>
          <a:ln w="9525">
            <a:noFill/>
          </a:ln>
        </p:spPr>
        <p:txBody>
          <a:bodyPr/>
          <a:lst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1800" b="1" kern="0" dirty="0">
                <a:latin typeface="华文新魏" panose="02010800040101010101" pitchFamily="2" charset="-122"/>
                <a:ea typeface="华文新魏" panose="02010800040101010101" pitchFamily="2" charset="-122"/>
              </a:rPr>
              <a:t>2</a:t>
            </a:r>
            <a:r>
              <a:rPr lang="zh-CN" altLang="en-US" sz="1800" b="1" kern="0" dirty="0">
                <a:latin typeface="华文新魏" panose="02010800040101010101" pitchFamily="2" charset="-122"/>
                <a:ea typeface="华文新魏" panose="02010800040101010101" pitchFamily="2" charset="-122"/>
              </a:rPr>
              <a:t>）逻辑函数的标准形式</a:t>
            </a:r>
            <a:endParaRPr lang="en-US" altLang="zh-CN" sz="1800" b="1" kern="0" dirty="0">
              <a:latin typeface="华文新魏" panose="02010800040101010101" pitchFamily="2" charset="-122"/>
              <a:ea typeface="华文新魏" panose="02010800040101010101" pitchFamily="2" charset="-122"/>
            </a:endParaRP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blinds(horizontal)">
                                      <p:cBhvr>
                                        <p:cTn id="7" dur="500"/>
                                        <p:tgtEl>
                                          <p:spTgt spid="460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5">
                                            <p:txEl>
                                              <p:pRg st="1" end="1"/>
                                            </p:txEl>
                                          </p:spTgt>
                                        </p:tgtEl>
                                        <p:attrNameLst>
                                          <p:attrName>style.visibility</p:attrName>
                                        </p:attrNameLst>
                                      </p:cBhvr>
                                      <p:to>
                                        <p:strVal val="visible"/>
                                      </p:to>
                                    </p:set>
                                    <p:animEffect transition="in" filter="blinds(horizontal)">
                                      <p:cBhvr>
                                        <p:cTn id="12" dur="500"/>
                                        <p:tgtEl>
                                          <p:spTgt spid="460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7"/>
                                        </p:tgtEl>
                                        <p:attrNameLst>
                                          <p:attrName>style.visibility</p:attrName>
                                        </p:attrNameLst>
                                      </p:cBhvr>
                                      <p:to>
                                        <p:strVal val="visible"/>
                                      </p:to>
                                    </p:set>
                                    <p:animEffect transition="in" filter="blinds(horizontal)">
                                      <p:cBhvr>
                                        <p:cTn id="22" dur="5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p:bldP spid="46085" grpI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4710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31</a:t>
            </a:fld>
            <a:endParaRPr lang="en-US" altLang="zh-CN" sz="900" dirty="0">
              <a:solidFill>
                <a:srgbClr val="898989"/>
              </a:solidFill>
              <a:latin typeface="Times New Roman" panose="02020603050405020304" pitchFamily="18" charset="0"/>
            </a:endParaRPr>
          </a:p>
        </p:txBody>
      </p:sp>
      <p:sp>
        <p:nvSpPr>
          <p:cNvPr id="47108" name="Rectangle 3"/>
          <p:cNvSpPr>
            <a:spLocks noGrp="1"/>
          </p:cNvSpPr>
          <p:nvPr>
            <p:ph type="title"/>
          </p:nvPr>
        </p:nvSpPr>
        <p:spPr>
          <a:xfrm>
            <a:off x="395288" y="601663"/>
            <a:ext cx="7772400" cy="457200"/>
          </a:xfrm>
          <a:prstGeom prst="rect">
            <a:avLst/>
          </a:prstGeom>
          <a:noFill/>
          <a:ln w="9525">
            <a:noFill/>
          </a:ln>
        </p:spPr>
        <p:txBody>
          <a:bodyPr/>
          <a:lstStyle/>
          <a:p>
            <a:pPr eaLnBrk="1" hangingPunct="1"/>
            <a:r>
              <a:rPr lang="en-US" altLang="zh-CN" sz="1800" b="1" dirty="0">
                <a:latin typeface="黑体" panose="02010609060101010101" pitchFamily="49" charset="-122"/>
                <a:ea typeface="黑体" panose="02010609060101010101" pitchFamily="49" charset="-122"/>
              </a:rPr>
              <a:t>②</a:t>
            </a:r>
            <a:r>
              <a:rPr lang="zh-CN" altLang="en-US" sz="1800" b="1" dirty="0">
                <a:latin typeface="黑体" panose="02010609060101010101" pitchFamily="49" charset="-122"/>
                <a:ea typeface="黑体" panose="02010609060101010101" pitchFamily="49" charset="-122"/>
              </a:rPr>
              <a:t>最大项 </a:t>
            </a:r>
            <a:r>
              <a:rPr lang="en-US" altLang="zh-CN" sz="1800" b="1" i="1" dirty="0">
                <a:latin typeface="黑体" panose="02010609060101010101" pitchFamily="49" charset="-122"/>
                <a:ea typeface="黑体" panose="02010609060101010101" pitchFamily="49" charset="-122"/>
              </a:rPr>
              <a:t>maxterm</a:t>
            </a:r>
          </a:p>
        </p:txBody>
      </p:sp>
      <p:sp>
        <p:nvSpPr>
          <p:cNvPr id="47109" name="Rectangle 4"/>
          <p:cNvSpPr>
            <a:spLocks noGrp="1"/>
          </p:cNvSpPr>
          <p:nvPr>
            <p:ph/>
          </p:nvPr>
        </p:nvSpPr>
        <p:spPr>
          <a:xfrm>
            <a:off x="228600" y="1205230"/>
            <a:ext cx="8686800" cy="1807845"/>
          </a:xfrm>
          <a:prstGeom prst="rect">
            <a:avLst/>
          </a:prstGeom>
          <a:noFill/>
          <a:ln w="19050" cap="flat" cmpd="sng">
            <a:solidFill>
              <a:srgbClr val="000000"/>
            </a:solidFill>
            <a:prstDash val="solid"/>
            <a:headEnd type="none" w="med" len="med"/>
            <a:tailEnd type="none" w="med" len="med"/>
          </a:ln>
        </p:spPr>
        <p:txBody>
          <a:bodyPr/>
          <a:lstStyle/>
          <a:p>
            <a:pPr eaLnBrk="1" hangingPunct="1">
              <a:buNone/>
            </a:pPr>
            <a:r>
              <a:rPr lang="zh-CN" altLang="en-US" sz="1800" dirty="0">
                <a:latin typeface="黑体" panose="02010609060101010101" pitchFamily="49" charset="-122"/>
                <a:ea typeface="黑体" panose="02010609060101010101" pitchFamily="49" charset="-122"/>
              </a:rPr>
              <a:t>      设有 </a:t>
            </a:r>
            <a:r>
              <a:rPr lang="en-US" altLang="zh-CN" sz="1800" dirty="0">
                <a:latin typeface="黑体" panose="02010609060101010101" pitchFamily="49" charset="-122"/>
                <a:ea typeface="黑体" panose="02010609060101010101" pitchFamily="49" charset="-122"/>
              </a:rPr>
              <a:t>n </a:t>
            </a:r>
            <a:r>
              <a:rPr lang="zh-CN" altLang="en-US" sz="1800" dirty="0">
                <a:latin typeface="黑体" panose="02010609060101010101" pitchFamily="49" charset="-122"/>
                <a:ea typeface="黑体" panose="02010609060101010101" pitchFamily="49" charset="-122"/>
              </a:rPr>
              <a:t>个逻辑变量，它们组成的或项中，每个变量以原变量或以反变量形式出现一次，且仅出现一次，此或项称为 </a:t>
            </a:r>
            <a:r>
              <a:rPr lang="en-US" altLang="zh-CN" sz="1800" dirty="0">
                <a:latin typeface="黑体" panose="02010609060101010101" pitchFamily="49" charset="-122"/>
                <a:ea typeface="黑体" panose="02010609060101010101" pitchFamily="49" charset="-122"/>
              </a:rPr>
              <a:t>n </a:t>
            </a:r>
            <a:r>
              <a:rPr lang="zh-CN" altLang="en-US" sz="1800" dirty="0">
                <a:latin typeface="黑体" panose="02010609060101010101" pitchFamily="49" charset="-122"/>
                <a:ea typeface="黑体" panose="02010609060101010101" pitchFamily="49" charset="-122"/>
              </a:rPr>
              <a:t>变量的最大项。 </a:t>
            </a:r>
            <a:r>
              <a:rPr lang="en-US" altLang="zh-CN" sz="1800" dirty="0">
                <a:latin typeface="黑体" panose="02010609060101010101" pitchFamily="49" charset="-122"/>
                <a:ea typeface="黑体" panose="02010609060101010101" pitchFamily="49" charset="-122"/>
              </a:rPr>
              <a:t>n </a:t>
            </a:r>
            <a:r>
              <a:rPr lang="zh-CN" altLang="en-US" sz="1800" dirty="0">
                <a:latin typeface="黑体" panose="02010609060101010101" pitchFamily="49" charset="-122"/>
                <a:ea typeface="黑体" panose="02010609060101010101" pitchFamily="49" charset="-122"/>
              </a:rPr>
              <a:t>个变量可以构成</a:t>
            </a:r>
            <a:r>
              <a:rPr lang="en-US" altLang="zh-CN" sz="1800" dirty="0">
                <a:latin typeface="黑体" panose="02010609060101010101" pitchFamily="49" charset="-122"/>
                <a:ea typeface="黑体" panose="02010609060101010101" pitchFamily="49" charset="-122"/>
              </a:rPr>
              <a:t>2</a:t>
            </a:r>
            <a:r>
              <a:rPr lang="en-US" altLang="zh-CN" sz="1800" baseline="30000" dirty="0">
                <a:latin typeface="黑体" panose="02010609060101010101" pitchFamily="49" charset="-122"/>
                <a:ea typeface="黑体" panose="02010609060101010101" pitchFamily="49" charset="-122"/>
              </a:rPr>
              <a:t>n</a:t>
            </a:r>
            <a:r>
              <a:rPr lang="zh-CN" altLang="en-US" sz="1800" dirty="0">
                <a:latin typeface="黑体" panose="02010609060101010101" pitchFamily="49" charset="-122"/>
                <a:ea typeface="黑体" panose="02010609060101010101" pitchFamily="49" charset="-122"/>
              </a:rPr>
              <a:t>个最大项，分别记为 </a:t>
            </a:r>
            <a:r>
              <a:rPr lang="en-US" altLang="zh-CN" sz="1800" dirty="0">
                <a:solidFill>
                  <a:srgbClr val="FF0000"/>
                </a:solidFill>
                <a:latin typeface="黑体" panose="02010609060101010101" pitchFamily="49" charset="-122"/>
                <a:ea typeface="黑体" panose="02010609060101010101" pitchFamily="49" charset="-122"/>
              </a:rPr>
              <a:t>M</a:t>
            </a:r>
            <a:r>
              <a:rPr lang="en-US" altLang="zh-CN" sz="1800" baseline="-25000" dirty="0">
                <a:solidFill>
                  <a:srgbClr val="FF0000"/>
                </a:solidFill>
                <a:latin typeface="黑体" panose="02010609060101010101" pitchFamily="49" charset="-122"/>
                <a:ea typeface="黑体" panose="02010609060101010101" pitchFamily="49" charset="-122"/>
              </a:rPr>
              <a:t>i</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a:t>
            </a:r>
          </a:p>
          <a:p>
            <a:pPr eaLnBrk="1" hangingPunct="1">
              <a:buNone/>
            </a:pPr>
            <a:r>
              <a:rPr lang="zh-CN" altLang="en-US" sz="1800" dirty="0">
                <a:latin typeface="黑体" panose="02010609060101010101" pitchFamily="49" charset="-122"/>
                <a:ea typeface="黑体" panose="02010609060101010101" pitchFamily="49" charset="-122"/>
              </a:rPr>
              <a:t>      最大项下标值 </a:t>
            </a:r>
            <a:r>
              <a:rPr lang="en-US" altLang="zh-CN" sz="1800" dirty="0">
                <a:latin typeface="黑体" panose="02010609060101010101" pitchFamily="49" charset="-122"/>
                <a:ea typeface="黑体" panose="02010609060101010101" pitchFamily="49" charset="-122"/>
              </a:rPr>
              <a:t>i </a:t>
            </a:r>
            <a:r>
              <a:rPr lang="zh-CN" altLang="en-US" sz="1800" dirty="0">
                <a:latin typeface="黑体" panose="02010609060101010101" pitchFamily="49" charset="-122"/>
                <a:ea typeface="黑体" panose="02010609060101010101" pitchFamily="49" charset="-122"/>
              </a:rPr>
              <a:t>的取值规则与最小项中的 </a:t>
            </a:r>
            <a:r>
              <a:rPr lang="en-US" altLang="zh-CN" sz="1800" dirty="0">
                <a:latin typeface="黑体" panose="02010609060101010101" pitchFamily="49" charset="-122"/>
                <a:ea typeface="黑体" panose="02010609060101010101" pitchFamily="49" charset="-122"/>
              </a:rPr>
              <a:t>i </a:t>
            </a:r>
            <a:r>
              <a:rPr lang="zh-CN" altLang="en-US" sz="1800" dirty="0">
                <a:latin typeface="黑体" panose="02010609060101010101" pitchFamily="49" charset="-122"/>
                <a:ea typeface="黑体" panose="02010609060101010101" pitchFamily="49" charset="-122"/>
              </a:rPr>
              <a:t>相反，即将各变量按一定次序排好后，用 </a:t>
            </a:r>
            <a:r>
              <a:rPr lang="en-US" altLang="zh-CN" sz="1800" dirty="0">
                <a:latin typeface="黑体" panose="02010609060101010101" pitchFamily="49" charset="-122"/>
                <a:ea typeface="黑体" panose="02010609060101010101" pitchFamily="49" charset="-122"/>
              </a:rPr>
              <a:t>0 </a:t>
            </a:r>
            <a:r>
              <a:rPr lang="zh-CN" altLang="en-US" sz="1800" dirty="0">
                <a:latin typeface="黑体" panose="02010609060101010101" pitchFamily="49" charset="-122"/>
                <a:ea typeface="黑体" panose="02010609060101010101" pitchFamily="49" charset="-122"/>
              </a:rPr>
              <a:t>代替其中的原变量，用 </a:t>
            </a:r>
            <a:r>
              <a:rPr lang="en-US" altLang="zh-CN" sz="1800" dirty="0">
                <a:latin typeface="黑体" panose="02010609060101010101" pitchFamily="49" charset="-122"/>
                <a:ea typeface="黑体" panose="02010609060101010101" pitchFamily="49" charset="-122"/>
              </a:rPr>
              <a:t>1 </a:t>
            </a:r>
            <a:r>
              <a:rPr lang="zh-CN" altLang="en-US" sz="1800" dirty="0">
                <a:latin typeface="黑体" panose="02010609060101010101" pitchFamily="49" charset="-122"/>
                <a:ea typeface="黑体" panose="02010609060101010101" pitchFamily="49" charset="-122"/>
              </a:rPr>
              <a:t>代替其中的反变量，得到一个二进制数，该二进制数的等值十进制即为 </a:t>
            </a:r>
            <a:r>
              <a:rPr lang="en-US" altLang="zh-CN" sz="1800" dirty="0">
                <a:latin typeface="黑体" panose="02010609060101010101" pitchFamily="49" charset="-122"/>
                <a:ea typeface="黑体" panose="02010609060101010101" pitchFamily="49" charset="-122"/>
              </a:rPr>
              <a:t>i </a:t>
            </a:r>
            <a:r>
              <a:rPr lang="zh-CN" altLang="en-US" sz="1800" dirty="0">
                <a:latin typeface="黑体" panose="02010609060101010101" pitchFamily="49" charset="-122"/>
                <a:ea typeface="黑体" panose="02010609060101010101" pitchFamily="49" charset="-122"/>
              </a:rPr>
              <a:t>的值。 </a:t>
            </a:r>
          </a:p>
        </p:txBody>
      </p:sp>
      <p:grpSp>
        <p:nvGrpSpPr>
          <p:cNvPr id="47110" name="Group 27"/>
          <p:cNvGrpSpPr/>
          <p:nvPr/>
        </p:nvGrpSpPr>
        <p:grpSpPr>
          <a:xfrm>
            <a:off x="539750" y="3349584"/>
            <a:ext cx="7772400" cy="1282700"/>
            <a:chOff x="0" y="56"/>
            <a:chExt cx="4896" cy="1078"/>
          </a:xfrm>
        </p:grpSpPr>
        <p:sp>
          <p:nvSpPr>
            <p:cNvPr id="47132" name="Text Box 7"/>
            <p:cNvSpPr txBox="1"/>
            <p:nvPr/>
          </p:nvSpPr>
          <p:spPr>
            <a:xfrm>
              <a:off x="0" y="56"/>
              <a:ext cx="4896" cy="1078"/>
            </a:xfrm>
            <a:prstGeom prst="rect">
              <a:avLst/>
            </a:prstGeom>
            <a:noFill/>
            <a:ln w="9525">
              <a:noFill/>
            </a:ln>
          </p:spPr>
          <p:txBody>
            <a:bodyPr anchor="ctr">
              <a:spAutoFit/>
            </a:bodyPr>
            <a:lstStyle/>
            <a:p>
              <a:pPr eaLnBrk="1" hangingPunct="1">
                <a:lnSpc>
                  <a:spcPct val="70000"/>
                </a:lnSpc>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例如，三变量的最大项记为：</a:t>
              </a:r>
            </a:p>
            <a:p>
              <a:pPr eaLnBrk="1" hangingPunct="1">
                <a:lnSpc>
                  <a:spcPct val="7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 M</a:t>
              </a:r>
              <a:r>
                <a:rPr lang="en-US" altLang="zh-CN" sz="1800" baseline="-25000" dirty="0">
                  <a:solidFill>
                    <a:schemeClr val="tx1"/>
                  </a:solidFill>
                  <a:latin typeface="黑体" panose="02010609060101010101" pitchFamily="49" charset="-122"/>
                  <a:ea typeface="黑体" panose="02010609060101010101" pitchFamily="49" charset="-122"/>
                </a:rPr>
                <a:t>0</a:t>
              </a:r>
              <a:r>
                <a:rPr lang="en-US" altLang="zh-CN" sz="1800" dirty="0">
                  <a:solidFill>
                    <a:schemeClr val="tx1"/>
                  </a:solidFill>
                  <a:latin typeface="黑体" panose="02010609060101010101" pitchFamily="49" charset="-122"/>
                  <a:ea typeface="黑体" panose="02010609060101010101" pitchFamily="49" charset="-122"/>
                </a:rPr>
                <a:t>    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 M</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 M</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a:t>
              </a:r>
            </a:p>
            <a:p>
              <a:pPr eaLnBrk="1" hangingPunct="1">
                <a:lnSpc>
                  <a:spcPct val="7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 M</a:t>
              </a:r>
              <a:r>
                <a:rPr lang="en-US" altLang="zh-CN" sz="1800" baseline="-25000" dirty="0">
                  <a:solidFill>
                    <a:schemeClr val="tx1"/>
                  </a:solidFill>
                  <a:latin typeface="黑体" panose="02010609060101010101" pitchFamily="49" charset="-122"/>
                  <a:ea typeface="黑体" panose="02010609060101010101" pitchFamily="49" charset="-122"/>
                </a:rPr>
                <a:t>3      </a:t>
              </a:r>
              <a:r>
                <a:rPr lang="en-US" altLang="zh-CN" sz="1800" dirty="0">
                  <a:solidFill>
                    <a:schemeClr val="tx1"/>
                  </a:solidFill>
                  <a:latin typeface="黑体" panose="02010609060101010101" pitchFamily="49" charset="-122"/>
                  <a:ea typeface="黑体" panose="02010609060101010101" pitchFamily="49" charset="-122"/>
                </a:rPr>
                <a:t>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 M</a:t>
              </a:r>
              <a:r>
                <a:rPr lang="en-US" altLang="zh-CN" sz="1800" baseline="-25000" dirty="0">
                  <a:solidFill>
                    <a:schemeClr val="tx1"/>
                  </a:solidFill>
                  <a:latin typeface="黑体" panose="02010609060101010101" pitchFamily="49" charset="-122"/>
                  <a:ea typeface="黑体" panose="02010609060101010101" pitchFamily="49" charset="-122"/>
                </a:rPr>
                <a:t>4</a:t>
              </a:r>
              <a:r>
                <a:rPr lang="en-US" altLang="zh-CN" sz="1800" dirty="0">
                  <a:solidFill>
                    <a:schemeClr val="tx1"/>
                  </a:solidFill>
                  <a:latin typeface="黑体" panose="02010609060101010101" pitchFamily="49" charset="-122"/>
                  <a:ea typeface="黑体" panose="02010609060101010101" pitchFamily="49" charset="-122"/>
                </a:rPr>
                <a:t>    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 M</a:t>
              </a:r>
              <a:r>
                <a:rPr lang="en-US" altLang="zh-CN" sz="1800" baseline="-25000" dirty="0">
                  <a:solidFill>
                    <a:schemeClr val="tx1"/>
                  </a:solidFill>
                  <a:latin typeface="黑体" panose="02010609060101010101" pitchFamily="49" charset="-122"/>
                  <a:ea typeface="黑体" panose="02010609060101010101" pitchFamily="49" charset="-122"/>
                </a:rPr>
                <a:t>5</a:t>
              </a:r>
            </a:p>
            <a:p>
              <a:pPr eaLnBrk="1" hangingPunct="1">
                <a:lnSpc>
                  <a:spcPct val="7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 M</a:t>
              </a:r>
              <a:r>
                <a:rPr lang="en-US" altLang="zh-CN" sz="1800" baseline="-25000" dirty="0">
                  <a:solidFill>
                    <a:schemeClr val="tx1"/>
                  </a:solidFill>
                  <a:latin typeface="黑体" panose="02010609060101010101" pitchFamily="49" charset="-122"/>
                  <a:ea typeface="黑体" panose="02010609060101010101" pitchFamily="49" charset="-122"/>
                </a:rPr>
                <a:t>6</a:t>
              </a:r>
              <a:r>
                <a:rPr lang="en-US" altLang="zh-CN" sz="1800" dirty="0">
                  <a:solidFill>
                    <a:schemeClr val="tx1"/>
                  </a:solidFill>
                  <a:latin typeface="黑体" panose="02010609060101010101" pitchFamily="49" charset="-122"/>
                  <a:ea typeface="黑体" panose="02010609060101010101" pitchFamily="49" charset="-122"/>
                </a:rPr>
                <a:t>    A</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C = M</a:t>
              </a:r>
              <a:r>
                <a:rPr lang="en-US" altLang="zh-CN" sz="1800" baseline="-25000" dirty="0">
                  <a:solidFill>
                    <a:schemeClr val="tx1"/>
                  </a:solidFill>
                  <a:latin typeface="黑体" panose="02010609060101010101" pitchFamily="49" charset="-122"/>
                  <a:ea typeface="黑体" panose="02010609060101010101" pitchFamily="49" charset="-122"/>
                </a:rPr>
                <a:t>7</a:t>
              </a:r>
              <a:r>
                <a:rPr lang="en-US" altLang="zh-CN" sz="1800" dirty="0">
                  <a:solidFill>
                    <a:schemeClr val="tx1"/>
                  </a:solidFill>
                  <a:latin typeface="黑体" panose="02010609060101010101" pitchFamily="49" charset="-122"/>
                  <a:ea typeface="黑体" panose="02010609060101010101" pitchFamily="49" charset="-122"/>
                </a:rPr>
                <a:t> </a:t>
              </a:r>
            </a:p>
          </p:txBody>
        </p:sp>
        <p:sp>
          <p:nvSpPr>
            <p:cNvPr id="47133" name="Line 8"/>
            <p:cNvSpPr/>
            <p:nvPr/>
          </p:nvSpPr>
          <p:spPr>
            <a:xfrm>
              <a:off x="70" y="893"/>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34" name="Line 9"/>
            <p:cNvSpPr/>
            <p:nvPr/>
          </p:nvSpPr>
          <p:spPr>
            <a:xfrm>
              <a:off x="1680" y="891"/>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35" name="Line 10"/>
            <p:cNvSpPr/>
            <p:nvPr/>
          </p:nvSpPr>
          <p:spPr>
            <a:xfrm>
              <a:off x="426" y="893"/>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36" name="Line 11"/>
            <p:cNvSpPr/>
            <p:nvPr/>
          </p:nvSpPr>
          <p:spPr>
            <a:xfrm>
              <a:off x="432" y="555"/>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37" name="Line 12"/>
            <p:cNvSpPr/>
            <p:nvPr/>
          </p:nvSpPr>
          <p:spPr>
            <a:xfrm>
              <a:off x="810" y="555"/>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38" name="Line 13"/>
            <p:cNvSpPr/>
            <p:nvPr/>
          </p:nvSpPr>
          <p:spPr>
            <a:xfrm>
              <a:off x="2052" y="891"/>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39" name="Line 14"/>
            <p:cNvSpPr/>
            <p:nvPr/>
          </p:nvSpPr>
          <p:spPr>
            <a:xfrm>
              <a:off x="2442" y="891"/>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40" name="Line 15"/>
            <p:cNvSpPr/>
            <p:nvPr/>
          </p:nvSpPr>
          <p:spPr>
            <a:xfrm>
              <a:off x="2442" y="226"/>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41" name="Line 17"/>
            <p:cNvSpPr/>
            <p:nvPr/>
          </p:nvSpPr>
          <p:spPr>
            <a:xfrm>
              <a:off x="3312" y="555"/>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42" name="Line 18"/>
            <p:cNvSpPr/>
            <p:nvPr/>
          </p:nvSpPr>
          <p:spPr>
            <a:xfrm>
              <a:off x="3676" y="226"/>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43" name="Line 19"/>
            <p:cNvSpPr/>
            <p:nvPr/>
          </p:nvSpPr>
          <p:spPr>
            <a:xfrm>
              <a:off x="4100" y="555"/>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47144" name="Line 20"/>
            <p:cNvSpPr/>
            <p:nvPr/>
          </p:nvSpPr>
          <p:spPr>
            <a:xfrm>
              <a:off x="1674" y="555"/>
              <a:ext cx="150" cy="2"/>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grpSp>
        <p:nvGrpSpPr>
          <p:cNvPr id="47111" name="Group 28"/>
          <p:cNvGrpSpPr/>
          <p:nvPr/>
        </p:nvGrpSpPr>
        <p:grpSpPr>
          <a:xfrm>
            <a:off x="1260475" y="4438650"/>
            <a:ext cx="7426325" cy="555625"/>
            <a:chOff x="0" y="0"/>
            <a:chExt cx="4320" cy="467"/>
          </a:xfrm>
        </p:grpSpPr>
        <p:sp>
          <p:nvSpPr>
            <p:cNvPr id="47130" name="Text Box 24"/>
            <p:cNvSpPr txBox="1"/>
            <p:nvPr/>
          </p:nvSpPr>
          <p:spPr>
            <a:xfrm>
              <a:off x="0" y="156"/>
              <a:ext cx="4320" cy="311"/>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为区别不同 </a:t>
              </a:r>
              <a:r>
                <a:rPr lang="en-US" altLang="zh-CN" sz="1800" dirty="0">
                  <a:solidFill>
                    <a:schemeClr val="tx1"/>
                  </a:solidFill>
                  <a:latin typeface="黑体" panose="02010609060101010101" pitchFamily="49" charset="-122"/>
                  <a:ea typeface="黑体" panose="02010609060101010101" pitchFamily="49" charset="-122"/>
                </a:rPr>
                <a:t>n </a:t>
              </a:r>
              <a:r>
                <a:rPr lang="zh-CN" altLang="en-US" sz="1800" dirty="0">
                  <a:solidFill>
                    <a:schemeClr val="tx1"/>
                  </a:solidFill>
                  <a:latin typeface="黑体" panose="02010609060101010101" pitchFamily="49" charset="-122"/>
                  <a:ea typeface="黑体" panose="02010609060101010101" pitchFamily="49" charset="-122"/>
                </a:rPr>
                <a:t>值的相同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i </a:t>
              </a:r>
              <a:r>
                <a:rPr lang="zh-CN" altLang="en-US" sz="1800" dirty="0">
                  <a:solidFill>
                    <a:schemeClr val="tx1"/>
                  </a:solidFill>
                  <a:latin typeface="黑体" panose="02010609060101010101" pitchFamily="49" charset="-122"/>
                  <a:ea typeface="黑体" panose="02010609060101010101" pitchFamily="49" charset="-122"/>
                </a:rPr>
                <a:t>，可记为： </a:t>
              </a:r>
              <a:r>
                <a:rPr lang="en-US" altLang="zh-CN" sz="1800" b="1" dirty="0">
                  <a:solidFill>
                    <a:schemeClr val="tx1"/>
                  </a:solidFill>
                  <a:latin typeface="黑体" panose="02010609060101010101" pitchFamily="49" charset="-122"/>
                  <a:ea typeface="黑体" panose="02010609060101010101" pitchFamily="49" charset="-122"/>
                </a:rPr>
                <a:t>M </a:t>
              </a:r>
              <a:r>
                <a:rPr lang="en-US" altLang="zh-CN" sz="1800" b="1" baseline="-25000" dirty="0">
                  <a:solidFill>
                    <a:schemeClr val="tx1"/>
                  </a:solidFill>
                  <a:latin typeface="黑体" panose="02010609060101010101" pitchFamily="49" charset="-122"/>
                  <a:ea typeface="黑体" panose="02010609060101010101" pitchFamily="49" charset="-122"/>
                </a:rPr>
                <a:t>i </a:t>
              </a:r>
            </a:p>
          </p:txBody>
        </p:sp>
        <p:sp>
          <p:nvSpPr>
            <p:cNvPr id="47131" name="Text Box 25"/>
            <p:cNvSpPr txBox="1"/>
            <p:nvPr/>
          </p:nvSpPr>
          <p:spPr>
            <a:xfrm>
              <a:off x="2467" y="0"/>
              <a:ext cx="240" cy="311"/>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n</a:t>
              </a:r>
            </a:p>
          </p:txBody>
        </p:sp>
      </p:grpSp>
      <p:grpSp>
        <p:nvGrpSpPr>
          <p:cNvPr id="47112" name="组合 3"/>
          <p:cNvGrpSpPr/>
          <p:nvPr/>
        </p:nvGrpSpPr>
        <p:grpSpPr>
          <a:xfrm>
            <a:off x="2411413" y="4300538"/>
            <a:ext cx="865187" cy="0"/>
            <a:chOff x="0" y="0"/>
            <a:chExt cx="864096" cy="0"/>
          </a:xfrm>
        </p:grpSpPr>
        <p:cxnSp>
          <p:nvCxnSpPr>
            <p:cNvPr id="47127" name="直接连接符 2"/>
            <p:cNvCxnSpPr/>
            <p:nvPr/>
          </p:nvCxnSpPr>
          <p:spPr>
            <a:xfrm>
              <a:off x="0" y="0"/>
              <a:ext cx="167531" cy="0"/>
            </a:xfrm>
            <a:prstGeom prst="line">
              <a:avLst/>
            </a:prstGeom>
            <a:ln w="19050" cap="flat" cmpd="sng">
              <a:solidFill>
                <a:schemeClr val="tx1"/>
              </a:solidFill>
              <a:prstDash val="solid"/>
              <a:headEnd type="none" w="med" len="med"/>
              <a:tailEnd type="none" w="med" len="med"/>
            </a:ln>
          </p:spPr>
        </p:cxnSp>
        <p:cxnSp>
          <p:nvCxnSpPr>
            <p:cNvPr id="47128" name="直接连接符 24"/>
            <p:cNvCxnSpPr/>
            <p:nvPr/>
          </p:nvCxnSpPr>
          <p:spPr>
            <a:xfrm>
              <a:off x="319931" y="0"/>
              <a:ext cx="167531" cy="0"/>
            </a:xfrm>
            <a:prstGeom prst="line">
              <a:avLst/>
            </a:prstGeom>
            <a:ln w="19050" cap="flat" cmpd="sng">
              <a:solidFill>
                <a:schemeClr val="tx1"/>
              </a:solidFill>
              <a:prstDash val="solid"/>
              <a:headEnd type="none" w="med" len="med"/>
              <a:tailEnd type="none" w="med" len="med"/>
            </a:ln>
          </p:spPr>
        </p:cxnSp>
        <p:cxnSp>
          <p:nvCxnSpPr>
            <p:cNvPr id="47129" name="直接连接符 25"/>
            <p:cNvCxnSpPr/>
            <p:nvPr/>
          </p:nvCxnSpPr>
          <p:spPr>
            <a:xfrm>
              <a:off x="696565" y="0"/>
              <a:ext cx="167531" cy="0"/>
            </a:xfrm>
            <a:prstGeom prst="line">
              <a:avLst/>
            </a:prstGeom>
            <a:ln w="19050" cap="flat" cmpd="sng">
              <a:solidFill>
                <a:schemeClr val="tx1"/>
              </a:solidFill>
              <a:prstDash val="solid"/>
              <a:headEnd type="none" w="med" len="med"/>
              <a:tailEnd type="none" w="med" len="med"/>
            </a:ln>
          </p:spPr>
        </p:cxnSp>
      </p:grpSp>
      <p:grpSp>
        <p:nvGrpSpPr>
          <p:cNvPr id="47113" name="组合 27"/>
          <p:cNvGrpSpPr/>
          <p:nvPr/>
        </p:nvGrpSpPr>
        <p:grpSpPr>
          <a:xfrm>
            <a:off x="611188" y="3952875"/>
            <a:ext cx="487362" cy="347663"/>
            <a:chOff x="0" y="0"/>
            <a:chExt cx="487462" cy="346503"/>
          </a:xfrm>
        </p:grpSpPr>
        <p:cxnSp>
          <p:nvCxnSpPr>
            <p:cNvPr id="47124" name="直接连接符 28"/>
            <p:cNvCxnSpPr/>
            <p:nvPr/>
          </p:nvCxnSpPr>
          <p:spPr>
            <a:xfrm>
              <a:off x="0" y="346503"/>
              <a:ext cx="167531" cy="0"/>
            </a:xfrm>
            <a:prstGeom prst="line">
              <a:avLst/>
            </a:prstGeom>
            <a:ln w="19050" cap="flat" cmpd="sng">
              <a:solidFill>
                <a:schemeClr val="tx1"/>
              </a:solidFill>
              <a:prstDash val="solid"/>
              <a:headEnd type="none" w="med" len="med"/>
              <a:tailEnd type="none" w="med" len="med"/>
            </a:ln>
          </p:spPr>
        </p:cxnSp>
        <p:cxnSp>
          <p:nvCxnSpPr>
            <p:cNvPr id="47125" name="直接连接符 29"/>
            <p:cNvCxnSpPr/>
            <p:nvPr/>
          </p:nvCxnSpPr>
          <p:spPr>
            <a:xfrm>
              <a:off x="319931" y="346503"/>
              <a:ext cx="167531" cy="0"/>
            </a:xfrm>
            <a:prstGeom prst="line">
              <a:avLst/>
            </a:prstGeom>
            <a:ln w="19050" cap="flat" cmpd="sng">
              <a:solidFill>
                <a:schemeClr val="tx1"/>
              </a:solidFill>
              <a:prstDash val="solid"/>
              <a:headEnd type="none" w="med" len="med"/>
              <a:tailEnd type="none" w="med" len="med"/>
            </a:ln>
          </p:spPr>
        </p:cxnSp>
        <p:cxnSp>
          <p:nvCxnSpPr>
            <p:cNvPr id="47126" name="直接连接符 30"/>
            <p:cNvCxnSpPr/>
            <p:nvPr/>
          </p:nvCxnSpPr>
          <p:spPr>
            <a:xfrm>
              <a:off x="319931" y="0"/>
              <a:ext cx="167531" cy="0"/>
            </a:xfrm>
            <a:prstGeom prst="line">
              <a:avLst/>
            </a:prstGeom>
            <a:ln w="19050" cap="flat" cmpd="sng">
              <a:solidFill>
                <a:schemeClr val="tx1"/>
              </a:solidFill>
              <a:prstDash val="solid"/>
              <a:headEnd type="none" w="med" len="med"/>
              <a:tailEnd type="none" w="med" len="med"/>
            </a:ln>
          </p:spPr>
        </p:cxnSp>
      </p:grpSp>
      <p:grpSp>
        <p:nvGrpSpPr>
          <p:cNvPr id="47114" name="组合 31"/>
          <p:cNvGrpSpPr/>
          <p:nvPr/>
        </p:nvGrpSpPr>
        <p:grpSpPr>
          <a:xfrm>
            <a:off x="1290638" y="3638550"/>
            <a:ext cx="1976437" cy="314325"/>
            <a:chOff x="0" y="0"/>
            <a:chExt cx="1976081" cy="315217"/>
          </a:xfrm>
        </p:grpSpPr>
        <p:cxnSp>
          <p:nvCxnSpPr>
            <p:cNvPr id="47121" name="直接连接符 32"/>
            <p:cNvCxnSpPr/>
            <p:nvPr/>
          </p:nvCxnSpPr>
          <p:spPr>
            <a:xfrm>
              <a:off x="0" y="315217"/>
              <a:ext cx="167531" cy="0"/>
            </a:xfrm>
            <a:prstGeom prst="line">
              <a:avLst/>
            </a:prstGeom>
            <a:ln w="19050" cap="flat" cmpd="sng">
              <a:solidFill>
                <a:schemeClr val="tx1"/>
              </a:solidFill>
              <a:prstDash val="solid"/>
              <a:headEnd type="none" w="med" len="med"/>
              <a:tailEnd type="none" w="med" len="med"/>
            </a:ln>
          </p:spPr>
        </p:cxnSp>
        <p:cxnSp>
          <p:nvCxnSpPr>
            <p:cNvPr id="47122" name="直接连接符 33"/>
            <p:cNvCxnSpPr/>
            <p:nvPr/>
          </p:nvCxnSpPr>
          <p:spPr>
            <a:xfrm>
              <a:off x="1102354" y="315217"/>
              <a:ext cx="167531" cy="0"/>
            </a:xfrm>
            <a:prstGeom prst="line">
              <a:avLst/>
            </a:prstGeom>
            <a:ln w="19050" cap="flat" cmpd="sng">
              <a:solidFill>
                <a:schemeClr val="tx1"/>
              </a:solidFill>
              <a:prstDash val="solid"/>
              <a:headEnd type="none" w="med" len="med"/>
              <a:tailEnd type="none" w="med" len="med"/>
            </a:ln>
          </p:spPr>
        </p:cxnSp>
        <p:cxnSp>
          <p:nvCxnSpPr>
            <p:cNvPr id="47123" name="直接连接符 34"/>
            <p:cNvCxnSpPr/>
            <p:nvPr/>
          </p:nvCxnSpPr>
          <p:spPr>
            <a:xfrm>
              <a:off x="1808550" y="0"/>
              <a:ext cx="167531" cy="0"/>
            </a:xfrm>
            <a:prstGeom prst="line">
              <a:avLst/>
            </a:prstGeom>
            <a:ln w="19050" cap="flat" cmpd="sng">
              <a:solidFill>
                <a:schemeClr val="tx1"/>
              </a:solidFill>
              <a:prstDash val="solid"/>
              <a:headEnd type="none" w="med" len="med"/>
              <a:tailEnd type="none" w="med" len="med"/>
            </a:ln>
          </p:spPr>
        </p:cxnSp>
      </p:grpSp>
      <p:grpSp>
        <p:nvGrpSpPr>
          <p:cNvPr id="47115" name="组合 39"/>
          <p:cNvGrpSpPr/>
          <p:nvPr/>
        </p:nvGrpSpPr>
        <p:grpSpPr>
          <a:xfrm>
            <a:off x="4195763" y="3638550"/>
            <a:ext cx="863600" cy="301625"/>
            <a:chOff x="0" y="0"/>
            <a:chExt cx="864096" cy="301680"/>
          </a:xfrm>
        </p:grpSpPr>
        <p:cxnSp>
          <p:nvCxnSpPr>
            <p:cNvPr id="47118" name="直接连接符 40"/>
            <p:cNvCxnSpPr/>
            <p:nvPr/>
          </p:nvCxnSpPr>
          <p:spPr>
            <a:xfrm>
              <a:off x="0" y="301680"/>
              <a:ext cx="167531" cy="0"/>
            </a:xfrm>
            <a:prstGeom prst="line">
              <a:avLst/>
            </a:prstGeom>
            <a:ln w="19050" cap="flat" cmpd="sng">
              <a:solidFill>
                <a:schemeClr val="tx1"/>
              </a:solidFill>
              <a:prstDash val="solid"/>
              <a:headEnd type="none" w="med" len="med"/>
              <a:tailEnd type="none" w="med" len="med"/>
            </a:ln>
          </p:spPr>
        </p:cxnSp>
        <p:cxnSp>
          <p:nvCxnSpPr>
            <p:cNvPr id="47119" name="直接连接符 41"/>
            <p:cNvCxnSpPr/>
            <p:nvPr/>
          </p:nvCxnSpPr>
          <p:spPr>
            <a:xfrm>
              <a:off x="319931" y="0"/>
              <a:ext cx="167531" cy="0"/>
            </a:xfrm>
            <a:prstGeom prst="line">
              <a:avLst/>
            </a:prstGeom>
            <a:ln w="19050" cap="flat" cmpd="sng">
              <a:solidFill>
                <a:schemeClr val="tx1"/>
              </a:solidFill>
              <a:prstDash val="solid"/>
              <a:headEnd type="none" w="med" len="med"/>
              <a:tailEnd type="none" w="med" len="med"/>
            </a:ln>
          </p:spPr>
        </p:cxnSp>
        <p:cxnSp>
          <p:nvCxnSpPr>
            <p:cNvPr id="47120" name="直接连接符 42"/>
            <p:cNvCxnSpPr/>
            <p:nvPr/>
          </p:nvCxnSpPr>
          <p:spPr>
            <a:xfrm>
              <a:off x="696565" y="301680"/>
              <a:ext cx="167531" cy="0"/>
            </a:xfrm>
            <a:prstGeom prst="line">
              <a:avLst/>
            </a:prstGeom>
            <a:ln w="19050" cap="flat" cmpd="sng">
              <a:solidFill>
                <a:schemeClr val="tx1"/>
              </a:solidFill>
              <a:prstDash val="solid"/>
              <a:headEnd type="none" w="med" len="med"/>
              <a:tailEnd type="none" w="med" len="med"/>
            </a:ln>
          </p:spPr>
        </p:cxnSp>
      </p:grpSp>
      <p:sp>
        <p:nvSpPr>
          <p:cNvPr id="46119" name="TextBox 5"/>
          <p:cNvSpPr txBox="1"/>
          <p:nvPr/>
        </p:nvSpPr>
        <p:spPr>
          <a:xfrm>
            <a:off x="4143375" y="4165600"/>
            <a:ext cx="1004888" cy="400050"/>
          </a:xfrm>
          <a:prstGeom prst="rect">
            <a:avLst/>
          </a:prstGeom>
          <a:noFill/>
          <a:ln w="9525">
            <a:noFill/>
          </a:ln>
        </p:spPr>
        <p:txBody>
          <a:bodyPr>
            <a:spAutoFit/>
          </a:bodyPr>
          <a:lstStyle/>
          <a:p>
            <a:pPr eaLnBrk="1" hangingPunct="1">
              <a:buFont typeface="Arial" panose="020B0604020202020204" pitchFamily="34" charset="0"/>
            </a:pPr>
            <a:r>
              <a:rPr lang="en-US" altLang="zh-CN" dirty="0">
                <a:solidFill>
                  <a:srgbClr val="FF0000"/>
                </a:solidFill>
                <a:latin typeface="Calibri" panose="020F0502020204030204" pitchFamily="34" charset="0"/>
              </a:rPr>
              <a:t>1    0   1</a:t>
            </a:r>
            <a:endParaRPr lang="zh-CN" altLang="en-US" dirty="0">
              <a:solidFill>
                <a:srgbClr val="FF0000"/>
              </a:solidFill>
              <a:latin typeface="Calibri" panose="020F0502020204030204" pitchFamily="34" charset="0"/>
            </a:endParaRPr>
          </a:p>
        </p:txBody>
      </p:sp>
      <p:sp>
        <p:nvSpPr>
          <p:cNvPr id="46120" name="直角上箭头 7"/>
          <p:cNvSpPr/>
          <p:nvPr/>
        </p:nvSpPr>
        <p:spPr>
          <a:xfrm>
            <a:off x="5148263" y="4227513"/>
            <a:ext cx="409575" cy="201612"/>
          </a:xfrm>
          <a:custGeom>
            <a:avLst/>
            <a:gdLst/>
            <a:ahLst/>
            <a:cxnLst>
              <a:cxn ang="0">
                <a:pos x="0" y="149880"/>
              </a:cxn>
              <a:cxn ang="0">
                <a:pos x="326525" y="149880"/>
              </a:cxn>
              <a:cxn ang="0">
                <a:pos x="326525" y="49961"/>
              </a:cxn>
              <a:cxn ang="0">
                <a:pos x="301915" y="49961"/>
              </a:cxn>
              <a:cxn ang="0">
                <a:pos x="351128" y="0"/>
              </a:cxn>
              <a:cxn ang="0">
                <a:pos x="400342" y="49961"/>
              </a:cxn>
              <a:cxn ang="0">
                <a:pos x="375734" y="49961"/>
              </a:cxn>
              <a:cxn ang="0">
                <a:pos x="375734" y="199839"/>
              </a:cxn>
              <a:cxn ang="0">
                <a:pos x="0" y="199839"/>
              </a:cxn>
              <a:cxn ang="0">
                <a:pos x="0" y="149880"/>
              </a:cxn>
            </a:cxnLst>
            <a:rect l="0" t="0" r="0" b="0"/>
            <a:pathLst>
              <a:path w="410294" h="201749">
                <a:moveTo>
                  <a:pt x="0" y="151312"/>
                </a:moveTo>
                <a:lnTo>
                  <a:pt x="334638" y="151312"/>
                </a:lnTo>
                <a:lnTo>
                  <a:pt x="334638" y="50437"/>
                </a:lnTo>
                <a:lnTo>
                  <a:pt x="309420" y="50437"/>
                </a:lnTo>
                <a:lnTo>
                  <a:pt x="359857" y="0"/>
                </a:lnTo>
                <a:lnTo>
                  <a:pt x="410294" y="50437"/>
                </a:lnTo>
                <a:lnTo>
                  <a:pt x="385075" y="50437"/>
                </a:lnTo>
                <a:lnTo>
                  <a:pt x="385075" y="201749"/>
                </a:lnTo>
                <a:lnTo>
                  <a:pt x="0" y="201749"/>
                </a:lnTo>
                <a:lnTo>
                  <a:pt x="0" y="151312"/>
                </a:lnTo>
                <a:close/>
              </a:path>
            </a:pathLst>
          </a:custGeom>
          <a:solidFill>
            <a:schemeClr val="accent1">
              <a:alpha val="100000"/>
            </a:schemeClr>
          </a:solidFill>
          <a:ln w="12700" cap="flat" cmpd="sng">
            <a:solidFill>
              <a:srgbClr val="41719C">
                <a:alpha val="100000"/>
              </a:srgbClr>
            </a:solidFill>
            <a:prstDash val="solid"/>
            <a:round/>
            <a:headEnd type="none" w="med" len="med"/>
            <a:tailEnd type="none" w="med" len="med"/>
          </a:ln>
        </p:spPr>
        <p:txBody>
          <a:bodyPr/>
          <a:lstStyle/>
          <a:p>
            <a:endParaRPr lang="zh-CN" altLang="en-US"/>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6120"/>
                                        </p:tgtEl>
                                        <p:attrNameLst>
                                          <p:attrName>style.visibility</p:attrName>
                                        </p:attrNameLst>
                                      </p:cBhvr>
                                      <p:to>
                                        <p:strVal val="visible"/>
                                      </p:to>
                                    </p:set>
                                    <p:animEffect transition="in" filter="fade">
                                      <p:cBhvr>
                                        <p:cTn id="11" dur="500"/>
                                        <p:tgtEl>
                                          <p:spTgt spid="46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4505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32</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45060" name="Rectangle 2"/>
          <p:cNvSpPr>
            <a:spLocks noGrp="1"/>
          </p:cNvSpPr>
          <p:nvPr>
            <p:ph type="title"/>
          </p:nvPr>
        </p:nvSpPr>
        <p:spPr>
          <a:xfrm>
            <a:off x="500063" y="644525"/>
            <a:ext cx="7848600" cy="485775"/>
          </a:xfrm>
          <a:prstGeom prst="rect">
            <a:avLst/>
          </a:prstGeom>
          <a:noFill/>
          <a:ln w="9525">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2</a:t>
            </a:r>
            <a:r>
              <a:rPr lang="zh-CN" altLang="en-US" sz="1800" b="1" dirty="0">
                <a:latin typeface="华文新魏" panose="02010800040101010101" pitchFamily="2" charset="-122"/>
                <a:ea typeface="华文新魏" panose="02010800040101010101" pitchFamily="2" charset="-122"/>
              </a:rPr>
              <a:t>）逻辑函数的标准形式</a:t>
            </a:r>
            <a:endParaRPr lang="en-US" altLang="zh-CN" sz="1800" b="1" dirty="0">
              <a:latin typeface="华文新魏" panose="02010800040101010101" pitchFamily="2" charset="-122"/>
              <a:ea typeface="华文新魏" panose="02010800040101010101" pitchFamily="2" charset="-122"/>
            </a:endParaRPr>
          </a:p>
        </p:txBody>
      </p:sp>
      <p:sp>
        <p:nvSpPr>
          <p:cNvPr id="45061" name="Rectangle 3"/>
          <p:cNvSpPr>
            <a:spLocks noGrp="1"/>
          </p:cNvSpPr>
          <p:nvPr>
            <p:ph/>
          </p:nvPr>
        </p:nvSpPr>
        <p:spPr>
          <a:xfrm>
            <a:off x="786130" y="1017905"/>
            <a:ext cx="7889875" cy="3696970"/>
          </a:xfrm>
          <a:prstGeom prst="rect">
            <a:avLst/>
          </a:prstGeom>
          <a:noFill/>
          <a:ln w="9525">
            <a:noFill/>
          </a:ln>
        </p:spPr>
        <p:txBody>
          <a:bodyPr/>
          <a:lstStyle/>
          <a:p>
            <a:pPr eaLnBrk="1" hangingPunct="1">
              <a:buFont typeface="Wingdings" panose="05000000000000000000" pitchFamily="2" charset="2"/>
              <a:buChar char="Ø"/>
            </a:pPr>
            <a:r>
              <a:rPr lang="zh-CN" altLang="en-US" sz="1800" b="1" dirty="0">
                <a:solidFill>
                  <a:srgbClr val="FF0066"/>
                </a:solidFill>
                <a:latin typeface="华文新魏" panose="02010800040101010101" pitchFamily="2" charset="-122"/>
                <a:ea typeface="华文新魏" panose="02010800040101010101" pitchFamily="2" charset="-122"/>
              </a:rPr>
              <a:t>最小项之和</a:t>
            </a:r>
            <a:endParaRPr lang="en-US" altLang="zh-CN" sz="1800" b="1" i="1" dirty="0">
              <a:solidFill>
                <a:srgbClr val="FF0066"/>
              </a:solidFill>
              <a:latin typeface="华文新魏" panose="02010800040101010101" pitchFamily="2" charset="-122"/>
              <a:ea typeface="华文新魏" panose="02010800040101010101" pitchFamily="2" charset="-122"/>
            </a:endParaRPr>
          </a:p>
          <a:p>
            <a:pPr>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逻辑函数被表达成一系列</a:t>
            </a:r>
            <a:r>
              <a:rPr lang="zh-CN" altLang="en-US" sz="1800" b="1" u="sng" dirty="0">
                <a:latin typeface="华文新魏" panose="02010800040101010101" pitchFamily="2" charset="-122"/>
                <a:ea typeface="华文新魏" panose="02010800040101010101" pitchFamily="2" charset="-122"/>
              </a:rPr>
              <a:t>乘积项之和</a:t>
            </a:r>
            <a:r>
              <a:rPr lang="zh-CN" altLang="en-US" sz="1800" dirty="0">
                <a:latin typeface="华文新魏" panose="02010800040101010101" pitchFamily="2" charset="-122"/>
                <a:ea typeface="华文新魏" panose="02010800040101010101" pitchFamily="2" charset="-122"/>
              </a:rPr>
              <a:t>，则称之为</a:t>
            </a:r>
            <a:r>
              <a:rPr lang="zh-CN" altLang="en-US" sz="1800" b="1" u="sng" dirty="0">
                <a:latin typeface="华文新魏" panose="02010800040101010101" pitchFamily="2" charset="-122"/>
                <a:ea typeface="华文新魏" panose="02010800040101010101" pitchFamily="2" charset="-122"/>
              </a:rPr>
              <a:t>积之和</a:t>
            </a:r>
            <a:r>
              <a:rPr lang="zh-CN" altLang="en-US" sz="1800" u="sng" dirty="0">
                <a:latin typeface="华文新魏" panose="02010800040101010101" pitchFamily="2" charset="-122"/>
                <a:ea typeface="华文新魏" panose="02010800040101010101" pitchFamily="2" charset="-122"/>
              </a:rPr>
              <a:t>表达式</a:t>
            </a:r>
            <a:r>
              <a:rPr lang="en-US" altLang="zh-CN" sz="1800" b="1" u="sng" dirty="0">
                <a:latin typeface="华文新魏" panose="02010800040101010101" pitchFamily="2" charset="-122"/>
                <a:ea typeface="华文新魏" panose="02010800040101010101" pitchFamily="2" charset="-122"/>
              </a:rPr>
              <a:t>(SOP)</a:t>
            </a:r>
            <a:r>
              <a:rPr lang="zh-CN" altLang="en-US" sz="1800"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a:p>
            <a:pPr>
              <a:buNone/>
            </a:pPr>
            <a:r>
              <a:rPr lang="zh-CN" altLang="en-US" sz="1800" dirty="0">
                <a:latin typeface="华文新魏" panose="02010800040101010101" pitchFamily="2" charset="-122"/>
                <a:ea typeface="华文新魏" panose="02010800040101010101" pitchFamily="2" charset="-122"/>
              </a:rPr>
              <a:t>或称为</a:t>
            </a:r>
            <a:r>
              <a:rPr lang="en-US" altLang="zh-CN" sz="1800"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与或表达式</a:t>
            </a:r>
            <a:r>
              <a:rPr lang="en-US" altLang="zh-CN" sz="1800" b="1"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a:t>
            </a:r>
          </a:p>
          <a:p>
            <a:pPr>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如果构成函数的积之和表达式中</a:t>
            </a:r>
            <a:r>
              <a:rPr lang="zh-CN" altLang="en-US" sz="1800" b="1" dirty="0">
                <a:latin typeface="华文新魏" panose="02010800040101010101" pitchFamily="2" charset="-122"/>
                <a:ea typeface="华文新魏" panose="02010800040101010101" pitchFamily="2" charset="-122"/>
              </a:rPr>
              <a:t>每一个乘积项</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与项</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均为最小项</a:t>
            </a:r>
            <a:r>
              <a:rPr lang="zh-CN" altLang="en-US" sz="1800" dirty="0">
                <a:latin typeface="华文新魏" panose="02010800040101010101" pitchFamily="2" charset="-122"/>
                <a:ea typeface="华文新魏" panose="02010800040101010101" pitchFamily="2" charset="-122"/>
              </a:rPr>
              <a:t>时，</a:t>
            </a:r>
            <a:endParaRPr lang="en-US" altLang="zh-CN" sz="1800" b="1" dirty="0">
              <a:latin typeface="华文新魏" panose="02010800040101010101" pitchFamily="2" charset="-122"/>
              <a:ea typeface="华文新魏" panose="02010800040101010101" pitchFamily="2" charset="-122"/>
            </a:endParaRPr>
          </a:p>
          <a:p>
            <a:pPr>
              <a:buNone/>
            </a:pPr>
            <a:r>
              <a:rPr lang="zh-CN" altLang="en-US" sz="1800" dirty="0">
                <a:latin typeface="华文新魏" panose="02010800040101010101" pitchFamily="2" charset="-122"/>
                <a:ea typeface="华文新魏" panose="02010800040101010101" pitchFamily="2" charset="-122"/>
              </a:rPr>
              <a:t>则这种表达式称之为</a:t>
            </a:r>
            <a:r>
              <a:rPr lang="en-US" altLang="zh-CN" sz="1800"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最小项标准式</a:t>
            </a:r>
            <a:r>
              <a:rPr lang="en-US" altLang="zh-CN" sz="1800" b="1" dirty="0">
                <a:latin typeface="华文新魏" panose="02010800040101010101" pitchFamily="2" charset="-122"/>
                <a:ea typeface="华文新魏" panose="02010800040101010101" pitchFamily="2" charset="-122"/>
              </a:rPr>
              <a:t>”</a:t>
            </a:r>
            <a:r>
              <a:rPr lang="zh-CN" altLang="en-US" sz="1800" b="1" i="1"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且这种表示是</a:t>
            </a:r>
            <a:r>
              <a:rPr lang="zh-CN" altLang="en-US" sz="1800" b="1" dirty="0">
                <a:latin typeface="华文新魏" panose="02010800040101010101" pitchFamily="2" charset="-122"/>
                <a:ea typeface="华文新魏" panose="02010800040101010101" pitchFamily="2" charset="-122"/>
              </a:rPr>
              <a:t>唯一</a:t>
            </a:r>
            <a:r>
              <a:rPr lang="zh-CN" altLang="en-US" sz="1800" dirty="0">
                <a:latin typeface="华文新魏" panose="02010800040101010101" pitchFamily="2" charset="-122"/>
                <a:ea typeface="华文新魏" panose="02010800040101010101" pitchFamily="2" charset="-122"/>
              </a:rPr>
              <a:t>的。</a:t>
            </a:r>
            <a:endParaRPr lang="en-US" altLang="zh-CN" sz="1800" b="1" i="1" dirty="0">
              <a:latin typeface="华文新魏" panose="02010800040101010101" pitchFamily="2" charset="-122"/>
              <a:ea typeface="华文新魏" panose="02010800040101010101" pitchFamily="2" charset="-122"/>
            </a:endParaRPr>
          </a:p>
          <a:p>
            <a:pPr>
              <a:buNone/>
            </a:pPr>
            <a:endParaRPr lang="en-US" altLang="zh-CN" sz="1800" dirty="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Char char="Ø"/>
            </a:pPr>
            <a:r>
              <a:rPr lang="zh-CN" altLang="en-US" sz="1800" b="1" dirty="0">
                <a:solidFill>
                  <a:srgbClr val="FF0066"/>
                </a:solidFill>
                <a:latin typeface="华文新魏" panose="02010800040101010101" pitchFamily="2" charset="-122"/>
                <a:ea typeface="华文新魏" panose="02010800040101010101" pitchFamily="2" charset="-122"/>
              </a:rPr>
              <a:t>最大项之积</a:t>
            </a:r>
            <a:endParaRPr lang="en-US" altLang="zh-CN" sz="1800" b="1" i="1" dirty="0">
              <a:solidFill>
                <a:srgbClr val="FF0066"/>
              </a:solidFill>
              <a:latin typeface="华文新魏" panose="02010800040101010101" pitchFamily="2" charset="-122"/>
              <a:ea typeface="华文新魏" panose="02010800040101010101" pitchFamily="2" charset="-122"/>
            </a:endParaRPr>
          </a:p>
          <a:p>
            <a:pPr eaLnBrk="1" hangingPunct="1">
              <a:buNone/>
            </a:pP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逻辑函数被表达成一系列</a:t>
            </a:r>
            <a:r>
              <a:rPr lang="zh-CN" altLang="en-US" sz="1800" b="1" u="sng" dirty="0">
                <a:latin typeface="华文新魏" panose="02010800040101010101" pitchFamily="2" charset="-122"/>
                <a:ea typeface="华文新魏" panose="02010800040101010101" pitchFamily="2" charset="-122"/>
              </a:rPr>
              <a:t>和项之积</a:t>
            </a:r>
            <a:r>
              <a:rPr lang="zh-CN" altLang="en-US" sz="1800" dirty="0">
                <a:latin typeface="华文新魏" panose="02010800040101010101" pitchFamily="2" charset="-122"/>
                <a:ea typeface="华文新魏" panose="02010800040101010101" pitchFamily="2" charset="-122"/>
              </a:rPr>
              <a:t>，则称为</a:t>
            </a:r>
            <a:r>
              <a:rPr lang="zh-CN" altLang="en-US" sz="1800" b="1" u="sng" dirty="0">
                <a:latin typeface="华文新魏" panose="02010800040101010101" pitchFamily="2" charset="-122"/>
                <a:ea typeface="华文新魏" panose="02010800040101010101" pitchFamily="2" charset="-122"/>
              </a:rPr>
              <a:t>和之积表达式</a:t>
            </a:r>
            <a:r>
              <a:rPr lang="en-US" altLang="zh-CN" sz="1800" b="1" u="sng" dirty="0">
                <a:latin typeface="华文新魏" panose="02010800040101010101" pitchFamily="2" charset="-122"/>
                <a:ea typeface="华文新魏" panose="02010800040101010101" pitchFamily="2" charset="-122"/>
              </a:rPr>
              <a:t>(POS)</a:t>
            </a:r>
            <a:r>
              <a:rPr lang="zh-CN" altLang="en-US" sz="1800"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a:p>
            <a:pPr eaLnBrk="1" hangingPunct="1">
              <a:buNone/>
            </a:pPr>
            <a:r>
              <a:rPr lang="zh-CN" altLang="en-US" sz="1800" dirty="0">
                <a:latin typeface="华文新魏" panose="02010800040101010101" pitchFamily="2" charset="-122"/>
                <a:ea typeface="华文新魏" panose="02010800040101010101" pitchFamily="2" charset="-122"/>
              </a:rPr>
              <a:t>或称为</a:t>
            </a:r>
            <a:r>
              <a:rPr lang="en-US" altLang="zh-CN" sz="1800"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或与表达式</a:t>
            </a:r>
            <a:r>
              <a:rPr lang="en-US" altLang="zh-CN" sz="1800" b="1"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a:t>
            </a:r>
            <a:endParaRPr lang="en-US" altLang="zh-CN" sz="1800" dirty="0">
              <a:latin typeface="华文新魏" panose="02010800040101010101" pitchFamily="2" charset="-122"/>
              <a:ea typeface="华文新魏" panose="02010800040101010101" pitchFamily="2" charset="-122"/>
            </a:endParaRPr>
          </a:p>
          <a:p>
            <a:pPr eaLnBrk="1" hangingPunct="1">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如果构成函数的或与表达式中的</a:t>
            </a:r>
            <a:r>
              <a:rPr lang="zh-CN" altLang="en-US" sz="1800" b="1" dirty="0">
                <a:latin typeface="华文新魏" panose="02010800040101010101" pitchFamily="2" charset="-122"/>
                <a:ea typeface="华文新魏" panose="02010800040101010101" pitchFamily="2" charset="-122"/>
              </a:rPr>
              <a:t>每一个和项</a:t>
            </a:r>
            <a:r>
              <a:rPr lang="zh-CN" altLang="en-US" sz="1800" dirty="0">
                <a:latin typeface="华文新魏" panose="02010800040101010101" pitchFamily="2" charset="-122"/>
                <a:ea typeface="华文新魏" panose="02010800040101010101" pitchFamily="2" charset="-122"/>
              </a:rPr>
              <a:t>均为</a:t>
            </a:r>
            <a:r>
              <a:rPr lang="zh-CN" altLang="en-US" sz="1800" b="1" dirty="0">
                <a:latin typeface="华文新魏" panose="02010800040101010101" pitchFamily="2" charset="-122"/>
                <a:ea typeface="华文新魏" panose="02010800040101010101" pitchFamily="2" charset="-122"/>
              </a:rPr>
              <a:t>最大项</a:t>
            </a:r>
            <a:r>
              <a:rPr lang="zh-CN" altLang="en-US" sz="1800" dirty="0">
                <a:latin typeface="华文新魏" panose="02010800040101010101" pitchFamily="2" charset="-122"/>
                <a:ea typeface="华文新魏" panose="02010800040101010101" pitchFamily="2" charset="-122"/>
              </a:rPr>
              <a:t>，则这种表达式称为</a:t>
            </a:r>
            <a:r>
              <a:rPr lang="en-US" altLang="zh-CN" sz="1800"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最大项标准式</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 </a:t>
            </a:r>
            <a:r>
              <a:rPr lang="zh-CN" altLang="en-US" sz="1800" b="1" i="1"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且这种表示是唯一的。</a:t>
            </a:r>
            <a:endParaRPr lang="en-US" altLang="zh-CN" sz="1800" b="1" i="1" dirty="0">
              <a:latin typeface="华文新魏" panose="02010800040101010101" pitchFamily="2" charset="-122"/>
              <a:ea typeface="华文新魏" panose="02010800040101010101" pitchFamily="2" charset="-122"/>
            </a:endParaRP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1">
                                            <p:txEl>
                                              <p:charRg st="6" end="4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61">
                                            <p:txEl>
                                              <p:charRg st="47" end="5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61">
                                            <p:txEl>
                                              <p:charRg st="57" end="9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61">
                                            <p:txEl>
                                              <p:charRg st="94" end="12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061">
                                            <p:txEl>
                                              <p:charRg st="128" end="16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1">
                                            <p:txEl>
                                              <p:charRg st="169" end="17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61">
                                            <p:txEl>
                                              <p:charRg st="179" end="2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4813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33</a:t>
            </a:fld>
            <a:endParaRPr lang="en-US" altLang="zh-CN" sz="900" dirty="0">
              <a:solidFill>
                <a:srgbClr val="898989"/>
              </a:solidFill>
              <a:latin typeface="Times New Roman" panose="02020603050405020304" pitchFamily="18" charset="0"/>
            </a:endParaRPr>
          </a:p>
        </p:txBody>
      </p:sp>
      <p:sp>
        <p:nvSpPr>
          <p:cNvPr id="48132" name="Rectangle 3"/>
          <p:cNvSpPr>
            <a:spLocks noGrp="1"/>
          </p:cNvSpPr>
          <p:nvPr>
            <p:ph type="title"/>
          </p:nvPr>
        </p:nvSpPr>
        <p:spPr>
          <a:xfrm>
            <a:off x="500063" y="555625"/>
            <a:ext cx="7772400" cy="431800"/>
          </a:xfrm>
          <a:prstGeom prst="rect">
            <a:avLst/>
          </a:prstGeom>
          <a:noFill/>
          <a:ln w="9525">
            <a:noFill/>
          </a:ln>
        </p:spPr>
        <p:txBody>
          <a:bodyPr/>
          <a:lstStyle/>
          <a:p>
            <a:pPr eaLnBrk="1" hangingPunct="1"/>
            <a:r>
              <a:rPr lang="en-US" altLang="zh-CN" sz="1800" b="1" dirty="0">
                <a:solidFill>
                  <a:srgbClr val="FF0000"/>
                </a:solidFill>
                <a:latin typeface="黑体" panose="02010609060101010101" pitchFamily="49" charset="-122"/>
                <a:ea typeface="黑体" panose="02010609060101010101" pitchFamily="49" charset="-122"/>
              </a:rPr>
              <a:t>③ </a:t>
            </a:r>
            <a:r>
              <a:rPr lang="zh-CN" altLang="en-US" sz="1800" b="1" dirty="0">
                <a:solidFill>
                  <a:srgbClr val="FF0000"/>
                </a:solidFill>
                <a:latin typeface="黑体" panose="02010609060101010101" pitchFamily="49" charset="-122"/>
                <a:ea typeface="黑体" panose="02010609060101010101" pitchFamily="49" charset="-122"/>
              </a:rPr>
              <a:t>最小项与最大项的性质（同一个函数）</a:t>
            </a:r>
          </a:p>
        </p:txBody>
      </p:sp>
      <p:sp>
        <p:nvSpPr>
          <p:cNvPr id="48133" name="Rectangle 4"/>
          <p:cNvSpPr txBox="1"/>
          <p:nvPr/>
        </p:nvSpPr>
        <p:spPr>
          <a:xfrm>
            <a:off x="381000" y="911225"/>
            <a:ext cx="8382000" cy="757238"/>
          </a:xfrm>
          <a:prstGeom prst="rect">
            <a:avLst/>
          </a:prstGeom>
          <a:noFill/>
          <a:ln w="9525">
            <a:noFill/>
          </a:ln>
        </p:spPr>
        <p:txBody>
          <a:bodyPr/>
          <a:lstStyle/>
          <a:p>
            <a:pPr marL="342900" indent="-342900" eaLnBrk="1" hangingPunct="1">
              <a:lnSpc>
                <a:spcPct val="120000"/>
              </a:lnSpc>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⑴ </a:t>
            </a:r>
            <a:r>
              <a:rPr lang="zh-CN" altLang="en-US" sz="1800" dirty="0">
                <a:solidFill>
                  <a:schemeClr val="tx1"/>
                </a:solidFill>
                <a:latin typeface="黑体" panose="02010609060101010101" pitchFamily="49" charset="-122"/>
                <a:ea typeface="黑体" panose="02010609060101010101" pitchFamily="49" charset="-122"/>
              </a:rPr>
              <a:t>对于任意</a:t>
            </a:r>
            <a:r>
              <a:rPr lang="zh-CN" altLang="en-US" sz="1800" b="1" dirty="0">
                <a:solidFill>
                  <a:schemeClr val="tx1"/>
                </a:solidFill>
                <a:latin typeface="黑体" panose="02010609060101010101" pitchFamily="49" charset="-122"/>
                <a:ea typeface="黑体" panose="02010609060101010101" pitchFamily="49" charset="-122"/>
              </a:rPr>
              <a:t>最小项</a:t>
            </a:r>
            <a:r>
              <a:rPr lang="zh-CN" altLang="en-US" sz="1800" dirty="0">
                <a:solidFill>
                  <a:schemeClr val="tx1"/>
                </a:solidFill>
                <a:latin typeface="黑体" panose="02010609060101010101" pitchFamily="49" charset="-122"/>
                <a:ea typeface="黑体" panose="02010609060101010101" pitchFamily="49" charset="-122"/>
              </a:rPr>
              <a:t>，</a:t>
            </a:r>
            <a:r>
              <a:rPr lang="zh-CN" altLang="en-US" sz="1800" b="1" dirty="0">
                <a:solidFill>
                  <a:schemeClr val="tx1"/>
                </a:solidFill>
                <a:latin typeface="黑体" panose="02010609060101010101" pitchFamily="49" charset="-122"/>
                <a:ea typeface="黑体" panose="02010609060101010101" pitchFamily="49" charset="-122"/>
              </a:rPr>
              <a:t>只有一组</a:t>
            </a:r>
            <a:r>
              <a:rPr lang="zh-CN" altLang="en-US" sz="1800" dirty="0">
                <a:solidFill>
                  <a:schemeClr val="tx1"/>
                </a:solidFill>
                <a:latin typeface="黑体" panose="02010609060101010101" pitchFamily="49" charset="-122"/>
                <a:ea typeface="黑体" panose="02010609060101010101" pitchFamily="49" charset="-122"/>
              </a:rPr>
              <a:t>变量组合取值可使其值</a:t>
            </a:r>
            <a:r>
              <a:rPr lang="zh-CN" altLang="en-US" sz="1800" b="1" dirty="0">
                <a:solidFill>
                  <a:schemeClr val="tx1"/>
                </a:solidFill>
                <a:latin typeface="黑体" panose="02010609060101010101" pitchFamily="49" charset="-122"/>
                <a:ea typeface="黑体" panose="02010609060101010101" pitchFamily="49" charset="-122"/>
              </a:rPr>
              <a:t>为</a:t>
            </a:r>
            <a:r>
              <a:rPr lang="en-US" altLang="zh-CN" sz="1800" b="1" dirty="0">
                <a:solidFill>
                  <a:schemeClr val="tx1"/>
                </a:solidFill>
                <a:latin typeface="黑体" panose="02010609060101010101" pitchFamily="49" charset="-122"/>
                <a:ea typeface="黑体" panose="02010609060101010101" pitchFamily="49" charset="-122"/>
              </a:rPr>
              <a:t>1</a:t>
            </a:r>
            <a:r>
              <a:rPr lang="zh-CN" altLang="en-US" sz="1800" dirty="0">
                <a:solidFill>
                  <a:schemeClr val="tx1"/>
                </a:solidFill>
                <a:latin typeface="黑体" panose="02010609060101010101" pitchFamily="49" charset="-122"/>
                <a:ea typeface="黑体" panose="02010609060101010101" pitchFamily="49" charset="-122"/>
              </a:rPr>
              <a:t>；对于任意</a:t>
            </a:r>
            <a:r>
              <a:rPr lang="zh-CN" altLang="en-US" sz="1800" b="1" dirty="0">
                <a:solidFill>
                  <a:schemeClr val="tx1"/>
                </a:solidFill>
                <a:latin typeface="黑体" panose="02010609060101010101" pitchFamily="49" charset="-122"/>
                <a:ea typeface="黑体" panose="02010609060101010101" pitchFamily="49" charset="-122"/>
              </a:rPr>
              <a:t>最大项</a:t>
            </a:r>
            <a:r>
              <a:rPr lang="zh-CN" altLang="en-US" sz="1800" dirty="0">
                <a:solidFill>
                  <a:schemeClr val="tx1"/>
                </a:solidFill>
                <a:latin typeface="黑体" panose="02010609060101010101" pitchFamily="49" charset="-122"/>
                <a:ea typeface="黑体" panose="02010609060101010101" pitchFamily="49" charset="-122"/>
              </a:rPr>
              <a:t>，</a:t>
            </a:r>
            <a:r>
              <a:rPr lang="zh-CN" altLang="en-US" sz="1800" b="1" dirty="0">
                <a:solidFill>
                  <a:schemeClr val="tx1"/>
                </a:solidFill>
                <a:latin typeface="黑体" panose="02010609060101010101" pitchFamily="49" charset="-122"/>
                <a:ea typeface="黑体" panose="02010609060101010101" pitchFamily="49" charset="-122"/>
              </a:rPr>
              <a:t>只有一组</a:t>
            </a:r>
            <a:r>
              <a:rPr lang="zh-CN" altLang="en-US" sz="1800" dirty="0">
                <a:solidFill>
                  <a:schemeClr val="tx1"/>
                </a:solidFill>
                <a:latin typeface="黑体" panose="02010609060101010101" pitchFamily="49" charset="-122"/>
                <a:ea typeface="黑体" panose="02010609060101010101" pitchFamily="49" charset="-122"/>
              </a:rPr>
              <a:t>变量组合取值可使其值</a:t>
            </a:r>
            <a:r>
              <a:rPr lang="zh-CN" altLang="en-US" sz="1800" b="1" dirty="0">
                <a:solidFill>
                  <a:schemeClr val="tx1"/>
                </a:solidFill>
                <a:latin typeface="黑体" panose="02010609060101010101" pitchFamily="49" charset="-122"/>
                <a:ea typeface="黑体" panose="02010609060101010101" pitchFamily="49" charset="-122"/>
              </a:rPr>
              <a:t>为</a:t>
            </a:r>
            <a:r>
              <a:rPr lang="en-US" altLang="zh-CN" sz="1800" b="1" dirty="0">
                <a:solidFill>
                  <a:schemeClr val="tx1"/>
                </a:solidFill>
                <a:latin typeface="黑体" panose="02010609060101010101" pitchFamily="49" charset="-122"/>
                <a:ea typeface="黑体" panose="02010609060101010101" pitchFamily="49" charset="-122"/>
              </a:rPr>
              <a:t>0</a:t>
            </a:r>
            <a:r>
              <a:rPr lang="zh-CN" altLang="en-US" sz="1800" dirty="0">
                <a:solidFill>
                  <a:schemeClr val="tx1"/>
                </a:solidFill>
                <a:latin typeface="黑体" panose="02010609060101010101" pitchFamily="49" charset="-122"/>
                <a:ea typeface="黑体" panose="02010609060101010101" pitchFamily="49" charset="-122"/>
              </a:rPr>
              <a:t>。</a:t>
            </a:r>
            <a:endParaRPr lang="en-US" altLang="zh-CN" sz="1800" dirty="0">
              <a:solidFill>
                <a:schemeClr val="tx1"/>
              </a:solidFill>
              <a:latin typeface="黑体" panose="02010609060101010101" pitchFamily="49" charset="-122"/>
              <a:ea typeface="黑体" panose="02010609060101010101" pitchFamily="49" charset="-122"/>
            </a:endParaRPr>
          </a:p>
        </p:txBody>
      </p:sp>
      <p:sp>
        <p:nvSpPr>
          <p:cNvPr id="48134" name="Text Box 66"/>
          <p:cNvSpPr txBox="1"/>
          <p:nvPr/>
        </p:nvSpPr>
        <p:spPr>
          <a:xfrm>
            <a:off x="381000" y="2894013"/>
            <a:ext cx="7358063" cy="923925"/>
          </a:xfrm>
          <a:prstGeom prst="rect">
            <a:avLst/>
          </a:prstGeom>
          <a:noFill/>
          <a:ln w="9525">
            <a:noFill/>
          </a:ln>
        </p:spPr>
        <p:txBody>
          <a:bodyPr>
            <a:spAutoFit/>
          </a:bodyPr>
          <a:lstStyle/>
          <a:p>
            <a:pPr eaLnBrk="1" hangingPunct="1">
              <a:lnSpc>
                <a:spcPct val="140000"/>
              </a:lnSpc>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⑶ </a:t>
            </a:r>
            <a:r>
              <a:rPr lang="zh-CN" altLang="en-US" sz="1800" dirty="0">
                <a:solidFill>
                  <a:schemeClr val="tx1"/>
                </a:solidFill>
                <a:latin typeface="黑体" panose="02010609060101010101" pitchFamily="49" charset="-122"/>
                <a:ea typeface="黑体" panose="02010609060101010101" pitchFamily="49" charset="-122"/>
              </a:rPr>
              <a:t>任意两个最小项之积（相与）必为</a:t>
            </a:r>
            <a:r>
              <a:rPr lang="en-US" altLang="zh-CN" sz="1800" dirty="0">
                <a:solidFill>
                  <a:schemeClr val="tx1"/>
                </a:solidFill>
                <a:latin typeface="黑体" panose="02010609060101010101" pitchFamily="49" charset="-122"/>
                <a:ea typeface="黑体" panose="02010609060101010101" pitchFamily="49" charset="-122"/>
              </a:rPr>
              <a:t>0</a:t>
            </a:r>
            <a:r>
              <a:rPr lang="zh-CN" altLang="en-US" sz="1800" dirty="0">
                <a:solidFill>
                  <a:schemeClr val="tx1"/>
                </a:solidFill>
                <a:latin typeface="黑体" panose="02010609060101010101" pitchFamily="49" charset="-122"/>
                <a:ea typeface="黑体" panose="02010609060101010101" pitchFamily="49" charset="-122"/>
              </a:rPr>
              <a:t>，即：</a:t>
            </a:r>
            <a:r>
              <a:rPr lang="en-US" altLang="zh-CN" sz="1800" b="1" dirty="0">
                <a:solidFill>
                  <a:schemeClr val="tx1"/>
                </a:solidFill>
                <a:latin typeface="黑体" panose="02010609060101010101" pitchFamily="49" charset="-122"/>
                <a:ea typeface="黑体" panose="02010609060101010101" pitchFamily="49" charset="-122"/>
              </a:rPr>
              <a:t>m</a:t>
            </a:r>
            <a:r>
              <a:rPr lang="en-US" altLang="zh-CN" sz="1800" b="1" baseline="-25000" dirty="0">
                <a:solidFill>
                  <a:schemeClr val="tx1"/>
                </a:solidFill>
                <a:latin typeface="黑体" panose="02010609060101010101" pitchFamily="49" charset="-122"/>
                <a:ea typeface="黑体" panose="02010609060101010101" pitchFamily="49" charset="-122"/>
              </a:rPr>
              <a:t>i</a:t>
            </a:r>
            <a:r>
              <a:rPr lang="en-US" altLang="zh-CN" sz="1800" b="1" dirty="0">
                <a:solidFill>
                  <a:schemeClr val="tx1"/>
                </a:solidFill>
                <a:latin typeface="黑体" panose="02010609060101010101" pitchFamily="49" charset="-122"/>
                <a:ea typeface="黑体" panose="02010609060101010101" pitchFamily="49" charset="-122"/>
              </a:rPr>
              <a:t>· m</a:t>
            </a:r>
            <a:r>
              <a:rPr lang="en-US" altLang="zh-CN" sz="1800" b="1" baseline="-25000" dirty="0">
                <a:solidFill>
                  <a:schemeClr val="tx1"/>
                </a:solidFill>
                <a:latin typeface="黑体" panose="02010609060101010101" pitchFamily="49" charset="-122"/>
                <a:ea typeface="黑体" panose="02010609060101010101" pitchFamily="49" charset="-122"/>
              </a:rPr>
              <a:t>j</a:t>
            </a:r>
            <a:r>
              <a:rPr lang="en-US" altLang="zh-CN" sz="1800" b="1" dirty="0">
                <a:solidFill>
                  <a:schemeClr val="tx1"/>
                </a:solidFill>
                <a:latin typeface="黑体" panose="02010609060101010101" pitchFamily="49" charset="-122"/>
                <a:ea typeface="黑体" panose="02010609060101010101" pitchFamily="49" charset="-122"/>
              </a:rPr>
              <a:t> = 0(i≠j)</a:t>
            </a:r>
          </a:p>
          <a:p>
            <a:pPr eaLnBrk="1" hangingPunct="1">
              <a:lnSpc>
                <a:spcPct val="140000"/>
              </a:lnSpc>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任意两个最大项之和（相或）必为</a:t>
            </a:r>
            <a:r>
              <a:rPr lang="en-US" altLang="zh-CN" sz="1800" dirty="0">
                <a:solidFill>
                  <a:schemeClr val="tx1"/>
                </a:solidFill>
                <a:latin typeface="黑体" panose="02010609060101010101" pitchFamily="49" charset="-122"/>
                <a:ea typeface="黑体" panose="02010609060101010101" pitchFamily="49" charset="-122"/>
              </a:rPr>
              <a:t>1</a:t>
            </a:r>
            <a:r>
              <a:rPr lang="zh-CN" altLang="en-US" sz="1800" dirty="0">
                <a:solidFill>
                  <a:schemeClr val="tx1"/>
                </a:solidFill>
                <a:latin typeface="黑体" panose="02010609060101010101" pitchFamily="49" charset="-122"/>
                <a:ea typeface="黑体" panose="02010609060101010101" pitchFamily="49" charset="-122"/>
              </a:rPr>
              <a:t>，即：</a:t>
            </a:r>
            <a:r>
              <a:rPr lang="en-US" altLang="zh-CN" sz="1800" b="1" dirty="0">
                <a:solidFill>
                  <a:schemeClr val="tx1"/>
                </a:solidFill>
                <a:latin typeface="黑体" panose="02010609060101010101" pitchFamily="49" charset="-122"/>
                <a:ea typeface="黑体" panose="02010609060101010101" pitchFamily="49" charset="-122"/>
              </a:rPr>
              <a:t>M</a:t>
            </a:r>
            <a:r>
              <a:rPr lang="en-US" altLang="zh-CN" sz="1800" b="1" baseline="-25000" dirty="0">
                <a:solidFill>
                  <a:schemeClr val="tx1"/>
                </a:solidFill>
                <a:latin typeface="黑体" panose="02010609060101010101" pitchFamily="49" charset="-122"/>
                <a:ea typeface="黑体" panose="02010609060101010101" pitchFamily="49" charset="-122"/>
              </a:rPr>
              <a:t>i</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b="1" dirty="0">
                <a:solidFill>
                  <a:schemeClr val="tx1"/>
                </a:solidFill>
                <a:latin typeface="黑体" panose="02010609060101010101" pitchFamily="49" charset="-122"/>
                <a:ea typeface="黑体" panose="02010609060101010101" pitchFamily="49" charset="-122"/>
              </a:rPr>
              <a:t>M</a:t>
            </a:r>
            <a:r>
              <a:rPr lang="en-US" altLang="zh-CN" sz="1800" b="1" baseline="-25000" dirty="0">
                <a:solidFill>
                  <a:schemeClr val="tx1"/>
                </a:solidFill>
                <a:latin typeface="黑体" panose="02010609060101010101" pitchFamily="49" charset="-122"/>
                <a:ea typeface="黑体" panose="02010609060101010101" pitchFamily="49" charset="-122"/>
              </a:rPr>
              <a:t>j</a:t>
            </a:r>
            <a:r>
              <a:rPr lang="en-US" altLang="zh-CN" sz="1800" b="1" dirty="0">
                <a:solidFill>
                  <a:schemeClr val="tx1"/>
                </a:solidFill>
                <a:latin typeface="黑体" panose="02010609060101010101" pitchFamily="49" charset="-122"/>
                <a:ea typeface="黑体" panose="02010609060101010101" pitchFamily="49" charset="-122"/>
              </a:rPr>
              <a:t>=1(i≠j)</a:t>
            </a:r>
            <a:endParaRPr lang="en-US" altLang="zh-CN" sz="1800" dirty="0">
              <a:solidFill>
                <a:schemeClr val="tx1"/>
              </a:solidFill>
              <a:latin typeface="黑体" panose="02010609060101010101" pitchFamily="49" charset="-122"/>
              <a:ea typeface="黑体" panose="02010609060101010101" pitchFamily="49" charset="-122"/>
            </a:endParaRPr>
          </a:p>
        </p:txBody>
      </p:sp>
      <p:grpSp>
        <p:nvGrpSpPr>
          <p:cNvPr id="48135" name="Group 77"/>
          <p:cNvGrpSpPr/>
          <p:nvPr/>
        </p:nvGrpSpPr>
        <p:grpSpPr>
          <a:xfrm>
            <a:off x="384175" y="1549400"/>
            <a:ext cx="7129463" cy="1263650"/>
            <a:chOff x="0" y="0"/>
            <a:chExt cx="5285" cy="1249"/>
          </a:xfrm>
        </p:grpSpPr>
        <p:sp>
          <p:nvSpPr>
            <p:cNvPr id="48140" name="Text Box 67"/>
            <p:cNvSpPr txBox="1"/>
            <p:nvPr/>
          </p:nvSpPr>
          <p:spPr>
            <a:xfrm>
              <a:off x="0" y="269"/>
              <a:ext cx="4094" cy="940"/>
            </a:xfrm>
            <a:prstGeom prst="rect">
              <a:avLst/>
            </a:prstGeom>
            <a:noFill/>
            <a:ln w="9525">
              <a:noFill/>
            </a:ln>
          </p:spPr>
          <p:txBody>
            <a:bodyPr>
              <a:spAutoFit/>
            </a:bodyPr>
            <a:lstStyle/>
            <a:p>
              <a:pPr eaLnBrk="1" hangingPunct="1">
                <a:lnSpc>
                  <a:spcPct val="90000"/>
                </a:lnSpc>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⑵ n</a:t>
              </a:r>
              <a:r>
                <a:rPr lang="zh-CN" altLang="en-US" sz="1800" dirty="0">
                  <a:solidFill>
                    <a:schemeClr val="tx1"/>
                  </a:solidFill>
                  <a:latin typeface="黑体" panose="02010609060101010101" pitchFamily="49" charset="-122"/>
                  <a:ea typeface="黑体" panose="02010609060101010101" pitchFamily="49" charset="-122"/>
                </a:rPr>
                <a:t>变量的所有最小项之和必为</a:t>
              </a:r>
              <a:r>
                <a:rPr lang="en-US" altLang="zh-CN" sz="1800" dirty="0">
                  <a:solidFill>
                    <a:schemeClr val="tx1"/>
                  </a:solidFill>
                  <a:latin typeface="黑体" panose="02010609060101010101" pitchFamily="49" charset="-122"/>
                  <a:ea typeface="黑体" panose="02010609060101010101" pitchFamily="49" charset="-122"/>
                </a:rPr>
                <a:t>1</a:t>
              </a:r>
              <a:r>
                <a:rPr lang="zh-CN" altLang="en-US" sz="1800" dirty="0">
                  <a:solidFill>
                    <a:schemeClr val="tx1"/>
                  </a:solidFill>
                  <a:latin typeface="黑体" panose="02010609060101010101" pitchFamily="49" charset="-122"/>
                  <a:ea typeface="黑体" panose="02010609060101010101" pitchFamily="49" charset="-122"/>
                </a:rPr>
                <a:t>，记为：</a:t>
              </a:r>
            </a:p>
            <a:p>
              <a:pPr eaLnBrk="1" hangingPunct="1">
                <a:lnSpc>
                  <a:spcPct val="90000"/>
                </a:lnSpc>
                <a:spcBef>
                  <a:spcPct val="20000"/>
                </a:spcBef>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a:p>
              <a:pPr eaLnBrk="1" hangingPunct="1">
                <a:lnSpc>
                  <a:spcPct val="9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n</a:t>
              </a:r>
              <a:r>
                <a:rPr lang="zh-CN" altLang="en-US" sz="1800" dirty="0">
                  <a:solidFill>
                    <a:schemeClr val="tx1"/>
                  </a:solidFill>
                  <a:latin typeface="黑体" panose="02010609060101010101" pitchFamily="49" charset="-122"/>
                  <a:ea typeface="黑体" panose="02010609060101010101" pitchFamily="49" charset="-122"/>
                </a:rPr>
                <a:t>变量的所有最大项之积必为</a:t>
              </a:r>
              <a:r>
                <a:rPr lang="en-US" altLang="zh-CN" sz="1800" dirty="0">
                  <a:solidFill>
                    <a:schemeClr val="tx1"/>
                  </a:solidFill>
                  <a:latin typeface="黑体" panose="02010609060101010101" pitchFamily="49" charset="-122"/>
                  <a:ea typeface="黑体" panose="02010609060101010101" pitchFamily="49" charset="-122"/>
                </a:rPr>
                <a:t>0</a:t>
              </a:r>
              <a:r>
                <a:rPr lang="zh-CN" altLang="en-US" sz="1800" dirty="0">
                  <a:solidFill>
                    <a:schemeClr val="tx1"/>
                  </a:solidFill>
                  <a:latin typeface="黑体" panose="02010609060101010101" pitchFamily="49" charset="-122"/>
                  <a:ea typeface="黑体" panose="02010609060101010101" pitchFamily="49" charset="-122"/>
                </a:rPr>
                <a:t>，记为：</a:t>
              </a:r>
            </a:p>
          </p:txBody>
        </p:sp>
        <p:grpSp>
          <p:nvGrpSpPr>
            <p:cNvPr id="48141" name="Group 72"/>
            <p:cNvGrpSpPr/>
            <p:nvPr/>
          </p:nvGrpSpPr>
          <p:grpSpPr>
            <a:xfrm>
              <a:off x="3908" y="0"/>
              <a:ext cx="1296" cy="643"/>
              <a:chOff x="0" y="0"/>
              <a:chExt cx="1296" cy="643"/>
            </a:xfrm>
          </p:grpSpPr>
          <p:sp>
            <p:nvSpPr>
              <p:cNvPr id="48146" name="Text Box 69"/>
              <p:cNvSpPr txBox="1"/>
              <p:nvPr/>
            </p:nvSpPr>
            <p:spPr>
              <a:xfrm>
                <a:off x="0" y="156"/>
                <a:ext cx="1296" cy="36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sym typeface="Symbol" panose="05050102010706020507" pitchFamily="18" charset="2"/>
                  </a:rPr>
                  <a:t>     </a:t>
                </a:r>
                <a:r>
                  <a:rPr lang="en-US" altLang="zh-CN" sz="1800" b="1" dirty="0">
                    <a:solidFill>
                      <a:schemeClr val="tx1"/>
                    </a:solidFill>
                    <a:latin typeface="黑体" panose="02010609060101010101" pitchFamily="49" charset="-122"/>
                    <a:ea typeface="黑体" panose="02010609060101010101" pitchFamily="49" charset="-122"/>
                  </a:rPr>
                  <a:t>m </a:t>
                </a:r>
                <a:r>
                  <a:rPr lang="en-US" altLang="zh-CN" sz="1800" b="1" baseline="-25000" dirty="0">
                    <a:solidFill>
                      <a:schemeClr val="tx1"/>
                    </a:solidFill>
                    <a:latin typeface="黑体" panose="02010609060101010101" pitchFamily="49" charset="-122"/>
                    <a:ea typeface="黑体" panose="02010609060101010101" pitchFamily="49" charset="-122"/>
                  </a:rPr>
                  <a:t>i </a:t>
                </a:r>
                <a:r>
                  <a:rPr lang="en-US" altLang="zh-CN" sz="1800" b="1" dirty="0">
                    <a:solidFill>
                      <a:schemeClr val="tx1"/>
                    </a:solidFill>
                    <a:latin typeface="黑体" panose="02010609060101010101" pitchFamily="49" charset="-122"/>
                    <a:ea typeface="黑体" panose="02010609060101010101" pitchFamily="49" charset="-122"/>
                  </a:rPr>
                  <a:t>= 1</a:t>
                </a:r>
              </a:p>
            </p:txBody>
          </p:sp>
          <p:sp>
            <p:nvSpPr>
              <p:cNvPr id="48147" name="Text Box 70"/>
              <p:cNvSpPr txBox="1"/>
              <p:nvPr/>
            </p:nvSpPr>
            <p:spPr>
              <a:xfrm>
                <a:off x="48" y="0"/>
                <a:ext cx="492" cy="30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黑体" panose="02010609060101010101" pitchFamily="49" charset="-122"/>
                    <a:ea typeface="黑体" panose="02010609060101010101" pitchFamily="49" charset="-122"/>
                  </a:rPr>
                  <a:t>2</a:t>
                </a:r>
                <a:r>
                  <a:rPr lang="en-US" altLang="zh-CN" sz="1400" b="1" baseline="30000" dirty="0">
                    <a:solidFill>
                      <a:schemeClr val="tx1"/>
                    </a:solidFill>
                    <a:latin typeface="黑体" panose="02010609060101010101" pitchFamily="49" charset="-122"/>
                    <a:ea typeface="黑体" panose="02010609060101010101" pitchFamily="49" charset="-122"/>
                  </a:rPr>
                  <a:t>n</a:t>
                </a:r>
                <a:r>
                  <a:rPr lang="en-US" altLang="zh-CN" sz="1400" b="1" dirty="0">
                    <a:solidFill>
                      <a:schemeClr val="tx1"/>
                    </a:solidFill>
                    <a:latin typeface="黑体" panose="02010609060101010101" pitchFamily="49" charset="-122"/>
                    <a:ea typeface="黑体" panose="02010609060101010101" pitchFamily="49" charset="-122"/>
                  </a:rPr>
                  <a:t> -1</a:t>
                </a:r>
              </a:p>
            </p:txBody>
          </p:sp>
          <p:sp>
            <p:nvSpPr>
              <p:cNvPr id="48148" name="Text Box 71"/>
              <p:cNvSpPr txBox="1"/>
              <p:nvPr/>
            </p:nvSpPr>
            <p:spPr>
              <a:xfrm>
                <a:off x="40" y="339"/>
                <a:ext cx="576" cy="30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黑体" panose="02010609060101010101" pitchFamily="49" charset="-122"/>
                    <a:ea typeface="黑体" panose="02010609060101010101" pitchFamily="49" charset="-122"/>
                  </a:rPr>
                  <a:t>i = 0</a:t>
                </a:r>
              </a:p>
            </p:txBody>
          </p:sp>
        </p:grpSp>
        <p:grpSp>
          <p:nvGrpSpPr>
            <p:cNvPr id="48142" name="Group 73"/>
            <p:cNvGrpSpPr/>
            <p:nvPr/>
          </p:nvGrpSpPr>
          <p:grpSpPr>
            <a:xfrm>
              <a:off x="3908" y="641"/>
              <a:ext cx="1377" cy="608"/>
              <a:chOff x="0" y="0"/>
              <a:chExt cx="1377" cy="608"/>
            </a:xfrm>
          </p:grpSpPr>
          <p:sp>
            <p:nvSpPr>
              <p:cNvPr id="48143" name="Text Box 74"/>
              <p:cNvSpPr txBox="1"/>
              <p:nvPr/>
            </p:nvSpPr>
            <p:spPr>
              <a:xfrm>
                <a:off x="81" y="145"/>
                <a:ext cx="1296" cy="36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a:t>
                </a:r>
                <a:r>
                  <a:rPr lang="en-US" altLang="zh-CN" sz="1600" b="1" dirty="0">
                    <a:solidFill>
                      <a:schemeClr val="tx1"/>
                    </a:solidFill>
                    <a:latin typeface="黑体" panose="02010609060101010101" pitchFamily="49" charset="-122"/>
                    <a:ea typeface="黑体" panose="02010609060101010101" pitchFamily="49" charset="-122"/>
                  </a:rPr>
                  <a:t>M </a:t>
                </a:r>
                <a:r>
                  <a:rPr lang="en-US" altLang="zh-CN" sz="1600" b="1" baseline="-25000" dirty="0">
                    <a:solidFill>
                      <a:schemeClr val="tx1"/>
                    </a:solidFill>
                    <a:latin typeface="黑体" panose="02010609060101010101" pitchFamily="49" charset="-122"/>
                    <a:ea typeface="黑体" panose="02010609060101010101" pitchFamily="49" charset="-122"/>
                  </a:rPr>
                  <a:t>i </a:t>
                </a:r>
                <a:r>
                  <a:rPr lang="en-US" altLang="zh-CN" sz="1600" b="1" dirty="0">
                    <a:solidFill>
                      <a:schemeClr val="tx1"/>
                    </a:solidFill>
                    <a:latin typeface="黑体" panose="02010609060101010101" pitchFamily="49" charset="-122"/>
                    <a:ea typeface="黑体" panose="02010609060101010101" pitchFamily="49" charset="-122"/>
                  </a:rPr>
                  <a:t>= 0</a:t>
                </a:r>
              </a:p>
            </p:txBody>
          </p:sp>
          <p:sp>
            <p:nvSpPr>
              <p:cNvPr id="48144" name="Text Box 75"/>
              <p:cNvSpPr txBox="1"/>
              <p:nvPr/>
            </p:nvSpPr>
            <p:spPr>
              <a:xfrm>
                <a:off x="0" y="0"/>
                <a:ext cx="576" cy="30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黑体" panose="02010609060101010101" pitchFamily="49" charset="-122"/>
                    <a:ea typeface="黑体" panose="02010609060101010101" pitchFamily="49" charset="-122"/>
                  </a:rPr>
                  <a:t>2</a:t>
                </a:r>
                <a:r>
                  <a:rPr lang="en-US" altLang="zh-CN" sz="1400" b="1" baseline="30000" dirty="0">
                    <a:solidFill>
                      <a:schemeClr val="tx1"/>
                    </a:solidFill>
                    <a:latin typeface="黑体" panose="02010609060101010101" pitchFamily="49" charset="-122"/>
                    <a:ea typeface="黑体" panose="02010609060101010101" pitchFamily="49" charset="-122"/>
                  </a:rPr>
                  <a:t>n</a:t>
                </a:r>
                <a:r>
                  <a:rPr lang="en-US" altLang="zh-CN" sz="1400" b="1" dirty="0">
                    <a:solidFill>
                      <a:schemeClr val="tx1"/>
                    </a:solidFill>
                    <a:latin typeface="黑体" panose="02010609060101010101" pitchFamily="49" charset="-122"/>
                    <a:ea typeface="黑体" panose="02010609060101010101" pitchFamily="49" charset="-122"/>
                  </a:rPr>
                  <a:t> -1</a:t>
                </a:r>
              </a:p>
            </p:txBody>
          </p:sp>
          <p:sp>
            <p:nvSpPr>
              <p:cNvPr id="48145" name="Text Box 76"/>
              <p:cNvSpPr txBox="1"/>
              <p:nvPr/>
            </p:nvSpPr>
            <p:spPr>
              <a:xfrm>
                <a:off x="9" y="304"/>
                <a:ext cx="576" cy="30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黑体" panose="02010609060101010101" pitchFamily="49" charset="-122"/>
                    <a:ea typeface="黑体" panose="02010609060101010101" pitchFamily="49" charset="-122"/>
                  </a:rPr>
                  <a:t>i = 0</a:t>
                </a:r>
              </a:p>
            </p:txBody>
          </p:sp>
        </p:grpSp>
      </p:grpSp>
      <p:sp>
        <p:nvSpPr>
          <p:cNvPr id="48136" name="矩形 38"/>
          <p:cNvSpPr/>
          <p:nvPr/>
        </p:nvSpPr>
        <p:spPr>
          <a:xfrm>
            <a:off x="381000" y="3762375"/>
            <a:ext cx="7715250" cy="755650"/>
          </a:xfrm>
          <a:prstGeom prst="rect">
            <a:avLst/>
          </a:prstGeom>
          <a:noFill/>
          <a:ln w="9525">
            <a:noFill/>
          </a:ln>
        </p:spPr>
        <p:txBody>
          <a:bodyPr>
            <a:spAutoFit/>
          </a:bodyPr>
          <a:lstStyle/>
          <a:p>
            <a:pPr eaLnBrk="1" hangingPunct="1">
              <a:lnSpc>
                <a:spcPct val="120000"/>
              </a:lnSpc>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⑷ </a:t>
            </a:r>
            <a:r>
              <a:rPr lang="zh-CN" altLang="en-US" sz="1800" dirty="0">
                <a:solidFill>
                  <a:srgbClr val="FF0000"/>
                </a:solidFill>
                <a:latin typeface="黑体" panose="02010609060101010101" pitchFamily="49" charset="-122"/>
                <a:ea typeface="黑体" panose="02010609060101010101" pitchFamily="49" charset="-122"/>
              </a:rPr>
              <a:t>最小项和最大项互为反函数</a:t>
            </a:r>
          </a:p>
          <a:p>
            <a:pPr eaLnBrk="1" hangingPunct="1">
              <a:lnSpc>
                <a:spcPct val="120000"/>
              </a:lnSpc>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a:t>
            </a:r>
          </a:p>
        </p:txBody>
      </p:sp>
      <p:pic>
        <p:nvPicPr>
          <p:cNvPr id="48139" name="图片 1"/>
          <p:cNvPicPr>
            <a:picLocks noChangeAspect="1"/>
          </p:cNvPicPr>
          <p:nvPr/>
        </p:nvPicPr>
        <p:blipFill>
          <a:blip r:embed="rId3"/>
          <a:stretch>
            <a:fillRect/>
          </a:stretch>
        </p:blipFill>
        <p:spPr>
          <a:xfrm>
            <a:off x="1688783" y="4180205"/>
            <a:ext cx="4389437" cy="762000"/>
          </a:xfrm>
          <a:prstGeom prst="rect">
            <a:avLst/>
          </a:prstGeom>
          <a:noFill/>
          <a:ln w="9525">
            <a:noFill/>
          </a:ln>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 calcmode="lin" valueType="num">
                                      <p:cBhvr additive="base">
                                        <p:cTn id="7" dur="500" fill="hold"/>
                                        <p:tgtEl>
                                          <p:spTgt spid="48134"/>
                                        </p:tgtEl>
                                        <p:attrNameLst>
                                          <p:attrName>ppt_x</p:attrName>
                                        </p:attrNameLst>
                                      </p:cBhvr>
                                      <p:tavLst>
                                        <p:tav tm="0">
                                          <p:val>
                                            <p:strVal val="#ppt_x"/>
                                          </p:val>
                                        </p:tav>
                                        <p:tav tm="100000">
                                          <p:val>
                                            <p:strVal val="#ppt_x"/>
                                          </p:val>
                                        </p:tav>
                                      </p:tavLst>
                                    </p:anim>
                                    <p:anim calcmode="lin" valueType="num">
                                      <p:cBhvr additive="base">
                                        <p:cTn id="8"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6"/>
                                        </p:tgtEl>
                                        <p:attrNameLst>
                                          <p:attrName>style.visibility</p:attrName>
                                        </p:attrNameLst>
                                      </p:cBhvr>
                                      <p:to>
                                        <p:strVal val="visible"/>
                                      </p:to>
                                    </p:set>
                                    <p:anim calcmode="lin" valueType="num">
                                      <p:cBhvr additive="base">
                                        <p:cTn id="13" dur="500" fill="hold"/>
                                        <p:tgtEl>
                                          <p:spTgt spid="48136"/>
                                        </p:tgtEl>
                                        <p:attrNameLst>
                                          <p:attrName>ppt_x</p:attrName>
                                        </p:attrNameLst>
                                      </p:cBhvr>
                                      <p:tavLst>
                                        <p:tav tm="0">
                                          <p:val>
                                            <p:strVal val="#ppt_x"/>
                                          </p:val>
                                        </p:tav>
                                        <p:tav tm="100000">
                                          <p:val>
                                            <p:strVal val="#ppt_x"/>
                                          </p:val>
                                        </p:tav>
                                      </p:tavLst>
                                    </p:anim>
                                    <p:anim calcmode="lin" valueType="num">
                                      <p:cBhvr additive="base">
                                        <p:cTn id="14" dur="500" fill="hold"/>
                                        <p:tgtEl>
                                          <p:spTgt spid="481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9"/>
                                        </p:tgtEl>
                                        <p:attrNameLst>
                                          <p:attrName>style.visibility</p:attrName>
                                        </p:attrNameLst>
                                      </p:cBhvr>
                                      <p:to>
                                        <p:strVal val="visible"/>
                                      </p:to>
                                    </p:set>
                                    <p:anim calcmode="lin" valueType="num">
                                      <p:cBhvr additive="base">
                                        <p:cTn id="19" dur="500" fill="hold"/>
                                        <p:tgtEl>
                                          <p:spTgt spid="48139"/>
                                        </p:tgtEl>
                                        <p:attrNameLst>
                                          <p:attrName>ppt_x</p:attrName>
                                        </p:attrNameLst>
                                      </p:cBhvr>
                                      <p:tavLst>
                                        <p:tav tm="0">
                                          <p:val>
                                            <p:strVal val="#ppt_x"/>
                                          </p:val>
                                        </p:tav>
                                        <p:tav tm="100000">
                                          <p:val>
                                            <p:strVal val="#ppt_x"/>
                                          </p:val>
                                        </p:tav>
                                      </p:tavLst>
                                    </p:anim>
                                    <p:anim calcmode="lin" valueType="num">
                                      <p:cBhvr additive="base">
                                        <p:cTn id="20" dur="500" fill="hold"/>
                                        <p:tgtEl>
                                          <p:spTgt spid="48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4" grpId="1"/>
      <p:bldP spid="48136" grpId="0"/>
      <p:bldP spid="48136"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4915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34</a:t>
            </a:fld>
            <a:endParaRPr lang="en-US" altLang="zh-CN" sz="900" dirty="0">
              <a:solidFill>
                <a:srgbClr val="898989"/>
              </a:solidFill>
              <a:latin typeface="Times New Roman" panose="02020603050405020304" pitchFamily="18" charset="0"/>
            </a:endParaRPr>
          </a:p>
        </p:txBody>
      </p:sp>
      <p:sp>
        <p:nvSpPr>
          <p:cNvPr id="49156" name="Rectangle 3"/>
          <p:cNvSpPr>
            <a:spLocks noGrp="1"/>
          </p:cNvSpPr>
          <p:nvPr>
            <p:ph/>
          </p:nvPr>
        </p:nvSpPr>
        <p:spPr>
          <a:xfrm>
            <a:off x="179388" y="1006475"/>
            <a:ext cx="8686800" cy="4302125"/>
          </a:xfrm>
          <a:prstGeom prst="rect">
            <a:avLst/>
          </a:prstGeom>
          <a:noFill/>
          <a:ln w="9525">
            <a:noFill/>
          </a:ln>
        </p:spPr>
        <p:txBody>
          <a:bodyPr/>
          <a:lstStyle/>
          <a:p>
            <a:pPr eaLnBrk="1" hangingPunct="1">
              <a:lnSpc>
                <a:spcPct val="120000"/>
              </a:lnSpc>
              <a:buFont typeface="Wingdings" panose="05000000000000000000" pitchFamily="2" charset="2"/>
              <a:buChar char="l"/>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给定的函数为</a:t>
            </a:r>
            <a:r>
              <a:rPr lang="zh-CN" altLang="en-US" sz="1800" b="1" dirty="0">
                <a:latin typeface="黑体" panose="02010609060101010101" pitchFamily="49" charset="-122"/>
                <a:ea typeface="黑体" panose="02010609060101010101" pitchFamily="49" charset="-122"/>
              </a:rPr>
              <a:t>一般的与或表达式</a:t>
            </a:r>
            <a:r>
              <a:rPr lang="zh-CN" altLang="en-US" sz="1800" dirty="0">
                <a:latin typeface="黑体" panose="02010609060101010101" pitchFamily="49" charset="-122"/>
                <a:ea typeface="黑体" panose="02010609060101010101" pitchFamily="49" charset="-122"/>
              </a:rPr>
              <a:t>，可以反复应用</a:t>
            </a:r>
            <a:r>
              <a:rPr lang="zh-CN" altLang="en-US" sz="1800" b="1" dirty="0">
                <a:latin typeface="黑体" panose="02010609060101010101" pitchFamily="49" charset="-122"/>
                <a:ea typeface="黑体" panose="02010609060101010101" pitchFamily="49" charset="-122"/>
              </a:rPr>
              <a:t>公式：</a:t>
            </a:r>
            <a:r>
              <a:rPr lang="en-US" altLang="zh-CN" sz="1800" b="1" dirty="0">
                <a:solidFill>
                  <a:srgbClr val="FF0000"/>
                </a:solidFill>
                <a:latin typeface="黑体" panose="02010609060101010101" pitchFamily="49" charset="-122"/>
                <a:ea typeface="黑体" panose="02010609060101010101" pitchFamily="49" charset="-122"/>
              </a:rPr>
              <a:t>X=X(Y</a:t>
            </a:r>
            <a:r>
              <a:rPr lang="zh-CN" altLang="en-US" sz="1800" b="1" dirty="0">
                <a:solidFill>
                  <a:srgbClr val="FF0000"/>
                </a:solidFill>
                <a:latin typeface="黑体" panose="02010609060101010101" pitchFamily="49" charset="-122"/>
                <a:ea typeface="黑体" panose="02010609060101010101" pitchFamily="49" charset="-122"/>
              </a:rPr>
              <a:t>＋</a:t>
            </a:r>
            <a:r>
              <a:rPr lang="en-US" altLang="zh-CN" sz="1800" b="1" dirty="0">
                <a:solidFill>
                  <a:srgbClr val="FF0000"/>
                </a:solidFill>
                <a:latin typeface="黑体" panose="02010609060101010101" pitchFamily="49" charset="-122"/>
                <a:ea typeface="黑体" panose="02010609060101010101" pitchFamily="49" charset="-122"/>
              </a:rPr>
              <a:t>Y)</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代入缺少某变量</a:t>
            </a:r>
            <a:r>
              <a:rPr lang="en-US" altLang="zh-CN" sz="1800" dirty="0">
                <a:latin typeface="黑体" panose="02010609060101010101" pitchFamily="49" charset="-122"/>
                <a:ea typeface="黑体" panose="02010609060101010101" pitchFamily="49" charset="-122"/>
              </a:rPr>
              <a:t>(Y)</a:t>
            </a:r>
            <a:r>
              <a:rPr lang="zh-CN" altLang="en-US" sz="1800" dirty="0">
                <a:latin typeface="黑体" panose="02010609060101010101" pitchFamily="49" charset="-122"/>
                <a:ea typeface="黑体" panose="02010609060101010101" pitchFamily="49" charset="-122"/>
              </a:rPr>
              <a:t>的与项中，形成最小项之和的形式。（举例）</a:t>
            </a:r>
            <a:endParaRPr lang="en-US" altLang="zh-CN" sz="1800" dirty="0">
              <a:latin typeface="黑体" panose="02010609060101010101" pitchFamily="49" charset="-122"/>
              <a:ea typeface="黑体" panose="02010609060101010101" pitchFamily="49" charset="-122"/>
            </a:endParaRPr>
          </a:p>
          <a:p>
            <a:pPr eaLnBrk="1" hangingPunct="1">
              <a:lnSpc>
                <a:spcPct val="120000"/>
              </a:lnSpc>
              <a:buFont typeface="Wingdings" panose="05000000000000000000" pitchFamily="2" charset="2"/>
              <a:buChar char="l"/>
            </a:pPr>
            <a:endParaRPr lang="en-US" altLang="zh-CN" sz="1800" dirty="0">
              <a:latin typeface="黑体" panose="02010609060101010101" pitchFamily="49" charset="-122"/>
              <a:ea typeface="黑体" panose="02010609060101010101" pitchFamily="49" charset="-122"/>
            </a:endParaRPr>
          </a:p>
          <a:p>
            <a:pPr eaLnBrk="1" hangingPunct="1">
              <a:lnSpc>
                <a:spcPct val="120000"/>
              </a:lnSpc>
              <a:buFont typeface="Wingdings" panose="05000000000000000000" pitchFamily="2" charset="2"/>
              <a:buChar char="l"/>
            </a:pPr>
            <a:r>
              <a:rPr lang="zh-CN" altLang="en-US" sz="1800" dirty="0">
                <a:latin typeface="黑体" panose="02010609060101010101" pitchFamily="49" charset="-122"/>
                <a:ea typeface="黑体" panose="02010609060101010101" pitchFamily="49" charset="-122"/>
              </a:rPr>
              <a:t>给定函数</a:t>
            </a:r>
            <a:r>
              <a:rPr lang="zh-CN" altLang="en-US" sz="1800" u="sng" dirty="0">
                <a:latin typeface="黑体" panose="02010609060101010101" pitchFamily="49" charset="-122"/>
                <a:ea typeface="黑体" panose="02010609060101010101" pitchFamily="49" charset="-122"/>
              </a:rPr>
              <a:t>用</a:t>
            </a:r>
            <a:r>
              <a:rPr lang="zh-CN" altLang="en-US" sz="1800" b="1" u="sng" dirty="0">
                <a:latin typeface="黑体" panose="02010609060101010101" pitchFamily="49" charset="-122"/>
                <a:ea typeface="黑体" panose="02010609060101010101" pitchFamily="49" charset="-122"/>
              </a:rPr>
              <a:t>真值表表示</a:t>
            </a:r>
            <a:r>
              <a:rPr lang="zh-CN" altLang="en-US" sz="1800" dirty="0">
                <a:latin typeface="黑体" panose="02010609060101010101" pitchFamily="49" charset="-122"/>
                <a:ea typeface="黑体" panose="02010609060101010101" pitchFamily="49" charset="-122"/>
              </a:rPr>
              <a:t>，显然</a:t>
            </a:r>
            <a:r>
              <a:rPr lang="zh-CN" altLang="en-US" sz="1800" b="1" dirty="0">
                <a:latin typeface="黑体" panose="02010609060101010101" pitchFamily="49" charset="-122"/>
                <a:ea typeface="黑体" panose="02010609060101010101" pitchFamily="49" charset="-122"/>
              </a:rPr>
              <a:t>真值表每一行</a:t>
            </a:r>
            <a:r>
              <a:rPr lang="zh-CN" altLang="en-US" sz="1800" dirty="0">
                <a:latin typeface="黑体" panose="02010609060101010101" pitchFamily="49" charset="-122"/>
                <a:ea typeface="黑体" panose="02010609060101010101" pitchFamily="49" charset="-122"/>
              </a:rPr>
              <a:t>变量的组合</a:t>
            </a:r>
            <a:r>
              <a:rPr lang="zh-CN" altLang="en-US" sz="1800" b="1" dirty="0">
                <a:latin typeface="黑体" panose="02010609060101010101" pitchFamily="49" charset="-122"/>
                <a:ea typeface="黑体" panose="02010609060101010101" pitchFamily="49" charset="-122"/>
              </a:rPr>
              <a:t>对应一个最小项</a:t>
            </a:r>
            <a:r>
              <a:rPr lang="zh-CN" altLang="en-US" sz="1800" dirty="0">
                <a:latin typeface="黑体" panose="02010609060101010101" pitchFamily="49" charset="-122"/>
                <a:ea typeface="黑体" panose="02010609060101010101" pitchFamily="49" charset="-122"/>
              </a:rPr>
              <a:t>。如果对应该行的</a:t>
            </a:r>
            <a:r>
              <a:rPr lang="zh-CN" altLang="en-US" sz="1800" b="1" dirty="0">
                <a:latin typeface="黑体" panose="02010609060101010101" pitchFamily="49" charset="-122"/>
                <a:ea typeface="黑体" panose="02010609060101010101" pitchFamily="49" charset="-122"/>
              </a:rPr>
              <a:t>函数值为 </a:t>
            </a:r>
            <a:r>
              <a:rPr lang="en-US" altLang="zh-CN" sz="1800" b="1" dirty="0">
                <a:latin typeface="黑体" panose="02010609060101010101" pitchFamily="49" charset="-122"/>
                <a:ea typeface="黑体" panose="02010609060101010101" pitchFamily="49" charset="-122"/>
              </a:rPr>
              <a:t>1</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，则函数的最小项表达式中</a:t>
            </a:r>
            <a:r>
              <a:rPr lang="zh-CN" altLang="en-US" sz="1800" b="1" dirty="0">
                <a:latin typeface="黑体" panose="02010609060101010101" pitchFamily="49" charset="-122"/>
                <a:ea typeface="黑体" panose="02010609060101010101" pitchFamily="49" charset="-122"/>
              </a:rPr>
              <a:t>应包含</a:t>
            </a:r>
            <a:r>
              <a:rPr lang="zh-CN" altLang="en-US" sz="1800" dirty="0">
                <a:latin typeface="黑体" panose="02010609060101010101" pitchFamily="49" charset="-122"/>
                <a:ea typeface="黑体" panose="02010609060101010101" pitchFamily="49" charset="-122"/>
              </a:rPr>
              <a:t>该行对应的最小项；如果该行的</a:t>
            </a:r>
            <a:r>
              <a:rPr lang="zh-CN" altLang="en-US" sz="1800" b="1" dirty="0">
                <a:latin typeface="黑体" panose="02010609060101010101" pitchFamily="49" charset="-122"/>
                <a:ea typeface="黑体" panose="02010609060101010101" pitchFamily="49" charset="-122"/>
              </a:rPr>
              <a:t>函数值为 </a:t>
            </a:r>
            <a:r>
              <a:rPr lang="en-US" altLang="zh-CN" sz="1800" b="1" dirty="0">
                <a:latin typeface="黑体" panose="02010609060101010101" pitchFamily="49" charset="-122"/>
                <a:ea typeface="黑体" panose="02010609060101010101" pitchFamily="49" charset="-122"/>
              </a:rPr>
              <a:t>0</a:t>
            </a:r>
            <a:r>
              <a:rPr lang="zh-CN" altLang="en-US" sz="1800" dirty="0">
                <a:latin typeface="黑体" panose="02010609060101010101" pitchFamily="49" charset="-122"/>
                <a:ea typeface="黑体" panose="02010609060101010101" pitchFamily="49" charset="-122"/>
              </a:rPr>
              <a:t>，则函数的最小项表达式中</a:t>
            </a:r>
            <a:r>
              <a:rPr lang="zh-CN" altLang="en-US" sz="1800" b="1" dirty="0">
                <a:latin typeface="黑体" panose="02010609060101010101" pitchFamily="49" charset="-122"/>
                <a:ea typeface="黑体" panose="02010609060101010101" pitchFamily="49" charset="-122"/>
              </a:rPr>
              <a:t>不包含</a:t>
            </a:r>
            <a:r>
              <a:rPr lang="zh-CN" altLang="en-US" sz="1800" dirty="0">
                <a:latin typeface="黑体" panose="02010609060101010101" pitchFamily="49" charset="-122"/>
                <a:ea typeface="黑体" panose="02010609060101010101" pitchFamily="49" charset="-122"/>
              </a:rPr>
              <a:t>对应该行的最小项。</a:t>
            </a:r>
            <a:endParaRPr lang="en-US" altLang="zh-CN" sz="1800" dirty="0">
              <a:latin typeface="黑体" panose="02010609060101010101" pitchFamily="49" charset="-122"/>
              <a:ea typeface="黑体" panose="02010609060101010101" pitchFamily="49" charset="-122"/>
            </a:endParaRPr>
          </a:p>
          <a:p>
            <a:pPr eaLnBrk="1" hangingPunct="1">
              <a:lnSpc>
                <a:spcPct val="120000"/>
              </a:lnSpc>
              <a:buFont typeface="Wingdings" panose="05000000000000000000" pitchFamily="2" charset="2"/>
              <a:buChar char="l"/>
            </a:pPr>
            <a:endParaRPr lang="en-US" altLang="zh-CN" sz="1800" dirty="0">
              <a:latin typeface="黑体" panose="02010609060101010101" pitchFamily="49" charset="-122"/>
              <a:ea typeface="黑体" panose="02010609060101010101" pitchFamily="49" charset="-122"/>
            </a:endParaRPr>
          </a:p>
          <a:p>
            <a:pPr eaLnBrk="1" hangingPunct="1">
              <a:lnSpc>
                <a:spcPct val="120000"/>
              </a:lnSpc>
              <a:buFont typeface="Wingdings" panose="05000000000000000000" pitchFamily="2" charset="2"/>
              <a:buChar char="l"/>
            </a:pPr>
            <a:r>
              <a:rPr lang="zh-CN" altLang="en-US" sz="1800" dirty="0">
                <a:latin typeface="黑体" panose="02010609060101010101" pitchFamily="49" charset="-122"/>
                <a:ea typeface="黑体" panose="02010609060101010101" pitchFamily="49" charset="-122"/>
              </a:rPr>
              <a:t>给定函数</a:t>
            </a:r>
            <a:r>
              <a:rPr lang="zh-CN" altLang="en-US" sz="1800" u="sng" dirty="0">
                <a:latin typeface="黑体" panose="02010609060101010101" pitchFamily="49" charset="-122"/>
                <a:ea typeface="黑体" panose="02010609060101010101" pitchFamily="49" charset="-122"/>
              </a:rPr>
              <a:t>用</a:t>
            </a:r>
            <a:r>
              <a:rPr lang="zh-CN" altLang="en-US" sz="1800" b="1" u="sng" dirty="0">
                <a:latin typeface="黑体" panose="02010609060101010101" pitchFamily="49" charset="-122"/>
                <a:ea typeface="黑体" panose="02010609060101010101" pitchFamily="49" charset="-122"/>
              </a:rPr>
              <a:t>卡诺图表示</a:t>
            </a:r>
            <a:r>
              <a:rPr lang="zh-CN" altLang="en-US" sz="1800" dirty="0">
                <a:latin typeface="黑体" panose="02010609060101010101" pitchFamily="49" charset="-122"/>
                <a:ea typeface="黑体" panose="02010609060101010101" pitchFamily="49" charset="-122"/>
              </a:rPr>
              <a:t>，则卡诺图上的每一块区域对应一个最小项。如果对应该区域的函数值为 </a:t>
            </a:r>
            <a:r>
              <a:rPr lang="en-US" altLang="zh-CN" sz="1800" dirty="0">
                <a:latin typeface="黑体" panose="02010609060101010101" pitchFamily="49" charset="-122"/>
                <a:ea typeface="黑体" panose="02010609060101010101" pitchFamily="49" charset="-122"/>
              </a:rPr>
              <a:t>1 </a:t>
            </a:r>
            <a:r>
              <a:rPr lang="zh-CN" altLang="en-US" sz="1800" dirty="0">
                <a:latin typeface="黑体" panose="02010609060101010101" pitchFamily="49" charset="-122"/>
                <a:ea typeface="黑体" panose="02010609060101010101" pitchFamily="49" charset="-122"/>
              </a:rPr>
              <a:t>，则函数的最小项表达式中应包含该区域对应的最小项；如果该区域的函数值为 </a:t>
            </a:r>
            <a:r>
              <a:rPr lang="en-US" altLang="zh-CN" sz="1800" dirty="0">
                <a:latin typeface="黑体" panose="02010609060101010101" pitchFamily="49" charset="-122"/>
                <a:ea typeface="黑体" panose="02010609060101010101" pitchFamily="49" charset="-122"/>
              </a:rPr>
              <a:t>0</a:t>
            </a:r>
            <a:r>
              <a:rPr lang="zh-CN" altLang="en-US" sz="1800" dirty="0">
                <a:latin typeface="黑体" panose="02010609060101010101" pitchFamily="49" charset="-122"/>
                <a:ea typeface="黑体" panose="02010609060101010101" pitchFamily="49" charset="-122"/>
              </a:rPr>
              <a:t>，则函数的最小项表达式中不包含对应该区域的最小项。</a:t>
            </a:r>
          </a:p>
          <a:p>
            <a:pPr eaLnBrk="1" hangingPunct="1">
              <a:lnSpc>
                <a:spcPct val="130000"/>
              </a:lnSpc>
              <a:buNone/>
            </a:pPr>
            <a:r>
              <a:rPr lang="zh-CN" altLang="en-US" sz="1800" dirty="0">
                <a:latin typeface="黑体" panose="02010609060101010101" pitchFamily="49" charset="-122"/>
                <a:ea typeface="黑体" panose="02010609060101010101" pitchFamily="49" charset="-122"/>
              </a:rPr>
              <a:t>     </a:t>
            </a:r>
            <a:endParaRPr lang="en-US" altLang="zh-CN" sz="1800" dirty="0">
              <a:latin typeface="黑体" panose="02010609060101010101" pitchFamily="49" charset="-122"/>
              <a:ea typeface="黑体" panose="02010609060101010101" pitchFamily="49" charset="-122"/>
            </a:endParaRPr>
          </a:p>
        </p:txBody>
      </p:sp>
      <p:sp>
        <p:nvSpPr>
          <p:cNvPr id="49157" name="Rectangle 2"/>
          <p:cNvSpPr txBox="1"/>
          <p:nvPr/>
        </p:nvSpPr>
        <p:spPr>
          <a:xfrm>
            <a:off x="214313" y="593725"/>
            <a:ext cx="8216900" cy="468313"/>
          </a:xfrm>
          <a:prstGeom prst="rect">
            <a:avLst/>
          </a:prstGeom>
          <a:noFill/>
          <a:ln w="9525">
            <a:noFill/>
          </a:ln>
        </p:spPr>
        <p:txBody>
          <a:bodyPr anchor="ctr"/>
          <a:lstStyle/>
          <a:p>
            <a:pPr eaLnBrk="1" hangingPunct="1">
              <a:buFont typeface="Arial" panose="020B0604020202020204" pitchFamily="34" charset="0"/>
            </a:pPr>
            <a:r>
              <a:rPr lang="en-US" altLang="zh-CN" sz="1800" b="1" dirty="0">
                <a:solidFill>
                  <a:srgbClr val="0000FF"/>
                </a:solidFill>
                <a:latin typeface="黑体" panose="02010609060101010101" pitchFamily="49" charset="-122"/>
                <a:ea typeface="黑体" panose="02010609060101010101" pitchFamily="49" charset="-122"/>
              </a:rPr>
              <a:t>④</a:t>
            </a:r>
            <a:r>
              <a:rPr lang="zh-CN" altLang="en-US" sz="1800" b="1" dirty="0">
                <a:solidFill>
                  <a:srgbClr val="0000FF"/>
                </a:solidFill>
                <a:latin typeface="黑体" panose="02010609060101010101" pitchFamily="49" charset="-122"/>
                <a:ea typeface="黑体" panose="02010609060101010101" pitchFamily="49" charset="-122"/>
              </a:rPr>
              <a:t>写出逻辑函数的最小项标准式的方法</a:t>
            </a:r>
          </a:p>
        </p:txBody>
      </p:sp>
      <p:cxnSp>
        <p:nvCxnSpPr>
          <p:cNvPr id="49158" name="直接连接符 2"/>
          <p:cNvCxnSpPr/>
          <p:nvPr/>
        </p:nvCxnSpPr>
        <p:spPr>
          <a:xfrm>
            <a:off x="6875463" y="1082675"/>
            <a:ext cx="142875" cy="0"/>
          </a:xfrm>
          <a:prstGeom prst="line">
            <a:avLst/>
          </a:prstGeom>
          <a:ln w="19050" cap="flat" cmpd="sng">
            <a:solidFill>
              <a:schemeClr val="tx1"/>
            </a:solidFill>
            <a:prstDash val="solid"/>
            <a:headEnd type="none" w="med" len="med"/>
            <a:tailEnd type="none" w="med" len="med"/>
          </a:ln>
        </p:spPr>
      </p:cxn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6">
                                            <p:txEl>
                                              <p:pRg st="2" end="2"/>
                                            </p:txEl>
                                          </p:spTgt>
                                        </p:tgtEl>
                                        <p:attrNameLst>
                                          <p:attrName>style.visibility</p:attrName>
                                        </p:attrNameLst>
                                      </p:cBhvr>
                                      <p:to>
                                        <p:strVal val="visible"/>
                                      </p:to>
                                    </p:set>
                                    <p:anim calcmode="lin" valueType="num">
                                      <p:cBhvr additive="base">
                                        <p:cTn id="7" dur="500" fill="hold"/>
                                        <p:tgtEl>
                                          <p:spTgt spid="4915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6">
                                            <p:txEl>
                                              <p:pRg st="4" end="4"/>
                                            </p:txEl>
                                          </p:spTgt>
                                        </p:tgtEl>
                                        <p:attrNameLst>
                                          <p:attrName>style.visibility</p:attrName>
                                        </p:attrNameLst>
                                      </p:cBhvr>
                                      <p:to>
                                        <p:strVal val="visible"/>
                                      </p:to>
                                    </p:set>
                                    <p:anim calcmode="lin" valueType="num">
                                      <p:cBhvr additive="base">
                                        <p:cTn id="13" dur="500" fill="hold"/>
                                        <p:tgtEl>
                                          <p:spTgt spid="4915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5017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35</a:t>
            </a:fld>
            <a:endParaRPr lang="en-US" altLang="zh-CN" sz="900" dirty="0">
              <a:solidFill>
                <a:srgbClr val="898989"/>
              </a:solidFill>
              <a:latin typeface="Times New Roman" panose="02020603050405020304" pitchFamily="18" charset="0"/>
            </a:endParaRPr>
          </a:p>
        </p:txBody>
      </p:sp>
      <p:sp>
        <p:nvSpPr>
          <p:cNvPr id="50180" name="Rectangle 2"/>
          <p:cNvSpPr txBox="1"/>
          <p:nvPr/>
        </p:nvSpPr>
        <p:spPr>
          <a:xfrm>
            <a:off x="428625" y="1231900"/>
            <a:ext cx="6457950" cy="628650"/>
          </a:xfrm>
          <a:prstGeom prst="rect">
            <a:avLst/>
          </a:prstGeom>
          <a:noFill/>
          <a:ln w="9525">
            <a:noFill/>
          </a:ln>
        </p:spPr>
        <p:txBody>
          <a:bodyPr anchor="ctr"/>
          <a:lstStyle/>
          <a:p>
            <a:pPr marL="457200" indent="-457200" eaLnBrk="1" hangingPunct="1">
              <a:buFont typeface="Wingdings" panose="05000000000000000000" pitchFamily="2" charset="2"/>
              <a:buChar char="Ø"/>
            </a:pPr>
            <a:r>
              <a:rPr lang="zh-CN" altLang="en-US" sz="1800" b="1" dirty="0">
                <a:solidFill>
                  <a:schemeClr val="tx1"/>
                </a:solidFill>
                <a:latin typeface="黑体" panose="02010609060101010101" pitchFamily="49" charset="-122"/>
                <a:ea typeface="黑体" panose="02010609060101010101" pitchFamily="49" charset="-122"/>
              </a:rPr>
              <a:t>最小项与原函数、反函数的关系</a:t>
            </a:r>
          </a:p>
        </p:txBody>
      </p:sp>
      <p:sp>
        <p:nvSpPr>
          <p:cNvPr id="50181" name="Rectangle 3"/>
          <p:cNvSpPr txBox="1"/>
          <p:nvPr/>
        </p:nvSpPr>
        <p:spPr>
          <a:xfrm>
            <a:off x="779463" y="2159000"/>
            <a:ext cx="7759700" cy="1820863"/>
          </a:xfrm>
          <a:prstGeom prst="rect">
            <a:avLst/>
          </a:prstGeom>
          <a:noFill/>
          <a:ln w="9525">
            <a:noFill/>
          </a:ln>
        </p:spPr>
        <p:txBody>
          <a:bodyPr/>
          <a:lstStyle/>
          <a:p>
            <a:pPr marL="342900" indent="-342900" eaLnBrk="1" hangingPunct="1">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对于 </a:t>
            </a:r>
            <a:r>
              <a:rPr lang="en-US" altLang="zh-CN" sz="1800" dirty="0">
                <a:solidFill>
                  <a:schemeClr val="tx1"/>
                </a:solidFill>
                <a:latin typeface="黑体" panose="02010609060101010101" pitchFamily="49" charset="-122"/>
                <a:ea typeface="黑体" panose="02010609060101010101" pitchFamily="49" charset="-122"/>
              </a:rPr>
              <a:t>n </a:t>
            </a:r>
            <a:r>
              <a:rPr lang="zh-CN" altLang="en-US" sz="1800" dirty="0">
                <a:solidFill>
                  <a:schemeClr val="tx1"/>
                </a:solidFill>
                <a:latin typeface="黑体" panose="02010609060101010101" pitchFamily="49" charset="-122"/>
                <a:ea typeface="黑体" panose="02010609060101010101" pitchFamily="49" charset="-122"/>
              </a:rPr>
              <a:t>个变量的函数 </a:t>
            </a:r>
            <a:r>
              <a:rPr lang="en-US" altLang="zh-CN" sz="1800" dirty="0">
                <a:solidFill>
                  <a:schemeClr val="tx1"/>
                </a:solidFill>
                <a:latin typeface="黑体" panose="02010609060101010101" pitchFamily="49" charset="-122"/>
                <a:ea typeface="黑体" panose="02010609060101010101" pitchFamily="49" charset="-122"/>
              </a:rPr>
              <a:t>F </a:t>
            </a:r>
            <a:r>
              <a:rPr lang="zh-CN" altLang="en-US" sz="1800" dirty="0">
                <a:solidFill>
                  <a:schemeClr val="tx1"/>
                </a:solidFill>
                <a:latin typeface="黑体" panose="02010609060101010101" pitchFamily="49" charset="-122"/>
                <a:ea typeface="黑体" panose="02010609060101010101" pitchFamily="49" charset="-122"/>
              </a:rPr>
              <a:t>，它共有</a:t>
            </a:r>
            <a:r>
              <a:rPr lang="en-US" altLang="zh-CN" sz="1800" dirty="0">
                <a:solidFill>
                  <a:schemeClr val="tx1"/>
                </a:solidFill>
                <a:latin typeface="黑体" panose="02010609060101010101" pitchFamily="49" charset="-122"/>
                <a:ea typeface="黑体" panose="02010609060101010101" pitchFamily="49" charset="-122"/>
              </a:rPr>
              <a:t>2</a:t>
            </a:r>
            <a:r>
              <a:rPr lang="en-US" altLang="zh-CN" sz="1800" baseline="30000" dirty="0">
                <a:solidFill>
                  <a:schemeClr val="tx1"/>
                </a:solidFill>
                <a:latin typeface="黑体" panose="02010609060101010101" pitchFamily="49" charset="-122"/>
                <a:ea typeface="黑体" panose="02010609060101010101" pitchFamily="49" charset="-122"/>
              </a:rPr>
              <a:t>n</a:t>
            </a:r>
            <a:r>
              <a:rPr lang="zh-CN" altLang="en-US" sz="1800" dirty="0">
                <a:solidFill>
                  <a:schemeClr val="tx1"/>
                </a:solidFill>
                <a:latin typeface="黑体" panose="02010609060101010101" pitchFamily="49" charset="-122"/>
                <a:ea typeface="黑体" panose="02010609060101010101" pitchFamily="49" charset="-122"/>
              </a:rPr>
              <a:t>个最小项，这些最小项不是包含</a:t>
            </a:r>
            <a:endParaRPr lang="en-US" altLang="zh-CN" sz="1800" dirty="0">
              <a:solidFill>
                <a:schemeClr val="tx1"/>
              </a:solidFill>
              <a:latin typeface="黑体" panose="02010609060101010101" pitchFamily="49" charset="-122"/>
              <a:ea typeface="黑体" panose="02010609060101010101" pitchFamily="49" charset="-122"/>
            </a:endParaRPr>
          </a:p>
          <a:p>
            <a:pPr marL="342900" indent="-342900" eaLnBrk="1" hangingPunct="1">
              <a:spcBef>
                <a:spcPct val="20000"/>
              </a:spcBef>
              <a:buFont typeface="Arial" panose="020B0604020202020204" pitchFamily="34" charset="0"/>
            </a:pPr>
            <a:endParaRPr lang="en-US" altLang="zh-CN" sz="1800" dirty="0">
              <a:solidFill>
                <a:schemeClr val="tx1"/>
              </a:solidFill>
              <a:latin typeface="黑体" panose="02010609060101010101" pitchFamily="49" charset="-122"/>
              <a:ea typeface="黑体" panose="02010609060101010101" pitchFamily="49" charset="-122"/>
            </a:endParaRPr>
          </a:p>
          <a:p>
            <a:pPr marL="342900" indent="-342900" eaLnBrk="1" hangingPunct="1">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在原函数 </a:t>
            </a:r>
            <a:r>
              <a:rPr lang="en-US" altLang="zh-CN" sz="1800" dirty="0">
                <a:solidFill>
                  <a:schemeClr val="tx1"/>
                </a:solidFill>
                <a:latin typeface="黑体" panose="02010609060101010101" pitchFamily="49" charset="-122"/>
                <a:ea typeface="黑体" panose="02010609060101010101" pitchFamily="49" charset="-122"/>
              </a:rPr>
              <a:t>F </a:t>
            </a:r>
            <a:r>
              <a:rPr lang="zh-CN" altLang="en-US" sz="1800" dirty="0">
                <a:solidFill>
                  <a:schemeClr val="tx1"/>
                </a:solidFill>
                <a:latin typeface="黑体" panose="02010609060101010101" pitchFamily="49" charset="-122"/>
                <a:ea typeface="黑体" panose="02010609060101010101" pitchFamily="49" charset="-122"/>
              </a:rPr>
              <a:t>的最小项表达式中，就是包含在反函数 </a:t>
            </a:r>
            <a:r>
              <a:rPr lang="en-US" altLang="zh-CN" sz="1800" dirty="0">
                <a:solidFill>
                  <a:schemeClr val="tx1"/>
                </a:solidFill>
                <a:latin typeface="黑体" panose="02010609060101010101" pitchFamily="49" charset="-122"/>
                <a:ea typeface="黑体" panose="02010609060101010101" pitchFamily="49" charset="-122"/>
              </a:rPr>
              <a:t>F </a:t>
            </a:r>
            <a:r>
              <a:rPr lang="zh-CN" altLang="en-US" sz="1800" dirty="0">
                <a:solidFill>
                  <a:schemeClr val="tx1"/>
                </a:solidFill>
                <a:latin typeface="黑体" panose="02010609060101010101" pitchFamily="49" charset="-122"/>
                <a:ea typeface="黑体" panose="02010609060101010101" pitchFamily="49" charset="-122"/>
              </a:rPr>
              <a:t>的最小项表达式中。</a:t>
            </a:r>
          </a:p>
        </p:txBody>
      </p:sp>
      <p:cxnSp>
        <p:nvCxnSpPr>
          <p:cNvPr id="50183" name="直接连接符 2"/>
          <p:cNvCxnSpPr/>
          <p:nvPr/>
        </p:nvCxnSpPr>
        <p:spPr>
          <a:xfrm>
            <a:off x="6192838" y="2914650"/>
            <a:ext cx="107950" cy="0"/>
          </a:xfrm>
          <a:prstGeom prst="line">
            <a:avLst/>
          </a:prstGeom>
          <a:ln w="12700" cap="flat" cmpd="sng">
            <a:solidFill>
              <a:schemeClr val="tx1"/>
            </a:solidFill>
            <a:prstDash val="solid"/>
            <a:headEnd type="none" w="med" len="med"/>
            <a:tailEnd type="none" w="med" len="med"/>
          </a:ln>
        </p:spPr>
      </p:cxnSp>
      <p:pic>
        <p:nvPicPr>
          <p:cNvPr id="50184" name="图片 1"/>
          <p:cNvPicPr>
            <a:picLocks noChangeAspect="1"/>
          </p:cNvPicPr>
          <p:nvPr/>
        </p:nvPicPr>
        <p:blipFill>
          <a:blip r:embed="rId2"/>
          <a:stretch>
            <a:fillRect/>
          </a:stretch>
        </p:blipFill>
        <p:spPr>
          <a:xfrm>
            <a:off x="6011863" y="2786063"/>
            <a:ext cx="342900" cy="487362"/>
          </a:xfrm>
          <a:prstGeom prst="rect">
            <a:avLst/>
          </a:prstGeom>
          <a:noFill/>
          <a:ln w="9525">
            <a:noFill/>
          </a:ln>
        </p:spPr>
      </p:pic>
    </p:spTree>
  </p:cSld>
  <p:clrMapOvr>
    <a:masterClrMapping/>
  </p:clrMapOvr>
  <p:transition advTm="20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txBox="1">
            <a:spLocks noGrp="1"/>
          </p:cNvSpPr>
          <p:nvPr/>
        </p:nvSpPr>
        <p:spPr>
          <a:xfrm>
            <a:off x="77216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51203" name="Rectangle 6"/>
          <p:cNvSpPr txBox="1">
            <a:spLocks noGrp="1"/>
          </p:cNvSpPr>
          <p:nvPr/>
        </p:nvSpPr>
        <p:spPr>
          <a:xfrm>
            <a:off x="660146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36</a:t>
            </a:fld>
            <a:endParaRPr lang="en-US" altLang="zh-CN" sz="900" dirty="0">
              <a:solidFill>
                <a:srgbClr val="898989"/>
              </a:solidFill>
              <a:latin typeface="Times New Roman" panose="02020603050405020304" pitchFamily="18" charset="0"/>
            </a:endParaRPr>
          </a:p>
        </p:txBody>
      </p:sp>
      <p:sp>
        <p:nvSpPr>
          <p:cNvPr id="51204" name="Rectangle 3"/>
          <p:cNvSpPr>
            <a:spLocks noGrp="1"/>
          </p:cNvSpPr>
          <p:nvPr>
            <p:ph type="title"/>
          </p:nvPr>
        </p:nvSpPr>
        <p:spPr>
          <a:xfrm>
            <a:off x="688023" y="714375"/>
            <a:ext cx="8131175" cy="488950"/>
          </a:xfrm>
          <a:prstGeom prst="rect">
            <a:avLst/>
          </a:prstGeom>
          <a:noFill/>
          <a:ln w="9525">
            <a:noFill/>
          </a:ln>
        </p:spPr>
        <p:txBody>
          <a:bodyPr/>
          <a:lstStyle/>
          <a:p>
            <a:pPr eaLnBrk="1" hangingPunct="1"/>
            <a:r>
              <a:rPr lang="en-US" altLang="zh-CN" sz="1800" b="1" dirty="0">
                <a:solidFill>
                  <a:srgbClr val="0000FF"/>
                </a:solidFill>
                <a:latin typeface="黑体" panose="02010609060101010101" pitchFamily="49" charset="-122"/>
                <a:ea typeface="黑体" panose="02010609060101010101" pitchFamily="49" charset="-122"/>
              </a:rPr>
              <a:t>⑤</a:t>
            </a:r>
            <a:r>
              <a:rPr lang="zh-CN" altLang="en-US" sz="1800" b="1" dirty="0">
                <a:solidFill>
                  <a:srgbClr val="0000FF"/>
                </a:solidFill>
                <a:latin typeface="黑体" panose="02010609060101010101" pitchFamily="49" charset="-122"/>
                <a:ea typeface="黑体" panose="02010609060101010101" pitchFamily="49" charset="-122"/>
              </a:rPr>
              <a:t>写出逻辑函数的最大项标准式的方法</a:t>
            </a:r>
          </a:p>
        </p:txBody>
      </p:sp>
      <p:sp>
        <p:nvSpPr>
          <p:cNvPr id="51205" name="Rectangle 4"/>
          <p:cNvSpPr txBox="1"/>
          <p:nvPr/>
        </p:nvSpPr>
        <p:spPr>
          <a:xfrm>
            <a:off x="735648" y="1198563"/>
            <a:ext cx="7435850" cy="1104900"/>
          </a:xfrm>
          <a:prstGeom prst="rect">
            <a:avLst/>
          </a:prstGeom>
          <a:noFill/>
          <a:ln w="9525">
            <a:noFill/>
          </a:ln>
        </p:spPr>
        <p:txBody>
          <a:bodyPr/>
          <a:lstStyle/>
          <a:p>
            <a:pPr eaLnBrk="1" hangingPunct="1">
              <a:lnSpc>
                <a:spcPct val="12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给定的函数是</a:t>
            </a:r>
            <a:r>
              <a:rPr lang="zh-CN" altLang="en-US" sz="1800" b="1" dirty="0">
                <a:solidFill>
                  <a:schemeClr val="tx1"/>
                </a:solidFill>
                <a:latin typeface="黑体" panose="02010609060101010101" pitchFamily="49" charset="-122"/>
                <a:ea typeface="黑体" panose="02010609060101010101" pitchFamily="49" charset="-122"/>
              </a:rPr>
              <a:t>一般的或与表达式</a:t>
            </a:r>
            <a:r>
              <a:rPr lang="zh-CN" altLang="en-US" sz="1800" dirty="0">
                <a:solidFill>
                  <a:schemeClr val="tx1"/>
                </a:solidFill>
                <a:latin typeface="黑体" panose="02010609060101010101" pitchFamily="49" charset="-122"/>
                <a:ea typeface="黑体" panose="02010609060101010101" pitchFamily="49" charset="-122"/>
              </a:rPr>
              <a:t>，可以反复应用</a:t>
            </a:r>
            <a:r>
              <a:rPr lang="zh-CN" altLang="en-US" sz="1800" b="1" dirty="0">
                <a:solidFill>
                  <a:schemeClr val="tx1"/>
                </a:solidFill>
                <a:latin typeface="黑体" panose="02010609060101010101" pitchFamily="49" charset="-122"/>
                <a:ea typeface="黑体" panose="02010609060101010101" pitchFamily="49" charset="-122"/>
              </a:rPr>
              <a:t>公式：</a:t>
            </a:r>
            <a:r>
              <a:rPr lang="en-US" altLang="zh-CN" sz="1800" b="1" dirty="0">
                <a:solidFill>
                  <a:srgbClr val="FF0000"/>
                </a:solidFill>
                <a:latin typeface="黑体" panose="02010609060101010101" pitchFamily="49" charset="-122"/>
                <a:ea typeface="黑体" panose="02010609060101010101" pitchFamily="49" charset="-122"/>
              </a:rPr>
              <a:t>X = X + Y·Y = (X +Y)(X +Y)</a:t>
            </a:r>
            <a:r>
              <a:rPr lang="en-US" altLang="zh-CN" sz="1800" dirty="0">
                <a:solidFill>
                  <a:srgbClr val="FF0000"/>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代入缺少某变量</a:t>
            </a:r>
            <a:r>
              <a:rPr lang="en-US" altLang="zh-CN" sz="1800" dirty="0">
                <a:solidFill>
                  <a:schemeClr val="tx1"/>
                </a:solidFill>
                <a:latin typeface="黑体" panose="02010609060101010101" pitchFamily="49" charset="-122"/>
                <a:ea typeface="黑体" panose="02010609060101010101" pitchFamily="49" charset="-122"/>
              </a:rPr>
              <a:t>(Y)</a:t>
            </a:r>
            <a:r>
              <a:rPr lang="zh-CN" altLang="en-US" sz="1800" dirty="0">
                <a:solidFill>
                  <a:schemeClr val="tx1"/>
                </a:solidFill>
                <a:latin typeface="黑体" panose="02010609060101010101" pitchFamily="49" charset="-122"/>
                <a:ea typeface="黑体" panose="02010609060101010101" pitchFamily="49" charset="-122"/>
              </a:rPr>
              <a:t>的和项中以形成最大项之积的形式。</a:t>
            </a:r>
          </a:p>
        </p:txBody>
      </p:sp>
      <p:sp>
        <p:nvSpPr>
          <p:cNvPr id="51206" name="Rectangle 4"/>
          <p:cNvSpPr txBox="1"/>
          <p:nvPr/>
        </p:nvSpPr>
        <p:spPr>
          <a:xfrm>
            <a:off x="754698" y="2231708"/>
            <a:ext cx="7573962" cy="1563687"/>
          </a:xfrm>
          <a:prstGeom prst="rect">
            <a:avLst/>
          </a:prstGeom>
          <a:noFill/>
          <a:ln w="9525">
            <a:noFill/>
          </a:ln>
        </p:spPr>
        <p:txBody>
          <a:bodyPr/>
          <a:lstStyle/>
          <a:p>
            <a:pPr eaLnBrk="1" hangingPunct="1">
              <a:lnSpc>
                <a:spcPct val="12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给定函数用</a:t>
            </a:r>
            <a:r>
              <a:rPr lang="zh-CN" altLang="en-US" sz="1800" b="1" u="sng" dirty="0">
                <a:solidFill>
                  <a:schemeClr val="tx1"/>
                </a:solidFill>
                <a:latin typeface="黑体" panose="02010609060101010101" pitchFamily="49" charset="-122"/>
                <a:ea typeface="黑体" panose="02010609060101010101" pitchFamily="49" charset="-122"/>
              </a:rPr>
              <a:t>真值表表示</a:t>
            </a:r>
            <a:r>
              <a:rPr lang="zh-CN" altLang="en-US" sz="1800" dirty="0">
                <a:solidFill>
                  <a:schemeClr val="tx1"/>
                </a:solidFill>
                <a:latin typeface="黑体" panose="02010609060101010101" pitchFamily="49" charset="-122"/>
                <a:ea typeface="黑体" panose="02010609060101010101" pitchFamily="49" charset="-122"/>
              </a:rPr>
              <a:t>，显然</a:t>
            </a:r>
            <a:r>
              <a:rPr lang="zh-CN" altLang="en-US" sz="1800" b="1" dirty="0">
                <a:solidFill>
                  <a:schemeClr val="tx1"/>
                </a:solidFill>
                <a:latin typeface="黑体" panose="02010609060101010101" pitchFamily="49" charset="-122"/>
                <a:ea typeface="黑体" panose="02010609060101010101" pitchFamily="49" charset="-122"/>
              </a:rPr>
              <a:t>真值表每一行变量</a:t>
            </a:r>
            <a:r>
              <a:rPr lang="zh-CN" altLang="en-US" sz="1800" dirty="0">
                <a:solidFill>
                  <a:schemeClr val="tx1"/>
                </a:solidFill>
                <a:latin typeface="黑体" panose="02010609060101010101" pitchFamily="49" charset="-122"/>
                <a:ea typeface="黑体" panose="02010609060101010101" pitchFamily="49" charset="-122"/>
              </a:rPr>
              <a:t>的组合对应</a:t>
            </a:r>
            <a:r>
              <a:rPr lang="zh-CN" altLang="en-US" sz="1800" b="1" dirty="0">
                <a:solidFill>
                  <a:schemeClr val="tx1"/>
                </a:solidFill>
                <a:latin typeface="黑体" panose="02010609060101010101" pitchFamily="49" charset="-122"/>
                <a:ea typeface="黑体" panose="02010609060101010101" pitchFamily="49" charset="-122"/>
              </a:rPr>
              <a:t>一个最大项</a:t>
            </a:r>
            <a:r>
              <a:rPr lang="zh-CN" altLang="en-US" sz="1800" dirty="0">
                <a:solidFill>
                  <a:schemeClr val="tx1"/>
                </a:solidFill>
                <a:latin typeface="黑体" panose="02010609060101010101" pitchFamily="49" charset="-122"/>
                <a:ea typeface="黑体" panose="02010609060101010101" pitchFamily="49" charset="-122"/>
              </a:rPr>
              <a:t>。如果对应该行的</a:t>
            </a:r>
            <a:r>
              <a:rPr lang="zh-CN" altLang="en-US" sz="1800" b="1" dirty="0">
                <a:solidFill>
                  <a:schemeClr val="tx1"/>
                </a:solidFill>
                <a:latin typeface="黑体" panose="02010609060101010101" pitchFamily="49" charset="-122"/>
                <a:ea typeface="黑体" panose="02010609060101010101" pitchFamily="49" charset="-122"/>
              </a:rPr>
              <a:t>函数值为 </a:t>
            </a:r>
            <a:r>
              <a:rPr lang="en-US" altLang="zh-CN" sz="1800" b="1" dirty="0">
                <a:solidFill>
                  <a:schemeClr val="tx1"/>
                </a:solidFill>
                <a:latin typeface="黑体" panose="02010609060101010101" pitchFamily="49" charset="-122"/>
                <a:ea typeface="黑体" panose="02010609060101010101" pitchFamily="49" charset="-122"/>
              </a:rPr>
              <a:t>0</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，则函数的最大项表达式中</a:t>
            </a:r>
            <a:r>
              <a:rPr lang="zh-CN" altLang="en-US" sz="1800" b="1" dirty="0">
                <a:solidFill>
                  <a:schemeClr val="tx1"/>
                </a:solidFill>
                <a:latin typeface="黑体" panose="02010609060101010101" pitchFamily="49" charset="-122"/>
                <a:ea typeface="黑体" panose="02010609060101010101" pitchFamily="49" charset="-122"/>
              </a:rPr>
              <a:t>应包含</a:t>
            </a:r>
            <a:r>
              <a:rPr lang="zh-CN" altLang="en-US" sz="1800" dirty="0">
                <a:solidFill>
                  <a:schemeClr val="tx1"/>
                </a:solidFill>
                <a:latin typeface="黑体" panose="02010609060101010101" pitchFamily="49" charset="-122"/>
                <a:ea typeface="黑体" panose="02010609060101010101" pitchFamily="49" charset="-122"/>
              </a:rPr>
              <a:t>该行对应的最大项；如果该行的</a:t>
            </a:r>
            <a:r>
              <a:rPr lang="zh-CN" altLang="en-US" sz="1800" b="1" dirty="0">
                <a:solidFill>
                  <a:schemeClr val="tx1"/>
                </a:solidFill>
                <a:latin typeface="黑体" panose="02010609060101010101" pitchFamily="49" charset="-122"/>
                <a:ea typeface="黑体" panose="02010609060101010101" pitchFamily="49" charset="-122"/>
              </a:rPr>
              <a:t>函数值为 </a:t>
            </a:r>
            <a:r>
              <a:rPr lang="en-US" altLang="zh-CN" sz="1800" b="1"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，则函数的最大项表达式中</a:t>
            </a:r>
            <a:r>
              <a:rPr lang="zh-CN" altLang="en-US" sz="1800" b="1" dirty="0">
                <a:solidFill>
                  <a:schemeClr val="tx1"/>
                </a:solidFill>
                <a:latin typeface="黑体" panose="02010609060101010101" pitchFamily="49" charset="-122"/>
                <a:ea typeface="黑体" panose="02010609060101010101" pitchFamily="49" charset="-122"/>
              </a:rPr>
              <a:t>不包含</a:t>
            </a:r>
            <a:r>
              <a:rPr lang="zh-CN" altLang="en-US" sz="1800" dirty="0">
                <a:solidFill>
                  <a:schemeClr val="tx1"/>
                </a:solidFill>
                <a:latin typeface="黑体" panose="02010609060101010101" pitchFamily="49" charset="-122"/>
                <a:ea typeface="黑体" panose="02010609060101010101" pitchFamily="49" charset="-122"/>
              </a:rPr>
              <a:t>对应该行的最大项。</a:t>
            </a:r>
          </a:p>
        </p:txBody>
      </p:sp>
      <p:sp>
        <p:nvSpPr>
          <p:cNvPr id="51207" name="Rectangle 2"/>
          <p:cNvSpPr txBox="1"/>
          <p:nvPr/>
        </p:nvSpPr>
        <p:spPr>
          <a:xfrm>
            <a:off x="357823" y="3878263"/>
            <a:ext cx="8389937" cy="642937"/>
          </a:xfrm>
          <a:prstGeom prst="rect">
            <a:avLst/>
          </a:prstGeom>
          <a:noFill/>
          <a:ln w="9525">
            <a:noFill/>
          </a:ln>
        </p:spPr>
        <p:txBody>
          <a:bodyPr anchor="ctr"/>
          <a:lstStyle/>
          <a:p>
            <a:pPr eaLnBrk="1" hangingPunct="1">
              <a:lnSpc>
                <a:spcPct val="120000"/>
              </a:lnSpc>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给定函数用</a:t>
            </a:r>
            <a:r>
              <a:rPr lang="zh-CN" altLang="en-US" sz="1800" b="1" u="sng" dirty="0">
                <a:solidFill>
                  <a:schemeClr val="tx1"/>
                </a:solidFill>
                <a:latin typeface="黑体" panose="02010609060101010101" pitchFamily="49" charset="-122"/>
                <a:ea typeface="黑体" panose="02010609060101010101" pitchFamily="49" charset="-122"/>
              </a:rPr>
              <a:t>卡诺图表示</a:t>
            </a:r>
            <a:r>
              <a:rPr lang="zh-CN" altLang="en-US"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highlight>
                  <a:srgbClr val="FFFF00"/>
                </a:highlight>
                <a:latin typeface="黑体" panose="02010609060101010101" pitchFamily="49" charset="-122"/>
                <a:ea typeface="黑体" panose="02010609060101010101" pitchFamily="49" charset="-122"/>
              </a:rPr>
              <a:t>则函数最大项表达式可以通过卡诺图得到</a:t>
            </a:r>
            <a:r>
              <a:rPr lang="zh-CN" altLang="en-US" sz="1800" dirty="0">
                <a:solidFill>
                  <a:schemeClr val="tx1"/>
                </a:solidFill>
                <a:latin typeface="黑体" panose="02010609060101010101" pitchFamily="49" charset="-122"/>
                <a:ea typeface="黑体" panose="02010609060101010101" pitchFamily="49" charset="-122"/>
              </a:rPr>
              <a:t>。</a:t>
            </a:r>
          </a:p>
        </p:txBody>
      </p:sp>
      <p:sp>
        <p:nvSpPr>
          <p:cNvPr id="51209" name="Line 22"/>
          <p:cNvSpPr/>
          <p:nvPr/>
        </p:nvSpPr>
        <p:spPr>
          <a:xfrm>
            <a:off x="7571423" y="1285875"/>
            <a:ext cx="144462" cy="0"/>
          </a:xfrm>
          <a:prstGeom prst="line">
            <a:avLst/>
          </a:prstGeom>
          <a:ln w="19050" cap="flat" cmpd="sng">
            <a:solidFill>
              <a:srgbClr val="FF0000"/>
            </a:solidFill>
            <a:prstDash val="solid"/>
            <a:headEnd type="none" w="med" len="med"/>
            <a:tailEnd type="none" w="med" len="med"/>
          </a:ln>
        </p:spPr>
        <p:txBody>
          <a:bodyPr/>
          <a:lstStyle/>
          <a:p>
            <a:endParaRPr lang="zh-CN" altLang="en-US"/>
          </a:p>
        </p:txBody>
      </p:sp>
      <p:sp>
        <p:nvSpPr>
          <p:cNvPr id="51211" name="Line 22"/>
          <p:cNvSpPr/>
          <p:nvPr/>
        </p:nvSpPr>
        <p:spPr>
          <a:xfrm>
            <a:off x="1978660" y="1628775"/>
            <a:ext cx="142875" cy="0"/>
          </a:xfrm>
          <a:prstGeom prst="line">
            <a:avLst/>
          </a:prstGeom>
          <a:ln w="19050" cap="flat" cmpd="sng">
            <a:solidFill>
              <a:srgbClr val="FF0000"/>
            </a:solidFill>
            <a:prstDash val="solid"/>
            <a:headEnd type="none" w="med" len="med"/>
            <a:tailEnd type="none" w="med" len="med"/>
          </a:ln>
        </p:spPr>
        <p:txBody>
          <a:bodyPr/>
          <a:lstStyle/>
          <a:p>
            <a:endParaRPr lang="zh-CN" altLang="en-US"/>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 calcmode="lin" valueType="num">
                                      <p:cBhvr additive="base">
                                        <p:cTn id="7" dur="500" fill="hold"/>
                                        <p:tgtEl>
                                          <p:spTgt spid="512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7"/>
                                        </p:tgtEl>
                                        <p:attrNameLst>
                                          <p:attrName>style.visibility</p:attrName>
                                        </p:attrNameLst>
                                      </p:cBhvr>
                                      <p:to>
                                        <p:strVal val="visible"/>
                                      </p:to>
                                    </p:set>
                                    <p:anim calcmode="lin" valueType="num">
                                      <p:cBhvr additive="base">
                                        <p:cTn id="13" dur="500" fill="hold"/>
                                        <p:tgtEl>
                                          <p:spTgt spid="51207"/>
                                        </p:tgtEl>
                                        <p:attrNameLst>
                                          <p:attrName>ppt_x</p:attrName>
                                        </p:attrNameLst>
                                      </p:cBhvr>
                                      <p:tavLst>
                                        <p:tav tm="0">
                                          <p:val>
                                            <p:strVal val="#ppt_x"/>
                                          </p:val>
                                        </p:tav>
                                        <p:tav tm="100000">
                                          <p:val>
                                            <p:strVal val="#ppt_x"/>
                                          </p:val>
                                        </p:tav>
                                      </p:tavLst>
                                    </p:anim>
                                    <p:anim calcmode="lin" valueType="num">
                                      <p:cBhvr additive="base">
                                        <p:cTn id="14" dur="500" fill="hold"/>
                                        <p:tgtEl>
                                          <p:spTgt spid="51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P spid="51207"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5222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37</a:t>
            </a:fld>
            <a:endParaRPr lang="en-US" altLang="zh-CN" sz="900" dirty="0">
              <a:solidFill>
                <a:srgbClr val="898989"/>
              </a:solidFill>
              <a:latin typeface="Times New Roman" panose="02020603050405020304" pitchFamily="18" charset="0"/>
            </a:endParaRPr>
          </a:p>
        </p:txBody>
      </p:sp>
      <p:sp>
        <p:nvSpPr>
          <p:cNvPr id="52228" name="Rectangle 3"/>
          <p:cNvSpPr txBox="1"/>
          <p:nvPr/>
        </p:nvSpPr>
        <p:spPr>
          <a:xfrm>
            <a:off x="714375" y="963613"/>
            <a:ext cx="5902325" cy="571500"/>
          </a:xfrm>
          <a:prstGeom prst="rect">
            <a:avLst/>
          </a:prstGeom>
          <a:noFill/>
          <a:ln w="9525">
            <a:noFill/>
          </a:ln>
        </p:spPr>
        <p:txBody>
          <a:bodyPr anchor="ctr"/>
          <a:lstStyle/>
          <a:p>
            <a:pPr marL="457200" indent="-457200" eaLnBrk="1" hangingPunct="1">
              <a:buFont typeface="Wingdings" panose="05000000000000000000" pitchFamily="2" charset="2"/>
              <a:buChar char="Ø"/>
            </a:pPr>
            <a:r>
              <a:rPr lang="zh-CN" altLang="en-US" sz="1800" b="1" dirty="0">
                <a:solidFill>
                  <a:schemeClr val="tx1"/>
                </a:solidFill>
                <a:latin typeface="黑体" panose="02010609060101010101" pitchFamily="49" charset="-122"/>
                <a:ea typeface="黑体" panose="02010609060101010101" pitchFamily="49" charset="-122"/>
              </a:rPr>
              <a:t>最大项与原函数、反函数的关系</a:t>
            </a:r>
          </a:p>
        </p:txBody>
      </p:sp>
      <p:sp>
        <p:nvSpPr>
          <p:cNvPr id="52229" name="Rectangle 4"/>
          <p:cNvSpPr txBox="1"/>
          <p:nvPr/>
        </p:nvSpPr>
        <p:spPr>
          <a:xfrm>
            <a:off x="714375" y="1795145"/>
            <a:ext cx="7906385" cy="1660525"/>
          </a:xfrm>
          <a:prstGeom prst="rect">
            <a:avLst/>
          </a:prstGeom>
          <a:noFill/>
          <a:ln w="9525">
            <a:noFill/>
          </a:ln>
        </p:spPr>
        <p:txBody>
          <a:bodyPr/>
          <a:lstStyle/>
          <a:p>
            <a:pPr marL="342900" indent="-342900" eaLnBrk="1" hangingPunct="1">
              <a:lnSpc>
                <a:spcPct val="120000"/>
              </a:lnSpc>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对于 </a:t>
            </a:r>
            <a:r>
              <a:rPr lang="en-US" altLang="zh-CN" sz="1800" dirty="0">
                <a:solidFill>
                  <a:schemeClr val="tx1"/>
                </a:solidFill>
                <a:latin typeface="黑体" panose="02010609060101010101" pitchFamily="49" charset="-122"/>
                <a:ea typeface="黑体" panose="02010609060101010101" pitchFamily="49" charset="-122"/>
              </a:rPr>
              <a:t>n </a:t>
            </a:r>
            <a:r>
              <a:rPr lang="zh-CN" altLang="en-US" sz="1800" dirty="0">
                <a:solidFill>
                  <a:schemeClr val="tx1"/>
                </a:solidFill>
                <a:latin typeface="黑体" panose="02010609060101010101" pitchFamily="49" charset="-122"/>
                <a:ea typeface="黑体" panose="02010609060101010101" pitchFamily="49" charset="-122"/>
              </a:rPr>
              <a:t>个变量的函数 </a:t>
            </a:r>
            <a:r>
              <a:rPr lang="en-US" altLang="zh-CN" sz="1800" dirty="0">
                <a:solidFill>
                  <a:schemeClr val="tx1"/>
                </a:solidFill>
                <a:latin typeface="黑体" panose="02010609060101010101" pitchFamily="49" charset="-122"/>
                <a:ea typeface="黑体" panose="02010609060101010101" pitchFamily="49" charset="-122"/>
              </a:rPr>
              <a:t>F </a:t>
            </a:r>
            <a:r>
              <a:rPr lang="zh-CN" altLang="en-US" sz="1800" dirty="0">
                <a:solidFill>
                  <a:schemeClr val="tx1"/>
                </a:solidFill>
                <a:latin typeface="黑体" panose="02010609060101010101" pitchFamily="49" charset="-122"/>
                <a:ea typeface="黑体" panose="02010609060101010101" pitchFamily="49" charset="-122"/>
              </a:rPr>
              <a:t>，它共有</a:t>
            </a:r>
            <a:r>
              <a:rPr lang="en-US" altLang="zh-CN" sz="1800" dirty="0">
                <a:solidFill>
                  <a:schemeClr val="tx1"/>
                </a:solidFill>
                <a:latin typeface="黑体" panose="02010609060101010101" pitchFamily="49" charset="-122"/>
                <a:ea typeface="黑体" panose="02010609060101010101" pitchFamily="49" charset="-122"/>
              </a:rPr>
              <a:t>2</a:t>
            </a:r>
            <a:r>
              <a:rPr lang="en-US" altLang="zh-CN" sz="1800" baseline="30000" dirty="0">
                <a:solidFill>
                  <a:schemeClr val="tx1"/>
                </a:solidFill>
                <a:latin typeface="黑体" panose="02010609060101010101" pitchFamily="49" charset="-122"/>
                <a:ea typeface="黑体" panose="02010609060101010101" pitchFamily="49" charset="-122"/>
              </a:rPr>
              <a:t>n</a:t>
            </a:r>
            <a:r>
              <a:rPr lang="zh-CN" altLang="en-US" sz="1800" dirty="0">
                <a:solidFill>
                  <a:schemeClr val="tx1"/>
                </a:solidFill>
                <a:latin typeface="黑体" panose="02010609060101010101" pitchFamily="49" charset="-122"/>
                <a:ea typeface="黑体" panose="02010609060101010101" pitchFamily="49" charset="-122"/>
              </a:rPr>
              <a:t>个最大项，这些最大项不是包含在</a:t>
            </a:r>
            <a:endParaRPr lang="en-US" altLang="zh-CN" sz="1800" dirty="0">
              <a:solidFill>
                <a:schemeClr val="tx1"/>
              </a:solidFill>
              <a:latin typeface="黑体" panose="02010609060101010101" pitchFamily="49" charset="-122"/>
              <a:ea typeface="黑体" panose="02010609060101010101" pitchFamily="49" charset="-122"/>
            </a:endParaRPr>
          </a:p>
          <a:p>
            <a:pPr marL="342900" indent="-342900" eaLnBrk="1" hangingPunct="1">
              <a:lnSpc>
                <a:spcPct val="120000"/>
              </a:lnSpc>
              <a:spcBef>
                <a:spcPct val="20000"/>
              </a:spcBef>
              <a:buFont typeface="Arial" panose="020B0604020202020204" pitchFamily="34" charset="0"/>
            </a:pPr>
            <a:endParaRPr lang="en-US" altLang="zh-CN" sz="1800" dirty="0">
              <a:solidFill>
                <a:schemeClr val="tx1"/>
              </a:solidFill>
              <a:latin typeface="黑体" panose="02010609060101010101" pitchFamily="49" charset="-122"/>
              <a:ea typeface="黑体" panose="02010609060101010101" pitchFamily="49" charset="-122"/>
            </a:endParaRPr>
          </a:p>
          <a:p>
            <a:pPr marL="342900" indent="-342900" eaLnBrk="1" hangingPunct="1">
              <a:lnSpc>
                <a:spcPct val="12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sym typeface="+mn-ea"/>
              </a:rPr>
              <a:t>原函</a:t>
            </a:r>
            <a:r>
              <a:rPr lang="zh-CN" altLang="en-US" sz="1800" dirty="0">
                <a:solidFill>
                  <a:schemeClr val="tx1"/>
                </a:solidFill>
                <a:latin typeface="黑体" panose="02010609060101010101" pitchFamily="49" charset="-122"/>
                <a:ea typeface="黑体" panose="02010609060101010101" pitchFamily="49" charset="-122"/>
              </a:rPr>
              <a:t>数 </a:t>
            </a:r>
            <a:r>
              <a:rPr lang="en-US" altLang="zh-CN" sz="1800" dirty="0">
                <a:solidFill>
                  <a:schemeClr val="tx1"/>
                </a:solidFill>
                <a:latin typeface="黑体" panose="02010609060101010101" pitchFamily="49" charset="-122"/>
                <a:ea typeface="黑体" panose="02010609060101010101" pitchFamily="49" charset="-122"/>
              </a:rPr>
              <a:t>F </a:t>
            </a:r>
            <a:r>
              <a:rPr lang="zh-CN" altLang="en-US" sz="1800" dirty="0">
                <a:solidFill>
                  <a:schemeClr val="tx1"/>
                </a:solidFill>
                <a:latin typeface="黑体" panose="02010609060101010101" pitchFamily="49" charset="-122"/>
                <a:ea typeface="黑体" panose="02010609060101010101" pitchFamily="49" charset="-122"/>
              </a:rPr>
              <a:t>的最大项表达式中，就是包含在反函数   的最大项表达式中。</a:t>
            </a:r>
          </a:p>
        </p:txBody>
      </p:sp>
      <p:sp>
        <p:nvSpPr>
          <p:cNvPr id="52230" name="Line 6"/>
          <p:cNvSpPr/>
          <p:nvPr/>
        </p:nvSpPr>
        <p:spPr>
          <a:xfrm>
            <a:off x="3500438" y="3322638"/>
            <a:ext cx="304800"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pic>
        <p:nvPicPr>
          <p:cNvPr id="52232" name="图片 1"/>
          <p:cNvPicPr>
            <a:picLocks noChangeAspect="1"/>
          </p:cNvPicPr>
          <p:nvPr/>
        </p:nvPicPr>
        <p:blipFill>
          <a:blip r:embed="rId2"/>
          <a:stretch>
            <a:fillRect/>
          </a:stretch>
        </p:blipFill>
        <p:spPr>
          <a:xfrm>
            <a:off x="5697855" y="2571750"/>
            <a:ext cx="304800" cy="419100"/>
          </a:xfrm>
          <a:prstGeom prst="rect">
            <a:avLst/>
          </a:prstGeom>
          <a:noFill/>
          <a:ln w="9525">
            <a:noFill/>
          </a:ln>
        </p:spPr>
      </p:pic>
    </p:spTree>
  </p:cSld>
  <p:clrMapOvr>
    <a:masterClrMapping/>
  </p:clrMapOvr>
  <p:transition advTm="20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5325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38</a:t>
            </a:fld>
            <a:endParaRPr lang="en-US" altLang="zh-CN" sz="900" dirty="0">
              <a:solidFill>
                <a:srgbClr val="898989"/>
              </a:solidFill>
              <a:latin typeface="Times New Roman" panose="02020603050405020304" pitchFamily="18" charset="0"/>
            </a:endParaRPr>
          </a:p>
        </p:txBody>
      </p:sp>
      <p:sp>
        <p:nvSpPr>
          <p:cNvPr id="53252" name="Rectangle 3"/>
          <p:cNvSpPr>
            <a:spLocks noGrp="1"/>
          </p:cNvSpPr>
          <p:nvPr>
            <p:ph type="title"/>
          </p:nvPr>
        </p:nvSpPr>
        <p:spPr>
          <a:xfrm>
            <a:off x="569913" y="699135"/>
            <a:ext cx="6881812" cy="460375"/>
          </a:xfrm>
          <a:prstGeom prst="rect">
            <a:avLst/>
          </a:prstGeom>
          <a:noFill/>
          <a:ln w="9525">
            <a:noFill/>
          </a:ln>
        </p:spPr>
        <p:txBody>
          <a:bodyPr/>
          <a:lstStyle/>
          <a:p>
            <a:pPr eaLnBrk="1" hangingPunct="1"/>
            <a:r>
              <a:rPr lang="zh-CN" altLang="en-US" sz="1800" b="1" dirty="0">
                <a:solidFill>
                  <a:srgbClr val="FF0000"/>
                </a:solidFill>
                <a:latin typeface="黑体" panose="02010609060101010101" pitchFamily="49" charset="-122"/>
                <a:ea typeface="黑体" panose="02010609060101010101" pitchFamily="49" charset="-122"/>
              </a:rPr>
              <a:t>同一函数的最小项标准式与其最大项标准式的关系</a:t>
            </a:r>
          </a:p>
        </p:txBody>
      </p:sp>
      <p:sp>
        <p:nvSpPr>
          <p:cNvPr id="53253" name="Rectangle 4"/>
          <p:cNvSpPr>
            <a:spLocks noGrp="1"/>
          </p:cNvSpPr>
          <p:nvPr>
            <p:ph/>
          </p:nvPr>
        </p:nvSpPr>
        <p:spPr>
          <a:xfrm>
            <a:off x="611188" y="1131888"/>
            <a:ext cx="8064500" cy="792162"/>
          </a:xfrm>
          <a:prstGeom prst="rect">
            <a:avLst/>
          </a:prstGeom>
          <a:noFill/>
          <a:ln w="9525">
            <a:noFill/>
          </a:ln>
        </p:spPr>
        <p:txBody>
          <a:bodyPr/>
          <a:lstStyle/>
          <a:p>
            <a:pPr eaLnBrk="1" hangingPunct="1">
              <a:lnSpc>
                <a:spcPct val="120000"/>
              </a:lnSpc>
              <a:buNone/>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同一逻辑函数的一种标准式变换成另一种标准式时，互换</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m</a:t>
            </a:r>
            <a:r>
              <a:rPr lang="en-US" altLang="zh-CN" sz="1800" b="1" baseline="30000" dirty="0">
                <a:latin typeface="黑体" panose="02010609060101010101" pitchFamily="49" charset="-122"/>
                <a:ea typeface="黑体" panose="02010609060101010101" pitchFamily="49" charset="-122"/>
              </a:rPr>
              <a:t>n </a:t>
            </a:r>
            <a:r>
              <a:rPr lang="zh-CN" altLang="en-US" sz="1800" dirty="0">
                <a:latin typeface="黑体" panose="02010609060101010101" pitchFamily="49" charset="-122"/>
                <a:ea typeface="黑体" panose="02010609060101010101" pitchFamily="49" charset="-122"/>
              </a:rPr>
              <a:t>和</a:t>
            </a:r>
            <a:r>
              <a:rPr lang="zh-CN" altLang="en-US" sz="18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M</a:t>
            </a:r>
            <a:r>
              <a:rPr lang="en-US" altLang="zh-CN" sz="1800" b="1" baseline="30000" dirty="0">
                <a:latin typeface="黑体" panose="02010609060101010101" pitchFamily="49" charset="-122"/>
                <a:ea typeface="黑体" panose="02010609060101010101" pitchFamily="49" charset="-122"/>
              </a:rPr>
              <a:t>n </a:t>
            </a:r>
            <a:r>
              <a:rPr lang="zh-CN" altLang="en-US" sz="1800" dirty="0">
                <a:latin typeface="黑体" panose="02010609060101010101" pitchFamily="49" charset="-122"/>
                <a:ea typeface="黑体" panose="02010609060101010101" pitchFamily="49" charset="-122"/>
              </a:rPr>
              <a:t>的符号，并在符号后</a:t>
            </a:r>
            <a:r>
              <a:rPr lang="zh-CN" altLang="en-US" sz="1800" b="1" dirty="0">
                <a:latin typeface="黑体" panose="02010609060101010101" pitchFamily="49" charset="-122"/>
                <a:ea typeface="黑体" panose="02010609060101010101" pitchFamily="49" charset="-122"/>
              </a:rPr>
              <a:t>列出</a:t>
            </a:r>
            <a:r>
              <a:rPr lang="zh-CN" altLang="en-US" sz="1800" dirty="0">
                <a:latin typeface="黑体" panose="02010609060101010101" pitchFamily="49" charset="-122"/>
                <a:ea typeface="黑体" panose="02010609060101010101" pitchFamily="49" charset="-122"/>
              </a:rPr>
              <a:t>原式中</a:t>
            </a:r>
            <a:r>
              <a:rPr lang="zh-CN" altLang="en-US" sz="1800" b="1" dirty="0">
                <a:latin typeface="黑体" panose="02010609060101010101" pitchFamily="49" charset="-122"/>
                <a:ea typeface="黑体" panose="02010609060101010101" pitchFamily="49" charset="-122"/>
              </a:rPr>
              <a:t>缺少</a:t>
            </a:r>
            <a:r>
              <a:rPr lang="zh-CN" altLang="en-US" sz="1800" dirty="0">
                <a:latin typeface="黑体" panose="02010609060101010101" pitchFamily="49" charset="-122"/>
                <a:ea typeface="黑体" panose="02010609060101010101" pitchFamily="49" charset="-122"/>
              </a:rPr>
              <a:t>的那些数字。且这两种标准式都是</a:t>
            </a:r>
            <a:r>
              <a:rPr lang="zh-CN" altLang="en-US" sz="1800" b="1" dirty="0">
                <a:latin typeface="黑体" panose="02010609060101010101" pitchFamily="49" charset="-122"/>
                <a:ea typeface="黑体" panose="02010609060101010101" pitchFamily="49" charset="-122"/>
              </a:rPr>
              <a:t>唯一</a:t>
            </a:r>
            <a:r>
              <a:rPr lang="zh-CN" altLang="en-US" sz="1800" dirty="0">
                <a:latin typeface="黑体" panose="02010609060101010101" pitchFamily="49" charset="-122"/>
                <a:ea typeface="黑体" panose="02010609060101010101" pitchFamily="49" charset="-122"/>
              </a:rPr>
              <a:t>的。</a:t>
            </a:r>
            <a:endParaRPr lang="en-US" altLang="zh-CN" sz="1800" dirty="0">
              <a:latin typeface="黑体" panose="02010609060101010101" pitchFamily="49" charset="-122"/>
              <a:ea typeface="黑体" panose="02010609060101010101" pitchFamily="49" charset="-122"/>
            </a:endParaRPr>
          </a:p>
          <a:p>
            <a:pPr eaLnBrk="1" hangingPunct="1">
              <a:lnSpc>
                <a:spcPct val="120000"/>
              </a:lnSpc>
              <a:buNone/>
            </a:pPr>
            <a:r>
              <a:rPr lang="zh-CN" altLang="en-US" sz="1800" dirty="0">
                <a:latin typeface="黑体" panose="02010609060101010101" pitchFamily="49" charset="-122"/>
                <a:ea typeface="黑体" panose="02010609060101010101" pitchFamily="49" charset="-122"/>
              </a:rPr>
              <a:t>     例： </a:t>
            </a:r>
            <a:r>
              <a:rPr lang="en-US" altLang="zh-CN" sz="1800" dirty="0">
                <a:latin typeface="黑体" panose="02010609060101010101" pitchFamily="49" charset="-122"/>
                <a:ea typeface="黑体" panose="02010609060101010101" pitchFamily="49" charset="-122"/>
              </a:rPr>
              <a:t>F = </a:t>
            </a:r>
            <a:r>
              <a:rPr lang="en-US" altLang="zh-CN" sz="1800" b="1"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m</a:t>
            </a:r>
            <a:r>
              <a:rPr lang="en-US" altLang="zh-CN" sz="1800" baseline="30000" dirty="0">
                <a:latin typeface="黑体" panose="02010609060101010101" pitchFamily="49" charset="-122"/>
                <a:ea typeface="黑体" panose="02010609060101010101" pitchFamily="49" charset="-122"/>
              </a:rPr>
              <a:t>3</a:t>
            </a:r>
            <a:r>
              <a:rPr lang="en-US" altLang="zh-CN" sz="1800" dirty="0">
                <a:latin typeface="黑体" panose="02010609060101010101" pitchFamily="49" charset="-122"/>
                <a:ea typeface="黑体" panose="02010609060101010101" pitchFamily="49" charset="-122"/>
              </a:rPr>
              <a:t>( 3,5,6 ) = </a:t>
            </a:r>
            <a:r>
              <a:rPr lang="en-US" altLang="zh-CN" sz="1800" b="1"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M</a:t>
            </a:r>
            <a:r>
              <a:rPr lang="en-US" altLang="zh-CN" sz="1800" dirty="0">
                <a:latin typeface="黑体" panose="02010609060101010101" pitchFamily="49" charset="-122"/>
                <a:ea typeface="黑体" panose="02010609060101010101" pitchFamily="49" charset="-122"/>
              </a:rPr>
              <a:t> </a:t>
            </a:r>
            <a:r>
              <a:rPr lang="en-US" altLang="zh-CN" sz="1800" baseline="30000" dirty="0">
                <a:latin typeface="黑体" panose="02010609060101010101" pitchFamily="49" charset="-122"/>
                <a:ea typeface="黑体" panose="02010609060101010101" pitchFamily="49" charset="-122"/>
              </a:rPr>
              <a:t>3</a:t>
            </a:r>
            <a:r>
              <a:rPr lang="en-US" altLang="zh-CN" sz="1800" dirty="0">
                <a:latin typeface="黑体" panose="02010609060101010101" pitchFamily="49" charset="-122"/>
                <a:ea typeface="黑体" panose="02010609060101010101" pitchFamily="49" charset="-122"/>
              </a:rPr>
              <a:t>( 0,1,2,4,7 )</a:t>
            </a:r>
          </a:p>
        </p:txBody>
      </p:sp>
      <p:grpSp>
        <p:nvGrpSpPr>
          <p:cNvPr id="53254" name="组合 1"/>
          <p:cNvGrpSpPr/>
          <p:nvPr/>
        </p:nvGrpSpPr>
        <p:grpSpPr>
          <a:xfrm>
            <a:off x="611188" y="2651443"/>
            <a:ext cx="8029575" cy="1947862"/>
            <a:chOff x="0" y="0"/>
            <a:chExt cx="8029575" cy="1947862"/>
          </a:xfrm>
        </p:grpSpPr>
        <p:grpSp>
          <p:nvGrpSpPr>
            <p:cNvPr id="53255" name="Group 18"/>
            <p:cNvGrpSpPr/>
            <p:nvPr/>
          </p:nvGrpSpPr>
          <p:grpSpPr>
            <a:xfrm>
              <a:off x="0" y="0"/>
              <a:ext cx="8029575" cy="1947862"/>
              <a:chOff x="0" y="0"/>
              <a:chExt cx="5376" cy="1637"/>
            </a:xfrm>
          </p:grpSpPr>
          <p:sp>
            <p:nvSpPr>
              <p:cNvPr id="53265" name="Text Box 6"/>
              <p:cNvSpPr txBox="1"/>
              <p:nvPr/>
            </p:nvSpPr>
            <p:spPr>
              <a:xfrm>
                <a:off x="0" y="0"/>
                <a:ext cx="5376" cy="1637"/>
              </a:xfrm>
              <a:prstGeom prst="rect">
                <a:avLst/>
              </a:prstGeom>
              <a:noFill/>
              <a:ln w="12700" cap="flat" cmpd="sng">
                <a:solidFill>
                  <a:srgbClr val="000000"/>
                </a:solidFill>
                <a:prstDash val="solid"/>
                <a:miter/>
                <a:headEnd type="none" w="med" len="med"/>
                <a:tailEnd type="none" w="med" len="med"/>
              </a:ln>
            </p:spPr>
            <p:txBody>
              <a:bodyPr>
                <a:spAutoFit/>
              </a:bodyPr>
              <a:lstStyle/>
              <a:p>
                <a:pPr eaLnBrk="1" hangingPunct="1">
                  <a:lnSpc>
                    <a:spcPct val="70000"/>
                  </a:lnSpc>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证明：  </a:t>
                </a:r>
                <a:r>
                  <a:rPr lang="en-US" altLang="zh-CN" sz="1800" dirty="0">
                    <a:solidFill>
                      <a:schemeClr val="tx1"/>
                    </a:solidFill>
                    <a:latin typeface="黑体" panose="02010609060101010101" pitchFamily="49" charset="-122"/>
                    <a:ea typeface="黑体" panose="02010609060101010101" pitchFamily="49" charset="-122"/>
                  </a:rPr>
                  <a:t>F = </a:t>
                </a:r>
                <a:r>
                  <a:rPr lang="en-US" altLang="zh-CN"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30000" dirty="0">
                    <a:solidFill>
                      <a:schemeClr val="tx1"/>
                    </a:solidFill>
                    <a:latin typeface="黑体" panose="02010609060101010101" pitchFamily="49" charset="-122"/>
                    <a:ea typeface="黑体" panose="02010609060101010101" pitchFamily="49" charset="-122"/>
                  </a:rPr>
                  <a:t>3</a:t>
                </a:r>
                <a:r>
                  <a:rPr lang="en-US" altLang="zh-CN" sz="1800" dirty="0">
                    <a:solidFill>
                      <a:schemeClr val="tx1"/>
                    </a:solidFill>
                    <a:latin typeface="黑体" panose="02010609060101010101" pitchFamily="49" charset="-122"/>
                    <a:ea typeface="黑体" panose="02010609060101010101" pitchFamily="49" charset="-122"/>
                  </a:rPr>
                  <a:t>( 3,5,6 ) </a:t>
                </a:r>
              </a:p>
              <a:p>
                <a:pPr eaLnBrk="1" hangingPunct="1">
                  <a:lnSpc>
                    <a:spcPct val="7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则  </a:t>
                </a:r>
                <a:r>
                  <a:rPr lang="en-US" altLang="zh-CN" sz="1800" dirty="0">
                    <a:solidFill>
                      <a:schemeClr val="tx1"/>
                    </a:solidFill>
                    <a:latin typeface="黑体" panose="02010609060101010101" pitchFamily="49" charset="-122"/>
                    <a:ea typeface="黑体" panose="02010609060101010101" pitchFamily="49" charset="-122"/>
                  </a:rPr>
                  <a:t>F = </a:t>
                </a:r>
                <a:r>
                  <a:rPr lang="en-US" altLang="zh-CN"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30000" dirty="0">
                    <a:solidFill>
                      <a:schemeClr val="tx1"/>
                    </a:solidFill>
                    <a:latin typeface="黑体" panose="02010609060101010101" pitchFamily="49" charset="-122"/>
                    <a:ea typeface="黑体" panose="02010609060101010101" pitchFamily="49" charset="-122"/>
                  </a:rPr>
                  <a:t>3 </a:t>
                </a:r>
                <a:r>
                  <a:rPr lang="en-US" altLang="zh-CN" sz="1800" dirty="0">
                    <a:solidFill>
                      <a:schemeClr val="tx1"/>
                    </a:solidFill>
                    <a:latin typeface="黑体" panose="02010609060101010101" pitchFamily="49" charset="-122"/>
                    <a:ea typeface="黑体" panose="02010609060101010101" pitchFamily="49" charset="-122"/>
                  </a:rPr>
                  <a:t>( 0,1,2,4,7 ) = m</a:t>
                </a:r>
                <a:r>
                  <a:rPr lang="en-US" altLang="zh-CN" sz="1800" baseline="-25000" dirty="0">
                    <a:solidFill>
                      <a:schemeClr val="tx1"/>
                    </a:solidFill>
                    <a:latin typeface="黑体" panose="02010609060101010101" pitchFamily="49" charset="-122"/>
                    <a:ea typeface="黑体" panose="02010609060101010101" pitchFamily="49" charset="-122"/>
                  </a:rPr>
                  <a:t>0</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4</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7</a:t>
                </a: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lnSpc>
                    <a:spcPct val="7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F = F = m</a:t>
                </a:r>
                <a:r>
                  <a:rPr lang="en-US" altLang="zh-CN" sz="1800" baseline="-25000" dirty="0">
                    <a:solidFill>
                      <a:schemeClr val="tx1"/>
                    </a:solidFill>
                    <a:latin typeface="黑体" panose="02010609060101010101" pitchFamily="49" charset="-122"/>
                    <a:ea typeface="黑体" panose="02010609060101010101" pitchFamily="49" charset="-122"/>
                  </a:rPr>
                  <a:t>0</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4</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7</a:t>
                </a: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lnSpc>
                    <a:spcPct val="7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0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4</a:t>
                </a: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7</a:t>
                </a:r>
              </a:p>
              <a:p>
                <a:pPr eaLnBrk="1" hangingPunct="1">
                  <a:lnSpc>
                    <a:spcPct val="70000"/>
                  </a:lnSpc>
                  <a:spcBef>
                    <a:spcPct val="50000"/>
                  </a:spcBef>
                  <a:buFont typeface="Arial" panose="020B0604020202020204" pitchFamily="34" charset="0"/>
                </a:pP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0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4</a:t>
                </a: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7</a:t>
                </a:r>
              </a:p>
              <a:p>
                <a:pPr eaLnBrk="1" hangingPunct="1">
                  <a:lnSpc>
                    <a:spcPct val="70000"/>
                  </a:lnSpc>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a:t>
                </a:r>
                <a:r>
                  <a:rPr lang="en-US" altLang="zh-CN" sz="1800" b="1" dirty="0">
                    <a:solidFill>
                      <a:schemeClr val="tx1"/>
                    </a:solidFill>
                    <a:latin typeface="黑体" panose="02010609060101010101" pitchFamily="49" charset="-122"/>
                    <a:ea typeface="黑体" panose="02010609060101010101" pitchFamily="49" charset="-122"/>
                  </a:rPr>
                  <a:t>∏</a:t>
                </a:r>
                <a:r>
                  <a:rPr lang="en-US" altLang="zh-CN" sz="1400" dirty="0">
                    <a:solidFill>
                      <a:schemeClr val="tx1"/>
                    </a:solidFill>
                    <a:latin typeface="黑体" panose="02010609060101010101" pitchFamily="49" charset="-122"/>
                    <a:ea typeface="黑体" panose="02010609060101010101" pitchFamily="49" charset="-122"/>
                  </a:rPr>
                  <a:t>M</a:t>
                </a:r>
                <a:r>
                  <a:rPr lang="en-US" altLang="zh-CN" sz="1800" dirty="0">
                    <a:solidFill>
                      <a:schemeClr val="tx1"/>
                    </a:solidFill>
                    <a:latin typeface="黑体" panose="02010609060101010101" pitchFamily="49" charset="-122"/>
                    <a:ea typeface="黑体" panose="02010609060101010101" pitchFamily="49" charset="-122"/>
                  </a:rPr>
                  <a:t> </a:t>
                </a:r>
                <a:r>
                  <a:rPr lang="en-US" altLang="zh-CN" sz="1800" baseline="30000" dirty="0">
                    <a:solidFill>
                      <a:schemeClr val="tx1"/>
                    </a:solidFill>
                    <a:latin typeface="黑体" panose="02010609060101010101" pitchFamily="49" charset="-122"/>
                    <a:ea typeface="黑体" panose="02010609060101010101" pitchFamily="49" charset="-122"/>
                  </a:rPr>
                  <a:t>3</a:t>
                </a:r>
                <a:r>
                  <a:rPr lang="en-US" altLang="zh-CN" sz="1800" dirty="0">
                    <a:solidFill>
                      <a:schemeClr val="tx1"/>
                    </a:solidFill>
                    <a:latin typeface="黑体" panose="02010609060101010101" pitchFamily="49" charset="-122"/>
                    <a:ea typeface="黑体" panose="02010609060101010101" pitchFamily="49" charset="-122"/>
                  </a:rPr>
                  <a:t>( 0,1,2,4,7 )</a:t>
                </a:r>
              </a:p>
            </p:txBody>
          </p:sp>
          <p:sp>
            <p:nvSpPr>
              <p:cNvPr id="53266" name="Line 7"/>
              <p:cNvSpPr/>
              <p:nvPr/>
            </p:nvSpPr>
            <p:spPr>
              <a:xfrm>
                <a:off x="840" y="475"/>
                <a:ext cx="144" cy="0"/>
              </a:xfrm>
              <a:prstGeom prst="line">
                <a:avLst/>
              </a:prstGeom>
              <a:ln w="12700" cap="flat" cmpd="sng">
                <a:solidFill>
                  <a:srgbClr val="FFFFFF"/>
                </a:solidFill>
                <a:prstDash val="solid"/>
                <a:headEnd type="none" w="med" len="med"/>
                <a:tailEnd type="none" w="med" len="med"/>
              </a:ln>
            </p:spPr>
            <p:txBody>
              <a:bodyPr/>
              <a:lstStyle/>
              <a:p>
                <a:endParaRPr lang="zh-CN" altLang="en-US"/>
              </a:p>
            </p:txBody>
          </p:sp>
          <p:sp>
            <p:nvSpPr>
              <p:cNvPr id="53267" name="Line 8"/>
              <p:cNvSpPr/>
              <p:nvPr/>
            </p:nvSpPr>
            <p:spPr>
              <a:xfrm>
                <a:off x="1170" y="1027"/>
                <a:ext cx="144" cy="0"/>
              </a:xfrm>
              <a:prstGeom prst="line">
                <a:avLst/>
              </a:prstGeom>
              <a:ln w="12700" cap="flat" cmpd="sng">
                <a:solidFill>
                  <a:srgbClr val="FFFFFF"/>
                </a:solidFill>
                <a:prstDash val="solid"/>
                <a:headEnd type="none" w="med" len="med"/>
                <a:tailEnd type="none" w="med" len="med"/>
              </a:ln>
            </p:spPr>
            <p:txBody>
              <a:bodyPr/>
              <a:lstStyle/>
              <a:p>
                <a:endParaRPr lang="zh-CN" altLang="en-US"/>
              </a:p>
            </p:txBody>
          </p:sp>
          <p:sp>
            <p:nvSpPr>
              <p:cNvPr id="53268" name="Line 9"/>
              <p:cNvSpPr/>
              <p:nvPr/>
            </p:nvSpPr>
            <p:spPr>
              <a:xfrm>
                <a:off x="1170" y="1075"/>
                <a:ext cx="144" cy="0"/>
              </a:xfrm>
              <a:prstGeom prst="line">
                <a:avLst/>
              </a:prstGeom>
              <a:ln w="12700" cap="flat" cmpd="sng">
                <a:solidFill>
                  <a:srgbClr val="FFFFFF"/>
                </a:solidFill>
                <a:prstDash val="solid"/>
                <a:headEnd type="none" w="med" len="med"/>
                <a:tailEnd type="none" w="med" len="med"/>
              </a:ln>
            </p:spPr>
            <p:txBody>
              <a:bodyPr/>
              <a:lstStyle/>
              <a:p>
                <a:endParaRPr lang="zh-CN" altLang="en-US"/>
              </a:p>
            </p:txBody>
          </p:sp>
          <p:sp>
            <p:nvSpPr>
              <p:cNvPr id="53269" name="Line 10"/>
              <p:cNvSpPr/>
              <p:nvPr/>
            </p:nvSpPr>
            <p:spPr>
              <a:xfrm>
                <a:off x="1506" y="1075"/>
                <a:ext cx="2496" cy="0"/>
              </a:xfrm>
              <a:prstGeom prst="line">
                <a:avLst/>
              </a:prstGeom>
              <a:ln w="12700" cap="flat" cmpd="sng">
                <a:solidFill>
                  <a:srgbClr val="FFFFFF"/>
                </a:solidFill>
                <a:prstDash val="solid"/>
                <a:headEnd type="none" w="med" len="med"/>
                <a:tailEnd type="none" w="med" len="med"/>
              </a:ln>
            </p:spPr>
            <p:txBody>
              <a:bodyPr/>
              <a:lstStyle/>
              <a:p>
                <a:endParaRPr lang="zh-CN" altLang="en-US"/>
              </a:p>
            </p:txBody>
          </p:sp>
          <p:sp>
            <p:nvSpPr>
              <p:cNvPr id="53274" name="Line 15"/>
              <p:cNvSpPr/>
              <p:nvPr/>
            </p:nvSpPr>
            <p:spPr>
              <a:xfrm>
                <a:off x="2892" y="1432"/>
                <a:ext cx="168" cy="0"/>
              </a:xfrm>
              <a:prstGeom prst="line">
                <a:avLst/>
              </a:prstGeom>
              <a:ln w="12700" cap="flat" cmpd="sng">
                <a:solidFill>
                  <a:srgbClr val="FFFFFF"/>
                </a:solidFill>
                <a:prstDash val="solid"/>
                <a:headEnd type="none" w="med" len="med"/>
                <a:tailEnd type="none" w="med" len="med"/>
              </a:ln>
            </p:spPr>
            <p:txBody>
              <a:bodyPr/>
              <a:lstStyle/>
              <a:p>
                <a:endParaRPr lang="zh-CN" altLang="en-US"/>
              </a:p>
            </p:txBody>
          </p:sp>
        </p:grpSp>
        <p:sp>
          <p:nvSpPr>
            <p:cNvPr id="53256" name="Line 22"/>
            <p:cNvSpPr/>
            <p:nvPr/>
          </p:nvSpPr>
          <p:spPr>
            <a:xfrm>
              <a:off x="980383" y="333292"/>
              <a:ext cx="144016"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53257" name="Line 22"/>
            <p:cNvSpPr/>
            <p:nvPr/>
          </p:nvSpPr>
          <p:spPr>
            <a:xfrm>
              <a:off x="1469699" y="652388"/>
              <a:ext cx="144016"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53258" name="Line 22"/>
            <p:cNvSpPr/>
            <p:nvPr/>
          </p:nvSpPr>
          <p:spPr>
            <a:xfrm>
              <a:off x="1469699" y="612970"/>
              <a:ext cx="144016"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53259" name="Line 22"/>
            <p:cNvSpPr/>
            <p:nvPr/>
          </p:nvSpPr>
          <p:spPr>
            <a:xfrm>
              <a:off x="1890893" y="652388"/>
              <a:ext cx="2679512"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53260" name="Line 22"/>
            <p:cNvSpPr/>
            <p:nvPr/>
          </p:nvSpPr>
          <p:spPr>
            <a:xfrm>
              <a:off x="1926431" y="987565"/>
              <a:ext cx="144016"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53261" name="Line 22"/>
            <p:cNvSpPr/>
            <p:nvPr/>
          </p:nvSpPr>
          <p:spPr>
            <a:xfrm>
              <a:off x="2549254" y="996650"/>
              <a:ext cx="144016"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53262" name="Line 22"/>
            <p:cNvSpPr/>
            <p:nvPr/>
          </p:nvSpPr>
          <p:spPr>
            <a:xfrm>
              <a:off x="3163066" y="1021657"/>
              <a:ext cx="144016"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53263" name="Line 22"/>
            <p:cNvSpPr/>
            <p:nvPr/>
          </p:nvSpPr>
          <p:spPr>
            <a:xfrm>
              <a:off x="3817002" y="1035291"/>
              <a:ext cx="144016"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53264" name="Line 22"/>
            <p:cNvSpPr/>
            <p:nvPr/>
          </p:nvSpPr>
          <p:spPr>
            <a:xfrm>
              <a:off x="4473252" y="1021657"/>
              <a:ext cx="144016"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5427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39</a:t>
            </a:fld>
            <a:endParaRPr lang="en-US" altLang="zh-CN" sz="900" dirty="0">
              <a:solidFill>
                <a:srgbClr val="898989"/>
              </a:solidFill>
              <a:latin typeface="Times New Roman" panose="02020603050405020304" pitchFamily="18" charset="0"/>
            </a:endParaRPr>
          </a:p>
        </p:txBody>
      </p:sp>
      <p:sp>
        <p:nvSpPr>
          <p:cNvPr id="54276" name="Rectangle 2"/>
          <p:cNvSpPr>
            <a:spLocks noGrp="1"/>
          </p:cNvSpPr>
          <p:nvPr>
            <p:ph type="title"/>
          </p:nvPr>
        </p:nvSpPr>
        <p:spPr>
          <a:xfrm>
            <a:off x="468313" y="608330"/>
            <a:ext cx="7848600" cy="379413"/>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逻辑函数表示法及其之间的关系：</a:t>
            </a:r>
            <a:endParaRPr lang="en-US" altLang="zh-CN" sz="1800" b="1" dirty="0">
              <a:latin typeface="黑体" panose="02010609060101010101" pitchFamily="49" charset="-122"/>
              <a:ea typeface="黑体" panose="02010609060101010101" pitchFamily="49" charset="-122"/>
            </a:endParaRPr>
          </a:p>
        </p:txBody>
      </p:sp>
      <p:sp>
        <p:nvSpPr>
          <p:cNvPr id="54277" name="Rectangle 3"/>
          <p:cNvSpPr>
            <a:spLocks noGrp="1"/>
          </p:cNvSpPr>
          <p:nvPr>
            <p:ph/>
          </p:nvPr>
        </p:nvSpPr>
        <p:spPr>
          <a:xfrm>
            <a:off x="468630" y="1151255"/>
            <a:ext cx="8424545" cy="1417955"/>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rPr>
              <a:t>    </a:t>
            </a:r>
            <a:r>
              <a:rPr lang="zh-CN" altLang="en-US" sz="1800" dirty="0">
                <a:solidFill>
                  <a:srgbClr val="FF0066"/>
                </a:solidFill>
                <a:latin typeface="黑体" panose="02010609060101010101" pitchFamily="49" charset="-122"/>
                <a:ea typeface="黑体" panose="02010609060101010101" pitchFamily="49" charset="-122"/>
              </a:rPr>
              <a:t>一个逻辑命题（函数、逻辑关系）的三种基本表示法</a:t>
            </a:r>
            <a:r>
              <a:rPr lang="zh-CN" altLang="en-US" sz="1800" dirty="0">
                <a:latin typeface="黑体" panose="02010609060101010101" pitchFamily="49" charset="-122"/>
                <a:ea typeface="黑体" panose="02010609060101010101" pitchFamily="49" charset="-122"/>
              </a:rPr>
              <a:t>：</a:t>
            </a:r>
            <a:r>
              <a:rPr lang="zh-CN" altLang="en-US" sz="1800" u="sng" dirty="0">
                <a:latin typeface="黑体" panose="02010609060101010101" pitchFamily="49" charset="-122"/>
                <a:ea typeface="黑体" panose="02010609060101010101" pitchFamily="49" charset="-122"/>
              </a:rPr>
              <a:t>真值表、逻辑代数表达式、卡诺图</a:t>
            </a:r>
            <a:r>
              <a:rPr lang="zh-CN" altLang="en-US" sz="1800" dirty="0">
                <a:latin typeface="黑体" panose="02010609060101010101" pitchFamily="49" charset="-122"/>
                <a:ea typeface="黑体" panose="02010609060101010101" pitchFamily="49" charset="-122"/>
              </a:rPr>
              <a:t>。</a:t>
            </a:r>
            <a:endParaRPr lang="en-US" altLang="zh-CN" sz="1800" dirty="0">
              <a:latin typeface="黑体" panose="02010609060101010101" pitchFamily="49" charset="-122"/>
              <a:ea typeface="黑体" panose="02010609060101010101" pitchFamily="49" charset="-122"/>
            </a:endParaRPr>
          </a:p>
          <a:p>
            <a:pPr eaLnBrk="1" hangingPunct="1">
              <a:spcBef>
                <a:spcPts val="1200"/>
              </a:spcBef>
              <a:buNone/>
            </a:pPr>
            <a:r>
              <a:rPr lang="zh-CN" altLang="en-US" sz="1800" dirty="0">
                <a:latin typeface="黑体" panose="02010609060101010101" pitchFamily="49" charset="-122"/>
                <a:ea typeface="黑体" panose="02010609060101010101" pitchFamily="49" charset="-122"/>
              </a:rPr>
              <a:t>关系：①真值表是逻辑函数最基本的表达方式，具有唯一性；</a:t>
            </a:r>
          </a:p>
          <a:p>
            <a:pPr eaLnBrk="1" hangingPunct="1">
              <a:buNone/>
            </a:pPr>
            <a:r>
              <a:rPr lang="zh-CN" altLang="en-US" sz="1800" dirty="0">
                <a:latin typeface="黑体" panose="02010609060101010101" pitchFamily="49" charset="-122"/>
                <a:ea typeface="黑体" panose="02010609060101010101" pitchFamily="49" charset="-122"/>
              </a:rPr>
              <a:t>      ②由真值表可以导出逻辑（代数）表达式的两种标准形式和卡诺图。</a:t>
            </a:r>
            <a:endParaRPr lang="en-US" altLang="zh-CN" sz="1800" dirty="0">
              <a:latin typeface="黑体" panose="02010609060101010101" pitchFamily="49" charset="-122"/>
              <a:ea typeface="黑体" panose="02010609060101010101" pitchFamily="49" charset="-122"/>
            </a:endParaRPr>
          </a:p>
          <a:p>
            <a:pPr eaLnBrk="1" hangingPunct="1">
              <a:buNone/>
            </a:pPr>
            <a:endParaRPr lang="zh-CN" altLang="en-US" sz="1800" dirty="0">
              <a:latin typeface="黑体" panose="02010609060101010101" pitchFamily="49" charset="-122"/>
              <a:ea typeface="黑体" panose="02010609060101010101" pitchFamily="49" charset="-122"/>
            </a:endParaRPr>
          </a:p>
        </p:txBody>
      </p:sp>
      <p:sp>
        <p:nvSpPr>
          <p:cNvPr id="54278" name="Rectangle 4"/>
          <p:cNvSpPr txBox="1"/>
          <p:nvPr/>
        </p:nvSpPr>
        <p:spPr>
          <a:xfrm>
            <a:off x="323850" y="2732088"/>
            <a:ext cx="8569325" cy="1657350"/>
          </a:xfrm>
          <a:prstGeom prst="rect">
            <a:avLst/>
          </a:prstGeom>
          <a:noFill/>
          <a:ln w="9525">
            <a:noFill/>
          </a:ln>
        </p:spPr>
        <p:txBody>
          <a:bodyPr/>
          <a:lstStyle/>
          <a:p>
            <a:pPr marL="342900" indent="-342900" eaLnBrk="1" hangingPunct="1">
              <a:lnSpc>
                <a:spcPct val="90000"/>
              </a:lnSpc>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en-US" altLang="zh-CN" sz="1800" b="1" dirty="0">
                <a:solidFill>
                  <a:srgbClr val="FF0066"/>
                </a:solidFill>
                <a:latin typeface="黑体" panose="02010609060101010101" pitchFamily="49" charset="-122"/>
                <a:ea typeface="黑体" panose="02010609060101010101" pitchFamily="49" charset="-122"/>
              </a:rPr>
              <a:t>3</a:t>
            </a:r>
            <a:r>
              <a:rPr lang="zh-CN" altLang="en-US" sz="1800" b="1" dirty="0">
                <a:solidFill>
                  <a:srgbClr val="FF0066"/>
                </a:solidFill>
                <a:latin typeface="黑体" panose="02010609060101010101" pitchFamily="49" charset="-122"/>
                <a:ea typeface="黑体" panose="02010609060101010101" pitchFamily="49" charset="-122"/>
              </a:rPr>
              <a:t>）卡诺图</a:t>
            </a:r>
          </a:p>
          <a:p>
            <a:pPr marL="342900" indent="-342900" eaLnBrk="1" hangingPunct="1">
              <a:lnSpc>
                <a:spcPct val="9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endParaRPr lang="en-US" altLang="zh-CN" sz="1800" dirty="0">
              <a:solidFill>
                <a:schemeClr val="tx1"/>
              </a:solidFill>
              <a:latin typeface="黑体" panose="02010609060101010101" pitchFamily="49" charset="-122"/>
              <a:ea typeface="黑体" panose="02010609060101010101" pitchFamily="49" charset="-122"/>
            </a:endParaRPr>
          </a:p>
          <a:p>
            <a:pPr marL="342900" indent="-342900" eaLnBrk="1" hangingPunct="1">
              <a:lnSpc>
                <a:spcPct val="150000"/>
              </a:lnSpc>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rgbClr val="FF0066"/>
                </a:solidFill>
                <a:latin typeface="黑体" panose="02010609060101010101" pitchFamily="49" charset="-122"/>
                <a:ea typeface="黑体" panose="02010609060101010101" pitchFamily="49" charset="-122"/>
              </a:rPr>
              <a:t>卡诺图是逻辑函数真值表的一种图形表示</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利用卡诺图可以有规则地化简逻辑函数表达式，并能直观地写出逻辑函数的最简式。</a:t>
            </a:r>
          </a:p>
          <a:p>
            <a:pPr marL="342900" indent="-342900" eaLnBrk="1" hangingPunct="1">
              <a:lnSpc>
                <a:spcPct val="90000"/>
              </a:lnSpc>
              <a:spcBef>
                <a:spcPct val="20000"/>
              </a:spcBef>
              <a:buFont typeface="Arial" panose="020B0604020202020204" pitchFamily="34" charset="0"/>
            </a:pPr>
            <a:endParaRPr lang="en-US" altLang="zh-CN"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1536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4</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15364" name="Rectangle 3"/>
          <p:cNvSpPr>
            <a:spLocks noGrp="1"/>
          </p:cNvSpPr>
          <p:nvPr>
            <p:ph type="title"/>
          </p:nvPr>
        </p:nvSpPr>
        <p:spPr>
          <a:xfrm>
            <a:off x="250825" y="559118"/>
            <a:ext cx="6035675" cy="571500"/>
          </a:xfrm>
          <a:prstGeom prst="rect">
            <a:avLst/>
          </a:prstGeom>
          <a:noFill/>
          <a:ln w="9525">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1.3.1 </a:t>
            </a:r>
            <a:r>
              <a:rPr lang="zh-CN" altLang="en-US" sz="1800" b="1" dirty="0">
                <a:latin typeface="华文新魏" panose="02010800040101010101" pitchFamily="2" charset="-122"/>
                <a:ea typeface="华文新魏" panose="02010800040101010101" pitchFamily="2" charset="-122"/>
              </a:rPr>
              <a:t>逻辑代数中的几个概念</a:t>
            </a:r>
          </a:p>
        </p:txBody>
      </p:sp>
      <p:sp>
        <p:nvSpPr>
          <p:cNvPr id="15365" name="Rectangle 4"/>
          <p:cNvSpPr>
            <a:spLocks noGrp="1"/>
          </p:cNvSpPr>
          <p:nvPr>
            <p:ph/>
          </p:nvPr>
        </p:nvSpPr>
        <p:spPr>
          <a:xfrm>
            <a:off x="148590" y="936625"/>
            <a:ext cx="8671882" cy="3867150"/>
          </a:xfrm>
          <a:prstGeom prst="rect">
            <a:avLst/>
          </a:prstGeom>
          <a:noFill/>
          <a:ln w="9525">
            <a:noFill/>
          </a:ln>
        </p:spPr>
        <p:txBody>
          <a:bodyPr/>
          <a:lstStyle/>
          <a:p>
            <a:pPr eaLnBrk="1" hangingPunct="1">
              <a:lnSpc>
                <a:spcPct val="130000"/>
              </a:lnSpc>
              <a:buNone/>
            </a:pPr>
            <a:r>
              <a:rPr lang="en-US" altLang="zh-CN" sz="1800"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1) </a:t>
            </a:r>
            <a:r>
              <a:rPr lang="zh-CN" altLang="en-US" sz="1800" b="1" dirty="0">
                <a:latin typeface="华文新魏" panose="02010800040101010101" pitchFamily="2" charset="-122"/>
                <a:ea typeface="华文新魏" panose="02010800040101010101" pitchFamily="2" charset="-122"/>
              </a:rPr>
              <a:t>逻辑状态</a:t>
            </a:r>
            <a:endParaRPr lang="zh-CN" altLang="en-US" sz="1800" b="1" i="1" dirty="0">
              <a:latin typeface="华文新魏" panose="02010800040101010101" pitchFamily="2" charset="-122"/>
              <a:ea typeface="华文新魏" panose="02010800040101010101" pitchFamily="2" charset="-122"/>
            </a:endParaRPr>
          </a:p>
          <a:p>
            <a:pPr eaLnBrk="1" hangingPunct="1">
              <a:lnSpc>
                <a:spcPct val="140000"/>
              </a:lnSpc>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 事物</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物质</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的某些特性表现为</a:t>
            </a:r>
            <a:r>
              <a:rPr lang="zh-CN" altLang="en-US" sz="1800" b="1" dirty="0">
                <a:latin typeface="华文新魏" panose="02010800040101010101" pitchFamily="2" charset="-122"/>
                <a:ea typeface="华文新魏" panose="02010800040101010101" pitchFamily="2" charset="-122"/>
              </a:rPr>
              <a:t>两种互不相容</a:t>
            </a:r>
            <a:r>
              <a:rPr lang="zh-CN" altLang="en-US" sz="1800" dirty="0">
                <a:latin typeface="华文新魏" panose="02010800040101010101" pitchFamily="2" charset="-122"/>
                <a:ea typeface="华文新魏" panose="02010800040101010101" pitchFamily="2" charset="-122"/>
              </a:rPr>
              <a:t>的状态，即</a:t>
            </a:r>
          </a:p>
          <a:p>
            <a:pPr eaLnBrk="1" hangingPunct="1">
              <a:buNone/>
            </a:pPr>
            <a:r>
              <a:rPr lang="zh-CN" altLang="en-US" sz="1800" dirty="0">
                <a:latin typeface="华文新魏" panose="02010800040101010101" pitchFamily="2" charset="-122"/>
                <a:ea typeface="华文新魏" panose="02010800040101010101" pitchFamily="2" charset="-122"/>
              </a:rPr>
              <a:t>     ①某一时刻必出现且仅出现一种状态；</a:t>
            </a:r>
          </a:p>
          <a:p>
            <a:pPr eaLnBrk="1" hangingPunct="1">
              <a:buNone/>
            </a:pPr>
            <a:r>
              <a:rPr lang="zh-CN" altLang="en-US" sz="1800" dirty="0">
                <a:latin typeface="华文新魏" panose="02010800040101010101" pitchFamily="2" charset="-122"/>
                <a:ea typeface="华文新魏" panose="02010800040101010101" pitchFamily="2" charset="-122"/>
              </a:rPr>
              <a:t>     ②一种状态是另一种状态的反状态。</a:t>
            </a:r>
          </a:p>
          <a:p>
            <a:pPr eaLnBrk="1" hangingPunct="1">
              <a:buNone/>
            </a:pPr>
            <a:r>
              <a:rPr lang="zh-CN" altLang="en-US" sz="1800" dirty="0">
                <a:latin typeface="华文新魏" panose="02010800040101010101" pitchFamily="2" charset="-122"/>
                <a:ea typeface="华文新魏" panose="02010800040101010101" pitchFamily="2" charset="-122"/>
              </a:rPr>
              <a:t>     则用符号</a:t>
            </a:r>
            <a:r>
              <a:rPr lang="en-US" altLang="zh-CN" sz="1800" dirty="0">
                <a:latin typeface="华文新魏" panose="02010800040101010101" pitchFamily="2" charset="-122"/>
                <a:ea typeface="华文新魏" panose="02010800040101010101" pitchFamily="2" charset="-122"/>
              </a:rPr>
              <a:t>“0”</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“1”</a:t>
            </a:r>
            <a:r>
              <a:rPr lang="zh-CN" altLang="en-US" sz="1800" dirty="0">
                <a:latin typeface="华文新魏" panose="02010800040101010101" pitchFamily="2" charset="-122"/>
                <a:ea typeface="华文新魏" panose="02010800040101010101" pitchFamily="2" charset="-122"/>
              </a:rPr>
              <a:t>分别表示这两种状态，称逻辑状态，即：</a:t>
            </a:r>
            <a:endParaRPr lang="en-US" altLang="zh-CN" sz="1800" dirty="0">
              <a:latin typeface="华文新魏" panose="02010800040101010101" pitchFamily="2" charset="-122"/>
              <a:ea typeface="华文新魏" panose="02010800040101010101" pitchFamily="2" charset="-122"/>
            </a:endParaRPr>
          </a:p>
          <a:p>
            <a:pPr eaLnBrk="1" hangingPunct="1">
              <a:buNone/>
            </a:pPr>
            <a:r>
              <a:rPr lang="en-US" altLang="zh-CN" sz="1800" b="1" dirty="0">
                <a:latin typeface="华文新魏" panose="02010800040101010101" pitchFamily="2" charset="-122"/>
                <a:ea typeface="华文新魏" panose="02010800040101010101" pitchFamily="2" charset="-122"/>
              </a:rPr>
              <a:t>                                        0</a:t>
            </a:r>
            <a:r>
              <a:rPr lang="zh-CN" altLang="en-US" sz="1800" b="1" dirty="0">
                <a:latin typeface="华文新魏" panose="02010800040101010101" pitchFamily="2" charset="-122"/>
                <a:ea typeface="华文新魏" panose="02010800040101010101" pitchFamily="2" charset="-122"/>
              </a:rPr>
              <a:t>状态</a:t>
            </a:r>
            <a:r>
              <a:rPr lang="en-US" altLang="zh-CN" sz="1800" b="1" dirty="0">
                <a:latin typeface="华文新魏" panose="02010800040101010101" pitchFamily="2" charset="-122"/>
                <a:ea typeface="华文新魏" panose="02010800040101010101" pitchFamily="2" charset="-122"/>
              </a:rPr>
              <a:t>(</a:t>
            </a:r>
            <a:r>
              <a:rPr lang="en-US" altLang="zh-CN" sz="1800" b="1" i="1" dirty="0">
                <a:latin typeface="华文新魏" panose="02010800040101010101" pitchFamily="2" charset="-122"/>
                <a:ea typeface="华文新魏" panose="02010800040101010101" pitchFamily="2" charset="-122"/>
              </a:rPr>
              <a:t>0</a:t>
            </a:r>
            <a:r>
              <a:rPr lang="zh-CN" altLang="en-US" sz="1800" b="1" i="1" dirty="0">
                <a:latin typeface="华文新魏" panose="02010800040101010101" pitchFamily="2" charset="-122"/>
                <a:ea typeface="华文新魏" panose="02010800040101010101" pitchFamily="2" charset="-122"/>
              </a:rPr>
              <a:t>－</a:t>
            </a:r>
            <a:r>
              <a:rPr lang="en-US" altLang="zh-CN" sz="1800" b="1" i="1" dirty="0">
                <a:latin typeface="华文新魏" panose="02010800040101010101" pitchFamily="2" charset="-122"/>
                <a:ea typeface="华文新魏" panose="02010800040101010101" pitchFamily="2" charset="-122"/>
              </a:rPr>
              <a:t>state</a:t>
            </a:r>
            <a:r>
              <a:rPr lang="en-US" altLang="zh-CN" sz="1800" b="1"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和</a:t>
            </a:r>
            <a:r>
              <a:rPr lang="en-US" altLang="zh-CN" sz="1800" b="1" dirty="0">
                <a:latin typeface="华文新魏" panose="02010800040101010101" pitchFamily="2" charset="-122"/>
                <a:ea typeface="华文新魏" panose="02010800040101010101" pitchFamily="2" charset="-122"/>
              </a:rPr>
              <a:t>1</a:t>
            </a:r>
            <a:r>
              <a:rPr lang="zh-CN" altLang="en-US" sz="1800" b="1" dirty="0">
                <a:latin typeface="华文新魏" panose="02010800040101010101" pitchFamily="2" charset="-122"/>
                <a:ea typeface="华文新魏" panose="02010800040101010101" pitchFamily="2" charset="-122"/>
              </a:rPr>
              <a:t>状态</a:t>
            </a:r>
            <a:r>
              <a:rPr lang="en-US" altLang="zh-CN" sz="1800" b="1" dirty="0">
                <a:latin typeface="华文新魏" panose="02010800040101010101" pitchFamily="2" charset="-122"/>
                <a:ea typeface="华文新魏" panose="02010800040101010101" pitchFamily="2" charset="-122"/>
              </a:rPr>
              <a:t>(</a:t>
            </a:r>
            <a:r>
              <a:rPr lang="en-US" altLang="zh-CN" sz="1800" b="1" i="1" dirty="0">
                <a:latin typeface="华文新魏" panose="02010800040101010101" pitchFamily="2" charset="-122"/>
                <a:ea typeface="华文新魏" panose="02010800040101010101" pitchFamily="2" charset="-122"/>
              </a:rPr>
              <a:t>1</a:t>
            </a:r>
            <a:r>
              <a:rPr lang="zh-CN" altLang="en-US" sz="1800" b="1" i="1" dirty="0">
                <a:latin typeface="华文新魏" panose="02010800040101010101" pitchFamily="2" charset="-122"/>
                <a:ea typeface="华文新魏" panose="02010800040101010101" pitchFamily="2" charset="-122"/>
              </a:rPr>
              <a:t>－</a:t>
            </a:r>
            <a:r>
              <a:rPr lang="en-US" altLang="zh-CN" sz="1800" b="1" i="1" dirty="0">
                <a:latin typeface="华文新魏" panose="02010800040101010101" pitchFamily="2" charset="-122"/>
                <a:ea typeface="华文新魏" panose="02010800040101010101" pitchFamily="2" charset="-122"/>
              </a:rPr>
              <a:t>state</a:t>
            </a:r>
            <a:r>
              <a:rPr lang="en-US" altLang="zh-CN" sz="1800" b="1" dirty="0">
                <a:latin typeface="华文新魏" panose="02010800040101010101" pitchFamily="2" charset="-122"/>
                <a:ea typeface="华文新魏" panose="02010800040101010101" pitchFamily="2" charset="-122"/>
              </a:rPr>
              <a:t>)</a:t>
            </a:r>
          </a:p>
          <a:p>
            <a:pPr eaLnBrk="1" hangingPunct="1">
              <a:buNone/>
            </a:pPr>
            <a:r>
              <a:rPr lang="en-US" altLang="zh-CN" sz="1800" dirty="0">
                <a:latin typeface="华文新魏" panose="02010800040101010101" pitchFamily="2" charset="-122"/>
                <a:ea typeface="华文新魏" panose="02010800040101010101" pitchFamily="2" charset="-122"/>
              </a:rPr>
              <a:t>         </a:t>
            </a:r>
          </a:p>
          <a:p>
            <a:pPr eaLnBrk="1" hangingPunct="1">
              <a:buNone/>
            </a:pP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一般，</a:t>
            </a:r>
            <a:r>
              <a:rPr lang="en-US" altLang="zh-CN" sz="1800" dirty="0">
                <a:latin typeface="华文新魏" panose="02010800040101010101" pitchFamily="2" charset="-122"/>
                <a:ea typeface="华文新魏" panose="02010800040101010101" pitchFamily="2" charset="-122"/>
              </a:rPr>
              <a:t>0</a:t>
            </a:r>
            <a:r>
              <a:rPr lang="zh-CN" altLang="en-US" sz="1800" dirty="0">
                <a:latin typeface="华文新魏" panose="02010800040101010101" pitchFamily="2" charset="-122"/>
                <a:ea typeface="华文新魏" panose="02010800040101010101" pitchFamily="2" charset="-122"/>
              </a:rPr>
              <a:t>状态</a:t>
            </a:r>
            <a:r>
              <a:rPr lang="en-US" altLang="zh-CN"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逻辑条件的假或无效，</a:t>
            </a:r>
          </a:p>
          <a:p>
            <a:pPr eaLnBrk="1" hangingPunct="1">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1</a:t>
            </a:r>
            <a:r>
              <a:rPr lang="zh-CN" altLang="en-US" sz="1800" dirty="0">
                <a:latin typeface="华文新魏" panose="02010800040101010101" pitchFamily="2" charset="-122"/>
                <a:ea typeface="华文新魏" panose="02010800040101010101" pitchFamily="2" charset="-122"/>
              </a:rPr>
              <a:t>状态</a:t>
            </a:r>
            <a:r>
              <a:rPr lang="en-US" altLang="zh-CN"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逻辑条件的真或有效。</a:t>
            </a:r>
          </a:p>
          <a:p>
            <a:pPr eaLnBrk="1" hangingPunct="1">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两种状态无大小之分</a:t>
            </a:r>
            <a:r>
              <a:rPr lang="en-US" altLang="zh-CN" sz="1800" dirty="0">
                <a:latin typeface="华文新魏" panose="02010800040101010101" pitchFamily="2" charset="-122"/>
                <a:ea typeface="华文新魏" panose="02010800040101010101" pitchFamily="2" charset="-122"/>
              </a:rPr>
              <a:t>)</a:t>
            </a:r>
          </a:p>
        </p:txBody>
      </p:sp>
      <p:pic>
        <p:nvPicPr>
          <p:cNvPr id="15366" name="Picture 4" descr="P2_1拷貝"/>
          <p:cNvPicPr>
            <a:picLocks noChangeAspect="1"/>
          </p:cNvPicPr>
          <p:nvPr/>
        </p:nvPicPr>
        <p:blipFill>
          <a:blip r:embed="rId3"/>
          <a:stretch>
            <a:fillRect/>
          </a:stretch>
        </p:blipFill>
        <p:spPr>
          <a:xfrm>
            <a:off x="5744308" y="559118"/>
            <a:ext cx="3203575" cy="842962"/>
          </a:xfrm>
          <a:prstGeom prst="rect">
            <a:avLst/>
          </a:prstGeom>
          <a:noFill/>
          <a:ln w="9525">
            <a:noFill/>
          </a:ln>
        </p:spPr>
      </p:pic>
      <p:pic>
        <p:nvPicPr>
          <p:cNvPr id="15367" name="Picture 5" descr="0202"/>
          <p:cNvPicPr>
            <a:picLocks noChangeAspect="1"/>
          </p:cNvPicPr>
          <p:nvPr/>
        </p:nvPicPr>
        <p:blipFill>
          <a:blip r:embed="rId4"/>
          <a:stretch>
            <a:fillRect/>
          </a:stretch>
        </p:blipFill>
        <p:spPr>
          <a:xfrm>
            <a:off x="5221605" y="3309759"/>
            <a:ext cx="3635375" cy="1071563"/>
          </a:xfrm>
          <a:prstGeom prst="rect">
            <a:avLst/>
          </a:prstGeom>
          <a:noFill/>
          <a:ln w="9525">
            <a:noFill/>
          </a:ln>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ppt_x"/>
                                          </p:val>
                                        </p:tav>
                                        <p:tav tm="100000">
                                          <p:val>
                                            <p:strVal val="#ppt_x"/>
                                          </p:val>
                                        </p:tav>
                                      </p:tavLst>
                                    </p:anim>
                                    <p:anim calcmode="lin" valueType="num">
                                      <p:cBhvr additive="base">
                                        <p:cTn id="8"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7"/>
                                        </p:tgtEl>
                                        <p:attrNameLst>
                                          <p:attrName>style.visibility</p:attrName>
                                        </p:attrNameLst>
                                      </p:cBhvr>
                                      <p:to>
                                        <p:strVal val="visible"/>
                                      </p:to>
                                    </p:set>
                                    <p:anim calcmode="lin" valueType="num">
                                      <p:cBhvr additive="base">
                                        <p:cTn id="13" dur="500" fill="hold"/>
                                        <p:tgtEl>
                                          <p:spTgt spid="15367"/>
                                        </p:tgtEl>
                                        <p:attrNameLst>
                                          <p:attrName>ppt_x</p:attrName>
                                        </p:attrNameLst>
                                      </p:cBhvr>
                                      <p:tavLst>
                                        <p:tav tm="0">
                                          <p:val>
                                            <p:strVal val="#ppt_x"/>
                                          </p:val>
                                        </p:tav>
                                        <p:tav tm="100000">
                                          <p:val>
                                            <p:strVal val="#ppt_x"/>
                                          </p:val>
                                        </p:tav>
                                      </p:tavLst>
                                    </p:anim>
                                    <p:anim calcmode="lin" valueType="num">
                                      <p:cBhvr additive="base">
                                        <p:cTn id="14"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5529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40</a:t>
            </a:fld>
            <a:endParaRPr lang="en-US" altLang="zh-CN" sz="900" dirty="0">
              <a:solidFill>
                <a:srgbClr val="898989"/>
              </a:solidFill>
              <a:latin typeface="Times New Roman" panose="02020603050405020304" pitchFamily="18" charset="0"/>
            </a:endParaRPr>
          </a:p>
        </p:txBody>
      </p:sp>
      <p:sp>
        <p:nvSpPr>
          <p:cNvPr id="55300" name="Text Box 7"/>
          <p:cNvSpPr txBox="1"/>
          <p:nvPr/>
        </p:nvSpPr>
        <p:spPr>
          <a:xfrm>
            <a:off x="1025525" y="876300"/>
            <a:ext cx="7650163" cy="3665538"/>
          </a:xfrm>
          <a:prstGeom prst="rect">
            <a:avLst/>
          </a:prstGeom>
          <a:noFill/>
          <a:ln w="9525">
            <a:noFill/>
          </a:ln>
        </p:spPr>
        <p:txBody>
          <a:bodyPr>
            <a:spAutoFit/>
          </a:bodyPr>
          <a:lstStyle/>
          <a:p>
            <a:pPr marL="514350" indent="-514350" eaLnBrk="1" hangingPunct="1">
              <a:lnSpc>
                <a:spcPct val="150000"/>
              </a:lnSpc>
              <a:spcBef>
                <a:spcPct val="20000"/>
              </a:spcBef>
              <a:buFont typeface="宋体" panose="02010600030101010101" pitchFamily="2" charset="-122"/>
              <a:buAutoNum type="circleNumDbPlain"/>
            </a:pPr>
            <a:r>
              <a:rPr lang="zh-CN" altLang="en-US" sz="1800" b="1" dirty="0">
                <a:solidFill>
                  <a:schemeClr val="tx1"/>
                </a:solidFill>
                <a:latin typeface="黑体" panose="02010609060101010101" pitchFamily="49" charset="-122"/>
                <a:ea typeface="黑体" panose="02010609060101010101" pitchFamily="49" charset="-122"/>
              </a:rPr>
              <a:t>卡诺图的构成</a:t>
            </a:r>
          </a:p>
          <a:p>
            <a:pPr marL="514350" indent="-514350" eaLnBrk="1" hangingPunct="1">
              <a:lnSpc>
                <a:spcPct val="15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r>
              <a:rPr lang="zh-CN" altLang="en-US" sz="1800" dirty="0">
                <a:solidFill>
                  <a:srgbClr val="FF0066"/>
                </a:solidFill>
                <a:latin typeface="黑体" panose="02010609060101010101" pitchFamily="49" charset="-122"/>
                <a:ea typeface="黑体" panose="02010609060101010101" pitchFamily="49" charset="-122"/>
              </a:rPr>
              <a:t>卡诺图是一种</a:t>
            </a:r>
            <a:r>
              <a:rPr lang="zh-CN" altLang="en-US" sz="1800" b="1" dirty="0">
                <a:solidFill>
                  <a:srgbClr val="FF0066"/>
                </a:solidFill>
                <a:latin typeface="黑体" panose="02010609060101010101" pitchFamily="49" charset="-122"/>
                <a:ea typeface="黑体" panose="02010609060101010101" pitchFamily="49" charset="-122"/>
              </a:rPr>
              <a:t>平面方格阵列图</a:t>
            </a:r>
            <a:r>
              <a:rPr lang="zh-CN" altLang="en-US" sz="1800" b="1"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a:t>
            </a:r>
          </a:p>
          <a:p>
            <a:pPr marL="514350" indent="-514350" eaLnBrk="1" hangingPunct="1">
              <a:lnSpc>
                <a:spcPct val="15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行和列按变量的组合标注</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其变量顺序按真值表中输入变量从左</a:t>
            </a:r>
            <a:endParaRPr lang="en-US" altLang="zh-CN" sz="1800" dirty="0">
              <a:solidFill>
                <a:schemeClr val="tx1"/>
              </a:solidFill>
              <a:latin typeface="黑体" panose="02010609060101010101" pitchFamily="49" charset="-122"/>
              <a:ea typeface="黑体" panose="02010609060101010101" pitchFamily="49" charset="-122"/>
            </a:endParaRPr>
          </a:p>
          <a:p>
            <a:pPr marL="514350" indent="-514350" eaLnBrk="1" hangingPunct="1">
              <a:lnSpc>
                <a:spcPct val="15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至右</a:t>
            </a:r>
            <a:r>
              <a:rPr lang="en-US" altLang="zh-CN" sz="1800" dirty="0">
                <a:solidFill>
                  <a:schemeClr val="tx1"/>
                </a:solidFill>
                <a:latin typeface="黑体" panose="02010609060101010101" pitchFamily="49" charset="-122"/>
                <a:ea typeface="黑体" panose="02010609060101010101" pitchFamily="49" charset="-122"/>
              </a:rPr>
              <a:t>(ABC)</a:t>
            </a:r>
            <a:r>
              <a:rPr lang="zh-CN" altLang="en-US" sz="1800" dirty="0">
                <a:solidFill>
                  <a:schemeClr val="tx1"/>
                </a:solidFill>
                <a:latin typeface="黑体" panose="02010609060101010101" pitchFamily="49" charset="-122"/>
                <a:ea typeface="黑体" panose="02010609060101010101" pitchFamily="49" charset="-122"/>
              </a:rPr>
              <a:t>的顺序</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并且行与列坐标按变量组合的二进制</a:t>
            </a:r>
            <a:r>
              <a:rPr lang="zh-CN" altLang="en-US" sz="1800" dirty="0">
                <a:solidFill>
                  <a:srgbClr val="FF0000"/>
                </a:solidFill>
                <a:latin typeface="黑体" panose="02010609060101010101" pitchFamily="49" charset="-122"/>
                <a:ea typeface="黑体" panose="02010609060101010101" pitchFamily="49" charset="-122"/>
              </a:rPr>
              <a:t>格雷码</a:t>
            </a:r>
            <a:r>
              <a:rPr lang="zh-CN" altLang="en-US" sz="1800" dirty="0">
                <a:solidFill>
                  <a:schemeClr val="tx1"/>
                </a:solidFill>
                <a:latin typeface="黑体" panose="02010609060101010101" pitchFamily="49" charset="-122"/>
                <a:ea typeface="黑体" panose="02010609060101010101" pitchFamily="49" charset="-122"/>
              </a:rPr>
              <a:t>的顺序；</a:t>
            </a:r>
            <a:endParaRPr lang="en-US" altLang="zh-CN" sz="1800" dirty="0">
              <a:solidFill>
                <a:schemeClr val="tx1"/>
              </a:solidFill>
              <a:latin typeface="黑体" panose="02010609060101010101" pitchFamily="49" charset="-122"/>
              <a:ea typeface="黑体" panose="02010609060101010101" pitchFamily="49" charset="-122"/>
            </a:endParaRPr>
          </a:p>
          <a:p>
            <a:pPr marL="514350" indent="-514350" eaLnBrk="1" hangingPunct="1">
              <a:lnSpc>
                <a:spcPct val="15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而小方格左上角标注可用十进制数表示</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该数对应最小项的下标值。</a:t>
            </a:r>
            <a:endParaRPr lang="en-US" altLang="zh-CN" sz="1800" dirty="0">
              <a:solidFill>
                <a:schemeClr val="tx1"/>
              </a:solidFill>
              <a:latin typeface="黑体" panose="02010609060101010101" pitchFamily="49" charset="-122"/>
              <a:ea typeface="黑体" panose="02010609060101010101" pitchFamily="49" charset="-122"/>
            </a:endParaRPr>
          </a:p>
          <a:p>
            <a:pPr marL="514350" indent="-514350" eaLnBrk="1" hangingPunct="1">
              <a:lnSpc>
                <a:spcPct val="150000"/>
              </a:lnSpc>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p>
          <a:p>
            <a:pPr marL="514350" indent="-514350" eaLnBrk="1" hangingPunct="1">
              <a:lnSpc>
                <a:spcPct val="150000"/>
              </a:lnSpc>
              <a:spcBef>
                <a:spcPct val="2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      下页给出了二、三、四、五、六变量的卡诺图。</a:t>
            </a:r>
            <a:r>
              <a:rPr lang="zh-CN" altLang="en-US" sz="1800" dirty="0">
                <a:solidFill>
                  <a:schemeClr val="tx1"/>
                </a:solidFill>
                <a:latin typeface="黑体" panose="02010609060101010101" pitchFamily="49" charset="-122"/>
                <a:ea typeface="黑体" panose="02010609060101010101" pitchFamily="49" charset="-122"/>
              </a:rPr>
              <a:t>   </a:t>
            </a:r>
          </a:p>
          <a:p>
            <a:pPr marL="514350" indent="-514350" eaLnBrk="1" hangingPunct="1">
              <a:spcBef>
                <a:spcPct val="20000"/>
              </a:spcBef>
              <a:buFont typeface="Arial" panose="020B0604020202020204" pitchFamily="34" charset="0"/>
            </a:pPr>
            <a:endParaRPr lang="en-US" altLang="zh-CN"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xEl>
                                              <p:pRg st="2" end="2"/>
                                            </p:txEl>
                                          </p:spTgt>
                                        </p:tgtEl>
                                        <p:attrNameLst>
                                          <p:attrName>style.visibility</p:attrName>
                                        </p:attrNameLst>
                                      </p:cBhvr>
                                      <p:to>
                                        <p:strVal val="visible"/>
                                      </p:to>
                                    </p:set>
                                    <p:anim calcmode="lin" valueType="num">
                                      <p:cBhvr additive="base">
                                        <p:cTn id="7" dur="500" fill="hold"/>
                                        <p:tgtEl>
                                          <p:spTgt spid="5530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0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300">
                                            <p:txEl>
                                              <p:pRg st="3" end="3"/>
                                            </p:txEl>
                                          </p:spTgt>
                                        </p:tgtEl>
                                        <p:attrNameLst>
                                          <p:attrName>style.visibility</p:attrName>
                                        </p:attrNameLst>
                                      </p:cBhvr>
                                      <p:to>
                                        <p:strVal val="visible"/>
                                      </p:to>
                                    </p:set>
                                    <p:anim calcmode="lin" valueType="num">
                                      <p:cBhvr additive="base">
                                        <p:cTn id="11" dur="500" fill="hold"/>
                                        <p:tgtEl>
                                          <p:spTgt spid="5530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300">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300">
                                            <p:txEl>
                                              <p:pRg st="4" end="4"/>
                                            </p:txEl>
                                          </p:spTgt>
                                        </p:tgtEl>
                                        <p:attrNameLst>
                                          <p:attrName>style.visibility</p:attrName>
                                        </p:attrNameLst>
                                      </p:cBhvr>
                                      <p:to>
                                        <p:strVal val="visible"/>
                                      </p:to>
                                    </p:set>
                                    <p:anim calcmode="lin" valueType="num">
                                      <p:cBhvr additive="base">
                                        <p:cTn id="15" dur="500" fill="hold"/>
                                        <p:tgtEl>
                                          <p:spTgt spid="5530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3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5300">
                                            <p:txEl>
                                              <p:pRg st="6" end="6"/>
                                            </p:txEl>
                                          </p:spTgt>
                                        </p:tgtEl>
                                        <p:attrNameLst>
                                          <p:attrName>style.visibility</p:attrName>
                                        </p:attrNameLst>
                                      </p:cBhvr>
                                      <p:to>
                                        <p:strVal val="visible"/>
                                      </p:to>
                                    </p:set>
                                    <p:anim calcmode="lin" valueType="num">
                                      <p:cBhvr additive="base">
                                        <p:cTn id="21" dur="500" fill="hold"/>
                                        <p:tgtEl>
                                          <p:spTgt spid="55300">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30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5632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41</a:t>
            </a:fld>
            <a:endParaRPr lang="en-US" altLang="zh-CN" sz="900" dirty="0">
              <a:solidFill>
                <a:srgbClr val="898989"/>
              </a:solidFill>
              <a:latin typeface="Times New Roman" panose="02020603050405020304" pitchFamily="18" charset="0"/>
            </a:endParaRPr>
          </a:p>
        </p:txBody>
      </p:sp>
      <p:sp>
        <p:nvSpPr>
          <p:cNvPr id="56324" name="Rectangle 2"/>
          <p:cNvSpPr>
            <a:spLocks noGrp="1"/>
          </p:cNvSpPr>
          <p:nvPr>
            <p:ph type="title"/>
          </p:nvPr>
        </p:nvSpPr>
        <p:spPr>
          <a:xfrm>
            <a:off x="919163" y="515938"/>
            <a:ext cx="4724400" cy="471487"/>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单变量的卡诺图</a:t>
            </a:r>
          </a:p>
        </p:txBody>
      </p:sp>
      <p:sp>
        <p:nvSpPr>
          <p:cNvPr id="56325" name="Rectangle 3"/>
          <p:cNvSpPr>
            <a:spLocks noGrp="1"/>
          </p:cNvSpPr>
          <p:nvPr>
            <p:ph/>
          </p:nvPr>
        </p:nvSpPr>
        <p:spPr>
          <a:xfrm>
            <a:off x="971550" y="2571750"/>
            <a:ext cx="7772400" cy="457200"/>
          </a:xfrm>
          <a:prstGeom prst="rect">
            <a:avLst/>
          </a:prstGeom>
          <a:noFill/>
          <a:ln w="9525">
            <a:noFill/>
          </a:ln>
        </p:spPr>
        <p:txBody>
          <a:bodyPr/>
          <a:lstStyle/>
          <a:p>
            <a:pPr eaLnBrk="1" hangingPunct="1">
              <a:buNone/>
            </a:pPr>
            <a:r>
              <a:rPr lang="zh-CN" altLang="en-US" sz="1800" b="1" dirty="0">
                <a:latin typeface="黑体" panose="02010609060101010101" pitchFamily="49" charset="-122"/>
                <a:ea typeface="黑体" panose="02010609060101010101" pitchFamily="49" charset="-122"/>
              </a:rPr>
              <a:t>二变量的卡诺图</a:t>
            </a:r>
          </a:p>
        </p:txBody>
      </p:sp>
      <p:sp>
        <p:nvSpPr>
          <p:cNvPr id="56326" name="Rectangle 6"/>
          <p:cNvSpPr/>
          <p:nvPr/>
        </p:nvSpPr>
        <p:spPr>
          <a:xfrm>
            <a:off x="1042988" y="1003300"/>
            <a:ext cx="1981200" cy="1314450"/>
          </a:xfrm>
          <a:prstGeom prst="rect">
            <a:avLst/>
          </a:prstGeom>
          <a:solidFill>
            <a:srgbClr val="FFFFFF"/>
          </a:solidFill>
          <a:ln w="38100" cap="flat" cmpd="sng">
            <a:solidFill>
              <a:srgbClr val="FFCC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03" name="Line 9"/>
          <p:cNvSpPr/>
          <p:nvPr/>
        </p:nvSpPr>
        <p:spPr>
          <a:xfrm>
            <a:off x="2033588" y="1003300"/>
            <a:ext cx="0" cy="131445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6328" name="Text Box 10"/>
          <p:cNvSpPr txBox="1"/>
          <p:nvPr/>
        </p:nvSpPr>
        <p:spPr>
          <a:xfrm>
            <a:off x="3276600" y="2489200"/>
            <a:ext cx="42672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引入变量</a:t>
            </a:r>
            <a:r>
              <a:rPr lang="en-US" altLang="zh-CN" sz="1800" dirty="0">
                <a:solidFill>
                  <a:schemeClr val="tx1"/>
                </a:solidFill>
                <a:latin typeface="黑体" panose="02010609060101010101" pitchFamily="49" charset="-122"/>
                <a:ea typeface="黑体" panose="02010609060101010101" pitchFamily="49" charset="-122"/>
              </a:rPr>
              <a:t>A</a:t>
            </a:r>
            <a:r>
              <a:rPr lang="zh-CN" altLang="en-US" sz="1800" dirty="0">
                <a:solidFill>
                  <a:schemeClr val="tx1"/>
                </a:solidFill>
                <a:latin typeface="黑体" panose="02010609060101010101" pitchFamily="49" charset="-122"/>
                <a:ea typeface="黑体" panose="02010609060101010101" pitchFamily="49" charset="-122"/>
              </a:rPr>
              <a:t>，用</a:t>
            </a:r>
            <a:r>
              <a:rPr lang="zh-CN" altLang="en-US" sz="1800">
                <a:solidFill>
                  <a:schemeClr val="tx1"/>
                </a:solidFill>
                <a:latin typeface="黑体" panose="02010609060101010101" pitchFamily="49" charset="-122"/>
                <a:ea typeface="黑体" panose="02010609060101010101" pitchFamily="49" charset="-122"/>
              </a:rPr>
              <a:t>蓝</a:t>
            </a:r>
            <a:r>
              <a:rPr lang="zh-CN" altLang="en-US" sz="1800" dirty="0">
                <a:solidFill>
                  <a:schemeClr val="tx1"/>
                </a:solidFill>
                <a:latin typeface="黑体" panose="02010609060101010101" pitchFamily="49" charset="-122"/>
                <a:ea typeface="黑体" panose="02010609060101010101" pitchFamily="49" charset="-122"/>
              </a:rPr>
              <a:t>线条将区域分为两块</a:t>
            </a:r>
          </a:p>
        </p:txBody>
      </p:sp>
      <p:sp>
        <p:nvSpPr>
          <p:cNvPr id="56329" name="Line 11"/>
          <p:cNvSpPr/>
          <p:nvPr/>
        </p:nvSpPr>
        <p:spPr>
          <a:xfrm flipH="1" flipV="1">
            <a:off x="2762250" y="2317750"/>
            <a:ext cx="457200" cy="342900"/>
          </a:xfrm>
          <a:prstGeom prst="line">
            <a:avLst/>
          </a:prstGeom>
          <a:ln w="6350" cap="flat" cmpd="sng">
            <a:solidFill>
              <a:schemeClr val="tx1"/>
            </a:solidFill>
            <a:prstDash val="solid"/>
            <a:headEnd type="none" w="med" len="med"/>
            <a:tailEnd type="triangle" w="med" len="med"/>
          </a:ln>
        </p:spPr>
        <p:txBody>
          <a:bodyPr/>
          <a:lstStyle/>
          <a:p>
            <a:endParaRPr lang="zh-CN" altLang="en-US"/>
          </a:p>
        </p:txBody>
      </p:sp>
      <p:sp>
        <p:nvSpPr>
          <p:cNvPr id="56330" name="Line 12"/>
          <p:cNvSpPr/>
          <p:nvPr/>
        </p:nvSpPr>
        <p:spPr>
          <a:xfrm flipH="1" flipV="1">
            <a:off x="1695450" y="2317750"/>
            <a:ext cx="1524000" cy="400050"/>
          </a:xfrm>
          <a:prstGeom prst="line">
            <a:avLst/>
          </a:prstGeom>
          <a:ln w="6350" cap="flat" cmpd="sng">
            <a:solidFill>
              <a:schemeClr val="tx1"/>
            </a:solidFill>
            <a:prstDash val="solid"/>
            <a:headEnd type="none" w="med" len="med"/>
            <a:tailEnd type="triangle" w="med" len="med"/>
          </a:ln>
        </p:spPr>
        <p:txBody>
          <a:bodyPr/>
          <a:lstStyle/>
          <a:p>
            <a:endParaRPr lang="zh-CN" altLang="en-US"/>
          </a:p>
        </p:txBody>
      </p:sp>
      <p:sp>
        <p:nvSpPr>
          <p:cNvPr id="56331" name="Text Box 13"/>
          <p:cNvSpPr txBox="1"/>
          <p:nvPr/>
        </p:nvSpPr>
        <p:spPr>
          <a:xfrm>
            <a:off x="2338388" y="1517650"/>
            <a:ext cx="6858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a:t>
            </a:r>
          </a:p>
        </p:txBody>
      </p:sp>
      <p:grpSp>
        <p:nvGrpSpPr>
          <p:cNvPr id="56332" name="Group 14"/>
          <p:cNvGrpSpPr/>
          <p:nvPr/>
        </p:nvGrpSpPr>
        <p:grpSpPr>
          <a:xfrm>
            <a:off x="1271588" y="1517650"/>
            <a:ext cx="685800" cy="368300"/>
            <a:chOff x="0" y="0"/>
            <a:chExt cx="432" cy="310"/>
          </a:xfrm>
        </p:grpSpPr>
        <p:sp>
          <p:nvSpPr>
            <p:cNvPr id="56353" name="Text Box 15"/>
            <p:cNvSpPr txBox="1"/>
            <p:nvPr/>
          </p:nvSpPr>
          <p:spPr>
            <a:xfrm>
              <a:off x="0" y="0"/>
              <a:ext cx="432"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a:t>
              </a:r>
            </a:p>
          </p:txBody>
        </p:sp>
        <p:sp>
          <p:nvSpPr>
            <p:cNvPr id="56354" name="Line 16"/>
            <p:cNvSpPr/>
            <p:nvPr/>
          </p:nvSpPr>
          <p:spPr>
            <a:xfrm>
              <a:off x="22" y="38"/>
              <a:ext cx="144"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sp>
        <p:nvSpPr>
          <p:cNvPr id="56333" name="Text Box 27"/>
          <p:cNvSpPr txBox="1"/>
          <p:nvPr/>
        </p:nvSpPr>
        <p:spPr>
          <a:xfrm>
            <a:off x="4284663" y="3481388"/>
            <a:ext cx="45720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再引入变量</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，用黑线条将区域分为四块</a:t>
            </a:r>
          </a:p>
        </p:txBody>
      </p:sp>
      <p:sp>
        <p:nvSpPr>
          <p:cNvPr id="56334" name="Line 28"/>
          <p:cNvSpPr/>
          <p:nvPr/>
        </p:nvSpPr>
        <p:spPr>
          <a:xfrm flipH="1">
            <a:off x="3143250" y="3608388"/>
            <a:ext cx="990600" cy="0"/>
          </a:xfrm>
          <a:prstGeom prst="line">
            <a:avLst/>
          </a:prstGeom>
          <a:ln w="6350" cap="flat" cmpd="sng">
            <a:solidFill>
              <a:schemeClr val="tx1"/>
            </a:solidFill>
            <a:prstDash val="solid"/>
            <a:headEnd type="none" w="med" len="med"/>
            <a:tailEnd type="triangle" w="med" len="med"/>
          </a:ln>
        </p:spPr>
        <p:txBody>
          <a:bodyPr/>
          <a:lstStyle/>
          <a:p>
            <a:endParaRPr lang="zh-CN" altLang="en-US"/>
          </a:p>
        </p:txBody>
      </p:sp>
      <p:sp>
        <p:nvSpPr>
          <p:cNvPr id="56335" name="Rectangle 29"/>
          <p:cNvSpPr/>
          <p:nvPr/>
        </p:nvSpPr>
        <p:spPr>
          <a:xfrm>
            <a:off x="1085850" y="3086100"/>
            <a:ext cx="1981200" cy="1314450"/>
          </a:xfrm>
          <a:prstGeom prst="rect">
            <a:avLst/>
          </a:prstGeom>
          <a:solidFill>
            <a:srgbClr val="FFFFFF"/>
          </a:solidFill>
          <a:ln w="38100" cap="flat" cmpd="sng">
            <a:solidFill>
              <a:srgbClr val="FFCC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336" name="Line 30"/>
          <p:cNvSpPr/>
          <p:nvPr/>
        </p:nvSpPr>
        <p:spPr>
          <a:xfrm>
            <a:off x="2076450" y="3100388"/>
            <a:ext cx="0" cy="131445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6337" name="Text Box 31"/>
          <p:cNvSpPr txBox="1"/>
          <p:nvPr/>
        </p:nvSpPr>
        <p:spPr>
          <a:xfrm>
            <a:off x="2305050" y="4065588"/>
            <a:ext cx="6858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 B</a:t>
            </a:r>
          </a:p>
        </p:txBody>
      </p:sp>
      <p:sp>
        <p:nvSpPr>
          <p:cNvPr id="55316" name="Line 32"/>
          <p:cNvSpPr/>
          <p:nvPr/>
        </p:nvSpPr>
        <p:spPr>
          <a:xfrm>
            <a:off x="1085850" y="3836988"/>
            <a:ext cx="198120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6339" name="Text Box 33"/>
          <p:cNvSpPr txBox="1"/>
          <p:nvPr/>
        </p:nvSpPr>
        <p:spPr>
          <a:xfrm>
            <a:off x="1314450" y="3429000"/>
            <a:ext cx="6858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 B</a:t>
            </a:r>
          </a:p>
        </p:txBody>
      </p:sp>
      <p:sp>
        <p:nvSpPr>
          <p:cNvPr id="56340" name="Line 34"/>
          <p:cNvSpPr/>
          <p:nvPr/>
        </p:nvSpPr>
        <p:spPr>
          <a:xfrm>
            <a:off x="1333500" y="3508375"/>
            <a:ext cx="2286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6341" name="Text Box 36"/>
          <p:cNvSpPr txBox="1"/>
          <p:nvPr/>
        </p:nvSpPr>
        <p:spPr>
          <a:xfrm>
            <a:off x="1314450" y="4065588"/>
            <a:ext cx="6858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 B</a:t>
            </a:r>
          </a:p>
        </p:txBody>
      </p:sp>
      <p:sp>
        <p:nvSpPr>
          <p:cNvPr id="56342" name="Line 37"/>
          <p:cNvSpPr/>
          <p:nvPr/>
        </p:nvSpPr>
        <p:spPr>
          <a:xfrm>
            <a:off x="1390650" y="4156075"/>
            <a:ext cx="2286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6343" name="Text Box 38"/>
          <p:cNvSpPr txBox="1"/>
          <p:nvPr/>
        </p:nvSpPr>
        <p:spPr>
          <a:xfrm>
            <a:off x="2305050" y="3436938"/>
            <a:ext cx="6858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 B</a:t>
            </a:r>
          </a:p>
        </p:txBody>
      </p:sp>
      <p:sp>
        <p:nvSpPr>
          <p:cNvPr id="56344" name="Line 39"/>
          <p:cNvSpPr/>
          <p:nvPr/>
        </p:nvSpPr>
        <p:spPr>
          <a:xfrm>
            <a:off x="2555875" y="3508375"/>
            <a:ext cx="2286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6345" name="Line 40"/>
          <p:cNvSpPr/>
          <p:nvPr/>
        </p:nvSpPr>
        <p:spPr>
          <a:xfrm flipH="1">
            <a:off x="3067050" y="3779838"/>
            <a:ext cx="1143000" cy="342900"/>
          </a:xfrm>
          <a:prstGeom prst="line">
            <a:avLst/>
          </a:prstGeom>
          <a:ln w="6350" cap="flat" cmpd="sng">
            <a:solidFill>
              <a:schemeClr val="tx1"/>
            </a:solidFill>
            <a:prstDash val="solid"/>
            <a:headEnd type="none" w="med" len="med"/>
            <a:tailEnd type="triangle" w="med" len="med"/>
          </a:ln>
        </p:spPr>
        <p:txBody>
          <a:bodyPr/>
          <a:lstStyle/>
          <a:p>
            <a:endParaRPr lang="zh-CN" altLang="en-US"/>
          </a:p>
        </p:txBody>
      </p:sp>
      <p:sp>
        <p:nvSpPr>
          <p:cNvPr id="56346" name="Text Box 41"/>
          <p:cNvSpPr txBox="1"/>
          <p:nvPr/>
        </p:nvSpPr>
        <p:spPr>
          <a:xfrm>
            <a:off x="1119188" y="1003300"/>
            <a:ext cx="533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0</a:t>
            </a:r>
          </a:p>
        </p:txBody>
      </p:sp>
      <p:sp>
        <p:nvSpPr>
          <p:cNvPr id="56347" name="Text Box 42"/>
          <p:cNvSpPr txBox="1"/>
          <p:nvPr/>
        </p:nvSpPr>
        <p:spPr>
          <a:xfrm>
            <a:off x="2109788" y="1003300"/>
            <a:ext cx="533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56348" name="Text Box 43"/>
          <p:cNvSpPr txBox="1"/>
          <p:nvPr/>
        </p:nvSpPr>
        <p:spPr>
          <a:xfrm>
            <a:off x="1085850" y="3076575"/>
            <a:ext cx="533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0</a:t>
            </a:r>
          </a:p>
        </p:txBody>
      </p:sp>
      <p:sp>
        <p:nvSpPr>
          <p:cNvPr id="56349" name="Text Box 44"/>
          <p:cNvSpPr txBox="1"/>
          <p:nvPr/>
        </p:nvSpPr>
        <p:spPr>
          <a:xfrm>
            <a:off x="1042988" y="3795713"/>
            <a:ext cx="5334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56350" name="Text Box 45"/>
          <p:cNvSpPr txBox="1"/>
          <p:nvPr/>
        </p:nvSpPr>
        <p:spPr>
          <a:xfrm>
            <a:off x="2076450" y="3076575"/>
            <a:ext cx="533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2</a:t>
            </a:r>
          </a:p>
        </p:txBody>
      </p:sp>
      <p:sp>
        <p:nvSpPr>
          <p:cNvPr id="56351" name="Text Box 46"/>
          <p:cNvSpPr txBox="1"/>
          <p:nvPr/>
        </p:nvSpPr>
        <p:spPr>
          <a:xfrm>
            <a:off x="2051050" y="3808413"/>
            <a:ext cx="5334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3</a:t>
            </a:r>
          </a:p>
        </p:txBody>
      </p:sp>
      <p:sp>
        <p:nvSpPr>
          <p:cNvPr id="56352" name="Line 47"/>
          <p:cNvSpPr/>
          <p:nvPr/>
        </p:nvSpPr>
        <p:spPr>
          <a:xfrm>
            <a:off x="1619250" y="3508375"/>
            <a:ext cx="2159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5316"/>
                                        </p:tgtEl>
                                        <p:attrNameLst>
                                          <p:attrName>style.visibility</p:attrName>
                                        </p:attrNameLst>
                                      </p:cBhvr>
                                      <p:to>
                                        <p:strVal val="visible"/>
                                      </p:to>
                                    </p:set>
                                    <p:anim calcmode="lin" valueType="num">
                                      <p:cBhvr additive="base">
                                        <p:cTn id="11" dur="500" fill="hold"/>
                                        <p:tgtEl>
                                          <p:spTgt spid="55316"/>
                                        </p:tgtEl>
                                        <p:attrNameLst>
                                          <p:attrName>ppt_x</p:attrName>
                                        </p:attrNameLst>
                                      </p:cBhvr>
                                      <p:tavLst>
                                        <p:tav tm="0">
                                          <p:val>
                                            <p:strVal val="#ppt_x"/>
                                          </p:val>
                                        </p:tav>
                                        <p:tav tm="100000">
                                          <p:val>
                                            <p:strVal val="#ppt_x"/>
                                          </p:val>
                                        </p:tav>
                                      </p:tavLst>
                                    </p:anim>
                                    <p:anim calcmode="lin" valueType="num">
                                      <p:cBhvr additive="base">
                                        <p:cTn id="12" dur="500" fill="hold"/>
                                        <p:tgtEl>
                                          <p:spTgt spid="55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5734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42</a:t>
            </a:fld>
            <a:endParaRPr lang="en-US" altLang="zh-CN" sz="900" dirty="0">
              <a:solidFill>
                <a:srgbClr val="898989"/>
              </a:solidFill>
              <a:latin typeface="Times New Roman" panose="02020603050405020304" pitchFamily="18" charset="0"/>
            </a:endParaRPr>
          </a:p>
        </p:txBody>
      </p:sp>
      <p:sp>
        <p:nvSpPr>
          <p:cNvPr id="57348" name="Rectangle 2"/>
          <p:cNvSpPr>
            <a:spLocks noGrp="1"/>
          </p:cNvSpPr>
          <p:nvPr>
            <p:ph type="title"/>
          </p:nvPr>
        </p:nvSpPr>
        <p:spPr>
          <a:xfrm>
            <a:off x="685800" y="542925"/>
            <a:ext cx="7772400" cy="515938"/>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三变量的卡诺图</a:t>
            </a:r>
          </a:p>
        </p:txBody>
      </p:sp>
      <p:sp>
        <p:nvSpPr>
          <p:cNvPr id="57349" name="Rectangle 3"/>
          <p:cNvSpPr>
            <a:spLocks noGrp="1"/>
          </p:cNvSpPr>
          <p:nvPr>
            <p:ph/>
          </p:nvPr>
        </p:nvSpPr>
        <p:spPr>
          <a:xfrm>
            <a:off x="685800" y="2800350"/>
            <a:ext cx="7924800" cy="1643063"/>
          </a:xfrm>
          <a:prstGeom prst="rect">
            <a:avLst/>
          </a:prstGeom>
          <a:noFill/>
          <a:ln w="9525">
            <a:noFill/>
          </a:ln>
        </p:spPr>
        <p:txBody>
          <a:bodyPr/>
          <a:lstStyle/>
          <a:p>
            <a:pPr eaLnBrk="1" hangingPunct="1">
              <a:spcBef>
                <a:spcPct val="50000"/>
              </a:spcBef>
              <a:buNone/>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再引入变量</a:t>
            </a:r>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，将区域分为八块，分别对应着</a:t>
            </a:r>
            <a:r>
              <a:rPr lang="en-US" altLang="zh-CN" sz="1800" b="1" dirty="0">
                <a:latin typeface="黑体" panose="02010609060101010101" pitchFamily="49" charset="-122"/>
                <a:ea typeface="黑体" panose="02010609060101010101" pitchFamily="49" charset="-122"/>
              </a:rPr>
              <a:t>8 </a:t>
            </a:r>
            <a:r>
              <a:rPr lang="zh-CN" altLang="en-US" sz="1800" b="1" dirty="0">
                <a:latin typeface="黑体" panose="02010609060101010101" pitchFamily="49" charset="-122"/>
                <a:ea typeface="黑体" panose="02010609060101010101" pitchFamily="49" charset="-122"/>
              </a:rPr>
              <a:t>个最小项</a:t>
            </a:r>
            <a:r>
              <a:rPr lang="zh-CN" altLang="en-US" sz="1800" dirty="0">
                <a:latin typeface="黑体" panose="02010609060101010101" pitchFamily="49" charset="-122"/>
                <a:ea typeface="黑体" panose="02010609060101010101" pitchFamily="49" charset="-122"/>
              </a:rPr>
              <a:t>：</a:t>
            </a:r>
          </a:p>
          <a:p>
            <a:pPr eaLnBrk="1" hangingPunct="1">
              <a:spcBef>
                <a:spcPct val="50000"/>
              </a:spcBef>
              <a:buNone/>
            </a:pP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0</a:t>
            </a:r>
            <a:r>
              <a:rPr lang="en-US" altLang="zh-CN" sz="1800" dirty="0">
                <a:latin typeface="黑体" panose="02010609060101010101" pitchFamily="49" charset="-122"/>
                <a:ea typeface="黑体" panose="02010609060101010101" pitchFamily="49" charset="-122"/>
              </a:rPr>
              <a:t>=ABC</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1</a:t>
            </a:r>
            <a:r>
              <a:rPr lang="en-US" altLang="zh-CN" sz="1800" dirty="0">
                <a:latin typeface="黑体" panose="02010609060101010101" pitchFamily="49" charset="-122"/>
                <a:ea typeface="黑体" panose="02010609060101010101" pitchFamily="49" charset="-122"/>
              </a:rPr>
              <a:t>=ABC, m</a:t>
            </a:r>
            <a:r>
              <a:rPr lang="en-US" altLang="zh-CN" sz="1800" baseline="-25000" dirty="0">
                <a:latin typeface="黑体" panose="02010609060101010101" pitchFamily="49" charset="-122"/>
                <a:ea typeface="黑体" panose="02010609060101010101" pitchFamily="49" charset="-122"/>
              </a:rPr>
              <a:t>2</a:t>
            </a:r>
            <a:r>
              <a:rPr lang="en-US" altLang="zh-CN" sz="1800" dirty="0">
                <a:latin typeface="黑体" panose="02010609060101010101" pitchFamily="49" charset="-122"/>
                <a:ea typeface="黑体" panose="02010609060101010101" pitchFamily="49" charset="-122"/>
              </a:rPr>
              <a:t>=ABC</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3</a:t>
            </a:r>
            <a:r>
              <a:rPr lang="en-US" altLang="zh-CN" sz="1800" dirty="0">
                <a:latin typeface="黑体" panose="02010609060101010101" pitchFamily="49" charset="-122"/>
                <a:ea typeface="黑体" panose="02010609060101010101" pitchFamily="49" charset="-122"/>
              </a:rPr>
              <a:t>=ABC , </a:t>
            </a:r>
          </a:p>
          <a:p>
            <a:pPr eaLnBrk="1" hangingPunct="1">
              <a:spcBef>
                <a:spcPct val="50000"/>
              </a:spcBef>
              <a:buNone/>
            </a:pPr>
            <a:r>
              <a:rPr lang="en-US" altLang="zh-CN" sz="1800" dirty="0">
                <a:latin typeface="黑体" panose="02010609060101010101" pitchFamily="49" charset="-122"/>
                <a:ea typeface="黑体" panose="02010609060101010101" pitchFamily="49" charset="-122"/>
              </a:rPr>
              <a:t>       m</a:t>
            </a:r>
            <a:r>
              <a:rPr lang="en-US" altLang="zh-CN" sz="1800" baseline="-25000" dirty="0">
                <a:latin typeface="黑体" panose="02010609060101010101" pitchFamily="49" charset="-122"/>
                <a:ea typeface="黑体" panose="02010609060101010101" pitchFamily="49" charset="-122"/>
              </a:rPr>
              <a:t>4</a:t>
            </a:r>
            <a:r>
              <a:rPr lang="en-US" altLang="zh-CN" sz="1800" dirty="0">
                <a:latin typeface="黑体" panose="02010609060101010101" pitchFamily="49" charset="-122"/>
                <a:ea typeface="黑体" panose="02010609060101010101" pitchFamily="49" charset="-122"/>
              </a:rPr>
              <a:t>=ABC</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5</a:t>
            </a:r>
            <a:r>
              <a:rPr lang="en-US" altLang="zh-CN" sz="1800" dirty="0">
                <a:latin typeface="黑体" panose="02010609060101010101" pitchFamily="49" charset="-122"/>
                <a:ea typeface="黑体" panose="02010609060101010101" pitchFamily="49" charset="-122"/>
              </a:rPr>
              <a:t>=ABC</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6</a:t>
            </a:r>
            <a:r>
              <a:rPr lang="en-US" altLang="zh-CN" sz="1800" dirty="0">
                <a:latin typeface="黑体" panose="02010609060101010101" pitchFamily="49" charset="-122"/>
                <a:ea typeface="黑体" panose="02010609060101010101" pitchFamily="49" charset="-122"/>
              </a:rPr>
              <a:t>=ABC</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7</a:t>
            </a:r>
            <a:r>
              <a:rPr lang="en-US" altLang="zh-CN" sz="1800" dirty="0">
                <a:latin typeface="黑体" panose="02010609060101010101" pitchFamily="49" charset="-122"/>
                <a:ea typeface="黑体" panose="02010609060101010101" pitchFamily="49" charset="-122"/>
              </a:rPr>
              <a:t>=ABC</a:t>
            </a:r>
            <a:r>
              <a:rPr lang="zh-CN" altLang="en-US" sz="1800" dirty="0">
                <a:latin typeface="黑体" panose="02010609060101010101" pitchFamily="49" charset="-122"/>
                <a:ea typeface="黑体" panose="02010609060101010101" pitchFamily="49" charset="-122"/>
              </a:rPr>
              <a:t>。</a:t>
            </a:r>
          </a:p>
        </p:txBody>
      </p:sp>
      <p:grpSp>
        <p:nvGrpSpPr>
          <p:cNvPr id="57350" name="Group 6"/>
          <p:cNvGrpSpPr/>
          <p:nvPr/>
        </p:nvGrpSpPr>
        <p:grpSpPr>
          <a:xfrm>
            <a:off x="6248400" y="1528763"/>
            <a:ext cx="914400" cy="528637"/>
            <a:chOff x="0" y="0"/>
            <a:chExt cx="576" cy="444"/>
          </a:xfrm>
        </p:grpSpPr>
        <p:sp>
          <p:nvSpPr>
            <p:cNvPr id="57392" name="Text Box 7"/>
            <p:cNvSpPr txBox="1"/>
            <p:nvPr/>
          </p:nvSpPr>
          <p:spPr>
            <a:xfrm>
              <a:off x="144" y="108"/>
              <a:ext cx="432"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C</a:t>
              </a:r>
            </a:p>
          </p:txBody>
        </p:sp>
        <p:sp>
          <p:nvSpPr>
            <p:cNvPr id="57393" name="Line 8"/>
            <p:cNvSpPr/>
            <p:nvPr/>
          </p:nvSpPr>
          <p:spPr>
            <a:xfrm>
              <a:off x="0" y="0"/>
              <a:ext cx="96"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7394" name="Line 9"/>
            <p:cNvSpPr/>
            <p:nvPr/>
          </p:nvSpPr>
          <p:spPr>
            <a:xfrm>
              <a:off x="0" y="444"/>
              <a:ext cx="96"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7395" name="Line 10"/>
            <p:cNvSpPr/>
            <p:nvPr/>
          </p:nvSpPr>
          <p:spPr>
            <a:xfrm>
              <a:off x="96" y="9"/>
              <a:ext cx="0" cy="435"/>
            </a:xfrm>
            <a:prstGeom prst="line">
              <a:avLst/>
            </a:prstGeom>
            <a:ln w="6350" cap="flat" cmpd="sng">
              <a:solidFill>
                <a:schemeClr val="tx1"/>
              </a:solidFill>
              <a:prstDash val="solid"/>
              <a:headEnd type="none" w="med" len="med"/>
              <a:tailEnd type="none" w="med" len="med"/>
            </a:ln>
          </p:spPr>
          <p:txBody>
            <a:bodyPr/>
            <a:lstStyle/>
            <a:p>
              <a:endParaRPr lang="zh-CN" altLang="en-US"/>
            </a:p>
          </p:txBody>
        </p:sp>
      </p:grpSp>
      <p:grpSp>
        <p:nvGrpSpPr>
          <p:cNvPr id="57351" name="Group 11"/>
          <p:cNvGrpSpPr/>
          <p:nvPr/>
        </p:nvGrpSpPr>
        <p:grpSpPr>
          <a:xfrm>
            <a:off x="4419600" y="457200"/>
            <a:ext cx="1676400" cy="457200"/>
            <a:chOff x="0" y="0"/>
            <a:chExt cx="1056" cy="384"/>
          </a:xfrm>
        </p:grpSpPr>
        <p:sp>
          <p:nvSpPr>
            <p:cNvPr id="57388" name="Text Box 12"/>
            <p:cNvSpPr txBox="1"/>
            <p:nvPr/>
          </p:nvSpPr>
          <p:spPr>
            <a:xfrm>
              <a:off x="432" y="0"/>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a:t>
              </a:r>
            </a:p>
          </p:txBody>
        </p:sp>
        <p:sp>
          <p:nvSpPr>
            <p:cNvPr id="57389" name="Line 13"/>
            <p:cNvSpPr/>
            <p:nvPr/>
          </p:nvSpPr>
          <p:spPr>
            <a:xfrm flipV="1">
              <a:off x="0" y="288"/>
              <a:ext cx="0" cy="96"/>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7390" name="Line 14"/>
            <p:cNvSpPr/>
            <p:nvPr/>
          </p:nvSpPr>
          <p:spPr>
            <a:xfrm flipV="1">
              <a:off x="1056" y="288"/>
              <a:ext cx="0" cy="96"/>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7391" name="Line 15"/>
            <p:cNvSpPr/>
            <p:nvPr/>
          </p:nvSpPr>
          <p:spPr>
            <a:xfrm>
              <a:off x="0" y="288"/>
              <a:ext cx="1056"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grpSp>
      <p:graphicFrame>
        <p:nvGraphicFramePr>
          <p:cNvPr id="56336" name="Group 16"/>
          <p:cNvGraphicFramePr>
            <a:graphicFrameLocks noGrp="1"/>
          </p:cNvGraphicFramePr>
          <p:nvPr/>
        </p:nvGraphicFramePr>
        <p:xfrm>
          <a:off x="2667000" y="990600"/>
          <a:ext cx="3505200" cy="10668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53340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57369" name="Group 33"/>
          <p:cNvGrpSpPr/>
          <p:nvPr/>
        </p:nvGrpSpPr>
        <p:grpSpPr>
          <a:xfrm>
            <a:off x="3581400" y="2171700"/>
            <a:ext cx="1676400" cy="482600"/>
            <a:chOff x="0" y="0"/>
            <a:chExt cx="1056" cy="406"/>
          </a:xfrm>
        </p:grpSpPr>
        <p:sp>
          <p:nvSpPr>
            <p:cNvPr id="57384" name="Text Box 34"/>
            <p:cNvSpPr txBox="1"/>
            <p:nvPr/>
          </p:nvSpPr>
          <p:spPr>
            <a:xfrm>
              <a:off x="432" y="96"/>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B</a:t>
              </a:r>
            </a:p>
          </p:txBody>
        </p:sp>
        <p:sp>
          <p:nvSpPr>
            <p:cNvPr id="57385" name="Line 35"/>
            <p:cNvSpPr/>
            <p:nvPr/>
          </p:nvSpPr>
          <p:spPr>
            <a:xfrm flipV="1">
              <a:off x="0" y="0"/>
              <a:ext cx="0" cy="96"/>
            </a:xfrm>
            <a:prstGeom prst="line">
              <a:avLst/>
            </a:prstGeom>
            <a:ln w="9525" cap="flat" cmpd="sng">
              <a:solidFill>
                <a:srgbClr val="FF0066"/>
              </a:solidFill>
              <a:prstDash val="solid"/>
              <a:headEnd type="none" w="med" len="med"/>
              <a:tailEnd type="none" w="med" len="med"/>
            </a:ln>
          </p:spPr>
          <p:txBody>
            <a:bodyPr/>
            <a:lstStyle/>
            <a:p>
              <a:endParaRPr lang="zh-CN" altLang="en-US"/>
            </a:p>
          </p:txBody>
        </p:sp>
        <p:sp>
          <p:nvSpPr>
            <p:cNvPr id="57386" name="Line 36"/>
            <p:cNvSpPr/>
            <p:nvPr/>
          </p:nvSpPr>
          <p:spPr>
            <a:xfrm flipV="1">
              <a:off x="1056" y="0"/>
              <a:ext cx="0" cy="96"/>
            </a:xfrm>
            <a:prstGeom prst="line">
              <a:avLst/>
            </a:prstGeom>
            <a:ln w="9525" cap="flat" cmpd="sng">
              <a:solidFill>
                <a:srgbClr val="FF0066"/>
              </a:solidFill>
              <a:prstDash val="solid"/>
              <a:headEnd type="none" w="med" len="med"/>
              <a:tailEnd type="none" w="med" len="med"/>
            </a:ln>
          </p:spPr>
          <p:txBody>
            <a:bodyPr/>
            <a:lstStyle/>
            <a:p>
              <a:endParaRPr lang="zh-CN" altLang="en-US"/>
            </a:p>
          </p:txBody>
        </p:sp>
        <p:sp>
          <p:nvSpPr>
            <p:cNvPr id="57387" name="Line 37"/>
            <p:cNvSpPr/>
            <p:nvPr/>
          </p:nvSpPr>
          <p:spPr>
            <a:xfrm>
              <a:off x="0" y="96"/>
              <a:ext cx="1056" cy="0"/>
            </a:xfrm>
            <a:prstGeom prst="line">
              <a:avLst/>
            </a:prstGeom>
            <a:ln w="9525" cap="flat" cmpd="sng">
              <a:solidFill>
                <a:srgbClr val="FF0066"/>
              </a:solidFill>
              <a:prstDash val="solid"/>
              <a:headEnd type="none" w="med" len="med"/>
              <a:tailEnd type="none" w="med" len="med"/>
            </a:ln>
          </p:spPr>
          <p:txBody>
            <a:bodyPr/>
            <a:lstStyle/>
            <a:p>
              <a:endParaRPr lang="zh-CN" altLang="en-US"/>
            </a:p>
          </p:txBody>
        </p:sp>
      </p:grpSp>
      <p:grpSp>
        <p:nvGrpSpPr>
          <p:cNvPr id="57370" name="组合 3"/>
          <p:cNvGrpSpPr/>
          <p:nvPr/>
        </p:nvGrpSpPr>
        <p:grpSpPr>
          <a:xfrm>
            <a:off x="1887538" y="3219450"/>
            <a:ext cx="2738437" cy="404813"/>
            <a:chOff x="0" y="0"/>
            <a:chExt cx="2739492" cy="404752"/>
          </a:xfrm>
        </p:grpSpPr>
        <p:cxnSp>
          <p:nvCxnSpPr>
            <p:cNvPr id="57372" name="直接连接符 2"/>
            <p:cNvCxnSpPr/>
            <p:nvPr/>
          </p:nvCxnSpPr>
          <p:spPr>
            <a:xfrm>
              <a:off x="0" y="0"/>
              <a:ext cx="92546" cy="0"/>
            </a:xfrm>
            <a:prstGeom prst="line">
              <a:avLst/>
            </a:prstGeom>
            <a:ln w="12700" cap="flat" cmpd="sng">
              <a:solidFill>
                <a:schemeClr val="tx1"/>
              </a:solidFill>
              <a:prstDash val="solid"/>
              <a:headEnd type="none" w="med" len="med"/>
              <a:tailEnd type="none" w="med" len="med"/>
            </a:ln>
          </p:spPr>
        </p:cxnSp>
        <p:cxnSp>
          <p:nvCxnSpPr>
            <p:cNvPr id="57373" name="直接连接符 36"/>
            <p:cNvCxnSpPr/>
            <p:nvPr/>
          </p:nvCxnSpPr>
          <p:spPr>
            <a:xfrm>
              <a:off x="126666" y="0"/>
              <a:ext cx="92546" cy="0"/>
            </a:xfrm>
            <a:prstGeom prst="line">
              <a:avLst/>
            </a:prstGeom>
            <a:ln w="12700" cap="flat" cmpd="sng">
              <a:solidFill>
                <a:schemeClr val="tx1"/>
              </a:solidFill>
              <a:prstDash val="solid"/>
              <a:headEnd type="none" w="med" len="med"/>
              <a:tailEnd type="none" w="med" len="med"/>
            </a:ln>
          </p:spPr>
        </p:cxnSp>
        <p:cxnSp>
          <p:nvCxnSpPr>
            <p:cNvPr id="57374" name="直接连接符 37"/>
            <p:cNvCxnSpPr/>
            <p:nvPr/>
          </p:nvCxnSpPr>
          <p:spPr>
            <a:xfrm>
              <a:off x="260736" y="0"/>
              <a:ext cx="92546" cy="0"/>
            </a:xfrm>
            <a:prstGeom prst="line">
              <a:avLst/>
            </a:prstGeom>
            <a:ln w="12700" cap="flat" cmpd="sng">
              <a:solidFill>
                <a:schemeClr val="tx1"/>
              </a:solidFill>
              <a:prstDash val="solid"/>
              <a:headEnd type="none" w="med" len="med"/>
              <a:tailEnd type="none" w="med" len="med"/>
            </a:ln>
          </p:spPr>
        </p:cxnSp>
        <p:cxnSp>
          <p:nvCxnSpPr>
            <p:cNvPr id="57375" name="直接连接符 38"/>
            <p:cNvCxnSpPr/>
            <p:nvPr/>
          </p:nvCxnSpPr>
          <p:spPr>
            <a:xfrm>
              <a:off x="891392" y="0"/>
              <a:ext cx="92546" cy="0"/>
            </a:xfrm>
            <a:prstGeom prst="line">
              <a:avLst/>
            </a:prstGeom>
            <a:ln w="12700" cap="flat" cmpd="sng">
              <a:solidFill>
                <a:schemeClr val="tx1"/>
              </a:solidFill>
              <a:prstDash val="solid"/>
              <a:headEnd type="none" w="med" len="med"/>
              <a:tailEnd type="none" w="med" len="med"/>
            </a:ln>
          </p:spPr>
        </p:cxnSp>
        <p:cxnSp>
          <p:nvCxnSpPr>
            <p:cNvPr id="57376" name="直接连接符 39"/>
            <p:cNvCxnSpPr/>
            <p:nvPr/>
          </p:nvCxnSpPr>
          <p:spPr>
            <a:xfrm>
              <a:off x="1018058" y="0"/>
              <a:ext cx="92546" cy="0"/>
            </a:xfrm>
            <a:prstGeom prst="line">
              <a:avLst/>
            </a:prstGeom>
            <a:ln w="12700" cap="flat" cmpd="sng">
              <a:solidFill>
                <a:schemeClr val="tx1"/>
              </a:solidFill>
              <a:prstDash val="solid"/>
              <a:headEnd type="none" w="med" len="med"/>
              <a:tailEnd type="none" w="med" len="med"/>
            </a:ln>
          </p:spPr>
        </p:cxnSp>
        <p:cxnSp>
          <p:nvCxnSpPr>
            <p:cNvPr id="57377" name="直接连接符 40"/>
            <p:cNvCxnSpPr/>
            <p:nvPr/>
          </p:nvCxnSpPr>
          <p:spPr>
            <a:xfrm>
              <a:off x="247088" y="400984"/>
              <a:ext cx="92546" cy="0"/>
            </a:xfrm>
            <a:prstGeom prst="line">
              <a:avLst/>
            </a:prstGeom>
            <a:ln w="12700" cap="flat" cmpd="sng">
              <a:solidFill>
                <a:schemeClr val="tx1"/>
              </a:solidFill>
              <a:prstDash val="solid"/>
              <a:headEnd type="none" w="med" len="med"/>
              <a:tailEnd type="none" w="med" len="med"/>
            </a:ln>
          </p:spPr>
        </p:cxnSp>
        <p:cxnSp>
          <p:nvCxnSpPr>
            <p:cNvPr id="57378" name="直接连接符 41"/>
            <p:cNvCxnSpPr/>
            <p:nvPr/>
          </p:nvCxnSpPr>
          <p:spPr>
            <a:xfrm>
              <a:off x="1755488" y="0"/>
              <a:ext cx="92546" cy="0"/>
            </a:xfrm>
            <a:prstGeom prst="line">
              <a:avLst/>
            </a:prstGeom>
            <a:ln w="12700" cap="flat" cmpd="sng">
              <a:solidFill>
                <a:schemeClr val="tx1"/>
              </a:solidFill>
              <a:prstDash val="solid"/>
              <a:headEnd type="none" w="med" len="med"/>
              <a:tailEnd type="none" w="med" len="med"/>
            </a:ln>
          </p:spPr>
        </p:cxnSp>
        <p:cxnSp>
          <p:nvCxnSpPr>
            <p:cNvPr id="57379" name="直接连接符 42"/>
            <p:cNvCxnSpPr/>
            <p:nvPr/>
          </p:nvCxnSpPr>
          <p:spPr>
            <a:xfrm>
              <a:off x="983938" y="400984"/>
              <a:ext cx="92546" cy="0"/>
            </a:xfrm>
            <a:prstGeom prst="line">
              <a:avLst/>
            </a:prstGeom>
            <a:ln w="12700" cap="flat" cmpd="sng">
              <a:solidFill>
                <a:schemeClr val="tx1"/>
              </a:solidFill>
              <a:prstDash val="solid"/>
              <a:headEnd type="none" w="med" len="med"/>
              <a:tailEnd type="none" w="med" len="med"/>
            </a:ln>
          </p:spPr>
        </p:cxnSp>
        <p:cxnSp>
          <p:nvCxnSpPr>
            <p:cNvPr id="57380" name="直接连接符 43"/>
            <p:cNvCxnSpPr/>
            <p:nvPr/>
          </p:nvCxnSpPr>
          <p:spPr>
            <a:xfrm>
              <a:off x="2016224" y="0"/>
              <a:ext cx="92546" cy="0"/>
            </a:xfrm>
            <a:prstGeom prst="line">
              <a:avLst/>
            </a:prstGeom>
            <a:ln w="12700" cap="flat" cmpd="sng">
              <a:solidFill>
                <a:schemeClr val="tx1"/>
              </a:solidFill>
              <a:prstDash val="solid"/>
              <a:headEnd type="none" w="med" len="med"/>
              <a:tailEnd type="none" w="med" len="med"/>
            </a:ln>
          </p:spPr>
        </p:cxnSp>
        <p:cxnSp>
          <p:nvCxnSpPr>
            <p:cNvPr id="57381" name="直接连接符 44"/>
            <p:cNvCxnSpPr/>
            <p:nvPr/>
          </p:nvCxnSpPr>
          <p:spPr>
            <a:xfrm>
              <a:off x="1996005" y="400984"/>
              <a:ext cx="92546" cy="0"/>
            </a:xfrm>
            <a:prstGeom prst="line">
              <a:avLst/>
            </a:prstGeom>
            <a:ln w="12700" cap="flat" cmpd="sng">
              <a:solidFill>
                <a:schemeClr val="tx1"/>
              </a:solidFill>
              <a:prstDash val="solid"/>
              <a:headEnd type="none" w="med" len="med"/>
              <a:tailEnd type="none" w="med" len="med"/>
            </a:ln>
          </p:spPr>
        </p:cxnSp>
        <p:cxnSp>
          <p:nvCxnSpPr>
            <p:cNvPr id="57382" name="直接连接符 45"/>
            <p:cNvCxnSpPr/>
            <p:nvPr/>
          </p:nvCxnSpPr>
          <p:spPr>
            <a:xfrm>
              <a:off x="2646946" y="0"/>
              <a:ext cx="92546" cy="0"/>
            </a:xfrm>
            <a:prstGeom prst="line">
              <a:avLst/>
            </a:prstGeom>
            <a:ln w="12700" cap="flat" cmpd="sng">
              <a:solidFill>
                <a:schemeClr val="tx1"/>
              </a:solidFill>
              <a:prstDash val="solid"/>
              <a:headEnd type="none" w="med" len="med"/>
              <a:tailEnd type="none" w="med" len="med"/>
            </a:ln>
          </p:spPr>
        </p:cxnSp>
        <p:cxnSp>
          <p:nvCxnSpPr>
            <p:cNvPr id="57383" name="直接连接符 47"/>
            <p:cNvCxnSpPr/>
            <p:nvPr/>
          </p:nvCxnSpPr>
          <p:spPr>
            <a:xfrm>
              <a:off x="99370" y="404752"/>
              <a:ext cx="92546" cy="0"/>
            </a:xfrm>
            <a:prstGeom prst="line">
              <a:avLst/>
            </a:prstGeom>
            <a:ln w="12700" cap="flat" cmpd="sng">
              <a:solidFill>
                <a:schemeClr val="tx1"/>
              </a:solidFill>
              <a:prstDash val="solid"/>
              <a:headEnd type="none" w="med" len="med"/>
              <a:tailEnd type="none" w="med" len="med"/>
            </a:ln>
          </p:spPr>
        </p:cxnSp>
      </p:grpSp>
      <p:pic>
        <p:nvPicPr>
          <p:cNvPr id="57371" name="图片 1"/>
          <p:cNvPicPr>
            <a:picLocks noChangeAspect="1"/>
          </p:cNvPicPr>
          <p:nvPr/>
        </p:nvPicPr>
        <p:blipFill>
          <a:blip r:embed="rId2"/>
          <a:stretch>
            <a:fillRect/>
          </a:stretch>
        </p:blipFill>
        <p:spPr>
          <a:xfrm>
            <a:off x="1503363" y="3168650"/>
            <a:ext cx="3883025" cy="919163"/>
          </a:xfrm>
          <a:prstGeom prst="rect">
            <a:avLst/>
          </a:prstGeom>
          <a:noFill/>
          <a:ln w="9525">
            <a:noFill/>
          </a:ln>
        </p:spPr>
      </p:pic>
    </p:spTree>
  </p:cSld>
  <p:clrMapOvr>
    <a:masterClrMapping/>
  </p:clrMapOvr>
  <p:transition advTm="20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5837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43</a:t>
            </a:fld>
            <a:endParaRPr lang="en-US" altLang="zh-CN" sz="900" dirty="0">
              <a:solidFill>
                <a:srgbClr val="898989"/>
              </a:solidFill>
              <a:latin typeface="Times New Roman" panose="02020603050405020304" pitchFamily="18" charset="0"/>
            </a:endParaRPr>
          </a:p>
        </p:txBody>
      </p:sp>
      <p:sp>
        <p:nvSpPr>
          <p:cNvPr id="58372" name="Rectangle 2"/>
          <p:cNvSpPr>
            <a:spLocks noGrp="1"/>
          </p:cNvSpPr>
          <p:nvPr>
            <p:ph type="title"/>
          </p:nvPr>
        </p:nvSpPr>
        <p:spPr>
          <a:xfrm>
            <a:off x="428625" y="617538"/>
            <a:ext cx="3810000" cy="514350"/>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四变量的卡诺图</a:t>
            </a:r>
          </a:p>
        </p:txBody>
      </p:sp>
      <p:sp>
        <p:nvSpPr>
          <p:cNvPr id="58373" name="Rectangle 3"/>
          <p:cNvSpPr>
            <a:spLocks noGrp="1"/>
          </p:cNvSpPr>
          <p:nvPr>
            <p:ph/>
          </p:nvPr>
        </p:nvSpPr>
        <p:spPr>
          <a:xfrm>
            <a:off x="973138" y="3076575"/>
            <a:ext cx="8135937" cy="2057400"/>
          </a:xfrm>
          <a:prstGeom prst="rect">
            <a:avLst/>
          </a:prstGeom>
          <a:noFill/>
          <a:ln w="9525">
            <a:noFill/>
          </a:ln>
        </p:spPr>
        <p:txBody>
          <a:bodyPr/>
          <a:lstStyle/>
          <a:p>
            <a:pPr eaLnBrk="1" hangingPunct="1">
              <a:spcBef>
                <a:spcPct val="50000"/>
              </a:spcBef>
              <a:buNone/>
            </a:pPr>
            <a:r>
              <a:rPr lang="zh-CN" altLang="en-US" sz="1800" dirty="0">
                <a:latin typeface="黑体" panose="02010609060101010101" pitchFamily="49" charset="-122"/>
                <a:ea typeface="黑体" panose="02010609060101010101" pitchFamily="49" charset="-122"/>
              </a:rPr>
              <a:t>      四变量</a:t>
            </a:r>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的卡诺图，分别对应着</a:t>
            </a:r>
            <a:r>
              <a:rPr lang="en-US" altLang="zh-CN" sz="1800" b="1" dirty="0">
                <a:latin typeface="黑体" panose="02010609060101010101" pitchFamily="49" charset="-122"/>
                <a:ea typeface="黑体" panose="02010609060101010101" pitchFamily="49" charset="-122"/>
              </a:rPr>
              <a:t>16</a:t>
            </a:r>
            <a:r>
              <a:rPr lang="zh-CN" altLang="en-US" sz="1800" b="1" dirty="0">
                <a:latin typeface="黑体" panose="02010609060101010101" pitchFamily="49" charset="-122"/>
                <a:ea typeface="黑体" panose="02010609060101010101" pitchFamily="49" charset="-122"/>
              </a:rPr>
              <a:t>个最小项</a:t>
            </a:r>
            <a:r>
              <a:rPr lang="zh-CN" altLang="en-US" sz="1800" dirty="0">
                <a:latin typeface="黑体" panose="02010609060101010101" pitchFamily="49" charset="-122"/>
                <a:ea typeface="黑体" panose="02010609060101010101" pitchFamily="49" charset="-122"/>
              </a:rPr>
              <a:t>：</a:t>
            </a:r>
          </a:p>
          <a:p>
            <a:pPr eaLnBrk="1" hangingPunct="1">
              <a:spcBef>
                <a:spcPct val="50000"/>
              </a:spcBef>
              <a:buNone/>
            </a:pPr>
            <a:r>
              <a:rPr lang="en-US" altLang="zh-CN" sz="1800" dirty="0">
                <a:latin typeface="黑体" panose="02010609060101010101" pitchFamily="49" charset="-122"/>
                <a:ea typeface="黑体" panose="02010609060101010101" pitchFamily="49" charset="-122"/>
              </a:rPr>
              <a:t>        m</a:t>
            </a:r>
            <a:r>
              <a:rPr lang="en-US" altLang="zh-CN" sz="1800" baseline="-25000" dirty="0">
                <a:latin typeface="黑体" panose="02010609060101010101" pitchFamily="49" charset="-122"/>
                <a:ea typeface="黑体" panose="02010609060101010101" pitchFamily="49" charset="-122"/>
              </a:rPr>
              <a:t>0  </a:t>
            </a:r>
            <a:r>
              <a:rPr lang="en-US" altLang="zh-CN" sz="1800" dirty="0">
                <a:latin typeface="黑体" panose="02010609060101010101" pitchFamily="49" charset="-122"/>
                <a:ea typeface="黑体" panose="02010609060101010101" pitchFamily="49" charset="-122"/>
              </a:rPr>
              <a:t>= ABCD</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1 </a:t>
            </a:r>
            <a:r>
              <a:rPr lang="en-US" altLang="zh-CN" sz="1800" dirty="0">
                <a:latin typeface="黑体" panose="02010609060101010101" pitchFamily="49" charset="-122"/>
                <a:ea typeface="黑体" panose="02010609060101010101" pitchFamily="49" charset="-122"/>
              </a:rPr>
              <a:t>= ABCD  m</a:t>
            </a:r>
            <a:r>
              <a:rPr lang="en-US" altLang="zh-CN" sz="1800" baseline="-25000" dirty="0">
                <a:latin typeface="黑体" panose="02010609060101010101" pitchFamily="49" charset="-122"/>
                <a:ea typeface="黑体" panose="02010609060101010101" pitchFamily="49" charset="-122"/>
              </a:rPr>
              <a:t>2 </a:t>
            </a:r>
            <a:r>
              <a:rPr lang="en-US" altLang="zh-CN" sz="1800" dirty="0">
                <a:latin typeface="黑体" panose="02010609060101010101" pitchFamily="49" charset="-122"/>
                <a:ea typeface="黑体" panose="02010609060101010101" pitchFamily="49" charset="-122"/>
              </a:rPr>
              <a:t>= ABCD  m</a:t>
            </a:r>
            <a:r>
              <a:rPr lang="en-US" altLang="zh-CN" sz="1800" baseline="-25000" dirty="0">
                <a:latin typeface="黑体" panose="02010609060101010101" pitchFamily="49" charset="-122"/>
                <a:ea typeface="黑体" panose="02010609060101010101" pitchFamily="49" charset="-122"/>
              </a:rPr>
              <a:t>3 </a:t>
            </a:r>
            <a:r>
              <a:rPr lang="en-US" altLang="zh-CN" sz="1800" dirty="0">
                <a:latin typeface="黑体" panose="02010609060101010101" pitchFamily="49" charset="-122"/>
                <a:ea typeface="黑体" panose="02010609060101010101" pitchFamily="49" charset="-122"/>
              </a:rPr>
              <a:t>= ABCD </a:t>
            </a:r>
          </a:p>
          <a:p>
            <a:pPr eaLnBrk="1" hangingPunct="1">
              <a:spcBef>
                <a:spcPct val="50000"/>
              </a:spcBef>
              <a:buNone/>
            </a:pPr>
            <a:r>
              <a:rPr lang="en-US" altLang="zh-CN" sz="1800" dirty="0">
                <a:latin typeface="黑体" panose="02010609060101010101" pitchFamily="49" charset="-122"/>
                <a:ea typeface="黑体" panose="02010609060101010101" pitchFamily="49" charset="-122"/>
              </a:rPr>
              <a:t>        m</a:t>
            </a:r>
            <a:r>
              <a:rPr lang="en-US" altLang="zh-CN" sz="1800" baseline="-25000" dirty="0">
                <a:latin typeface="黑体" panose="02010609060101010101" pitchFamily="49" charset="-122"/>
                <a:ea typeface="黑体" panose="02010609060101010101" pitchFamily="49" charset="-122"/>
              </a:rPr>
              <a:t>4  </a:t>
            </a:r>
            <a:r>
              <a:rPr lang="en-US" altLang="zh-CN" sz="1800" dirty="0">
                <a:latin typeface="黑体" panose="02010609060101010101" pitchFamily="49" charset="-122"/>
                <a:ea typeface="黑体" panose="02010609060101010101" pitchFamily="49" charset="-122"/>
              </a:rPr>
              <a:t>= ABCD  m</a:t>
            </a:r>
            <a:r>
              <a:rPr lang="en-US" altLang="zh-CN" sz="1800" baseline="-25000" dirty="0">
                <a:latin typeface="黑体" panose="02010609060101010101" pitchFamily="49" charset="-122"/>
                <a:ea typeface="黑体" panose="02010609060101010101" pitchFamily="49" charset="-122"/>
              </a:rPr>
              <a:t>5 </a:t>
            </a:r>
            <a:r>
              <a:rPr lang="en-US" altLang="zh-CN" sz="1800" dirty="0">
                <a:latin typeface="黑体" panose="02010609060101010101" pitchFamily="49" charset="-122"/>
                <a:ea typeface="黑体" panose="02010609060101010101" pitchFamily="49" charset="-122"/>
              </a:rPr>
              <a:t>= ABCD</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6 </a:t>
            </a:r>
            <a:r>
              <a:rPr lang="en-US" altLang="zh-CN" sz="1800" dirty="0">
                <a:latin typeface="黑体" panose="02010609060101010101" pitchFamily="49" charset="-122"/>
                <a:ea typeface="黑体" panose="02010609060101010101" pitchFamily="49" charset="-122"/>
              </a:rPr>
              <a:t>= ABCD</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7 </a:t>
            </a:r>
            <a:r>
              <a:rPr lang="en-US" altLang="zh-CN" sz="1800" dirty="0">
                <a:latin typeface="黑体" panose="02010609060101010101" pitchFamily="49" charset="-122"/>
                <a:ea typeface="黑体" panose="02010609060101010101" pitchFamily="49" charset="-122"/>
              </a:rPr>
              <a:t>= ABCD </a:t>
            </a:r>
          </a:p>
          <a:p>
            <a:pPr eaLnBrk="1" hangingPunct="1">
              <a:spcBef>
                <a:spcPct val="50000"/>
              </a:spcBef>
              <a:buNone/>
            </a:pPr>
            <a:r>
              <a:rPr lang="en-US" altLang="zh-CN" sz="1800" dirty="0">
                <a:latin typeface="黑体" panose="02010609060101010101" pitchFamily="49" charset="-122"/>
                <a:ea typeface="黑体" panose="02010609060101010101" pitchFamily="49" charset="-122"/>
              </a:rPr>
              <a:t>        m</a:t>
            </a:r>
            <a:r>
              <a:rPr lang="en-US" altLang="zh-CN" sz="1800" baseline="-25000" dirty="0">
                <a:latin typeface="黑体" panose="02010609060101010101" pitchFamily="49" charset="-122"/>
                <a:ea typeface="黑体" panose="02010609060101010101" pitchFamily="49" charset="-122"/>
              </a:rPr>
              <a:t>8  </a:t>
            </a:r>
            <a:r>
              <a:rPr lang="en-US" altLang="zh-CN" sz="1800" dirty="0">
                <a:latin typeface="黑体" panose="02010609060101010101" pitchFamily="49" charset="-122"/>
                <a:ea typeface="黑体" panose="02010609060101010101" pitchFamily="49" charset="-122"/>
              </a:rPr>
              <a:t>= ABCD</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9 </a:t>
            </a:r>
            <a:r>
              <a:rPr lang="en-US" altLang="zh-CN" sz="1800" dirty="0">
                <a:latin typeface="黑体" panose="02010609060101010101" pitchFamily="49" charset="-122"/>
                <a:ea typeface="黑体" panose="02010609060101010101" pitchFamily="49" charset="-122"/>
              </a:rPr>
              <a:t>= ABCD</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10</a:t>
            </a:r>
            <a:r>
              <a:rPr lang="en-US" altLang="zh-CN" sz="1800" dirty="0">
                <a:latin typeface="黑体" panose="02010609060101010101" pitchFamily="49" charset="-122"/>
                <a:ea typeface="黑体" panose="02010609060101010101" pitchFamily="49" charset="-122"/>
              </a:rPr>
              <a:t>= ABCD  m</a:t>
            </a:r>
            <a:r>
              <a:rPr lang="en-US" altLang="zh-CN" sz="1800" baseline="-25000" dirty="0">
                <a:latin typeface="黑体" panose="02010609060101010101" pitchFamily="49" charset="-122"/>
                <a:ea typeface="黑体" panose="02010609060101010101" pitchFamily="49" charset="-122"/>
              </a:rPr>
              <a:t>11</a:t>
            </a:r>
            <a:r>
              <a:rPr lang="en-US" altLang="zh-CN" sz="1800" dirty="0">
                <a:latin typeface="黑体" panose="02010609060101010101" pitchFamily="49" charset="-122"/>
                <a:ea typeface="黑体" panose="02010609060101010101" pitchFamily="49" charset="-122"/>
              </a:rPr>
              <a:t>= ABCD</a:t>
            </a:r>
            <a:endParaRPr lang="zh-CN" altLang="en-US" sz="1800" dirty="0">
              <a:latin typeface="黑体" panose="02010609060101010101" pitchFamily="49" charset="-122"/>
              <a:ea typeface="黑体" panose="02010609060101010101" pitchFamily="49" charset="-122"/>
            </a:endParaRPr>
          </a:p>
          <a:p>
            <a:pPr eaLnBrk="1" hangingPunct="1">
              <a:spcBef>
                <a:spcPct val="50000"/>
              </a:spcBef>
              <a:buNone/>
            </a:pPr>
            <a:r>
              <a:rPr lang="en-US" altLang="zh-CN" sz="1800" dirty="0">
                <a:latin typeface="黑体" panose="02010609060101010101" pitchFamily="49" charset="-122"/>
                <a:ea typeface="黑体" panose="02010609060101010101" pitchFamily="49" charset="-122"/>
              </a:rPr>
              <a:t>        m</a:t>
            </a:r>
            <a:r>
              <a:rPr lang="en-US" altLang="zh-CN" sz="1800" baseline="-25000" dirty="0">
                <a:latin typeface="黑体" panose="02010609060101010101" pitchFamily="49" charset="-122"/>
                <a:ea typeface="黑体" panose="02010609060101010101" pitchFamily="49" charset="-122"/>
              </a:rPr>
              <a:t>12 </a:t>
            </a:r>
            <a:r>
              <a:rPr lang="en-US" altLang="zh-CN" sz="1800" dirty="0">
                <a:latin typeface="黑体" panose="02010609060101010101" pitchFamily="49" charset="-122"/>
                <a:ea typeface="黑体" panose="02010609060101010101" pitchFamily="49" charset="-122"/>
              </a:rPr>
              <a:t>= ABCD</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13</a:t>
            </a:r>
            <a:r>
              <a:rPr lang="en-US" altLang="zh-CN" sz="1800" dirty="0">
                <a:latin typeface="黑体" panose="02010609060101010101" pitchFamily="49" charset="-122"/>
                <a:ea typeface="黑体" panose="02010609060101010101" pitchFamily="49" charset="-122"/>
              </a:rPr>
              <a:t>= ABCD  m</a:t>
            </a:r>
            <a:r>
              <a:rPr lang="en-US" altLang="zh-CN" sz="1800" baseline="-25000" dirty="0">
                <a:latin typeface="黑体" panose="02010609060101010101" pitchFamily="49" charset="-122"/>
                <a:ea typeface="黑体" panose="02010609060101010101" pitchFamily="49" charset="-122"/>
              </a:rPr>
              <a:t>14</a:t>
            </a:r>
            <a:r>
              <a:rPr lang="en-US" altLang="zh-CN" sz="1800" dirty="0">
                <a:latin typeface="黑体" panose="02010609060101010101" pitchFamily="49" charset="-122"/>
                <a:ea typeface="黑体" panose="02010609060101010101" pitchFamily="49" charset="-122"/>
              </a:rPr>
              <a:t>= ABCD </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15</a:t>
            </a:r>
            <a:r>
              <a:rPr lang="en-US" altLang="zh-CN" sz="1800" dirty="0">
                <a:latin typeface="黑体" panose="02010609060101010101" pitchFamily="49" charset="-122"/>
                <a:ea typeface="黑体" panose="02010609060101010101" pitchFamily="49" charset="-122"/>
              </a:rPr>
              <a:t>= ABCD</a:t>
            </a:r>
          </a:p>
        </p:txBody>
      </p:sp>
      <p:graphicFrame>
        <p:nvGraphicFramePr>
          <p:cNvPr id="57350" name="Group 6"/>
          <p:cNvGraphicFramePr>
            <a:graphicFrameLocks noGrp="1"/>
          </p:cNvGraphicFramePr>
          <p:nvPr/>
        </p:nvGraphicFramePr>
        <p:xfrm>
          <a:off x="2743200" y="995363"/>
          <a:ext cx="3276600" cy="1738313"/>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6724">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58401" name="Group 38"/>
          <p:cNvGrpSpPr/>
          <p:nvPr/>
        </p:nvGrpSpPr>
        <p:grpSpPr>
          <a:xfrm>
            <a:off x="4419600" y="481013"/>
            <a:ext cx="1600200" cy="457200"/>
            <a:chOff x="0" y="0"/>
            <a:chExt cx="1008" cy="384"/>
          </a:xfrm>
        </p:grpSpPr>
        <p:sp>
          <p:nvSpPr>
            <p:cNvPr id="58482" name="Line 39"/>
            <p:cNvSpPr/>
            <p:nvPr/>
          </p:nvSpPr>
          <p:spPr>
            <a:xfrm>
              <a:off x="0" y="240"/>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83" name="Line 40"/>
            <p:cNvSpPr/>
            <p:nvPr/>
          </p:nvSpPr>
          <p:spPr>
            <a:xfrm>
              <a:off x="0" y="24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84" name="Line 41"/>
            <p:cNvSpPr/>
            <p:nvPr/>
          </p:nvSpPr>
          <p:spPr>
            <a:xfrm>
              <a:off x="1008" y="24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85" name="Text Box 42"/>
            <p:cNvSpPr txBox="1"/>
            <p:nvPr/>
          </p:nvSpPr>
          <p:spPr>
            <a:xfrm>
              <a:off x="384" y="0"/>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a:t>
              </a:r>
            </a:p>
          </p:txBody>
        </p:sp>
      </p:grpSp>
      <p:grpSp>
        <p:nvGrpSpPr>
          <p:cNvPr id="58402" name="Group 43"/>
          <p:cNvGrpSpPr/>
          <p:nvPr/>
        </p:nvGrpSpPr>
        <p:grpSpPr>
          <a:xfrm>
            <a:off x="3581400" y="2709863"/>
            <a:ext cx="1600200" cy="447675"/>
            <a:chOff x="0" y="0"/>
            <a:chExt cx="1008" cy="375"/>
          </a:xfrm>
        </p:grpSpPr>
        <p:sp>
          <p:nvSpPr>
            <p:cNvPr id="58478" name="Line 44"/>
            <p:cNvSpPr/>
            <p:nvPr/>
          </p:nvSpPr>
          <p:spPr>
            <a:xfrm>
              <a:off x="0" y="144"/>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79" name="Line 45"/>
            <p:cNvSpPr/>
            <p:nvPr/>
          </p:nvSpPr>
          <p:spPr>
            <a:xfrm>
              <a:off x="0"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80" name="Line 46"/>
            <p:cNvSpPr/>
            <p:nvPr/>
          </p:nvSpPr>
          <p:spPr>
            <a:xfrm>
              <a:off x="1008"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81" name="Text Box 47"/>
            <p:cNvSpPr txBox="1"/>
            <p:nvPr/>
          </p:nvSpPr>
          <p:spPr>
            <a:xfrm>
              <a:off x="384" y="65"/>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B</a:t>
              </a:r>
            </a:p>
          </p:txBody>
        </p:sp>
      </p:grpSp>
      <p:grpSp>
        <p:nvGrpSpPr>
          <p:cNvPr id="58403" name="Group 48"/>
          <p:cNvGrpSpPr/>
          <p:nvPr/>
        </p:nvGrpSpPr>
        <p:grpSpPr>
          <a:xfrm>
            <a:off x="6019800" y="1852613"/>
            <a:ext cx="762000" cy="857250"/>
            <a:chOff x="0" y="0"/>
            <a:chExt cx="480" cy="720"/>
          </a:xfrm>
        </p:grpSpPr>
        <p:sp>
          <p:nvSpPr>
            <p:cNvPr id="58474" name="Line 49"/>
            <p:cNvSpPr/>
            <p:nvPr/>
          </p:nvSpPr>
          <p:spPr>
            <a:xfrm>
              <a:off x="144" y="0"/>
              <a:ext cx="0" cy="7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75" name="Line 50"/>
            <p:cNvSpPr/>
            <p:nvPr/>
          </p:nvSpPr>
          <p:spPr>
            <a:xfrm>
              <a:off x="0" y="72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76" name="Line 51"/>
            <p:cNvSpPr/>
            <p:nvPr/>
          </p:nvSpPr>
          <p:spPr>
            <a:xfrm>
              <a:off x="0"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77" name="Text Box 52"/>
            <p:cNvSpPr txBox="1"/>
            <p:nvPr/>
          </p:nvSpPr>
          <p:spPr>
            <a:xfrm>
              <a:off x="144" y="240"/>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C</a:t>
              </a:r>
            </a:p>
          </p:txBody>
        </p:sp>
      </p:grpSp>
      <p:grpSp>
        <p:nvGrpSpPr>
          <p:cNvPr id="58404" name="Group 53"/>
          <p:cNvGrpSpPr/>
          <p:nvPr/>
        </p:nvGrpSpPr>
        <p:grpSpPr>
          <a:xfrm>
            <a:off x="2133600" y="1452563"/>
            <a:ext cx="609600" cy="857250"/>
            <a:chOff x="0" y="0"/>
            <a:chExt cx="384" cy="720"/>
          </a:xfrm>
        </p:grpSpPr>
        <p:sp>
          <p:nvSpPr>
            <p:cNvPr id="58470" name="Line 54"/>
            <p:cNvSpPr/>
            <p:nvPr/>
          </p:nvSpPr>
          <p:spPr>
            <a:xfrm>
              <a:off x="240" y="0"/>
              <a:ext cx="0" cy="7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71" name="Line 55"/>
            <p:cNvSpPr/>
            <p:nvPr/>
          </p:nvSpPr>
          <p:spPr>
            <a:xfrm>
              <a:off x="240" y="72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72" name="Line 56"/>
            <p:cNvSpPr/>
            <p:nvPr/>
          </p:nvSpPr>
          <p:spPr>
            <a:xfrm>
              <a:off x="240"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8473" name="Text Box 57"/>
            <p:cNvSpPr txBox="1"/>
            <p:nvPr/>
          </p:nvSpPr>
          <p:spPr>
            <a:xfrm>
              <a:off x="0" y="240"/>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D</a:t>
              </a:r>
            </a:p>
          </p:txBody>
        </p:sp>
      </p:grpSp>
      <p:grpSp>
        <p:nvGrpSpPr>
          <p:cNvPr id="58405" name="Group 125"/>
          <p:cNvGrpSpPr/>
          <p:nvPr/>
        </p:nvGrpSpPr>
        <p:grpSpPr>
          <a:xfrm>
            <a:off x="1447800" y="3619500"/>
            <a:ext cx="6324600" cy="1230313"/>
            <a:chOff x="0" y="0"/>
            <a:chExt cx="3984" cy="1033"/>
          </a:xfrm>
        </p:grpSpPr>
        <p:sp>
          <p:nvSpPr>
            <p:cNvPr id="58440" name="Line 59"/>
            <p:cNvSpPr/>
            <p:nvPr/>
          </p:nvSpPr>
          <p:spPr>
            <a:xfrm>
              <a:off x="0" y="0"/>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41" name="Line 60"/>
            <p:cNvSpPr/>
            <p:nvPr/>
          </p:nvSpPr>
          <p:spPr>
            <a:xfrm>
              <a:off x="432" y="0"/>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42" name="Line 61"/>
            <p:cNvSpPr/>
            <p:nvPr/>
          </p:nvSpPr>
          <p:spPr>
            <a:xfrm>
              <a:off x="132" y="0"/>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43" name="Line 62"/>
            <p:cNvSpPr/>
            <p:nvPr/>
          </p:nvSpPr>
          <p:spPr>
            <a:xfrm>
              <a:off x="276" y="0"/>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44" name="Line 73"/>
            <p:cNvSpPr/>
            <p:nvPr/>
          </p:nvSpPr>
          <p:spPr>
            <a:xfrm>
              <a:off x="1212" y="1"/>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45" name="Line 75"/>
            <p:cNvSpPr/>
            <p:nvPr/>
          </p:nvSpPr>
          <p:spPr>
            <a:xfrm>
              <a:off x="1344" y="1"/>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46" name="Line 76"/>
            <p:cNvSpPr/>
            <p:nvPr/>
          </p:nvSpPr>
          <p:spPr>
            <a:xfrm>
              <a:off x="1488" y="1"/>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47" name="Line 77"/>
            <p:cNvSpPr/>
            <p:nvPr/>
          </p:nvSpPr>
          <p:spPr>
            <a:xfrm>
              <a:off x="2412" y="1"/>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48" name="Line 78"/>
            <p:cNvSpPr/>
            <p:nvPr/>
          </p:nvSpPr>
          <p:spPr>
            <a:xfrm>
              <a:off x="2832" y="1"/>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49" name="Line 79"/>
            <p:cNvSpPr/>
            <p:nvPr/>
          </p:nvSpPr>
          <p:spPr>
            <a:xfrm>
              <a:off x="2556" y="1"/>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50" name="Line 81"/>
            <p:cNvSpPr/>
            <p:nvPr/>
          </p:nvSpPr>
          <p:spPr>
            <a:xfrm>
              <a:off x="3646" y="1"/>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51" name="Line 83"/>
            <p:cNvSpPr/>
            <p:nvPr/>
          </p:nvSpPr>
          <p:spPr>
            <a:xfrm>
              <a:off x="3778" y="1"/>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52" name="Line 85"/>
            <p:cNvSpPr/>
            <p:nvPr/>
          </p:nvSpPr>
          <p:spPr>
            <a:xfrm>
              <a:off x="0" y="347"/>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53" name="Line 86"/>
            <p:cNvSpPr/>
            <p:nvPr/>
          </p:nvSpPr>
          <p:spPr>
            <a:xfrm>
              <a:off x="396" y="347"/>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54" name="Line 88"/>
            <p:cNvSpPr/>
            <p:nvPr/>
          </p:nvSpPr>
          <p:spPr>
            <a:xfrm>
              <a:off x="264" y="347"/>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55" name="Line 89"/>
            <p:cNvSpPr/>
            <p:nvPr/>
          </p:nvSpPr>
          <p:spPr>
            <a:xfrm>
              <a:off x="1236" y="348"/>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56" name="Line 92"/>
            <p:cNvSpPr/>
            <p:nvPr/>
          </p:nvSpPr>
          <p:spPr>
            <a:xfrm>
              <a:off x="1476" y="348"/>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57" name="Line 93"/>
            <p:cNvSpPr/>
            <p:nvPr/>
          </p:nvSpPr>
          <p:spPr>
            <a:xfrm>
              <a:off x="2470" y="348"/>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58" name="Line 94"/>
            <p:cNvSpPr/>
            <p:nvPr/>
          </p:nvSpPr>
          <p:spPr>
            <a:xfrm>
              <a:off x="2854" y="348"/>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59" name="Line 97"/>
            <p:cNvSpPr/>
            <p:nvPr/>
          </p:nvSpPr>
          <p:spPr>
            <a:xfrm>
              <a:off x="3696" y="348"/>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60" name="Line 102"/>
            <p:cNvSpPr/>
            <p:nvPr/>
          </p:nvSpPr>
          <p:spPr>
            <a:xfrm>
              <a:off x="420" y="683"/>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61" name="Line 104"/>
            <p:cNvSpPr/>
            <p:nvPr/>
          </p:nvSpPr>
          <p:spPr>
            <a:xfrm>
              <a:off x="276" y="683"/>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62" name="Line 107"/>
            <p:cNvSpPr/>
            <p:nvPr/>
          </p:nvSpPr>
          <p:spPr>
            <a:xfrm>
              <a:off x="1380" y="684"/>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63" name="Line 110"/>
            <p:cNvSpPr/>
            <p:nvPr/>
          </p:nvSpPr>
          <p:spPr>
            <a:xfrm>
              <a:off x="2892" y="684"/>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64" name="Line 111"/>
            <p:cNvSpPr/>
            <p:nvPr/>
          </p:nvSpPr>
          <p:spPr>
            <a:xfrm>
              <a:off x="2640" y="684"/>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65" name="Line 115"/>
            <p:cNvSpPr/>
            <p:nvPr/>
          </p:nvSpPr>
          <p:spPr>
            <a:xfrm>
              <a:off x="3862" y="684"/>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66" name="Line 117"/>
            <p:cNvSpPr/>
            <p:nvPr/>
          </p:nvSpPr>
          <p:spPr>
            <a:xfrm>
              <a:off x="420" y="1031"/>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67" name="Line 119"/>
            <p:cNvSpPr/>
            <p:nvPr/>
          </p:nvSpPr>
          <p:spPr>
            <a:xfrm>
              <a:off x="276" y="1031"/>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68" name="Line 121"/>
            <p:cNvSpPr/>
            <p:nvPr/>
          </p:nvSpPr>
          <p:spPr>
            <a:xfrm>
              <a:off x="1524" y="1032"/>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58469" name="Line 122"/>
            <p:cNvSpPr/>
            <p:nvPr/>
          </p:nvSpPr>
          <p:spPr>
            <a:xfrm>
              <a:off x="2892" y="1032"/>
              <a:ext cx="122" cy="1"/>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grpSp>
        <p:nvGrpSpPr>
          <p:cNvPr id="58406" name="组合 4"/>
          <p:cNvGrpSpPr/>
          <p:nvPr/>
        </p:nvGrpSpPr>
        <p:grpSpPr>
          <a:xfrm>
            <a:off x="2555875" y="3516313"/>
            <a:ext cx="3751263" cy="1168400"/>
            <a:chOff x="0" y="0"/>
            <a:chExt cx="3750759" cy="1168223"/>
          </a:xfrm>
        </p:grpSpPr>
        <p:cxnSp>
          <p:nvCxnSpPr>
            <p:cNvPr id="58408" name="直接连接符 62"/>
            <p:cNvCxnSpPr/>
            <p:nvPr/>
          </p:nvCxnSpPr>
          <p:spPr>
            <a:xfrm>
              <a:off x="0" y="1476"/>
              <a:ext cx="92546" cy="0"/>
            </a:xfrm>
            <a:prstGeom prst="line">
              <a:avLst/>
            </a:prstGeom>
            <a:ln w="12700" cap="flat" cmpd="sng">
              <a:solidFill>
                <a:schemeClr val="tx1"/>
              </a:solidFill>
              <a:prstDash val="solid"/>
              <a:headEnd type="none" w="med" len="med"/>
              <a:tailEnd type="none" w="med" len="med"/>
            </a:ln>
          </p:spPr>
        </p:cxnSp>
        <p:cxnSp>
          <p:nvCxnSpPr>
            <p:cNvPr id="58409" name="直接连接符 63"/>
            <p:cNvCxnSpPr/>
            <p:nvPr/>
          </p:nvCxnSpPr>
          <p:spPr>
            <a:xfrm>
              <a:off x="118280" y="5244"/>
              <a:ext cx="92546" cy="0"/>
            </a:xfrm>
            <a:prstGeom prst="line">
              <a:avLst/>
            </a:prstGeom>
            <a:ln w="12700" cap="flat" cmpd="sng">
              <a:solidFill>
                <a:schemeClr val="tx1"/>
              </a:solidFill>
              <a:prstDash val="solid"/>
              <a:headEnd type="none" w="med" len="med"/>
              <a:tailEnd type="none" w="med" len="med"/>
            </a:ln>
          </p:spPr>
        </p:cxnSp>
        <p:cxnSp>
          <p:nvCxnSpPr>
            <p:cNvPr id="58410" name="直接连接符 64"/>
            <p:cNvCxnSpPr/>
            <p:nvPr/>
          </p:nvCxnSpPr>
          <p:spPr>
            <a:xfrm>
              <a:off x="243566" y="8779"/>
              <a:ext cx="92546" cy="0"/>
            </a:xfrm>
            <a:prstGeom prst="line">
              <a:avLst/>
            </a:prstGeom>
            <a:ln w="12700" cap="flat" cmpd="sng">
              <a:solidFill>
                <a:schemeClr val="tx1"/>
              </a:solidFill>
              <a:prstDash val="solid"/>
              <a:headEnd type="none" w="med" len="med"/>
              <a:tailEnd type="none" w="med" len="med"/>
            </a:ln>
          </p:spPr>
        </p:cxnSp>
        <p:cxnSp>
          <p:nvCxnSpPr>
            <p:cNvPr id="58411" name="直接连接符 65"/>
            <p:cNvCxnSpPr/>
            <p:nvPr/>
          </p:nvCxnSpPr>
          <p:spPr>
            <a:xfrm>
              <a:off x="360040" y="8300"/>
              <a:ext cx="92546" cy="0"/>
            </a:xfrm>
            <a:prstGeom prst="line">
              <a:avLst/>
            </a:prstGeom>
            <a:ln w="12700" cap="flat" cmpd="sng">
              <a:solidFill>
                <a:schemeClr val="tx1"/>
              </a:solidFill>
              <a:prstDash val="solid"/>
              <a:headEnd type="none" w="med" len="med"/>
              <a:tailEnd type="none" w="med" len="med"/>
            </a:ln>
          </p:spPr>
        </p:cxnSp>
        <p:cxnSp>
          <p:nvCxnSpPr>
            <p:cNvPr id="58412" name="直接连接符 66"/>
            <p:cNvCxnSpPr/>
            <p:nvPr/>
          </p:nvCxnSpPr>
          <p:spPr>
            <a:xfrm>
              <a:off x="1183864" y="15738"/>
              <a:ext cx="92546" cy="0"/>
            </a:xfrm>
            <a:prstGeom prst="line">
              <a:avLst/>
            </a:prstGeom>
            <a:ln w="12700" cap="flat" cmpd="sng">
              <a:solidFill>
                <a:schemeClr val="tx1"/>
              </a:solidFill>
              <a:prstDash val="solid"/>
              <a:headEnd type="none" w="med" len="med"/>
              <a:tailEnd type="none" w="med" len="med"/>
            </a:ln>
          </p:spPr>
        </p:cxnSp>
        <p:cxnSp>
          <p:nvCxnSpPr>
            <p:cNvPr id="58413" name="直接连接符 67"/>
            <p:cNvCxnSpPr/>
            <p:nvPr/>
          </p:nvCxnSpPr>
          <p:spPr>
            <a:xfrm>
              <a:off x="1302144" y="16217"/>
              <a:ext cx="92546" cy="0"/>
            </a:xfrm>
            <a:prstGeom prst="line">
              <a:avLst/>
            </a:prstGeom>
            <a:ln w="12700" cap="flat" cmpd="sng">
              <a:solidFill>
                <a:schemeClr val="tx1"/>
              </a:solidFill>
              <a:prstDash val="solid"/>
              <a:headEnd type="none" w="med" len="med"/>
              <a:tailEnd type="none" w="med" len="med"/>
            </a:ln>
          </p:spPr>
        </p:cxnSp>
        <p:cxnSp>
          <p:nvCxnSpPr>
            <p:cNvPr id="58414" name="直接连接符 68"/>
            <p:cNvCxnSpPr/>
            <p:nvPr/>
          </p:nvCxnSpPr>
          <p:spPr>
            <a:xfrm>
              <a:off x="1427430" y="19752"/>
              <a:ext cx="92546" cy="0"/>
            </a:xfrm>
            <a:prstGeom prst="line">
              <a:avLst/>
            </a:prstGeom>
            <a:ln w="12700" cap="flat" cmpd="sng">
              <a:solidFill>
                <a:schemeClr val="tx1"/>
              </a:solidFill>
              <a:prstDash val="solid"/>
              <a:headEnd type="none" w="med" len="med"/>
              <a:tailEnd type="none" w="med" len="med"/>
            </a:ln>
          </p:spPr>
        </p:cxnSp>
        <p:cxnSp>
          <p:nvCxnSpPr>
            <p:cNvPr id="58415" name="直接连接符 69"/>
            <p:cNvCxnSpPr/>
            <p:nvPr/>
          </p:nvCxnSpPr>
          <p:spPr>
            <a:xfrm>
              <a:off x="2702188" y="403583"/>
              <a:ext cx="92546" cy="0"/>
            </a:xfrm>
            <a:prstGeom prst="line">
              <a:avLst/>
            </a:prstGeom>
            <a:ln w="12700" cap="flat" cmpd="sng">
              <a:solidFill>
                <a:schemeClr val="tx1"/>
              </a:solidFill>
              <a:prstDash val="solid"/>
              <a:headEnd type="none" w="med" len="med"/>
              <a:tailEnd type="none" w="med" len="med"/>
            </a:ln>
          </p:spPr>
        </p:cxnSp>
        <p:cxnSp>
          <p:nvCxnSpPr>
            <p:cNvPr id="58416" name="直接连接符 70"/>
            <p:cNvCxnSpPr/>
            <p:nvPr/>
          </p:nvCxnSpPr>
          <p:spPr>
            <a:xfrm>
              <a:off x="2355304" y="12928"/>
              <a:ext cx="92546" cy="0"/>
            </a:xfrm>
            <a:prstGeom prst="line">
              <a:avLst/>
            </a:prstGeom>
            <a:ln w="12700" cap="flat" cmpd="sng">
              <a:solidFill>
                <a:schemeClr val="tx1"/>
              </a:solidFill>
              <a:prstDash val="solid"/>
              <a:headEnd type="none" w="med" len="med"/>
              <a:tailEnd type="none" w="med" len="med"/>
            </a:ln>
          </p:spPr>
        </p:cxnSp>
        <p:cxnSp>
          <p:nvCxnSpPr>
            <p:cNvPr id="58417" name="直接连接符 71"/>
            <p:cNvCxnSpPr/>
            <p:nvPr/>
          </p:nvCxnSpPr>
          <p:spPr>
            <a:xfrm>
              <a:off x="2473584" y="16696"/>
              <a:ext cx="92546" cy="0"/>
            </a:xfrm>
            <a:prstGeom prst="line">
              <a:avLst/>
            </a:prstGeom>
            <a:ln w="12700" cap="flat" cmpd="sng">
              <a:solidFill>
                <a:schemeClr val="tx1"/>
              </a:solidFill>
              <a:prstDash val="solid"/>
              <a:headEnd type="none" w="med" len="med"/>
              <a:tailEnd type="none" w="med" len="med"/>
            </a:ln>
          </p:spPr>
        </p:cxnSp>
        <p:cxnSp>
          <p:nvCxnSpPr>
            <p:cNvPr id="58418" name="直接连接符 72"/>
            <p:cNvCxnSpPr/>
            <p:nvPr/>
          </p:nvCxnSpPr>
          <p:spPr>
            <a:xfrm>
              <a:off x="2704190" y="1168223"/>
              <a:ext cx="92546" cy="0"/>
            </a:xfrm>
            <a:prstGeom prst="line">
              <a:avLst/>
            </a:prstGeom>
            <a:ln w="12700" cap="flat" cmpd="sng">
              <a:solidFill>
                <a:schemeClr val="tx1"/>
              </a:solidFill>
              <a:prstDash val="solid"/>
              <a:headEnd type="none" w="med" len="med"/>
              <a:tailEnd type="none" w="med" len="med"/>
            </a:ln>
          </p:spPr>
        </p:cxnSp>
        <p:cxnSp>
          <p:nvCxnSpPr>
            <p:cNvPr id="58419" name="直接连接符 73"/>
            <p:cNvCxnSpPr/>
            <p:nvPr/>
          </p:nvCxnSpPr>
          <p:spPr>
            <a:xfrm>
              <a:off x="2715344" y="19752"/>
              <a:ext cx="92546" cy="0"/>
            </a:xfrm>
            <a:prstGeom prst="line">
              <a:avLst/>
            </a:prstGeom>
            <a:ln w="12700" cap="flat" cmpd="sng">
              <a:solidFill>
                <a:schemeClr val="tx1"/>
              </a:solidFill>
              <a:prstDash val="solid"/>
              <a:headEnd type="none" w="med" len="med"/>
              <a:tailEnd type="none" w="med" len="med"/>
            </a:ln>
          </p:spPr>
        </p:cxnSp>
        <p:cxnSp>
          <p:nvCxnSpPr>
            <p:cNvPr id="58420" name="直接连接符 74"/>
            <p:cNvCxnSpPr/>
            <p:nvPr/>
          </p:nvCxnSpPr>
          <p:spPr>
            <a:xfrm>
              <a:off x="3537520" y="0"/>
              <a:ext cx="92546" cy="0"/>
            </a:xfrm>
            <a:prstGeom prst="line">
              <a:avLst/>
            </a:prstGeom>
            <a:ln w="12700" cap="flat" cmpd="sng">
              <a:solidFill>
                <a:schemeClr val="tx1"/>
              </a:solidFill>
              <a:prstDash val="solid"/>
              <a:headEnd type="none" w="med" len="med"/>
              <a:tailEnd type="none" w="med" len="med"/>
            </a:ln>
          </p:spPr>
        </p:cxnSp>
        <p:cxnSp>
          <p:nvCxnSpPr>
            <p:cNvPr id="58421" name="直接连接符 75"/>
            <p:cNvCxnSpPr/>
            <p:nvPr/>
          </p:nvCxnSpPr>
          <p:spPr>
            <a:xfrm>
              <a:off x="3655800" y="3768"/>
              <a:ext cx="92546" cy="0"/>
            </a:xfrm>
            <a:prstGeom prst="line">
              <a:avLst/>
            </a:prstGeom>
            <a:ln w="12700" cap="flat" cmpd="sng">
              <a:solidFill>
                <a:schemeClr val="tx1"/>
              </a:solidFill>
              <a:prstDash val="solid"/>
              <a:headEnd type="none" w="med" len="med"/>
              <a:tailEnd type="none" w="med" len="med"/>
            </a:ln>
          </p:spPr>
        </p:cxnSp>
        <p:cxnSp>
          <p:nvCxnSpPr>
            <p:cNvPr id="58422" name="直接连接符 76"/>
            <p:cNvCxnSpPr/>
            <p:nvPr/>
          </p:nvCxnSpPr>
          <p:spPr>
            <a:xfrm>
              <a:off x="3553544" y="398930"/>
              <a:ext cx="92546" cy="0"/>
            </a:xfrm>
            <a:prstGeom prst="line">
              <a:avLst/>
            </a:prstGeom>
            <a:ln w="12700" cap="flat" cmpd="sng">
              <a:solidFill>
                <a:schemeClr val="tx1"/>
              </a:solidFill>
              <a:prstDash val="solid"/>
              <a:headEnd type="none" w="med" len="med"/>
              <a:tailEnd type="none" w="med" len="med"/>
            </a:ln>
          </p:spPr>
        </p:cxnSp>
        <p:cxnSp>
          <p:nvCxnSpPr>
            <p:cNvPr id="58423" name="直接连接符 77"/>
            <p:cNvCxnSpPr/>
            <p:nvPr/>
          </p:nvCxnSpPr>
          <p:spPr>
            <a:xfrm>
              <a:off x="2355304" y="403583"/>
              <a:ext cx="92546" cy="0"/>
            </a:xfrm>
            <a:prstGeom prst="line">
              <a:avLst/>
            </a:prstGeom>
            <a:ln w="12700" cap="flat" cmpd="sng">
              <a:solidFill>
                <a:schemeClr val="tx1"/>
              </a:solidFill>
              <a:prstDash val="solid"/>
              <a:headEnd type="none" w="med" len="med"/>
              <a:tailEnd type="none" w="med" len="med"/>
            </a:ln>
          </p:spPr>
        </p:cxnSp>
        <p:cxnSp>
          <p:nvCxnSpPr>
            <p:cNvPr id="58424" name="直接连接符 78"/>
            <p:cNvCxnSpPr/>
            <p:nvPr/>
          </p:nvCxnSpPr>
          <p:spPr>
            <a:xfrm>
              <a:off x="0" y="385277"/>
              <a:ext cx="92546" cy="0"/>
            </a:xfrm>
            <a:prstGeom prst="line">
              <a:avLst/>
            </a:prstGeom>
            <a:ln w="12700" cap="flat" cmpd="sng">
              <a:solidFill>
                <a:schemeClr val="tx1"/>
              </a:solidFill>
              <a:prstDash val="solid"/>
              <a:headEnd type="none" w="med" len="med"/>
              <a:tailEnd type="none" w="med" len="med"/>
            </a:ln>
          </p:spPr>
        </p:cxnSp>
        <p:cxnSp>
          <p:nvCxnSpPr>
            <p:cNvPr id="58425" name="直接连接符 80"/>
            <p:cNvCxnSpPr/>
            <p:nvPr/>
          </p:nvCxnSpPr>
          <p:spPr>
            <a:xfrm>
              <a:off x="243566" y="392580"/>
              <a:ext cx="92546" cy="0"/>
            </a:xfrm>
            <a:prstGeom prst="line">
              <a:avLst/>
            </a:prstGeom>
            <a:ln w="12700" cap="flat" cmpd="sng">
              <a:solidFill>
                <a:schemeClr val="tx1"/>
              </a:solidFill>
              <a:prstDash val="solid"/>
              <a:headEnd type="none" w="med" len="med"/>
              <a:tailEnd type="none" w="med" len="med"/>
            </a:ln>
          </p:spPr>
        </p:cxnSp>
        <p:cxnSp>
          <p:nvCxnSpPr>
            <p:cNvPr id="58426" name="直接连接符 81"/>
            <p:cNvCxnSpPr/>
            <p:nvPr/>
          </p:nvCxnSpPr>
          <p:spPr>
            <a:xfrm>
              <a:off x="360040" y="392101"/>
              <a:ext cx="92546" cy="0"/>
            </a:xfrm>
            <a:prstGeom prst="line">
              <a:avLst/>
            </a:prstGeom>
            <a:ln w="12700" cap="flat" cmpd="sng">
              <a:solidFill>
                <a:schemeClr val="tx1"/>
              </a:solidFill>
              <a:prstDash val="solid"/>
              <a:headEnd type="none" w="med" len="med"/>
              <a:tailEnd type="none" w="med" len="med"/>
            </a:ln>
          </p:spPr>
        </p:cxnSp>
        <p:cxnSp>
          <p:nvCxnSpPr>
            <p:cNvPr id="58427" name="直接连接符 82"/>
            <p:cNvCxnSpPr/>
            <p:nvPr/>
          </p:nvCxnSpPr>
          <p:spPr>
            <a:xfrm>
              <a:off x="1183864" y="382221"/>
              <a:ext cx="92546" cy="0"/>
            </a:xfrm>
            <a:prstGeom prst="line">
              <a:avLst/>
            </a:prstGeom>
            <a:ln w="12700" cap="flat" cmpd="sng">
              <a:solidFill>
                <a:schemeClr val="tx1"/>
              </a:solidFill>
              <a:prstDash val="solid"/>
              <a:headEnd type="none" w="med" len="med"/>
              <a:tailEnd type="none" w="med" len="med"/>
            </a:ln>
          </p:spPr>
        </p:cxnSp>
        <p:cxnSp>
          <p:nvCxnSpPr>
            <p:cNvPr id="58428" name="直接连接符 84"/>
            <p:cNvCxnSpPr/>
            <p:nvPr/>
          </p:nvCxnSpPr>
          <p:spPr>
            <a:xfrm>
              <a:off x="1427430" y="389524"/>
              <a:ext cx="92546" cy="0"/>
            </a:xfrm>
            <a:prstGeom prst="line">
              <a:avLst/>
            </a:prstGeom>
            <a:ln w="12700" cap="flat" cmpd="sng">
              <a:solidFill>
                <a:schemeClr val="tx1"/>
              </a:solidFill>
              <a:prstDash val="solid"/>
              <a:headEnd type="none" w="med" len="med"/>
              <a:tailEnd type="none" w="med" len="med"/>
            </a:ln>
          </p:spPr>
        </p:cxnSp>
        <p:cxnSp>
          <p:nvCxnSpPr>
            <p:cNvPr id="58429" name="直接连接符 86"/>
            <p:cNvCxnSpPr/>
            <p:nvPr/>
          </p:nvCxnSpPr>
          <p:spPr>
            <a:xfrm>
              <a:off x="243566" y="1162395"/>
              <a:ext cx="92546" cy="0"/>
            </a:xfrm>
            <a:prstGeom prst="line">
              <a:avLst/>
            </a:prstGeom>
            <a:ln w="12700" cap="flat" cmpd="sng">
              <a:solidFill>
                <a:schemeClr val="tx1"/>
              </a:solidFill>
              <a:prstDash val="solid"/>
              <a:headEnd type="none" w="med" len="med"/>
              <a:tailEnd type="none" w="med" len="med"/>
            </a:ln>
          </p:spPr>
        </p:cxnSp>
        <p:cxnSp>
          <p:nvCxnSpPr>
            <p:cNvPr id="58430" name="直接连接符 87"/>
            <p:cNvCxnSpPr/>
            <p:nvPr/>
          </p:nvCxnSpPr>
          <p:spPr>
            <a:xfrm>
              <a:off x="110976" y="768949"/>
              <a:ext cx="92546" cy="0"/>
            </a:xfrm>
            <a:prstGeom prst="line">
              <a:avLst/>
            </a:prstGeom>
            <a:ln w="12700" cap="flat" cmpd="sng">
              <a:solidFill>
                <a:schemeClr val="tx1"/>
              </a:solidFill>
              <a:prstDash val="solid"/>
              <a:headEnd type="none" w="med" len="med"/>
              <a:tailEnd type="none" w="med" len="med"/>
            </a:ln>
          </p:spPr>
        </p:cxnSp>
        <p:cxnSp>
          <p:nvCxnSpPr>
            <p:cNvPr id="58431" name="直接连接符 88"/>
            <p:cNvCxnSpPr/>
            <p:nvPr/>
          </p:nvCxnSpPr>
          <p:spPr>
            <a:xfrm>
              <a:off x="236262" y="774871"/>
              <a:ext cx="92546" cy="0"/>
            </a:xfrm>
            <a:prstGeom prst="line">
              <a:avLst/>
            </a:prstGeom>
            <a:ln w="12700" cap="flat" cmpd="sng">
              <a:solidFill>
                <a:schemeClr val="tx1"/>
              </a:solidFill>
              <a:prstDash val="solid"/>
              <a:headEnd type="none" w="med" len="med"/>
              <a:tailEnd type="none" w="med" len="med"/>
            </a:ln>
          </p:spPr>
        </p:cxnSp>
        <p:cxnSp>
          <p:nvCxnSpPr>
            <p:cNvPr id="58432" name="直接连接符 89"/>
            <p:cNvCxnSpPr/>
            <p:nvPr/>
          </p:nvCxnSpPr>
          <p:spPr>
            <a:xfrm>
              <a:off x="358179" y="774392"/>
              <a:ext cx="92546" cy="0"/>
            </a:xfrm>
            <a:prstGeom prst="line">
              <a:avLst/>
            </a:prstGeom>
            <a:ln w="12700" cap="flat" cmpd="sng">
              <a:solidFill>
                <a:schemeClr val="tx1"/>
              </a:solidFill>
              <a:prstDash val="solid"/>
              <a:headEnd type="none" w="med" len="med"/>
              <a:tailEnd type="none" w="med" len="med"/>
            </a:ln>
          </p:spPr>
        </p:cxnSp>
        <p:cxnSp>
          <p:nvCxnSpPr>
            <p:cNvPr id="58433" name="直接连接符 90"/>
            <p:cNvCxnSpPr/>
            <p:nvPr/>
          </p:nvCxnSpPr>
          <p:spPr>
            <a:xfrm>
              <a:off x="1284920" y="771279"/>
              <a:ext cx="92546" cy="0"/>
            </a:xfrm>
            <a:prstGeom prst="line">
              <a:avLst/>
            </a:prstGeom>
            <a:ln w="12700" cap="flat" cmpd="sng">
              <a:solidFill>
                <a:schemeClr val="tx1"/>
              </a:solidFill>
              <a:prstDash val="solid"/>
              <a:headEnd type="none" w="med" len="med"/>
              <a:tailEnd type="none" w="med" len="med"/>
            </a:ln>
          </p:spPr>
        </p:cxnSp>
        <p:cxnSp>
          <p:nvCxnSpPr>
            <p:cNvPr id="58434" name="直接连接符 91"/>
            <p:cNvCxnSpPr/>
            <p:nvPr/>
          </p:nvCxnSpPr>
          <p:spPr>
            <a:xfrm>
              <a:off x="1401268" y="775047"/>
              <a:ext cx="92546" cy="0"/>
            </a:xfrm>
            <a:prstGeom prst="line">
              <a:avLst/>
            </a:prstGeom>
            <a:ln w="12700" cap="flat" cmpd="sng">
              <a:solidFill>
                <a:schemeClr val="tx1"/>
              </a:solidFill>
              <a:prstDash val="solid"/>
              <a:headEnd type="none" w="med" len="med"/>
              <a:tailEnd type="none" w="med" len="med"/>
            </a:ln>
          </p:spPr>
        </p:cxnSp>
        <p:cxnSp>
          <p:nvCxnSpPr>
            <p:cNvPr id="58435" name="直接连接符 92"/>
            <p:cNvCxnSpPr/>
            <p:nvPr/>
          </p:nvCxnSpPr>
          <p:spPr>
            <a:xfrm>
              <a:off x="360040" y="1162395"/>
              <a:ext cx="92546" cy="0"/>
            </a:xfrm>
            <a:prstGeom prst="line">
              <a:avLst/>
            </a:prstGeom>
            <a:ln w="12700" cap="flat" cmpd="sng">
              <a:solidFill>
                <a:schemeClr val="tx1"/>
              </a:solidFill>
              <a:prstDash val="solid"/>
              <a:headEnd type="none" w="med" len="med"/>
              <a:tailEnd type="none" w="med" len="med"/>
            </a:ln>
          </p:spPr>
        </p:cxnSp>
        <p:cxnSp>
          <p:nvCxnSpPr>
            <p:cNvPr id="58436" name="直接连接符 94"/>
            <p:cNvCxnSpPr/>
            <p:nvPr/>
          </p:nvCxnSpPr>
          <p:spPr>
            <a:xfrm>
              <a:off x="2480710" y="782221"/>
              <a:ext cx="92546" cy="0"/>
            </a:xfrm>
            <a:prstGeom prst="line">
              <a:avLst/>
            </a:prstGeom>
            <a:ln w="12700" cap="flat" cmpd="sng">
              <a:solidFill>
                <a:schemeClr val="tx1"/>
              </a:solidFill>
              <a:prstDash val="solid"/>
              <a:headEnd type="none" w="med" len="med"/>
              <a:tailEnd type="none" w="med" len="med"/>
            </a:ln>
          </p:spPr>
        </p:cxnSp>
        <p:cxnSp>
          <p:nvCxnSpPr>
            <p:cNvPr id="58437" name="直接连接符 95"/>
            <p:cNvCxnSpPr/>
            <p:nvPr/>
          </p:nvCxnSpPr>
          <p:spPr>
            <a:xfrm>
              <a:off x="1425414" y="1168223"/>
              <a:ext cx="92546" cy="0"/>
            </a:xfrm>
            <a:prstGeom prst="line">
              <a:avLst/>
            </a:prstGeom>
            <a:ln w="12700" cap="flat" cmpd="sng">
              <a:solidFill>
                <a:schemeClr val="tx1"/>
              </a:solidFill>
              <a:prstDash val="solid"/>
              <a:headEnd type="none" w="med" len="med"/>
              <a:tailEnd type="none" w="med" len="med"/>
            </a:ln>
          </p:spPr>
        </p:cxnSp>
        <p:cxnSp>
          <p:nvCxnSpPr>
            <p:cNvPr id="58438" name="直接连接符 96"/>
            <p:cNvCxnSpPr/>
            <p:nvPr/>
          </p:nvCxnSpPr>
          <p:spPr>
            <a:xfrm>
              <a:off x="2715766" y="786235"/>
              <a:ext cx="92546" cy="0"/>
            </a:xfrm>
            <a:prstGeom prst="line">
              <a:avLst/>
            </a:prstGeom>
            <a:ln w="12700" cap="flat" cmpd="sng">
              <a:solidFill>
                <a:schemeClr val="tx1"/>
              </a:solidFill>
              <a:prstDash val="solid"/>
              <a:headEnd type="none" w="med" len="med"/>
              <a:tailEnd type="none" w="med" len="med"/>
            </a:ln>
          </p:spPr>
        </p:cxnSp>
        <p:cxnSp>
          <p:nvCxnSpPr>
            <p:cNvPr id="58439" name="直接连接符 97"/>
            <p:cNvCxnSpPr/>
            <p:nvPr/>
          </p:nvCxnSpPr>
          <p:spPr>
            <a:xfrm>
              <a:off x="3658213" y="778207"/>
              <a:ext cx="92546" cy="0"/>
            </a:xfrm>
            <a:prstGeom prst="line">
              <a:avLst/>
            </a:prstGeom>
            <a:ln w="12700" cap="flat" cmpd="sng">
              <a:solidFill>
                <a:schemeClr val="tx1"/>
              </a:solidFill>
              <a:prstDash val="solid"/>
              <a:headEnd type="none" w="med" len="med"/>
              <a:tailEnd type="none" w="med" len="med"/>
            </a:ln>
          </p:spPr>
        </p:cxnSp>
      </p:grpSp>
      <p:pic>
        <p:nvPicPr>
          <p:cNvPr id="58407" name="图片 1"/>
          <p:cNvPicPr>
            <a:picLocks noChangeAspect="1"/>
          </p:cNvPicPr>
          <p:nvPr/>
        </p:nvPicPr>
        <p:blipFill>
          <a:blip r:embed="rId2"/>
          <a:stretch>
            <a:fillRect/>
          </a:stretch>
        </p:blipFill>
        <p:spPr>
          <a:xfrm>
            <a:off x="1776413" y="3465513"/>
            <a:ext cx="5099050" cy="1576387"/>
          </a:xfrm>
          <a:prstGeom prst="rect">
            <a:avLst/>
          </a:prstGeom>
          <a:noFill/>
          <a:ln w="9525">
            <a:noFill/>
          </a:ln>
        </p:spPr>
      </p:pic>
    </p:spTree>
  </p:cSld>
  <p:clrMapOvr>
    <a:masterClrMapping/>
  </p:clrMapOvr>
  <p:transition advTm="20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5939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44</a:t>
            </a:fld>
            <a:endParaRPr lang="en-US" altLang="zh-CN" sz="900" dirty="0">
              <a:solidFill>
                <a:srgbClr val="898989"/>
              </a:solidFill>
              <a:latin typeface="Times New Roman" panose="02020603050405020304" pitchFamily="18" charset="0"/>
            </a:endParaRPr>
          </a:p>
        </p:txBody>
      </p:sp>
      <p:sp>
        <p:nvSpPr>
          <p:cNvPr id="59396" name="Rectangle 3"/>
          <p:cNvSpPr>
            <a:spLocks noGrp="1"/>
          </p:cNvSpPr>
          <p:nvPr>
            <p:ph type="title"/>
          </p:nvPr>
        </p:nvSpPr>
        <p:spPr>
          <a:xfrm>
            <a:off x="773113" y="617538"/>
            <a:ext cx="7543800" cy="514350"/>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五变量的卡诺图</a:t>
            </a:r>
            <a:endParaRPr lang="zh-CN" altLang="en-US" sz="1800" dirty="0">
              <a:latin typeface="黑体" panose="02010609060101010101" pitchFamily="49" charset="-122"/>
              <a:ea typeface="黑体" panose="02010609060101010101" pitchFamily="49" charset="-122"/>
            </a:endParaRPr>
          </a:p>
        </p:txBody>
      </p:sp>
      <p:sp>
        <p:nvSpPr>
          <p:cNvPr id="59397" name="Rectangle 4"/>
          <p:cNvSpPr>
            <a:spLocks noGrp="1"/>
          </p:cNvSpPr>
          <p:nvPr>
            <p:ph/>
          </p:nvPr>
        </p:nvSpPr>
        <p:spPr>
          <a:xfrm>
            <a:off x="1009650" y="4200525"/>
            <a:ext cx="8458200" cy="514350"/>
          </a:xfrm>
          <a:prstGeom prst="rect">
            <a:avLst/>
          </a:prstGeom>
          <a:noFill/>
          <a:ln w="9525">
            <a:noFill/>
          </a:ln>
        </p:spPr>
        <p:txBody>
          <a:bodyPr/>
          <a:lstStyle/>
          <a:p>
            <a:pPr eaLnBrk="1" hangingPunct="1">
              <a:spcBef>
                <a:spcPct val="50000"/>
              </a:spcBef>
              <a:buNone/>
            </a:pPr>
            <a:r>
              <a:rPr lang="zh-CN" altLang="en-US" sz="1800" dirty="0">
                <a:latin typeface="黑体" panose="02010609060101010101" pitchFamily="49" charset="-122"/>
                <a:ea typeface="黑体" panose="02010609060101010101" pitchFamily="49" charset="-122"/>
              </a:rPr>
              <a:t>五变量</a:t>
            </a:r>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C</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D</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E)</a:t>
            </a:r>
            <a:r>
              <a:rPr lang="zh-CN" altLang="en-US" sz="1800" dirty="0">
                <a:latin typeface="黑体" panose="02010609060101010101" pitchFamily="49" charset="-122"/>
                <a:ea typeface="黑体" panose="02010609060101010101" pitchFamily="49" charset="-122"/>
              </a:rPr>
              <a:t>的卡诺图，分别对应着</a:t>
            </a:r>
            <a:r>
              <a:rPr lang="en-US" altLang="zh-CN" sz="1800" b="1" dirty="0">
                <a:latin typeface="黑体" panose="02010609060101010101" pitchFamily="49" charset="-122"/>
                <a:ea typeface="黑体" panose="02010609060101010101" pitchFamily="49" charset="-122"/>
              </a:rPr>
              <a:t>32</a:t>
            </a:r>
            <a:r>
              <a:rPr lang="zh-CN" altLang="en-US" sz="1800" b="1" dirty="0">
                <a:latin typeface="黑体" panose="02010609060101010101" pitchFamily="49" charset="-122"/>
                <a:ea typeface="黑体" panose="02010609060101010101" pitchFamily="49" charset="-122"/>
              </a:rPr>
              <a:t>个最小项</a:t>
            </a:r>
            <a:r>
              <a:rPr lang="zh-CN" altLang="en-US" sz="1800" dirty="0">
                <a:latin typeface="黑体" panose="02010609060101010101" pitchFamily="49" charset="-122"/>
                <a:ea typeface="黑体" panose="02010609060101010101" pitchFamily="49" charset="-122"/>
              </a:rPr>
              <a:t>。</a:t>
            </a:r>
          </a:p>
        </p:txBody>
      </p:sp>
      <p:graphicFrame>
        <p:nvGraphicFramePr>
          <p:cNvPr id="58374" name="Group 6"/>
          <p:cNvGraphicFramePr>
            <a:graphicFrameLocks noGrp="1"/>
          </p:cNvGraphicFramePr>
          <p:nvPr/>
        </p:nvGraphicFramePr>
        <p:xfrm>
          <a:off x="1066800" y="1743075"/>
          <a:ext cx="3276600" cy="1738314"/>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6725">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59425" name="Group 32"/>
          <p:cNvGrpSpPr/>
          <p:nvPr/>
        </p:nvGrpSpPr>
        <p:grpSpPr>
          <a:xfrm>
            <a:off x="6343650" y="1285875"/>
            <a:ext cx="1600200" cy="457200"/>
            <a:chOff x="0" y="0"/>
            <a:chExt cx="1008" cy="384"/>
          </a:xfrm>
        </p:grpSpPr>
        <p:sp>
          <p:nvSpPr>
            <p:cNvPr id="59483" name="Line 33"/>
            <p:cNvSpPr/>
            <p:nvPr/>
          </p:nvSpPr>
          <p:spPr>
            <a:xfrm>
              <a:off x="0" y="240"/>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84" name="Line 34"/>
            <p:cNvSpPr/>
            <p:nvPr/>
          </p:nvSpPr>
          <p:spPr>
            <a:xfrm>
              <a:off x="0" y="24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85" name="Line 35"/>
            <p:cNvSpPr/>
            <p:nvPr/>
          </p:nvSpPr>
          <p:spPr>
            <a:xfrm>
              <a:off x="1008" y="24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86" name="Text Box 36"/>
            <p:cNvSpPr txBox="1"/>
            <p:nvPr/>
          </p:nvSpPr>
          <p:spPr>
            <a:xfrm>
              <a:off x="384" y="0"/>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B</a:t>
              </a:r>
            </a:p>
          </p:txBody>
        </p:sp>
      </p:grpSp>
      <p:grpSp>
        <p:nvGrpSpPr>
          <p:cNvPr id="59426" name="Group 37"/>
          <p:cNvGrpSpPr/>
          <p:nvPr/>
        </p:nvGrpSpPr>
        <p:grpSpPr>
          <a:xfrm>
            <a:off x="1905000" y="3457575"/>
            <a:ext cx="1600200" cy="539750"/>
            <a:chOff x="0" y="0"/>
            <a:chExt cx="1008" cy="454"/>
          </a:xfrm>
        </p:grpSpPr>
        <p:sp>
          <p:nvSpPr>
            <p:cNvPr id="59479" name="Line 38"/>
            <p:cNvSpPr/>
            <p:nvPr/>
          </p:nvSpPr>
          <p:spPr>
            <a:xfrm>
              <a:off x="0" y="144"/>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80" name="Line 39"/>
            <p:cNvSpPr/>
            <p:nvPr/>
          </p:nvSpPr>
          <p:spPr>
            <a:xfrm>
              <a:off x="0"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81" name="Line 40"/>
            <p:cNvSpPr/>
            <p:nvPr/>
          </p:nvSpPr>
          <p:spPr>
            <a:xfrm>
              <a:off x="1008"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82" name="Text Box 41"/>
            <p:cNvSpPr txBox="1"/>
            <p:nvPr/>
          </p:nvSpPr>
          <p:spPr>
            <a:xfrm>
              <a:off x="384" y="144"/>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C</a:t>
              </a:r>
            </a:p>
          </p:txBody>
        </p:sp>
      </p:grpSp>
      <p:grpSp>
        <p:nvGrpSpPr>
          <p:cNvPr id="59427" name="Group 47"/>
          <p:cNvGrpSpPr/>
          <p:nvPr/>
        </p:nvGrpSpPr>
        <p:grpSpPr>
          <a:xfrm>
            <a:off x="457200" y="2200275"/>
            <a:ext cx="609600" cy="857250"/>
            <a:chOff x="0" y="0"/>
            <a:chExt cx="384" cy="720"/>
          </a:xfrm>
        </p:grpSpPr>
        <p:sp>
          <p:nvSpPr>
            <p:cNvPr id="59475" name="Line 48"/>
            <p:cNvSpPr/>
            <p:nvPr/>
          </p:nvSpPr>
          <p:spPr>
            <a:xfrm>
              <a:off x="240" y="0"/>
              <a:ext cx="0" cy="7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76" name="Line 49"/>
            <p:cNvSpPr/>
            <p:nvPr/>
          </p:nvSpPr>
          <p:spPr>
            <a:xfrm>
              <a:off x="240" y="72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77" name="Line 50"/>
            <p:cNvSpPr/>
            <p:nvPr/>
          </p:nvSpPr>
          <p:spPr>
            <a:xfrm>
              <a:off x="240"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78" name="Text Box 51"/>
            <p:cNvSpPr txBox="1"/>
            <p:nvPr/>
          </p:nvSpPr>
          <p:spPr>
            <a:xfrm>
              <a:off x="0" y="240"/>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E</a:t>
              </a:r>
            </a:p>
          </p:txBody>
        </p:sp>
      </p:grpSp>
      <p:graphicFrame>
        <p:nvGraphicFramePr>
          <p:cNvPr id="58416" name="Group 48"/>
          <p:cNvGraphicFramePr>
            <a:graphicFrameLocks noGrp="1"/>
          </p:cNvGraphicFramePr>
          <p:nvPr/>
        </p:nvGraphicFramePr>
        <p:xfrm>
          <a:off x="4724400" y="1743075"/>
          <a:ext cx="3276600" cy="1738314"/>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6725">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59455" name="Group 113"/>
          <p:cNvGrpSpPr/>
          <p:nvPr/>
        </p:nvGrpSpPr>
        <p:grpSpPr>
          <a:xfrm>
            <a:off x="5562600" y="3457575"/>
            <a:ext cx="1600200" cy="539750"/>
            <a:chOff x="0" y="0"/>
            <a:chExt cx="1008" cy="454"/>
          </a:xfrm>
        </p:grpSpPr>
        <p:sp>
          <p:nvSpPr>
            <p:cNvPr id="59471" name="Line 114"/>
            <p:cNvSpPr/>
            <p:nvPr/>
          </p:nvSpPr>
          <p:spPr>
            <a:xfrm>
              <a:off x="0" y="144"/>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72" name="Line 115"/>
            <p:cNvSpPr/>
            <p:nvPr/>
          </p:nvSpPr>
          <p:spPr>
            <a:xfrm>
              <a:off x="0"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73" name="Line 116"/>
            <p:cNvSpPr/>
            <p:nvPr/>
          </p:nvSpPr>
          <p:spPr>
            <a:xfrm>
              <a:off x="1008"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74" name="Text Box 117"/>
            <p:cNvSpPr txBox="1"/>
            <p:nvPr/>
          </p:nvSpPr>
          <p:spPr>
            <a:xfrm>
              <a:off x="384" y="144"/>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C</a:t>
              </a:r>
            </a:p>
          </p:txBody>
        </p:sp>
      </p:grpSp>
      <p:grpSp>
        <p:nvGrpSpPr>
          <p:cNvPr id="59456" name="Group 118"/>
          <p:cNvGrpSpPr/>
          <p:nvPr/>
        </p:nvGrpSpPr>
        <p:grpSpPr>
          <a:xfrm>
            <a:off x="8001000" y="2600325"/>
            <a:ext cx="762000" cy="857250"/>
            <a:chOff x="0" y="0"/>
            <a:chExt cx="480" cy="720"/>
          </a:xfrm>
        </p:grpSpPr>
        <p:sp>
          <p:nvSpPr>
            <p:cNvPr id="59467" name="Line 119"/>
            <p:cNvSpPr/>
            <p:nvPr/>
          </p:nvSpPr>
          <p:spPr>
            <a:xfrm>
              <a:off x="144" y="0"/>
              <a:ext cx="0" cy="7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68" name="Line 120"/>
            <p:cNvSpPr/>
            <p:nvPr/>
          </p:nvSpPr>
          <p:spPr>
            <a:xfrm>
              <a:off x="0" y="72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69" name="Line 121"/>
            <p:cNvSpPr/>
            <p:nvPr/>
          </p:nvSpPr>
          <p:spPr>
            <a:xfrm>
              <a:off x="0"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70" name="Text Box 122"/>
            <p:cNvSpPr txBox="1"/>
            <p:nvPr/>
          </p:nvSpPr>
          <p:spPr>
            <a:xfrm>
              <a:off x="144" y="240"/>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D</a:t>
              </a:r>
            </a:p>
          </p:txBody>
        </p:sp>
      </p:grpSp>
      <p:grpSp>
        <p:nvGrpSpPr>
          <p:cNvPr id="59457" name="Group 128"/>
          <p:cNvGrpSpPr/>
          <p:nvPr/>
        </p:nvGrpSpPr>
        <p:grpSpPr>
          <a:xfrm>
            <a:off x="2705100" y="1257300"/>
            <a:ext cx="1600200" cy="457200"/>
            <a:chOff x="0" y="0"/>
            <a:chExt cx="1008" cy="384"/>
          </a:xfrm>
        </p:grpSpPr>
        <p:sp>
          <p:nvSpPr>
            <p:cNvPr id="59463" name="Line 129"/>
            <p:cNvSpPr/>
            <p:nvPr/>
          </p:nvSpPr>
          <p:spPr>
            <a:xfrm>
              <a:off x="0" y="240"/>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64" name="Line 130"/>
            <p:cNvSpPr/>
            <p:nvPr/>
          </p:nvSpPr>
          <p:spPr>
            <a:xfrm>
              <a:off x="0" y="24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65" name="Line 131"/>
            <p:cNvSpPr/>
            <p:nvPr/>
          </p:nvSpPr>
          <p:spPr>
            <a:xfrm>
              <a:off x="1008" y="24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66" name="Text Box 132"/>
            <p:cNvSpPr txBox="1"/>
            <p:nvPr/>
          </p:nvSpPr>
          <p:spPr>
            <a:xfrm>
              <a:off x="384" y="0"/>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B</a:t>
              </a:r>
            </a:p>
          </p:txBody>
        </p:sp>
      </p:grpSp>
      <p:grpSp>
        <p:nvGrpSpPr>
          <p:cNvPr id="59458" name="Group 137"/>
          <p:cNvGrpSpPr/>
          <p:nvPr/>
        </p:nvGrpSpPr>
        <p:grpSpPr>
          <a:xfrm>
            <a:off x="4724400" y="828675"/>
            <a:ext cx="3200400" cy="685800"/>
            <a:chOff x="0" y="0"/>
            <a:chExt cx="2016" cy="576"/>
          </a:xfrm>
        </p:grpSpPr>
        <p:sp>
          <p:nvSpPr>
            <p:cNvPr id="59459" name="Line 133"/>
            <p:cNvSpPr/>
            <p:nvPr/>
          </p:nvSpPr>
          <p:spPr>
            <a:xfrm>
              <a:off x="0" y="288"/>
              <a:ext cx="2016"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60" name="Line 134"/>
            <p:cNvSpPr/>
            <p:nvPr/>
          </p:nvSpPr>
          <p:spPr>
            <a:xfrm>
              <a:off x="0" y="288"/>
              <a:ext cx="0" cy="288"/>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61" name="Line 135"/>
            <p:cNvSpPr/>
            <p:nvPr/>
          </p:nvSpPr>
          <p:spPr>
            <a:xfrm>
              <a:off x="2016" y="288"/>
              <a:ext cx="0" cy="288"/>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59462" name="Text Box 136"/>
            <p:cNvSpPr txBox="1"/>
            <p:nvPr/>
          </p:nvSpPr>
          <p:spPr>
            <a:xfrm>
              <a:off x="912" y="0"/>
              <a:ext cx="48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a:t>
              </a:r>
            </a:p>
          </p:txBody>
        </p:sp>
      </p:grpSp>
    </p:spTree>
  </p:cSld>
  <p:clrMapOvr>
    <a:masterClrMapping/>
  </p:clrMapOvr>
  <p:transition advTm="20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6041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45</a:t>
            </a:fld>
            <a:endParaRPr lang="en-US" altLang="zh-CN" sz="900" dirty="0">
              <a:solidFill>
                <a:srgbClr val="898989"/>
              </a:solidFill>
              <a:latin typeface="Times New Roman" panose="02020603050405020304" pitchFamily="18" charset="0"/>
            </a:endParaRPr>
          </a:p>
        </p:txBody>
      </p:sp>
      <p:sp>
        <p:nvSpPr>
          <p:cNvPr id="60420" name="Rectangle 3"/>
          <p:cNvSpPr>
            <a:spLocks noGrp="1"/>
          </p:cNvSpPr>
          <p:nvPr>
            <p:ph type="title"/>
          </p:nvPr>
        </p:nvSpPr>
        <p:spPr>
          <a:xfrm>
            <a:off x="34925" y="484188"/>
            <a:ext cx="3325813" cy="288925"/>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六变量的卡诺图</a:t>
            </a:r>
            <a:r>
              <a:rPr lang="en-US" altLang="zh-CN" sz="1800" b="1" dirty="0">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有</a:t>
            </a:r>
            <a:r>
              <a:rPr lang="en-US" altLang="zh-CN" sz="1800" b="1" dirty="0">
                <a:latin typeface="黑体" panose="02010609060101010101" pitchFamily="49" charset="-122"/>
                <a:ea typeface="黑体" panose="02010609060101010101" pitchFamily="49" charset="-122"/>
              </a:rPr>
              <a:t>64</a:t>
            </a:r>
            <a:r>
              <a:rPr lang="zh-CN" altLang="en-US" sz="1800" b="1" dirty="0">
                <a:latin typeface="黑体" panose="02010609060101010101" pitchFamily="49" charset="-122"/>
                <a:ea typeface="黑体" panose="02010609060101010101" pitchFamily="49" charset="-122"/>
              </a:rPr>
              <a:t>个最小项</a:t>
            </a:r>
          </a:p>
        </p:txBody>
      </p:sp>
      <p:graphicFrame>
        <p:nvGraphicFramePr>
          <p:cNvPr id="59397" name="Group 5"/>
          <p:cNvGraphicFramePr>
            <a:graphicFrameLocks noGrp="1"/>
          </p:cNvGraphicFramePr>
          <p:nvPr/>
        </p:nvGraphicFramePr>
        <p:xfrm>
          <a:off x="1066800" y="1004888"/>
          <a:ext cx="3276600" cy="1738313"/>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6724">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60448" name="Group 37"/>
          <p:cNvGrpSpPr/>
          <p:nvPr/>
        </p:nvGrpSpPr>
        <p:grpSpPr>
          <a:xfrm>
            <a:off x="1905000" y="4629150"/>
            <a:ext cx="1600200" cy="565150"/>
            <a:chOff x="0" y="0"/>
            <a:chExt cx="1008" cy="474"/>
          </a:xfrm>
        </p:grpSpPr>
        <p:sp>
          <p:nvSpPr>
            <p:cNvPr id="60578" name="Line 38"/>
            <p:cNvSpPr/>
            <p:nvPr/>
          </p:nvSpPr>
          <p:spPr>
            <a:xfrm>
              <a:off x="0" y="144"/>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79" name="Line 39"/>
            <p:cNvSpPr/>
            <p:nvPr/>
          </p:nvSpPr>
          <p:spPr>
            <a:xfrm>
              <a:off x="0"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80" name="Line 40"/>
            <p:cNvSpPr/>
            <p:nvPr/>
          </p:nvSpPr>
          <p:spPr>
            <a:xfrm>
              <a:off x="1008"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81" name="Text Box 41"/>
            <p:cNvSpPr txBox="1"/>
            <p:nvPr/>
          </p:nvSpPr>
          <p:spPr>
            <a:xfrm>
              <a:off x="384" y="86"/>
              <a:ext cx="336"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D</a:t>
              </a:r>
            </a:p>
          </p:txBody>
        </p:sp>
      </p:grpSp>
      <p:grpSp>
        <p:nvGrpSpPr>
          <p:cNvPr id="60449" name="Group 42"/>
          <p:cNvGrpSpPr/>
          <p:nvPr/>
        </p:nvGrpSpPr>
        <p:grpSpPr>
          <a:xfrm>
            <a:off x="457200" y="1447800"/>
            <a:ext cx="609600" cy="857250"/>
            <a:chOff x="0" y="0"/>
            <a:chExt cx="384" cy="720"/>
          </a:xfrm>
        </p:grpSpPr>
        <p:sp>
          <p:nvSpPr>
            <p:cNvPr id="60574" name="Line 43"/>
            <p:cNvSpPr/>
            <p:nvPr/>
          </p:nvSpPr>
          <p:spPr>
            <a:xfrm>
              <a:off x="240" y="0"/>
              <a:ext cx="0" cy="7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75" name="Line 44"/>
            <p:cNvSpPr/>
            <p:nvPr/>
          </p:nvSpPr>
          <p:spPr>
            <a:xfrm>
              <a:off x="240" y="72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76" name="Line 45"/>
            <p:cNvSpPr/>
            <p:nvPr/>
          </p:nvSpPr>
          <p:spPr>
            <a:xfrm>
              <a:off x="240"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77" name="Text Box 46"/>
            <p:cNvSpPr txBox="1"/>
            <p:nvPr/>
          </p:nvSpPr>
          <p:spPr>
            <a:xfrm>
              <a:off x="0" y="240"/>
              <a:ext cx="336"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F</a:t>
              </a:r>
            </a:p>
          </p:txBody>
        </p:sp>
      </p:grpSp>
      <p:graphicFrame>
        <p:nvGraphicFramePr>
          <p:cNvPr id="59434" name="Group 42"/>
          <p:cNvGraphicFramePr>
            <a:graphicFrameLocks noGrp="1"/>
          </p:cNvGraphicFramePr>
          <p:nvPr/>
        </p:nvGraphicFramePr>
        <p:xfrm>
          <a:off x="1066800" y="2890838"/>
          <a:ext cx="3276600" cy="1738313"/>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6724">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60477" name="Group 79"/>
          <p:cNvGrpSpPr/>
          <p:nvPr/>
        </p:nvGrpSpPr>
        <p:grpSpPr>
          <a:xfrm>
            <a:off x="7924800" y="1857375"/>
            <a:ext cx="762000" cy="857250"/>
            <a:chOff x="0" y="0"/>
            <a:chExt cx="480" cy="720"/>
          </a:xfrm>
        </p:grpSpPr>
        <p:sp>
          <p:nvSpPr>
            <p:cNvPr id="60570" name="Line 80"/>
            <p:cNvSpPr/>
            <p:nvPr/>
          </p:nvSpPr>
          <p:spPr>
            <a:xfrm>
              <a:off x="144" y="0"/>
              <a:ext cx="0" cy="7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71" name="Line 81"/>
            <p:cNvSpPr/>
            <p:nvPr/>
          </p:nvSpPr>
          <p:spPr>
            <a:xfrm>
              <a:off x="0" y="72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72" name="Line 82"/>
            <p:cNvSpPr/>
            <p:nvPr/>
          </p:nvSpPr>
          <p:spPr>
            <a:xfrm>
              <a:off x="0"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73" name="Text Box 83"/>
            <p:cNvSpPr txBox="1"/>
            <p:nvPr/>
          </p:nvSpPr>
          <p:spPr>
            <a:xfrm>
              <a:off x="144" y="240"/>
              <a:ext cx="336"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E</a:t>
              </a:r>
            </a:p>
          </p:txBody>
        </p:sp>
      </p:grpSp>
      <p:grpSp>
        <p:nvGrpSpPr>
          <p:cNvPr id="60478" name="Group 84"/>
          <p:cNvGrpSpPr/>
          <p:nvPr/>
        </p:nvGrpSpPr>
        <p:grpSpPr>
          <a:xfrm>
            <a:off x="2705100" y="412750"/>
            <a:ext cx="1600200" cy="558800"/>
            <a:chOff x="0" y="0"/>
            <a:chExt cx="1008" cy="470"/>
          </a:xfrm>
        </p:grpSpPr>
        <p:sp>
          <p:nvSpPr>
            <p:cNvPr id="60566" name="Line 85"/>
            <p:cNvSpPr/>
            <p:nvPr/>
          </p:nvSpPr>
          <p:spPr>
            <a:xfrm>
              <a:off x="0" y="326"/>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67" name="Line 86"/>
            <p:cNvSpPr/>
            <p:nvPr/>
          </p:nvSpPr>
          <p:spPr>
            <a:xfrm>
              <a:off x="0" y="326"/>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68" name="Line 87"/>
            <p:cNvSpPr/>
            <p:nvPr/>
          </p:nvSpPr>
          <p:spPr>
            <a:xfrm>
              <a:off x="1008" y="326"/>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69" name="Text Box 88"/>
            <p:cNvSpPr txBox="1"/>
            <p:nvPr/>
          </p:nvSpPr>
          <p:spPr>
            <a:xfrm>
              <a:off x="384" y="0"/>
              <a:ext cx="336"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C</a:t>
              </a:r>
            </a:p>
          </p:txBody>
        </p:sp>
      </p:grpSp>
      <p:grpSp>
        <p:nvGrpSpPr>
          <p:cNvPr id="60479" name="Group 89"/>
          <p:cNvGrpSpPr/>
          <p:nvPr/>
        </p:nvGrpSpPr>
        <p:grpSpPr>
          <a:xfrm>
            <a:off x="4686300" y="454025"/>
            <a:ext cx="3200400" cy="461963"/>
            <a:chOff x="0" y="0"/>
            <a:chExt cx="2016" cy="388"/>
          </a:xfrm>
        </p:grpSpPr>
        <p:sp>
          <p:nvSpPr>
            <p:cNvPr id="60562" name="Line 90"/>
            <p:cNvSpPr/>
            <p:nvPr/>
          </p:nvSpPr>
          <p:spPr>
            <a:xfrm>
              <a:off x="0" y="99"/>
              <a:ext cx="2016"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63" name="Line 91"/>
            <p:cNvSpPr/>
            <p:nvPr/>
          </p:nvSpPr>
          <p:spPr>
            <a:xfrm>
              <a:off x="0" y="99"/>
              <a:ext cx="0" cy="288"/>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64" name="Line 92"/>
            <p:cNvSpPr/>
            <p:nvPr/>
          </p:nvSpPr>
          <p:spPr>
            <a:xfrm>
              <a:off x="2016" y="99"/>
              <a:ext cx="0" cy="288"/>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65" name="Text Box 93"/>
            <p:cNvSpPr txBox="1"/>
            <p:nvPr/>
          </p:nvSpPr>
          <p:spPr>
            <a:xfrm>
              <a:off x="672" y="0"/>
              <a:ext cx="480"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B</a:t>
              </a:r>
            </a:p>
          </p:txBody>
        </p:sp>
      </p:grpSp>
      <p:graphicFrame>
        <p:nvGraphicFramePr>
          <p:cNvPr id="59476" name="Group 84"/>
          <p:cNvGraphicFramePr>
            <a:graphicFrameLocks noGrp="1"/>
          </p:cNvGraphicFramePr>
          <p:nvPr/>
        </p:nvGraphicFramePr>
        <p:xfrm>
          <a:off x="4648200" y="1004888"/>
          <a:ext cx="3276600" cy="1738313"/>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6724">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60507" name="Group 122"/>
          <p:cNvGrpSpPr/>
          <p:nvPr/>
        </p:nvGrpSpPr>
        <p:grpSpPr>
          <a:xfrm>
            <a:off x="5486400" y="4629150"/>
            <a:ext cx="1600200" cy="565150"/>
            <a:chOff x="0" y="0"/>
            <a:chExt cx="1008" cy="474"/>
          </a:xfrm>
        </p:grpSpPr>
        <p:sp>
          <p:nvSpPr>
            <p:cNvPr id="60558" name="Line 123"/>
            <p:cNvSpPr/>
            <p:nvPr/>
          </p:nvSpPr>
          <p:spPr>
            <a:xfrm>
              <a:off x="0" y="144"/>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59" name="Line 124"/>
            <p:cNvSpPr/>
            <p:nvPr/>
          </p:nvSpPr>
          <p:spPr>
            <a:xfrm>
              <a:off x="0"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60" name="Line 125"/>
            <p:cNvSpPr/>
            <p:nvPr/>
          </p:nvSpPr>
          <p:spPr>
            <a:xfrm>
              <a:off x="1008"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61" name="Text Box 126"/>
            <p:cNvSpPr txBox="1"/>
            <p:nvPr/>
          </p:nvSpPr>
          <p:spPr>
            <a:xfrm>
              <a:off x="384" y="86"/>
              <a:ext cx="336"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D</a:t>
              </a:r>
            </a:p>
          </p:txBody>
        </p:sp>
      </p:grpSp>
      <p:graphicFrame>
        <p:nvGraphicFramePr>
          <p:cNvPr id="59508" name="Group 116"/>
          <p:cNvGraphicFramePr>
            <a:graphicFrameLocks noGrp="1"/>
          </p:cNvGraphicFramePr>
          <p:nvPr/>
        </p:nvGraphicFramePr>
        <p:xfrm>
          <a:off x="4648200" y="2890838"/>
          <a:ext cx="3276600" cy="1738313"/>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57</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6724">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60535" name="Group 159"/>
          <p:cNvGrpSpPr/>
          <p:nvPr/>
        </p:nvGrpSpPr>
        <p:grpSpPr>
          <a:xfrm>
            <a:off x="6286500" y="446088"/>
            <a:ext cx="1600200" cy="525462"/>
            <a:chOff x="0" y="0"/>
            <a:chExt cx="1008" cy="442"/>
          </a:xfrm>
        </p:grpSpPr>
        <p:sp>
          <p:nvSpPr>
            <p:cNvPr id="60554" name="Line 160"/>
            <p:cNvSpPr/>
            <p:nvPr/>
          </p:nvSpPr>
          <p:spPr>
            <a:xfrm>
              <a:off x="0" y="298"/>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55" name="Line 161"/>
            <p:cNvSpPr/>
            <p:nvPr/>
          </p:nvSpPr>
          <p:spPr>
            <a:xfrm>
              <a:off x="0" y="298"/>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56" name="Line 162"/>
            <p:cNvSpPr/>
            <p:nvPr/>
          </p:nvSpPr>
          <p:spPr>
            <a:xfrm>
              <a:off x="1008" y="298"/>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57" name="Text Box 163"/>
            <p:cNvSpPr txBox="1"/>
            <p:nvPr/>
          </p:nvSpPr>
          <p:spPr>
            <a:xfrm>
              <a:off x="384" y="0"/>
              <a:ext cx="336"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C</a:t>
              </a:r>
            </a:p>
          </p:txBody>
        </p:sp>
      </p:grpSp>
      <p:grpSp>
        <p:nvGrpSpPr>
          <p:cNvPr id="60536" name="Group 164"/>
          <p:cNvGrpSpPr/>
          <p:nvPr/>
        </p:nvGrpSpPr>
        <p:grpSpPr>
          <a:xfrm>
            <a:off x="7924800" y="3743325"/>
            <a:ext cx="762000" cy="885825"/>
            <a:chOff x="0" y="0"/>
            <a:chExt cx="480" cy="744"/>
          </a:xfrm>
        </p:grpSpPr>
        <p:sp>
          <p:nvSpPr>
            <p:cNvPr id="60547" name="Line 165"/>
            <p:cNvSpPr/>
            <p:nvPr/>
          </p:nvSpPr>
          <p:spPr>
            <a:xfrm>
              <a:off x="144" y="0"/>
              <a:ext cx="0" cy="72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60548" name="Line 166"/>
            <p:cNvSpPr/>
            <p:nvPr/>
          </p:nvSpPr>
          <p:spPr>
            <a:xfrm>
              <a:off x="0" y="720"/>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60549" name="Line 167"/>
            <p:cNvSpPr/>
            <p:nvPr/>
          </p:nvSpPr>
          <p:spPr>
            <a:xfrm>
              <a:off x="0" y="0"/>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60550" name="Text Box 168"/>
            <p:cNvSpPr txBox="1"/>
            <p:nvPr/>
          </p:nvSpPr>
          <p:spPr>
            <a:xfrm>
              <a:off x="144" y="240"/>
              <a:ext cx="336"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E</a:t>
              </a:r>
            </a:p>
          </p:txBody>
        </p:sp>
        <p:sp>
          <p:nvSpPr>
            <p:cNvPr id="60551" name="Line 165"/>
            <p:cNvSpPr/>
            <p:nvPr/>
          </p:nvSpPr>
          <p:spPr>
            <a:xfrm>
              <a:off x="144" y="24"/>
              <a:ext cx="0" cy="7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52" name="Line 166"/>
            <p:cNvSpPr/>
            <p:nvPr/>
          </p:nvSpPr>
          <p:spPr>
            <a:xfrm>
              <a:off x="0" y="744"/>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53" name="Line 167"/>
            <p:cNvSpPr/>
            <p:nvPr/>
          </p:nvSpPr>
          <p:spPr>
            <a:xfrm>
              <a:off x="0" y="24"/>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grpSp>
      <p:grpSp>
        <p:nvGrpSpPr>
          <p:cNvPr id="60537" name="Group 169"/>
          <p:cNvGrpSpPr/>
          <p:nvPr/>
        </p:nvGrpSpPr>
        <p:grpSpPr>
          <a:xfrm>
            <a:off x="457200" y="3314700"/>
            <a:ext cx="609600" cy="857250"/>
            <a:chOff x="0" y="0"/>
            <a:chExt cx="384" cy="720"/>
          </a:xfrm>
        </p:grpSpPr>
        <p:sp>
          <p:nvSpPr>
            <p:cNvPr id="60543" name="Line 170"/>
            <p:cNvSpPr/>
            <p:nvPr/>
          </p:nvSpPr>
          <p:spPr>
            <a:xfrm>
              <a:off x="240" y="0"/>
              <a:ext cx="0" cy="7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44" name="Line 171"/>
            <p:cNvSpPr/>
            <p:nvPr/>
          </p:nvSpPr>
          <p:spPr>
            <a:xfrm>
              <a:off x="240" y="72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45" name="Line 172"/>
            <p:cNvSpPr/>
            <p:nvPr/>
          </p:nvSpPr>
          <p:spPr>
            <a:xfrm>
              <a:off x="240"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46" name="Text Box 173"/>
            <p:cNvSpPr txBox="1"/>
            <p:nvPr/>
          </p:nvSpPr>
          <p:spPr>
            <a:xfrm>
              <a:off x="0" y="240"/>
              <a:ext cx="336"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F</a:t>
              </a:r>
            </a:p>
          </p:txBody>
        </p:sp>
      </p:grpSp>
      <p:grpSp>
        <p:nvGrpSpPr>
          <p:cNvPr id="60538" name="Group 178"/>
          <p:cNvGrpSpPr/>
          <p:nvPr/>
        </p:nvGrpSpPr>
        <p:grpSpPr>
          <a:xfrm>
            <a:off x="7924800" y="2914650"/>
            <a:ext cx="996950" cy="1714500"/>
            <a:chOff x="0" y="0"/>
            <a:chExt cx="628" cy="1440"/>
          </a:xfrm>
        </p:grpSpPr>
        <p:sp>
          <p:nvSpPr>
            <p:cNvPr id="60539" name="Line 174"/>
            <p:cNvSpPr/>
            <p:nvPr/>
          </p:nvSpPr>
          <p:spPr>
            <a:xfrm>
              <a:off x="337" y="0"/>
              <a:ext cx="0" cy="144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40" name="Line 175"/>
            <p:cNvSpPr/>
            <p:nvPr/>
          </p:nvSpPr>
          <p:spPr>
            <a:xfrm flipH="1">
              <a:off x="0" y="0"/>
              <a:ext cx="311"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41" name="Line 176"/>
            <p:cNvSpPr/>
            <p:nvPr/>
          </p:nvSpPr>
          <p:spPr>
            <a:xfrm flipH="1">
              <a:off x="20" y="1437"/>
              <a:ext cx="336"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0542" name="Text Box 177"/>
            <p:cNvSpPr txBox="1"/>
            <p:nvPr/>
          </p:nvSpPr>
          <p:spPr>
            <a:xfrm>
              <a:off x="292" y="528"/>
              <a:ext cx="336"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A</a:t>
              </a:r>
            </a:p>
          </p:txBody>
        </p:sp>
      </p:grpSp>
    </p:spTree>
  </p:cSld>
  <p:clrMapOvr>
    <a:masterClrMapping/>
  </p:clrMapOvr>
  <p:transition advTm="20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6144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46</a:t>
            </a:fld>
            <a:endParaRPr lang="en-US" altLang="zh-CN" sz="900" dirty="0">
              <a:solidFill>
                <a:srgbClr val="898989"/>
              </a:solidFill>
              <a:latin typeface="Times New Roman" panose="02020603050405020304" pitchFamily="18" charset="0"/>
            </a:endParaRPr>
          </a:p>
        </p:txBody>
      </p:sp>
      <p:sp>
        <p:nvSpPr>
          <p:cNvPr id="61444" name="Rectangle 3"/>
          <p:cNvSpPr>
            <a:spLocks noGrp="1"/>
          </p:cNvSpPr>
          <p:nvPr>
            <p:ph type="title"/>
          </p:nvPr>
        </p:nvSpPr>
        <p:spPr>
          <a:xfrm>
            <a:off x="471488" y="544513"/>
            <a:ext cx="3884612" cy="457200"/>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②卡诺图的构成特点：</a:t>
            </a:r>
          </a:p>
        </p:txBody>
      </p:sp>
      <p:sp>
        <p:nvSpPr>
          <p:cNvPr id="61445" name="Rectangle 4"/>
          <p:cNvSpPr>
            <a:spLocks noGrp="1"/>
          </p:cNvSpPr>
          <p:nvPr>
            <p:ph/>
          </p:nvPr>
        </p:nvSpPr>
        <p:spPr>
          <a:xfrm>
            <a:off x="468630" y="1122680"/>
            <a:ext cx="8046085" cy="728345"/>
          </a:xfrm>
          <a:prstGeom prst="rect">
            <a:avLst/>
          </a:prstGeom>
          <a:noFill/>
          <a:ln w="9525">
            <a:noFill/>
          </a:ln>
        </p:spPr>
        <p:txBody>
          <a:bodyPr/>
          <a:lstStyle/>
          <a:p>
            <a:pPr algn="just" eaLnBrk="1" hangingPunct="1">
              <a:lnSpc>
                <a:spcPct val="150000"/>
              </a:lnSpc>
              <a:spcBef>
                <a:spcPct val="50000"/>
              </a:spcBef>
              <a:buNone/>
            </a:pPr>
            <a:r>
              <a:rPr lang="en-US" altLang="zh-CN" sz="1800" dirty="0">
                <a:latin typeface="黑体" panose="02010609060101010101" pitchFamily="49" charset="-122"/>
                <a:ea typeface="黑体" panose="02010609060101010101" pitchFamily="49" charset="-122"/>
              </a:rPr>
              <a:t>⑴ </a:t>
            </a:r>
            <a:r>
              <a:rPr lang="en-US" altLang="zh-CN" sz="1800" b="1" dirty="0">
                <a:latin typeface="黑体" panose="02010609060101010101" pitchFamily="49" charset="-122"/>
                <a:ea typeface="黑体" panose="02010609060101010101" pitchFamily="49" charset="-122"/>
              </a:rPr>
              <a:t>n </a:t>
            </a:r>
            <a:r>
              <a:rPr lang="zh-CN" altLang="en-US" sz="1800" b="1" dirty="0">
                <a:latin typeface="黑体" panose="02010609060101010101" pitchFamily="49" charset="-122"/>
                <a:ea typeface="黑体" panose="02010609060101010101" pitchFamily="49" charset="-122"/>
              </a:rPr>
              <a:t>变量函数</a:t>
            </a:r>
            <a:r>
              <a:rPr lang="zh-CN" altLang="en-US" sz="1800" dirty="0">
                <a:latin typeface="黑体" panose="02010609060101010101" pitchFamily="49" charset="-122"/>
                <a:ea typeface="黑体" panose="02010609060101010101" pitchFamily="49" charset="-122"/>
              </a:rPr>
              <a:t>卡诺图有</a:t>
            </a:r>
            <a:r>
              <a:rPr lang="en-US" altLang="zh-CN" sz="1800" b="1" dirty="0">
                <a:latin typeface="黑体" panose="02010609060101010101" pitchFamily="49" charset="-122"/>
                <a:ea typeface="黑体" panose="02010609060101010101" pitchFamily="49" charset="-122"/>
              </a:rPr>
              <a:t>2</a:t>
            </a:r>
            <a:r>
              <a:rPr lang="en-US" altLang="zh-CN" sz="1800" b="1" baseline="30000" dirty="0">
                <a:latin typeface="黑体" panose="02010609060101010101" pitchFamily="49" charset="-122"/>
                <a:ea typeface="黑体" panose="02010609060101010101" pitchFamily="49" charset="-122"/>
              </a:rPr>
              <a:t>n</a:t>
            </a:r>
            <a:r>
              <a:rPr lang="zh-CN" altLang="en-US" sz="1800" b="1" dirty="0">
                <a:latin typeface="黑体" panose="02010609060101010101" pitchFamily="49" charset="-122"/>
                <a:ea typeface="黑体" panose="02010609060101010101" pitchFamily="49" charset="-122"/>
              </a:rPr>
              <a:t>个小方格</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或称为单元</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它对应每个最小项。一个逻辑函数</a:t>
            </a:r>
            <a:r>
              <a:rPr lang="zh-CN" altLang="en-US" sz="1800" b="1" dirty="0">
                <a:latin typeface="黑体" panose="02010609060101010101" pitchFamily="49" charset="-122"/>
                <a:ea typeface="黑体" panose="02010609060101010101" pitchFamily="49" charset="-122"/>
              </a:rPr>
              <a:t>可以唯一地图示于卡诺图上</a:t>
            </a:r>
            <a:r>
              <a:rPr lang="zh-CN" altLang="en-US" sz="1800" dirty="0">
                <a:latin typeface="黑体" panose="02010609060101010101" pitchFamily="49" charset="-122"/>
                <a:ea typeface="黑体" panose="02010609060101010101" pitchFamily="49" charset="-122"/>
              </a:rPr>
              <a:t>。</a:t>
            </a:r>
          </a:p>
        </p:txBody>
      </p:sp>
      <p:sp>
        <p:nvSpPr>
          <p:cNvPr id="60422" name="Text Box 15"/>
          <p:cNvSpPr txBox="1"/>
          <p:nvPr/>
        </p:nvSpPr>
        <p:spPr>
          <a:xfrm>
            <a:off x="228600" y="1928813"/>
            <a:ext cx="89154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例：</a:t>
            </a:r>
            <a:r>
              <a:rPr lang="en-US" altLang="zh-CN" sz="1800" dirty="0">
                <a:solidFill>
                  <a:schemeClr val="tx1"/>
                </a:solidFill>
                <a:latin typeface="黑体" panose="02010609060101010101" pitchFamily="49" charset="-122"/>
                <a:ea typeface="黑体" panose="02010609060101010101" pitchFamily="49" charset="-122"/>
              </a:rPr>
              <a:t>F =  m</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5</a:t>
            </a: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7</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，其真值表和卡诺图标注如下：</a:t>
            </a:r>
          </a:p>
        </p:txBody>
      </p:sp>
      <p:graphicFrame>
        <p:nvGraphicFramePr>
          <p:cNvPr id="60423" name="Group 7"/>
          <p:cNvGraphicFramePr>
            <a:graphicFrameLocks noGrp="1"/>
          </p:cNvGraphicFramePr>
          <p:nvPr/>
        </p:nvGraphicFramePr>
        <p:xfrm>
          <a:off x="1066800" y="2528888"/>
          <a:ext cx="3276600" cy="2444750"/>
        </p:xfrm>
        <a:graphic>
          <a:graphicData uri="http://schemas.openxmlformats.org/drawingml/2006/table">
            <a:tbl>
              <a:tblPr/>
              <a:tblGrid>
                <a:gridCol w="8191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07988">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zh-CN" altLang="en-US"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行号</a:t>
                      </a:r>
                    </a:p>
                  </a:txBody>
                  <a:tcPr marT="34925" marB="34925"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ABC</a:t>
                      </a:r>
                    </a:p>
                  </a:txBody>
                  <a:tcPr marT="34925" marB="34925" anchor="b"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34925" marB="34925" anchor="b"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0" lang="en-US" altLang="zh-CN" sz="17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a:t>
                      </a:r>
                    </a:p>
                  </a:txBody>
                  <a:tcPr marT="34925" marB="34925"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036762">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p>
                  </a:txBody>
                  <a:tcPr marT="34925" marB="34925"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a:t>
                      </a:r>
                    </a:p>
                  </a:txBody>
                  <a:tcPr marT="34925" marB="34925" anchor="b"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txBody>
                  <a:tcPr marT="34925" marB="34925" anchor="b"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6</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7</a:t>
                      </a:r>
                    </a:p>
                  </a:txBody>
                  <a:tcPr marT="34925" marB="34925"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60440" name="Group 24"/>
          <p:cNvGraphicFramePr>
            <a:graphicFrameLocks noGrp="1"/>
          </p:cNvGraphicFramePr>
          <p:nvPr/>
        </p:nvGraphicFramePr>
        <p:xfrm>
          <a:off x="5410200" y="3062288"/>
          <a:ext cx="2743200" cy="11811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5905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905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61481" name="Line 88"/>
          <p:cNvSpPr/>
          <p:nvPr/>
        </p:nvSpPr>
        <p:spPr>
          <a:xfrm>
            <a:off x="5048250" y="2686050"/>
            <a:ext cx="381000" cy="40005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1482" name="Text Box 89"/>
          <p:cNvSpPr txBox="1"/>
          <p:nvPr/>
        </p:nvSpPr>
        <p:spPr>
          <a:xfrm>
            <a:off x="5181600" y="2586038"/>
            <a:ext cx="10668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 B</a:t>
            </a:r>
          </a:p>
        </p:txBody>
      </p:sp>
      <p:sp>
        <p:nvSpPr>
          <p:cNvPr id="61483" name="Text Box 90"/>
          <p:cNvSpPr txBox="1"/>
          <p:nvPr/>
        </p:nvSpPr>
        <p:spPr>
          <a:xfrm>
            <a:off x="4876800" y="2814638"/>
            <a:ext cx="6096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C</a:t>
            </a:r>
          </a:p>
        </p:txBody>
      </p:sp>
      <p:sp>
        <p:nvSpPr>
          <p:cNvPr id="61484" name="Text Box 91"/>
          <p:cNvSpPr txBox="1"/>
          <p:nvPr/>
        </p:nvSpPr>
        <p:spPr>
          <a:xfrm>
            <a:off x="5562600" y="3762375"/>
            <a:ext cx="533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1</a:t>
            </a:r>
          </a:p>
        </p:txBody>
      </p:sp>
      <p:sp>
        <p:nvSpPr>
          <p:cNvPr id="61485" name="Text Box 92"/>
          <p:cNvSpPr txBox="1"/>
          <p:nvPr/>
        </p:nvSpPr>
        <p:spPr>
          <a:xfrm>
            <a:off x="6248400" y="3157538"/>
            <a:ext cx="5334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1</a:t>
            </a:r>
          </a:p>
        </p:txBody>
      </p:sp>
      <p:sp>
        <p:nvSpPr>
          <p:cNvPr id="61486" name="Text Box 93"/>
          <p:cNvSpPr txBox="1"/>
          <p:nvPr/>
        </p:nvSpPr>
        <p:spPr>
          <a:xfrm>
            <a:off x="6934200" y="3762375"/>
            <a:ext cx="533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1</a:t>
            </a:r>
          </a:p>
        </p:txBody>
      </p:sp>
      <p:sp>
        <p:nvSpPr>
          <p:cNvPr id="61487" name="Text Box 94"/>
          <p:cNvSpPr txBox="1"/>
          <p:nvPr/>
        </p:nvSpPr>
        <p:spPr>
          <a:xfrm>
            <a:off x="7543800" y="3786188"/>
            <a:ext cx="5334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1</a:t>
            </a: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fade">
                                      <p:cBhvr>
                                        <p:cTn id="7" dur="500"/>
                                        <p:tgtEl>
                                          <p:spTgt spid="604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fade">
                                      <p:cBhvr>
                                        <p:cTn id="12" dur="500"/>
                                        <p:tgtEl>
                                          <p:spTgt spid="60423"/>
                                        </p:tgtEl>
                                      </p:cBhvr>
                                    </p:animEffect>
                                  </p:childTnLst>
                                </p:cTn>
                              </p:par>
                              <p:par>
                                <p:cTn id="13" presetID="10" presetClass="entr" presetSubtype="0" fill="hold" nodeType="withEffect">
                                  <p:stCondLst>
                                    <p:cond delay="0"/>
                                  </p:stCondLst>
                                  <p:childTnLst>
                                    <p:set>
                                      <p:cBhvr>
                                        <p:cTn id="14" dur="1" fill="hold">
                                          <p:stCondLst>
                                            <p:cond delay="0"/>
                                          </p:stCondLst>
                                        </p:cTn>
                                        <p:tgtEl>
                                          <p:spTgt spid="60440"/>
                                        </p:tgtEl>
                                        <p:attrNameLst>
                                          <p:attrName>style.visibility</p:attrName>
                                        </p:attrNameLst>
                                      </p:cBhvr>
                                      <p:to>
                                        <p:strVal val="visible"/>
                                      </p:to>
                                    </p:set>
                                    <p:animEffect transition="in" filter="fade">
                                      <p:cBhvr>
                                        <p:cTn id="15" dur="500"/>
                                        <p:tgtEl>
                                          <p:spTgt spid="604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482"/>
                                        </p:tgtEl>
                                        <p:attrNameLst>
                                          <p:attrName>style.visibility</p:attrName>
                                        </p:attrNameLst>
                                      </p:cBhvr>
                                      <p:to>
                                        <p:strVal val="visible"/>
                                      </p:to>
                                    </p:set>
                                    <p:animEffect transition="in" filter="fade">
                                      <p:cBhvr>
                                        <p:cTn id="18" dur="500"/>
                                        <p:tgtEl>
                                          <p:spTgt spid="6148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483"/>
                                        </p:tgtEl>
                                        <p:attrNameLst>
                                          <p:attrName>style.visibility</p:attrName>
                                        </p:attrNameLst>
                                      </p:cBhvr>
                                      <p:to>
                                        <p:strVal val="visible"/>
                                      </p:to>
                                    </p:set>
                                    <p:animEffect transition="in" filter="fade">
                                      <p:cBhvr>
                                        <p:cTn id="21" dur="500"/>
                                        <p:tgtEl>
                                          <p:spTgt spid="61483"/>
                                        </p:tgtEl>
                                      </p:cBhvr>
                                    </p:animEffect>
                                  </p:childTnLst>
                                </p:cTn>
                              </p:par>
                              <p:par>
                                <p:cTn id="22" presetID="10" presetClass="entr" presetSubtype="0" fill="hold" nodeType="withEffect">
                                  <p:stCondLst>
                                    <p:cond delay="0"/>
                                  </p:stCondLst>
                                  <p:childTnLst>
                                    <p:set>
                                      <p:cBhvr>
                                        <p:cTn id="23" dur="1" fill="hold">
                                          <p:stCondLst>
                                            <p:cond delay="0"/>
                                          </p:stCondLst>
                                        </p:cTn>
                                        <p:tgtEl>
                                          <p:spTgt spid="61481"/>
                                        </p:tgtEl>
                                        <p:attrNameLst>
                                          <p:attrName>style.visibility</p:attrName>
                                        </p:attrNameLst>
                                      </p:cBhvr>
                                      <p:to>
                                        <p:strVal val="visible"/>
                                      </p:to>
                                    </p:set>
                                    <p:animEffect transition="in" filter="fade">
                                      <p:cBhvr>
                                        <p:cTn id="24" dur="500"/>
                                        <p:tgtEl>
                                          <p:spTgt spid="6148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485"/>
                                        </p:tgtEl>
                                        <p:attrNameLst>
                                          <p:attrName>style.visibility</p:attrName>
                                        </p:attrNameLst>
                                      </p:cBhvr>
                                      <p:to>
                                        <p:strVal val="visible"/>
                                      </p:to>
                                    </p:set>
                                    <p:animEffect transition="in" filter="fade">
                                      <p:cBhvr>
                                        <p:cTn id="27" dur="500"/>
                                        <p:tgtEl>
                                          <p:spTgt spid="6148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484"/>
                                        </p:tgtEl>
                                        <p:attrNameLst>
                                          <p:attrName>style.visibility</p:attrName>
                                        </p:attrNameLst>
                                      </p:cBhvr>
                                      <p:to>
                                        <p:strVal val="visible"/>
                                      </p:to>
                                    </p:set>
                                    <p:animEffect transition="in" filter="fade">
                                      <p:cBhvr>
                                        <p:cTn id="30" dur="500"/>
                                        <p:tgtEl>
                                          <p:spTgt spid="6148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486"/>
                                        </p:tgtEl>
                                        <p:attrNameLst>
                                          <p:attrName>style.visibility</p:attrName>
                                        </p:attrNameLst>
                                      </p:cBhvr>
                                      <p:to>
                                        <p:strVal val="visible"/>
                                      </p:to>
                                    </p:set>
                                    <p:animEffect transition="in" filter="fade">
                                      <p:cBhvr>
                                        <p:cTn id="33" dur="500"/>
                                        <p:tgtEl>
                                          <p:spTgt spid="6148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1487"/>
                                        </p:tgtEl>
                                        <p:attrNameLst>
                                          <p:attrName>style.visibility</p:attrName>
                                        </p:attrNameLst>
                                      </p:cBhvr>
                                      <p:to>
                                        <p:strVal val="visible"/>
                                      </p:to>
                                    </p:set>
                                    <p:animEffect transition="in" filter="fade">
                                      <p:cBhvr>
                                        <p:cTn id="36" dur="500"/>
                                        <p:tgtEl>
                                          <p:spTgt spid="61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p:bldP spid="61482" grpId="0"/>
      <p:bldP spid="61483" grpId="0"/>
      <p:bldP spid="61484" grpId="0"/>
      <p:bldP spid="61485" grpId="0"/>
      <p:bldP spid="61486" grpId="0"/>
      <p:bldP spid="6148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6246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47</a:t>
            </a:fld>
            <a:endParaRPr lang="en-US" altLang="zh-CN" sz="900" dirty="0">
              <a:solidFill>
                <a:srgbClr val="898989"/>
              </a:solidFill>
              <a:latin typeface="Times New Roman" panose="02020603050405020304" pitchFamily="18" charset="0"/>
            </a:endParaRPr>
          </a:p>
        </p:txBody>
      </p:sp>
      <p:sp>
        <p:nvSpPr>
          <p:cNvPr id="62468" name="Rectangle 3"/>
          <p:cNvSpPr>
            <a:spLocks noGrp="1"/>
          </p:cNvSpPr>
          <p:nvPr>
            <p:ph type="title"/>
          </p:nvPr>
        </p:nvSpPr>
        <p:spPr>
          <a:xfrm>
            <a:off x="471488" y="601663"/>
            <a:ext cx="7772400" cy="457200"/>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②卡诺图的构成特点（续</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a:t>
            </a:r>
          </a:p>
        </p:txBody>
      </p:sp>
      <p:sp>
        <p:nvSpPr>
          <p:cNvPr id="62469" name="Rectangle 4"/>
          <p:cNvSpPr>
            <a:spLocks noGrp="1"/>
          </p:cNvSpPr>
          <p:nvPr>
            <p:ph/>
          </p:nvPr>
        </p:nvSpPr>
        <p:spPr>
          <a:xfrm>
            <a:off x="490538" y="1003300"/>
            <a:ext cx="7826375" cy="1497013"/>
          </a:xfrm>
          <a:prstGeom prst="rect">
            <a:avLst/>
          </a:prstGeom>
          <a:noFill/>
          <a:ln w="9525">
            <a:noFill/>
          </a:ln>
        </p:spPr>
        <p:txBody>
          <a:bodyPr/>
          <a:lstStyle/>
          <a:p>
            <a:pPr eaLnBrk="1" hangingPunct="1">
              <a:lnSpc>
                <a:spcPct val="120000"/>
              </a:lnSpc>
              <a:spcBef>
                <a:spcPct val="50000"/>
              </a:spcBef>
              <a:buNone/>
            </a:pPr>
            <a:r>
              <a:rPr lang="en-US" altLang="zh-CN" sz="1800" dirty="0">
                <a:latin typeface="华文新魏" panose="02010800040101010101" pitchFamily="2" charset="-122"/>
                <a:ea typeface="华文新魏" panose="02010800040101010101" pitchFamily="2" charset="-122"/>
              </a:rPr>
              <a:t>⑵ </a:t>
            </a:r>
            <a:r>
              <a:rPr lang="zh-CN" altLang="en-US" sz="1800" dirty="0">
                <a:latin typeface="华文新魏" panose="02010800040101010101" pitchFamily="2" charset="-122"/>
                <a:ea typeface="华文新魏" panose="02010800040101010101" pitchFamily="2" charset="-122"/>
              </a:rPr>
              <a:t>整个卡诺图总是被</a:t>
            </a:r>
            <a:r>
              <a:rPr lang="zh-CN" altLang="en-US" sz="1800" b="1" dirty="0">
                <a:latin typeface="华文新魏" panose="02010800040101010101" pitchFamily="2" charset="-122"/>
                <a:ea typeface="华文新魏" panose="02010800040101010101" pitchFamily="2" charset="-122"/>
              </a:rPr>
              <a:t>每个变量分成两半</a:t>
            </a:r>
            <a:r>
              <a:rPr lang="zh-CN" altLang="en-US" sz="1800" dirty="0">
                <a:latin typeface="华文新魏" panose="02010800040101010101" pitchFamily="2" charset="-122"/>
                <a:ea typeface="华文新魏" panose="02010800040101010101" pitchFamily="2" charset="-122"/>
              </a:rPr>
              <a:t>：原变量，反变量各占一半。任一变量的原变量和反变量所占的区域又被其他变量分成两半。</a:t>
            </a:r>
          </a:p>
          <a:p>
            <a:pPr eaLnBrk="1" hangingPunct="1">
              <a:lnSpc>
                <a:spcPct val="120000"/>
              </a:lnSpc>
              <a:spcBef>
                <a:spcPct val="50000"/>
              </a:spcBef>
              <a:buNone/>
            </a:pPr>
            <a:r>
              <a:rPr lang="zh-CN" altLang="en-US" sz="1800" dirty="0">
                <a:latin typeface="华文新魏" panose="02010800040101010101" pitchFamily="2" charset="-122"/>
                <a:ea typeface="华文新魏" panose="02010800040101010101" pitchFamily="2" charset="-122"/>
              </a:rPr>
              <a:t>⑶ 在行和列上</a:t>
            </a:r>
            <a:r>
              <a:rPr lang="zh-CN" altLang="en-US" sz="1800" b="1" dirty="0">
                <a:latin typeface="华文新魏" panose="02010800040101010101" pitchFamily="2" charset="-122"/>
                <a:ea typeface="华文新魏" panose="02010800040101010101" pitchFamily="2" charset="-122"/>
              </a:rPr>
              <a:t>相邻</a:t>
            </a:r>
            <a:r>
              <a:rPr lang="zh-CN" altLang="en-US" sz="1800" dirty="0">
                <a:latin typeface="华文新魏" panose="02010800040101010101" pitchFamily="2" charset="-122"/>
                <a:ea typeface="华文新魏" panose="02010800040101010101" pitchFamily="2" charset="-122"/>
              </a:rPr>
              <a:t>的小方格所表示的两个最小项，仅有一个变量不同，且它是一个互为相反的变量。</a:t>
            </a:r>
          </a:p>
        </p:txBody>
      </p:sp>
      <p:graphicFrame>
        <p:nvGraphicFramePr>
          <p:cNvPr id="61446" name="Group 6"/>
          <p:cNvGraphicFramePr>
            <a:graphicFrameLocks noGrp="1"/>
          </p:cNvGraphicFramePr>
          <p:nvPr/>
        </p:nvGraphicFramePr>
        <p:xfrm>
          <a:off x="2743200" y="2863850"/>
          <a:ext cx="3276600" cy="1657351"/>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34290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6725">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62497" name="Group 106"/>
          <p:cNvGrpSpPr/>
          <p:nvPr/>
        </p:nvGrpSpPr>
        <p:grpSpPr>
          <a:xfrm>
            <a:off x="4387850" y="2355850"/>
            <a:ext cx="1631950" cy="590550"/>
            <a:chOff x="0" y="0"/>
            <a:chExt cx="1028" cy="496"/>
          </a:xfrm>
        </p:grpSpPr>
        <p:sp>
          <p:nvSpPr>
            <p:cNvPr id="62513" name="Line 107"/>
            <p:cNvSpPr/>
            <p:nvPr/>
          </p:nvSpPr>
          <p:spPr>
            <a:xfrm>
              <a:off x="20" y="352"/>
              <a:ext cx="1008"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62514" name="Line 108"/>
            <p:cNvSpPr/>
            <p:nvPr/>
          </p:nvSpPr>
          <p:spPr>
            <a:xfrm>
              <a:off x="20" y="352"/>
              <a:ext cx="0" cy="144"/>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62515" name="Line 109"/>
            <p:cNvSpPr/>
            <p:nvPr/>
          </p:nvSpPr>
          <p:spPr>
            <a:xfrm>
              <a:off x="1028" y="352"/>
              <a:ext cx="0" cy="144"/>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62516" name="Text Box 110"/>
            <p:cNvSpPr txBox="1"/>
            <p:nvPr/>
          </p:nvSpPr>
          <p:spPr>
            <a:xfrm>
              <a:off x="404" y="0"/>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a:t>
              </a:r>
            </a:p>
          </p:txBody>
        </p:sp>
        <p:sp>
          <p:nvSpPr>
            <p:cNvPr id="62517" name="Line 107"/>
            <p:cNvSpPr/>
            <p:nvPr/>
          </p:nvSpPr>
          <p:spPr>
            <a:xfrm>
              <a:off x="0" y="243"/>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18" name="Line 108"/>
            <p:cNvSpPr/>
            <p:nvPr/>
          </p:nvSpPr>
          <p:spPr>
            <a:xfrm>
              <a:off x="0" y="243"/>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19" name="Line 109"/>
            <p:cNvSpPr/>
            <p:nvPr/>
          </p:nvSpPr>
          <p:spPr>
            <a:xfrm>
              <a:off x="1008" y="243"/>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grpSp>
      <p:grpSp>
        <p:nvGrpSpPr>
          <p:cNvPr id="62498" name="Group 111"/>
          <p:cNvGrpSpPr/>
          <p:nvPr/>
        </p:nvGrpSpPr>
        <p:grpSpPr>
          <a:xfrm>
            <a:off x="3581400" y="4541838"/>
            <a:ext cx="1600200" cy="431800"/>
            <a:chOff x="0" y="0"/>
            <a:chExt cx="1008" cy="363"/>
          </a:xfrm>
        </p:grpSpPr>
        <p:sp>
          <p:nvSpPr>
            <p:cNvPr id="62509" name="Line 112"/>
            <p:cNvSpPr/>
            <p:nvPr/>
          </p:nvSpPr>
          <p:spPr>
            <a:xfrm>
              <a:off x="0" y="144"/>
              <a:ext cx="1008"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10" name="Line 113"/>
            <p:cNvSpPr/>
            <p:nvPr/>
          </p:nvSpPr>
          <p:spPr>
            <a:xfrm>
              <a:off x="0"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11" name="Line 114"/>
            <p:cNvSpPr/>
            <p:nvPr/>
          </p:nvSpPr>
          <p:spPr>
            <a:xfrm>
              <a:off x="1008" y="0"/>
              <a:ext cx="0" cy="144"/>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12" name="Text Box 115"/>
            <p:cNvSpPr txBox="1"/>
            <p:nvPr/>
          </p:nvSpPr>
          <p:spPr>
            <a:xfrm>
              <a:off x="384" y="53"/>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B</a:t>
              </a:r>
            </a:p>
          </p:txBody>
        </p:sp>
      </p:grpSp>
      <p:grpSp>
        <p:nvGrpSpPr>
          <p:cNvPr id="62499" name="Group 116"/>
          <p:cNvGrpSpPr/>
          <p:nvPr/>
        </p:nvGrpSpPr>
        <p:grpSpPr>
          <a:xfrm>
            <a:off x="6035675" y="3643313"/>
            <a:ext cx="746125" cy="857250"/>
            <a:chOff x="0" y="0"/>
            <a:chExt cx="470" cy="720"/>
          </a:xfrm>
        </p:grpSpPr>
        <p:sp>
          <p:nvSpPr>
            <p:cNvPr id="62505" name="Line 117"/>
            <p:cNvSpPr/>
            <p:nvPr/>
          </p:nvSpPr>
          <p:spPr>
            <a:xfrm>
              <a:off x="144" y="0"/>
              <a:ext cx="0" cy="7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06" name="Line 118"/>
            <p:cNvSpPr/>
            <p:nvPr/>
          </p:nvSpPr>
          <p:spPr>
            <a:xfrm>
              <a:off x="0" y="72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07" name="Line 119"/>
            <p:cNvSpPr/>
            <p:nvPr/>
          </p:nvSpPr>
          <p:spPr>
            <a:xfrm>
              <a:off x="0"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08" name="Text Box 120"/>
            <p:cNvSpPr txBox="1"/>
            <p:nvPr/>
          </p:nvSpPr>
          <p:spPr>
            <a:xfrm>
              <a:off x="134" y="289"/>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C</a:t>
              </a:r>
            </a:p>
          </p:txBody>
        </p:sp>
      </p:grpSp>
      <p:grpSp>
        <p:nvGrpSpPr>
          <p:cNvPr id="62500" name="Group 121"/>
          <p:cNvGrpSpPr/>
          <p:nvPr/>
        </p:nvGrpSpPr>
        <p:grpSpPr>
          <a:xfrm>
            <a:off x="2133600" y="3302000"/>
            <a:ext cx="609600" cy="857250"/>
            <a:chOff x="0" y="0"/>
            <a:chExt cx="384" cy="720"/>
          </a:xfrm>
        </p:grpSpPr>
        <p:sp>
          <p:nvSpPr>
            <p:cNvPr id="62501" name="Line 122"/>
            <p:cNvSpPr/>
            <p:nvPr/>
          </p:nvSpPr>
          <p:spPr>
            <a:xfrm>
              <a:off x="240" y="0"/>
              <a:ext cx="0" cy="7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02" name="Line 123"/>
            <p:cNvSpPr/>
            <p:nvPr/>
          </p:nvSpPr>
          <p:spPr>
            <a:xfrm>
              <a:off x="240" y="72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03" name="Line 124"/>
            <p:cNvSpPr/>
            <p:nvPr/>
          </p:nvSpPr>
          <p:spPr>
            <a:xfrm>
              <a:off x="240"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2504" name="Text Box 125"/>
            <p:cNvSpPr txBox="1"/>
            <p:nvPr/>
          </p:nvSpPr>
          <p:spPr>
            <a:xfrm>
              <a:off x="0" y="240"/>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D</a:t>
              </a:r>
            </a:p>
          </p:txBody>
        </p:sp>
      </p:grpSp>
    </p:spTree>
  </p:cSld>
  <p:clrMapOvr>
    <a:masterClrMapping/>
  </p:clrMapOvr>
  <p:transition advTm="20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6349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48</a:t>
            </a:fld>
            <a:endParaRPr lang="en-US" altLang="zh-CN" sz="900" dirty="0">
              <a:solidFill>
                <a:srgbClr val="898989"/>
              </a:solidFill>
              <a:latin typeface="Times New Roman" panose="02020603050405020304" pitchFamily="18" charset="0"/>
            </a:endParaRPr>
          </a:p>
        </p:txBody>
      </p:sp>
      <p:sp>
        <p:nvSpPr>
          <p:cNvPr id="63492" name="Rectangle 3"/>
          <p:cNvSpPr>
            <a:spLocks noGrp="1"/>
          </p:cNvSpPr>
          <p:nvPr>
            <p:ph type="title"/>
          </p:nvPr>
        </p:nvSpPr>
        <p:spPr>
          <a:xfrm>
            <a:off x="544513" y="819150"/>
            <a:ext cx="7772400" cy="457200"/>
          </a:xfrm>
          <a:prstGeom prst="rect">
            <a:avLst/>
          </a:prstGeom>
          <a:noFill/>
          <a:ln w="9525">
            <a:noFill/>
          </a:ln>
        </p:spPr>
        <p:txBody>
          <a:bodyPr/>
          <a:lstStyle/>
          <a:p>
            <a:pPr eaLnBrk="1" hangingPunct="1"/>
            <a:r>
              <a:rPr lang="zh-CN" altLang="en-US" sz="1800" b="1" dirty="0">
                <a:highlight>
                  <a:srgbClr val="FFFF00"/>
                </a:highlight>
                <a:latin typeface="黑体" panose="02010609060101010101" pitchFamily="49" charset="-122"/>
                <a:ea typeface="黑体" panose="02010609060101010101" pitchFamily="49" charset="-122"/>
              </a:rPr>
              <a:t>②卡诺图的构成特点（续</a:t>
            </a:r>
            <a:r>
              <a:rPr lang="en-US" altLang="zh-CN" sz="1800" b="1" dirty="0">
                <a:highlight>
                  <a:srgbClr val="FFFF00"/>
                </a:highlight>
                <a:latin typeface="黑体" panose="02010609060101010101" pitchFamily="49" charset="-122"/>
                <a:ea typeface="黑体" panose="02010609060101010101" pitchFamily="49" charset="-122"/>
              </a:rPr>
              <a:t>2</a:t>
            </a:r>
            <a:r>
              <a:rPr lang="zh-CN" altLang="en-US" sz="1800" b="1" dirty="0">
                <a:highlight>
                  <a:srgbClr val="FFFF00"/>
                </a:highlight>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a:t>
            </a:r>
          </a:p>
        </p:txBody>
      </p:sp>
      <p:sp>
        <p:nvSpPr>
          <p:cNvPr id="63493" name="Rectangle 4"/>
          <p:cNvSpPr>
            <a:spLocks noGrp="1"/>
          </p:cNvSpPr>
          <p:nvPr>
            <p:ph/>
          </p:nvPr>
        </p:nvSpPr>
        <p:spPr>
          <a:xfrm>
            <a:off x="588963" y="1560513"/>
            <a:ext cx="7727950" cy="939800"/>
          </a:xfrm>
          <a:prstGeom prst="rect">
            <a:avLst/>
          </a:prstGeom>
          <a:noFill/>
          <a:ln w="9525">
            <a:noFill/>
          </a:ln>
        </p:spPr>
        <p:txBody>
          <a:bodyPr/>
          <a:lstStyle/>
          <a:p>
            <a:pPr eaLnBrk="1" hangingPunct="1">
              <a:spcBef>
                <a:spcPct val="50000"/>
              </a:spcBef>
              <a:buNone/>
            </a:pPr>
            <a:r>
              <a:rPr lang="en-US" altLang="zh-CN" sz="1800" b="1" dirty="0">
                <a:latin typeface="华文新魏" panose="02010800040101010101" pitchFamily="2" charset="-122"/>
                <a:ea typeface="华文新魏" panose="02010800040101010101" pitchFamily="2" charset="-122"/>
              </a:rPr>
              <a:t>⑷ </a:t>
            </a:r>
            <a:r>
              <a:rPr lang="zh-CN" altLang="en-US" sz="1800" b="1" dirty="0">
                <a:latin typeface="华文新魏" panose="02010800040101010101" pitchFamily="2" charset="-122"/>
                <a:ea typeface="华文新魏" panose="02010800040101010101" pitchFamily="2" charset="-122"/>
              </a:rPr>
              <a:t>除掉某个小方格</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即最小项</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以外的整个卡诺图区域对应一个最大项，</a:t>
            </a:r>
          </a:p>
          <a:p>
            <a:pPr eaLnBrk="1" hangingPunct="1">
              <a:spcBef>
                <a:spcPct val="50000"/>
              </a:spcBef>
              <a:buNone/>
            </a:pPr>
            <a:r>
              <a:rPr lang="zh-CN" altLang="en-US" sz="1800" b="1" dirty="0">
                <a:latin typeface="华文新魏" panose="02010800040101010101" pitchFamily="2" charset="-122"/>
                <a:ea typeface="华文新魏" panose="02010800040101010101" pitchFamily="2" charset="-122"/>
              </a:rPr>
              <a:t>最大项下标值就是应被除去的小方格号。</a:t>
            </a:r>
          </a:p>
        </p:txBody>
      </p:sp>
      <p:graphicFrame>
        <p:nvGraphicFramePr>
          <p:cNvPr id="62470" name="Group 6"/>
          <p:cNvGraphicFramePr>
            <a:graphicFrameLocks noGrp="1"/>
          </p:cNvGraphicFramePr>
          <p:nvPr>
            <p:custDataLst>
              <p:tags r:id="rId1"/>
            </p:custDataLst>
          </p:nvPr>
        </p:nvGraphicFramePr>
        <p:xfrm>
          <a:off x="1066800" y="2992438"/>
          <a:ext cx="2971800" cy="1082675"/>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515938">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340" marB="343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340" marB="343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340" marB="343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340" marB="343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66737">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340" marB="343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340" marB="343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340" marB="343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340" marB="343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pSp>
        <p:nvGrpSpPr>
          <p:cNvPr id="63511" name="Group 39"/>
          <p:cNvGrpSpPr/>
          <p:nvPr/>
        </p:nvGrpSpPr>
        <p:grpSpPr>
          <a:xfrm>
            <a:off x="2590800" y="2422525"/>
            <a:ext cx="1417638" cy="558800"/>
            <a:chOff x="0" y="0"/>
            <a:chExt cx="893" cy="470"/>
          </a:xfrm>
        </p:grpSpPr>
        <p:sp>
          <p:nvSpPr>
            <p:cNvPr id="63557" name="Line 40"/>
            <p:cNvSpPr/>
            <p:nvPr/>
          </p:nvSpPr>
          <p:spPr>
            <a:xfrm flipV="1">
              <a:off x="0" y="240"/>
              <a:ext cx="0" cy="23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58" name="Line 41"/>
            <p:cNvSpPr/>
            <p:nvPr/>
          </p:nvSpPr>
          <p:spPr>
            <a:xfrm>
              <a:off x="0" y="240"/>
              <a:ext cx="883"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59" name="Line 42"/>
            <p:cNvSpPr/>
            <p:nvPr/>
          </p:nvSpPr>
          <p:spPr>
            <a:xfrm>
              <a:off x="893" y="240"/>
              <a:ext cx="0" cy="2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60" name="Text Box 43"/>
            <p:cNvSpPr txBox="1"/>
            <p:nvPr/>
          </p:nvSpPr>
          <p:spPr>
            <a:xfrm>
              <a:off x="336" y="0"/>
              <a:ext cx="189" cy="311"/>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a:t>
              </a:r>
            </a:p>
          </p:txBody>
        </p:sp>
      </p:grpSp>
      <p:sp>
        <p:nvSpPr>
          <p:cNvPr id="63512" name="Line 44"/>
          <p:cNvSpPr/>
          <p:nvPr/>
        </p:nvSpPr>
        <p:spPr>
          <a:xfrm>
            <a:off x="2911475" y="3816350"/>
            <a:ext cx="789305" cy="972185"/>
          </a:xfrm>
          <a:prstGeom prst="line">
            <a:avLst/>
          </a:prstGeom>
          <a:ln w="9525" cap="flat" cmpd="sng">
            <a:solidFill>
              <a:schemeClr val="tx1"/>
            </a:solidFill>
            <a:prstDash val="solid"/>
            <a:headEnd type="oval" w="lg" len="lg"/>
            <a:tailEnd type="triangle" w="med" len="med"/>
          </a:ln>
        </p:spPr>
        <p:txBody>
          <a:bodyPr/>
          <a:lstStyle/>
          <a:p>
            <a:endParaRPr lang="zh-CN" altLang="en-US"/>
          </a:p>
        </p:txBody>
      </p:sp>
      <p:sp>
        <p:nvSpPr>
          <p:cNvPr id="63513" name="Text Box 46"/>
          <p:cNvSpPr txBox="1"/>
          <p:nvPr/>
        </p:nvSpPr>
        <p:spPr>
          <a:xfrm>
            <a:off x="3209290" y="4693920"/>
            <a:ext cx="4917440" cy="368300"/>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m</a:t>
            </a:r>
            <a:r>
              <a:rPr lang="en-US" altLang="zh-CN" sz="1800" b="1" baseline="-25000" dirty="0">
                <a:solidFill>
                  <a:schemeClr val="tx1"/>
                </a:solidFill>
                <a:latin typeface="黑体" panose="02010609060101010101" pitchFamily="49" charset="-122"/>
                <a:ea typeface="黑体" panose="02010609060101010101" pitchFamily="49" charset="-122"/>
              </a:rPr>
              <a:t>7 </a:t>
            </a:r>
            <a:r>
              <a:rPr lang="en-US" altLang="zh-CN" sz="1800" b="1" dirty="0">
                <a:solidFill>
                  <a:schemeClr val="tx1"/>
                </a:solidFill>
                <a:latin typeface="黑体" panose="02010609060101010101" pitchFamily="49" charset="-122"/>
                <a:ea typeface="黑体" panose="02010609060101010101" pitchFamily="49" charset="-122"/>
              </a:rPr>
              <a:t>      M</a:t>
            </a:r>
            <a:r>
              <a:rPr lang="en-US" altLang="zh-CN" sz="1800" b="1" baseline="-25000" dirty="0">
                <a:solidFill>
                  <a:schemeClr val="tx1"/>
                </a:solidFill>
                <a:latin typeface="黑体" panose="02010609060101010101" pitchFamily="49" charset="-122"/>
                <a:ea typeface="黑体" panose="02010609060101010101" pitchFamily="49" charset="-122"/>
              </a:rPr>
              <a:t>7</a:t>
            </a:r>
            <a:r>
              <a:rPr lang="zh-CN" altLang="en-US" sz="1800" b="1" dirty="0">
                <a:solidFill>
                  <a:schemeClr val="tx1"/>
                </a:solidFill>
                <a:uFillTx/>
                <a:latin typeface="黑体" panose="02010609060101010101" pitchFamily="49" charset="-122"/>
                <a:ea typeface="黑体" panose="02010609060101010101" pitchFamily="49" charset="-122"/>
              </a:rPr>
              <a:t>（</a:t>
            </a:r>
            <a:r>
              <a:rPr lang="zh-CN" altLang="en-US" sz="1800" b="1" dirty="0">
                <a:solidFill>
                  <a:schemeClr val="tx1"/>
                </a:solidFill>
                <a:highlight>
                  <a:srgbClr val="FFFF00"/>
                </a:highlight>
                <a:uFillTx/>
                <a:latin typeface="黑体" panose="02010609060101010101" pitchFamily="49" charset="-122"/>
                <a:ea typeface="黑体" panose="02010609060101010101" pitchFamily="49" charset="-122"/>
              </a:rPr>
              <a:t>整个蓝色区域，</a:t>
            </a:r>
            <a:r>
              <a:rPr lang="en-US" altLang="zh-CN" sz="1800" b="1" dirty="0">
                <a:solidFill>
                  <a:schemeClr val="tx1"/>
                </a:solidFill>
                <a:highlight>
                  <a:srgbClr val="FFFF00"/>
                </a:highlight>
                <a:uFillTx/>
                <a:latin typeface="黑体" panose="02010609060101010101" pitchFamily="49" charset="-122"/>
                <a:ea typeface="黑体" panose="02010609060101010101" pitchFamily="49" charset="-122"/>
              </a:rPr>
              <a:t>7</a:t>
            </a:r>
            <a:r>
              <a:rPr lang="zh-CN" altLang="en-US" sz="1800" b="1" dirty="0">
                <a:solidFill>
                  <a:schemeClr val="tx1"/>
                </a:solidFill>
                <a:highlight>
                  <a:srgbClr val="FFFF00"/>
                </a:highlight>
                <a:uFillTx/>
                <a:latin typeface="黑体" panose="02010609060101010101" pitchFamily="49" charset="-122"/>
                <a:ea typeface="黑体" panose="02010609060101010101" pitchFamily="49" charset="-122"/>
              </a:rPr>
              <a:t>个小格</a:t>
            </a:r>
            <a:r>
              <a:rPr lang="zh-CN" altLang="en-US" sz="1800" b="1" dirty="0">
                <a:solidFill>
                  <a:schemeClr val="tx1"/>
                </a:solidFill>
                <a:uFillTx/>
                <a:latin typeface="黑体" panose="02010609060101010101" pitchFamily="49" charset="-122"/>
                <a:ea typeface="黑体" panose="02010609060101010101" pitchFamily="49" charset="-122"/>
              </a:rPr>
              <a:t>）</a:t>
            </a:r>
          </a:p>
        </p:txBody>
      </p:sp>
      <p:grpSp>
        <p:nvGrpSpPr>
          <p:cNvPr id="63515" name="Group 52"/>
          <p:cNvGrpSpPr/>
          <p:nvPr/>
        </p:nvGrpSpPr>
        <p:grpSpPr>
          <a:xfrm>
            <a:off x="527050" y="3506788"/>
            <a:ext cx="539750" cy="571500"/>
            <a:chOff x="0" y="0"/>
            <a:chExt cx="340" cy="480"/>
          </a:xfrm>
        </p:grpSpPr>
        <p:sp>
          <p:nvSpPr>
            <p:cNvPr id="63549" name="Text Box 53"/>
            <p:cNvSpPr txBox="1"/>
            <p:nvPr/>
          </p:nvSpPr>
          <p:spPr>
            <a:xfrm>
              <a:off x="0" y="48"/>
              <a:ext cx="189" cy="310"/>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sp>
          <p:nvSpPr>
            <p:cNvPr id="63550" name="Line 54"/>
            <p:cNvSpPr/>
            <p:nvPr/>
          </p:nvSpPr>
          <p:spPr>
            <a:xfrm flipH="1">
              <a:off x="196"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51" name="Line 55"/>
            <p:cNvSpPr/>
            <p:nvPr/>
          </p:nvSpPr>
          <p:spPr>
            <a:xfrm flipH="1">
              <a:off x="196" y="456"/>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52" name="Line 56"/>
            <p:cNvSpPr/>
            <p:nvPr/>
          </p:nvSpPr>
          <p:spPr>
            <a:xfrm>
              <a:off x="196" y="0"/>
              <a:ext cx="0" cy="480"/>
            </a:xfrm>
            <a:prstGeom prst="line">
              <a:avLst/>
            </a:prstGeom>
            <a:ln w="6350" cap="flat" cmpd="sng">
              <a:solidFill>
                <a:schemeClr val="tx1"/>
              </a:solidFill>
              <a:prstDash val="solid"/>
              <a:headEnd type="none" w="med" len="med"/>
              <a:tailEnd type="none" w="med" len="med"/>
            </a:ln>
          </p:spPr>
          <p:txBody>
            <a:bodyPr/>
            <a:lstStyle/>
            <a:p>
              <a:endParaRPr lang="zh-CN" altLang="en-US"/>
            </a:p>
          </p:txBody>
        </p:sp>
      </p:grpSp>
      <p:graphicFrame>
        <p:nvGraphicFramePr>
          <p:cNvPr id="62504" name="Group 40"/>
          <p:cNvGraphicFramePr>
            <a:graphicFrameLocks noGrp="1"/>
          </p:cNvGraphicFramePr>
          <p:nvPr/>
        </p:nvGraphicFramePr>
        <p:xfrm>
          <a:off x="4876800" y="2992438"/>
          <a:ext cx="2971800" cy="1082675"/>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515938">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340" marB="343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340" marB="343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340" marB="343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340" marB="343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566737">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340" marB="343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340" marB="343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340" marB="343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340" marB="343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grpSp>
        <p:nvGrpSpPr>
          <p:cNvPr id="63533" name="Group 74"/>
          <p:cNvGrpSpPr/>
          <p:nvPr/>
        </p:nvGrpSpPr>
        <p:grpSpPr>
          <a:xfrm>
            <a:off x="6400800" y="2422525"/>
            <a:ext cx="1417638" cy="558800"/>
            <a:chOff x="0" y="0"/>
            <a:chExt cx="893" cy="470"/>
          </a:xfrm>
        </p:grpSpPr>
        <p:sp>
          <p:nvSpPr>
            <p:cNvPr id="63545" name="Line 75"/>
            <p:cNvSpPr/>
            <p:nvPr/>
          </p:nvSpPr>
          <p:spPr>
            <a:xfrm flipV="1">
              <a:off x="0" y="240"/>
              <a:ext cx="0" cy="23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46" name="Line 76"/>
            <p:cNvSpPr/>
            <p:nvPr/>
          </p:nvSpPr>
          <p:spPr>
            <a:xfrm>
              <a:off x="0" y="240"/>
              <a:ext cx="883"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47" name="Line 77"/>
            <p:cNvSpPr/>
            <p:nvPr/>
          </p:nvSpPr>
          <p:spPr>
            <a:xfrm>
              <a:off x="893" y="240"/>
              <a:ext cx="0" cy="22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48" name="Text Box 78"/>
            <p:cNvSpPr txBox="1"/>
            <p:nvPr/>
          </p:nvSpPr>
          <p:spPr>
            <a:xfrm>
              <a:off x="336" y="0"/>
              <a:ext cx="189" cy="311"/>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a:t>
              </a:r>
            </a:p>
          </p:txBody>
        </p:sp>
      </p:grpSp>
      <p:grpSp>
        <p:nvGrpSpPr>
          <p:cNvPr id="63534" name="Group 80"/>
          <p:cNvGrpSpPr/>
          <p:nvPr/>
        </p:nvGrpSpPr>
        <p:grpSpPr>
          <a:xfrm>
            <a:off x="5638800" y="4079875"/>
            <a:ext cx="1417638" cy="654050"/>
            <a:chOff x="0" y="0"/>
            <a:chExt cx="893" cy="550"/>
          </a:xfrm>
        </p:grpSpPr>
        <p:sp>
          <p:nvSpPr>
            <p:cNvPr id="63541" name="Text Box 81"/>
            <p:cNvSpPr txBox="1"/>
            <p:nvPr/>
          </p:nvSpPr>
          <p:spPr>
            <a:xfrm>
              <a:off x="380" y="240"/>
              <a:ext cx="189" cy="310"/>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B</a:t>
              </a:r>
            </a:p>
          </p:txBody>
        </p:sp>
        <p:sp>
          <p:nvSpPr>
            <p:cNvPr id="63542" name="Line 82"/>
            <p:cNvSpPr/>
            <p:nvPr/>
          </p:nvSpPr>
          <p:spPr>
            <a:xfrm flipV="1">
              <a:off x="0" y="0"/>
              <a:ext cx="0" cy="23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43" name="Line 83"/>
            <p:cNvSpPr/>
            <p:nvPr/>
          </p:nvSpPr>
          <p:spPr>
            <a:xfrm>
              <a:off x="0" y="230"/>
              <a:ext cx="883"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44" name="Line 84"/>
            <p:cNvSpPr/>
            <p:nvPr/>
          </p:nvSpPr>
          <p:spPr>
            <a:xfrm>
              <a:off x="893" y="0"/>
              <a:ext cx="0" cy="222"/>
            </a:xfrm>
            <a:prstGeom prst="line">
              <a:avLst/>
            </a:prstGeom>
            <a:ln w="6350" cap="flat" cmpd="sng">
              <a:solidFill>
                <a:schemeClr val="tx1"/>
              </a:solidFill>
              <a:prstDash val="solid"/>
              <a:headEnd type="none" w="med" len="med"/>
              <a:tailEnd type="none" w="med" len="med"/>
            </a:ln>
          </p:spPr>
          <p:txBody>
            <a:bodyPr/>
            <a:lstStyle/>
            <a:p>
              <a:endParaRPr lang="zh-CN" altLang="en-US"/>
            </a:p>
          </p:txBody>
        </p:sp>
      </p:grpSp>
      <p:grpSp>
        <p:nvGrpSpPr>
          <p:cNvPr id="63535" name="Group 85"/>
          <p:cNvGrpSpPr/>
          <p:nvPr/>
        </p:nvGrpSpPr>
        <p:grpSpPr>
          <a:xfrm>
            <a:off x="4343400" y="3506788"/>
            <a:ext cx="533400" cy="571500"/>
            <a:chOff x="0" y="0"/>
            <a:chExt cx="336" cy="480"/>
          </a:xfrm>
        </p:grpSpPr>
        <p:sp>
          <p:nvSpPr>
            <p:cNvPr id="63537" name="Text Box 86"/>
            <p:cNvSpPr txBox="1"/>
            <p:nvPr/>
          </p:nvSpPr>
          <p:spPr>
            <a:xfrm>
              <a:off x="0" y="48"/>
              <a:ext cx="189" cy="310"/>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sp>
          <p:nvSpPr>
            <p:cNvPr id="63538" name="Line 87"/>
            <p:cNvSpPr/>
            <p:nvPr/>
          </p:nvSpPr>
          <p:spPr>
            <a:xfrm flipH="1">
              <a:off x="192" y="0"/>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39" name="Line 88"/>
            <p:cNvSpPr/>
            <p:nvPr/>
          </p:nvSpPr>
          <p:spPr>
            <a:xfrm flipH="1">
              <a:off x="192" y="456"/>
              <a:ext cx="14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3540" name="Line 89"/>
            <p:cNvSpPr/>
            <p:nvPr/>
          </p:nvSpPr>
          <p:spPr>
            <a:xfrm>
              <a:off x="192" y="0"/>
              <a:ext cx="0" cy="480"/>
            </a:xfrm>
            <a:prstGeom prst="line">
              <a:avLst/>
            </a:prstGeom>
            <a:ln w="6350" cap="flat" cmpd="sng">
              <a:solidFill>
                <a:schemeClr val="tx1"/>
              </a:solidFill>
              <a:prstDash val="solid"/>
              <a:headEnd type="none" w="med" len="med"/>
              <a:tailEnd type="none" w="med" len="med"/>
            </a:ln>
          </p:spPr>
          <p:txBody>
            <a:bodyPr/>
            <a:lstStyle/>
            <a:p>
              <a:endParaRPr lang="zh-CN" altLang="en-US"/>
            </a:p>
          </p:txBody>
        </p:sp>
      </p:grpSp>
      <p:sp>
        <p:nvSpPr>
          <p:cNvPr id="63536" name="Line 45"/>
          <p:cNvSpPr/>
          <p:nvPr/>
        </p:nvSpPr>
        <p:spPr>
          <a:xfrm flipH="1">
            <a:off x="4824730" y="3792855"/>
            <a:ext cx="509270" cy="995680"/>
          </a:xfrm>
          <a:prstGeom prst="line">
            <a:avLst/>
          </a:prstGeom>
          <a:ln w="9525" cap="flat" cmpd="sng">
            <a:solidFill>
              <a:schemeClr val="tx1"/>
            </a:solidFill>
            <a:prstDash val="solid"/>
            <a:headEnd type="oval" w="lg" len="lg"/>
            <a:tailEnd type="triangle" w="med" len="med"/>
          </a:ln>
        </p:spPr>
        <p:txBody>
          <a:bodyPr/>
          <a:lstStyle/>
          <a:p>
            <a:endParaRPr lang="zh-CN" altLang="en-US"/>
          </a:p>
        </p:txBody>
      </p:sp>
      <p:grpSp>
        <p:nvGrpSpPr>
          <p:cNvPr id="63514" name="Group 47"/>
          <p:cNvGrpSpPr/>
          <p:nvPr/>
        </p:nvGrpSpPr>
        <p:grpSpPr>
          <a:xfrm>
            <a:off x="1809750" y="4079875"/>
            <a:ext cx="1481455" cy="654050"/>
            <a:chOff x="0" y="0"/>
            <a:chExt cx="893" cy="550"/>
          </a:xfrm>
        </p:grpSpPr>
        <p:sp>
          <p:nvSpPr>
            <p:cNvPr id="63553" name="Text Box 48"/>
            <p:cNvSpPr txBox="1"/>
            <p:nvPr/>
          </p:nvSpPr>
          <p:spPr>
            <a:xfrm>
              <a:off x="380" y="240"/>
              <a:ext cx="189" cy="310"/>
            </a:xfrm>
            <a:prstGeom prst="rect">
              <a:avLst/>
            </a:prstGeom>
            <a:noFill/>
            <a:ln w="9525">
              <a:solidFill>
                <a:schemeClr val="bg1"/>
              </a:solidFill>
            </a:ln>
          </p:spPr>
          <p:txBody>
            <a:bodyPr wrap="squar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B</a:t>
              </a:r>
            </a:p>
          </p:txBody>
        </p:sp>
        <p:sp>
          <p:nvSpPr>
            <p:cNvPr id="63554" name="Line 49"/>
            <p:cNvSpPr/>
            <p:nvPr/>
          </p:nvSpPr>
          <p:spPr>
            <a:xfrm flipV="1">
              <a:off x="0" y="0"/>
              <a:ext cx="0" cy="23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3555" name="Line 50"/>
            <p:cNvSpPr/>
            <p:nvPr/>
          </p:nvSpPr>
          <p:spPr>
            <a:xfrm>
              <a:off x="0" y="230"/>
              <a:ext cx="883"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3556" name="Line 51"/>
            <p:cNvSpPr/>
            <p:nvPr/>
          </p:nvSpPr>
          <p:spPr>
            <a:xfrm>
              <a:off x="893" y="0"/>
              <a:ext cx="0" cy="221"/>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ransition advTm="20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6451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49</a:t>
            </a:fld>
            <a:endParaRPr lang="en-US" altLang="zh-CN" sz="900" dirty="0">
              <a:solidFill>
                <a:srgbClr val="898989"/>
              </a:solidFill>
              <a:latin typeface="Times New Roman" panose="02020603050405020304" pitchFamily="18" charset="0"/>
            </a:endParaRPr>
          </a:p>
        </p:txBody>
      </p:sp>
      <p:sp>
        <p:nvSpPr>
          <p:cNvPr id="64516" name="Rectangle 4"/>
          <p:cNvSpPr>
            <a:spLocks noGrp="1"/>
          </p:cNvSpPr>
          <p:nvPr>
            <p:ph/>
          </p:nvPr>
        </p:nvSpPr>
        <p:spPr>
          <a:xfrm>
            <a:off x="539750" y="1633538"/>
            <a:ext cx="8001000" cy="2306637"/>
          </a:xfrm>
          <a:prstGeom prst="rect">
            <a:avLst/>
          </a:prstGeom>
          <a:noFill/>
          <a:ln w="9525">
            <a:noFill/>
          </a:ln>
        </p:spPr>
        <p:txBody>
          <a:bodyPr/>
          <a:lstStyle/>
          <a:p>
            <a:pPr marL="0" indent="0" eaLnBrk="1" hangingPunct="1">
              <a:lnSpc>
                <a:spcPct val="110000"/>
              </a:lnSpc>
              <a:buNone/>
            </a:pPr>
            <a:r>
              <a:rPr lang="zh-CN" altLang="en-US" sz="1800" b="1" dirty="0">
                <a:latin typeface="华文新魏" panose="02010800040101010101" pitchFamily="2" charset="-122"/>
                <a:ea typeface="华文新魏" panose="02010800040101010101" pitchFamily="2" charset="-122"/>
              </a:rPr>
              <a:t>两个函数相</a:t>
            </a:r>
            <a:r>
              <a:rPr lang="zh-CN" altLang="en-US" sz="1800" b="1" dirty="0">
                <a:latin typeface="黑体" panose="02010609060101010101" pitchFamily="49"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与</a:t>
            </a:r>
            <a:r>
              <a:rPr lang="zh-CN" altLang="en-US" sz="1800" b="1" dirty="0">
                <a:latin typeface="黑体" panose="02010609060101010101" pitchFamily="49"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，表示两个函数在卡诺图上所占两个区域的</a:t>
            </a:r>
            <a:r>
              <a:rPr lang="zh-CN" altLang="en-US" sz="1800" b="1" dirty="0">
                <a:solidFill>
                  <a:srgbClr val="FF0066"/>
                </a:solidFill>
                <a:latin typeface="华文新魏" panose="02010800040101010101" pitchFamily="2" charset="-122"/>
                <a:ea typeface="华文新魏" panose="02010800040101010101" pitchFamily="2" charset="-122"/>
              </a:rPr>
              <a:t>公共区域</a:t>
            </a:r>
            <a:r>
              <a:rPr lang="zh-CN" altLang="en-US" sz="1800" b="1" dirty="0">
                <a:latin typeface="华文新魏" panose="02010800040101010101" pitchFamily="2" charset="-122"/>
                <a:ea typeface="华文新魏" panose="02010800040101010101" pitchFamily="2" charset="-122"/>
              </a:rPr>
              <a:t>；</a:t>
            </a:r>
          </a:p>
          <a:p>
            <a:pPr marL="0" indent="0" eaLnBrk="1" hangingPunct="1">
              <a:lnSpc>
                <a:spcPct val="110000"/>
              </a:lnSpc>
              <a:buNone/>
            </a:pPr>
            <a:endParaRPr lang="zh-CN" altLang="en-US" sz="1800" b="1" dirty="0">
              <a:latin typeface="华文新魏" panose="02010800040101010101" pitchFamily="2" charset="-122"/>
              <a:ea typeface="华文新魏" panose="02010800040101010101" pitchFamily="2" charset="-122"/>
            </a:endParaRPr>
          </a:p>
          <a:p>
            <a:pPr marL="0" indent="0" eaLnBrk="1" hangingPunct="1">
              <a:lnSpc>
                <a:spcPct val="110000"/>
              </a:lnSpc>
              <a:buNone/>
            </a:pPr>
            <a:r>
              <a:rPr lang="zh-CN" altLang="en-US" sz="1800" b="1" dirty="0">
                <a:latin typeface="华文新魏" panose="02010800040101010101" pitchFamily="2" charset="-122"/>
                <a:ea typeface="华文新魏" panose="02010800040101010101" pitchFamily="2" charset="-122"/>
              </a:rPr>
              <a:t>两个逻辑函数相</a:t>
            </a:r>
            <a:r>
              <a:rPr lang="zh-CN" altLang="en-US" sz="1800" b="1" dirty="0">
                <a:latin typeface="黑体" panose="02010609060101010101" pitchFamily="49"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或</a:t>
            </a:r>
            <a:r>
              <a:rPr lang="zh-CN" altLang="en-US" sz="1800" b="1" dirty="0">
                <a:latin typeface="黑体" panose="02010609060101010101" pitchFamily="49"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，表示两个函数所覆盖的</a:t>
            </a:r>
            <a:r>
              <a:rPr lang="zh-CN" altLang="en-US" sz="1800" b="1" dirty="0">
                <a:solidFill>
                  <a:srgbClr val="FF0066"/>
                </a:solidFill>
                <a:latin typeface="华文新魏" panose="02010800040101010101" pitchFamily="2" charset="-122"/>
                <a:ea typeface="华文新魏" panose="02010800040101010101" pitchFamily="2" charset="-122"/>
              </a:rPr>
              <a:t>全部区域</a:t>
            </a:r>
            <a:r>
              <a:rPr lang="zh-CN" altLang="en-US" sz="1800" b="1" dirty="0">
                <a:latin typeface="华文新魏" panose="02010800040101010101" pitchFamily="2" charset="-122"/>
                <a:ea typeface="华文新魏" panose="02010800040101010101" pitchFamily="2" charset="-122"/>
              </a:rPr>
              <a:t>；</a:t>
            </a:r>
          </a:p>
          <a:p>
            <a:pPr marL="0" indent="0" eaLnBrk="1" hangingPunct="1">
              <a:lnSpc>
                <a:spcPct val="110000"/>
              </a:lnSpc>
              <a:buNone/>
            </a:pPr>
            <a:endParaRPr lang="zh-CN" altLang="en-US" sz="1800" b="1" dirty="0">
              <a:latin typeface="华文新魏" panose="02010800040101010101" pitchFamily="2" charset="-122"/>
              <a:ea typeface="华文新魏" panose="02010800040101010101" pitchFamily="2" charset="-122"/>
            </a:endParaRPr>
          </a:p>
          <a:p>
            <a:pPr marL="0" indent="0" eaLnBrk="1" hangingPunct="1">
              <a:lnSpc>
                <a:spcPct val="110000"/>
              </a:lnSpc>
              <a:buNone/>
            </a:pPr>
            <a:r>
              <a:rPr lang="zh-CN" altLang="en-US" sz="1800" b="1" dirty="0">
                <a:latin typeface="华文新魏" panose="02010800040101010101" pitchFamily="2" charset="-122"/>
                <a:ea typeface="华文新魏" panose="02010800040101010101" pitchFamily="2" charset="-122"/>
              </a:rPr>
              <a:t>一个逻辑函数的</a:t>
            </a:r>
            <a:r>
              <a:rPr lang="zh-CN" altLang="en-US" sz="1800" b="1" dirty="0">
                <a:latin typeface="黑体" panose="02010609060101010101" pitchFamily="49"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非</a:t>
            </a:r>
            <a:r>
              <a:rPr lang="zh-CN" altLang="en-US" sz="1800" b="1" dirty="0">
                <a:latin typeface="黑体" panose="02010609060101010101" pitchFamily="49"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，就是求该函数覆盖</a:t>
            </a:r>
            <a:r>
              <a:rPr lang="zh-CN" altLang="en-US" sz="1800" b="1" dirty="0">
                <a:solidFill>
                  <a:srgbClr val="FF0066"/>
                </a:solidFill>
                <a:latin typeface="华文新魏" panose="02010800040101010101" pitchFamily="2" charset="-122"/>
                <a:ea typeface="华文新魏" panose="02010800040101010101" pitchFamily="2" charset="-122"/>
              </a:rPr>
              <a:t>之外的区域</a:t>
            </a:r>
            <a:r>
              <a:rPr lang="zh-CN" altLang="en-US" sz="1800" b="1" dirty="0">
                <a:latin typeface="华文新魏" panose="02010800040101010101" pitchFamily="2" charset="-122"/>
                <a:ea typeface="华文新魏" panose="02010800040101010101" pitchFamily="2" charset="-122"/>
              </a:rPr>
              <a:t>。</a:t>
            </a:r>
          </a:p>
        </p:txBody>
      </p:sp>
      <p:sp>
        <p:nvSpPr>
          <p:cNvPr id="64517" name="Rectangle 7"/>
          <p:cNvSpPr>
            <a:spLocks noGrp="1"/>
          </p:cNvSpPr>
          <p:nvPr>
            <p:ph type="title"/>
          </p:nvPr>
        </p:nvSpPr>
        <p:spPr>
          <a:xfrm>
            <a:off x="250825" y="661988"/>
            <a:ext cx="8686800" cy="1147762"/>
          </a:xfrm>
          <a:prstGeom prst="rect">
            <a:avLst/>
          </a:prstGeom>
          <a:noFill/>
          <a:ln w="9525">
            <a:noFill/>
          </a:ln>
        </p:spPr>
        <p:txBody>
          <a:bodyPr/>
          <a:lstStyle/>
          <a:p>
            <a:pPr eaLnBrk="1" hangingPunct="1">
              <a:lnSpc>
                <a:spcPct val="120000"/>
              </a:lnSpc>
            </a:pPr>
            <a:r>
              <a:rPr lang="en-US" altLang="zh-CN" sz="1800" dirty="0">
                <a:latin typeface="黑体" panose="02010609060101010101" pitchFamily="49" charset="-122"/>
                <a:ea typeface="黑体" panose="02010609060101010101" pitchFamily="49" charset="-122"/>
              </a:rPr>
              <a:t>  ③</a:t>
            </a:r>
            <a:r>
              <a:rPr lang="zh-CN" altLang="en-US" sz="1800" b="1" dirty="0">
                <a:latin typeface="黑体" panose="02010609060101010101" pitchFamily="49" charset="-122"/>
                <a:ea typeface="黑体" panose="02010609060101010101" pitchFamily="49" charset="-122"/>
              </a:rPr>
              <a:t>逻辑函数在卡诺图上的</a:t>
            </a:r>
            <a:r>
              <a:rPr lang="zh-CN" altLang="en-US" sz="1800" b="1" dirty="0">
                <a:solidFill>
                  <a:srgbClr val="FF0000"/>
                </a:solidFill>
                <a:latin typeface="黑体" panose="02010609060101010101" pitchFamily="49" charset="-122"/>
                <a:ea typeface="黑体" panose="02010609060101010101" pitchFamily="49" charset="-122"/>
              </a:rPr>
              <a:t>几何</a:t>
            </a:r>
            <a:r>
              <a:rPr lang="zh-CN" altLang="en-US" sz="1800" b="1" dirty="0">
                <a:latin typeface="黑体" panose="02010609060101010101" pitchFamily="49" charset="-122"/>
                <a:ea typeface="黑体" panose="02010609060101010101" pitchFamily="49" charset="-122"/>
              </a:rPr>
              <a:t>含义</a:t>
            </a:r>
            <a:r>
              <a:rPr lang="zh-CN" altLang="en-US" sz="1800" dirty="0">
                <a:latin typeface="黑体" panose="02010609060101010101" pitchFamily="49" charset="-122"/>
                <a:ea typeface="黑体" panose="02010609060101010101" pitchFamily="49" charset="-122"/>
              </a:rPr>
              <a:t>：</a:t>
            </a:r>
          </a:p>
        </p:txBody>
      </p:sp>
    </p:spTree>
  </p:cSld>
  <p:clrMapOvr>
    <a:masterClrMapping/>
  </p:clrMapOvr>
  <p:transition advTm="2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1741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17412" name="Rectangle 2"/>
          <p:cNvSpPr>
            <a:spLocks noGrp="1"/>
          </p:cNvSpPr>
          <p:nvPr>
            <p:ph type="title"/>
          </p:nvPr>
        </p:nvSpPr>
        <p:spPr>
          <a:xfrm>
            <a:off x="395288" y="531813"/>
            <a:ext cx="8064500" cy="887412"/>
          </a:xfrm>
          <a:prstGeom prst="rect">
            <a:avLst/>
          </a:prstGeom>
          <a:noFill/>
          <a:ln w="9525">
            <a:noFill/>
          </a:ln>
        </p:spPr>
        <p:txBody>
          <a:bodyPr/>
          <a:lstStyle/>
          <a:p>
            <a:pPr eaLnBrk="1" hangingPunct="1">
              <a:lnSpc>
                <a:spcPct val="110000"/>
              </a:lnSpc>
            </a:pPr>
            <a:r>
              <a:rPr lang="en-US" altLang="zh-CN" sz="1800" b="1" dirty="0">
                <a:latin typeface="华文新魏" panose="02010800040101010101" pitchFamily="2" charset="-122"/>
                <a:ea typeface="华文新魏" panose="02010800040101010101" pitchFamily="2" charset="-122"/>
              </a:rPr>
              <a:t> 2) </a:t>
            </a:r>
            <a:r>
              <a:rPr lang="zh-CN" altLang="en-US" sz="1800" b="1" dirty="0">
                <a:latin typeface="华文新魏" panose="02010800040101010101" pitchFamily="2" charset="-122"/>
                <a:ea typeface="华文新魏" panose="02010800040101010101" pitchFamily="2" charset="-122"/>
              </a:rPr>
              <a:t>逻辑变量</a:t>
            </a:r>
            <a:br>
              <a:rPr lang="zh-CN" altLang="en-US" sz="1800" b="1" dirty="0">
                <a:latin typeface="华文新魏" panose="02010800040101010101" pitchFamily="2" charset="-122"/>
                <a:ea typeface="华文新魏" panose="02010800040101010101" pitchFamily="2" charset="-122"/>
              </a:rPr>
            </a:br>
            <a:r>
              <a:rPr lang="zh-CN" altLang="en-US" sz="1800" b="1" dirty="0">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逻辑变量</a:t>
            </a:r>
            <a:r>
              <a:rPr lang="zh-CN" altLang="en-US" sz="1800" b="1"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用于表示事物的逻辑状态随逻辑条件的变化而变化的量（一般用英文字符表示），取值：</a:t>
            </a:r>
            <a:r>
              <a:rPr lang="en-US" altLang="zh-CN" sz="1800" dirty="0">
                <a:latin typeface="华文新魏" panose="02010800040101010101" pitchFamily="2" charset="-122"/>
                <a:ea typeface="华文新魏" panose="02010800040101010101" pitchFamily="2" charset="-122"/>
              </a:rPr>
              <a:t>0 </a:t>
            </a:r>
            <a:r>
              <a:rPr lang="zh-CN" altLang="en-US" sz="1800" dirty="0">
                <a:latin typeface="华文新魏" panose="02010800040101010101" pitchFamily="2" charset="-122"/>
                <a:ea typeface="华文新魏" panose="02010800040101010101" pitchFamily="2" charset="-122"/>
              </a:rPr>
              <a:t>或</a:t>
            </a:r>
            <a:r>
              <a:rPr lang="en-US" altLang="zh-CN" sz="1800" dirty="0">
                <a:latin typeface="华文新魏" panose="02010800040101010101" pitchFamily="2" charset="-122"/>
                <a:ea typeface="华文新魏" panose="02010800040101010101" pitchFamily="2" charset="-122"/>
              </a:rPr>
              <a:t>1 </a:t>
            </a:r>
            <a:r>
              <a:rPr lang="zh-CN" altLang="en-US" sz="1800" dirty="0">
                <a:latin typeface="华文新魏" panose="02010800040101010101" pitchFamily="2" charset="-122"/>
                <a:ea typeface="华文新魏" panose="02010800040101010101" pitchFamily="2" charset="-122"/>
              </a:rPr>
              <a:t>。</a:t>
            </a:r>
            <a:br>
              <a:rPr lang="en-US" altLang="zh-CN" sz="1800" dirty="0">
                <a:latin typeface="华文新魏" panose="02010800040101010101" pitchFamily="2" charset="-122"/>
                <a:ea typeface="华文新魏" panose="02010800040101010101" pitchFamily="2" charset="-122"/>
              </a:rPr>
            </a:br>
            <a:r>
              <a:rPr lang="en-US" altLang="zh-CN" sz="1800" dirty="0">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逻辑常量</a:t>
            </a:r>
            <a:r>
              <a:rPr lang="zh-CN" altLang="en-US" sz="1800" b="1"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逻辑状态保持不变，取值</a:t>
            </a:r>
            <a:r>
              <a:rPr lang="zh-CN" altLang="en-US" sz="1800" dirty="0">
                <a:latin typeface="黑体" panose="02010609060101010101" pitchFamily="49"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0</a:t>
            </a:r>
            <a:r>
              <a:rPr lang="en-US" altLang="zh-CN" sz="1800" dirty="0">
                <a:latin typeface="黑体" panose="02010609060101010101" pitchFamily="49"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或</a:t>
            </a:r>
            <a:r>
              <a:rPr lang="zh-CN" altLang="en-US" sz="1800" dirty="0">
                <a:latin typeface="黑体" panose="02010609060101010101" pitchFamily="49"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1</a:t>
            </a:r>
            <a:r>
              <a:rPr lang="en-US" altLang="zh-CN"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a:t>
            </a:r>
            <a:br>
              <a:rPr lang="zh-CN" altLang="en-US" sz="1800" dirty="0">
                <a:latin typeface="华文新魏" panose="02010800040101010101" pitchFamily="2" charset="-122"/>
                <a:ea typeface="华文新魏" panose="02010800040101010101" pitchFamily="2" charset="-122"/>
              </a:rPr>
            </a:br>
            <a:endParaRPr lang="zh-CN" altLang="en-US" sz="1800" dirty="0">
              <a:latin typeface="华文新魏" panose="02010800040101010101" pitchFamily="2" charset="-122"/>
              <a:ea typeface="华文新魏" panose="02010800040101010101" pitchFamily="2" charset="-122"/>
            </a:endParaRPr>
          </a:p>
        </p:txBody>
      </p:sp>
      <p:sp>
        <p:nvSpPr>
          <p:cNvPr id="17413" name="Rectangle 3"/>
          <p:cNvSpPr>
            <a:spLocks noGrp="1"/>
          </p:cNvSpPr>
          <p:nvPr>
            <p:ph/>
          </p:nvPr>
        </p:nvSpPr>
        <p:spPr>
          <a:xfrm>
            <a:off x="467995" y="1995170"/>
            <a:ext cx="7920355" cy="2620010"/>
          </a:xfrm>
          <a:prstGeom prst="rect">
            <a:avLst/>
          </a:prstGeom>
          <a:noFill/>
          <a:ln w="9525">
            <a:noFill/>
          </a:ln>
        </p:spPr>
        <p:txBody>
          <a:bodyPr/>
          <a:lstStyle/>
          <a:p>
            <a:pPr eaLnBrk="1" hangingPunct="1">
              <a:lnSpc>
                <a:spcPct val="110000"/>
              </a:lnSpc>
              <a:buNone/>
            </a:pPr>
            <a:r>
              <a:rPr lang="en-US" altLang="zh-CN" sz="1800" b="1" dirty="0">
                <a:latin typeface="华文新魏" panose="02010800040101010101" pitchFamily="2" charset="-122"/>
                <a:ea typeface="华文新魏" panose="02010800040101010101" pitchFamily="2" charset="-122"/>
              </a:rPr>
              <a:t>3) </a:t>
            </a:r>
            <a:r>
              <a:rPr lang="zh-CN" altLang="en-US" sz="1800" b="1" dirty="0">
                <a:latin typeface="华文新魏" panose="02010800040101010101" pitchFamily="2" charset="-122"/>
                <a:ea typeface="华文新魏" panose="02010800040101010101" pitchFamily="2" charset="-122"/>
              </a:rPr>
              <a:t>逻辑电平</a:t>
            </a:r>
          </a:p>
          <a:p>
            <a:pPr eaLnBrk="1" hangingPunct="1">
              <a:lnSpc>
                <a:spcPct val="110000"/>
              </a:lnSpc>
              <a:buNone/>
            </a:pPr>
            <a:r>
              <a:rPr lang="zh-CN" altLang="en-US" sz="1800" dirty="0">
                <a:latin typeface="华文新魏" panose="02010800040101010101" pitchFamily="2" charset="-122"/>
                <a:ea typeface="华文新魏" panose="02010800040101010101" pitchFamily="2" charset="-122"/>
              </a:rPr>
              <a:t>  在二值逻辑电路</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开关电路</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中，将实现逻辑运算的物理器件的电压（平）物理量</a:t>
            </a:r>
            <a:r>
              <a:rPr lang="zh-CN" altLang="en-US" sz="1800" b="1" dirty="0">
                <a:latin typeface="华文新魏" panose="02010800040101010101" pitchFamily="2" charset="-122"/>
                <a:ea typeface="华文新魏" panose="02010800040101010101" pitchFamily="2" charset="-122"/>
              </a:rPr>
              <a:t>离散</a:t>
            </a:r>
            <a:r>
              <a:rPr lang="zh-CN" altLang="en-US" sz="1800" dirty="0">
                <a:latin typeface="华文新魏" panose="02010800040101010101" pitchFamily="2" charset="-122"/>
                <a:ea typeface="华文新魏" panose="02010800040101010101" pitchFamily="2" charset="-122"/>
              </a:rPr>
              <a:t>为两种电平状态：</a:t>
            </a:r>
            <a:r>
              <a:rPr lang="zh-CN" altLang="en-US" sz="1800" b="1" dirty="0">
                <a:latin typeface="华文新魏" panose="02010800040101010101" pitchFamily="2" charset="-122"/>
                <a:ea typeface="华文新魏" panose="02010800040101010101" pitchFamily="2" charset="-122"/>
              </a:rPr>
              <a:t>高电平</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用</a:t>
            </a:r>
            <a:r>
              <a:rPr lang="en-US" altLang="zh-CN" sz="1800" dirty="0">
                <a:latin typeface="华文新魏" panose="02010800040101010101" pitchFamily="2" charset="-122"/>
                <a:ea typeface="华文新魏" panose="02010800040101010101" pitchFamily="2" charset="-122"/>
              </a:rPr>
              <a:t>H</a:t>
            </a:r>
            <a:r>
              <a:rPr lang="zh-CN" altLang="en-US" sz="1800" dirty="0">
                <a:latin typeface="华文新魏" panose="02010800040101010101" pitchFamily="2" charset="-122"/>
                <a:ea typeface="华文新魏" panose="02010800040101010101" pitchFamily="2" charset="-122"/>
              </a:rPr>
              <a:t>表示</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低电平</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用</a:t>
            </a:r>
            <a:r>
              <a:rPr lang="en-US" altLang="zh-CN" sz="1800" dirty="0">
                <a:latin typeface="华文新魏" panose="02010800040101010101" pitchFamily="2" charset="-122"/>
                <a:ea typeface="华文新魏" panose="02010800040101010101" pitchFamily="2" charset="-122"/>
              </a:rPr>
              <a:t>L</a:t>
            </a:r>
            <a:r>
              <a:rPr lang="zh-CN" altLang="en-US" sz="1800" dirty="0">
                <a:latin typeface="华文新魏" panose="02010800040101010101" pitchFamily="2" charset="-122"/>
                <a:ea typeface="华文新魏" panose="02010800040101010101" pitchFamily="2" charset="-122"/>
              </a:rPr>
              <a:t>表示</a:t>
            </a:r>
            <a:r>
              <a:rPr lang="en-US" altLang="zh-CN" sz="1800" dirty="0">
                <a:latin typeface="华文新魏" panose="02010800040101010101" pitchFamily="2" charset="-122"/>
                <a:ea typeface="华文新魏" panose="02010800040101010101" pitchFamily="2" charset="-122"/>
              </a:rPr>
              <a:t>)</a:t>
            </a:r>
          </a:p>
          <a:p>
            <a:pPr eaLnBrk="1" hangingPunct="1">
              <a:lnSpc>
                <a:spcPct val="110000"/>
              </a:lnSpc>
              <a:buNone/>
            </a:pPr>
            <a:r>
              <a:rPr lang="zh-CN" altLang="en-US" sz="1800" dirty="0">
                <a:latin typeface="华文新魏" panose="02010800040101010101" pitchFamily="2" charset="-122"/>
                <a:ea typeface="华文新魏" panose="02010800040101010101" pitchFamily="2" charset="-122"/>
              </a:rPr>
              <a:t>  抽象化的高、低电平</a:t>
            </a:r>
            <a:r>
              <a:rPr lang="zh-CN" altLang="en-US" sz="1800" b="1" dirty="0">
                <a:latin typeface="华文新魏" panose="02010800040101010101" pitchFamily="2" charset="-122"/>
                <a:ea typeface="华文新魏" panose="02010800040101010101" pitchFamily="2" charset="-122"/>
              </a:rPr>
              <a:t>忽略</a:t>
            </a:r>
            <a:r>
              <a:rPr lang="zh-CN" altLang="en-US" sz="1800" dirty="0">
                <a:latin typeface="华文新魏" panose="02010800040101010101" pitchFamily="2" charset="-122"/>
                <a:ea typeface="华文新魏" panose="02010800040101010101" pitchFamily="2" charset="-122"/>
              </a:rPr>
              <a:t>其电压物理量值的实际含义，实际上它们是代表着</a:t>
            </a:r>
            <a:r>
              <a:rPr lang="zh-CN" altLang="en-US" sz="1800" b="1" dirty="0">
                <a:latin typeface="华文新魏" panose="02010800040101010101" pitchFamily="2" charset="-122"/>
                <a:ea typeface="华文新魏" panose="02010800040101010101" pitchFamily="2" charset="-122"/>
              </a:rPr>
              <a:t>一定范围</a:t>
            </a:r>
            <a:r>
              <a:rPr lang="zh-CN" altLang="en-US" sz="1800" dirty="0">
                <a:latin typeface="华文新魏" panose="02010800040101010101" pitchFamily="2" charset="-122"/>
                <a:ea typeface="华文新魏" panose="02010800040101010101" pitchFamily="2" charset="-122"/>
              </a:rPr>
              <a:t>的电压物理量。</a:t>
            </a:r>
            <a:r>
              <a:rPr lang="zh-CN" altLang="en-US" sz="1800" dirty="0">
                <a:solidFill>
                  <a:srgbClr val="FF0000"/>
                </a:solidFill>
                <a:latin typeface="华文新魏" panose="02010800040101010101" pitchFamily="2" charset="-122"/>
                <a:ea typeface="华文新魏" panose="02010800040101010101" pitchFamily="2" charset="-122"/>
              </a:rPr>
              <a:t>参见下页</a:t>
            </a:r>
            <a:r>
              <a:rPr lang="zh-CN" altLang="en-US" sz="1800" dirty="0">
                <a:latin typeface="华文新魏" panose="02010800040101010101" pitchFamily="2" charset="-122"/>
                <a:ea typeface="华文新魏" panose="02010800040101010101" pitchFamily="2" charset="-122"/>
              </a:rPr>
              <a:t>。</a:t>
            </a:r>
          </a:p>
          <a:p>
            <a:pPr eaLnBrk="1" hangingPunct="1">
              <a:lnSpc>
                <a:spcPct val="110000"/>
              </a:lnSpc>
              <a:buNone/>
            </a:pPr>
            <a:r>
              <a:rPr lang="zh-CN" altLang="en-US" sz="1800" dirty="0">
                <a:latin typeface="华文新魏" panose="02010800040101010101" pitchFamily="2" charset="-122"/>
                <a:ea typeface="华文新魏" panose="02010800040101010101" pitchFamily="2" charset="-122"/>
              </a:rPr>
              <a:t>  </a:t>
            </a:r>
            <a:r>
              <a:rPr lang="zh-CN" altLang="en-US" sz="1800" u="sng" dirty="0">
                <a:latin typeface="华文新魏" panose="02010800040101010101" pitchFamily="2" charset="-122"/>
                <a:ea typeface="华文新魏" panose="02010800040101010101" pitchFamily="2" charset="-122"/>
              </a:rPr>
              <a:t>在高、低电平之间有一逻辑不确定区，称为</a:t>
            </a:r>
            <a:r>
              <a:rPr lang="zh-CN" altLang="en-US" sz="1800" u="sng" dirty="0">
                <a:latin typeface="黑体" panose="02010609060101010101" pitchFamily="49" charset="-122"/>
                <a:ea typeface="华文新魏" panose="02010800040101010101" pitchFamily="2" charset="-122"/>
              </a:rPr>
              <a:t>“</a:t>
            </a:r>
            <a:r>
              <a:rPr lang="zh-CN" altLang="en-US" sz="1800" u="sng" dirty="0">
                <a:latin typeface="华文新魏" panose="02010800040101010101" pitchFamily="2" charset="-122"/>
                <a:ea typeface="华文新魏" panose="02010800040101010101" pitchFamily="2" charset="-122"/>
              </a:rPr>
              <a:t>噪音区</a:t>
            </a:r>
            <a:r>
              <a:rPr lang="zh-CN" altLang="en-US" sz="1800" u="sng"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a:t>
            </a:r>
            <a:r>
              <a:rPr lang="zh-CN" altLang="en-US" sz="1800" u="sng" dirty="0">
                <a:latin typeface="华文新魏" panose="02010800040101010101" pitchFamily="2" charset="-122"/>
                <a:ea typeface="华文新魏" panose="02010800040101010101" pitchFamily="2" charset="-122"/>
              </a:rPr>
              <a:t>若电平稳定于噪音区称为逻辑模糊，这在逻辑电路中不允许，会造成运算</a:t>
            </a:r>
            <a:r>
              <a:rPr lang="zh-CN" altLang="en-US" sz="1800" u="sng" dirty="0">
                <a:solidFill>
                  <a:srgbClr val="FF0000"/>
                </a:solidFill>
                <a:latin typeface="华文新魏" panose="02010800040101010101" pitchFamily="2" charset="-122"/>
                <a:ea typeface="华文新魏" panose="02010800040101010101" pitchFamily="2" charset="-122"/>
              </a:rPr>
              <a:t>结果不可信</a:t>
            </a:r>
            <a:r>
              <a:rPr lang="zh-CN" altLang="en-US" sz="1800" u="sng" dirty="0">
                <a:latin typeface="华文新魏" panose="02010800040101010101" pitchFamily="2" charset="-122"/>
                <a:ea typeface="华文新魏" panose="02010800040101010101" pitchFamily="2" charset="-122"/>
              </a:rPr>
              <a:t>。</a:t>
            </a: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blinds(horizontal)">
                                      <p:cBhvr>
                                        <p:cTn id="7" dur="500"/>
                                        <p:tgtEl>
                                          <p:spTgt spid="174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3">
                                            <p:txEl>
                                              <p:pRg st="1" end="1"/>
                                            </p:txEl>
                                          </p:spTgt>
                                        </p:tgtEl>
                                        <p:attrNameLst>
                                          <p:attrName>style.visibility</p:attrName>
                                        </p:attrNameLst>
                                      </p:cBhvr>
                                      <p:to>
                                        <p:strVal val="visible"/>
                                      </p:to>
                                    </p:set>
                                    <p:animEffect transition="in" filter="blinds(horizontal)">
                                      <p:cBhvr>
                                        <p:cTn id="12" dur="500"/>
                                        <p:tgtEl>
                                          <p:spTgt spid="174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3">
                                            <p:txEl>
                                              <p:pRg st="2" end="2"/>
                                            </p:txEl>
                                          </p:spTgt>
                                        </p:tgtEl>
                                        <p:attrNameLst>
                                          <p:attrName>style.visibility</p:attrName>
                                        </p:attrNameLst>
                                      </p:cBhvr>
                                      <p:to>
                                        <p:strVal val="visible"/>
                                      </p:to>
                                    </p:set>
                                    <p:animEffect transition="in" filter="blinds(horizontal)">
                                      <p:cBhvr>
                                        <p:cTn id="17" dur="500"/>
                                        <p:tgtEl>
                                          <p:spTgt spid="174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3">
                                            <p:txEl>
                                              <p:pRg st="3" end="3"/>
                                            </p:txEl>
                                          </p:spTgt>
                                        </p:tgtEl>
                                        <p:attrNameLst>
                                          <p:attrName>style.visibility</p:attrName>
                                        </p:attrNameLst>
                                      </p:cBhvr>
                                      <p:to>
                                        <p:strVal val="visible"/>
                                      </p:to>
                                    </p:set>
                                    <p:animEffect transition="in" filter="blinds(horizontal)">
                                      <p:cBhvr>
                                        <p:cTn id="22" dur="500"/>
                                        <p:tgtEl>
                                          <p:spTgt spid="174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p:bldP spid="17413" grpI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6553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50</a:t>
            </a:fld>
            <a:endParaRPr lang="en-US" altLang="zh-CN" sz="900" dirty="0">
              <a:solidFill>
                <a:srgbClr val="898989"/>
              </a:solidFill>
              <a:latin typeface="Times New Roman" panose="02020603050405020304" pitchFamily="18" charset="0"/>
            </a:endParaRPr>
          </a:p>
        </p:txBody>
      </p:sp>
      <p:sp>
        <p:nvSpPr>
          <p:cNvPr id="65540" name="Rectangle 3"/>
          <p:cNvSpPr>
            <a:spLocks noGrp="1"/>
          </p:cNvSpPr>
          <p:nvPr>
            <p:ph type="title"/>
          </p:nvPr>
        </p:nvSpPr>
        <p:spPr>
          <a:xfrm>
            <a:off x="179388" y="609600"/>
            <a:ext cx="7772400" cy="449263"/>
          </a:xfrm>
          <a:prstGeom prst="rect">
            <a:avLst/>
          </a:prstGeom>
          <a:noFill/>
          <a:ln w="9525">
            <a:noFill/>
          </a:ln>
        </p:spPr>
        <p:txBody>
          <a:bodyPr/>
          <a:lstStyle/>
          <a:p>
            <a:pPr eaLnBrk="1" hangingPunct="1"/>
            <a:r>
              <a:rPr lang="en-US" altLang="zh-CN" sz="1800" dirty="0">
                <a:latin typeface="黑体" panose="02010609060101010101" pitchFamily="49" charset="-122"/>
                <a:ea typeface="黑体" panose="02010609060101010101" pitchFamily="49" charset="-122"/>
              </a:rPr>
              <a:t>④</a:t>
            </a:r>
            <a:r>
              <a:rPr lang="zh-CN" altLang="en-US" sz="1800" b="1" dirty="0">
                <a:latin typeface="黑体" panose="02010609060101010101" pitchFamily="49" charset="-122"/>
                <a:ea typeface="黑体" panose="02010609060101010101" pitchFamily="49" charset="-122"/>
              </a:rPr>
              <a:t> 逻辑函数在卡诺图上的表示</a:t>
            </a:r>
          </a:p>
        </p:txBody>
      </p:sp>
      <p:sp>
        <p:nvSpPr>
          <p:cNvPr id="65541" name="Rectangle 4"/>
          <p:cNvSpPr>
            <a:spLocks noGrp="1"/>
          </p:cNvSpPr>
          <p:nvPr>
            <p:ph/>
          </p:nvPr>
        </p:nvSpPr>
        <p:spPr>
          <a:xfrm>
            <a:off x="539750" y="963930"/>
            <a:ext cx="8258810" cy="1496695"/>
          </a:xfrm>
          <a:prstGeom prst="rect">
            <a:avLst/>
          </a:prstGeom>
          <a:noFill/>
          <a:ln w="9525">
            <a:noFill/>
          </a:ln>
        </p:spPr>
        <p:txBody>
          <a:bodyPr/>
          <a:lstStyle/>
          <a:p>
            <a:pPr eaLnBrk="1" hangingPunct="1">
              <a:lnSpc>
                <a:spcPct val="120000"/>
              </a:lnSpc>
              <a:buFont typeface="Wingdings" panose="05000000000000000000" pitchFamily="2" charset="2"/>
              <a:buChar char="Ø"/>
            </a:pPr>
            <a:r>
              <a:rPr lang="en-US" altLang="zh-CN" sz="1800" b="1" dirty="0">
                <a:solidFill>
                  <a:srgbClr val="FF0000"/>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把给定的逻辑函数转换为最小项标准式；</a:t>
            </a:r>
          </a:p>
          <a:p>
            <a:pPr eaLnBrk="1" hangingPunct="1">
              <a:lnSpc>
                <a:spcPct val="120000"/>
              </a:lnSpc>
              <a:buFont typeface="Wingdings" panose="05000000000000000000" pitchFamily="2" charset="2"/>
              <a:buChar char="Ø"/>
            </a:pPr>
            <a:r>
              <a:rPr lang="zh-CN" altLang="en-US" sz="1800" b="1" dirty="0">
                <a:latin typeface="华文新魏" panose="02010800040101010101" pitchFamily="2" charset="-122"/>
                <a:ea typeface="华文新魏" panose="02010800040101010101" pitchFamily="2" charset="-122"/>
              </a:rPr>
              <a:t> 按变量数画出相应卡诺图；</a:t>
            </a:r>
          </a:p>
          <a:p>
            <a:pPr eaLnBrk="1" hangingPunct="1">
              <a:lnSpc>
                <a:spcPct val="120000"/>
              </a:lnSpc>
              <a:buFont typeface="Wingdings" panose="05000000000000000000" pitchFamily="2" charset="2"/>
              <a:buChar char="Ø"/>
            </a:pPr>
            <a:r>
              <a:rPr lang="zh-CN" altLang="en-US" sz="1800" b="1" dirty="0">
                <a:latin typeface="华文新魏" panose="02010800040101010101" pitchFamily="2" charset="-122"/>
                <a:ea typeface="华文新魏" panose="02010800040101010101" pitchFamily="2" charset="-122"/>
              </a:rPr>
              <a:t> 在最小项标准式中出现的最小项对应的小方格内（中间；）标以</a:t>
            </a:r>
            <a:r>
              <a:rPr lang="zh-CN" altLang="en-US" sz="1800" b="1" dirty="0">
                <a:latin typeface="黑体" panose="02010609060101010101" pitchFamily="49" charset="-122"/>
                <a:ea typeface="华文新魏" panose="02010800040101010101" pitchFamily="2" charset="-122"/>
              </a:rPr>
              <a:t>“</a:t>
            </a:r>
            <a:r>
              <a:rPr lang="en-US" altLang="zh-CN" sz="1800" b="1" dirty="0">
                <a:solidFill>
                  <a:srgbClr val="FF0000"/>
                </a:solidFill>
                <a:latin typeface="华文新魏" panose="02010800040101010101" pitchFamily="2" charset="-122"/>
                <a:ea typeface="华文新魏" panose="02010800040101010101" pitchFamily="2" charset="-122"/>
              </a:rPr>
              <a:t>1</a:t>
            </a:r>
            <a:r>
              <a:rPr lang="en-US" altLang="zh-CN" sz="1800" b="1" dirty="0">
                <a:latin typeface="黑体" panose="02010609060101010101" pitchFamily="49" charset="-122"/>
                <a:ea typeface="华文新魏" panose="02010800040101010101" pitchFamily="2" charset="-122"/>
              </a:rPr>
              <a:t>”</a:t>
            </a:r>
            <a:r>
              <a:rPr lang="zh-CN" altLang="en-US" sz="1800" b="1" dirty="0">
                <a:latin typeface="黑体" panose="02010609060101010101" pitchFamily="49" charset="-122"/>
                <a:ea typeface="华文新魏" panose="02010800040101010101" pitchFamily="2" charset="-122"/>
              </a:rPr>
              <a:t>或</a:t>
            </a:r>
            <a:r>
              <a:rPr lang="en-US" altLang="zh-CN" sz="1800" b="1" dirty="0">
                <a:latin typeface="黑体" panose="02010609060101010101" pitchFamily="49" charset="-122"/>
                <a:ea typeface="华文新魏" panose="02010800040101010101" pitchFamily="2" charset="-122"/>
              </a:rPr>
              <a:t>“</a:t>
            </a:r>
            <a:r>
              <a:rPr lang="en-US" altLang="zh-CN" sz="1800" dirty="0">
                <a:solidFill>
                  <a:srgbClr val="FF0000"/>
                </a:solidFill>
                <a:latin typeface="Arial" panose="020B0604020202020204" pitchFamily="34" charset="0"/>
                <a:ea typeface="华文新魏" panose="02010800040101010101" pitchFamily="2" charset="-122"/>
                <a:cs typeface="Arial" panose="020B0604020202020204" pitchFamily="34" charset="0"/>
              </a:rPr>
              <a:t>√</a:t>
            </a:r>
            <a:r>
              <a:rPr lang="en-US" altLang="zh-CN" sz="1800" b="1" dirty="0">
                <a:latin typeface="黑体" panose="02010609060101010101" pitchFamily="49" charset="-122"/>
                <a:ea typeface="华文新魏" panose="02010800040101010101" pitchFamily="2" charset="-122"/>
              </a:rPr>
              <a:t>”</a:t>
            </a:r>
            <a:r>
              <a:rPr lang="zh-CN" altLang="en-US" sz="1800" b="1" dirty="0">
                <a:latin typeface="黑体" panose="02010609060101010101" pitchFamily="49"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 </a:t>
            </a:r>
          </a:p>
          <a:p>
            <a:pPr eaLnBrk="1" hangingPunct="1">
              <a:lnSpc>
                <a:spcPct val="120000"/>
              </a:lnSpc>
              <a:buFont typeface="Wingdings" panose="05000000000000000000" pitchFamily="2" charset="2"/>
              <a:buChar char="Ø"/>
            </a:pPr>
            <a:r>
              <a:rPr lang="zh-CN" altLang="en-US" sz="1800" b="1" dirty="0">
                <a:latin typeface="华文新魏" panose="02010800040101010101" pitchFamily="2" charset="-122"/>
                <a:ea typeface="华文新魏" panose="02010800040101010101" pitchFamily="2" charset="-122"/>
              </a:rPr>
              <a:t> 所有标有</a:t>
            </a:r>
            <a:r>
              <a:rPr lang="zh-CN" altLang="en-US" sz="1800" b="1" dirty="0">
                <a:latin typeface="黑体" panose="02010609060101010101" pitchFamily="49"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1</a:t>
            </a:r>
            <a:r>
              <a:rPr lang="en-US" altLang="zh-CN" sz="1800" b="1" dirty="0">
                <a:latin typeface="黑体" panose="02010609060101010101" pitchFamily="49"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的小方格的合成区域就表示该函数。</a:t>
            </a:r>
          </a:p>
        </p:txBody>
      </p:sp>
      <p:sp>
        <p:nvSpPr>
          <p:cNvPr id="65542" name="Rectangle 19"/>
          <p:cNvSpPr txBox="1"/>
          <p:nvPr/>
        </p:nvSpPr>
        <p:spPr>
          <a:xfrm>
            <a:off x="468313" y="3344863"/>
            <a:ext cx="2898775" cy="901700"/>
          </a:xfrm>
          <a:prstGeom prst="rect">
            <a:avLst/>
          </a:prstGeom>
          <a:noFill/>
          <a:ln w="9525">
            <a:noFill/>
          </a:ln>
        </p:spPr>
        <p:txBody>
          <a:bodyPr anchor="ctr"/>
          <a:lstStyle/>
          <a:p>
            <a:pPr eaLnBrk="1" hangingPunct="1">
              <a:lnSpc>
                <a:spcPct val="120000"/>
              </a:lnSpc>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F</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30000" dirty="0">
                <a:solidFill>
                  <a:schemeClr val="tx1"/>
                </a:solidFill>
                <a:latin typeface="黑体" panose="02010609060101010101" pitchFamily="49" charset="-122"/>
                <a:ea typeface="黑体" panose="02010609060101010101" pitchFamily="49" charset="-122"/>
              </a:rPr>
              <a:t>3</a:t>
            </a:r>
            <a:r>
              <a:rPr lang="en-US" altLang="zh-CN" sz="1800" dirty="0">
                <a:solidFill>
                  <a:schemeClr val="tx1"/>
                </a:solidFill>
                <a:latin typeface="黑体" panose="02010609060101010101" pitchFamily="49" charset="-122"/>
                <a:ea typeface="黑体" panose="02010609060101010101" pitchFamily="49" charset="-122"/>
              </a:rPr>
              <a:t> (1,4,5,6,7)</a:t>
            </a:r>
            <a:br>
              <a:rPr lang="en-US" altLang="zh-CN" sz="1800" dirty="0">
                <a:solidFill>
                  <a:schemeClr val="tx1"/>
                </a:solidFill>
                <a:latin typeface="黑体" panose="02010609060101010101" pitchFamily="49" charset="-122"/>
                <a:ea typeface="黑体" panose="02010609060101010101" pitchFamily="49" charset="-122"/>
              </a:rPr>
            </a:br>
            <a:r>
              <a:rPr lang="zh-CN" altLang="en-US" sz="1800" dirty="0">
                <a:solidFill>
                  <a:schemeClr val="tx1"/>
                </a:solidFill>
                <a:latin typeface="黑体" panose="02010609060101010101" pitchFamily="49" charset="-122"/>
                <a:ea typeface="黑体" panose="02010609060101010101" pitchFamily="49" charset="-122"/>
              </a:rPr>
              <a:t>的卡诺图表示</a:t>
            </a:r>
          </a:p>
        </p:txBody>
      </p:sp>
      <p:sp>
        <p:nvSpPr>
          <p:cNvPr id="65543" name="Line 34"/>
          <p:cNvSpPr/>
          <p:nvPr/>
        </p:nvSpPr>
        <p:spPr>
          <a:xfrm>
            <a:off x="5510213" y="2960688"/>
            <a:ext cx="0" cy="352425"/>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5544" name="Line 35"/>
          <p:cNvSpPr/>
          <p:nvPr/>
        </p:nvSpPr>
        <p:spPr>
          <a:xfrm>
            <a:off x="5491163" y="2941638"/>
            <a:ext cx="1428750" cy="1905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5545" name="Line 38"/>
          <p:cNvSpPr/>
          <p:nvPr/>
        </p:nvSpPr>
        <p:spPr>
          <a:xfrm flipV="1">
            <a:off x="4857750" y="4597400"/>
            <a:ext cx="1371600"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5546" name="Line 40"/>
          <p:cNvSpPr/>
          <p:nvPr/>
        </p:nvSpPr>
        <p:spPr>
          <a:xfrm>
            <a:off x="6950075" y="3757613"/>
            <a:ext cx="365125"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5547" name="Text Box 43"/>
          <p:cNvSpPr txBox="1"/>
          <p:nvPr/>
        </p:nvSpPr>
        <p:spPr>
          <a:xfrm>
            <a:off x="5715000" y="2622550"/>
            <a:ext cx="969963"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a:t>
            </a:r>
          </a:p>
        </p:txBody>
      </p:sp>
      <p:sp>
        <p:nvSpPr>
          <p:cNvPr id="65548" name="Text Box 44"/>
          <p:cNvSpPr txBox="1"/>
          <p:nvPr/>
        </p:nvSpPr>
        <p:spPr>
          <a:xfrm>
            <a:off x="7164388" y="3795713"/>
            <a:ext cx="765175"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C</a:t>
            </a:r>
          </a:p>
        </p:txBody>
      </p:sp>
      <p:sp>
        <p:nvSpPr>
          <p:cNvPr id="65549" name="Text Box 45"/>
          <p:cNvSpPr txBox="1"/>
          <p:nvPr/>
        </p:nvSpPr>
        <p:spPr>
          <a:xfrm>
            <a:off x="5291138" y="4679950"/>
            <a:ext cx="500062"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B</a:t>
            </a:r>
          </a:p>
        </p:txBody>
      </p:sp>
      <p:sp>
        <p:nvSpPr>
          <p:cNvPr id="65550" name="Line 48"/>
          <p:cNvSpPr/>
          <p:nvPr/>
        </p:nvSpPr>
        <p:spPr>
          <a:xfrm>
            <a:off x="7315200" y="3779838"/>
            <a:ext cx="0" cy="474662"/>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5551" name="Line 49"/>
          <p:cNvSpPr/>
          <p:nvPr/>
        </p:nvSpPr>
        <p:spPr>
          <a:xfrm>
            <a:off x="6919913" y="2962275"/>
            <a:ext cx="0" cy="350838"/>
          </a:xfrm>
          <a:prstGeom prst="line">
            <a:avLst/>
          </a:prstGeom>
          <a:ln w="6350" cap="flat" cmpd="sng">
            <a:solidFill>
              <a:schemeClr val="tx1"/>
            </a:solidFill>
            <a:prstDash val="solid"/>
            <a:headEnd type="none" w="med" len="med"/>
            <a:tailEnd type="none" w="med" len="med"/>
          </a:ln>
        </p:spPr>
        <p:txBody>
          <a:bodyPr/>
          <a:lstStyle/>
          <a:p>
            <a:endParaRPr lang="zh-CN" altLang="en-US"/>
          </a:p>
        </p:txBody>
      </p:sp>
      <p:graphicFrame>
        <p:nvGraphicFramePr>
          <p:cNvPr id="64528" name="Group 16"/>
          <p:cNvGraphicFramePr>
            <a:graphicFrameLocks noGrp="1"/>
          </p:cNvGraphicFramePr>
          <p:nvPr/>
        </p:nvGraphicFramePr>
        <p:xfrm>
          <a:off x="4140200" y="3305175"/>
          <a:ext cx="2794000" cy="949326"/>
        </p:xfrm>
        <a:graphic>
          <a:graphicData uri="http://schemas.openxmlformats.org/drawingml/2006/table">
            <a:tbl>
              <a:tblPr/>
              <a:tblGrid>
                <a:gridCol w="6794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tblGrid>
              <a:tr h="4746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7466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sp>
        <p:nvSpPr>
          <p:cNvPr id="65569" name="Line 69"/>
          <p:cNvSpPr/>
          <p:nvPr/>
        </p:nvSpPr>
        <p:spPr>
          <a:xfrm>
            <a:off x="4857750" y="4279900"/>
            <a:ext cx="0" cy="31750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5570" name="Line 70"/>
          <p:cNvSpPr/>
          <p:nvPr/>
        </p:nvSpPr>
        <p:spPr>
          <a:xfrm>
            <a:off x="6229350" y="4279900"/>
            <a:ext cx="0" cy="31750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5571" name="Line 76"/>
          <p:cNvSpPr/>
          <p:nvPr/>
        </p:nvSpPr>
        <p:spPr>
          <a:xfrm flipV="1">
            <a:off x="6953250" y="4240213"/>
            <a:ext cx="361950" cy="635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5572" name="Text Box 77"/>
          <p:cNvSpPr txBox="1"/>
          <p:nvPr/>
        </p:nvSpPr>
        <p:spPr>
          <a:xfrm>
            <a:off x="4267200" y="3781425"/>
            <a:ext cx="5334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66"/>
                </a:solidFill>
                <a:latin typeface="黑体" panose="02010609060101010101" pitchFamily="49" charset="-122"/>
                <a:ea typeface="黑体" panose="02010609060101010101" pitchFamily="49" charset="-122"/>
              </a:rPr>
              <a:t>1</a:t>
            </a:r>
          </a:p>
        </p:txBody>
      </p:sp>
      <p:sp>
        <p:nvSpPr>
          <p:cNvPr id="65573" name="Text Box 78"/>
          <p:cNvSpPr txBox="1"/>
          <p:nvPr/>
        </p:nvSpPr>
        <p:spPr>
          <a:xfrm>
            <a:off x="5638800" y="3770313"/>
            <a:ext cx="533400"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66"/>
                </a:solidFill>
                <a:latin typeface="黑体" panose="02010609060101010101" pitchFamily="49" charset="-122"/>
                <a:ea typeface="黑体" panose="02010609060101010101" pitchFamily="49" charset="-122"/>
              </a:rPr>
              <a:t>1</a:t>
            </a:r>
          </a:p>
        </p:txBody>
      </p:sp>
      <p:sp>
        <p:nvSpPr>
          <p:cNvPr id="65574" name="Text Box 79"/>
          <p:cNvSpPr txBox="1"/>
          <p:nvPr/>
        </p:nvSpPr>
        <p:spPr>
          <a:xfrm>
            <a:off x="6324600" y="3770313"/>
            <a:ext cx="533400"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66"/>
                </a:solidFill>
                <a:latin typeface="黑体" panose="02010609060101010101" pitchFamily="49" charset="-122"/>
                <a:ea typeface="黑体" panose="02010609060101010101" pitchFamily="49" charset="-122"/>
              </a:rPr>
              <a:t>1</a:t>
            </a:r>
          </a:p>
        </p:txBody>
      </p:sp>
      <p:sp>
        <p:nvSpPr>
          <p:cNvPr id="65575" name="Text Box 80"/>
          <p:cNvSpPr txBox="1"/>
          <p:nvPr/>
        </p:nvSpPr>
        <p:spPr>
          <a:xfrm>
            <a:off x="6324600" y="3313113"/>
            <a:ext cx="533400"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66"/>
                </a:solidFill>
                <a:latin typeface="黑体" panose="02010609060101010101" pitchFamily="49" charset="-122"/>
                <a:ea typeface="黑体" panose="02010609060101010101" pitchFamily="49" charset="-122"/>
              </a:rPr>
              <a:t>1</a:t>
            </a:r>
          </a:p>
        </p:txBody>
      </p:sp>
      <p:sp>
        <p:nvSpPr>
          <p:cNvPr id="65576" name="Text Box 81"/>
          <p:cNvSpPr txBox="1"/>
          <p:nvPr/>
        </p:nvSpPr>
        <p:spPr>
          <a:xfrm>
            <a:off x="5638800" y="3313113"/>
            <a:ext cx="533400"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66"/>
                </a:solidFill>
                <a:latin typeface="黑体" panose="02010609060101010101" pitchFamily="49" charset="-122"/>
                <a:ea typeface="黑体" panose="02010609060101010101" pitchFamily="49" charset="-122"/>
              </a:rPr>
              <a:t>1</a:t>
            </a:r>
          </a:p>
        </p:txBody>
      </p:sp>
      <p:grpSp>
        <p:nvGrpSpPr>
          <p:cNvPr id="64553" name="Group 98"/>
          <p:cNvGrpSpPr/>
          <p:nvPr/>
        </p:nvGrpSpPr>
        <p:grpSpPr>
          <a:xfrm>
            <a:off x="3597275" y="2859088"/>
            <a:ext cx="720725" cy="635000"/>
            <a:chOff x="0" y="0"/>
            <a:chExt cx="593" cy="597"/>
          </a:xfrm>
        </p:grpSpPr>
        <p:sp>
          <p:nvSpPr>
            <p:cNvPr id="65578" name="Line 5"/>
            <p:cNvSpPr/>
            <p:nvPr/>
          </p:nvSpPr>
          <p:spPr>
            <a:xfrm flipH="1" flipV="1">
              <a:off x="0" y="61"/>
              <a:ext cx="438" cy="352"/>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5579" name="Text Box 6"/>
            <p:cNvSpPr txBox="1"/>
            <p:nvPr/>
          </p:nvSpPr>
          <p:spPr>
            <a:xfrm>
              <a:off x="146" y="0"/>
              <a:ext cx="447" cy="37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Arial" panose="020B0604020202020204" pitchFamily="34" charset="0"/>
                </a:rPr>
                <a:t>AB</a:t>
              </a:r>
            </a:p>
          </p:txBody>
        </p:sp>
        <p:sp>
          <p:nvSpPr>
            <p:cNvPr id="65580" name="Text Box 7"/>
            <p:cNvSpPr txBox="1"/>
            <p:nvPr/>
          </p:nvSpPr>
          <p:spPr>
            <a:xfrm>
              <a:off x="51" y="224"/>
              <a:ext cx="310" cy="37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Arial" panose="020B0604020202020204" pitchFamily="34" charset="0"/>
                </a:rPr>
                <a:t>C</a:t>
              </a:r>
            </a:p>
          </p:txBody>
        </p:sp>
      </p:gr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blinds(horizontal)">
                                      <p:cBhvr>
                                        <p:cTn id="7" dur="500"/>
                                        <p:tgtEl>
                                          <p:spTgt spid="64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6656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51</a:t>
            </a:fld>
            <a:endParaRPr lang="en-US" altLang="zh-CN" sz="900" dirty="0">
              <a:solidFill>
                <a:srgbClr val="898989"/>
              </a:solidFill>
              <a:latin typeface="Times New Roman" panose="02020603050405020304" pitchFamily="18" charset="0"/>
            </a:endParaRPr>
          </a:p>
        </p:txBody>
      </p:sp>
      <p:sp>
        <p:nvSpPr>
          <p:cNvPr id="66564" name="Rectangle 3"/>
          <p:cNvSpPr>
            <a:spLocks noGrp="1"/>
          </p:cNvSpPr>
          <p:nvPr>
            <p:ph type="title"/>
          </p:nvPr>
        </p:nvSpPr>
        <p:spPr>
          <a:xfrm>
            <a:off x="492125" y="703580"/>
            <a:ext cx="6743700" cy="571500"/>
          </a:xfrm>
          <a:prstGeom prst="rect">
            <a:avLst/>
          </a:prstGeom>
          <a:noFill/>
          <a:ln w="9525">
            <a:noFill/>
          </a:ln>
        </p:spPr>
        <p:txBody>
          <a:bodyPr/>
          <a:lstStyle/>
          <a:p>
            <a:pPr eaLnBrk="1" hangingPunct="1"/>
            <a:r>
              <a:rPr lang="zh-CN" altLang="en-US" sz="1800" dirty="0">
                <a:latin typeface="黑体" panose="02010609060101010101" pitchFamily="49" charset="-122"/>
                <a:ea typeface="黑体" panose="02010609060101010101" pitchFamily="49" charset="-122"/>
              </a:rPr>
              <a:t>例：</a:t>
            </a:r>
            <a:r>
              <a:rPr lang="en-US" altLang="zh-CN" sz="1800" dirty="0">
                <a:latin typeface="黑体" panose="02010609060101010101" pitchFamily="49" charset="-122"/>
                <a:ea typeface="黑体" panose="02010609060101010101" pitchFamily="49" charset="-122"/>
              </a:rPr>
              <a:t> F</a:t>
            </a:r>
            <a:r>
              <a:rPr lang="en-US" altLang="zh-CN" sz="1800" baseline="-25000" dirty="0">
                <a:latin typeface="黑体" panose="02010609060101010101" pitchFamily="49" charset="-122"/>
                <a:ea typeface="黑体" panose="02010609060101010101" pitchFamily="49" charset="-122"/>
              </a:rPr>
              <a:t>2 </a:t>
            </a:r>
            <a:r>
              <a:rPr lang="en-US" altLang="zh-CN" sz="1800" dirty="0">
                <a:latin typeface="黑体" panose="02010609060101010101" pitchFamily="49" charset="-122"/>
                <a:ea typeface="黑体" panose="02010609060101010101" pitchFamily="49" charset="-122"/>
              </a:rPr>
              <a:t>= (A + B)(C + A)(A + B) </a:t>
            </a:r>
            <a:r>
              <a:rPr lang="zh-CN" altLang="en-US" sz="1800" dirty="0">
                <a:latin typeface="黑体" panose="02010609060101010101" pitchFamily="49" charset="-122"/>
                <a:ea typeface="黑体" panose="02010609060101010101" pitchFamily="49" charset="-122"/>
              </a:rPr>
              <a:t>，将其标注在卡诺图内。</a:t>
            </a:r>
            <a:endParaRPr lang="en-US" altLang="zh-CN" sz="1800" dirty="0">
              <a:latin typeface="黑体" panose="02010609060101010101" pitchFamily="49" charset="-122"/>
              <a:ea typeface="黑体" panose="02010609060101010101" pitchFamily="49" charset="-122"/>
            </a:endParaRPr>
          </a:p>
        </p:txBody>
      </p:sp>
      <p:sp>
        <p:nvSpPr>
          <p:cNvPr id="66565" name="Rectangle 4"/>
          <p:cNvSpPr>
            <a:spLocks noGrp="1"/>
          </p:cNvSpPr>
          <p:nvPr>
            <p:ph/>
          </p:nvPr>
        </p:nvSpPr>
        <p:spPr>
          <a:xfrm>
            <a:off x="327660" y="1374775"/>
            <a:ext cx="4027805" cy="3375025"/>
          </a:xfrm>
          <a:prstGeom prst="rect">
            <a:avLst/>
          </a:prstGeom>
          <a:noFill/>
          <a:ln w="9525">
            <a:noFill/>
          </a:ln>
        </p:spPr>
        <p:txBody>
          <a:bodyPr/>
          <a:lstStyle/>
          <a:p>
            <a:pPr marL="533400" indent="-533400" eaLnBrk="1" hangingPunct="1">
              <a:spcBef>
                <a:spcPct val="0"/>
              </a:spcBef>
              <a:buNone/>
            </a:pPr>
            <a:r>
              <a:rPr lang="zh-CN" altLang="en-US" sz="1800" dirty="0">
                <a:latin typeface="黑体" panose="02010609060101010101" pitchFamily="49" charset="-122"/>
                <a:ea typeface="黑体" panose="02010609060101010101" pitchFamily="49" charset="-122"/>
              </a:rPr>
              <a:t>先求出</a:t>
            </a:r>
            <a:r>
              <a:rPr lang="zh-CN" altLang="en-US" sz="1800" b="1" dirty="0">
                <a:latin typeface="黑体" panose="02010609060101010101" pitchFamily="49" charset="-122"/>
                <a:ea typeface="黑体" panose="02010609060101010101" pitchFamily="49" charset="-122"/>
              </a:rPr>
              <a:t>反函数的与或式：</a:t>
            </a:r>
            <a:endParaRPr lang="en-US" altLang="zh-CN" sz="1800" b="1" dirty="0">
              <a:latin typeface="黑体" panose="02010609060101010101" pitchFamily="49" charset="-122"/>
              <a:ea typeface="黑体" panose="02010609060101010101" pitchFamily="49" charset="-122"/>
            </a:endParaRPr>
          </a:p>
          <a:p>
            <a:pPr marL="533400" indent="-533400" eaLnBrk="1" hangingPunct="1">
              <a:spcBef>
                <a:spcPct val="0"/>
              </a:spcBef>
              <a:buNone/>
            </a:pPr>
            <a:endParaRPr lang="en-US" altLang="zh-CN" sz="1800" dirty="0">
              <a:latin typeface="黑体" panose="02010609060101010101" pitchFamily="49" charset="-122"/>
              <a:ea typeface="黑体" panose="02010609060101010101" pitchFamily="49" charset="-122"/>
            </a:endParaRPr>
          </a:p>
          <a:p>
            <a:pPr marL="533400" indent="-533400" eaLnBrk="1" hangingPunct="1">
              <a:spcBef>
                <a:spcPct val="0"/>
              </a:spcBef>
              <a:buNone/>
            </a:pPr>
            <a:r>
              <a:rPr lang="zh-CN" altLang="en-US" sz="1800" dirty="0">
                <a:latin typeface="黑体" panose="02010609060101010101" pitchFamily="49" charset="-122"/>
                <a:ea typeface="黑体" panose="02010609060101010101" pitchFamily="49" charset="-122"/>
              </a:rPr>
              <a:t>    则 </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2 </a:t>
            </a:r>
            <a:r>
              <a:rPr lang="en-US" altLang="zh-CN" sz="1800" dirty="0">
                <a:latin typeface="黑体" panose="02010609060101010101" pitchFamily="49" charset="-122"/>
                <a:ea typeface="黑体" panose="02010609060101010101" pitchFamily="49" charset="-122"/>
              </a:rPr>
              <a:t>= AB + AC + AB</a:t>
            </a:r>
          </a:p>
          <a:p>
            <a:pPr marL="533400" indent="-533400" eaLnBrk="1" hangingPunct="1">
              <a:spcBef>
                <a:spcPct val="0"/>
              </a:spcBef>
              <a:buNone/>
            </a:pPr>
            <a:endParaRPr lang="en-US" altLang="zh-CN" sz="1800" dirty="0">
              <a:latin typeface="黑体" panose="02010609060101010101" pitchFamily="49" charset="-122"/>
              <a:ea typeface="黑体" panose="02010609060101010101" pitchFamily="49" charset="-122"/>
            </a:endParaRPr>
          </a:p>
          <a:p>
            <a:pPr marL="533400" indent="-533400" eaLnBrk="1" hangingPunct="1">
              <a:spcBef>
                <a:spcPct val="0"/>
              </a:spcBef>
              <a:buNone/>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反函数在卡诺图小方格上标</a:t>
            </a:r>
            <a:r>
              <a:rPr lang="zh-CN" altLang="en-US" sz="1800" dirty="0">
                <a:solidFill>
                  <a:srgbClr val="FF0066"/>
                </a:solidFill>
                <a:latin typeface="黑体" panose="02010609060101010101" pitchFamily="49" charset="-122"/>
                <a:ea typeface="黑体" panose="02010609060101010101" pitchFamily="49" charset="-122"/>
              </a:rPr>
              <a:t>“</a:t>
            </a:r>
            <a:r>
              <a:rPr lang="en-US" altLang="zh-CN" sz="1800" dirty="0">
                <a:solidFill>
                  <a:srgbClr val="FF0066"/>
                </a:solidFill>
                <a:latin typeface="黑体" panose="02010609060101010101" pitchFamily="49" charset="-122"/>
                <a:ea typeface="黑体" panose="02010609060101010101" pitchFamily="49" charset="-122"/>
              </a:rPr>
              <a:t>0”</a:t>
            </a:r>
            <a:r>
              <a:rPr lang="zh-CN" altLang="en-US" sz="1800" dirty="0">
                <a:latin typeface="黑体" panose="02010609060101010101" pitchFamily="49" charset="-122"/>
                <a:ea typeface="黑体" panose="02010609060101010101" pitchFamily="49" charset="-122"/>
              </a:rPr>
              <a:t>。</a:t>
            </a:r>
            <a:endParaRPr lang="en-US" altLang="zh-CN" sz="1800" dirty="0">
              <a:latin typeface="黑体" panose="02010609060101010101" pitchFamily="49" charset="-122"/>
              <a:ea typeface="黑体" panose="02010609060101010101" pitchFamily="49" charset="-122"/>
            </a:endParaRPr>
          </a:p>
          <a:p>
            <a:pPr marL="533400" indent="-533400" eaLnBrk="1" hangingPunct="1">
              <a:spcBef>
                <a:spcPct val="0"/>
              </a:spcBef>
              <a:buNone/>
            </a:pPr>
            <a:endParaRPr lang="en-US" altLang="zh-CN" sz="1800" dirty="0">
              <a:latin typeface="黑体" panose="02010609060101010101" pitchFamily="49" charset="-122"/>
              <a:ea typeface="黑体" panose="02010609060101010101" pitchFamily="49" charset="-122"/>
            </a:endParaRPr>
          </a:p>
          <a:p>
            <a:pPr marL="533400" indent="-533400" eaLnBrk="1" hangingPunct="1">
              <a:spcBef>
                <a:spcPct val="0"/>
              </a:spcBef>
              <a:buNone/>
            </a:pPr>
            <a:endParaRPr lang="en-US" altLang="zh-CN" sz="1800" dirty="0">
              <a:latin typeface="黑体" panose="02010609060101010101" pitchFamily="49" charset="-122"/>
              <a:ea typeface="黑体" panose="02010609060101010101" pitchFamily="49" charset="-122"/>
            </a:endParaRPr>
          </a:p>
          <a:p>
            <a:pPr marL="533400" indent="-533400" eaLnBrk="1" hangingPunct="1">
              <a:spcBef>
                <a:spcPct val="0"/>
              </a:spcBef>
              <a:buNone/>
            </a:pPr>
            <a:r>
              <a:rPr lang="zh-CN" altLang="en-US" sz="1800" dirty="0">
                <a:latin typeface="华文新魏" panose="02010800040101010101" pitchFamily="2" charset="-122"/>
                <a:ea typeface="华文新魏" panose="02010800040101010101" pitchFamily="2" charset="-122"/>
              </a:rPr>
              <a:t>     （可把反函数转换为最小项标准式，也可以直接按与、或的共同区域将函数标注到卡诺图上，此时小方格应</a:t>
            </a:r>
            <a:r>
              <a:rPr lang="zh-CN" altLang="en-US" sz="1800" b="1" dirty="0">
                <a:latin typeface="华文新魏" panose="02010800040101010101" pitchFamily="2" charset="-122"/>
                <a:ea typeface="华文新魏" panose="02010800040101010101" pitchFamily="2" charset="-122"/>
              </a:rPr>
              <a:t>标注“</a:t>
            </a:r>
            <a:r>
              <a:rPr lang="en-US" altLang="zh-CN" sz="1800" b="1" dirty="0">
                <a:latin typeface="华文新魏" panose="02010800040101010101" pitchFamily="2" charset="-122"/>
                <a:ea typeface="华文新魏" panose="02010800040101010101" pitchFamily="2" charset="-122"/>
              </a:rPr>
              <a:t>0”</a:t>
            </a:r>
            <a:r>
              <a:rPr lang="zh-CN" altLang="en-US" sz="1800" dirty="0">
                <a:latin typeface="华文新魏" panose="02010800040101010101" pitchFamily="2" charset="-122"/>
                <a:ea typeface="华文新魏" panose="02010800040101010101" pitchFamily="2" charset="-122"/>
              </a:rPr>
              <a:t>，其余的标“</a:t>
            </a:r>
            <a:r>
              <a:rPr lang="en-US" altLang="zh-CN" sz="1800" dirty="0">
                <a:latin typeface="华文新魏" panose="02010800040101010101" pitchFamily="2" charset="-122"/>
                <a:ea typeface="华文新魏" panose="02010800040101010101" pitchFamily="2" charset="-122"/>
              </a:rPr>
              <a:t>1”</a:t>
            </a:r>
            <a:r>
              <a:rPr lang="zh-CN" altLang="en-US" sz="1800" dirty="0">
                <a:latin typeface="华文新魏" panose="02010800040101010101" pitchFamily="2" charset="-122"/>
                <a:ea typeface="华文新魏" panose="02010800040101010101" pitchFamily="2" charset="-122"/>
              </a:rPr>
              <a:t>，则标“</a:t>
            </a:r>
            <a:r>
              <a:rPr lang="en-US" altLang="zh-CN" sz="1800" dirty="0">
                <a:latin typeface="华文新魏" panose="02010800040101010101" pitchFamily="2" charset="-122"/>
                <a:ea typeface="华文新魏" panose="02010800040101010101" pitchFamily="2" charset="-122"/>
              </a:rPr>
              <a:t>1”</a:t>
            </a:r>
            <a:r>
              <a:rPr lang="zh-CN" altLang="en-US" sz="1800" dirty="0">
                <a:latin typeface="华文新魏" panose="02010800040101010101" pitchFamily="2" charset="-122"/>
                <a:ea typeface="华文新魏" panose="02010800040101010101" pitchFamily="2" charset="-122"/>
              </a:rPr>
              <a:t>小方格的集合就是原函数。）</a:t>
            </a:r>
          </a:p>
        </p:txBody>
      </p:sp>
      <p:grpSp>
        <p:nvGrpSpPr>
          <p:cNvPr id="66566" name="Group 98"/>
          <p:cNvGrpSpPr/>
          <p:nvPr/>
        </p:nvGrpSpPr>
        <p:grpSpPr>
          <a:xfrm>
            <a:off x="4495800" y="2017713"/>
            <a:ext cx="941388" cy="666750"/>
            <a:chOff x="0" y="0"/>
            <a:chExt cx="593" cy="560"/>
          </a:xfrm>
        </p:grpSpPr>
        <p:sp>
          <p:nvSpPr>
            <p:cNvPr id="66614" name="Line 5"/>
            <p:cNvSpPr/>
            <p:nvPr/>
          </p:nvSpPr>
          <p:spPr>
            <a:xfrm flipH="1" flipV="1">
              <a:off x="0" y="61"/>
              <a:ext cx="438" cy="352"/>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6615" name="Text Box 6"/>
            <p:cNvSpPr txBox="1"/>
            <p:nvPr/>
          </p:nvSpPr>
          <p:spPr>
            <a:xfrm>
              <a:off x="146" y="0"/>
              <a:ext cx="447" cy="336"/>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Arial" panose="020B0604020202020204" pitchFamily="34" charset="0"/>
                </a:rPr>
                <a:t>AB</a:t>
              </a:r>
            </a:p>
          </p:txBody>
        </p:sp>
        <p:sp>
          <p:nvSpPr>
            <p:cNvPr id="66616" name="Text Box 7"/>
            <p:cNvSpPr txBox="1"/>
            <p:nvPr/>
          </p:nvSpPr>
          <p:spPr>
            <a:xfrm>
              <a:off x="51" y="224"/>
              <a:ext cx="310" cy="336"/>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Arial" panose="020B0604020202020204" pitchFamily="34" charset="0"/>
                </a:rPr>
                <a:t>C</a:t>
              </a:r>
            </a:p>
          </p:txBody>
        </p:sp>
      </p:grpSp>
      <p:grpSp>
        <p:nvGrpSpPr>
          <p:cNvPr id="66567" name="Group 97"/>
          <p:cNvGrpSpPr/>
          <p:nvPr/>
        </p:nvGrpSpPr>
        <p:grpSpPr>
          <a:xfrm>
            <a:off x="6634163" y="1885950"/>
            <a:ext cx="1462087" cy="630238"/>
            <a:chOff x="0" y="0"/>
            <a:chExt cx="921" cy="529"/>
          </a:xfrm>
        </p:grpSpPr>
        <p:sp>
          <p:nvSpPr>
            <p:cNvPr id="66610" name="Line 8"/>
            <p:cNvSpPr/>
            <p:nvPr/>
          </p:nvSpPr>
          <p:spPr>
            <a:xfrm>
              <a:off x="12" y="286"/>
              <a:ext cx="0" cy="24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6611" name="Line 9"/>
            <p:cNvSpPr/>
            <p:nvPr/>
          </p:nvSpPr>
          <p:spPr>
            <a:xfrm>
              <a:off x="0" y="274"/>
              <a:ext cx="919"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6612" name="Text Box 12"/>
            <p:cNvSpPr txBox="1"/>
            <p:nvPr/>
          </p:nvSpPr>
          <p:spPr>
            <a:xfrm>
              <a:off x="141" y="0"/>
              <a:ext cx="611"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dirty="0">
                  <a:solidFill>
                    <a:schemeClr val="tx1"/>
                  </a:solidFill>
                  <a:latin typeface="Arial" panose="020B0604020202020204" pitchFamily="34" charset="0"/>
                </a:rPr>
                <a:t>   A</a:t>
              </a:r>
            </a:p>
          </p:txBody>
        </p:sp>
        <p:sp>
          <p:nvSpPr>
            <p:cNvPr id="66613" name="Line 16"/>
            <p:cNvSpPr/>
            <p:nvPr/>
          </p:nvSpPr>
          <p:spPr>
            <a:xfrm>
              <a:off x="921" y="288"/>
              <a:ext cx="0" cy="241"/>
            </a:xfrm>
            <a:prstGeom prst="line">
              <a:avLst/>
            </a:prstGeom>
            <a:ln w="6350" cap="flat" cmpd="sng">
              <a:solidFill>
                <a:schemeClr val="tx1"/>
              </a:solidFill>
              <a:prstDash val="solid"/>
              <a:headEnd type="none" w="med" len="med"/>
              <a:tailEnd type="none" w="med" len="med"/>
            </a:ln>
          </p:spPr>
          <p:txBody>
            <a:bodyPr/>
            <a:lstStyle/>
            <a:p>
              <a:endParaRPr lang="zh-CN" altLang="en-US"/>
            </a:p>
          </p:txBody>
        </p:sp>
      </p:grpSp>
      <p:graphicFrame>
        <p:nvGraphicFramePr>
          <p:cNvPr id="65551" name="Group 15"/>
          <p:cNvGraphicFramePr>
            <a:graphicFrameLocks noGrp="1"/>
          </p:cNvGraphicFramePr>
          <p:nvPr/>
        </p:nvGraphicFramePr>
        <p:xfrm>
          <a:off x="5257800" y="2514600"/>
          <a:ext cx="2819400" cy="1028700"/>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tblGrid>
              <a:tr h="5143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5143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grpSp>
        <p:nvGrpSpPr>
          <p:cNvPr id="66585" name="Group 100"/>
          <p:cNvGrpSpPr/>
          <p:nvPr/>
        </p:nvGrpSpPr>
        <p:grpSpPr>
          <a:xfrm>
            <a:off x="6000750" y="3543300"/>
            <a:ext cx="1371600" cy="714375"/>
            <a:chOff x="0" y="0"/>
            <a:chExt cx="864" cy="600"/>
          </a:xfrm>
        </p:grpSpPr>
        <p:sp>
          <p:nvSpPr>
            <p:cNvPr id="66606" name="Line 10"/>
            <p:cNvSpPr/>
            <p:nvPr/>
          </p:nvSpPr>
          <p:spPr>
            <a:xfrm>
              <a:off x="0" y="264"/>
              <a:ext cx="864"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6607" name="Text Box 14"/>
            <p:cNvSpPr txBox="1"/>
            <p:nvPr/>
          </p:nvSpPr>
          <p:spPr>
            <a:xfrm>
              <a:off x="273" y="212"/>
              <a:ext cx="315"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dirty="0">
                  <a:solidFill>
                    <a:schemeClr val="tx1"/>
                  </a:solidFill>
                  <a:latin typeface="Arial" panose="020B0604020202020204" pitchFamily="34" charset="0"/>
                </a:rPr>
                <a:t>B</a:t>
              </a:r>
            </a:p>
          </p:txBody>
        </p:sp>
        <p:sp>
          <p:nvSpPr>
            <p:cNvPr id="66608" name="Line 34"/>
            <p:cNvSpPr/>
            <p:nvPr/>
          </p:nvSpPr>
          <p:spPr>
            <a:xfrm>
              <a:off x="0" y="0"/>
              <a:ext cx="0" cy="288"/>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6609" name="Line 35"/>
            <p:cNvSpPr/>
            <p:nvPr/>
          </p:nvSpPr>
          <p:spPr>
            <a:xfrm>
              <a:off x="864" y="0"/>
              <a:ext cx="0" cy="288"/>
            </a:xfrm>
            <a:prstGeom prst="line">
              <a:avLst/>
            </a:prstGeom>
            <a:ln w="6350" cap="flat" cmpd="sng">
              <a:solidFill>
                <a:schemeClr val="tx1"/>
              </a:solidFill>
              <a:prstDash val="solid"/>
              <a:headEnd type="none" w="med" len="med"/>
              <a:tailEnd type="none" w="med" len="med"/>
            </a:ln>
          </p:spPr>
          <p:txBody>
            <a:bodyPr/>
            <a:lstStyle/>
            <a:p>
              <a:endParaRPr lang="zh-CN" altLang="en-US"/>
            </a:p>
          </p:txBody>
        </p:sp>
      </p:grpSp>
      <p:grpSp>
        <p:nvGrpSpPr>
          <p:cNvPr id="66586" name="Group 99"/>
          <p:cNvGrpSpPr/>
          <p:nvPr/>
        </p:nvGrpSpPr>
        <p:grpSpPr>
          <a:xfrm>
            <a:off x="8101013" y="3011488"/>
            <a:ext cx="687387" cy="531812"/>
            <a:chOff x="0" y="0"/>
            <a:chExt cx="433" cy="446"/>
          </a:xfrm>
        </p:grpSpPr>
        <p:sp>
          <p:nvSpPr>
            <p:cNvPr id="66602" name="Line 11"/>
            <p:cNvSpPr/>
            <p:nvPr/>
          </p:nvSpPr>
          <p:spPr>
            <a:xfrm>
              <a:off x="0" y="15"/>
              <a:ext cx="192"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6603" name="Text Box 13"/>
            <p:cNvSpPr txBox="1"/>
            <p:nvPr/>
          </p:nvSpPr>
          <p:spPr>
            <a:xfrm>
              <a:off x="95" y="0"/>
              <a:ext cx="338"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dirty="0">
                  <a:solidFill>
                    <a:schemeClr val="tx1"/>
                  </a:solidFill>
                  <a:latin typeface="Arial" panose="020B0604020202020204" pitchFamily="34" charset="0"/>
                </a:rPr>
                <a:t> C</a:t>
              </a:r>
            </a:p>
          </p:txBody>
        </p:sp>
        <p:sp>
          <p:nvSpPr>
            <p:cNvPr id="66604" name="Line 15"/>
            <p:cNvSpPr/>
            <p:nvPr/>
          </p:nvSpPr>
          <p:spPr>
            <a:xfrm>
              <a:off x="192" y="15"/>
              <a:ext cx="0" cy="431"/>
            </a:xfrm>
            <a:prstGeom prst="line">
              <a:avLst/>
            </a:prstGeom>
            <a:ln w="6350" cap="flat" cmpd="sng">
              <a:solidFill>
                <a:schemeClr val="tx1"/>
              </a:solidFill>
              <a:prstDash val="solid"/>
              <a:headEnd type="none" w="med" len="med"/>
              <a:tailEnd type="none" w="med" len="med"/>
            </a:ln>
          </p:spPr>
          <p:txBody>
            <a:bodyPr/>
            <a:lstStyle/>
            <a:p>
              <a:endParaRPr lang="zh-CN" altLang="en-US"/>
            </a:p>
          </p:txBody>
        </p:sp>
        <p:sp>
          <p:nvSpPr>
            <p:cNvPr id="66605" name="Line 36"/>
            <p:cNvSpPr/>
            <p:nvPr/>
          </p:nvSpPr>
          <p:spPr>
            <a:xfrm>
              <a:off x="0" y="434"/>
              <a:ext cx="192" cy="0"/>
            </a:xfrm>
            <a:prstGeom prst="line">
              <a:avLst/>
            </a:prstGeom>
            <a:ln w="6350" cap="flat" cmpd="sng">
              <a:solidFill>
                <a:schemeClr val="tx1"/>
              </a:solidFill>
              <a:prstDash val="solid"/>
              <a:headEnd type="none" w="med" len="med"/>
              <a:tailEnd type="none" w="med" len="med"/>
            </a:ln>
          </p:spPr>
          <p:txBody>
            <a:bodyPr/>
            <a:lstStyle/>
            <a:p>
              <a:endParaRPr lang="zh-CN" altLang="en-US"/>
            </a:p>
          </p:txBody>
        </p:sp>
      </p:grpSp>
      <p:sp>
        <p:nvSpPr>
          <p:cNvPr id="66587" name="Text Box 37"/>
          <p:cNvSpPr txBox="1"/>
          <p:nvPr/>
        </p:nvSpPr>
        <p:spPr>
          <a:xfrm>
            <a:off x="5410200" y="2571750"/>
            <a:ext cx="533400" cy="523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800" b="1" dirty="0">
                <a:solidFill>
                  <a:schemeClr val="tx1"/>
                </a:solidFill>
                <a:latin typeface="Times New Roman" panose="02020603050405020304" pitchFamily="18" charset="0"/>
              </a:rPr>
              <a:t>1</a:t>
            </a:r>
          </a:p>
        </p:txBody>
      </p:sp>
      <p:sp>
        <p:nvSpPr>
          <p:cNvPr id="66588" name="Text Box 38"/>
          <p:cNvSpPr txBox="1"/>
          <p:nvPr/>
        </p:nvSpPr>
        <p:spPr>
          <a:xfrm>
            <a:off x="6781800" y="3028950"/>
            <a:ext cx="533400" cy="523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800" b="1" dirty="0">
                <a:solidFill>
                  <a:schemeClr val="tx1"/>
                </a:solidFill>
                <a:latin typeface="Times New Roman" panose="02020603050405020304" pitchFamily="18" charset="0"/>
              </a:rPr>
              <a:t>1</a:t>
            </a:r>
          </a:p>
        </p:txBody>
      </p:sp>
      <p:sp>
        <p:nvSpPr>
          <p:cNvPr id="66589" name="Text Box 41"/>
          <p:cNvSpPr txBox="1"/>
          <p:nvPr/>
        </p:nvSpPr>
        <p:spPr>
          <a:xfrm>
            <a:off x="6781800" y="2571750"/>
            <a:ext cx="533400" cy="523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800" b="1" dirty="0">
                <a:solidFill>
                  <a:schemeClr val="tx1"/>
                </a:solidFill>
                <a:latin typeface="Times New Roman" panose="02020603050405020304" pitchFamily="18" charset="0"/>
              </a:rPr>
              <a:t>1</a:t>
            </a:r>
          </a:p>
        </p:txBody>
      </p:sp>
      <p:sp>
        <p:nvSpPr>
          <p:cNvPr id="66590" name="Text Box 91"/>
          <p:cNvSpPr txBox="1"/>
          <p:nvPr/>
        </p:nvSpPr>
        <p:spPr>
          <a:xfrm>
            <a:off x="5410200" y="3097213"/>
            <a:ext cx="533400" cy="5191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800" b="1" dirty="0">
                <a:solidFill>
                  <a:srgbClr val="FF0066"/>
                </a:solidFill>
                <a:latin typeface="Times New Roman" panose="02020603050405020304" pitchFamily="18" charset="0"/>
              </a:rPr>
              <a:t>0</a:t>
            </a:r>
          </a:p>
        </p:txBody>
      </p:sp>
      <p:sp>
        <p:nvSpPr>
          <p:cNvPr id="66591" name="Text Box 92"/>
          <p:cNvSpPr txBox="1"/>
          <p:nvPr/>
        </p:nvSpPr>
        <p:spPr>
          <a:xfrm>
            <a:off x="6096000" y="3086100"/>
            <a:ext cx="533400" cy="5191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800" b="1" dirty="0">
                <a:solidFill>
                  <a:srgbClr val="FF0066"/>
                </a:solidFill>
                <a:latin typeface="Times New Roman" panose="02020603050405020304" pitchFamily="18" charset="0"/>
              </a:rPr>
              <a:t>0</a:t>
            </a:r>
          </a:p>
        </p:txBody>
      </p:sp>
      <p:sp>
        <p:nvSpPr>
          <p:cNvPr id="66592" name="Text Box 93"/>
          <p:cNvSpPr txBox="1"/>
          <p:nvPr/>
        </p:nvSpPr>
        <p:spPr>
          <a:xfrm>
            <a:off x="6096000" y="2571750"/>
            <a:ext cx="533400" cy="5191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800" b="1" dirty="0">
                <a:solidFill>
                  <a:srgbClr val="FF0066"/>
                </a:solidFill>
                <a:latin typeface="Times New Roman" panose="02020603050405020304" pitchFamily="18" charset="0"/>
              </a:rPr>
              <a:t>0</a:t>
            </a:r>
          </a:p>
        </p:txBody>
      </p:sp>
      <p:sp>
        <p:nvSpPr>
          <p:cNvPr id="66593" name="Text Box 94"/>
          <p:cNvSpPr txBox="1"/>
          <p:nvPr/>
        </p:nvSpPr>
        <p:spPr>
          <a:xfrm>
            <a:off x="7467600" y="2571750"/>
            <a:ext cx="533400" cy="5191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800" b="1" dirty="0">
                <a:solidFill>
                  <a:srgbClr val="FF0066"/>
                </a:solidFill>
                <a:latin typeface="Times New Roman" panose="02020603050405020304" pitchFamily="18" charset="0"/>
              </a:rPr>
              <a:t>0</a:t>
            </a:r>
          </a:p>
        </p:txBody>
      </p:sp>
      <p:sp>
        <p:nvSpPr>
          <p:cNvPr id="66594" name="Text Box 95"/>
          <p:cNvSpPr txBox="1"/>
          <p:nvPr/>
        </p:nvSpPr>
        <p:spPr>
          <a:xfrm>
            <a:off x="7467600" y="3097213"/>
            <a:ext cx="533400" cy="5191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800" b="1" dirty="0">
                <a:solidFill>
                  <a:srgbClr val="FF0066"/>
                </a:solidFill>
                <a:latin typeface="Times New Roman" panose="02020603050405020304" pitchFamily="18" charset="0"/>
              </a:rPr>
              <a:t>0</a:t>
            </a:r>
          </a:p>
        </p:txBody>
      </p:sp>
      <p:sp>
        <p:nvSpPr>
          <p:cNvPr id="62499" name="Line 50"/>
          <p:cNvSpPr>
            <a:spLocks noChangeShapeType="1"/>
          </p:cNvSpPr>
          <p:nvPr/>
        </p:nvSpPr>
        <p:spPr bwMode="auto">
          <a:xfrm>
            <a:off x="1163638" y="1851025"/>
            <a:ext cx="1444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2500" name="Line 51"/>
          <p:cNvSpPr>
            <a:spLocks noChangeShapeType="1"/>
          </p:cNvSpPr>
          <p:nvPr/>
        </p:nvSpPr>
        <p:spPr bwMode="auto">
          <a:xfrm>
            <a:off x="1692275" y="1851025"/>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2501" name="Line 52"/>
          <p:cNvSpPr>
            <a:spLocks noChangeShapeType="1"/>
          </p:cNvSpPr>
          <p:nvPr/>
        </p:nvSpPr>
        <p:spPr bwMode="auto">
          <a:xfrm>
            <a:off x="2230438" y="700088"/>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2502" name="Line 53"/>
          <p:cNvSpPr>
            <a:spLocks noChangeShapeType="1"/>
          </p:cNvSpPr>
          <p:nvPr/>
        </p:nvSpPr>
        <p:spPr bwMode="auto">
          <a:xfrm>
            <a:off x="3373438" y="700088"/>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2503" name="Line 54"/>
          <p:cNvSpPr>
            <a:spLocks noChangeShapeType="1"/>
          </p:cNvSpPr>
          <p:nvPr/>
        </p:nvSpPr>
        <p:spPr bwMode="auto">
          <a:xfrm>
            <a:off x="2954338" y="1851025"/>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2504" name="Line 55"/>
          <p:cNvSpPr>
            <a:spLocks noChangeShapeType="1"/>
          </p:cNvSpPr>
          <p:nvPr/>
        </p:nvSpPr>
        <p:spPr bwMode="auto">
          <a:xfrm>
            <a:off x="2268538" y="1851025"/>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2505" name="Line 56"/>
          <p:cNvSpPr>
            <a:spLocks noChangeShapeType="1"/>
          </p:cNvSpPr>
          <p:nvPr/>
        </p:nvSpPr>
        <p:spPr bwMode="auto">
          <a:xfrm>
            <a:off x="2574925" y="700088"/>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5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5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505"/>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66565">
                                            <p:txEl>
                                              <p:pRg st="0" end="0"/>
                                            </p:txEl>
                                          </p:spTgt>
                                        </p:tgtEl>
                                        <p:attrNameLst>
                                          <p:attrName>style.visibility</p:attrName>
                                        </p:attrNameLst>
                                      </p:cBhvr>
                                      <p:to>
                                        <p:strVal val="visible"/>
                                      </p:to>
                                    </p:set>
                                    <p:animEffect transition="in" filter="fade">
                                      <p:cBhvr>
                                        <p:cTn id="15" dur="500"/>
                                        <p:tgtEl>
                                          <p:spTgt spid="66565">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565">
                                            <p:txEl>
                                              <p:pRg st="2" end="2"/>
                                            </p:txEl>
                                          </p:spTgt>
                                        </p:tgtEl>
                                        <p:attrNameLst>
                                          <p:attrName>style.visibility</p:attrName>
                                        </p:attrNameLst>
                                      </p:cBhvr>
                                      <p:to>
                                        <p:strVal val="visible"/>
                                      </p:to>
                                    </p:set>
                                    <p:animEffect transition="in" filter="fade">
                                      <p:cBhvr>
                                        <p:cTn id="18" dur="500"/>
                                        <p:tgtEl>
                                          <p:spTgt spid="6656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6565">
                                            <p:txEl>
                                              <p:pRg st="4" end="4"/>
                                            </p:txEl>
                                          </p:spTgt>
                                        </p:tgtEl>
                                        <p:attrNameLst>
                                          <p:attrName>style.visibility</p:attrName>
                                        </p:attrNameLst>
                                      </p:cBhvr>
                                      <p:to>
                                        <p:strVal val="visible"/>
                                      </p:to>
                                    </p:set>
                                    <p:animEffect transition="in" filter="fade">
                                      <p:cBhvr>
                                        <p:cTn id="21" dur="500"/>
                                        <p:tgtEl>
                                          <p:spTgt spid="6656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6566"/>
                                        </p:tgtEl>
                                        <p:attrNameLst>
                                          <p:attrName>style.visibility</p:attrName>
                                        </p:attrNameLst>
                                      </p:cBhvr>
                                      <p:to>
                                        <p:strVal val="visible"/>
                                      </p:to>
                                    </p:set>
                                    <p:animEffect transition="in" filter="fade">
                                      <p:cBhvr>
                                        <p:cTn id="24" dur="500"/>
                                        <p:tgtEl>
                                          <p:spTgt spid="66566"/>
                                        </p:tgtEl>
                                      </p:cBhvr>
                                    </p:animEffect>
                                  </p:childTnLst>
                                </p:cTn>
                              </p:par>
                              <p:par>
                                <p:cTn id="25" presetID="10" presetClass="entr" presetSubtype="0" fill="hold" nodeType="withEffect">
                                  <p:stCondLst>
                                    <p:cond delay="0"/>
                                  </p:stCondLst>
                                  <p:childTnLst>
                                    <p:set>
                                      <p:cBhvr>
                                        <p:cTn id="26" dur="1" fill="hold">
                                          <p:stCondLst>
                                            <p:cond delay="0"/>
                                          </p:stCondLst>
                                        </p:cTn>
                                        <p:tgtEl>
                                          <p:spTgt spid="66567"/>
                                        </p:tgtEl>
                                        <p:attrNameLst>
                                          <p:attrName>style.visibility</p:attrName>
                                        </p:attrNameLst>
                                      </p:cBhvr>
                                      <p:to>
                                        <p:strVal val="visible"/>
                                      </p:to>
                                    </p:set>
                                    <p:animEffect transition="in" filter="fade">
                                      <p:cBhvr>
                                        <p:cTn id="27" dur="500"/>
                                        <p:tgtEl>
                                          <p:spTgt spid="66567"/>
                                        </p:tgtEl>
                                      </p:cBhvr>
                                    </p:animEffect>
                                  </p:childTnLst>
                                </p:cTn>
                              </p:par>
                              <p:par>
                                <p:cTn id="28" presetID="10" presetClass="entr" presetSubtype="0" fill="hold" nodeType="withEffect">
                                  <p:stCondLst>
                                    <p:cond delay="0"/>
                                  </p:stCondLst>
                                  <p:childTnLst>
                                    <p:set>
                                      <p:cBhvr>
                                        <p:cTn id="29" dur="1" fill="hold">
                                          <p:stCondLst>
                                            <p:cond delay="0"/>
                                          </p:stCondLst>
                                        </p:cTn>
                                        <p:tgtEl>
                                          <p:spTgt spid="65551"/>
                                        </p:tgtEl>
                                        <p:attrNameLst>
                                          <p:attrName>style.visibility</p:attrName>
                                        </p:attrNameLst>
                                      </p:cBhvr>
                                      <p:to>
                                        <p:strVal val="visible"/>
                                      </p:to>
                                    </p:set>
                                    <p:animEffect transition="in" filter="fade">
                                      <p:cBhvr>
                                        <p:cTn id="30" dur="500"/>
                                        <p:tgtEl>
                                          <p:spTgt spid="65551"/>
                                        </p:tgtEl>
                                      </p:cBhvr>
                                    </p:animEffect>
                                  </p:childTnLst>
                                </p:cTn>
                              </p:par>
                              <p:par>
                                <p:cTn id="31" presetID="10" presetClass="entr" presetSubtype="0" fill="hold" nodeType="withEffect">
                                  <p:stCondLst>
                                    <p:cond delay="0"/>
                                  </p:stCondLst>
                                  <p:childTnLst>
                                    <p:set>
                                      <p:cBhvr>
                                        <p:cTn id="32" dur="1" fill="hold">
                                          <p:stCondLst>
                                            <p:cond delay="0"/>
                                          </p:stCondLst>
                                        </p:cTn>
                                        <p:tgtEl>
                                          <p:spTgt spid="66585"/>
                                        </p:tgtEl>
                                        <p:attrNameLst>
                                          <p:attrName>style.visibility</p:attrName>
                                        </p:attrNameLst>
                                      </p:cBhvr>
                                      <p:to>
                                        <p:strVal val="visible"/>
                                      </p:to>
                                    </p:set>
                                    <p:animEffect transition="in" filter="fade">
                                      <p:cBhvr>
                                        <p:cTn id="33" dur="500"/>
                                        <p:tgtEl>
                                          <p:spTgt spid="66585"/>
                                        </p:tgtEl>
                                      </p:cBhvr>
                                    </p:animEffect>
                                  </p:childTnLst>
                                </p:cTn>
                              </p:par>
                              <p:par>
                                <p:cTn id="34" presetID="10" presetClass="entr" presetSubtype="0" fill="hold" nodeType="withEffect">
                                  <p:stCondLst>
                                    <p:cond delay="0"/>
                                  </p:stCondLst>
                                  <p:childTnLst>
                                    <p:set>
                                      <p:cBhvr>
                                        <p:cTn id="35" dur="1" fill="hold">
                                          <p:stCondLst>
                                            <p:cond delay="0"/>
                                          </p:stCondLst>
                                        </p:cTn>
                                        <p:tgtEl>
                                          <p:spTgt spid="66586"/>
                                        </p:tgtEl>
                                        <p:attrNameLst>
                                          <p:attrName>style.visibility</p:attrName>
                                        </p:attrNameLst>
                                      </p:cBhvr>
                                      <p:to>
                                        <p:strVal val="visible"/>
                                      </p:to>
                                    </p:set>
                                    <p:animEffect transition="in" filter="fade">
                                      <p:cBhvr>
                                        <p:cTn id="36" dur="500"/>
                                        <p:tgtEl>
                                          <p:spTgt spid="6658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6587"/>
                                        </p:tgtEl>
                                        <p:attrNameLst>
                                          <p:attrName>style.visibility</p:attrName>
                                        </p:attrNameLst>
                                      </p:cBhvr>
                                      <p:to>
                                        <p:strVal val="visible"/>
                                      </p:to>
                                    </p:set>
                                    <p:animEffect transition="in" filter="fade">
                                      <p:cBhvr>
                                        <p:cTn id="39" dur="500"/>
                                        <p:tgtEl>
                                          <p:spTgt spid="665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6588"/>
                                        </p:tgtEl>
                                        <p:attrNameLst>
                                          <p:attrName>style.visibility</p:attrName>
                                        </p:attrNameLst>
                                      </p:cBhvr>
                                      <p:to>
                                        <p:strVal val="visible"/>
                                      </p:to>
                                    </p:set>
                                    <p:animEffect transition="in" filter="fade">
                                      <p:cBhvr>
                                        <p:cTn id="42" dur="500"/>
                                        <p:tgtEl>
                                          <p:spTgt spid="665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589"/>
                                        </p:tgtEl>
                                        <p:attrNameLst>
                                          <p:attrName>style.visibility</p:attrName>
                                        </p:attrNameLst>
                                      </p:cBhvr>
                                      <p:to>
                                        <p:strVal val="visible"/>
                                      </p:to>
                                    </p:set>
                                    <p:animEffect transition="in" filter="fade">
                                      <p:cBhvr>
                                        <p:cTn id="45" dur="500"/>
                                        <p:tgtEl>
                                          <p:spTgt spid="6658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6590"/>
                                        </p:tgtEl>
                                        <p:attrNameLst>
                                          <p:attrName>style.visibility</p:attrName>
                                        </p:attrNameLst>
                                      </p:cBhvr>
                                      <p:to>
                                        <p:strVal val="visible"/>
                                      </p:to>
                                    </p:set>
                                    <p:animEffect transition="in" filter="fade">
                                      <p:cBhvr>
                                        <p:cTn id="48" dur="500"/>
                                        <p:tgtEl>
                                          <p:spTgt spid="6659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6591"/>
                                        </p:tgtEl>
                                        <p:attrNameLst>
                                          <p:attrName>style.visibility</p:attrName>
                                        </p:attrNameLst>
                                      </p:cBhvr>
                                      <p:to>
                                        <p:strVal val="visible"/>
                                      </p:to>
                                    </p:set>
                                    <p:animEffect transition="in" filter="fade">
                                      <p:cBhvr>
                                        <p:cTn id="51" dur="500"/>
                                        <p:tgtEl>
                                          <p:spTgt spid="6659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592"/>
                                        </p:tgtEl>
                                        <p:attrNameLst>
                                          <p:attrName>style.visibility</p:attrName>
                                        </p:attrNameLst>
                                      </p:cBhvr>
                                      <p:to>
                                        <p:strVal val="visible"/>
                                      </p:to>
                                    </p:set>
                                    <p:animEffect transition="in" filter="fade">
                                      <p:cBhvr>
                                        <p:cTn id="54" dur="500"/>
                                        <p:tgtEl>
                                          <p:spTgt spid="6659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593"/>
                                        </p:tgtEl>
                                        <p:attrNameLst>
                                          <p:attrName>style.visibility</p:attrName>
                                        </p:attrNameLst>
                                      </p:cBhvr>
                                      <p:to>
                                        <p:strVal val="visible"/>
                                      </p:to>
                                    </p:set>
                                    <p:animEffect transition="in" filter="fade">
                                      <p:cBhvr>
                                        <p:cTn id="57" dur="500"/>
                                        <p:tgtEl>
                                          <p:spTgt spid="6659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6594"/>
                                        </p:tgtEl>
                                        <p:attrNameLst>
                                          <p:attrName>style.visibility</p:attrName>
                                        </p:attrNameLst>
                                      </p:cBhvr>
                                      <p:to>
                                        <p:strVal val="visible"/>
                                      </p:to>
                                    </p:set>
                                    <p:animEffect transition="in" filter="fade">
                                      <p:cBhvr>
                                        <p:cTn id="60" dur="500"/>
                                        <p:tgtEl>
                                          <p:spTgt spid="66594"/>
                                        </p:tgtEl>
                                      </p:cBhvr>
                                    </p:animEffect>
                                  </p:childTnLst>
                                </p:cTn>
                              </p:par>
                              <p:par>
                                <p:cTn id="61" presetID="10" presetClass="entr" presetSubtype="0" fill="hold" nodeType="withEffect">
                                  <p:stCondLst>
                                    <p:cond delay="0"/>
                                  </p:stCondLst>
                                  <p:childTnLst>
                                    <p:set>
                                      <p:cBhvr>
                                        <p:cTn id="62" dur="1" fill="hold">
                                          <p:stCondLst>
                                            <p:cond delay="0"/>
                                          </p:stCondLst>
                                        </p:cTn>
                                        <p:tgtEl>
                                          <p:spTgt spid="62499"/>
                                        </p:tgtEl>
                                        <p:attrNameLst>
                                          <p:attrName>style.visibility</p:attrName>
                                        </p:attrNameLst>
                                      </p:cBhvr>
                                      <p:to>
                                        <p:strVal val="visible"/>
                                      </p:to>
                                    </p:set>
                                    <p:animEffect transition="in" filter="fade">
                                      <p:cBhvr>
                                        <p:cTn id="63" dur="500"/>
                                        <p:tgtEl>
                                          <p:spTgt spid="62499"/>
                                        </p:tgtEl>
                                      </p:cBhvr>
                                    </p:animEffect>
                                  </p:childTnLst>
                                </p:cTn>
                              </p:par>
                              <p:par>
                                <p:cTn id="64" presetID="10" presetClass="entr" presetSubtype="0" fill="hold" nodeType="withEffect">
                                  <p:stCondLst>
                                    <p:cond delay="0"/>
                                  </p:stCondLst>
                                  <p:childTnLst>
                                    <p:set>
                                      <p:cBhvr>
                                        <p:cTn id="65" dur="1" fill="hold">
                                          <p:stCondLst>
                                            <p:cond delay="0"/>
                                          </p:stCondLst>
                                        </p:cTn>
                                        <p:tgtEl>
                                          <p:spTgt spid="62500"/>
                                        </p:tgtEl>
                                        <p:attrNameLst>
                                          <p:attrName>style.visibility</p:attrName>
                                        </p:attrNameLst>
                                      </p:cBhvr>
                                      <p:to>
                                        <p:strVal val="visible"/>
                                      </p:to>
                                    </p:set>
                                    <p:animEffect transition="in" filter="fade">
                                      <p:cBhvr>
                                        <p:cTn id="66" dur="500"/>
                                        <p:tgtEl>
                                          <p:spTgt spid="62500"/>
                                        </p:tgtEl>
                                      </p:cBhvr>
                                    </p:animEffect>
                                  </p:childTnLst>
                                </p:cTn>
                              </p:par>
                              <p:par>
                                <p:cTn id="67" presetID="10" presetClass="entr" presetSubtype="0" fill="hold" nodeType="withEffect">
                                  <p:stCondLst>
                                    <p:cond delay="0"/>
                                  </p:stCondLst>
                                  <p:childTnLst>
                                    <p:set>
                                      <p:cBhvr>
                                        <p:cTn id="68" dur="1" fill="hold">
                                          <p:stCondLst>
                                            <p:cond delay="0"/>
                                          </p:stCondLst>
                                        </p:cTn>
                                        <p:tgtEl>
                                          <p:spTgt spid="62503"/>
                                        </p:tgtEl>
                                        <p:attrNameLst>
                                          <p:attrName>style.visibility</p:attrName>
                                        </p:attrNameLst>
                                      </p:cBhvr>
                                      <p:to>
                                        <p:strVal val="visible"/>
                                      </p:to>
                                    </p:set>
                                    <p:animEffect transition="in" filter="fade">
                                      <p:cBhvr>
                                        <p:cTn id="69" dur="500"/>
                                        <p:tgtEl>
                                          <p:spTgt spid="62503"/>
                                        </p:tgtEl>
                                      </p:cBhvr>
                                    </p:animEffect>
                                  </p:childTnLst>
                                </p:cTn>
                              </p:par>
                              <p:par>
                                <p:cTn id="70" presetID="10" presetClass="entr" presetSubtype="0" fill="hold" nodeType="withEffect">
                                  <p:stCondLst>
                                    <p:cond delay="0"/>
                                  </p:stCondLst>
                                  <p:childTnLst>
                                    <p:set>
                                      <p:cBhvr>
                                        <p:cTn id="71" dur="1" fill="hold">
                                          <p:stCondLst>
                                            <p:cond delay="0"/>
                                          </p:stCondLst>
                                        </p:cTn>
                                        <p:tgtEl>
                                          <p:spTgt spid="62504"/>
                                        </p:tgtEl>
                                        <p:attrNameLst>
                                          <p:attrName>style.visibility</p:attrName>
                                        </p:attrNameLst>
                                      </p:cBhvr>
                                      <p:to>
                                        <p:strVal val="visible"/>
                                      </p:to>
                                    </p:set>
                                    <p:animEffect transition="in" filter="fade">
                                      <p:cBhvr>
                                        <p:cTn id="72" dur="500"/>
                                        <p:tgtEl>
                                          <p:spTgt spid="6250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6565">
                                            <p:txEl>
                                              <p:pRg st="7" end="7"/>
                                            </p:txEl>
                                          </p:spTgt>
                                        </p:tgtEl>
                                        <p:attrNameLst>
                                          <p:attrName>style.visibility</p:attrName>
                                        </p:attrNameLst>
                                      </p:cBhvr>
                                      <p:to>
                                        <p:strVal val="visible"/>
                                      </p:to>
                                    </p:set>
                                    <p:animEffect transition="in" filter="blinds(horizontal)">
                                      <p:cBhvr>
                                        <p:cTn id="77" dur="500"/>
                                        <p:tgtEl>
                                          <p:spTgt spid="665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build="p"/>
      <p:bldP spid="66587" grpId="0"/>
      <p:bldP spid="66588" grpId="0"/>
      <p:bldP spid="66589" grpId="0"/>
      <p:bldP spid="66590" grpId="0"/>
      <p:bldP spid="66591" grpId="0"/>
      <p:bldP spid="66592" grpId="0"/>
      <p:bldP spid="66593" grpId="0"/>
      <p:bldP spid="6659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6758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52</a:t>
            </a:fld>
            <a:endParaRPr lang="en-US" altLang="zh-CN" sz="900" dirty="0">
              <a:solidFill>
                <a:srgbClr val="898989"/>
              </a:solidFill>
              <a:latin typeface="Times New Roman" panose="02020603050405020304" pitchFamily="18" charset="0"/>
            </a:endParaRPr>
          </a:p>
        </p:txBody>
      </p:sp>
      <p:sp>
        <p:nvSpPr>
          <p:cNvPr id="67588" name="Rectangle 2"/>
          <p:cNvSpPr>
            <a:spLocks noGrp="1"/>
          </p:cNvSpPr>
          <p:nvPr>
            <p:ph type="title"/>
          </p:nvPr>
        </p:nvSpPr>
        <p:spPr>
          <a:xfrm>
            <a:off x="571500" y="662305"/>
            <a:ext cx="4902200" cy="468313"/>
          </a:xfrm>
          <a:prstGeom prst="rect">
            <a:avLst/>
          </a:prstGeom>
          <a:noFill/>
          <a:ln w="9525">
            <a:noFill/>
          </a:ln>
        </p:spPr>
        <p:txBody>
          <a:bodyPr/>
          <a:lstStyle/>
          <a:p>
            <a:pPr eaLnBrk="1" hangingPunct="1"/>
            <a:r>
              <a:rPr lang="en-US" altLang="zh-CN" sz="1800" b="1" dirty="0">
                <a:latin typeface="黑体" panose="02010609060101010101" pitchFamily="49" charset="-122"/>
                <a:ea typeface="黑体" panose="02010609060101010101" pitchFamily="49" charset="-122"/>
              </a:rPr>
              <a:t>1.3.4. </a:t>
            </a:r>
            <a:r>
              <a:rPr lang="zh-CN" altLang="en-US" sz="1800" b="1" dirty="0">
                <a:latin typeface="黑体" panose="02010609060101010101" pitchFamily="49" charset="-122"/>
                <a:ea typeface="黑体" panose="02010609060101010101" pitchFamily="49" charset="-122"/>
              </a:rPr>
              <a:t>逻辑函数的化简</a:t>
            </a:r>
            <a:endParaRPr lang="en-US" altLang="zh-CN" sz="1800" b="1" i="1" dirty="0">
              <a:latin typeface="黑体" panose="02010609060101010101" pitchFamily="49" charset="-122"/>
              <a:ea typeface="黑体" panose="02010609060101010101" pitchFamily="49" charset="-122"/>
            </a:endParaRPr>
          </a:p>
        </p:txBody>
      </p:sp>
      <p:sp>
        <p:nvSpPr>
          <p:cNvPr id="67589" name="Rectangle 3"/>
          <p:cNvSpPr>
            <a:spLocks noGrp="1"/>
          </p:cNvSpPr>
          <p:nvPr>
            <p:ph/>
          </p:nvPr>
        </p:nvSpPr>
        <p:spPr>
          <a:xfrm>
            <a:off x="611505" y="1130935"/>
            <a:ext cx="8064500" cy="3727450"/>
          </a:xfrm>
          <a:prstGeom prst="rect">
            <a:avLst/>
          </a:prstGeom>
          <a:noFill/>
          <a:ln w="9525">
            <a:noFill/>
          </a:ln>
        </p:spPr>
        <p:txBody>
          <a:bodyPr/>
          <a:lstStyle/>
          <a:p>
            <a:pPr eaLnBrk="1" latinLnBrk="0" hangingPunct="1">
              <a:lnSpc>
                <a:spcPct val="140000"/>
              </a:lnSpc>
              <a:spcBef>
                <a:spcPts val="700"/>
              </a:spcBef>
              <a:buNone/>
            </a:pP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在工程实际中，一个逻辑函数对应着一个实现其逻辑功能的逻辑电路，当使该函数最简，也很大程度意味着使实现其功能的这个电路也最简。</a:t>
            </a:r>
          </a:p>
          <a:p>
            <a:pPr eaLnBrk="1" hangingPunct="1">
              <a:lnSpc>
                <a:spcPct val="120000"/>
              </a:lnSpc>
              <a:buNone/>
            </a:pPr>
            <a:r>
              <a:rPr lang="zh-CN" altLang="en-US" sz="1800" b="1" dirty="0">
                <a:latin typeface="华文新魏" panose="02010800040101010101" pitchFamily="2" charset="-122"/>
                <a:ea typeface="华文新魏" panose="02010800040101010101" pitchFamily="2" charset="-122"/>
              </a:rPr>
              <a:t>        </a:t>
            </a:r>
          </a:p>
          <a:p>
            <a:pPr eaLnBrk="1" hangingPunct="1">
              <a:lnSpc>
                <a:spcPct val="120000"/>
              </a:lnSpc>
              <a:buNone/>
            </a:pPr>
            <a:r>
              <a:rPr lang="zh-CN" altLang="en-US" sz="1800" b="1" dirty="0">
                <a:latin typeface="华文新魏" panose="02010800040101010101" pitchFamily="2" charset="-122"/>
                <a:ea typeface="华文新魏" panose="02010800040101010101" pitchFamily="2" charset="-122"/>
              </a:rPr>
              <a:t>      最简逻辑电路的评价标准：</a:t>
            </a:r>
            <a:endParaRPr lang="en-US" altLang="zh-CN" sz="1800" b="1" dirty="0">
              <a:latin typeface="华文新魏" panose="02010800040101010101" pitchFamily="2" charset="-122"/>
              <a:ea typeface="华文新魏" panose="02010800040101010101" pitchFamily="2" charset="-122"/>
            </a:endParaRPr>
          </a:p>
          <a:p>
            <a:pPr eaLnBrk="1" hangingPunct="1">
              <a:lnSpc>
                <a:spcPct val="120000"/>
              </a:lnSpc>
              <a:buNone/>
            </a:pPr>
            <a:r>
              <a:rPr lang="en-US" altLang="zh-CN" sz="1800" b="1" dirty="0">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门的总数量</a:t>
            </a:r>
            <a:r>
              <a:rPr lang="zh-CN" altLang="en-US" sz="1800" b="1" dirty="0">
                <a:latin typeface="华文新魏" panose="02010800040101010101" pitchFamily="2" charset="-122"/>
                <a:ea typeface="华文新魏" panose="02010800040101010101" pitchFamily="2" charset="-122"/>
              </a:rPr>
              <a:t>最少；门的</a:t>
            </a:r>
            <a:r>
              <a:rPr lang="zh-CN" altLang="en-US" sz="1800" b="1" dirty="0">
                <a:solidFill>
                  <a:srgbClr val="FF0000"/>
                </a:solidFill>
                <a:latin typeface="华文新魏" panose="02010800040101010101" pitchFamily="2" charset="-122"/>
                <a:ea typeface="华文新魏" panose="02010800040101010101" pitchFamily="2" charset="-122"/>
              </a:rPr>
              <a:t>输入端</a:t>
            </a:r>
            <a:r>
              <a:rPr lang="zh-CN" altLang="en-US" sz="1800" b="1" dirty="0">
                <a:latin typeface="华文新魏" panose="02010800040101010101" pitchFamily="2" charset="-122"/>
                <a:ea typeface="华文新魏" panose="02010800040101010101" pitchFamily="2" charset="-122"/>
              </a:rPr>
              <a:t>最少；门的</a:t>
            </a:r>
            <a:r>
              <a:rPr lang="zh-CN" altLang="en-US" sz="1800" b="1" dirty="0">
                <a:solidFill>
                  <a:srgbClr val="FF0000"/>
                </a:solidFill>
                <a:latin typeface="华文新魏" panose="02010800040101010101" pitchFamily="2" charset="-122"/>
                <a:ea typeface="华文新魏" panose="02010800040101010101" pitchFamily="2" charset="-122"/>
              </a:rPr>
              <a:t>级数</a:t>
            </a:r>
            <a:r>
              <a:rPr lang="zh-CN" altLang="en-US" sz="1800" b="1" dirty="0">
                <a:latin typeface="华文新魏" panose="02010800040101010101" pitchFamily="2" charset="-122"/>
                <a:ea typeface="华文新魏" panose="02010800040101010101" pitchFamily="2" charset="-122"/>
              </a:rPr>
              <a:t>最少。</a:t>
            </a:r>
          </a:p>
          <a:p>
            <a:pPr eaLnBrk="1" latinLnBrk="0" hangingPunct="1">
              <a:spcBef>
                <a:spcPts val="1300"/>
              </a:spcBef>
              <a:buNone/>
            </a:pPr>
            <a:r>
              <a:rPr lang="zh-CN" altLang="en-US" sz="1800" b="1" dirty="0">
                <a:latin typeface="华文新魏" panose="02010800040101010101" pitchFamily="2" charset="-122"/>
                <a:ea typeface="华文新魏" panose="02010800040101010101" pitchFamily="2" charset="-122"/>
              </a:rPr>
              <a:t>        </a:t>
            </a:r>
            <a:r>
              <a:rPr lang="zh-CN" altLang="en-US" sz="1800" b="1" u="sng" dirty="0">
                <a:latin typeface="华文新魏" panose="02010800040101010101" pitchFamily="2" charset="-122"/>
                <a:ea typeface="华文新魏" panose="02010800040101010101" pitchFamily="2" charset="-122"/>
              </a:rPr>
              <a:t>最简与或表达</a:t>
            </a:r>
            <a:r>
              <a:rPr lang="zh-CN" altLang="en-US" sz="1800" b="1" u="sng" dirty="0">
                <a:latin typeface="华文新魏" panose="02010800040101010101" pitchFamily="2" charset="-122"/>
                <a:ea typeface="华文新魏" panose="02010800040101010101" pitchFamily="2" charset="-122"/>
                <a:sym typeface="+mn-ea"/>
              </a:rPr>
              <a:t>式</a:t>
            </a:r>
            <a:r>
              <a:rPr lang="zh-CN" altLang="en-US" sz="1800" b="1" u="sng" dirty="0">
                <a:latin typeface="华文新魏" panose="02010800040101010101" pitchFamily="2" charset="-122"/>
                <a:ea typeface="华文新魏" panose="02010800040101010101" pitchFamily="2" charset="-122"/>
              </a:rPr>
              <a:t>对应的电路</a:t>
            </a:r>
            <a:r>
              <a:rPr lang="zh-CN" altLang="en-US"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a:p>
            <a:pPr eaLnBrk="1" hangingPunct="1">
              <a:buNone/>
            </a:pP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与项的数目最少；每个与项的变量个数最少。</a:t>
            </a:r>
          </a:p>
          <a:p>
            <a:pPr eaLnBrk="1" latinLnBrk="0" hangingPunct="1">
              <a:spcBef>
                <a:spcPts val="1300"/>
              </a:spcBef>
              <a:buNone/>
            </a:pPr>
            <a:r>
              <a:rPr lang="zh-CN" altLang="en-US" sz="1800" b="1" dirty="0">
                <a:latin typeface="华文新魏" panose="02010800040101010101" pitchFamily="2" charset="-122"/>
                <a:ea typeface="华文新魏" panose="02010800040101010101" pitchFamily="2" charset="-122"/>
              </a:rPr>
              <a:t>        </a:t>
            </a:r>
            <a:r>
              <a:rPr lang="zh-CN" altLang="en-US" sz="1800" b="1" u="sng" dirty="0">
                <a:latin typeface="华文新魏" panose="02010800040101010101" pitchFamily="2" charset="-122"/>
                <a:ea typeface="华文新魏" panose="02010800040101010101" pitchFamily="2" charset="-122"/>
              </a:rPr>
              <a:t>最简或与表</a:t>
            </a:r>
            <a:r>
              <a:rPr lang="zh-CN" altLang="en-US" sz="1800" b="1" u="sng" dirty="0">
                <a:latin typeface="华文新魏" panose="02010800040101010101" pitchFamily="2" charset="-122"/>
                <a:ea typeface="华文新魏" panose="02010800040101010101" pitchFamily="2" charset="-122"/>
                <a:sym typeface="+mn-ea"/>
              </a:rPr>
              <a:t>达式对应的电路</a:t>
            </a:r>
            <a:r>
              <a:rPr lang="zh-CN" altLang="en-US"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a:p>
            <a:pPr eaLnBrk="1" hangingPunct="1">
              <a:buNone/>
            </a:pP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或项的数目最少；每个或项的变量个数最少。</a:t>
            </a: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9">
                                            <p:txEl>
                                              <p:pRg st="2" end="2"/>
                                            </p:txEl>
                                          </p:spTgt>
                                        </p:tgtEl>
                                        <p:attrNameLst>
                                          <p:attrName>style.visibility</p:attrName>
                                        </p:attrNameLst>
                                      </p:cBhvr>
                                      <p:to>
                                        <p:strVal val="visible"/>
                                      </p:to>
                                    </p:set>
                                    <p:animEffect transition="in" filter="blinds(horizontal)">
                                      <p:cBhvr>
                                        <p:cTn id="7" dur="500"/>
                                        <p:tgtEl>
                                          <p:spTgt spid="6758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7589">
                                            <p:txEl>
                                              <p:pRg st="3" end="3"/>
                                            </p:txEl>
                                          </p:spTgt>
                                        </p:tgtEl>
                                        <p:attrNameLst>
                                          <p:attrName>style.visibility</p:attrName>
                                        </p:attrNameLst>
                                      </p:cBhvr>
                                      <p:to>
                                        <p:strVal val="visible"/>
                                      </p:to>
                                    </p:set>
                                    <p:animEffect transition="in" filter="blinds(horizontal)">
                                      <p:cBhvr>
                                        <p:cTn id="10" dur="500"/>
                                        <p:tgtEl>
                                          <p:spTgt spid="6758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7589">
                                            <p:txEl>
                                              <p:pRg st="4" end="4"/>
                                            </p:txEl>
                                          </p:spTgt>
                                        </p:tgtEl>
                                        <p:attrNameLst>
                                          <p:attrName>style.visibility</p:attrName>
                                        </p:attrNameLst>
                                      </p:cBhvr>
                                      <p:to>
                                        <p:strVal val="visible"/>
                                      </p:to>
                                    </p:set>
                                    <p:animEffect transition="in" filter="blinds(horizontal)">
                                      <p:cBhvr>
                                        <p:cTn id="13" dur="500"/>
                                        <p:tgtEl>
                                          <p:spTgt spid="6758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7589">
                                            <p:txEl>
                                              <p:pRg st="5" end="5"/>
                                            </p:txEl>
                                          </p:spTgt>
                                        </p:tgtEl>
                                        <p:attrNameLst>
                                          <p:attrName>style.visibility</p:attrName>
                                        </p:attrNameLst>
                                      </p:cBhvr>
                                      <p:to>
                                        <p:strVal val="visible"/>
                                      </p:to>
                                    </p:set>
                                    <p:animEffect transition="in" filter="blinds(horizontal)">
                                      <p:cBhvr>
                                        <p:cTn id="16" dur="500"/>
                                        <p:tgtEl>
                                          <p:spTgt spid="6758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7589">
                                            <p:txEl>
                                              <p:pRg st="6" end="6"/>
                                            </p:txEl>
                                          </p:spTgt>
                                        </p:tgtEl>
                                        <p:attrNameLst>
                                          <p:attrName>style.visibility</p:attrName>
                                        </p:attrNameLst>
                                      </p:cBhvr>
                                      <p:to>
                                        <p:strVal val="visible"/>
                                      </p:to>
                                    </p:set>
                                    <p:animEffect transition="in" filter="blinds(horizontal)">
                                      <p:cBhvr>
                                        <p:cTn id="19" dur="500"/>
                                        <p:tgtEl>
                                          <p:spTgt spid="67589">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7589">
                                            <p:txEl>
                                              <p:pRg st="7" end="7"/>
                                            </p:txEl>
                                          </p:spTgt>
                                        </p:tgtEl>
                                        <p:attrNameLst>
                                          <p:attrName>style.visibility</p:attrName>
                                        </p:attrNameLst>
                                      </p:cBhvr>
                                      <p:to>
                                        <p:strVal val="visible"/>
                                      </p:to>
                                    </p:set>
                                    <p:animEffect transition="in" filter="blinds(horizontal)">
                                      <p:cBhvr>
                                        <p:cTn id="22" dur="500"/>
                                        <p:tgtEl>
                                          <p:spTgt spid="6758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6861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53</a:t>
            </a:fld>
            <a:endParaRPr lang="en-US" altLang="zh-CN" sz="900" dirty="0">
              <a:solidFill>
                <a:srgbClr val="898989"/>
              </a:solidFill>
              <a:latin typeface="Times New Roman" panose="02020603050405020304" pitchFamily="18" charset="0"/>
            </a:endParaRPr>
          </a:p>
        </p:txBody>
      </p:sp>
      <p:sp>
        <p:nvSpPr>
          <p:cNvPr id="67588" name="Rectangle 2"/>
          <p:cNvSpPr>
            <a:spLocks noGrp="1"/>
          </p:cNvSpPr>
          <p:nvPr>
            <p:ph type="title"/>
          </p:nvPr>
        </p:nvSpPr>
        <p:spPr>
          <a:xfrm>
            <a:off x="255905" y="473075"/>
            <a:ext cx="7772400" cy="858520"/>
          </a:xfrm>
          <a:prstGeom prst="rect">
            <a:avLst/>
          </a:prstGeom>
          <a:noFill/>
          <a:ln w="9525">
            <a:noFill/>
          </a:ln>
        </p:spPr>
        <p:txBody>
          <a:bodyPr/>
          <a:lstStyle/>
          <a:p>
            <a:pPr eaLnBrk="1" latinLnBrk="0" hangingPunct="1">
              <a:lnSpc>
                <a:spcPct val="140000"/>
              </a:lnSpc>
              <a:spcBef>
                <a:spcPts val="600"/>
              </a:spcBef>
            </a:pPr>
            <a:r>
              <a:rPr lang="zh-CN" altLang="en-US" sz="1800" dirty="0">
                <a:latin typeface="黑体" panose="02010609060101010101" pitchFamily="49" charset="-122"/>
                <a:ea typeface="黑体" panose="02010609060101010101" pitchFamily="49" charset="-122"/>
              </a:rPr>
              <a:t>例</a:t>
            </a:r>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F = AB ( B</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C ) </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AC </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BC   =  AB </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C</a:t>
            </a:r>
            <a:br>
              <a:rPr lang="en-US" altLang="zh-CN" sz="1800" dirty="0">
                <a:latin typeface="黑体" panose="02010609060101010101" pitchFamily="49" charset="-122"/>
                <a:ea typeface="黑体" panose="02010609060101010101" pitchFamily="49" charset="-122"/>
              </a:rPr>
            </a:br>
            <a:r>
              <a:rPr lang="zh-CN" altLang="en-US" sz="1800" dirty="0">
                <a:latin typeface="黑体" panose="02010609060101010101" pitchFamily="49" charset="-122"/>
                <a:ea typeface="黑体" panose="02010609060101010101" pitchFamily="49" charset="-122"/>
              </a:rPr>
              <a:t>对应两种逻辑电路图，如下：</a:t>
            </a:r>
          </a:p>
        </p:txBody>
      </p:sp>
      <p:sp>
        <p:nvSpPr>
          <p:cNvPr id="68613" name="Line 105"/>
          <p:cNvSpPr/>
          <p:nvPr/>
        </p:nvSpPr>
        <p:spPr>
          <a:xfrm>
            <a:off x="2268538" y="555625"/>
            <a:ext cx="142875"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68614" name="Line 106"/>
          <p:cNvSpPr/>
          <p:nvPr/>
        </p:nvSpPr>
        <p:spPr>
          <a:xfrm>
            <a:off x="3096895" y="555625"/>
            <a:ext cx="136525" cy="635"/>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68615" name="Line 107"/>
          <p:cNvSpPr/>
          <p:nvPr/>
        </p:nvSpPr>
        <p:spPr>
          <a:xfrm>
            <a:off x="3671570" y="556260"/>
            <a:ext cx="130810" cy="635"/>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nvGrpSpPr>
          <p:cNvPr id="67592" name="Group 104"/>
          <p:cNvGrpSpPr/>
          <p:nvPr/>
        </p:nvGrpSpPr>
        <p:grpSpPr>
          <a:xfrm>
            <a:off x="395288" y="1492250"/>
            <a:ext cx="8604250" cy="3095625"/>
            <a:chOff x="0" y="0"/>
            <a:chExt cx="5376" cy="2400"/>
          </a:xfrm>
        </p:grpSpPr>
        <p:sp>
          <p:nvSpPr>
            <p:cNvPr id="64539" name="Rectangle 6"/>
            <p:cNvSpPr>
              <a:spLocks noChangeArrowheads="1"/>
            </p:cNvSpPr>
            <p:nvPr/>
          </p:nvSpPr>
          <p:spPr bwMode="auto">
            <a:xfrm>
              <a:off x="0" y="0"/>
              <a:ext cx="5376" cy="240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64540" name="AutoShape 7"/>
            <p:cNvSpPr>
              <a:spLocks noChangeArrowheads="1"/>
            </p:cNvSpPr>
            <p:nvPr/>
          </p:nvSpPr>
          <p:spPr bwMode="auto">
            <a:xfrm>
              <a:off x="3359" y="604"/>
              <a:ext cx="300" cy="404"/>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41" name="AutoShape 8"/>
            <p:cNvSpPr>
              <a:spLocks noChangeArrowheads="1"/>
            </p:cNvSpPr>
            <p:nvPr/>
          </p:nvSpPr>
          <p:spPr bwMode="auto">
            <a:xfrm>
              <a:off x="2388" y="288"/>
              <a:ext cx="289" cy="404"/>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42" name="AutoShape 9"/>
            <p:cNvSpPr>
              <a:spLocks noChangeArrowheads="1"/>
            </p:cNvSpPr>
            <p:nvPr/>
          </p:nvSpPr>
          <p:spPr bwMode="auto">
            <a:xfrm>
              <a:off x="1439" y="114"/>
              <a:ext cx="289" cy="404"/>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43" name="AutoShape 10"/>
            <p:cNvSpPr>
              <a:spLocks noChangeArrowheads="1"/>
            </p:cNvSpPr>
            <p:nvPr/>
          </p:nvSpPr>
          <p:spPr bwMode="auto">
            <a:xfrm>
              <a:off x="1439" y="1294"/>
              <a:ext cx="289" cy="405"/>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44" name="AutoShape 11"/>
            <p:cNvSpPr>
              <a:spLocks noChangeArrowheads="1"/>
            </p:cNvSpPr>
            <p:nvPr/>
          </p:nvSpPr>
          <p:spPr bwMode="auto">
            <a:xfrm>
              <a:off x="1439" y="1900"/>
              <a:ext cx="289" cy="404"/>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45" name="AutoShape 12"/>
            <p:cNvSpPr>
              <a:spLocks noChangeArrowheads="1"/>
            </p:cNvSpPr>
            <p:nvPr/>
          </p:nvSpPr>
          <p:spPr bwMode="auto">
            <a:xfrm>
              <a:off x="1439" y="688"/>
              <a:ext cx="289" cy="402"/>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46" name="AutoShape 13"/>
            <p:cNvSpPr>
              <a:spLocks noChangeArrowheads="1"/>
            </p:cNvSpPr>
            <p:nvPr/>
          </p:nvSpPr>
          <p:spPr bwMode="auto">
            <a:xfrm>
              <a:off x="820" y="1766"/>
              <a:ext cx="196" cy="336"/>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47" name="AutoShape 14"/>
            <p:cNvSpPr>
              <a:spLocks noChangeArrowheads="1"/>
            </p:cNvSpPr>
            <p:nvPr/>
          </p:nvSpPr>
          <p:spPr bwMode="auto">
            <a:xfrm>
              <a:off x="820" y="789"/>
              <a:ext cx="196" cy="337"/>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48" name="AutoShape 15"/>
            <p:cNvSpPr>
              <a:spLocks noChangeArrowheads="1"/>
            </p:cNvSpPr>
            <p:nvPr/>
          </p:nvSpPr>
          <p:spPr bwMode="auto">
            <a:xfrm>
              <a:off x="820" y="1294"/>
              <a:ext cx="196" cy="337"/>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49" name="Text Box 16"/>
            <p:cNvSpPr txBox="1">
              <a:spLocks noChangeArrowheads="1"/>
            </p:cNvSpPr>
            <p:nvPr/>
          </p:nvSpPr>
          <p:spPr bwMode="auto">
            <a:xfrm>
              <a:off x="3306" y="672"/>
              <a:ext cx="35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≥1</a:t>
              </a:r>
            </a:p>
          </p:txBody>
        </p:sp>
        <p:sp>
          <p:nvSpPr>
            <p:cNvPr id="64550" name="Text Box 17"/>
            <p:cNvSpPr txBox="1">
              <a:spLocks noChangeArrowheads="1"/>
            </p:cNvSpPr>
            <p:nvPr/>
          </p:nvSpPr>
          <p:spPr bwMode="auto">
            <a:xfrm>
              <a:off x="1420" y="720"/>
              <a:ext cx="35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≥1</a:t>
              </a:r>
            </a:p>
          </p:txBody>
        </p:sp>
        <p:sp>
          <p:nvSpPr>
            <p:cNvPr id="64551" name="Text Box 18"/>
            <p:cNvSpPr txBox="1">
              <a:spLocks noChangeArrowheads="1"/>
            </p:cNvSpPr>
            <p:nvPr/>
          </p:nvSpPr>
          <p:spPr bwMode="auto">
            <a:xfrm>
              <a:off x="819" y="816"/>
              <a:ext cx="19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a:t>
              </a:r>
            </a:p>
          </p:txBody>
        </p:sp>
        <p:sp>
          <p:nvSpPr>
            <p:cNvPr id="64552" name="Text Box 19"/>
            <p:cNvSpPr txBox="1">
              <a:spLocks noChangeArrowheads="1"/>
            </p:cNvSpPr>
            <p:nvPr/>
          </p:nvSpPr>
          <p:spPr bwMode="auto">
            <a:xfrm>
              <a:off x="819" y="1344"/>
              <a:ext cx="19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a:t>
              </a:r>
            </a:p>
          </p:txBody>
        </p:sp>
        <p:sp>
          <p:nvSpPr>
            <p:cNvPr id="64553" name="Text Box 20"/>
            <p:cNvSpPr txBox="1">
              <a:spLocks noChangeArrowheads="1"/>
            </p:cNvSpPr>
            <p:nvPr/>
          </p:nvSpPr>
          <p:spPr bwMode="auto">
            <a:xfrm>
              <a:off x="819" y="1826"/>
              <a:ext cx="19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a:t>
              </a:r>
            </a:p>
          </p:txBody>
        </p:sp>
        <p:sp>
          <p:nvSpPr>
            <p:cNvPr id="64554" name="Line 21"/>
            <p:cNvSpPr>
              <a:spLocks noChangeShapeType="1"/>
            </p:cNvSpPr>
            <p:nvPr/>
          </p:nvSpPr>
          <p:spPr bwMode="auto">
            <a:xfrm flipH="1">
              <a:off x="200" y="183"/>
              <a:ext cx="123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55" name="Line 22"/>
            <p:cNvSpPr>
              <a:spLocks noChangeShapeType="1"/>
            </p:cNvSpPr>
            <p:nvPr/>
          </p:nvSpPr>
          <p:spPr bwMode="auto">
            <a:xfrm flipH="1">
              <a:off x="200" y="385"/>
              <a:ext cx="123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56" name="Oval 23"/>
            <p:cNvSpPr>
              <a:spLocks noChangeArrowheads="1"/>
            </p:cNvSpPr>
            <p:nvPr/>
          </p:nvSpPr>
          <p:spPr bwMode="auto">
            <a:xfrm>
              <a:off x="1026" y="924"/>
              <a:ext cx="69" cy="6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64557" name="Oval 24"/>
            <p:cNvSpPr>
              <a:spLocks noChangeArrowheads="1"/>
            </p:cNvSpPr>
            <p:nvPr/>
          </p:nvSpPr>
          <p:spPr bwMode="auto">
            <a:xfrm>
              <a:off x="1026" y="1935"/>
              <a:ext cx="69" cy="6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64558" name="Oval 25"/>
            <p:cNvSpPr>
              <a:spLocks noChangeArrowheads="1"/>
            </p:cNvSpPr>
            <p:nvPr/>
          </p:nvSpPr>
          <p:spPr bwMode="auto">
            <a:xfrm>
              <a:off x="1026" y="1429"/>
              <a:ext cx="69" cy="6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64559" name="Line 26"/>
            <p:cNvSpPr>
              <a:spLocks noChangeShapeType="1"/>
            </p:cNvSpPr>
            <p:nvPr/>
          </p:nvSpPr>
          <p:spPr bwMode="auto">
            <a:xfrm>
              <a:off x="1095" y="958"/>
              <a:ext cx="3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60" name="Line 27"/>
            <p:cNvSpPr>
              <a:spLocks noChangeShapeType="1"/>
            </p:cNvSpPr>
            <p:nvPr/>
          </p:nvSpPr>
          <p:spPr bwMode="auto">
            <a:xfrm>
              <a:off x="1095" y="1463"/>
              <a:ext cx="3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61" name="Line 28"/>
            <p:cNvSpPr>
              <a:spLocks noChangeShapeType="1"/>
            </p:cNvSpPr>
            <p:nvPr/>
          </p:nvSpPr>
          <p:spPr bwMode="auto">
            <a:xfrm>
              <a:off x="1095" y="1968"/>
              <a:ext cx="3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62" name="Line 29"/>
            <p:cNvSpPr>
              <a:spLocks noChangeShapeType="1"/>
            </p:cNvSpPr>
            <p:nvPr/>
          </p:nvSpPr>
          <p:spPr bwMode="auto">
            <a:xfrm flipH="1">
              <a:off x="192" y="2204"/>
              <a:ext cx="123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63" name="Line 30"/>
            <p:cNvSpPr>
              <a:spLocks noChangeShapeType="1"/>
            </p:cNvSpPr>
            <p:nvPr/>
          </p:nvSpPr>
          <p:spPr bwMode="auto">
            <a:xfrm>
              <a:off x="682" y="398"/>
              <a:ext cx="0" cy="15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64" name="Line 31"/>
            <p:cNvSpPr>
              <a:spLocks noChangeShapeType="1"/>
            </p:cNvSpPr>
            <p:nvPr/>
          </p:nvSpPr>
          <p:spPr bwMode="auto">
            <a:xfrm>
              <a:off x="682" y="1968"/>
              <a:ext cx="13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65" name="Line 32"/>
            <p:cNvSpPr>
              <a:spLocks noChangeShapeType="1"/>
            </p:cNvSpPr>
            <p:nvPr/>
          </p:nvSpPr>
          <p:spPr bwMode="auto">
            <a:xfrm>
              <a:off x="682" y="722"/>
              <a:ext cx="75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66" name="Line 33"/>
            <p:cNvSpPr>
              <a:spLocks noChangeShapeType="1"/>
            </p:cNvSpPr>
            <p:nvPr/>
          </p:nvSpPr>
          <p:spPr bwMode="auto">
            <a:xfrm>
              <a:off x="510" y="183"/>
              <a:ext cx="0" cy="12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67" name="Line 34"/>
            <p:cNvSpPr>
              <a:spLocks noChangeShapeType="1"/>
            </p:cNvSpPr>
            <p:nvPr/>
          </p:nvSpPr>
          <p:spPr bwMode="auto">
            <a:xfrm>
              <a:off x="510" y="1463"/>
              <a:ext cx="31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68" name="Line 35"/>
            <p:cNvSpPr>
              <a:spLocks noChangeShapeType="1"/>
            </p:cNvSpPr>
            <p:nvPr/>
          </p:nvSpPr>
          <p:spPr bwMode="auto">
            <a:xfrm flipV="1">
              <a:off x="268" y="958"/>
              <a:ext cx="0" cy="12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69" name="Line 36"/>
            <p:cNvSpPr>
              <a:spLocks noChangeShapeType="1"/>
            </p:cNvSpPr>
            <p:nvPr/>
          </p:nvSpPr>
          <p:spPr bwMode="auto">
            <a:xfrm>
              <a:off x="268" y="958"/>
              <a:ext cx="55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70" name="Line 37"/>
            <p:cNvSpPr>
              <a:spLocks noChangeShapeType="1"/>
            </p:cNvSpPr>
            <p:nvPr/>
          </p:nvSpPr>
          <p:spPr bwMode="auto">
            <a:xfrm flipH="1">
              <a:off x="268" y="1665"/>
              <a:ext cx="117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71" name="AutoShape 38"/>
            <p:cNvSpPr>
              <a:spLocks noChangeArrowheads="1"/>
            </p:cNvSpPr>
            <p:nvPr/>
          </p:nvSpPr>
          <p:spPr bwMode="auto">
            <a:xfrm>
              <a:off x="647" y="351"/>
              <a:ext cx="69" cy="68"/>
            </a:xfrm>
            <a:prstGeom prst="star4">
              <a:avLst>
                <a:gd name="adj" fmla="val 125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64572" name="AutoShape 39"/>
            <p:cNvSpPr>
              <a:spLocks noChangeArrowheads="1"/>
            </p:cNvSpPr>
            <p:nvPr/>
          </p:nvSpPr>
          <p:spPr bwMode="auto">
            <a:xfrm>
              <a:off x="475" y="149"/>
              <a:ext cx="61" cy="68"/>
            </a:xfrm>
            <a:prstGeom prst="star4">
              <a:avLst>
                <a:gd name="adj" fmla="val 125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64573" name="AutoShape 40"/>
            <p:cNvSpPr>
              <a:spLocks noChangeArrowheads="1"/>
            </p:cNvSpPr>
            <p:nvPr/>
          </p:nvSpPr>
          <p:spPr bwMode="auto">
            <a:xfrm>
              <a:off x="647" y="688"/>
              <a:ext cx="69" cy="66"/>
            </a:xfrm>
            <a:prstGeom prst="star4">
              <a:avLst>
                <a:gd name="adj" fmla="val 12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64574" name="AutoShape 41"/>
            <p:cNvSpPr>
              <a:spLocks noChangeArrowheads="1"/>
            </p:cNvSpPr>
            <p:nvPr/>
          </p:nvSpPr>
          <p:spPr bwMode="auto">
            <a:xfrm>
              <a:off x="234" y="1631"/>
              <a:ext cx="61" cy="68"/>
            </a:xfrm>
            <a:prstGeom prst="star4">
              <a:avLst>
                <a:gd name="adj" fmla="val 125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64575" name="AutoShape 42"/>
            <p:cNvSpPr>
              <a:spLocks noChangeArrowheads="1"/>
            </p:cNvSpPr>
            <p:nvPr/>
          </p:nvSpPr>
          <p:spPr bwMode="auto">
            <a:xfrm>
              <a:off x="234" y="2170"/>
              <a:ext cx="61" cy="68"/>
            </a:xfrm>
            <a:prstGeom prst="star4">
              <a:avLst>
                <a:gd name="adj" fmla="val 125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64576" name="Line 43"/>
            <p:cNvSpPr>
              <a:spLocks noChangeShapeType="1"/>
            </p:cNvSpPr>
            <p:nvPr/>
          </p:nvSpPr>
          <p:spPr bwMode="auto">
            <a:xfrm>
              <a:off x="1722" y="351"/>
              <a:ext cx="6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77" name="Line 44"/>
            <p:cNvSpPr>
              <a:spLocks noChangeShapeType="1"/>
            </p:cNvSpPr>
            <p:nvPr/>
          </p:nvSpPr>
          <p:spPr bwMode="auto">
            <a:xfrm>
              <a:off x="1722" y="890"/>
              <a:ext cx="3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78" name="Line 45"/>
            <p:cNvSpPr>
              <a:spLocks noChangeShapeType="1"/>
            </p:cNvSpPr>
            <p:nvPr/>
          </p:nvSpPr>
          <p:spPr bwMode="auto">
            <a:xfrm flipV="1">
              <a:off x="2067" y="613"/>
              <a:ext cx="0" cy="27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79" name="Line 46"/>
            <p:cNvSpPr>
              <a:spLocks noChangeShapeType="1"/>
            </p:cNvSpPr>
            <p:nvPr/>
          </p:nvSpPr>
          <p:spPr bwMode="auto">
            <a:xfrm>
              <a:off x="2067" y="622"/>
              <a:ext cx="30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80" name="Line 47"/>
            <p:cNvSpPr>
              <a:spLocks noChangeShapeType="1"/>
            </p:cNvSpPr>
            <p:nvPr/>
          </p:nvSpPr>
          <p:spPr bwMode="auto">
            <a:xfrm>
              <a:off x="1722" y="1530"/>
              <a:ext cx="9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81" name="Line 48"/>
            <p:cNvSpPr>
              <a:spLocks noChangeShapeType="1"/>
            </p:cNvSpPr>
            <p:nvPr/>
          </p:nvSpPr>
          <p:spPr bwMode="auto">
            <a:xfrm flipH="1">
              <a:off x="2687" y="823"/>
              <a:ext cx="65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82" name="Line 49"/>
            <p:cNvSpPr>
              <a:spLocks noChangeShapeType="1"/>
            </p:cNvSpPr>
            <p:nvPr/>
          </p:nvSpPr>
          <p:spPr bwMode="auto">
            <a:xfrm>
              <a:off x="2687" y="823"/>
              <a:ext cx="0" cy="70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83" name="Line 50"/>
            <p:cNvSpPr>
              <a:spLocks noChangeShapeType="1"/>
            </p:cNvSpPr>
            <p:nvPr/>
          </p:nvSpPr>
          <p:spPr bwMode="auto">
            <a:xfrm flipH="1">
              <a:off x="2894" y="924"/>
              <a:ext cx="4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84" name="Line 51"/>
            <p:cNvSpPr>
              <a:spLocks noChangeShapeType="1"/>
            </p:cNvSpPr>
            <p:nvPr/>
          </p:nvSpPr>
          <p:spPr bwMode="auto">
            <a:xfrm flipH="1">
              <a:off x="2894" y="688"/>
              <a:ext cx="4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85" name="Line 52"/>
            <p:cNvSpPr>
              <a:spLocks noChangeShapeType="1"/>
            </p:cNvSpPr>
            <p:nvPr/>
          </p:nvSpPr>
          <p:spPr bwMode="auto">
            <a:xfrm flipV="1">
              <a:off x="2664" y="480"/>
              <a:ext cx="2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86" name="Line 53"/>
            <p:cNvSpPr>
              <a:spLocks noChangeShapeType="1"/>
            </p:cNvSpPr>
            <p:nvPr/>
          </p:nvSpPr>
          <p:spPr bwMode="auto">
            <a:xfrm>
              <a:off x="2894" y="486"/>
              <a:ext cx="0" cy="20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87" name="Line 54"/>
            <p:cNvSpPr>
              <a:spLocks noChangeShapeType="1"/>
            </p:cNvSpPr>
            <p:nvPr/>
          </p:nvSpPr>
          <p:spPr bwMode="auto">
            <a:xfrm>
              <a:off x="1722" y="2102"/>
              <a:ext cx="11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88" name="Line 55"/>
            <p:cNvSpPr>
              <a:spLocks noChangeShapeType="1"/>
            </p:cNvSpPr>
            <p:nvPr/>
          </p:nvSpPr>
          <p:spPr bwMode="auto">
            <a:xfrm flipV="1">
              <a:off x="2894" y="924"/>
              <a:ext cx="0" cy="117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89" name="Line 56"/>
            <p:cNvSpPr>
              <a:spLocks noChangeShapeType="1"/>
            </p:cNvSpPr>
            <p:nvPr/>
          </p:nvSpPr>
          <p:spPr bwMode="auto">
            <a:xfrm>
              <a:off x="3648" y="816"/>
              <a:ext cx="16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90" name="Text Box 57"/>
            <p:cNvSpPr txBox="1">
              <a:spLocks noChangeArrowheads="1"/>
            </p:cNvSpPr>
            <p:nvPr/>
          </p:nvSpPr>
          <p:spPr bwMode="auto">
            <a:xfrm>
              <a:off x="0" y="49"/>
              <a:ext cx="269"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AB</a:t>
              </a:r>
            </a:p>
          </p:txBody>
        </p:sp>
        <p:sp>
          <p:nvSpPr>
            <p:cNvPr id="64591" name="Text Box 58"/>
            <p:cNvSpPr txBox="1">
              <a:spLocks noChangeArrowheads="1"/>
            </p:cNvSpPr>
            <p:nvPr/>
          </p:nvSpPr>
          <p:spPr bwMode="auto">
            <a:xfrm>
              <a:off x="0" y="2054"/>
              <a:ext cx="21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a:t>
              </a:r>
            </a:p>
          </p:txBody>
        </p:sp>
        <p:sp>
          <p:nvSpPr>
            <p:cNvPr id="64592" name="Text Box 59"/>
            <p:cNvSpPr txBox="1">
              <a:spLocks noChangeArrowheads="1"/>
            </p:cNvSpPr>
            <p:nvPr/>
          </p:nvSpPr>
          <p:spPr bwMode="auto">
            <a:xfrm>
              <a:off x="1199" y="1019"/>
              <a:ext cx="2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a:t>
              </a:r>
            </a:p>
          </p:txBody>
        </p:sp>
        <p:sp>
          <p:nvSpPr>
            <p:cNvPr id="64593" name="Text Box 60"/>
            <p:cNvSpPr txBox="1">
              <a:spLocks noChangeArrowheads="1"/>
            </p:cNvSpPr>
            <p:nvPr/>
          </p:nvSpPr>
          <p:spPr bwMode="auto">
            <a:xfrm>
              <a:off x="1199" y="1262"/>
              <a:ext cx="276"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a:t>
              </a:r>
            </a:p>
          </p:txBody>
        </p:sp>
        <p:sp>
          <p:nvSpPr>
            <p:cNvPr id="64594" name="Text Box 61"/>
            <p:cNvSpPr txBox="1">
              <a:spLocks noChangeArrowheads="1"/>
            </p:cNvSpPr>
            <p:nvPr/>
          </p:nvSpPr>
          <p:spPr bwMode="auto">
            <a:xfrm>
              <a:off x="1199" y="1766"/>
              <a:ext cx="2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B</a:t>
              </a:r>
            </a:p>
          </p:txBody>
        </p:sp>
        <p:sp>
          <p:nvSpPr>
            <p:cNvPr id="64595" name="Text Box 62"/>
            <p:cNvSpPr txBox="1">
              <a:spLocks noChangeArrowheads="1"/>
            </p:cNvSpPr>
            <p:nvPr/>
          </p:nvSpPr>
          <p:spPr bwMode="auto">
            <a:xfrm>
              <a:off x="1861" y="144"/>
              <a:ext cx="39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AB</a:t>
              </a:r>
            </a:p>
          </p:txBody>
        </p:sp>
        <p:sp>
          <p:nvSpPr>
            <p:cNvPr id="64596" name="Text Box 63"/>
            <p:cNvSpPr txBox="1">
              <a:spLocks noChangeArrowheads="1"/>
            </p:cNvSpPr>
            <p:nvPr/>
          </p:nvSpPr>
          <p:spPr bwMode="auto">
            <a:xfrm>
              <a:off x="1688" y="672"/>
              <a:ext cx="47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B+C</a:t>
              </a:r>
            </a:p>
          </p:txBody>
        </p:sp>
        <p:sp>
          <p:nvSpPr>
            <p:cNvPr id="64597" name="Text Box 64"/>
            <p:cNvSpPr txBox="1">
              <a:spLocks noChangeArrowheads="1"/>
            </p:cNvSpPr>
            <p:nvPr/>
          </p:nvSpPr>
          <p:spPr bwMode="auto">
            <a:xfrm>
              <a:off x="1872" y="1296"/>
              <a:ext cx="47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AC</a:t>
              </a:r>
            </a:p>
          </p:txBody>
        </p:sp>
        <p:sp>
          <p:nvSpPr>
            <p:cNvPr id="64598" name="Line 65"/>
            <p:cNvSpPr>
              <a:spLocks noChangeShapeType="1"/>
            </p:cNvSpPr>
            <p:nvPr/>
          </p:nvSpPr>
          <p:spPr bwMode="auto">
            <a:xfrm flipV="1">
              <a:off x="1920" y="1311"/>
              <a:ext cx="110" cy="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99" name="Text Box 66"/>
            <p:cNvSpPr txBox="1">
              <a:spLocks noChangeArrowheads="1"/>
            </p:cNvSpPr>
            <p:nvPr/>
          </p:nvSpPr>
          <p:spPr bwMode="auto">
            <a:xfrm>
              <a:off x="1948" y="1897"/>
              <a:ext cx="39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B C</a:t>
              </a:r>
            </a:p>
          </p:txBody>
        </p:sp>
        <p:sp>
          <p:nvSpPr>
            <p:cNvPr id="64600" name="Line 67"/>
            <p:cNvSpPr>
              <a:spLocks noChangeShapeType="1"/>
            </p:cNvSpPr>
            <p:nvPr/>
          </p:nvSpPr>
          <p:spPr bwMode="auto">
            <a:xfrm>
              <a:off x="1980" y="1918"/>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601" name="Text Box 68"/>
            <p:cNvSpPr txBox="1">
              <a:spLocks noChangeArrowheads="1"/>
            </p:cNvSpPr>
            <p:nvPr/>
          </p:nvSpPr>
          <p:spPr bwMode="auto">
            <a:xfrm>
              <a:off x="2832" y="242"/>
              <a:ext cx="86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AB(B+C)</a:t>
              </a:r>
            </a:p>
          </p:txBody>
        </p:sp>
        <p:sp>
          <p:nvSpPr>
            <p:cNvPr id="64602" name="Rectangle 69"/>
            <p:cNvSpPr>
              <a:spLocks noChangeArrowheads="1"/>
            </p:cNvSpPr>
            <p:nvPr/>
          </p:nvSpPr>
          <p:spPr bwMode="auto">
            <a:xfrm>
              <a:off x="3669" y="624"/>
              <a:ext cx="160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F=AB(B+C)+AC+BC</a:t>
              </a:r>
            </a:p>
          </p:txBody>
        </p:sp>
        <p:sp>
          <p:nvSpPr>
            <p:cNvPr id="64603" name="Text Box 70"/>
            <p:cNvSpPr txBox="1">
              <a:spLocks noChangeArrowheads="1"/>
            </p:cNvSpPr>
            <p:nvPr/>
          </p:nvSpPr>
          <p:spPr bwMode="auto">
            <a:xfrm>
              <a:off x="1488" y="144"/>
              <a:ext cx="2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&amp;</a:t>
              </a:r>
            </a:p>
          </p:txBody>
        </p:sp>
        <p:sp>
          <p:nvSpPr>
            <p:cNvPr id="64604" name="Text Box 71"/>
            <p:cNvSpPr txBox="1">
              <a:spLocks noChangeArrowheads="1"/>
            </p:cNvSpPr>
            <p:nvPr/>
          </p:nvSpPr>
          <p:spPr bwMode="auto">
            <a:xfrm>
              <a:off x="1488" y="1334"/>
              <a:ext cx="2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&amp;</a:t>
              </a:r>
            </a:p>
          </p:txBody>
        </p:sp>
        <p:sp>
          <p:nvSpPr>
            <p:cNvPr id="64605" name="Text Box 72"/>
            <p:cNvSpPr txBox="1">
              <a:spLocks noChangeArrowheads="1"/>
            </p:cNvSpPr>
            <p:nvPr/>
          </p:nvSpPr>
          <p:spPr bwMode="auto">
            <a:xfrm>
              <a:off x="1488" y="1911"/>
              <a:ext cx="2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&amp;</a:t>
              </a:r>
            </a:p>
          </p:txBody>
        </p:sp>
        <p:sp>
          <p:nvSpPr>
            <p:cNvPr id="64606" name="Line 73"/>
            <p:cNvSpPr>
              <a:spLocks noChangeShapeType="1"/>
            </p:cNvSpPr>
            <p:nvPr/>
          </p:nvSpPr>
          <p:spPr bwMode="auto">
            <a:xfrm flipV="1">
              <a:off x="1942" y="672"/>
              <a:ext cx="110" cy="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607" name="Line 74"/>
            <p:cNvSpPr>
              <a:spLocks noChangeShapeType="1"/>
            </p:cNvSpPr>
            <p:nvPr/>
          </p:nvSpPr>
          <p:spPr bwMode="auto">
            <a:xfrm flipV="1">
              <a:off x="3346" y="257"/>
              <a:ext cx="110" cy="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608" name="Text Box 75"/>
            <p:cNvSpPr txBox="1">
              <a:spLocks noChangeArrowheads="1"/>
            </p:cNvSpPr>
            <p:nvPr/>
          </p:nvSpPr>
          <p:spPr bwMode="auto">
            <a:xfrm>
              <a:off x="2448" y="374"/>
              <a:ext cx="20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&amp;</a:t>
              </a:r>
            </a:p>
          </p:txBody>
        </p:sp>
        <p:sp>
          <p:nvSpPr>
            <p:cNvPr id="64609" name="Line 76"/>
            <p:cNvSpPr>
              <a:spLocks noChangeShapeType="1"/>
            </p:cNvSpPr>
            <p:nvPr/>
          </p:nvSpPr>
          <p:spPr bwMode="auto">
            <a:xfrm flipV="1">
              <a:off x="4378" y="617"/>
              <a:ext cx="110" cy="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610" name="Line 77"/>
            <p:cNvSpPr>
              <a:spLocks noChangeShapeType="1"/>
            </p:cNvSpPr>
            <p:nvPr/>
          </p:nvSpPr>
          <p:spPr bwMode="auto">
            <a:xfrm flipV="1">
              <a:off x="4656" y="624"/>
              <a:ext cx="110" cy="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611" name="Line 78"/>
            <p:cNvSpPr>
              <a:spLocks noChangeShapeType="1"/>
            </p:cNvSpPr>
            <p:nvPr/>
          </p:nvSpPr>
          <p:spPr bwMode="auto">
            <a:xfrm flipV="1">
              <a:off x="4944" y="624"/>
              <a:ext cx="110" cy="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612" name="Line 79"/>
            <p:cNvSpPr>
              <a:spLocks noChangeShapeType="1"/>
            </p:cNvSpPr>
            <p:nvPr/>
          </p:nvSpPr>
          <p:spPr bwMode="auto">
            <a:xfrm flipV="1">
              <a:off x="1248" y="1056"/>
              <a:ext cx="110" cy="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613" name="Line 80"/>
            <p:cNvSpPr>
              <a:spLocks noChangeShapeType="1"/>
            </p:cNvSpPr>
            <p:nvPr/>
          </p:nvSpPr>
          <p:spPr bwMode="auto">
            <a:xfrm flipV="1">
              <a:off x="1248" y="1289"/>
              <a:ext cx="110" cy="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614" name="Line 81"/>
            <p:cNvSpPr>
              <a:spLocks noChangeShapeType="1"/>
            </p:cNvSpPr>
            <p:nvPr/>
          </p:nvSpPr>
          <p:spPr bwMode="auto">
            <a:xfrm flipV="1">
              <a:off x="1248" y="1793"/>
              <a:ext cx="110" cy="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grpSp>
      <p:sp>
        <p:nvSpPr>
          <p:cNvPr id="67669" name="Rectangle 85"/>
          <p:cNvSpPr>
            <a:spLocks noChangeArrowheads="1"/>
          </p:cNvSpPr>
          <p:nvPr/>
        </p:nvSpPr>
        <p:spPr bwMode="auto">
          <a:xfrm>
            <a:off x="4067175" y="411163"/>
            <a:ext cx="1439863" cy="43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grpSp>
        <p:nvGrpSpPr>
          <p:cNvPr id="67670" name="Group 82"/>
          <p:cNvGrpSpPr/>
          <p:nvPr/>
        </p:nvGrpSpPr>
        <p:grpSpPr>
          <a:xfrm>
            <a:off x="1116013" y="2355850"/>
            <a:ext cx="5715000" cy="1524000"/>
            <a:chOff x="0" y="0"/>
            <a:chExt cx="3600" cy="960"/>
          </a:xfrm>
        </p:grpSpPr>
        <p:sp>
          <p:nvSpPr>
            <p:cNvPr id="64523" name="Rectangle 83"/>
            <p:cNvSpPr>
              <a:spLocks noChangeArrowheads="1"/>
            </p:cNvSpPr>
            <p:nvPr/>
          </p:nvSpPr>
          <p:spPr bwMode="auto">
            <a:xfrm>
              <a:off x="0" y="0"/>
              <a:ext cx="3600" cy="96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bg1"/>
                </a:solidFill>
                <a:effectLst/>
                <a:uLnTx/>
                <a:uFillTx/>
                <a:latin typeface="Times New Roman" panose="02020603050405020304" pitchFamily="18" charset="0"/>
                <a:ea typeface="华文新魏" panose="02010800040101010101" pitchFamily="2" charset="-122"/>
                <a:cs typeface="+mn-cs"/>
              </a:endParaRPr>
            </a:p>
          </p:txBody>
        </p:sp>
        <p:sp>
          <p:nvSpPr>
            <p:cNvPr id="64524" name="AutoShape 84"/>
            <p:cNvSpPr>
              <a:spLocks noChangeArrowheads="1"/>
            </p:cNvSpPr>
            <p:nvPr/>
          </p:nvSpPr>
          <p:spPr bwMode="auto">
            <a:xfrm>
              <a:off x="2063" y="412"/>
              <a:ext cx="289" cy="404"/>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25" name="AutoShape 85"/>
            <p:cNvSpPr>
              <a:spLocks noChangeArrowheads="1"/>
            </p:cNvSpPr>
            <p:nvPr/>
          </p:nvSpPr>
          <p:spPr bwMode="auto">
            <a:xfrm>
              <a:off x="1104" y="96"/>
              <a:ext cx="289" cy="404"/>
            </a:xfrm>
            <a:prstGeom prst="flowChartProcess">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26" name="Text Box 86"/>
            <p:cNvSpPr txBox="1">
              <a:spLocks noChangeArrowheads="1"/>
            </p:cNvSpPr>
            <p:nvPr/>
          </p:nvSpPr>
          <p:spPr bwMode="auto">
            <a:xfrm>
              <a:off x="2023" y="478"/>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≥1</a:t>
              </a:r>
            </a:p>
          </p:txBody>
        </p:sp>
        <p:sp>
          <p:nvSpPr>
            <p:cNvPr id="64527" name="Line 87"/>
            <p:cNvSpPr>
              <a:spLocks noChangeShapeType="1"/>
            </p:cNvSpPr>
            <p:nvPr/>
          </p:nvSpPr>
          <p:spPr bwMode="auto">
            <a:xfrm>
              <a:off x="438" y="238"/>
              <a:ext cx="6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28" name="Line 88"/>
            <p:cNvSpPr>
              <a:spLocks noChangeShapeType="1"/>
            </p:cNvSpPr>
            <p:nvPr/>
          </p:nvSpPr>
          <p:spPr bwMode="auto">
            <a:xfrm flipH="1">
              <a:off x="444" y="718"/>
              <a:ext cx="1596" cy="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29" name="Line 89"/>
            <p:cNvSpPr>
              <a:spLocks noChangeShapeType="1"/>
            </p:cNvSpPr>
            <p:nvPr/>
          </p:nvSpPr>
          <p:spPr bwMode="auto">
            <a:xfrm flipH="1">
              <a:off x="1610" y="494"/>
              <a:ext cx="4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30" name="Line 90"/>
            <p:cNvSpPr>
              <a:spLocks noChangeShapeType="1"/>
            </p:cNvSpPr>
            <p:nvPr/>
          </p:nvSpPr>
          <p:spPr bwMode="auto">
            <a:xfrm flipV="1">
              <a:off x="1380" y="286"/>
              <a:ext cx="2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31" name="Line 91"/>
            <p:cNvSpPr>
              <a:spLocks noChangeShapeType="1"/>
            </p:cNvSpPr>
            <p:nvPr/>
          </p:nvSpPr>
          <p:spPr bwMode="auto">
            <a:xfrm>
              <a:off x="1610" y="292"/>
              <a:ext cx="0" cy="20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32" name="Line 92"/>
            <p:cNvSpPr>
              <a:spLocks noChangeShapeType="1"/>
            </p:cNvSpPr>
            <p:nvPr/>
          </p:nvSpPr>
          <p:spPr bwMode="auto">
            <a:xfrm>
              <a:off x="2352" y="624"/>
              <a:ext cx="9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33" name="Text Box 93"/>
            <p:cNvSpPr txBox="1">
              <a:spLocks noChangeArrowheads="1"/>
            </p:cNvSpPr>
            <p:nvPr/>
          </p:nvSpPr>
          <p:spPr bwMode="auto">
            <a:xfrm>
              <a:off x="240" y="72"/>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AB</a:t>
              </a:r>
            </a:p>
          </p:txBody>
        </p:sp>
        <p:sp>
          <p:nvSpPr>
            <p:cNvPr id="64534" name="Text Box 94"/>
            <p:cNvSpPr txBox="1">
              <a:spLocks noChangeArrowheads="1"/>
            </p:cNvSpPr>
            <p:nvPr/>
          </p:nvSpPr>
          <p:spPr bwMode="auto">
            <a:xfrm>
              <a:off x="1548" y="4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AB</a:t>
              </a:r>
            </a:p>
          </p:txBody>
        </p:sp>
        <p:sp>
          <p:nvSpPr>
            <p:cNvPr id="64535" name="Rectangle 95"/>
            <p:cNvSpPr>
              <a:spLocks noChangeArrowheads="1"/>
            </p:cNvSpPr>
            <p:nvPr/>
          </p:nvSpPr>
          <p:spPr bwMode="auto">
            <a:xfrm>
              <a:off x="2486" y="430"/>
              <a:ext cx="7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F=AB+C</a:t>
              </a:r>
            </a:p>
          </p:txBody>
        </p:sp>
        <p:sp>
          <p:nvSpPr>
            <p:cNvPr id="64536" name="Text Box 96"/>
            <p:cNvSpPr txBox="1">
              <a:spLocks noChangeArrowheads="1"/>
            </p:cNvSpPr>
            <p:nvPr/>
          </p:nvSpPr>
          <p:spPr bwMode="auto">
            <a:xfrm>
              <a:off x="1164" y="180"/>
              <a:ext cx="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&amp;</a:t>
              </a:r>
            </a:p>
          </p:txBody>
        </p:sp>
        <p:sp>
          <p:nvSpPr>
            <p:cNvPr id="64537" name="Line 97"/>
            <p:cNvSpPr>
              <a:spLocks noChangeShapeType="1"/>
            </p:cNvSpPr>
            <p:nvPr/>
          </p:nvSpPr>
          <p:spPr bwMode="auto">
            <a:xfrm>
              <a:off x="444" y="382"/>
              <a:ext cx="6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64538" name="Text Box 98"/>
            <p:cNvSpPr txBox="1">
              <a:spLocks noChangeArrowheads="1"/>
            </p:cNvSpPr>
            <p:nvPr/>
          </p:nvSpPr>
          <p:spPr bwMode="auto">
            <a:xfrm>
              <a:off x="240" y="58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a:t>
              </a:r>
            </a:p>
          </p:txBody>
        </p:sp>
      </p:gr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fade">
                                      <p:cBhvr>
                                        <p:cTn id="7" dur="20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67669"/>
                                        </p:tgtEl>
                                        <p:attrNameLst>
                                          <p:attrName>ppt_x</p:attrName>
                                        </p:attrNameLst>
                                      </p:cBhvr>
                                      <p:tavLst>
                                        <p:tav tm="0">
                                          <p:val>
                                            <p:strVal val="ppt_x"/>
                                          </p:val>
                                        </p:tav>
                                        <p:tav tm="100000">
                                          <p:val>
                                            <p:strVal val="ppt_x"/>
                                          </p:val>
                                        </p:tav>
                                      </p:tavLst>
                                    </p:anim>
                                    <p:anim calcmode="lin" valueType="num">
                                      <p:cBhvr additive="base">
                                        <p:cTn id="12" dur="500"/>
                                        <p:tgtEl>
                                          <p:spTgt spid="67669"/>
                                        </p:tgtEl>
                                        <p:attrNameLst>
                                          <p:attrName>ppt_y</p:attrName>
                                        </p:attrNameLst>
                                      </p:cBhvr>
                                      <p:tavLst>
                                        <p:tav tm="0">
                                          <p:val>
                                            <p:strVal val="ppt_y"/>
                                          </p:val>
                                        </p:tav>
                                        <p:tav tm="100000">
                                          <p:val>
                                            <p:strVal val="1+ppt_h/2"/>
                                          </p:val>
                                        </p:tav>
                                      </p:tavLst>
                                    </p:anim>
                                    <p:set>
                                      <p:cBhvr>
                                        <p:cTn id="13" dur="1" fill="hold">
                                          <p:stCondLst>
                                            <p:cond delay="499"/>
                                          </p:stCondLst>
                                        </p:cTn>
                                        <p:tgtEl>
                                          <p:spTgt spid="6766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5" presetClass="exit" presetSubtype="10" fill="hold" nodeType="clickEffect">
                                  <p:stCondLst>
                                    <p:cond delay="0"/>
                                  </p:stCondLst>
                                  <p:childTnLst>
                                    <p:animEffect transition="out" filter="checkerboard(across)">
                                      <p:cBhvr>
                                        <p:cTn id="17" dur="500"/>
                                        <p:tgtEl>
                                          <p:spTgt spid="67592"/>
                                        </p:tgtEl>
                                      </p:cBhvr>
                                    </p:animEffect>
                                    <p:set>
                                      <p:cBhvr>
                                        <p:cTn id="18" dur="1" fill="hold">
                                          <p:stCondLst>
                                            <p:cond delay="499"/>
                                          </p:stCondLst>
                                        </p:cTn>
                                        <p:tgtEl>
                                          <p:spTgt spid="6759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67670"/>
                                        </p:tgtEl>
                                        <p:attrNameLst>
                                          <p:attrName>style.visibility</p:attrName>
                                        </p:attrNameLst>
                                      </p:cBhvr>
                                      <p:to>
                                        <p:strVal val="visible"/>
                                      </p:to>
                                    </p:set>
                                    <p:animEffect transition="in" filter="diamond(in)">
                                      <p:cBhvr>
                                        <p:cTn id="23" dur="2000"/>
                                        <p:tgtEl>
                                          <p:spTgt spid="67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66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6963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54</a:t>
            </a:fld>
            <a:endParaRPr lang="en-US" altLang="zh-CN" sz="900" dirty="0">
              <a:solidFill>
                <a:srgbClr val="898989"/>
              </a:solidFill>
              <a:latin typeface="Times New Roman" panose="02020603050405020304" pitchFamily="18" charset="0"/>
            </a:endParaRPr>
          </a:p>
        </p:txBody>
      </p:sp>
      <p:sp>
        <p:nvSpPr>
          <p:cNvPr id="69636" name="Rectangle 2"/>
          <p:cNvSpPr>
            <a:spLocks noGrp="1"/>
          </p:cNvSpPr>
          <p:nvPr>
            <p:ph type="title"/>
          </p:nvPr>
        </p:nvSpPr>
        <p:spPr>
          <a:xfrm>
            <a:off x="373063" y="630238"/>
            <a:ext cx="6286500" cy="428625"/>
          </a:xfrm>
          <a:prstGeom prst="rect">
            <a:avLst/>
          </a:prstGeom>
          <a:noFill/>
          <a:ln w="9525">
            <a:noFill/>
          </a:ln>
        </p:spPr>
        <p:txBody>
          <a:bodyPr/>
          <a:lstStyle/>
          <a:p>
            <a:pPr eaLnBrk="1" hangingPunct="1"/>
            <a:r>
              <a:rPr lang="en-US" altLang="zh-CN" sz="1800" b="1" dirty="0">
                <a:solidFill>
                  <a:srgbClr val="0000FF"/>
                </a:solidFill>
                <a:latin typeface="黑体" panose="02010609060101010101" pitchFamily="49" charset="-122"/>
                <a:ea typeface="黑体" panose="02010609060101010101" pitchFamily="49" charset="-122"/>
              </a:rPr>
              <a:t>1</a:t>
            </a:r>
            <a:r>
              <a:rPr lang="zh-CN" altLang="en-US" sz="1800" b="1" dirty="0">
                <a:solidFill>
                  <a:srgbClr val="0000FF"/>
                </a:solidFill>
                <a:latin typeface="黑体" panose="02010609060101010101" pitchFamily="49" charset="-122"/>
                <a:ea typeface="黑体" panose="02010609060101010101" pitchFamily="49" charset="-122"/>
              </a:rPr>
              <a:t>）代数化简法</a:t>
            </a:r>
          </a:p>
        </p:txBody>
      </p:sp>
      <p:sp>
        <p:nvSpPr>
          <p:cNvPr id="69637" name="Rectangle 3"/>
          <p:cNvSpPr>
            <a:spLocks noGrp="1"/>
          </p:cNvSpPr>
          <p:nvPr>
            <p:ph/>
          </p:nvPr>
        </p:nvSpPr>
        <p:spPr>
          <a:xfrm>
            <a:off x="381000" y="1117600"/>
            <a:ext cx="8534400" cy="446088"/>
          </a:xfrm>
          <a:prstGeom prst="rect">
            <a:avLst/>
          </a:prstGeom>
          <a:noFill/>
          <a:ln w="9525">
            <a:noFill/>
          </a:ln>
        </p:spPr>
        <p:txBody>
          <a:bodyPr/>
          <a:lstStyle/>
          <a:p>
            <a:pPr marL="514350" indent="-514350">
              <a:buFont typeface="宋体" panose="02010600030101010101" pitchFamily="2" charset="-122"/>
              <a:buAutoNum type="circleNumDbPlain"/>
            </a:pPr>
            <a:r>
              <a:rPr lang="zh-CN" altLang="en-US" sz="1800" b="1" dirty="0">
                <a:latin typeface="黑体" panose="02010609060101010101" pitchFamily="49" charset="-122"/>
                <a:ea typeface="黑体" panose="02010609060101010101" pitchFamily="49" charset="-122"/>
              </a:rPr>
              <a:t>化简为与或式</a:t>
            </a:r>
          </a:p>
        </p:txBody>
      </p:sp>
      <p:sp>
        <p:nvSpPr>
          <p:cNvPr id="69638" name="Rectangle 5"/>
          <p:cNvSpPr/>
          <p:nvPr/>
        </p:nvSpPr>
        <p:spPr>
          <a:xfrm>
            <a:off x="762000" y="1601788"/>
            <a:ext cx="6905625" cy="1257300"/>
          </a:xfrm>
          <a:prstGeom prst="rect">
            <a:avLst/>
          </a:prstGeom>
          <a:noFill/>
          <a:ln w="9525">
            <a:noFill/>
          </a:ln>
        </p:spPr>
        <p:txBody>
          <a:bodyPr/>
          <a:lstStyle/>
          <a:p>
            <a:pPr marL="342900" indent="-342900" eaLnBrk="1" hangingPunct="1">
              <a:lnSpc>
                <a:spcPct val="80000"/>
              </a:lnSpc>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与或式化简常用的公式（定理、定律）主要有四个： </a:t>
            </a:r>
          </a:p>
          <a:p>
            <a:pPr marL="342900" indent="-342900" eaLnBrk="1" hangingPunct="1">
              <a:lnSpc>
                <a:spcPct val="80000"/>
              </a:lnSpc>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A + A = 1                      </a:t>
            </a:r>
            <a:r>
              <a:rPr lang="en-US" altLang="zh-CN" sz="1800" dirty="0">
                <a:solidFill>
                  <a:schemeClr val="tx1"/>
                </a:solidFill>
                <a:latin typeface="黑体" panose="02010609060101010101" pitchFamily="49" charset="-122"/>
                <a:ea typeface="黑体" panose="02010609060101010101" pitchFamily="49" charset="-122"/>
              </a:rPr>
              <a:t>A + A • B = A + B </a:t>
            </a:r>
            <a:endParaRPr lang="en-US" altLang="zh-CN" sz="1800" b="1" dirty="0">
              <a:solidFill>
                <a:schemeClr val="tx1"/>
              </a:solidFill>
              <a:latin typeface="黑体" panose="02010609060101010101" pitchFamily="49" charset="-122"/>
              <a:ea typeface="黑体" panose="02010609060101010101" pitchFamily="49" charset="-122"/>
            </a:endParaRPr>
          </a:p>
          <a:p>
            <a:pPr marL="342900" indent="-342900" eaLnBrk="1" hangingPunct="1">
              <a:spcBef>
                <a:spcPct val="2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AB + AB = A                    AB + AC + BC = AB + AC </a:t>
            </a:r>
          </a:p>
        </p:txBody>
      </p:sp>
      <p:sp>
        <p:nvSpPr>
          <p:cNvPr id="68615" name="Rectangle 6"/>
          <p:cNvSpPr/>
          <p:nvPr/>
        </p:nvSpPr>
        <p:spPr>
          <a:xfrm>
            <a:off x="430213" y="2871788"/>
            <a:ext cx="8318500" cy="1628775"/>
          </a:xfrm>
          <a:prstGeom prst="rect">
            <a:avLst/>
          </a:prstGeom>
          <a:noFill/>
          <a:ln w="9525">
            <a:noFill/>
          </a:ln>
        </p:spPr>
        <p:txBody>
          <a:bodyPr>
            <a:spAutoFit/>
          </a:bodyPr>
          <a:lstStyle/>
          <a:p>
            <a:pPr eaLnBrk="1" hangingPunct="1">
              <a:lnSpc>
                <a:spcPct val="140000"/>
              </a:lnSpc>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代数法化简就是应用代入规则，把</a:t>
            </a:r>
            <a:r>
              <a:rPr lang="zh-CN" altLang="en-US" sz="1800" dirty="0">
                <a:solidFill>
                  <a:srgbClr val="0000FF"/>
                </a:solidFill>
                <a:latin typeface="黑体" panose="02010609060101010101" pitchFamily="49" charset="-122"/>
                <a:ea typeface="黑体" panose="02010609060101010101" pitchFamily="49" charset="-122"/>
              </a:rPr>
              <a:t>某一个子函数看成一个变量</a:t>
            </a:r>
            <a:r>
              <a:rPr lang="zh-CN" altLang="en-US" sz="1800" dirty="0">
                <a:solidFill>
                  <a:schemeClr val="tx1"/>
                </a:solidFill>
                <a:latin typeface="黑体" panose="02010609060101010101" pitchFamily="49" charset="-122"/>
                <a:ea typeface="黑体" panose="02010609060101010101" pitchFamily="49" charset="-122"/>
              </a:rPr>
              <a:t>，进而用</a:t>
            </a:r>
            <a:r>
              <a:rPr lang="zh-CN" altLang="en-US" sz="1800" dirty="0">
                <a:solidFill>
                  <a:srgbClr val="0000FF"/>
                </a:solidFill>
                <a:latin typeface="黑体" panose="02010609060101010101" pitchFamily="49" charset="-122"/>
                <a:ea typeface="黑体" panose="02010609060101010101" pitchFamily="49" charset="-122"/>
              </a:rPr>
              <a:t>公式简化逻辑函数</a:t>
            </a:r>
            <a:r>
              <a:rPr lang="zh-CN" altLang="en-US" sz="1800" dirty="0">
                <a:solidFill>
                  <a:schemeClr val="tx1"/>
                </a:solidFill>
                <a:latin typeface="黑体" panose="02010609060101010101" pitchFamily="49" charset="-122"/>
                <a:ea typeface="黑体" panose="02010609060101010101" pitchFamily="49" charset="-122"/>
              </a:rPr>
              <a:t>；在这一过程中经常需要变换子函数的形式，以便能够应用公式进行简化，最终将函数化简为</a:t>
            </a:r>
            <a:r>
              <a:rPr lang="zh-CN" altLang="en-US" sz="1800" b="1" dirty="0">
                <a:solidFill>
                  <a:schemeClr val="tx1"/>
                </a:solidFill>
                <a:latin typeface="黑体" panose="02010609060101010101" pitchFamily="49" charset="-122"/>
                <a:ea typeface="黑体" panose="02010609060101010101" pitchFamily="49" charset="-122"/>
              </a:rPr>
              <a:t>最简与或式</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b="1" i="1" dirty="0">
                <a:solidFill>
                  <a:schemeClr val="tx1"/>
                </a:solidFill>
                <a:latin typeface="黑体" panose="02010609060101010101" pitchFamily="49" charset="-122"/>
                <a:ea typeface="黑体" panose="02010609060101010101" pitchFamily="49" charset="-122"/>
              </a:rPr>
              <a:t>(minimizing SOP) </a:t>
            </a:r>
            <a:r>
              <a:rPr lang="zh-CN" altLang="en-US" sz="1800" dirty="0">
                <a:solidFill>
                  <a:schemeClr val="tx1"/>
                </a:solidFill>
                <a:latin typeface="黑体" panose="02010609060101010101" pitchFamily="49" charset="-122"/>
                <a:ea typeface="黑体" panose="02010609060101010101" pitchFamily="49" charset="-122"/>
              </a:rPr>
              <a:t>，</a:t>
            </a: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lnSpc>
                <a:spcPct val="140000"/>
              </a:lnSpc>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r>
              <a:rPr lang="zh-CN" altLang="en-US" sz="1800" dirty="0">
                <a:solidFill>
                  <a:srgbClr val="FF0000"/>
                </a:solidFill>
                <a:latin typeface="黑体" panose="02010609060101010101" pitchFamily="49" charset="-122"/>
                <a:ea typeface="黑体" panose="02010609060101010101" pitchFamily="49" charset="-122"/>
              </a:rPr>
              <a:t>常用的方法为</a:t>
            </a:r>
            <a:r>
              <a:rPr lang="zh-CN" altLang="en-US" sz="1800" b="1" dirty="0">
                <a:solidFill>
                  <a:srgbClr val="FF0000"/>
                </a:solidFill>
                <a:latin typeface="黑体" panose="02010609060101010101" pitchFamily="49" charset="-122"/>
                <a:ea typeface="黑体" panose="02010609060101010101" pitchFamily="49" charset="-122"/>
              </a:rPr>
              <a:t>常规法</a:t>
            </a:r>
          </a:p>
        </p:txBody>
      </p:sp>
      <p:sp>
        <p:nvSpPr>
          <p:cNvPr id="69640" name="Line 18"/>
          <p:cNvSpPr/>
          <p:nvPr/>
        </p:nvSpPr>
        <p:spPr>
          <a:xfrm flipV="1">
            <a:off x="1403350" y="1989138"/>
            <a:ext cx="14446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41" name="Line 18"/>
          <p:cNvSpPr/>
          <p:nvPr/>
        </p:nvSpPr>
        <p:spPr>
          <a:xfrm flipV="1">
            <a:off x="1631950" y="2305050"/>
            <a:ext cx="14446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42" name="Line 18"/>
          <p:cNvSpPr/>
          <p:nvPr/>
        </p:nvSpPr>
        <p:spPr>
          <a:xfrm flipV="1">
            <a:off x="4978400" y="1982788"/>
            <a:ext cx="14446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43" name="Line 18"/>
          <p:cNvSpPr/>
          <p:nvPr/>
        </p:nvSpPr>
        <p:spPr>
          <a:xfrm flipV="1">
            <a:off x="5094288" y="2306638"/>
            <a:ext cx="14446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44" name="Line 18"/>
          <p:cNvSpPr/>
          <p:nvPr/>
        </p:nvSpPr>
        <p:spPr>
          <a:xfrm flipV="1">
            <a:off x="6823075" y="2308225"/>
            <a:ext cx="14446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7065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55</a:t>
            </a:fld>
            <a:endParaRPr lang="en-US" altLang="zh-CN" sz="900" dirty="0">
              <a:solidFill>
                <a:srgbClr val="898989"/>
              </a:solidFill>
              <a:latin typeface="Times New Roman" panose="02020603050405020304" pitchFamily="18" charset="0"/>
            </a:endParaRPr>
          </a:p>
        </p:txBody>
      </p:sp>
      <p:grpSp>
        <p:nvGrpSpPr>
          <p:cNvPr id="70660" name="Group 88"/>
          <p:cNvGrpSpPr/>
          <p:nvPr/>
        </p:nvGrpSpPr>
        <p:grpSpPr>
          <a:xfrm>
            <a:off x="357188" y="484188"/>
            <a:ext cx="8158162" cy="2686050"/>
            <a:chOff x="0" y="0"/>
            <a:chExt cx="4660" cy="2256"/>
          </a:xfrm>
        </p:grpSpPr>
        <p:sp>
          <p:nvSpPr>
            <p:cNvPr id="70697" name="Rectangle 57"/>
            <p:cNvSpPr/>
            <p:nvPr/>
          </p:nvSpPr>
          <p:spPr>
            <a:xfrm>
              <a:off x="0" y="0"/>
              <a:ext cx="4660" cy="2256"/>
            </a:xfrm>
            <a:prstGeom prst="rect">
              <a:avLst/>
            </a:prstGeom>
            <a:noFill/>
            <a:ln w="9525">
              <a:noFill/>
            </a:ln>
          </p:spPr>
          <p:txBody>
            <a:bodyPr/>
            <a:lstStyle/>
            <a:p>
              <a:pPr marL="342900" indent="-342900" eaLnBrk="1" hangingPunct="1">
                <a:lnSpc>
                  <a:spcPct val="110000"/>
                </a:lnSpc>
                <a:buFont typeface="Arial" panose="020B0604020202020204" pitchFamily="34" charset="0"/>
              </a:pPr>
              <a:endParaRPr lang="en-US" altLang="zh-CN" sz="1800" b="1" dirty="0">
                <a:solidFill>
                  <a:schemeClr val="tx1"/>
                </a:solidFill>
                <a:latin typeface="黑体" panose="02010609060101010101" pitchFamily="49" charset="-122"/>
                <a:ea typeface="黑体" panose="02010609060101010101" pitchFamily="49" charset="-122"/>
              </a:endParaRPr>
            </a:p>
            <a:p>
              <a:pPr marL="342900" indent="-342900" eaLnBrk="1" hangingPunct="1">
                <a:lnSpc>
                  <a:spcPct val="110000"/>
                </a:lnSpc>
                <a:buFont typeface="Wingdings" panose="05000000000000000000" pitchFamily="2" charset="2"/>
                <a:buChar char="l"/>
              </a:pPr>
              <a:r>
                <a:rPr lang="zh-CN" altLang="en-US" sz="1800" dirty="0">
                  <a:solidFill>
                    <a:schemeClr val="tx1"/>
                  </a:solidFill>
                  <a:latin typeface="黑体" panose="02010609060101010101" pitchFamily="49" charset="-122"/>
                  <a:ea typeface="黑体" panose="02010609060101010101" pitchFamily="49" charset="-122"/>
                </a:rPr>
                <a:t>当无法发现直接应用公式时，可先增加一些与项，再利用增加项消除多余项，即“</a:t>
              </a:r>
              <a:r>
                <a:rPr lang="zh-CN" altLang="en-US" sz="1800" dirty="0">
                  <a:solidFill>
                    <a:srgbClr val="0000FF"/>
                  </a:solidFill>
                  <a:latin typeface="黑体" panose="02010609060101010101" pitchFamily="49" charset="-122"/>
                  <a:ea typeface="黑体" panose="02010609060101010101" pitchFamily="49" charset="-122"/>
                </a:rPr>
                <a:t>先繁后简</a:t>
              </a:r>
              <a:r>
                <a:rPr lang="zh-CN" altLang="en-US" sz="1800" dirty="0">
                  <a:solidFill>
                    <a:schemeClr val="tx1"/>
                  </a:solidFill>
                  <a:latin typeface="黑体" panose="02010609060101010101" pitchFamily="49" charset="-122"/>
                  <a:ea typeface="黑体" panose="02010609060101010101" pitchFamily="49" charset="-122"/>
                </a:rPr>
                <a:t>”。</a:t>
              </a:r>
            </a:p>
            <a:p>
              <a:pPr marL="342900" indent="-342900" eaLnBrk="1" hangingPunct="1">
                <a:lnSpc>
                  <a:spcPct val="120000"/>
                </a:lnSpc>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利用公式：</a:t>
              </a:r>
              <a:r>
                <a:rPr lang="en-US" altLang="zh-CN" sz="1800" b="1" dirty="0">
                  <a:solidFill>
                    <a:schemeClr val="tx1"/>
                  </a:solidFill>
                  <a:latin typeface="黑体" panose="02010609060101010101" pitchFamily="49" charset="-122"/>
                  <a:ea typeface="黑体" panose="02010609060101010101" pitchFamily="49" charset="-122"/>
                </a:rPr>
                <a:t>1 </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b="1" dirty="0">
                  <a:solidFill>
                    <a:schemeClr val="tx1"/>
                  </a:solidFill>
                  <a:latin typeface="黑体" panose="02010609060101010101" pitchFamily="49" charset="-122"/>
                  <a:ea typeface="黑体" panose="02010609060101010101" pitchFamily="49" charset="-122"/>
                </a:rPr>
                <a:t>A </a:t>
              </a: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b="1" dirty="0">
                  <a:solidFill>
                    <a:schemeClr val="tx1"/>
                  </a:solidFill>
                  <a:latin typeface="黑体" panose="02010609060101010101" pitchFamily="49" charset="-122"/>
                  <a:ea typeface="黑体" panose="02010609060101010101" pitchFamily="49" charset="-122"/>
                </a:rPr>
                <a:t>A</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b="1" dirty="0">
                  <a:solidFill>
                    <a:schemeClr val="tx1"/>
                  </a:solidFill>
                  <a:latin typeface="黑体" panose="02010609060101010101" pitchFamily="49" charset="-122"/>
                  <a:ea typeface="黑体" panose="02010609060101010101" pitchFamily="49" charset="-122"/>
                </a:rPr>
                <a:t>增加变量及项数</a:t>
              </a:r>
              <a:r>
                <a:rPr lang="zh-CN" altLang="en-US" sz="1800" dirty="0">
                  <a:solidFill>
                    <a:schemeClr val="tx1"/>
                  </a:solidFill>
                  <a:latin typeface="黑体" panose="02010609060101010101" pitchFamily="49" charset="-122"/>
                  <a:ea typeface="黑体" panose="02010609060101010101" pitchFamily="49" charset="-122"/>
                </a:rPr>
                <a:t>。例：</a:t>
              </a:r>
            </a:p>
            <a:p>
              <a:pPr marL="342900" indent="-342900" eaLnBrk="1" hangingPunct="1">
                <a:lnSpc>
                  <a:spcPct val="120000"/>
                </a:lnSpc>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例</a:t>
              </a:r>
              <a:r>
                <a:rPr lang="en-US" altLang="zh-CN" sz="1800" dirty="0">
                  <a:solidFill>
                    <a:schemeClr val="tx1"/>
                  </a:solidFill>
                  <a:latin typeface="黑体" panose="02010609060101010101" pitchFamily="49" charset="-122"/>
                  <a:ea typeface="黑体" panose="02010609060101010101" pitchFamily="49" charset="-122"/>
                </a:rPr>
                <a:t>2</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F = AB + BC + BC + AB</a:t>
              </a:r>
            </a:p>
            <a:p>
              <a:pPr marL="342900" indent="-342900" eaLnBrk="1" hangingPunct="1">
                <a:lnSpc>
                  <a:spcPct val="120000"/>
                </a:lnSpc>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AB + BC + BC</a:t>
              </a:r>
              <a:r>
                <a:rPr lang="en-US" altLang="zh-CN" sz="1800" dirty="0">
                  <a:solidFill>
                    <a:srgbClr val="FF0000"/>
                  </a:solidFill>
                  <a:latin typeface="黑体" panose="02010609060101010101" pitchFamily="49" charset="-122"/>
                  <a:ea typeface="黑体" panose="02010609060101010101" pitchFamily="49" charset="-122"/>
                </a:rPr>
                <a:t>(A+A) </a:t>
              </a:r>
              <a:r>
                <a:rPr lang="en-US" altLang="zh-CN" sz="1800" dirty="0">
                  <a:solidFill>
                    <a:schemeClr val="tx1"/>
                  </a:solidFill>
                  <a:latin typeface="黑体" panose="02010609060101010101" pitchFamily="49" charset="-122"/>
                  <a:ea typeface="黑体" panose="02010609060101010101" pitchFamily="49" charset="-122"/>
                </a:rPr>
                <a:t>+ AB</a:t>
              </a:r>
              <a:r>
                <a:rPr lang="en-US" altLang="zh-CN" sz="1800" dirty="0">
                  <a:solidFill>
                    <a:srgbClr val="FF0000"/>
                  </a:solidFill>
                  <a:latin typeface="黑体" panose="02010609060101010101" pitchFamily="49" charset="-122"/>
                  <a:ea typeface="黑体" panose="02010609060101010101" pitchFamily="49" charset="-122"/>
                </a:rPr>
                <a:t>(C+C)</a:t>
              </a:r>
            </a:p>
            <a:p>
              <a:pPr marL="342900" indent="-342900" eaLnBrk="1" hangingPunct="1">
                <a:lnSpc>
                  <a:spcPct val="120000"/>
                </a:lnSpc>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(AB+</a:t>
              </a:r>
              <a:r>
                <a:rPr lang="en-US" altLang="zh-CN" sz="1800" dirty="0">
                  <a:solidFill>
                    <a:srgbClr val="FF0000"/>
                  </a:solidFill>
                  <a:latin typeface="黑体" panose="02010609060101010101" pitchFamily="49" charset="-122"/>
                  <a:ea typeface="黑体" panose="02010609060101010101" pitchFamily="49" charset="-122"/>
                </a:rPr>
                <a:t>A</a:t>
              </a:r>
              <a:r>
                <a:rPr lang="en-US" altLang="zh-CN" sz="1800" dirty="0">
                  <a:solidFill>
                    <a:schemeClr val="tx1"/>
                  </a:solidFill>
                  <a:latin typeface="黑体" panose="02010609060101010101" pitchFamily="49" charset="-122"/>
                  <a:ea typeface="黑体" panose="02010609060101010101" pitchFamily="49" charset="-122"/>
                </a:rPr>
                <a:t>BC) + (BC+AB</a:t>
              </a:r>
              <a:r>
                <a:rPr lang="en-US" altLang="zh-CN" sz="1800" dirty="0">
                  <a:solidFill>
                    <a:srgbClr val="FF0000"/>
                  </a:solidFill>
                  <a:latin typeface="黑体" panose="02010609060101010101" pitchFamily="49" charset="-122"/>
                  <a:ea typeface="黑体" panose="02010609060101010101" pitchFamily="49" charset="-122"/>
                </a:rPr>
                <a:t>C</a:t>
              </a:r>
              <a:r>
                <a:rPr lang="en-US" altLang="zh-CN" sz="1800" dirty="0">
                  <a:solidFill>
                    <a:schemeClr val="tx1"/>
                  </a:solidFill>
                  <a:latin typeface="黑体" panose="02010609060101010101" pitchFamily="49" charset="-122"/>
                  <a:ea typeface="黑体" panose="02010609060101010101" pitchFamily="49" charset="-122"/>
                </a:rPr>
                <a:t>) + (</a:t>
              </a:r>
              <a:r>
                <a:rPr lang="en-US" altLang="zh-CN" sz="1800" dirty="0">
                  <a:solidFill>
                    <a:srgbClr val="FF0000"/>
                  </a:solidFill>
                  <a:latin typeface="黑体" panose="02010609060101010101" pitchFamily="49" charset="-122"/>
                  <a:ea typeface="黑体" panose="02010609060101010101" pitchFamily="49" charset="-122"/>
                </a:rPr>
                <a:t>A</a:t>
              </a:r>
              <a:r>
                <a:rPr lang="en-US" altLang="zh-CN" sz="1800" dirty="0">
                  <a:solidFill>
                    <a:schemeClr val="tx1"/>
                  </a:solidFill>
                  <a:latin typeface="黑体" panose="02010609060101010101" pitchFamily="49" charset="-122"/>
                  <a:ea typeface="黑体" panose="02010609060101010101" pitchFamily="49" charset="-122"/>
                </a:rPr>
                <a:t>BC+AB</a:t>
              </a:r>
              <a:r>
                <a:rPr lang="en-US" altLang="zh-CN" sz="1800" dirty="0">
                  <a:solidFill>
                    <a:srgbClr val="FF0000"/>
                  </a:solidFill>
                  <a:latin typeface="黑体" panose="02010609060101010101" pitchFamily="49" charset="-122"/>
                  <a:ea typeface="黑体" panose="02010609060101010101" pitchFamily="49" charset="-122"/>
                </a:rPr>
                <a:t>C</a:t>
              </a:r>
              <a:r>
                <a:rPr lang="en-US" altLang="zh-CN" sz="1800" dirty="0">
                  <a:solidFill>
                    <a:schemeClr val="tx1"/>
                  </a:solidFill>
                  <a:latin typeface="黑体" panose="02010609060101010101" pitchFamily="49" charset="-122"/>
                  <a:ea typeface="黑体" panose="02010609060101010101" pitchFamily="49" charset="-122"/>
                </a:rPr>
                <a:t>)</a:t>
              </a:r>
            </a:p>
            <a:p>
              <a:pPr marL="342900" indent="-342900" eaLnBrk="1" hangingPunct="1">
                <a:lnSpc>
                  <a:spcPct val="120000"/>
                </a:lnSpc>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AB + BC + AC</a:t>
              </a:r>
            </a:p>
          </p:txBody>
        </p:sp>
        <p:sp>
          <p:nvSpPr>
            <p:cNvPr id="70698" name="Line 60"/>
            <p:cNvSpPr/>
            <p:nvPr/>
          </p:nvSpPr>
          <p:spPr>
            <a:xfrm>
              <a:off x="1379" y="829"/>
              <a:ext cx="141" cy="0"/>
            </a:xfrm>
            <a:prstGeom prst="line">
              <a:avLst/>
            </a:prstGeom>
            <a:ln w="19050" cap="flat" cmpd="sng">
              <a:solidFill>
                <a:schemeClr val="accent1"/>
              </a:solidFill>
              <a:prstDash val="solid"/>
              <a:headEnd type="none" w="med" len="med"/>
              <a:tailEnd type="none" w="med" len="med"/>
            </a:ln>
          </p:spPr>
          <p:txBody>
            <a:bodyPr/>
            <a:lstStyle/>
            <a:p>
              <a:endParaRPr lang="zh-CN" altLang="en-US"/>
            </a:p>
          </p:txBody>
        </p:sp>
        <p:sp>
          <p:nvSpPr>
            <p:cNvPr id="70699" name="Line 61"/>
            <p:cNvSpPr/>
            <p:nvPr/>
          </p:nvSpPr>
          <p:spPr>
            <a:xfrm>
              <a:off x="912" y="84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00" name="Line 62"/>
            <p:cNvSpPr/>
            <p:nvPr/>
          </p:nvSpPr>
          <p:spPr>
            <a:xfrm>
              <a:off x="1505" y="84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01" name="Line 63"/>
            <p:cNvSpPr/>
            <p:nvPr/>
          </p:nvSpPr>
          <p:spPr>
            <a:xfrm>
              <a:off x="1892" y="84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02" name="Line 64"/>
            <p:cNvSpPr/>
            <p:nvPr/>
          </p:nvSpPr>
          <p:spPr>
            <a:xfrm>
              <a:off x="2420" y="84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03" name="Line 68"/>
            <p:cNvSpPr/>
            <p:nvPr/>
          </p:nvSpPr>
          <p:spPr>
            <a:xfrm>
              <a:off x="1440" y="116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04" name="Line 69"/>
            <p:cNvSpPr/>
            <p:nvPr/>
          </p:nvSpPr>
          <p:spPr>
            <a:xfrm>
              <a:off x="1827" y="116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05" name="Line 70"/>
            <p:cNvSpPr/>
            <p:nvPr/>
          </p:nvSpPr>
          <p:spPr>
            <a:xfrm>
              <a:off x="2595" y="116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06" name="Line 71"/>
            <p:cNvSpPr/>
            <p:nvPr/>
          </p:nvSpPr>
          <p:spPr>
            <a:xfrm>
              <a:off x="3051" y="116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07" name="Line 72"/>
            <p:cNvSpPr/>
            <p:nvPr/>
          </p:nvSpPr>
          <p:spPr>
            <a:xfrm>
              <a:off x="3723" y="116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08" name="Line 76"/>
            <p:cNvSpPr/>
            <p:nvPr/>
          </p:nvSpPr>
          <p:spPr>
            <a:xfrm>
              <a:off x="2921" y="1480"/>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09" name="Line 77"/>
            <p:cNvSpPr/>
            <p:nvPr/>
          </p:nvSpPr>
          <p:spPr>
            <a:xfrm>
              <a:off x="3452" y="1480"/>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10" name="Line 78"/>
            <p:cNvSpPr/>
            <p:nvPr/>
          </p:nvSpPr>
          <p:spPr>
            <a:xfrm>
              <a:off x="4096" y="1480"/>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11" name="Line 80"/>
            <p:cNvSpPr/>
            <p:nvPr/>
          </p:nvSpPr>
          <p:spPr>
            <a:xfrm>
              <a:off x="3620" y="1480"/>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0712" name="Line 82"/>
            <p:cNvSpPr/>
            <p:nvPr/>
          </p:nvSpPr>
          <p:spPr>
            <a:xfrm>
              <a:off x="1443" y="1808"/>
              <a:ext cx="141"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sp>
        <p:nvSpPr>
          <p:cNvPr id="70661" name="Rectangle 2"/>
          <p:cNvSpPr>
            <a:spLocks noGrp="1"/>
          </p:cNvSpPr>
          <p:nvPr>
            <p:ph type="title"/>
          </p:nvPr>
        </p:nvSpPr>
        <p:spPr>
          <a:xfrm>
            <a:off x="395288" y="3208338"/>
            <a:ext cx="8496300" cy="1582737"/>
          </a:xfrm>
          <a:prstGeom prst="rect">
            <a:avLst/>
          </a:prstGeom>
          <a:noFill/>
          <a:ln w="9525">
            <a:noFill/>
          </a:ln>
        </p:spPr>
        <p:txBody>
          <a:bodyPr/>
          <a:lstStyle/>
          <a:p>
            <a:pPr marL="514350" indent="-514350" eaLnBrk="1" hangingPunct="1">
              <a:lnSpc>
                <a:spcPct val="130000"/>
              </a:lnSpc>
              <a:buFont typeface="Wingdings" panose="05000000000000000000" pitchFamily="2" charset="2"/>
              <a:buChar char="l"/>
            </a:pPr>
            <a:r>
              <a:rPr lang="zh-CN" altLang="en-US" sz="1800" dirty="0">
                <a:latin typeface="黑体" panose="02010609060101010101" pitchFamily="49" charset="-122"/>
                <a:ea typeface="黑体" panose="02010609060101010101" pitchFamily="49" charset="-122"/>
                <a:sym typeface="Wingdings 2" panose="05020102010507070707" pitchFamily="18" charset="2"/>
              </a:rPr>
              <a:t>利用公式：</a:t>
            </a:r>
            <a:r>
              <a:rPr lang="en-US" altLang="zh-CN" sz="1800" b="1" dirty="0">
                <a:latin typeface="黑体" panose="02010609060101010101" pitchFamily="49" charset="-122"/>
                <a:ea typeface="黑体" panose="02010609060101010101" pitchFamily="49" charset="-122"/>
              </a:rPr>
              <a:t>AB</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AC = AB</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AC</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BC</a:t>
            </a:r>
            <a:r>
              <a:rPr lang="en-US" altLang="zh-CN" sz="1800" dirty="0">
                <a:latin typeface="黑体" panose="02010609060101010101" pitchFamily="49" charset="-122"/>
                <a:ea typeface="黑体" panose="02010609060101010101" pitchFamily="49" charset="-122"/>
                <a:sym typeface="Wingdings 2" panose="05020102010507070707" pitchFamily="18" charset="2"/>
              </a:rPr>
              <a:t>  </a:t>
            </a:r>
            <a:r>
              <a:rPr lang="zh-CN" altLang="en-US" sz="1800" b="1" dirty="0">
                <a:latin typeface="黑体" panose="02010609060101010101" pitchFamily="49" charset="-122"/>
                <a:ea typeface="黑体" panose="02010609060101010101" pitchFamily="49" charset="-122"/>
                <a:sym typeface="Wingdings 2" panose="05020102010507070707" pitchFamily="18" charset="2"/>
              </a:rPr>
              <a:t>增加项数</a:t>
            </a:r>
            <a:r>
              <a:rPr lang="zh-CN" altLang="en-US" sz="1800" dirty="0">
                <a:latin typeface="黑体" panose="02010609060101010101" pitchFamily="49" charset="-122"/>
                <a:ea typeface="黑体" panose="02010609060101010101" pitchFamily="49" charset="-122"/>
                <a:sym typeface="Wingdings 2" panose="05020102010507070707" pitchFamily="18" charset="2"/>
              </a:rPr>
              <a:t>。</a:t>
            </a:r>
            <a:br>
              <a:rPr lang="zh-CN" altLang="en-US" sz="1800" dirty="0">
                <a:latin typeface="黑体" panose="02010609060101010101" pitchFamily="49" charset="-122"/>
                <a:ea typeface="黑体" panose="02010609060101010101" pitchFamily="49" charset="-122"/>
                <a:sym typeface="Wingdings 2" panose="05020102010507070707" pitchFamily="18" charset="2"/>
              </a:rPr>
            </a:br>
            <a:r>
              <a:rPr lang="en-US" altLang="zh-CN" sz="1800" dirty="0">
                <a:latin typeface="黑体" panose="02010609060101010101" pitchFamily="49" charset="-122"/>
                <a:ea typeface="黑体" panose="02010609060101010101" pitchFamily="49" charset="-122"/>
                <a:sym typeface="Wingdings 2" panose="05020102010507070707" pitchFamily="18" charset="2"/>
              </a:rPr>
              <a:t> </a:t>
            </a:r>
            <a:r>
              <a:rPr lang="zh-CN" altLang="en-US" sz="1800" dirty="0">
                <a:latin typeface="黑体" panose="02010609060101010101" pitchFamily="49" charset="-122"/>
                <a:ea typeface="黑体" panose="02010609060101010101" pitchFamily="49" charset="-122"/>
                <a:sym typeface="Wingdings 2" panose="05020102010507070707" pitchFamily="18" charset="2"/>
              </a:rPr>
              <a:t>例</a:t>
            </a:r>
            <a:r>
              <a:rPr lang="en-US" altLang="zh-CN" sz="1800" dirty="0">
                <a:latin typeface="黑体" panose="02010609060101010101" pitchFamily="49" charset="-122"/>
                <a:ea typeface="黑体" panose="02010609060101010101" pitchFamily="49" charset="-122"/>
                <a:sym typeface="Wingdings 2" panose="05020102010507070707" pitchFamily="18" charset="2"/>
              </a:rPr>
              <a:t> </a:t>
            </a:r>
            <a:r>
              <a:rPr lang="en-US" altLang="zh-CN" sz="1800" dirty="0">
                <a:latin typeface="黑体" panose="02010609060101010101" pitchFamily="49" charset="-122"/>
                <a:ea typeface="黑体" panose="02010609060101010101" pitchFamily="49" charset="-122"/>
              </a:rPr>
              <a:t>F =  AB + BC + </a:t>
            </a:r>
            <a:r>
              <a:rPr lang="en-US" altLang="zh-CN" sz="1800" b="1" dirty="0">
                <a:solidFill>
                  <a:srgbClr val="FF0066"/>
                </a:solidFill>
                <a:latin typeface="黑体" panose="02010609060101010101" pitchFamily="49" charset="-122"/>
                <a:ea typeface="黑体" panose="02010609060101010101" pitchFamily="49" charset="-122"/>
              </a:rPr>
              <a:t>BC</a:t>
            </a:r>
            <a:r>
              <a:rPr lang="en-US" altLang="zh-CN" sz="1800" dirty="0">
                <a:latin typeface="黑体" panose="02010609060101010101" pitchFamily="49" charset="-122"/>
                <a:ea typeface="黑体" panose="02010609060101010101" pitchFamily="49" charset="-122"/>
              </a:rPr>
              <a:t> + </a:t>
            </a:r>
            <a:r>
              <a:rPr lang="en-US" altLang="zh-CN" sz="1800" b="1" dirty="0">
                <a:solidFill>
                  <a:srgbClr val="FF0066"/>
                </a:solidFill>
                <a:latin typeface="黑体" panose="02010609060101010101" pitchFamily="49" charset="-122"/>
                <a:ea typeface="黑体" panose="02010609060101010101" pitchFamily="49" charset="-122"/>
              </a:rPr>
              <a:t>AB</a:t>
            </a:r>
            <a:br>
              <a:rPr lang="en-US" altLang="zh-CN" sz="1800" dirty="0">
                <a:latin typeface="黑体" panose="02010609060101010101" pitchFamily="49" charset="-122"/>
                <a:ea typeface="黑体" panose="02010609060101010101" pitchFamily="49" charset="-122"/>
              </a:rPr>
            </a:br>
            <a:r>
              <a:rPr lang="en-US" altLang="zh-CN" sz="1800" dirty="0">
                <a:latin typeface="黑体" panose="02010609060101010101" pitchFamily="49" charset="-122"/>
                <a:ea typeface="黑体" panose="02010609060101010101" pitchFamily="49" charset="-122"/>
              </a:rPr>
              <a:t>      =  AB + BC + </a:t>
            </a:r>
            <a:r>
              <a:rPr lang="en-US" altLang="zh-CN" sz="1800" b="1" dirty="0">
                <a:solidFill>
                  <a:srgbClr val="FF0000"/>
                </a:solidFill>
                <a:latin typeface="黑体" panose="02010609060101010101" pitchFamily="49" charset="-122"/>
                <a:ea typeface="黑体" panose="02010609060101010101" pitchFamily="49" charset="-122"/>
              </a:rPr>
              <a:t>BC</a:t>
            </a:r>
            <a:r>
              <a:rPr lang="en-US" altLang="zh-CN" sz="1800" dirty="0">
                <a:latin typeface="黑体" panose="02010609060101010101" pitchFamily="49" charset="-122"/>
                <a:ea typeface="黑体" panose="02010609060101010101" pitchFamily="49" charset="-122"/>
              </a:rPr>
              <a:t> + </a:t>
            </a:r>
            <a:r>
              <a:rPr lang="en-US" altLang="zh-CN" sz="1800" b="1" dirty="0">
                <a:solidFill>
                  <a:srgbClr val="FF0000"/>
                </a:solidFill>
                <a:latin typeface="黑体" panose="02010609060101010101" pitchFamily="49" charset="-122"/>
                <a:ea typeface="黑体" panose="02010609060101010101" pitchFamily="49" charset="-122"/>
              </a:rPr>
              <a:t>AB</a:t>
            </a:r>
            <a:r>
              <a:rPr lang="en-US" altLang="zh-CN" sz="1800" dirty="0">
                <a:latin typeface="黑体" panose="02010609060101010101" pitchFamily="49" charset="-122"/>
                <a:ea typeface="黑体" panose="02010609060101010101" pitchFamily="49" charset="-122"/>
              </a:rPr>
              <a:t> + </a:t>
            </a:r>
            <a:r>
              <a:rPr lang="en-US" altLang="zh-CN" sz="1800" b="1" dirty="0">
                <a:solidFill>
                  <a:srgbClr val="0000FF"/>
                </a:solidFill>
                <a:latin typeface="黑体" panose="02010609060101010101" pitchFamily="49" charset="-122"/>
                <a:ea typeface="黑体" panose="02010609060101010101" pitchFamily="49" charset="-122"/>
              </a:rPr>
              <a:t>AC</a:t>
            </a:r>
            <a:br>
              <a:rPr lang="en-US" altLang="zh-CN" sz="1800" dirty="0">
                <a:solidFill>
                  <a:srgbClr val="FF0066"/>
                </a:solidFill>
                <a:latin typeface="黑体" panose="02010609060101010101" pitchFamily="49" charset="-122"/>
                <a:ea typeface="黑体" panose="02010609060101010101" pitchFamily="49" charset="-122"/>
              </a:rPr>
            </a:br>
            <a:r>
              <a:rPr lang="en-US" altLang="zh-CN" sz="1800" dirty="0">
                <a:latin typeface="黑体" panose="02010609060101010101" pitchFamily="49" charset="-122"/>
                <a:ea typeface="黑体" panose="02010609060101010101" pitchFamily="49" charset="-122"/>
              </a:rPr>
              <a:t>      =  AB + BC + </a:t>
            </a:r>
            <a:r>
              <a:rPr lang="en-US" altLang="zh-CN" sz="1800" dirty="0">
                <a:solidFill>
                  <a:srgbClr val="0000FF"/>
                </a:solidFill>
                <a:latin typeface="黑体" panose="02010609060101010101" pitchFamily="49" charset="-122"/>
                <a:ea typeface="黑体" panose="02010609060101010101" pitchFamily="49" charset="-122"/>
              </a:rPr>
              <a:t>AC</a:t>
            </a:r>
          </a:p>
        </p:txBody>
      </p:sp>
      <p:sp>
        <p:nvSpPr>
          <p:cNvPr id="70662" name="Line 11"/>
          <p:cNvSpPr/>
          <p:nvPr/>
        </p:nvSpPr>
        <p:spPr>
          <a:xfrm flipV="1">
            <a:off x="2692400" y="3663950"/>
            <a:ext cx="11271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63" name="Line 12"/>
          <p:cNvSpPr/>
          <p:nvPr/>
        </p:nvSpPr>
        <p:spPr>
          <a:xfrm>
            <a:off x="3732213" y="3676650"/>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64" name="Line 12"/>
          <p:cNvSpPr/>
          <p:nvPr/>
        </p:nvSpPr>
        <p:spPr>
          <a:xfrm>
            <a:off x="2124075" y="4019550"/>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65" name="Line 12"/>
          <p:cNvSpPr/>
          <p:nvPr/>
        </p:nvSpPr>
        <p:spPr>
          <a:xfrm>
            <a:off x="2124075" y="3676650"/>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66" name="Line 12"/>
          <p:cNvSpPr/>
          <p:nvPr/>
        </p:nvSpPr>
        <p:spPr>
          <a:xfrm>
            <a:off x="3148013" y="3670300"/>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67" name="Line 12"/>
          <p:cNvSpPr/>
          <p:nvPr/>
        </p:nvSpPr>
        <p:spPr>
          <a:xfrm>
            <a:off x="2708275" y="4029075"/>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68" name="Line 12"/>
          <p:cNvSpPr/>
          <p:nvPr/>
        </p:nvSpPr>
        <p:spPr>
          <a:xfrm>
            <a:off x="3141663" y="4019550"/>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69" name="Line 12"/>
          <p:cNvSpPr/>
          <p:nvPr/>
        </p:nvSpPr>
        <p:spPr>
          <a:xfrm>
            <a:off x="3725863" y="4019550"/>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70" name="Line 12"/>
          <p:cNvSpPr/>
          <p:nvPr/>
        </p:nvSpPr>
        <p:spPr>
          <a:xfrm>
            <a:off x="4314825" y="4029075"/>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71" name="Line 12"/>
          <p:cNvSpPr/>
          <p:nvPr/>
        </p:nvSpPr>
        <p:spPr>
          <a:xfrm>
            <a:off x="2124075" y="4371975"/>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72" name="Line 12"/>
          <p:cNvSpPr/>
          <p:nvPr/>
        </p:nvSpPr>
        <p:spPr>
          <a:xfrm>
            <a:off x="2132013" y="2451100"/>
            <a:ext cx="1365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73" name="Line 12"/>
          <p:cNvSpPr/>
          <p:nvPr/>
        </p:nvSpPr>
        <p:spPr>
          <a:xfrm>
            <a:off x="3165475" y="4397375"/>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74" name="Line 12"/>
          <p:cNvSpPr/>
          <p:nvPr/>
        </p:nvSpPr>
        <p:spPr>
          <a:xfrm>
            <a:off x="1692275" y="1808163"/>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75" name="Line 12"/>
          <p:cNvSpPr/>
          <p:nvPr/>
        </p:nvSpPr>
        <p:spPr>
          <a:xfrm>
            <a:off x="2276475" y="1811338"/>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76" name="Line 12"/>
          <p:cNvSpPr/>
          <p:nvPr/>
        </p:nvSpPr>
        <p:spPr>
          <a:xfrm>
            <a:off x="2700338" y="1808163"/>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77" name="Line 12"/>
          <p:cNvSpPr/>
          <p:nvPr/>
        </p:nvSpPr>
        <p:spPr>
          <a:xfrm>
            <a:off x="3292475" y="1812925"/>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78" name="Line 12"/>
          <p:cNvSpPr/>
          <p:nvPr/>
        </p:nvSpPr>
        <p:spPr>
          <a:xfrm>
            <a:off x="1681163" y="2138363"/>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79" name="Line 12"/>
          <p:cNvSpPr/>
          <p:nvPr/>
        </p:nvSpPr>
        <p:spPr>
          <a:xfrm>
            <a:off x="2708275" y="2136775"/>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80" name="Line 12"/>
          <p:cNvSpPr/>
          <p:nvPr/>
        </p:nvSpPr>
        <p:spPr>
          <a:xfrm>
            <a:off x="2260600" y="2133600"/>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81" name="Line 12"/>
          <p:cNvSpPr/>
          <p:nvPr/>
        </p:nvSpPr>
        <p:spPr>
          <a:xfrm>
            <a:off x="3300413" y="2154238"/>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82" name="Line 12"/>
          <p:cNvSpPr/>
          <p:nvPr/>
        </p:nvSpPr>
        <p:spPr>
          <a:xfrm>
            <a:off x="3881438" y="2144713"/>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83" name="Line 12"/>
          <p:cNvSpPr/>
          <p:nvPr/>
        </p:nvSpPr>
        <p:spPr>
          <a:xfrm>
            <a:off x="4437063" y="2146300"/>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84" name="Line 12"/>
          <p:cNvSpPr/>
          <p:nvPr/>
        </p:nvSpPr>
        <p:spPr>
          <a:xfrm>
            <a:off x="2714625" y="2794000"/>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85" name="Line 12"/>
          <p:cNvSpPr/>
          <p:nvPr/>
        </p:nvSpPr>
        <p:spPr>
          <a:xfrm>
            <a:off x="2266950" y="2794000"/>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86" name="Line 12"/>
          <p:cNvSpPr/>
          <p:nvPr/>
        </p:nvSpPr>
        <p:spPr>
          <a:xfrm>
            <a:off x="1700213" y="2789238"/>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87" name="Line 12"/>
          <p:cNvSpPr/>
          <p:nvPr/>
        </p:nvSpPr>
        <p:spPr>
          <a:xfrm>
            <a:off x="1789113" y="2447925"/>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88" name="Line 12"/>
          <p:cNvSpPr/>
          <p:nvPr/>
        </p:nvSpPr>
        <p:spPr>
          <a:xfrm>
            <a:off x="3068638" y="2449513"/>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89" name="Line 12"/>
          <p:cNvSpPr/>
          <p:nvPr/>
        </p:nvSpPr>
        <p:spPr>
          <a:xfrm>
            <a:off x="3300413" y="2451100"/>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90" name="Line 12"/>
          <p:cNvSpPr/>
          <p:nvPr/>
        </p:nvSpPr>
        <p:spPr>
          <a:xfrm>
            <a:off x="4643438" y="2451100"/>
            <a:ext cx="1349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91" name="Line 12"/>
          <p:cNvSpPr/>
          <p:nvPr/>
        </p:nvSpPr>
        <p:spPr>
          <a:xfrm>
            <a:off x="4327525" y="2451100"/>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92" name="Line 12"/>
          <p:cNvSpPr/>
          <p:nvPr/>
        </p:nvSpPr>
        <p:spPr>
          <a:xfrm>
            <a:off x="3540125" y="2466975"/>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93" name="Line 12"/>
          <p:cNvSpPr/>
          <p:nvPr/>
        </p:nvSpPr>
        <p:spPr>
          <a:xfrm>
            <a:off x="4149725" y="2451100"/>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694" name="Line 12"/>
          <p:cNvSpPr/>
          <p:nvPr/>
        </p:nvSpPr>
        <p:spPr>
          <a:xfrm>
            <a:off x="2608263" y="3330575"/>
            <a:ext cx="134937"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0695" name="Line 12"/>
          <p:cNvSpPr/>
          <p:nvPr/>
        </p:nvSpPr>
        <p:spPr>
          <a:xfrm>
            <a:off x="3644900" y="3330575"/>
            <a:ext cx="134938"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0696" name="Line 12"/>
          <p:cNvSpPr/>
          <p:nvPr/>
        </p:nvSpPr>
        <p:spPr>
          <a:xfrm>
            <a:off x="2698750" y="4400550"/>
            <a:ext cx="1349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694"/>
                                        </p:tgtEl>
                                        <p:attrNameLst>
                                          <p:attrName>style.visibility</p:attrName>
                                        </p:attrNameLst>
                                      </p:cBhvr>
                                      <p:to>
                                        <p:strVal val="visible"/>
                                      </p:to>
                                    </p:set>
                                    <p:animEffect transition="in" filter="fade">
                                      <p:cBhvr>
                                        <p:cTn id="7" dur="500"/>
                                        <p:tgtEl>
                                          <p:spTgt spid="70694"/>
                                        </p:tgtEl>
                                      </p:cBhvr>
                                    </p:animEffect>
                                  </p:childTnLst>
                                </p:cTn>
                              </p:par>
                              <p:par>
                                <p:cTn id="8" presetID="10" presetClass="entr" presetSubtype="0" fill="hold" nodeType="withEffect">
                                  <p:stCondLst>
                                    <p:cond delay="0"/>
                                  </p:stCondLst>
                                  <p:childTnLst>
                                    <p:set>
                                      <p:cBhvr>
                                        <p:cTn id="9" dur="1" fill="hold">
                                          <p:stCondLst>
                                            <p:cond delay="0"/>
                                          </p:stCondLst>
                                        </p:cTn>
                                        <p:tgtEl>
                                          <p:spTgt spid="70695"/>
                                        </p:tgtEl>
                                        <p:attrNameLst>
                                          <p:attrName>style.visibility</p:attrName>
                                        </p:attrNameLst>
                                      </p:cBhvr>
                                      <p:to>
                                        <p:strVal val="visible"/>
                                      </p:to>
                                    </p:set>
                                    <p:animEffect transition="in" filter="fade">
                                      <p:cBhvr>
                                        <p:cTn id="10" dur="500"/>
                                        <p:tgtEl>
                                          <p:spTgt spid="70695"/>
                                        </p:tgtEl>
                                      </p:cBhvr>
                                    </p:animEffect>
                                  </p:childTnLst>
                                </p:cTn>
                              </p:par>
                              <p:par>
                                <p:cTn id="11" presetID="10" presetClass="entr" presetSubtype="0" fill="hold" nodeType="withEffect">
                                  <p:stCondLst>
                                    <p:cond delay="0"/>
                                  </p:stCondLst>
                                  <p:childTnLst>
                                    <p:set>
                                      <p:cBhvr>
                                        <p:cTn id="12" dur="1" fill="hold">
                                          <p:stCondLst>
                                            <p:cond delay="0"/>
                                          </p:stCondLst>
                                        </p:cTn>
                                        <p:tgtEl>
                                          <p:spTgt spid="70663"/>
                                        </p:tgtEl>
                                        <p:attrNameLst>
                                          <p:attrName>style.visibility</p:attrName>
                                        </p:attrNameLst>
                                      </p:cBhvr>
                                      <p:to>
                                        <p:strVal val="visible"/>
                                      </p:to>
                                    </p:set>
                                    <p:animEffect transition="in" filter="fade">
                                      <p:cBhvr>
                                        <p:cTn id="13" dur="500"/>
                                        <p:tgtEl>
                                          <p:spTgt spid="70663"/>
                                        </p:tgtEl>
                                      </p:cBhvr>
                                    </p:animEffect>
                                  </p:childTnLst>
                                </p:cTn>
                              </p:par>
                              <p:par>
                                <p:cTn id="14" presetID="10" presetClass="entr" presetSubtype="0" fill="hold" nodeType="withEffect">
                                  <p:stCondLst>
                                    <p:cond delay="0"/>
                                  </p:stCondLst>
                                  <p:childTnLst>
                                    <p:set>
                                      <p:cBhvr>
                                        <p:cTn id="15" dur="1" fill="hold">
                                          <p:stCondLst>
                                            <p:cond delay="0"/>
                                          </p:stCondLst>
                                        </p:cTn>
                                        <p:tgtEl>
                                          <p:spTgt spid="70666"/>
                                        </p:tgtEl>
                                        <p:attrNameLst>
                                          <p:attrName>style.visibility</p:attrName>
                                        </p:attrNameLst>
                                      </p:cBhvr>
                                      <p:to>
                                        <p:strVal val="visible"/>
                                      </p:to>
                                    </p:set>
                                    <p:animEffect transition="in" filter="fade">
                                      <p:cBhvr>
                                        <p:cTn id="16" dur="500"/>
                                        <p:tgtEl>
                                          <p:spTgt spid="70666"/>
                                        </p:tgtEl>
                                      </p:cBhvr>
                                    </p:animEffect>
                                  </p:childTnLst>
                                </p:cTn>
                              </p:par>
                              <p:par>
                                <p:cTn id="17" presetID="10" presetClass="entr" presetSubtype="0" fill="hold" nodeType="withEffect">
                                  <p:stCondLst>
                                    <p:cond delay="0"/>
                                  </p:stCondLst>
                                  <p:childTnLst>
                                    <p:set>
                                      <p:cBhvr>
                                        <p:cTn id="18" dur="1" fill="hold">
                                          <p:stCondLst>
                                            <p:cond delay="0"/>
                                          </p:stCondLst>
                                        </p:cTn>
                                        <p:tgtEl>
                                          <p:spTgt spid="70662"/>
                                        </p:tgtEl>
                                        <p:attrNameLst>
                                          <p:attrName>style.visibility</p:attrName>
                                        </p:attrNameLst>
                                      </p:cBhvr>
                                      <p:to>
                                        <p:strVal val="visible"/>
                                      </p:to>
                                    </p:set>
                                    <p:animEffect transition="in" filter="fade">
                                      <p:cBhvr>
                                        <p:cTn id="19" dur="500"/>
                                        <p:tgtEl>
                                          <p:spTgt spid="70662"/>
                                        </p:tgtEl>
                                      </p:cBhvr>
                                    </p:animEffect>
                                  </p:childTnLst>
                                </p:cTn>
                              </p:par>
                              <p:par>
                                <p:cTn id="20" presetID="10" presetClass="entr" presetSubtype="0" fill="hold" nodeType="withEffect">
                                  <p:stCondLst>
                                    <p:cond delay="0"/>
                                  </p:stCondLst>
                                  <p:childTnLst>
                                    <p:set>
                                      <p:cBhvr>
                                        <p:cTn id="21" dur="1" fill="hold">
                                          <p:stCondLst>
                                            <p:cond delay="0"/>
                                          </p:stCondLst>
                                        </p:cTn>
                                        <p:tgtEl>
                                          <p:spTgt spid="70665"/>
                                        </p:tgtEl>
                                        <p:attrNameLst>
                                          <p:attrName>style.visibility</p:attrName>
                                        </p:attrNameLst>
                                      </p:cBhvr>
                                      <p:to>
                                        <p:strVal val="visible"/>
                                      </p:to>
                                    </p:set>
                                    <p:animEffect transition="in" filter="fade">
                                      <p:cBhvr>
                                        <p:cTn id="22" dur="500"/>
                                        <p:tgtEl>
                                          <p:spTgt spid="70665"/>
                                        </p:tgtEl>
                                      </p:cBhvr>
                                    </p:animEffect>
                                  </p:childTnLst>
                                </p:cTn>
                              </p:par>
                              <p:par>
                                <p:cTn id="23" presetID="10" presetClass="entr" presetSubtype="0" fill="hold" nodeType="withEffect">
                                  <p:stCondLst>
                                    <p:cond delay="0"/>
                                  </p:stCondLst>
                                  <p:childTnLst>
                                    <p:set>
                                      <p:cBhvr>
                                        <p:cTn id="24" dur="1" fill="hold">
                                          <p:stCondLst>
                                            <p:cond delay="0"/>
                                          </p:stCondLst>
                                        </p:cTn>
                                        <p:tgtEl>
                                          <p:spTgt spid="70664"/>
                                        </p:tgtEl>
                                        <p:attrNameLst>
                                          <p:attrName>style.visibility</p:attrName>
                                        </p:attrNameLst>
                                      </p:cBhvr>
                                      <p:to>
                                        <p:strVal val="visible"/>
                                      </p:to>
                                    </p:set>
                                    <p:animEffect transition="in" filter="fade">
                                      <p:cBhvr>
                                        <p:cTn id="25" dur="500"/>
                                        <p:tgtEl>
                                          <p:spTgt spid="70664"/>
                                        </p:tgtEl>
                                      </p:cBhvr>
                                    </p:animEffect>
                                  </p:childTnLst>
                                </p:cTn>
                              </p:par>
                              <p:par>
                                <p:cTn id="26" presetID="10" presetClass="entr" presetSubtype="0" fill="hold" nodeType="withEffect">
                                  <p:stCondLst>
                                    <p:cond delay="0"/>
                                  </p:stCondLst>
                                  <p:childTnLst>
                                    <p:set>
                                      <p:cBhvr>
                                        <p:cTn id="27" dur="1" fill="hold">
                                          <p:stCondLst>
                                            <p:cond delay="0"/>
                                          </p:stCondLst>
                                        </p:cTn>
                                        <p:tgtEl>
                                          <p:spTgt spid="70671"/>
                                        </p:tgtEl>
                                        <p:attrNameLst>
                                          <p:attrName>style.visibility</p:attrName>
                                        </p:attrNameLst>
                                      </p:cBhvr>
                                      <p:to>
                                        <p:strVal val="visible"/>
                                      </p:to>
                                    </p:set>
                                    <p:animEffect transition="in" filter="fade">
                                      <p:cBhvr>
                                        <p:cTn id="28" dur="500"/>
                                        <p:tgtEl>
                                          <p:spTgt spid="70671"/>
                                        </p:tgtEl>
                                      </p:cBhvr>
                                    </p:animEffect>
                                  </p:childTnLst>
                                </p:cTn>
                              </p:par>
                              <p:par>
                                <p:cTn id="29" presetID="10" presetClass="entr" presetSubtype="0" fill="hold" nodeType="withEffect">
                                  <p:stCondLst>
                                    <p:cond delay="0"/>
                                  </p:stCondLst>
                                  <p:childTnLst>
                                    <p:set>
                                      <p:cBhvr>
                                        <p:cTn id="30" dur="1" fill="hold">
                                          <p:stCondLst>
                                            <p:cond delay="0"/>
                                          </p:stCondLst>
                                        </p:cTn>
                                        <p:tgtEl>
                                          <p:spTgt spid="70696"/>
                                        </p:tgtEl>
                                        <p:attrNameLst>
                                          <p:attrName>style.visibility</p:attrName>
                                        </p:attrNameLst>
                                      </p:cBhvr>
                                      <p:to>
                                        <p:strVal val="visible"/>
                                      </p:to>
                                    </p:set>
                                    <p:animEffect transition="in" filter="fade">
                                      <p:cBhvr>
                                        <p:cTn id="31" dur="500"/>
                                        <p:tgtEl>
                                          <p:spTgt spid="70696"/>
                                        </p:tgtEl>
                                      </p:cBhvr>
                                    </p:animEffect>
                                  </p:childTnLst>
                                </p:cTn>
                              </p:par>
                              <p:par>
                                <p:cTn id="32" presetID="10" presetClass="entr" presetSubtype="0" fill="hold" nodeType="withEffect">
                                  <p:stCondLst>
                                    <p:cond delay="0"/>
                                  </p:stCondLst>
                                  <p:childTnLst>
                                    <p:set>
                                      <p:cBhvr>
                                        <p:cTn id="33" dur="1" fill="hold">
                                          <p:stCondLst>
                                            <p:cond delay="0"/>
                                          </p:stCondLst>
                                        </p:cTn>
                                        <p:tgtEl>
                                          <p:spTgt spid="70667"/>
                                        </p:tgtEl>
                                        <p:attrNameLst>
                                          <p:attrName>style.visibility</p:attrName>
                                        </p:attrNameLst>
                                      </p:cBhvr>
                                      <p:to>
                                        <p:strVal val="visible"/>
                                      </p:to>
                                    </p:set>
                                    <p:animEffect transition="in" filter="fade">
                                      <p:cBhvr>
                                        <p:cTn id="34" dur="500"/>
                                        <p:tgtEl>
                                          <p:spTgt spid="70667"/>
                                        </p:tgtEl>
                                      </p:cBhvr>
                                    </p:animEffect>
                                  </p:childTnLst>
                                </p:cTn>
                              </p:par>
                              <p:par>
                                <p:cTn id="35" presetID="10" presetClass="entr" presetSubtype="0" fill="hold" nodeType="withEffect">
                                  <p:stCondLst>
                                    <p:cond delay="0"/>
                                  </p:stCondLst>
                                  <p:childTnLst>
                                    <p:set>
                                      <p:cBhvr>
                                        <p:cTn id="36" dur="1" fill="hold">
                                          <p:stCondLst>
                                            <p:cond delay="0"/>
                                          </p:stCondLst>
                                        </p:cTn>
                                        <p:tgtEl>
                                          <p:spTgt spid="70668"/>
                                        </p:tgtEl>
                                        <p:attrNameLst>
                                          <p:attrName>style.visibility</p:attrName>
                                        </p:attrNameLst>
                                      </p:cBhvr>
                                      <p:to>
                                        <p:strVal val="visible"/>
                                      </p:to>
                                    </p:set>
                                    <p:animEffect transition="in" filter="fade">
                                      <p:cBhvr>
                                        <p:cTn id="37" dur="500"/>
                                        <p:tgtEl>
                                          <p:spTgt spid="70668"/>
                                        </p:tgtEl>
                                      </p:cBhvr>
                                    </p:animEffect>
                                  </p:childTnLst>
                                </p:cTn>
                              </p:par>
                              <p:par>
                                <p:cTn id="38" presetID="10" presetClass="entr" presetSubtype="0" fill="hold" nodeType="withEffect">
                                  <p:stCondLst>
                                    <p:cond delay="0"/>
                                  </p:stCondLst>
                                  <p:childTnLst>
                                    <p:set>
                                      <p:cBhvr>
                                        <p:cTn id="39" dur="1" fill="hold">
                                          <p:stCondLst>
                                            <p:cond delay="0"/>
                                          </p:stCondLst>
                                        </p:cTn>
                                        <p:tgtEl>
                                          <p:spTgt spid="70669"/>
                                        </p:tgtEl>
                                        <p:attrNameLst>
                                          <p:attrName>style.visibility</p:attrName>
                                        </p:attrNameLst>
                                      </p:cBhvr>
                                      <p:to>
                                        <p:strVal val="visible"/>
                                      </p:to>
                                    </p:set>
                                    <p:animEffect transition="in" filter="fade">
                                      <p:cBhvr>
                                        <p:cTn id="40" dur="500"/>
                                        <p:tgtEl>
                                          <p:spTgt spid="70669"/>
                                        </p:tgtEl>
                                      </p:cBhvr>
                                    </p:animEffect>
                                  </p:childTnLst>
                                </p:cTn>
                              </p:par>
                              <p:par>
                                <p:cTn id="41" presetID="10" presetClass="entr" presetSubtype="0" fill="hold" nodeType="withEffect">
                                  <p:stCondLst>
                                    <p:cond delay="0"/>
                                  </p:stCondLst>
                                  <p:childTnLst>
                                    <p:set>
                                      <p:cBhvr>
                                        <p:cTn id="42" dur="1" fill="hold">
                                          <p:stCondLst>
                                            <p:cond delay="0"/>
                                          </p:stCondLst>
                                        </p:cTn>
                                        <p:tgtEl>
                                          <p:spTgt spid="70670"/>
                                        </p:tgtEl>
                                        <p:attrNameLst>
                                          <p:attrName>style.visibility</p:attrName>
                                        </p:attrNameLst>
                                      </p:cBhvr>
                                      <p:to>
                                        <p:strVal val="visible"/>
                                      </p:to>
                                    </p:set>
                                    <p:animEffect transition="in" filter="fade">
                                      <p:cBhvr>
                                        <p:cTn id="43" dur="500"/>
                                        <p:tgtEl>
                                          <p:spTgt spid="70670"/>
                                        </p:tgtEl>
                                      </p:cBhvr>
                                    </p:animEffect>
                                  </p:childTnLst>
                                </p:cTn>
                              </p:par>
                              <p:par>
                                <p:cTn id="44" presetID="10" presetClass="entr" presetSubtype="0" fill="hold" nodeType="withEffect">
                                  <p:stCondLst>
                                    <p:cond delay="0"/>
                                  </p:stCondLst>
                                  <p:childTnLst>
                                    <p:set>
                                      <p:cBhvr>
                                        <p:cTn id="45" dur="1" fill="hold">
                                          <p:stCondLst>
                                            <p:cond delay="0"/>
                                          </p:stCondLst>
                                        </p:cTn>
                                        <p:tgtEl>
                                          <p:spTgt spid="70673"/>
                                        </p:tgtEl>
                                        <p:attrNameLst>
                                          <p:attrName>style.visibility</p:attrName>
                                        </p:attrNameLst>
                                      </p:cBhvr>
                                      <p:to>
                                        <p:strVal val="visible"/>
                                      </p:to>
                                    </p:set>
                                    <p:animEffect transition="in" filter="fade">
                                      <p:cBhvr>
                                        <p:cTn id="46" dur="500"/>
                                        <p:tgtEl>
                                          <p:spTgt spid="706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0661"/>
                                        </p:tgtEl>
                                        <p:attrNameLst>
                                          <p:attrName>style.visibility</p:attrName>
                                        </p:attrNameLst>
                                      </p:cBhvr>
                                      <p:to>
                                        <p:strVal val="visible"/>
                                      </p:to>
                                    </p:set>
                                    <p:animEffect transition="in" filter="fade">
                                      <p:cBhvr>
                                        <p:cTn id="49"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7168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56</a:t>
            </a:fld>
            <a:endParaRPr lang="en-US" altLang="zh-CN" sz="900" dirty="0">
              <a:solidFill>
                <a:srgbClr val="898989"/>
              </a:solidFill>
              <a:latin typeface="Times New Roman" panose="02020603050405020304" pitchFamily="18" charset="0"/>
            </a:endParaRPr>
          </a:p>
        </p:txBody>
      </p:sp>
      <p:sp>
        <p:nvSpPr>
          <p:cNvPr id="71684" name="Rectangle 4"/>
          <p:cNvSpPr>
            <a:spLocks noGrp="1"/>
          </p:cNvSpPr>
          <p:nvPr>
            <p:ph/>
          </p:nvPr>
        </p:nvSpPr>
        <p:spPr>
          <a:xfrm>
            <a:off x="442913" y="303213"/>
            <a:ext cx="8343900" cy="4573587"/>
          </a:xfrm>
          <a:prstGeom prst="rect">
            <a:avLst/>
          </a:prstGeom>
          <a:noFill/>
          <a:ln w="9525">
            <a:noFill/>
          </a:ln>
        </p:spPr>
        <p:txBody>
          <a:bodyPr/>
          <a:lstStyle/>
          <a:p>
            <a:pPr eaLnBrk="1" hangingPunct="1">
              <a:buNone/>
            </a:pPr>
            <a:endParaRPr lang="zh-CN" altLang="en-US" sz="1800" dirty="0">
              <a:latin typeface="黑体" panose="02010609060101010101" pitchFamily="49" charset="-122"/>
              <a:ea typeface="黑体" panose="02010609060101010101" pitchFamily="49" charset="-122"/>
            </a:endParaRPr>
          </a:p>
          <a:p>
            <a:pPr eaLnBrk="1" hangingPunct="1">
              <a:buNone/>
            </a:pPr>
            <a:r>
              <a:rPr lang="zh-CN" altLang="en-US" sz="1800" b="1" dirty="0">
                <a:latin typeface="黑体" panose="02010609060101010101" pitchFamily="49" charset="-122"/>
                <a:ea typeface="黑体" panose="02010609060101010101" pitchFamily="49" charset="-122"/>
              </a:rPr>
              <a:t>②化简为或与式</a:t>
            </a:r>
            <a:endParaRPr lang="en-US" altLang="zh-CN" sz="1800"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Ø"/>
            </a:pPr>
            <a:r>
              <a:rPr lang="zh-CN" altLang="en-US" sz="1800"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常规法</a:t>
            </a:r>
            <a:r>
              <a:rPr lang="zh-CN" altLang="en-US" sz="1800" dirty="0">
                <a:latin typeface="黑体" panose="02010609060101010101" pitchFamily="49" charset="-122"/>
                <a:ea typeface="黑体" panose="02010609060101010101" pitchFamily="49" charset="-122"/>
              </a:rPr>
              <a:t>化简方式类似于与或式的化简，化简中常</a:t>
            </a:r>
          </a:p>
          <a:p>
            <a:pPr eaLnBrk="1" hangingPunct="1">
              <a:buNone/>
            </a:pPr>
            <a:r>
              <a:rPr lang="zh-CN" altLang="en-US" sz="1800" dirty="0">
                <a:latin typeface="黑体" panose="02010609060101010101" pitchFamily="49" charset="-122"/>
                <a:ea typeface="黑体" panose="02010609060101010101" pitchFamily="49" charset="-122"/>
              </a:rPr>
              <a:t>  用的公式主要有：</a:t>
            </a:r>
          </a:p>
          <a:p>
            <a:pPr eaLnBrk="1" hangingPunct="1">
              <a:buNone/>
            </a:pPr>
            <a:r>
              <a:rPr lang="zh-CN" altLang="en-US" sz="1800"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 A + B )( A + B ) = A          </a:t>
            </a:r>
          </a:p>
          <a:p>
            <a:pPr eaLnBrk="1" hangingPunct="1">
              <a:buNone/>
            </a:pPr>
            <a:r>
              <a:rPr lang="en-US" altLang="zh-CN" sz="1800" b="1" dirty="0">
                <a:latin typeface="黑体" panose="02010609060101010101" pitchFamily="49" charset="-122"/>
                <a:ea typeface="黑体" panose="02010609060101010101" pitchFamily="49" charset="-122"/>
              </a:rPr>
              <a:t>    A ( A + B ) = A</a:t>
            </a:r>
          </a:p>
          <a:p>
            <a:pPr eaLnBrk="1" hangingPunct="1">
              <a:spcBef>
                <a:spcPct val="0"/>
              </a:spcBef>
              <a:buNone/>
            </a:pPr>
            <a:r>
              <a:rPr lang="en-US" altLang="zh-CN" sz="1800" b="1" dirty="0">
                <a:latin typeface="黑体" panose="02010609060101010101" pitchFamily="49" charset="-122"/>
                <a:ea typeface="黑体" panose="02010609060101010101" pitchFamily="49" charset="-122"/>
              </a:rPr>
              <a:t>    A ( A + B ) = AB      </a:t>
            </a:r>
          </a:p>
          <a:p>
            <a:pPr eaLnBrk="1" hangingPunct="1">
              <a:spcBef>
                <a:spcPct val="0"/>
              </a:spcBef>
              <a:buNone/>
            </a:pPr>
            <a:r>
              <a:rPr lang="en-US" altLang="zh-CN" sz="1800" b="1" dirty="0">
                <a:latin typeface="黑体" panose="02010609060101010101" pitchFamily="49" charset="-122"/>
                <a:ea typeface="黑体" panose="02010609060101010101" pitchFamily="49" charset="-122"/>
              </a:rPr>
              <a:t>    ( A + B )( A + C )( B + C )   = ( A + B )(A + C )</a:t>
            </a:r>
          </a:p>
          <a:p>
            <a:pPr eaLnBrk="1" hangingPunct="1">
              <a:buNone/>
            </a:pPr>
            <a:r>
              <a:rPr lang="zh-CN" altLang="en-US" sz="1800">
                <a:latin typeface="黑体" panose="02010609060101010101" pitchFamily="49" charset="-122"/>
                <a:ea typeface="黑体" panose="02010609060101010101" pitchFamily="49" charset="-122"/>
              </a:rPr>
              <a:t> 例</a:t>
            </a:r>
            <a:r>
              <a:rPr lang="en-US" altLang="zh-CN" sz="1800" dirty="0">
                <a:latin typeface="黑体" panose="02010609060101010101" pitchFamily="49" charset="-122"/>
                <a:ea typeface="黑体" panose="02010609060101010101" pitchFamily="49" charset="-122"/>
              </a:rPr>
              <a:t>3</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F= </a:t>
            </a:r>
            <a:r>
              <a:rPr lang="en-US" altLang="zh-CN" sz="1800" b="1" dirty="0">
                <a:solidFill>
                  <a:srgbClr val="FF0066"/>
                </a:solidFill>
                <a:latin typeface="黑体" panose="02010609060101010101" pitchFamily="49" charset="-122"/>
                <a:ea typeface="黑体" panose="02010609060101010101" pitchFamily="49" charset="-122"/>
              </a:rPr>
              <a:t>A ( A</a:t>
            </a:r>
            <a:r>
              <a:rPr lang="en-US" altLang="zh-CN" sz="1800" dirty="0">
                <a:solidFill>
                  <a:srgbClr val="FF0066"/>
                </a:solidFill>
                <a:latin typeface="黑体" panose="02010609060101010101" pitchFamily="49" charset="-122"/>
                <a:ea typeface="黑体" panose="02010609060101010101" pitchFamily="49" charset="-122"/>
              </a:rPr>
              <a:t> + B </a:t>
            </a:r>
            <a:r>
              <a:rPr lang="en-US" altLang="zh-CN" sz="1800" b="1" dirty="0">
                <a:solidFill>
                  <a:srgbClr val="FF0066"/>
                </a:solidFill>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(A + D )( B + D )</a:t>
            </a:r>
            <a:endParaRPr lang="en-US" altLang="zh-CN" sz="1800" b="1" dirty="0">
              <a:solidFill>
                <a:srgbClr val="FF0066"/>
              </a:solidFill>
              <a:latin typeface="黑体" panose="02010609060101010101" pitchFamily="49" charset="-122"/>
              <a:ea typeface="黑体" panose="02010609060101010101" pitchFamily="49" charset="-122"/>
            </a:endParaRPr>
          </a:p>
          <a:p>
            <a:pPr eaLnBrk="1" hangingPunct="1">
              <a:spcBef>
                <a:spcPct val="0"/>
              </a:spcBef>
              <a:buNone/>
            </a:pPr>
            <a:r>
              <a:rPr lang="en-US" altLang="zh-CN" sz="1800" dirty="0">
                <a:latin typeface="黑体" panose="02010609060101010101" pitchFamily="49" charset="-122"/>
                <a:ea typeface="黑体" panose="02010609060101010101" pitchFamily="49" charset="-122"/>
              </a:rPr>
              <a:t>           = </a:t>
            </a:r>
            <a:r>
              <a:rPr lang="en-US" altLang="zh-CN" sz="1800" b="1" dirty="0">
                <a:latin typeface="黑体" panose="02010609060101010101" pitchFamily="49" charset="-122"/>
                <a:ea typeface="黑体" panose="02010609060101010101" pitchFamily="49" charset="-122"/>
              </a:rPr>
              <a:t>A (</a:t>
            </a: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A</a:t>
            </a:r>
            <a:r>
              <a:rPr lang="en-US" altLang="zh-CN" sz="1800" dirty="0">
                <a:latin typeface="黑体" panose="02010609060101010101" pitchFamily="49" charset="-122"/>
                <a:ea typeface="黑体" panose="02010609060101010101" pitchFamily="49" charset="-122"/>
              </a:rPr>
              <a:t> + D </a:t>
            </a:r>
            <a:r>
              <a:rPr lang="en-US" altLang="zh-CN" sz="1800" b="1"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(B + D )</a:t>
            </a:r>
          </a:p>
          <a:p>
            <a:pPr eaLnBrk="1" hangingPunct="1">
              <a:spcBef>
                <a:spcPct val="0"/>
              </a:spcBef>
              <a:buNone/>
            </a:pPr>
            <a:r>
              <a:rPr lang="en-US" altLang="zh-CN" sz="1800" dirty="0">
                <a:latin typeface="黑体" panose="02010609060101010101" pitchFamily="49" charset="-122"/>
                <a:ea typeface="黑体" panose="02010609060101010101" pitchFamily="49" charset="-122"/>
              </a:rPr>
              <a:t>           = A</a:t>
            </a:r>
            <a:r>
              <a:rPr lang="en-US" altLang="zh-CN" sz="1800" b="1" dirty="0">
                <a:latin typeface="黑体" panose="02010609060101010101" pitchFamily="49" charset="-122"/>
                <a:ea typeface="黑体" panose="02010609060101010101" pitchFamily="49" charset="-122"/>
              </a:rPr>
              <a:t>D ( </a:t>
            </a:r>
            <a:r>
              <a:rPr lang="en-US" altLang="zh-CN" sz="1800" dirty="0">
                <a:latin typeface="黑体" panose="02010609060101010101" pitchFamily="49" charset="-122"/>
                <a:ea typeface="黑体" panose="02010609060101010101" pitchFamily="49" charset="-122"/>
              </a:rPr>
              <a:t>B + </a:t>
            </a:r>
            <a:r>
              <a:rPr lang="en-US" altLang="zh-CN" sz="1800" b="1" dirty="0">
                <a:latin typeface="黑体" panose="02010609060101010101" pitchFamily="49" charset="-122"/>
                <a:ea typeface="黑体" panose="02010609060101010101" pitchFamily="49" charset="-122"/>
              </a:rPr>
              <a:t>D )</a:t>
            </a:r>
          </a:p>
          <a:p>
            <a:pPr eaLnBrk="1" hangingPunct="1">
              <a:spcBef>
                <a:spcPct val="0"/>
              </a:spcBef>
              <a:buNone/>
            </a:pPr>
            <a:r>
              <a:rPr lang="en-US" altLang="zh-CN" sz="1800" dirty="0">
                <a:latin typeface="黑体" panose="02010609060101010101" pitchFamily="49" charset="-122"/>
                <a:ea typeface="黑体" panose="02010609060101010101" pitchFamily="49" charset="-122"/>
              </a:rPr>
              <a:t>           = AD</a:t>
            </a:r>
          </a:p>
        </p:txBody>
      </p:sp>
      <p:sp>
        <p:nvSpPr>
          <p:cNvPr id="71685" name="Line 36"/>
          <p:cNvSpPr/>
          <p:nvPr/>
        </p:nvSpPr>
        <p:spPr>
          <a:xfrm>
            <a:off x="2195736" y="2571750"/>
            <a:ext cx="223838"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686" name="Line 39"/>
          <p:cNvSpPr/>
          <p:nvPr/>
        </p:nvSpPr>
        <p:spPr>
          <a:xfrm>
            <a:off x="2643188" y="1673225"/>
            <a:ext cx="2254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87" name="Line 45"/>
          <p:cNvSpPr/>
          <p:nvPr/>
        </p:nvSpPr>
        <p:spPr>
          <a:xfrm>
            <a:off x="2871788" y="2913063"/>
            <a:ext cx="2238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88" name="Line 46"/>
          <p:cNvSpPr/>
          <p:nvPr/>
        </p:nvSpPr>
        <p:spPr>
          <a:xfrm>
            <a:off x="3908425" y="2922588"/>
            <a:ext cx="2238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89" name="Line 48"/>
          <p:cNvSpPr/>
          <p:nvPr/>
        </p:nvSpPr>
        <p:spPr>
          <a:xfrm>
            <a:off x="1403350" y="2328863"/>
            <a:ext cx="2238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90" name="Line 51"/>
          <p:cNvSpPr/>
          <p:nvPr/>
        </p:nvSpPr>
        <p:spPr>
          <a:xfrm>
            <a:off x="5795963" y="2571750"/>
            <a:ext cx="2238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91" name="Line 53"/>
          <p:cNvSpPr/>
          <p:nvPr/>
        </p:nvSpPr>
        <p:spPr>
          <a:xfrm>
            <a:off x="2414588" y="3175000"/>
            <a:ext cx="2238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92" name="Line 54"/>
          <p:cNvSpPr/>
          <p:nvPr/>
        </p:nvSpPr>
        <p:spPr>
          <a:xfrm>
            <a:off x="3494088" y="3179763"/>
            <a:ext cx="2254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93" name="Line 57"/>
          <p:cNvSpPr/>
          <p:nvPr/>
        </p:nvSpPr>
        <p:spPr>
          <a:xfrm>
            <a:off x="2525713" y="3421063"/>
            <a:ext cx="2254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advTm="20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73731" name="Rectangle 6"/>
          <p:cNvSpPr txBox="1">
            <a:spLocks noGrp="1"/>
          </p:cNvSpPr>
          <p:nvPr/>
        </p:nvSpPr>
        <p:spPr>
          <a:xfrm>
            <a:off x="6466205"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57</a:t>
            </a:fld>
            <a:endParaRPr lang="en-US" altLang="zh-CN" sz="900" dirty="0">
              <a:solidFill>
                <a:srgbClr val="898989"/>
              </a:solidFill>
              <a:latin typeface="Times New Roman" panose="02020603050405020304" pitchFamily="18" charset="0"/>
            </a:endParaRPr>
          </a:p>
        </p:txBody>
      </p:sp>
      <p:sp>
        <p:nvSpPr>
          <p:cNvPr id="73732" name="Rectangle 3"/>
          <p:cNvSpPr>
            <a:spLocks noGrp="1"/>
          </p:cNvSpPr>
          <p:nvPr>
            <p:ph type="title"/>
          </p:nvPr>
        </p:nvSpPr>
        <p:spPr>
          <a:xfrm>
            <a:off x="611188" y="544513"/>
            <a:ext cx="3940175" cy="514350"/>
          </a:xfrm>
          <a:prstGeom prst="rect">
            <a:avLst/>
          </a:prstGeom>
          <a:noFill/>
          <a:ln w="9525">
            <a:noFill/>
          </a:ln>
        </p:spPr>
        <p:txBody>
          <a:bodyPr/>
          <a:lstStyle/>
          <a:p>
            <a:pPr eaLnBrk="1" hangingPunct="1">
              <a:buFont typeface="Wingdings" panose="05000000000000000000" pitchFamily="2" charset="2"/>
              <a:buChar char="l"/>
            </a:pPr>
            <a:r>
              <a:rPr lang="zh-CN" altLang="en-US" sz="1800" b="1" dirty="0">
                <a:latin typeface="黑体" panose="02010609060101010101" pitchFamily="49" charset="-122"/>
                <a:ea typeface="黑体" panose="02010609060101010101" pitchFamily="49" charset="-122"/>
              </a:rPr>
              <a:t>利用</a:t>
            </a:r>
            <a:r>
              <a:rPr lang="zh-CN" altLang="en-US" sz="1800" b="1" u="sng" dirty="0">
                <a:latin typeface="黑体" panose="02010609060101010101" pitchFamily="49" charset="-122"/>
                <a:ea typeface="黑体" panose="02010609060101010101" pitchFamily="49" charset="-122"/>
              </a:rPr>
              <a:t>最简与或式</a:t>
            </a:r>
            <a:r>
              <a:rPr lang="zh-CN" altLang="en-US" sz="1800" b="1" dirty="0">
                <a:latin typeface="黑体" panose="02010609060101010101" pitchFamily="49" charset="-122"/>
                <a:ea typeface="黑体" panose="02010609060101010101" pitchFamily="49" charset="-122"/>
              </a:rPr>
              <a:t>得到</a:t>
            </a:r>
            <a:r>
              <a:rPr lang="zh-CN" altLang="en-US" sz="1800" b="1" u="sng" dirty="0">
                <a:latin typeface="黑体" panose="02010609060101010101" pitchFamily="49" charset="-122"/>
                <a:ea typeface="黑体" panose="02010609060101010101" pitchFamily="49" charset="-122"/>
              </a:rPr>
              <a:t>最简或与式</a:t>
            </a:r>
          </a:p>
        </p:txBody>
      </p:sp>
      <p:sp>
        <p:nvSpPr>
          <p:cNvPr id="73733" name="Rectangle 4"/>
          <p:cNvSpPr>
            <a:spLocks noGrp="1"/>
          </p:cNvSpPr>
          <p:nvPr>
            <p:ph/>
          </p:nvPr>
        </p:nvSpPr>
        <p:spPr>
          <a:xfrm>
            <a:off x="628650" y="1010285"/>
            <a:ext cx="8245475" cy="1630680"/>
          </a:xfrm>
          <a:prstGeom prst="rect">
            <a:avLst/>
          </a:prstGeom>
          <a:noFill/>
          <a:ln w="9525">
            <a:noFill/>
          </a:ln>
        </p:spPr>
        <p:txBody>
          <a:bodyPr/>
          <a:lstStyle/>
          <a:p>
            <a:pPr eaLnBrk="1" hangingPunct="1">
              <a:buFont typeface="Wingdings" panose="05000000000000000000" pitchFamily="2" charset="2"/>
              <a:buChar char="Ø"/>
            </a:pPr>
            <a:r>
              <a:rPr lang="en-US" altLang="zh-CN" sz="1800" b="1" dirty="0">
                <a:latin typeface="黑体" panose="02010609060101010101" pitchFamily="49" charset="-122"/>
                <a:ea typeface="黑体" panose="02010609060101010101" pitchFamily="49" charset="-122"/>
              </a:rPr>
              <a:t> </a:t>
            </a:r>
            <a:r>
              <a:rPr lang="zh-CN" altLang="en-US" sz="1800" b="1" dirty="0">
                <a:solidFill>
                  <a:srgbClr val="FF0000"/>
                </a:solidFill>
                <a:latin typeface="黑体" panose="02010609060101010101" pitchFamily="49" charset="-122"/>
                <a:ea typeface="黑体" panose="02010609060101010101" pitchFamily="49" charset="-122"/>
              </a:rPr>
              <a:t>二次对偶法</a:t>
            </a:r>
            <a:endParaRPr lang="zh-CN" altLang="en-US" sz="1800" dirty="0">
              <a:solidFill>
                <a:srgbClr val="FF0000"/>
              </a:solidFill>
              <a:latin typeface="黑体" panose="02010609060101010101" pitchFamily="49" charset="-122"/>
              <a:ea typeface="黑体" panose="02010609060101010101" pitchFamily="49" charset="-122"/>
            </a:endParaRPr>
          </a:p>
          <a:p>
            <a:pPr eaLnBrk="1" hangingPunct="1">
              <a:buNone/>
            </a:pP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利用对偶规则，先求出</a:t>
            </a:r>
            <a:r>
              <a:rPr lang="en-US" altLang="zh-CN" sz="1800" dirty="0">
                <a:latin typeface="黑体" panose="02010609060101010101" pitchFamily="49" charset="-122"/>
                <a:ea typeface="黑体" panose="02010609060101010101" pitchFamily="49" charset="-122"/>
              </a:rPr>
              <a:t>F</a:t>
            </a:r>
            <a:r>
              <a:rPr lang="zh-CN" altLang="en-US" sz="1800" dirty="0">
                <a:latin typeface="黑体" panose="02010609060101010101" pitchFamily="49" charset="-122"/>
                <a:ea typeface="黑体" panose="02010609060101010101" pitchFamily="49" charset="-122"/>
              </a:rPr>
              <a:t>的对偶式</a:t>
            </a:r>
            <a:r>
              <a:rPr lang="en-US" altLang="zh-CN" sz="1800" dirty="0">
                <a:solidFill>
                  <a:srgbClr val="FF0000"/>
                </a:solidFill>
                <a:latin typeface="黑体" panose="02010609060101010101" pitchFamily="49" charset="-122"/>
                <a:ea typeface="黑体" panose="02010609060101010101" pitchFamily="49" charset="-122"/>
              </a:rPr>
              <a:t>F’</a:t>
            </a:r>
            <a:r>
              <a:rPr lang="zh-CN" altLang="en-US" sz="1800" dirty="0">
                <a:latin typeface="黑体" panose="02010609060101010101" pitchFamily="49" charset="-122"/>
                <a:ea typeface="黑体" panose="02010609060101010101" pitchFamily="49" charset="-122"/>
              </a:rPr>
              <a:t>，再将对偶式</a:t>
            </a:r>
            <a:r>
              <a:rPr lang="en-US" altLang="zh-CN" sz="1800" dirty="0">
                <a:solidFill>
                  <a:srgbClr val="FF0000"/>
                </a:solidFill>
                <a:latin typeface="黑体" panose="02010609060101010101" pitchFamily="49" charset="-122"/>
                <a:ea typeface="黑体" panose="02010609060101010101" pitchFamily="49" charset="-122"/>
              </a:rPr>
              <a:t>F’</a:t>
            </a:r>
            <a:r>
              <a:rPr lang="zh-CN" altLang="en-US" sz="1800" dirty="0">
                <a:latin typeface="黑体" panose="02010609060101010101" pitchFamily="49" charset="-122"/>
                <a:ea typeface="黑体" panose="02010609060101010101" pitchFamily="49" charset="-122"/>
              </a:rPr>
              <a:t>化简为</a:t>
            </a:r>
            <a:r>
              <a:rPr lang="zh-CN" altLang="en-US" sz="1800" b="1" dirty="0">
                <a:latin typeface="黑体" panose="02010609060101010101" pitchFamily="49" charset="-122"/>
                <a:ea typeface="黑体" panose="02010609060101010101" pitchFamily="49" charset="-122"/>
              </a:rPr>
              <a:t>最简与或式</a:t>
            </a:r>
            <a:r>
              <a:rPr lang="zh-CN" altLang="en-US" sz="1800" dirty="0">
                <a:latin typeface="黑体" panose="02010609060101010101" pitchFamily="49" charset="-122"/>
                <a:ea typeface="黑体" panose="02010609060101010101" pitchFamily="49" charset="-122"/>
              </a:rPr>
              <a:t>，最后再求一次对偶</a:t>
            </a:r>
            <a:r>
              <a:rPr lang="en-US" altLang="zh-CN" sz="1800" dirty="0">
                <a:solidFill>
                  <a:srgbClr val="FF0000"/>
                </a:solidFill>
                <a:latin typeface="黑体" panose="02010609060101010101" pitchFamily="49" charset="-122"/>
                <a:ea typeface="黑体" panose="02010609060101010101" pitchFamily="49" charset="-122"/>
              </a:rPr>
              <a:t>(F’)’= F</a:t>
            </a:r>
            <a:r>
              <a:rPr lang="zh-CN" altLang="en-US" sz="1800" dirty="0">
                <a:latin typeface="黑体" panose="02010609060101010101" pitchFamily="49" charset="-122"/>
                <a:ea typeface="黑体" panose="02010609060101010101" pitchFamily="49" charset="-122"/>
              </a:rPr>
              <a:t>，则得到 </a:t>
            </a:r>
            <a:r>
              <a:rPr lang="en-US" altLang="zh-CN" sz="1800" dirty="0">
                <a:latin typeface="黑体" panose="02010609060101010101" pitchFamily="49" charset="-122"/>
                <a:ea typeface="黑体" panose="02010609060101010101" pitchFamily="49" charset="-122"/>
              </a:rPr>
              <a:t>F </a:t>
            </a:r>
            <a:r>
              <a:rPr lang="zh-CN" altLang="en-US" sz="1800" dirty="0">
                <a:latin typeface="黑体" panose="02010609060101010101" pitchFamily="49" charset="-122"/>
                <a:ea typeface="黑体" panose="02010609060101010101" pitchFamily="49" charset="-122"/>
              </a:rPr>
              <a:t>最简或与式。例：</a:t>
            </a:r>
          </a:p>
          <a:p>
            <a:pPr eaLnBrk="1" hangingPunct="1">
              <a:lnSpc>
                <a:spcPct val="130000"/>
              </a:lnSpc>
              <a:spcBef>
                <a:spcPct val="0"/>
              </a:spcBef>
              <a:buNone/>
            </a:pPr>
            <a:r>
              <a:rPr lang="zh-CN" altLang="en-US" sz="1800" dirty="0">
                <a:latin typeface="黑体" panose="02010609060101010101" pitchFamily="49" charset="-122"/>
                <a:ea typeface="黑体" panose="02010609060101010101" pitchFamily="49" charset="-122"/>
              </a:rPr>
              <a:t> </a:t>
            </a:r>
          </a:p>
        </p:txBody>
      </p:sp>
      <p:pic>
        <p:nvPicPr>
          <p:cNvPr id="2" name="图片 1"/>
          <p:cNvPicPr>
            <a:picLocks noChangeAspect="1"/>
          </p:cNvPicPr>
          <p:nvPr>
            <p:custDataLst>
              <p:tags r:id="rId1"/>
            </p:custDataLst>
          </p:nvPr>
        </p:nvPicPr>
        <p:blipFill>
          <a:blip r:embed="rId3"/>
          <a:stretch>
            <a:fillRect/>
          </a:stretch>
        </p:blipFill>
        <p:spPr>
          <a:xfrm>
            <a:off x="1082040" y="2466975"/>
            <a:ext cx="7849235" cy="2030730"/>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7475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58</a:t>
            </a:fld>
            <a:endParaRPr lang="en-US" altLang="zh-CN" sz="900" dirty="0">
              <a:solidFill>
                <a:srgbClr val="898989"/>
              </a:solidFill>
              <a:latin typeface="Times New Roman" panose="02020603050405020304" pitchFamily="18" charset="0"/>
            </a:endParaRPr>
          </a:p>
        </p:txBody>
      </p:sp>
      <p:sp>
        <p:nvSpPr>
          <p:cNvPr id="74756" name="Rectangle 3"/>
          <p:cNvSpPr>
            <a:spLocks noGrp="1"/>
          </p:cNvSpPr>
          <p:nvPr>
            <p:ph type="title"/>
          </p:nvPr>
        </p:nvSpPr>
        <p:spPr>
          <a:xfrm>
            <a:off x="611188" y="544513"/>
            <a:ext cx="7772400" cy="514350"/>
          </a:xfrm>
          <a:prstGeom prst="rect">
            <a:avLst/>
          </a:prstGeom>
          <a:noFill/>
          <a:ln w="9525">
            <a:noFill/>
          </a:ln>
        </p:spPr>
        <p:txBody>
          <a:bodyPr/>
          <a:lstStyle/>
          <a:p>
            <a:pPr eaLnBrk="1" hangingPunct="1">
              <a:buFont typeface="Wingdings" panose="05000000000000000000" pitchFamily="2" charset="2"/>
              <a:buChar char="Ø"/>
            </a:pPr>
            <a:r>
              <a:rPr lang="zh-CN" altLang="en-US" sz="1800" b="1" dirty="0">
                <a:solidFill>
                  <a:srgbClr val="FF0000"/>
                </a:solidFill>
                <a:latin typeface="黑体" panose="02010609060101010101" pitchFamily="49" charset="-122"/>
                <a:ea typeface="黑体" panose="02010609060101010101" pitchFamily="49" charset="-122"/>
              </a:rPr>
              <a:t>二次求反法</a:t>
            </a:r>
          </a:p>
        </p:txBody>
      </p:sp>
      <p:pic>
        <p:nvPicPr>
          <p:cNvPr id="3" name="图片 2"/>
          <p:cNvPicPr>
            <a:picLocks noChangeAspect="1"/>
          </p:cNvPicPr>
          <p:nvPr/>
        </p:nvPicPr>
        <p:blipFill>
          <a:blip r:embed="rId2"/>
          <a:stretch>
            <a:fillRect/>
          </a:stretch>
        </p:blipFill>
        <p:spPr>
          <a:xfrm>
            <a:off x="549910" y="1210310"/>
            <a:ext cx="8336280" cy="660400"/>
          </a:xfrm>
          <a:prstGeom prst="rect">
            <a:avLst/>
          </a:prstGeom>
        </p:spPr>
      </p:pic>
      <p:pic>
        <p:nvPicPr>
          <p:cNvPr id="4" name="图片 3"/>
          <p:cNvPicPr>
            <a:picLocks noChangeAspect="1"/>
          </p:cNvPicPr>
          <p:nvPr/>
        </p:nvPicPr>
        <p:blipFill>
          <a:blip r:embed="rId3"/>
          <a:stretch>
            <a:fillRect/>
          </a:stretch>
        </p:blipFill>
        <p:spPr>
          <a:xfrm>
            <a:off x="1303655" y="2149475"/>
            <a:ext cx="6879590" cy="2412365"/>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75779" name="Rectangle 6"/>
          <p:cNvSpPr txBox="1">
            <a:spLocks noGrp="1"/>
          </p:cNvSpPr>
          <p:nvPr/>
        </p:nvSpPr>
        <p:spPr>
          <a:xfrm>
            <a:off x="6448425"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59</a:t>
            </a:fld>
            <a:endParaRPr lang="en-US" altLang="zh-CN" sz="900" dirty="0">
              <a:solidFill>
                <a:srgbClr val="898989"/>
              </a:solidFill>
              <a:latin typeface="Times New Roman" panose="02020603050405020304" pitchFamily="18" charset="0"/>
            </a:endParaRPr>
          </a:p>
        </p:txBody>
      </p:sp>
      <p:sp>
        <p:nvSpPr>
          <p:cNvPr id="75780" name="Rectangle 3"/>
          <p:cNvSpPr>
            <a:spLocks noGrp="1"/>
          </p:cNvSpPr>
          <p:nvPr>
            <p:ph type="title"/>
          </p:nvPr>
        </p:nvSpPr>
        <p:spPr>
          <a:xfrm>
            <a:off x="357188" y="738188"/>
            <a:ext cx="7461250" cy="628650"/>
          </a:xfrm>
          <a:prstGeom prst="rect">
            <a:avLst/>
          </a:prstGeom>
          <a:noFill/>
          <a:ln w="9525">
            <a:noFill/>
          </a:ln>
        </p:spPr>
        <p:txBody>
          <a:bodyPr/>
          <a:lstStyle/>
          <a:p>
            <a:pPr eaLnBrk="1" hangingPunct="1"/>
            <a:r>
              <a:rPr lang="en-US" altLang="zh-CN" sz="1800" b="1" dirty="0">
                <a:latin typeface="黑体" panose="02010609060101010101" pitchFamily="49" charset="-122"/>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）用卡诺图化简逻辑函数的基本原理</a:t>
            </a:r>
          </a:p>
        </p:txBody>
      </p:sp>
      <p:sp>
        <p:nvSpPr>
          <p:cNvPr id="75781" name="Text Box 6"/>
          <p:cNvSpPr txBox="1"/>
          <p:nvPr/>
        </p:nvSpPr>
        <p:spPr>
          <a:xfrm>
            <a:off x="357188" y="1347614"/>
            <a:ext cx="8786812" cy="3839962"/>
          </a:xfrm>
          <a:prstGeom prst="rect">
            <a:avLst/>
          </a:prstGeom>
          <a:noFill/>
          <a:ln w="9525">
            <a:noFill/>
          </a:ln>
        </p:spPr>
        <p:txBody>
          <a:bodyPr wrap="square">
            <a:spAutoFit/>
          </a:bodyPr>
          <a:lstStyle/>
          <a:p>
            <a:pPr eaLnBrk="1" hangingPunct="1">
              <a:lnSpc>
                <a:spcPct val="90000"/>
              </a:lnSpc>
              <a:spcBef>
                <a:spcPct val="20000"/>
              </a:spcBef>
            </a:pPr>
            <a:r>
              <a:rPr lang="en-US" altLang="zh-CN" sz="1800" b="1" dirty="0">
                <a:solidFill>
                  <a:schemeClr val="tx1"/>
                </a:solidFill>
                <a:latin typeface="黑体" panose="02010609060101010101" pitchFamily="49" charset="-122"/>
                <a:ea typeface="黑体" panose="02010609060101010101" pitchFamily="49" charset="-122"/>
              </a:rPr>
              <a:t>“</a:t>
            </a:r>
            <a:r>
              <a:rPr lang="zh-CN" altLang="en-US" sz="1800" b="1" dirty="0">
                <a:solidFill>
                  <a:srgbClr val="FF0000"/>
                </a:solidFill>
                <a:latin typeface="黑体" panose="02010609060101010101" pitchFamily="49" charset="-122"/>
                <a:ea typeface="黑体" panose="02010609060101010101" pitchFamily="49" charset="-122"/>
              </a:rPr>
              <a:t>相邻</a:t>
            </a:r>
            <a:r>
              <a:rPr lang="zh-CN" altLang="en-US" sz="1800" b="1" dirty="0">
                <a:solidFill>
                  <a:schemeClr val="tx1"/>
                </a:solidFill>
                <a:latin typeface="黑体" panose="02010609060101010101" pitchFamily="49" charset="-122"/>
                <a:ea typeface="黑体" panose="02010609060101010101" pitchFamily="49" charset="-122"/>
              </a:rPr>
              <a:t>”：“相邻”</a:t>
            </a:r>
            <a:r>
              <a:rPr lang="en-US" altLang="zh-CN" sz="1800" b="1" dirty="0">
                <a:solidFill>
                  <a:schemeClr val="tx1"/>
                </a:solidFill>
                <a:latin typeface="黑体" panose="02010609060101010101" pitchFamily="49" charset="-122"/>
                <a:ea typeface="黑体" panose="02010609060101010101" pitchFamily="49" charset="-122"/>
              </a:rPr>
              <a:t>(</a:t>
            </a:r>
            <a:r>
              <a:rPr lang="zh-CN" altLang="en-US" sz="1800" i="1" u="sng" dirty="0">
                <a:solidFill>
                  <a:schemeClr val="tx1"/>
                </a:solidFill>
                <a:latin typeface="黑体" panose="02010609060101010101" pitchFamily="49" charset="-122"/>
                <a:ea typeface="黑体" panose="02010609060101010101" pitchFamily="49" charset="-122"/>
              </a:rPr>
              <a:t>的小方格</a:t>
            </a:r>
            <a:r>
              <a:rPr lang="en-US" altLang="zh-CN" sz="1800" i="1" u="sng"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是：</a:t>
            </a:r>
          </a:p>
          <a:p>
            <a:pPr eaLnBrk="1" hangingPunct="1">
              <a:lnSpc>
                <a:spcPct val="120000"/>
              </a:lnSpc>
              <a:spcBef>
                <a:spcPct val="20000"/>
              </a:spcBef>
              <a:buFont typeface="Arial" panose="020B0604020202020204" pitchFamily="34" charset="0"/>
              <a:buChar char="•"/>
            </a:pPr>
            <a:r>
              <a:rPr lang="zh-CN" altLang="en-US" sz="1800" dirty="0">
                <a:solidFill>
                  <a:schemeClr val="tx1"/>
                </a:solidFill>
                <a:latin typeface="黑体" panose="02010609060101010101" pitchFamily="49" charset="-122"/>
                <a:ea typeface="黑体" panose="02010609060101010101" pitchFamily="49" charset="-122"/>
              </a:rPr>
              <a:t> 具有共同边界</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i="1" u="sng" dirty="0">
                <a:solidFill>
                  <a:schemeClr val="tx1"/>
                </a:solidFill>
                <a:latin typeface="黑体" panose="02010609060101010101" pitchFamily="49" charset="-122"/>
                <a:ea typeface="黑体" panose="02010609060101010101" pitchFamily="49" charset="-122"/>
              </a:rPr>
              <a:t>的小方格</a:t>
            </a:r>
            <a:r>
              <a:rPr lang="en-US" altLang="zh-CN" sz="18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a:t>
            </a:r>
            <a:r>
              <a:rPr lang="zh-CN" altLang="en-US" sz="1800" b="1" dirty="0">
                <a:solidFill>
                  <a:srgbClr val="FF0000"/>
                </a:solidFill>
                <a:latin typeface="黑体" panose="02010609060101010101" pitchFamily="49" charset="-122"/>
                <a:ea typeface="黑体" panose="02010609060101010101" pitchFamily="49" charset="-122"/>
              </a:rPr>
              <a:t>几何相邻</a:t>
            </a:r>
            <a:r>
              <a:rPr lang="en-US" altLang="zh-CN" sz="1800" b="1" dirty="0">
                <a:solidFill>
                  <a:schemeClr val="tx1"/>
                </a:solidFill>
                <a:latin typeface="黑体" panose="02010609060101010101" pitchFamily="49" charset="-122"/>
                <a:ea typeface="黑体" panose="02010609060101010101" pitchFamily="49" charset="-122"/>
              </a:rPr>
              <a:t>)</a:t>
            </a: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20000"/>
              </a:spcBef>
              <a:buFont typeface="Arial" panose="020B0604020202020204" pitchFamily="34" charset="0"/>
              <a:buChar char="•"/>
            </a:pPr>
            <a:r>
              <a:rPr lang="zh-CN" altLang="en-US" sz="1800" dirty="0">
                <a:solidFill>
                  <a:schemeClr val="tx1"/>
                </a:solidFill>
                <a:latin typeface="黑体" panose="02010609060101010101" pitchFamily="49" charset="-122"/>
                <a:ea typeface="黑体" panose="02010609060101010101" pitchFamily="49" charset="-122"/>
              </a:rPr>
              <a:t> 同一幅卡诺图中分别处于行</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或列</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两端</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i="1" u="sng" dirty="0">
                <a:solidFill>
                  <a:schemeClr val="tx1"/>
                </a:solidFill>
                <a:latin typeface="黑体" panose="02010609060101010101" pitchFamily="49" charset="-122"/>
                <a:ea typeface="黑体" panose="02010609060101010101" pitchFamily="49" charset="-122"/>
              </a:rPr>
              <a:t>的小方格</a:t>
            </a:r>
            <a:r>
              <a:rPr lang="en-US" altLang="zh-CN" sz="1800" i="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   (</a:t>
            </a:r>
            <a:r>
              <a:rPr lang="zh-CN" altLang="en-US" sz="1800" b="1" dirty="0">
                <a:solidFill>
                  <a:srgbClr val="FF0000"/>
                </a:solidFill>
                <a:latin typeface="黑体" panose="02010609060101010101" pitchFamily="49" charset="-122"/>
                <a:ea typeface="黑体" panose="02010609060101010101" pitchFamily="49" charset="-122"/>
              </a:rPr>
              <a:t>相对相邻</a:t>
            </a:r>
            <a:r>
              <a:rPr lang="en-US" altLang="zh-CN" sz="1800" b="1" dirty="0">
                <a:solidFill>
                  <a:schemeClr val="tx1"/>
                </a:solidFill>
                <a:latin typeface="黑体" panose="02010609060101010101" pitchFamily="49" charset="-122"/>
                <a:ea typeface="黑体" panose="02010609060101010101" pitchFamily="49" charset="-122"/>
              </a:rPr>
              <a:t>)</a:t>
            </a:r>
          </a:p>
          <a:p>
            <a:pPr eaLnBrk="1" hangingPunct="1">
              <a:lnSpc>
                <a:spcPct val="120000"/>
              </a:lnSpc>
              <a:spcBef>
                <a:spcPct val="20000"/>
              </a:spcBef>
              <a:buFont typeface="Arial" panose="020B0604020202020204" pitchFamily="34" charset="0"/>
              <a:buChar char="•"/>
            </a:pPr>
            <a:r>
              <a:rPr lang="zh-CN" altLang="en-US" sz="1800" dirty="0">
                <a:solidFill>
                  <a:schemeClr val="tx1"/>
                </a:solidFill>
                <a:latin typeface="黑体" panose="02010609060101010101" pitchFamily="49" charset="-122"/>
                <a:ea typeface="黑体" panose="02010609060101010101" pitchFamily="49" charset="-122"/>
              </a:rPr>
              <a:t> 在相邻两幅卡诺图中，处于相同位置</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i="1" u="sng" dirty="0">
                <a:solidFill>
                  <a:schemeClr val="tx1"/>
                </a:solidFill>
                <a:latin typeface="黑体" panose="02010609060101010101" pitchFamily="49" charset="-122"/>
                <a:ea typeface="黑体" panose="02010609060101010101" pitchFamily="49" charset="-122"/>
              </a:rPr>
              <a:t>的两个小方格</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a:t>
            </a:r>
            <a:r>
              <a:rPr lang="en-US" altLang="zh-CN" sz="1800" b="1" dirty="0">
                <a:solidFill>
                  <a:schemeClr val="tx1"/>
                </a:solidFill>
                <a:latin typeface="黑体" panose="02010609060101010101" pitchFamily="49" charset="-122"/>
                <a:ea typeface="黑体" panose="02010609060101010101" pitchFamily="49" charset="-122"/>
              </a:rPr>
              <a:t> (</a:t>
            </a:r>
            <a:r>
              <a:rPr lang="zh-CN" altLang="en-US" sz="1800" b="1" dirty="0">
                <a:solidFill>
                  <a:srgbClr val="FF0000"/>
                </a:solidFill>
                <a:latin typeface="黑体" panose="02010609060101010101" pitchFamily="49" charset="-122"/>
                <a:ea typeface="黑体" panose="02010609060101010101" pitchFamily="49" charset="-122"/>
              </a:rPr>
              <a:t>相重相邻</a:t>
            </a:r>
            <a:r>
              <a:rPr lang="en-US" altLang="zh-CN" sz="1800" b="1" dirty="0">
                <a:solidFill>
                  <a:schemeClr val="tx1"/>
                </a:solidFill>
                <a:latin typeface="黑体" panose="02010609060101010101" pitchFamily="49" charset="-122"/>
                <a:ea typeface="黑体" panose="02010609060101010101" pitchFamily="49" charset="-122"/>
              </a:rPr>
              <a:t>)</a:t>
            </a:r>
          </a:p>
          <a:p>
            <a:pPr eaLnBrk="1" hangingPunct="1">
              <a:lnSpc>
                <a:spcPct val="120000"/>
              </a:lnSpc>
              <a:spcBef>
                <a:spcPts val="1200"/>
              </a:spcBef>
              <a:spcAft>
                <a:spcPts val="600"/>
              </a:spcAft>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n </a:t>
            </a:r>
            <a:r>
              <a:rPr lang="zh-CN" altLang="en-US" sz="1800" b="1" dirty="0">
                <a:solidFill>
                  <a:srgbClr val="FF0000"/>
                </a:solidFill>
                <a:latin typeface="黑体" panose="02010609060101010101" pitchFamily="49" charset="-122"/>
                <a:ea typeface="黑体" panose="02010609060101010101" pitchFamily="49" charset="-122"/>
              </a:rPr>
              <a:t>变量的卡诺图上，每个小方格具有</a:t>
            </a:r>
            <a:r>
              <a:rPr lang="en-US" altLang="zh-CN" sz="1800" b="1" dirty="0">
                <a:solidFill>
                  <a:srgbClr val="FF0000"/>
                </a:solidFill>
                <a:latin typeface="黑体" panose="02010609060101010101" pitchFamily="49" charset="-122"/>
                <a:ea typeface="黑体" panose="02010609060101010101" pitchFamily="49" charset="-122"/>
              </a:rPr>
              <a:t>n</a:t>
            </a:r>
            <a:r>
              <a:rPr lang="zh-CN" altLang="en-US" sz="1800" b="1" dirty="0">
                <a:solidFill>
                  <a:srgbClr val="FF0000"/>
                </a:solidFill>
                <a:latin typeface="黑体" panose="02010609060101010101" pitchFamily="49" charset="-122"/>
                <a:ea typeface="黑体" panose="02010609060101010101" pitchFamily="49" charset="-122"/>
              </a:rPr>
              <a:t>个相邻的小方格</a:t>
            </a:r>
          </a:p>
          <a:p>
            <a:pPr eaLnBrk="1" hangingPunct="1">
              <a:lnSpc>
                <a:spcPct val="120000"/>
              </a:lnSpc>
              <a:spcBef>
                <a:spcPts val="600"/>
              </a:spcBef>
              <a:buFont typeface="Arial" panose="020B0604020202020204" pitchFamily="34" charset="0"/>
              <a:buChar char="•"/>
            </a:pPr>
            <a:r>
              <a:rPr lang="en-US" altLang="zh-CN" sz="1800" dirty="0">
                <a:solidFill>
                  <a:schemeClr val="tx1"/>
                </a:solidFill>
                <a:latin typeface="黑体" panose="02010609060101010101" pitchFamily="49" charset="-122"/>
                <a:ea typeface="黑体" panose="02010609060101010101" pitchFamily="49" charset="-122"/>
              </a:rPr>
              <a:t>“</a:t>
            </a:r>
            <a:r>
              <a:rPr lang="zh-CN" altLang="en-US" sz="1800" b="1" dirty="0">
                <a:solidFill>
                  <a:srgbClr val="FF0000"/>
                </a:solidFill>
                <a:latin typeface="黑体" panose="02010609060101010101" pitchFamily="49" charset="-122"/>
                <a:ea typeface="黑体" panose="02010609060101010101" pitchFamily="49" charset="-122"/>
              </a:rPr>
              <a:t>维块</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b="1" dirty="0">
                <a:solidFill>
                  <a:schemeClr val="tx1"/>
                </a:solidFill>
                <a:latin typeface="黑体" panose="02010609060101010101" pitchFamily="49" charset="-122"/>
                <a:ea typeface="黑体" panose="02010609060101010101" pitchFamily="49" charset="-122"/>
              </a:rPr>
              <a:t>：一个与项，一个矩形几何区域，由</a:t>
            </a:r>
            <a:r>
              <a:rPr lang="en-US" altLang="zh-CN" sz="1800" b="1" dirty="0">
                <a:solidFill>
                  <a:schemeClr val="tx1"/>
                </a:solidFill>
                <a:latin typeface="黑体" panose="02010609060101010101" pitchFamily="49" charset="-122"/>
                <a:ea typeface="黑体" panose="02010609060101010101" pitchFamily="49" charset="-122"/>
              </a:rPr>
              <a:t>“</a:t>
            </a:r>
            <a:r>
              <a:rPr lang="zh-CN" altLang="en-US" sz="1800" b="1" dirty="0">
                <a:solidFill>
                  <a:schemeClr val="tx1"/>
                </a:solidFill>
                <a:latin typeface="黑体" panose="02010609060101010101" pitchFamily="49" charset="-122"/>
                <a:ea typeface="黑体" panose="02010609060101010101" pitchFamily="49" charset="-122"/>
              </a:rPr>
              <a:t>相邻</a:t>
            </a:r>
            <a:r>
              <a:rPr lang="en-US" altLang="zh-CN" sz="1800" b="1" dirty="0">
                <a:solidFill>
                  <a:schemeClr val="tx1"/>
                </a:solidFill>
                <a:latin typeface="黑体" panose="02010609060101010101" pitchFamily="49" charset="-122"/>
                <a:ea typeface="黑体" panose="02010609060101010101" pitchFamily="49" charset="-122"/>
              </a:rPr>
              <a:t>”</a:t>
            </a:r>
            <a:r>
              <a:rPr lang="zh-CN" altLang="en-US" sz="1800" b="1" dirty="0">
                <a:solidFill>
                  <a:schemeClr val="tx1"/>
                </a:solidFill>
                <a:latin typeface="黑体" panose="02010609060101010101" pitchFamily="49" charset="-122"/>
                <a:ea typeface="黑体" panose="02010609060101010101" pitchFamily="49" charset="-122"/>
              </a:rPr>
              <a:t>的</a:t>
            </a:r>
            <a:r>
              <a:rPr lang="en-US" altLang="zh-CN" sz="1800" b="1" dirty="0">
                <a:solidFill>
                  <a:schemeClr val="tx1"/>
                </a:solidFill>
                <a:latin typeface="黑体" panose="02010609060101010101" pitchFamily="49" charset="-122"/>
                <a:ea typeface="黑体" panose="02010609060101010101" pitchFamily="49" charset="-122"/>
              </a:rPr>
              <a:t>2</a:t>
            </a:r>
            <a:r>
              <a:rPr lang="en-US" altLang="zh-CN" sz="1800" b="1" baseline="30000" dirty="0">
                <a:solidFill>
                  <a:schemeClr val="tx1"/>
                </a:solidFill>
                <a:latin typeface="黑体" panose="02010609060101010101" pitchFamily="49" charset="-122"/>
                <a:ea typeface="黑体" panose="02010609060101010101" pitchFamily="49" charset="-122"/>
              </a:rPr>
              <a:t>i</a:t>
            </a:r>
            <a:r>
              <a:rPr lang="zh-CN" altLang="en-US" sz="1800" b="1" dirty="0">
                <a:solidFill>
                  <a:schemeClr val="tx1"/>
                </a:solidFill>
                <a:latin typeface="黑体" panose="02010609060101010101" pitchFamily="49" charset="-122"/>
                <a:ea typeface="黑体" panose="02010609060101010101" pitchFamily="49" charset="-122"/>
              </a:rPr>
              <a:t>个（</a:t>
            </a:r>
            <a:r>
              <a:rPr lang="en-US" altLang="zh-CN" sz="1800" b="1" dirty="0">
                <a:solidFill>
                  <a:schemeClr val="tx1"/>
                </a:solidFill>
                <a:latin typeface="黑体" panose="02010609060101010101" pitchFamily="49" charset="-122"/>
                <a:ea typeface="黑体" panose="02010609060101010101" pitchFamily="49" charset="-122"/>
              </a:rPr>
              <a:t>i ≤ n</a:t>
            </a:r>
            <a:r>
              <a:rPr lang="zh-CN" altLang="en-US" sz="1800" b="1" dirty="0">
                <a:solidFill>
                  <a:schemeClr val="tx1"/>
                </a:solidFill>
                <a:latin typeface="黑体" panose="02010609060101010101" pitchFamily="49" charset="-122"/>
                <a:ea typeface="黑体" panose="02010609060101010101" pitchFamily="49" charset="-122"/>
              </a:rPr>
              <a:t>）标</a:t>
            </a:r>
            <a:r>
              <a:rPr lang="en-US" altLang="zh-CN" sz="1800" b="1" dirty="0">
                <a:solidFill>
                  <a:schemeClr val="tx1"/>
                </a:solidFill>
                <a:latin typeface="黑体" panose="02010609060101010101" pitchFamily="49" charset="-122"/>
                <a:ea typeface="黑体" panose="02010609060101010101" pitchFamily="49" charset="-122"/>
              </a:rPr>
              <a:t>1</a:t>
            </a:r>
            <a:r>
              <a:rPr lang="zh-CN" altLang="en-US" sz="1800" b="1" dirty="0">
                <a:solidFill>
                  <a:schemeClr val="tx1"/>
                </a:solidFill>
                <a:latin typeface="黑体" panose="02010609060101010101" pitchFamily="49" charset="-122"/>
                <a:ea typeface="黑体" panose="02010609060101010101" pitchFamily="49" charset="-122"/>
              </a:rPr>
              <a:t>的小方格组成。有</a:t>
            </a:r>
            <a:r>
              <a:rPr lang="en-US" altLang="zh-CN" sz="1800" b="1" dirty="0">
                <a:solidFill>
                  <a:schemeClr val="tx1"/>
                </a:solidFill>
                <a:latin typeface="黑体" panose="02010609060101010101" pitchFamily="49" charset="-122"/>
                <a:ea typeface="黑体" panose="02010609060101010101" pitchFamily="49" charset="-122"/>
              </a:rPr>
              <a:t>0</a:t>
            </a:r>
            <a:r>
              <a:rPr lang="zh-CN" altLang="en-US" sz="1800" b="1" dirty="0">
                <a:solidFill>
                  <a:schemeClr val="tx1"/>
                </a:solidFill>
                <a:latin typeface="黑体" panose="02010609060101010101" pitchFamily="49" charset="-122"/>
                <a:ea typeface="黑体" panose="02010609060101010101" pitchFamily="49" charset="-122"/>
              </a:rPr>
              <a:t>维块、</a:t>
            </a:r>
            <a:r>
              <a:rPr lang="en-US" altLang="zh-CN" sz="1800" b="1" dirty="0">
                <a:solidFill>
                  <a:schemeClr val="tx1"/>
                </a:solidFill>
                <a:latin typeface="黑体" panose="02010609060101010101" pitchFamily="49" charset="-122"/>
                <a:ea typeface="黑体" panose="02010609060101010101" pitchFamily="49" charset="-122"/>
              </a:rPr>
              <a:t>1</a:t>
            </a:r>
            <a:r>
              <a:rPr lang="zh-CN" altLang="en-US" sz="1800" b="1" dirty="0">
                <a:solidFill>
                  <a:schemeClr val="tx1"/>
                </a:solidFill>
                <a:latin typeface="黑体" panose="02010609060101010101" pitchFamily="49" charset="-122"/>
                <a:ea typeface="黑体" panose="02010609060101010101" pitchFamily="49" charset="-122"/>
              </a:rPr>
              <a:t>维块、</a:t>
            </a:r>
            <a:r>
              <a:rPr lang="en-US" altLang="zh-CN" sz="1800" b="1" dirty="0">
                <a:solidFill>
                  <a:schemeClr val="tx1"/>
                </a:solidFill>
                <a:latin typeface="黑体" panose="02010609060101010101" pitchFamily="49" charset="-122"/>
                <a:ea typeface="黑体" panose="02010609060101010101" pitchFamily="49" charset="-122"/>
              </a:rPr>
              <a:t>…</a:t>
            </a:r>
            <a:r>
              <a:rPr lang="zh-CN" altLang="en-US" sz="1800" b="1" dirty="0">
                <a:solidFill>
                  <a:schemeClr val="tx1"/>
                </a:solidFill>
                <a:latin typeface="黑体" panose="02010609060101010101" pitchFamily="49" charset="-122"/>
                <a:ea typeface="黑体" panose="02010609060101010101" pitchFamily="49" charset="-122"/>
              </a:rPr>
              <a:t>等。</a:t>
            </a:r>
            <a:endParaRPr lang="en-US" altLang="zh-CN" sz="1800" b="1"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ts val="600"/>
              </a:spcBef>
              <a:buFont typeface="Arial" panose="020B0604020202020204" pitchFamily="34" charset="0"/>
              <a:buChar char="•"/>
            </a:pPr>
            <a:r>
              <a:rPr lang="zh-CN" altLang="en-US" sz="1800" b="1" dirty="0">
                <a:solidFill>
                  <a:schemeClr val="tx1"/>
                </a:solidFill>
                <a:latin typeface="黑体" panose="02010609060101010101" pitchFamily="49" charset="-122"/>
                <a:ea typeface="黑体" panose="02010609060101010101" pitchFamily="49" charset="-122"/>
              </a:rPr>
              <a:t>邻格在框图中是有公共边的或关于某个轴对称的两个小格，卡诺框中的各小格称为</a:t>
            </a:r>
            <a:r>
              <a:rPr lang="en-US" altLang="zh-CN" sz="1800" b="1" dirty="0">
                <a:solidFill>
                  <a:schemeClr val="tx1"/>
                </a:solidFill>
                <a:latin typeface="黑体" panose="02010609060101010101" pitchFamily="49" charset="-122"/>
                <a:ea typeface="黑体" panose="02010609060101010101" pitchFamily="49" charset="-122"/>
              </a:rPr>
              <a:t>0</a:t>
            </a:r>
            <a:r>
              <a:rPr lang="zh-CN" altLang="en-US" sz="1800" b="1" dirty="0">
                <a:solidFill>
                  <a:schemeClr val="tx1"/>
                </a:solidFill>
                <a:latin typeface="黑体" panose="02010609060101010101" pitchFamily="49" charset="-122"/>
                <a:ea typeface="黑体" panose="02010609060101010101" pitchFamily="49" charset="-122"/>
              </a:rPr>
              <a:t>维块，两个相邻的</a:t>
            </a:r>
            <a:r>
              <a:rPr lang="en-US" altLang="zh-CN" sz="1800" b="1" dirty="0">
                <a:solidFill>
                  <a:schemeClr val="tx1"/>
                </a:solidFill>
                <a:latin typeface="黑体" panose="02010609060101010101" pitchFamily="49" charset="-122"/>
                <a:ea typeface="黑体" panose="02010609060101010101" pitchFamily="49" charset="-122"/>
              </a:rPr>
              <a:t>0</a:t>
            </a:r>
            <a:r>
              <a:rPr lang="zh-CN" altLang="en-US" sz="1800" b="1" dirty="0">
                <a:solidFill>
                  <a:schemeClr val="tx1"/>
                </a:solidFill>
                <a:latin typeface="黑体" panose="02010609060101010101" pitchFamily="49" charset="-122"/>
                <a:ea typeface="黑体" panose="02010609060101010101" pitchFamily="49" charset="-122"/>
              </a:rPr>
              <a:t>维块合并成一个一维块，两个相邻的一维块的对应项仍为邻项，二者合并成一个二维块</a:t>
            </a:r>
            <a:endParaRPr lang="en-US" altLang="zh-CN" sz="1800" b="1" dirty="0">
              <a:solidFill>
                <a:schemeClr val="tx1"/>
              </a:solidFill>
              <a:latin typeface="黑体" panose="02010609060101010101" pitchFamily="49" charset="-122"/>
              <a:ea typeface="黑体" panose="02010609060101010101" pitchFamily="49" charset="-122"/>
            </a:endParaRPr>
          </a:p>
        </p:txBody>
      </p:sp>
      <p:pic>
        <p:nvPicPr>
          <p:cNvPr id="75782" name="图片 1"/>
          <p:cNvPicPr>
            <a:picLocks noChangeAspect="1"/>
          </p:cNvPicPr>
          <p:nvPr/>
        </p:nvPicPr>
        <p:blipFill>
          <a:blip r:embed="rId3"/>
          <a:stretch>
            <a:fillRect/>
          </a:stretch>
        </p:blipFill>
        <p:spPr>
          <a:xfrm>
            <a:off x="5724128" y="-20538"/>
            <a:ext cx="3242072" cy="1728189"/>
          </a:xfrm>
          <a:prstGeom prst="rect">
            <a:avLst/>
          </a:prstGeom>
          <a:noFill/>
          <a:ln w="9525">
            <a:noFill/>
          </a:ln>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81">
                                            <p:txEl>
                                              <p:pRg st="1" end="1"/>
                                            </p:txEl>
                                          </p:spTgt>
                                        </p:tgtEl>
                                        <p:attrNameLst>
                                          <p:attrName>style.visibility</p:attrName>
                                        </p:attrNameLst>
                                      </p:cBhvr>
                                      <p:to>
                                        <p:strVal val="visible"/>
                                      </p:to>
                                    </p:set>
                                    <p:anim calcmode="lin" valueType="num">
                                      <p:cBhvr additive="base">
                                        <p:cTn id="7" dur="500" fill="hold"/>
                                        <p:tgtEl>
                                          <p:spTgt spid="7578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81">
                                            <p:txEl>
                                              <p:pRg st="2" end="2"/>
                                            </p:txEl>
                                          </p:spTgt>
                                        </p:tgtEl>
                                        <p:attrNameLst>
                                          <p:attrName>style.visibility</p:attrName>
                                        </p:attrNameLst>
                                      </p:cBhvr>
                                      <p:to>
                                        <p:strVal val="visible"/>
                                      </p:to>
                                    </p:set>
                                    <p:anim calcmode="lin" valueType="num">
                                      <p:cBhvr additive="base">
                                        <p:cTn id="13" dur="500" fill="hold"/>
                                        <p:tgtEl>
                                          <p:spTgt spid="7578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81">
                                            <p:txEl>
                                              <p:pRg st="3" end="3"/>
                                            </p:txEl>
                                          </p:spTgt>
                                        </p:tgtEl>
                                        <p:attrNameLst>
                                          <p:attrName>style.visibility</p:attrName>
                                        </p:attrNameLst>
                                      </p:cBhvr>
                                      <p:to>
                                        <p:strVal val="visible"/>
                                      </p:to>
                                    </p:set>
                                    <p:anim calcmode="lin" valueType="num">
                                      <p:cBhvr additive="base">
                                        <p:cTn id="19" dur="500" fill="hold"/>
                                        <p:tgtEl>
                                          <p:spTgt spid="7578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781">
                                            <p:txEl>
                                              <p:pRg st="4" end="4"/>
                                            </p:txEl>
                                          </p:spTgt>
                                        </p:tgtEl>
                                        <p:attrNameLst>
                                          <p:attrName>style.visibility</p:attrName>
                                        </p:attrNameLst>
                                      </p:cBhvr>
                                      <p:to>
                                        <p:strVal val="visible"/>
                                      </p:to>
                                    </p:set>
                                    <p:anim calcmode="lin" valueType="num">
                                      <p:cBhvr additive="base">
                                        <p:cTn id="25" dur="500" fill="hold"/>
                                        <p:tgtEl>
                                          <p:spTgt spid="7578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5781">
                                            <p:txEl>
                                              <p:pRg st="5" end="5"/>
                                            </p:txEl>
                                          </p:spTgt>
                                        </p:tgtEl>
                                        <p:attrNameLst>
                                          <p:attrName>style.visibility</p:attrName>
                                        </p:attrNameLst>
                                      </p:cBhvr>
                                      <p:to>
                                        <p:strVal val="visible"/>
                                      </p:to>
                                    </p:set>
                                    <p:anim calcmode="lin" valueType="num">
                                      <p:cBhvr additive="base">
                                        <p:cTn id="31" dur="500" fill="hold"/>
                                        <p:tgtEl>
                                          <p:spTgt spid="7578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78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5781">
                                            <p:txEl>
                                              <p:pRg st="6" end="6"/>
                                            </p:txEl>
                                          </p:spTgt>
                                        </p:tgtEl>
                                        <p:attrNameLst>
                                          <p:attrName>style.visibility</p:attrName>
                                        </p:attrNameLst>
                                      </p:cBhvr>
                                      <p:to>
                                        <p:strVal val="visible"/>
                                      </p:to>
                                    </p:set>
                                    <p:anim calcmode="lin" valueType="num">
                                      <p:cBhvr additive="base">
                                        <p:cTn id="37" dur="500" fill="hold"/>
                                        <p:tgtEl>
                                          <p:spTgt spid="7578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78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1843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6</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18436" name="Rectangle 1027"/>
          <p:cNvSpPr>
            <a:spLocks noGrp="1"/>
          </p:cNvSpPr>
          <p:nvPr>
            <p:ph type="title"/>
          </p:nvPr>
        </p:nvSpPr>
        <p:spPr>
          <a:xfrm>
            <a:off x="228600" y="669290"/>
            <a:ext cx="8763000" cy="462915"/>
          </a:xfrm>
          <a:prstGeom prst="rect">
            <a:avLst/>
          </a:prstGeom>
          <a:noFill/>
          <a:ln w="9525">
            <a:noFill/>
          </a:ln>
        </p:spPr>
        <p:txBody>
          <a:bodyPr/>
          <a:lstStyle/>
          <a:p>
            <a:pPr algn="ctr" eaLnBrk="1" hangingPunct="1"/>
            <a:r>
              <a:rPr lang="zh-CN" altLang="en-US" sz="1800" b="1" dirty="0">
                <a:latin typeface="华文新魏" panose="02010800040101010101" pitchFamily="2" charset="-122"/>
                <a:ea typeface="华文新魏" panose="02010800040101010101" pitchFamily="2" charset="-122"/>
              </a:rPr>
              <a:t>表</a:t>
            </a:r>
            <a:r>
              <a:rPr lang="en-US" altLang="zh-CN" sz="1800" b="1" dirty="0">
                <a:latin typeface="华文新魏" panose="02010800040101010101" pitchFamily="2" charset="-122"/>
                <a:ea typeface="华文新魏" panose="02010800040101010101" pitchFamily="2" charset="-122"/>
              </a:rPr>
              <a:t>1.5 </a:t>
            </a:r>
            <a:r>
              <a:rPr lang="zh-CN" altLang="en-US" sz="1800" b="1" dirty="0">
                <a:latin typeface="华文新魏" panose="02010800040101010101" pitchFamily="2" charset="-122"/>
                <a:ea typeface="华文新魏" panose="02010800040101010101" pitchFamily="2" charset="-122"/>
              </a:rPr>
              <a:t>不同工艺半导体器件定义的逻辑电平（</a:t>
            </a:r>
            <a:r>
              <a:rPr lang="zh-CN" altLang="en-US" sz="1800" b="1" dirty="0">
                <a:solidFill>
                  <a:srgbClr val="FF0000"/>
                </a:solidFill>
                <a:latin typeface="华文新魏" panose="02010800040101010101" pitchFamily="2" charset="-122"/>
                <a:ea typeface="华文新魏" panose="02010800040101010101" pitchFamily="2" charset="-122"/>
              </a:rPr>
              <a:t>注意工作电压</a:t>
            </a:r>
            <a:r>
              <a:rPr lang="zh-CN" altLang="en-US" sz="1800" b="1" dirty="0">
                <a:latin typeface="华文新魏" panose="02010800040101010101" pitchFamily="2" charset="-122"/>
                <a:ea typeface="华文新魏" panose="02010800040101010101" pitchFamily="2" charset="-122"/>
              </a:rPr>
              <a:t>）</a:t>
            </a:r>
          </a:p>
        </p:txBody>
      </p:sp>
      <p:graphicFrame>
        <p:nvGraphicFramePr>
          <p:cNvPr id="18437" name="Group 5"/>
          <p:cNvGraphicFramePr>
            <a:graphicFrameLocks noGrp="1"/>
          </p:cNvGraphicFramePr>
          <p:nvPr>
            <p:custDataLst>
              <p:tags r:id="rId1"/>
            </p:custDataLst>
          </p:nvPr>
        </p:nvGraphicFramePr>
        <p:xfrm>
          <a:off x="762000" y="1217613"/>
          <a:ext cx="7772400" cy="17145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28625">
                <a:tc rowSpan="2">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r>
                        <a:rPr kumimoji="0" lang="en-US" altLang="zh-CN" sz="18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 </a:t>
                      </a:r>
                      <a:r>
                        <a:rPr kumimoji="0" lang="zh-CN" altLang="en-US" sz="18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制造工艺</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逻辑电平（</a:t>
                      </a:r>
                      <a:r>
                        <a:rPr kumimoji="0" lang="zh-CN" altLang="en-US" sz="18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电源电压为</a:t>
                      </a:r>
                      <a:r>
                        <a:rPr kumimoji="0" lang="en-US" altLang="zh-CN" sz="18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5V</a:t>
                      </a: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p>
                  </a:txBody>
                  <a:tcPr/>
                </a:tc>
                <a:extLst>
                  <a:ext uri="{0D108BD9-81ED-4DB2-BD59-A6C34878D82A}">
                    <a16:rowId xmlns:a16="http://schemas.microsoft.com/office/drawing/2014/main" val="10000"/>
                  </a:ext>
                </a:extLst>
              </a:tr>
              <a:tr h="428625">
                <a:tc vMerge="1">
                  <a:txBody>
                    <a:bodyPr/>
                    <a:lstStyle/>
                    <a:p>
                      <a:endParaRPr lang="zh-CN"/>
                    </a:p>
                  </a:txBody>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L</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H</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TTL</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0</a:t>
                      </a: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0.40V</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3.0 </a:t>
                      </a: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5.0V</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862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CMOS</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0 </a:t>
                      </a: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0.80V</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2.0 </a:t>
                      </a: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5.0V</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8457" name="Rectangle 1054"/>
          <p:cNvSpPr>
            <a:spLocks noGrp="1"/>
          </p:cNvSpPr>
          <p:nvPr>
            <p:ph/>
          </p:nvPr>
        </p:nvSpPr>
        <p:spPr>
          <a:xfrm>
            <a:off x="755650" y="4491038"/>
            <a:ext cx="7772400" cy="457200"/>
          </a:xfrm>
          <a:prstGeom prst="rect">
            <a:avLst/>
          </a:prstGeom>
          <a:noFill/>
          <a:ln w="9525">
            <a:noFill/>
          </a:ln>
        </p:spPr>
        <p:txBody>
          <a:bodyPr/>
          <a:lstStyle/>
          <a:p>
            <a:pPr algn="ctr" eaLnBrk="1" hangingPunct="1">
              <a:buNone/>
            </a:pPr>
            <a:r>
              <a:rPr lang="en-US" altLang="zh-CN" sz="1800"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脉冲的逻辑电平表示</a:t>
            </a:r>
          </a:p>
        </p:txBody>
      </p:sp>
      <p:graphicFrame>
        <p:nvGraphicFramePr>
          <p:cNvPr id="18458" name="Object 1055"/>
          <p:cNvGraphicFramePr>
            <a:graphicFrameLocks noChangeAspect="1"/>
          </p:cNvGraphicFramePr>
          <p:nvPr/>
        </p:nvGraphicFramePr>
        <p:xfrm>
          <a:off x="803275" y="3040063"/>
          <a:ext cx="3311525" cy="1331912"/>
        </p:xfrm>
        <a:graphic>
          <a:graphicData uri="http://schemas.openxmlformats.org/presentationml/2006/ole">
            <mc:AlternateContent xmlns:mc="http://schemas.openxmlformats.org/markup-compatibility/2006">
              <mc:Choice xmlns:v="urn:schemas-microsoft-com:vml" Requires="v">
                <p:oleObj r:id="rId4" imgW="2371725" imgH="2190750" progId="PBrush">
                  <p:embed/>
                </p:oleObj>
              </mc:Choice>
              <mc:Fallback>
                <p:oleObj r:id="rId4" imgW="2371725" imgH="2190750" progId="PBrush">
                  <p:embed/>
                  <p:pic>
                    <p:nvPicPr>
                      <p:cNvPr id="18458" name="Object 1055"/>
                      <p:cNvPicPr/>
                      <p:nvPr/>
                    </p:nvPicPr>
                    <p:blipFill>
                      <a:blip r:embed="rId5"/>
                      <a:stretch>
                        <a:fillRect/>
                      </a:stretch>
                    </p:blipFill>
                    <p:spPr>
                      <a:xfrm>
                        <a:off x="803275" y="3040063"/>
                        <a:ext cx="3311525" cy="1331912"/>
                      </a:xfrm>
                      <a:prstGeom prst="rect">
                        <a:avLst/>
                      </a:prstGeom>
                      <a:noFill/>
                      <a:ln w="38100">
                        <a:noFill/>
                        <a:miter/>
                      </a:ln>
                    </p:spPr>
                  </p:pic>
                </p:oleObj>
              </mc:Fallback>
            </mc:AlternateContent>
          </a:graphicData>
        </a:graphic>
      </p:graphicFrame>
      <p:graphicFrame>
        <p:nvGraphicFramePr>
          <p:cNvPr id="18459" name="Object 1056"/>
          <p:cNvGraphicFramePr>
            <a:graphicFrameLocks noChangeAspect="1"/>
          </p:cNvGraphicFramePr>
          <p:nvPr/>
        </p:nvGraphicFramePr>
        <p:xfrm>
          <a:off x="4648200" y="3017838"/>
          <a:ext cx="3933825" cy="1354137"/>
        </p:xfrm>
        <a:graphic>
          <a:graphicData uri="http://schemas.openxmlformats.org/presentationml/2006/ole">
            <mc:AlternateContent xmlns:mc="http://schemas.openxmlformats.org/markup-compatibility/2006">
              <mc:Choice xmlns:v="urn:schemas-microsoft-com:vml" Requires="v">
                <p:oleObj r:id="rId6" imgW="2457450" imgH="1314450" progId="PBrush">
                  <p:embed/>
                </p:oleObj>
              </mc:Choice>
              <mc:Fallback>
                <p:oleObj r:id="rId6" imgW="2457450" imgH="1314450" progId="PBrush">
                  <p:embed/>
                  <p:pic>
                    <p:nvPicPr>
                      <p:cNvPr id="18459" name="Object 1056"/>
                      <p:cNvPicPr/>
                      <p:nvPr/>
                    </p:nvPicPr>
                    <p:blipFill>
                      <a:blip r:embed="rId7"/>
                      <a:stretch>
                        <a:fillRect/>
                      </a:stretch>
                    </p:blipFill>
                    <p:spPr>
                      <a:xfrm>
                        <a:off x="4648200" y="3017838"/>
                        <a:ext cx="3933825" cy="1354137"/>
                      </a:xfrm>
                      <a:prstGeom prst="rect">
                        <a:avLst/>
                      </a:prstGeom>
                      <a:noFill/>
                      <a:ln w="38100">
                        <a:noFill/>
                        <a:miter/>
                      </a:ln>
                    </p:spPr>
                  </p:pic>
                </p:oleObj>
              </mc:Fallback>
            </mc:AlternateContent>
          </a:graphicData>
        </a:graphic>
      </p:graphicFrame>
    </p:spTree>
  </p:cSld>
  <p:clrMapOvr>
    <a:masterClrMapping/>
  </p:clrMapOvr>
  <p:transition advTm="20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7680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60</a:t>
            </a:fld>
            <a:endParaRPr lang="en-US" altLang="zh-CN" sz="900" dirty="0">
              <a:solidFill>
                <a:srgbClr val="898989"/>
              </a:solidFill>
              <a:latin typeface="Times New Roman" panose="02020603050405020304" pitchFamily="18" charset="0"/>
            </a:endParaRPr>
          </a:p>
        </p:txBody>
      </p:sp>
      <p:graphicFrame>
        <p:nvGraphicFramePr>
          <p:cNvPr id="74756" name="Group 4"/>
          <p:cNvGraphicFramePr>
            <a:graphicFrameLocks noGrp="1"/>
          </p:cNvGraphicFramePr>
          <p:nvPr/>
        </p:nvGraphicFramePr>
        <p:xfrm>
          <a:off x="6172200" y="971550"/>
          <a:ext cx="2362200" cy="160020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74783" name="Group 31"/>
          <p:cNvGraphicFramePr>
            <a:graphicFrameLocks noGrp="1"/>
          </p:cNvGraphicFramePr>
          <p:nvPr/>
        </p:nvGraphicFramePr>
        <p:xfrm>
          <a:off x="3048000" y="971550"/>
          <a:ext cx="2362200" cy="160020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bl>
          </a:graphicData>
        </a:graphic>
      </p:graphicFrame>
      <p:sp>
        <p:nvSpPr>
          <p:cNvPr id="76858" name="Rectangle 3"/>
          <p:cNvSpPr>
            <a:spLocks noGrp="1"/>
          </p:cNvSpPr>
          <p:nvPr>
            <p:ph type="title"/>
          </p:nvPr>
        </p:nvSpPr>
        <p:spPr>
          <a:xfrm>
            <a:off x="482600" y="515938"/>
            <a:ext cx="4953000" cy="471487"/>
          </a:xfrm>
          <a:prstGeom prst="rect">
            <a:avLst/>
          </a:prstGeom>
          <a:noFill/>
          <a:ln w="9525">
            <a:noFill/>
          </a:ln>
        </p:spPr>
        <p:txBody>
          <a:bodyPr/>
          <a:lstStyle/>
          <a:p>
            <a:pPr eaLnBrk="1" hangingPunct="1"/>
            <a:r>
              <a:rPr lang="zh-CN" altLang="en-US" sz="1800" dirty="0">
                <a:latin typeface="黑体" panose="02010609060101010101" pitchFamily="49" charset="-122"/>
                <a:ea typeface="黑体" panose="02010609060101010101" pitchFamily="49" charset="-122"/>
              </a:rPr>
              <a:t>例：五变量的卡诺图</a:t>
            </a:r>
          </a:p>
        </p:txBody>
      </p:sp>
      <p:sp>
        <p:nvSpPr>
          <p:cNvPr id="76859" name="Rectangle 5"/>
          <p:cNvSpPr>
            <a:spLocks noGrp="1"/>
          </p:cNvSpPr>
          <p:nvPr>
            <p:ph/>
          </p:nvPr>
        </p:nvSpPr>
        <p:spPr>
          <a:xfrm>
            <a:off x="498475" y="2857500"/>
            <a:ext cx="6953250" cy="400050"/>
          </a:xfrm>
          <a:prstGeom prst="rect">
            <a:avLst/>
          </a:prstGeom>
          <a:noFill/>
          <a:ln w="9525">
            <a:noFill/>
          </a:ln>
        </p:spPr>
        <p:txBody>
          <a:bodyPr/>
          <a:lstStyle/>
          <a:p>
            <a:pPr eaLnBrk="1" hangingPunct="1">
              <a:buFont typeface="Wingdings" panose="05000000000000000000" pitchFamily="2" charset="2"/>
              <a:buChar char="l"/>
            </a:pPr>
            <a:r>
              <a:rPr lang="en-US" altLang="zh-CN" sz="1800" dirty="0">
                <a:latin typeface="黑体" panose="02010609060101010101" pitchFamily="49" charset="-122"/>
                <a:ea typeface="黑体" panose="02010609060101010101" pitchFamily="49" charset="-122"/>
              </a:rPr>
              <a:t> 0</a:t>
            </a:r>
            <a:r>
              <a:rPr lang="zh-CN" altLang="en-US" sz="1800" dirty="0">
                <a:latin typeface="黑体" panose="02010609060101010101" pitchFamily="49" charset="-122"/>
                <a:ea typeface="黑体" panose="02010609060101010101" pitchFamily="49" charset="-122"/>
              </a:rPr>
              <a:t>维块：</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7</a:t>
            </a:r>
            <a:r>
              <a:rPr lang="en-US" altLang="zh-CN" sz="1800" dirty="0">
                <a:latin typeface="黑体" panose="02010609060101010101" pitchFamily="49" charset="-122"/>
                <a:ea typeface="黑体" panose="02010609060101010101" pitchFamily="49" charset="-122"/>
              </a:rPr>
              <a:t>=ABCDE</a:t>
            </a:r>
            <a:r>
              <a:rPr lang="zh-CN" altLang="en-US" sz="1800" dirty="0">
                <a:latin typeface="黑体" panose="02010609060101010101" pitchFamily="49" charset="-122"/>
                <a:ea typeface="黑体" panose="02010609060101010101" pitchFamily="49" charset="-122"/>
              </a:rPr>
              <a:t>，是由</a:t>
            </a:r>
            <a:r>
              <a:rPr lang="zh-CN" altLang="en-US" sz="1800" dirty="0">
                <a:solidFill>
                  <a:srgbClr val="FF0000"/>
                </a:solidFill>
                <a:latin typeface="黑体" panose="02010609060101010101" pitchFamily="49" charset="-122"/>
                <a:ea typeface="黑体" panose="02010609060101010101" pitchFamily="49" charset="-122"/>
              </a:rPr>
              <a:t>五变量</a:t>
            </a:r>
            <a:r>
              <a:rPr lang="zh-CN" altLang="en-US" sz="1800" dirty="0">
                <a:latin typeface="黑体" panose="02010609060101010101" pitchFamily="49" charset="-122"/>
                <a:ea typeface="黑体" panose="02010609060101010101" pitchFamily="49" charset="-122"/>
              </a:rPr>
              <a:t>组成的与项，即最小项。</a:t>
            </a:r>
          </a:p>
        </p:txBody>
      </p:sp>
      <p:grpSp>
        <p:nvGrpSpPr>
          <p:cNvPr id="76860" name="Group 91"/>
          <p:cNvGrpSpPr/>
          <p:nvPr/>
        </p:nvGrpSpPr>
        <p:grpSpPr>
          <a:xfrm>
            <a:off x="3048000" y="1028700"/>
            <a:ext cx="2362200" cy="1570038"/>
            <a:chOff x="0" y="0"/>
            <a:chExt cx="1488" cy="1318"/>
          </a:xfrm>
        </p:grpSpPr>
        <p:sp>
          <p:nvSpPr>
            <p:cNvPr id="76933" name="Text Box 79"/>
            <p:cNvSpPr txBox="1"/>
            <p:nvPr/>
          </p:nvSpPr>
          <p:spPr>
            <a:xfrm>
              <a:off x="0" y="960"/>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34" name="Text Box 80"/>
            <p:cNvSpPr txBox="1"/>
            <p:nvPr/>
          </p:nvSpPr>
          <p:spPr>
            <a:xfrm>
              <a:off x="0" y="0"/>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35" name="Text Box 81"/>
            <p:cNvSpPr txBox="1"/>
            <p:nvPr/>
          </p:nvSpPr>
          <p:spPr>
            <a:xfrm>
              <a:off x="768" y="0"/>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36" name="Text Box 82"/>
            <p:cNvSpPr txBox="1"/>
            <p:nvPr/>
          </p:nvSpPr>
          <p:spPr>
            <a:xfrm>
              <a:off x="1104" y="0"/>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37" name="Text Box 83"/>
            <p:cNvSpPr txBox="1"/>
            <p:nvPr/>
          </p:nvSpPr>
          <p:spPr>
            <a:xfrm>
              <a:off x="1104" y="336"/>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38" name="Text Box 84"/>
            <p:cNvSpPr txBox="1"/>
            <p:nvPr/>
          </p:nvSpPr>
          <p:spPr>
            <a:xfrm>
              <a:off x="768" y="336"/>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39" name="Text Box 85"/>
            <p:cNvSpPr txBox="1"/>
            <p:nvPr/>
          </p:nvSpPr>
          <p:spPr>
            <a:xfrm>
              <a:off x="384" y="672"/>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40" name="Text Box 86"/>
            <p:cNvSpPr txBox="1"/>
            <p:nvPr/>
          </p:nvSpPr>
          <p:spPr>
            <a:xfrm>
              <a:off x="1152" y="1008"/>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grpSp>
      <p:grpSp>
        <p:nvGrpSpPr>
          <p:cNvPr id="76861" name="Group 175"/>
          <p:cNvGrpSpPr/>
          <p:nvPr/>
        </p:nvGrpSpPr>
        <p:grpSpPr>
          <a:xfrm>
            <a:off x="6172200" y="1028700"/>
            <a:ext cx="2286000" cy="1570038"/>
            <a:chOff x="0" y="0"/>
            <a:chExt cx="1440" cy="1318"/>
          </a:xfrm>
        </p:grpSpPr>
        <p:sp>
          <p:nvSpPr>
            <p:cNvPr id="76928" name="Text Box 87"/>
            <p:cNvSpPr txBox="1"/>
            <p:nvPr/>
          </p:nvSpPr>
          <p:spPr>
            <a:xfrm>
              <a:off x="384" y="1008"/>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29" name="Text Box 88"/>
            <p:cNvSpPr txBox="1"/>
            <p:nvPr/>
          </p:nvSpPr>
          <p:spPr>
            <a:xfrm>
              <a:off x="768" y="1008"/>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30" name="Text Box 89"/>
            <p:cNvSpPr txBox="1"/>
            <p:nvPr/>
          </p:nvSpPr>
          <p:spPr>
            <a:xfrm>
              <a:off x="768" y="336"/>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31" name="Text Box 90"/>
            <p:cNvSpPr txBox="1"/>
            <p:nvPr/>
          </p:nvSpPr>
          <p:spPr>
            <a:xfrm>
              <a:off x="1104" y="336"/>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76932" name="Text Box 174"/>
            <p:cNvSpPr txBox="1"/>
            <p:nvPr/>
          </p:nvSpPr>
          <p:spPr>
            <a:xfrm>
              <a:off x="0" y="0"/>
              <a:ext cx="336"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grpSp>
      <p:grpSp>
        <p:nvGrpSpPr>
          <p:cNvPr id="76862" name="Group 206"/>
          <p:cNvGrpSpPr/>
          <p:nvPr/>
        </p:nvGrpSpPr>
        <p:grpSpPr>
          <a:xfrm>
            <a:off x="2133600" y="571500"/>
            <a:ext cx="1828800" cy="598488"/>
            <a:chOff x="0" y="0"/>
            <a:chExt cx="1152" cy="502"/>
          </a:xfrm>
        </p:grpSpPr>
        <p:sp>
          <p:nvSpPr>
            <p:cNvPr id="76925" name="Line 203"/>
            <p:cNvSpPr/>
            <p:nvPr/>
          </p:nvSpPr>
          <p:spPr>
            <a:xfrm flipH="1" flipV="1">
              <a:off x="240" y="48"/>
              <a:ext cx="336" cy="288"/>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26" name="Text Box 204"/>
            <p:cNvSpPr txBox="1"/>
            <p:nvPr/>
          </p:nvSpPr>
          <p:spPr>
            <a:xfrm>
              <a:off x="480" y="0"/>
              <a:ext cx="672"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ABC</a:t>
              </a:r>
            </a:p>
          </p:txBody>
        </p:sp>
        <p:sp>
          <p:nvSpPr>
            <p:cNvPr id="76927" name="Text Box 205"/>
            <p:cNvSpPr txBox="1"/>
            <p:nvPr/>
          </p:nvSpPr>
          <p:spPr>
            <a:xfrm>
              <a:off x="0" y="192"/>
              <a:ext cx="480"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DE</a:t>
              </a:r>
            </a:p>
          </p:txBody>
        </p:sp>
      </p:grpSp>
      <p:sp>
        <p:nvSpPr>
          <p:cNvPr id="76863" name="Rectangle 207"/>
          <p:cNvSpPr/>
          <p:nvPr/>
        </p:nvSpPr>
        <p:spPr>
          <a:xfrm>
            <a:off x="3790950" y="1885950"/>
            <a:ext cx="381000" cy="228600"/>
          </a:xfrm>
          <a:prstGeom prst="rect">
            <a:avLst/>
          </a:prstGeom>
          <a:noFill/>
          <a:ln w="38100" cap="flat" cmpd="sng">
            <a:solidFill>
              <a:srgbClr val="FFFF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6864" name="Rectangle 208"/>
          <p:cNvSpPr/>
          <p:nvPr/>
        </p:nvSpPr>
        <p:spPr>
          <a:xfrm>
            <a:off x="7620000" y="1485900"/>
            <a:ext cx="762000" cy="228600"/>
          </a:xfrm>
          <a:prstGeom prst="rect">
            <a:avLst/>
          </a:prstGeom>
          <a:noFill/>
          <a:ln w="38100" cap="flat" cmpd="sng">
            <a:solidFill>
              <a:srgbClr val="FFFF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6865" name="Rectangle 209"/>
          <p:cNvSpPr/>
          <p:nvPr/>
        </p:nvSpPr>
        <p:spPr>
          <a:xfrm>
            <a:off x="7048500" y="2286000"/>
            <a:ext cx="762000" cy="228600"/>
          </a:xfrm>
          <a:prstGeom prst="rect">
            <a:avLst/>
          </a:prstGeom>
          <a:noFill/>
          <a:ln w="38100" cap="flat" cmpd="sng">
            <a:solidFill>
              <a:srgbClr val="FFFF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76866" name="Group 221"/>
          <p:cNvGrpSpPr/>
          <p:nvPr/>
        </p:nvGrpSpPr>
        <p:grpSpPr>
          <a:xfrm>
            <a:off x="2971800" y="1028700"/>
            <a:ext cx="666750" cy="284163"/>
            <a:chOff x="0" y="0"/>
            <a:chExt cx="420" cy="238"/>
          </a:xfrm>
        </p:grpSpPr>
        <p:sp>
          <p:nvSpPr>
            <p:cNvPr id="76921" name="Arc 222"/>
            <p:cNvSpPr/>
            <p:nvPr/>
          </p:nvSpPr>
          <p:spPr>
            <a:xfrm>
              <a:off x="192" y="0"/>
              <a:ext cx="228" cy="126"/>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6922" name="Arc 223"/>
            <p:cNvSpPr/>
            <p:nvPr/>
          </p:nvSpPr>
          <p:spPr>
            <a:xfrm rot="5400000">
              <a:off x="243" y="61"/>
              <a:ext cx="126" cy="228"/>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6923" name="Line 224"/>
            <p:cNvSpPr/>
            <p:nvPr/>
          </p:nvSpPr>
          <p:spPr>
            <a:xfrm flipH="1">
              <a:off x="0" y="10"/>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sp>
          <p:nvSpPr>
            <p:cNvPr id="76924" name="Line 225"/>
            <p:cNvSpPr/>
            <p:nvPr/>
          </p:nvSpPr>
          <p:spPr>
            <a:xfrm flipH="1">
              <a:off x="0" y="238"/>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grpSp>
      <p:grpSp>
        <p:nvGrpSpPr>
          <p:cNvPr id="76867" name="Group 226"/>
          <p:cNvGrpSpPr/>
          <p:nvPr/>
        </p:nvGrpSpPr>
        <p:grpSpPr>
          <a:xfrm>
            <a:off x="6038850" y="1028700"/>
            <a:ext cx="666750" cy="284163"/>
            <a:chOff x="0" y="0"/>
            <a:chExt cx="420" cy="238"/>
          </a:xfrm>
        </p:grpSpPr>
        <p:sp>
          <p:nvSpPr>
            <p:cNvPr id="76917" name="Arc 227"/>
            <p:cNvSpPr/>
            <p:nvPr/>
          </p:nvSpPr>
          <p:spPr>
            <a:xfrm>
              <a:off x="192" y="0"/>
              <a:ext cx="228" cy="126"/>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6918" name="Arc 228"/>
            <p:cNvSpPr/>
            <p:nvPr/>
          </p:nvSpPr>
          <p:spPr>
            <a:xfrm rot="5400000">
              <a:off x="243" y="61"/>
              <a:ext cx="126" cy="228"/>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6919" name="Line 229"/>
            <p:cNvSpPr/>
            <p:nvPr/>
          </p:nvSpPr>
          <p:spPr>
            <a:xfrm flipH="1">
              <a:off x="0" y="10"/>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sp>
          <p:nvSpPr>
            <p:cNvPr id="76920" name="Line 230"/>
            <p:cNvSpPr/>
            <p:nvPr/>
          </p:nvSpPr>
          <p:spPr>
            <a:xfrm flipH="1">
              <a:off x="0" y="238"/>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grpSp>
      <p:grpSp>
        <p:nvGrpSpPr>
          <p:cNvPr id="76868" name="Group 257"/>
          <p:cNvGrpSpPr/>
          <p:nvPr/>
        </p:nvGrpSpPr>
        <p:grpSpPr>
          <a:xfrm>
            <a:off x="2473325" y="2914650"/>
            <a:ext cx="463550" cy="0"/>
            <a:chOff x="0" y="0"/>
            <a:chExt cx="292" cy="0"/>
          </a:xfrm>
        </p:grpSpPr>
        <p:sp>
          <p:nvSpPr>
            <p:cNvPr id="76915" name="Line 253"/>
            <p:cNvSpPr/>
            <p:nvPr/>
          </p:nvSpPr>
          <p:spPr>
            <a:xfrm>
              <a:off x="0" y="0"/>
              <a:ext cx="122"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16" name="Line 254"/>
            <p:cNvSpPr/>
            <p:nvPr/>
          </p:nvSpPr>
          <p:spPr>
            <a:xfrm>
              <a:off x="170" y="0"/>
              <a:ext cx="122"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grpSp>
        <p:nvGrpSpPr>
          <p:cNvPr id="76869" name="Group 258"/>
          <p:cNvGrpSpPr/>
          <p:nvPr/>
        </p:nvGrpSpPr>
        <p:grpSpPr>
          <a:xfrm>
            <a:off x="514350" y="3257550"/>
            <a:ext cx="8496314" cy="1426"/>
            <a:chOff x="0" y="0"/>
            <a:chExt cx="5375" cy="1426"/>
          </a:xfrm>
        </p:grpSpPr>
        <p:sp>
          <p:nvSpPr>
            <p:cNvPr id="76893" name="Line 231"/>
            <p:cNvSpPr/>
            <p:nvPr/>
          </p:nvSpPr>
          <p:spPr>
            <a:xfrm>
              <a:off x="1643"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894" name="Line 232"/>
            <p:cNvSpPr/>
            <p:nvPr/>
          </p:nvSpPr>
          <p:spPr>
            <a:xfrm>
              <a:off x="1835"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895" name="Line 233"/>
            <p:cNvSpPr/>
            <p:nvPr/>
          </p:nvSpPr>
          <p:spPr>
            <a:xfrm>
              <a:off x="2063"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896" name="Line 234"/>
            <p:cNvSpPr/>
            <p:nvPr/>
          </p:nvSpPr>
          <p:spPr>
            <a:xfrm>
              <a:off x="2243"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897" name="Line 235"/>
            <p:cNvSpPr/>
            <p:nvPr/>
          </p:nvSpPr>
          <p:spPr>
            <a:xfrm>
              <a:off x="2435"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898" name="Line 236"/>
            <p:cNvSpPr/>
            <p:nvPr/>
          </p:nvSpPr>
          <p:spPr>
            <a:xfrm>
              <a:off x="2975"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899" name="Line 237"/>
            <p:cNvSpPr/>
            <p:nvPr/>
          </p:nvSpPr>
          <p:spPr>
            <a:xfrm>
              <a:off x="3203"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00" name="Line 238"/>
            <p:cNvSpPr/>
            <p:nvPr/>
          </p:nvSpPr>
          <p:spPr>
            <a:xfrm>
              <a:off x="3383"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01" name="Line 239"/>
            <p:cNvSpPr/>
            <p:nvPr/>
          </p:nvSpPr>
          <p:spPr>
            <a:xfrm>
              <a:off x="3575"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02" name="Line 240"/>
            <p:cNvSpPr/>
            <p:nvPr/>
          </p:nvSpPr>
          <p:spPr>
            <a:xfrm>
              <a:off x="3815"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03" name="Line 241"/>
            <p:cNvSpPr/>
            <p:nvPr/>
          </p:nvSpPr>
          <p:spPr>
            <a:xfrm>
              <a:off x="4043"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04" name="Line 242"/>
            <p:cNvSpPr/>
            <p:nvPr/>
          </p:nvSpPr>
          <p:spPr>
            <a:xfrm>
              <a:off x="4223"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05" name="Line 243"/>
            <p:cNvSpPr/>
            <p:nvPr/>
          </p:nvSpPr>
          <p:spPr>
            <a:xfrm>
              <a:off x="4415" y="3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06" name="Line 244"/>
            <p:cNvSpPr/>
            <p:nvPr/>
          </p:nvSpPr>
          <p:spPr>
            <a:xfrm>
              <a:off x="1883" y="6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07" name="Line 245"/>
            <p:cNvSpPr/>
            <p:nvPr/>
          </p:nvSpPr>
          <p:spPr>
            <a:xfrm>
              <a:off x="2483" y="6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08" name="Line 246"/>
            <p:cNvSpPr/>
            <p:nvPr/>
          </p:nvSpPr>
          <p:spPr>
            <a:xfrm>
              <a:off x="3599" y="6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09" name="Line 247"/>
            <p:cNvSpPr/>
            <p:nvPr/>
          </p:nvSpPr>
          <p:spPr>
            <a:xfrm>
              <a:off x="4439" y="6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10" name="Line 248"/>
            <p:cNvSpPr/>
            <p:nvPr/>
          </p:nvSpPr>
          <p:spPr>
            <a:xfrm>
              <a:off x="2099" y="9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11" name="Line 249"/>
            <p:cNvSpPr/>
            <p:nvPr/>
          </p:nvSpPr>
          <p:spPr>
            <a:xfrm>
              <a:off x="2291" y="9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12" name="Line 250"/>
            <p:cNvSpPr/>
            <p:nvPr/>
          </p:nvSpPr>
          <p:spPr>
            <a:xfrm>
              <a:off x="3407" y="9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13" name="Line 251"/>
            <p:cNvSpPr/>
            <p:nvPr/>
          </p:nvSpPr>
          <p:spPr>
            <a:xfrm>
              <a:off x="4235" y="912"/>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6914" name="Text Box 256"/>
            <p:cNvSpPr txBox="1"/>
            <p:nvPr/>
          </p:nvSpPr>
          <p:spPr>
            <a:xfrm>
              <a:off x="0" y="0"/>
              <a:ext cx="5375" cy="1426"/>
            </a:xfrm>
            <a:prstGeom prst="rect">
              <a:avLst/>
            </a:prstGeom>
            <a:noFill/>
            <a:ln w="9525">
              <a:noFill/>
            </a:ln>
          </p:spPr>
          <p:txBody>
            <a:bodyPr>
              <a:spAutoFit/>
            </a:bodyPr>
            <a:lstStyle/>
            <a:p>
              <a:pPr eaLnBrk="1" hangingPunct="1">
                <a:spcBef>
                  <a:spcPct val="20000"/>
                </a:spcBef>
                <a:buFont typeface="Wingdings" panose="05000000000000000000" pitchFamily="2" charset="2"/>
                <a:buChar char="l"/>
              </a:pPr>
              <a:r>
                <a:rPr lang="en-US" altLang="zh-CN" sz="1800" dirty="0">
                  <a:solidFill>
                    <a:schemeClr val="tx1"/>
                  </a:solidFill>
                  <a:latin typeface="黑体" panose="02010609060101010101" pitchFamily="49" charset="-122"/>
                  <a:ea typeface="黑体" panose="02010609060101010101" pitchFamily="49" charset="-122"/>
                </a:rPr>
                <a:t> 1</a:t>
              </a:r>
              <a:r>
                <a:rPr lang="zh-CN" altLang="en-US" sz="1800" dirty="0">
                  <a:solidFill>
                    <a:schemeClr val="tx1"/>
                  </a:solidFill>
                  <a:latin typeface="黑体" panose="02010609060101010101" pitchFamily="49" charset="-122"/>
                  <a:ea typeface="黑体" panose="02010609060101010101" pitchFamily="49" charset="-122"/>
                </a:rPr>
                <a:t>维块：由两个相邻的 </a:t>
              </a:r>
              <a:r>
                <a:rPr lang="en-US" altLang="zh-CN" sz="1800" dirty="0">
                  <a:solidFill>
                    <a:schemeClr val="tx1"/>
                  </a:solidFill>
                  <a:latin typeface="黑体" panose="02010609060101010101" pitchFamily="49" charset="-122"/>
                  <a:ea typeface="黑体" panose="02010609060101010101" pitchFamily="49" charset="-122"/>
                </a:rPr>
                <a:t>0 </a:t>
              </a:r>
              <a:r>
                <a:rPr lang="zh-CN" altLang="en-US" sz="1800" dirty="0">
                  <a:solidFill>
                    <a:schemeClr val="tx1"/>
                  </a:solidFill>
                  <a:latin typeface="黑体" panose="02010609060101010101" pitchFamily="49" charset="-122"/>
                  <a:ea typeface="黑体" panose="02010609060101010101" pitchFamily="49" charset="-122"/>
                </a:rPr>
                <a:t>维块构成的一个卡</a:t>
              </a:r>
              <a:r>
                <a:rPr lang="zh-CN" altLang="en-US" sz="1800">
                  <a:solidFill>
                    <a:schemeClr val="tx1"/>
                  </a:solidFill>
                  <a:latin typeface="黑体" panose="02010609060101010101" pitchFamily="49" charset="-122"/>
                  <a:ea typeface="黑体" panose="02010609060101010101" pitchFamily="49" charset="-122"/>
                </a:rPr>
                <a:t>诺圈</a:t>
              </a:r>
              <a:endParaRPr lang="zh-CN" altLang="en-US" sz="1800" dirty="0">
                <a:solidFill>
                  <a:schemeClr val="tx1"/>
                </a:solidFill>
                <a:latin typeface="黑体" panose="02010609060101010101" pitchFamily="49" charset="-122"/>
                <a:ea typeface="黑体" panose="02010609060101010101" pitchFamily="49" charset="-122"/>
              </a:endParaRPr>
            </a:p>
            <a:p>
              <a:pPr eaLnBrk="1" hangingPunct="1">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0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16</a:t>
              </a:r>
              <a:r>
                <a:rPr lang="en-US" altLang="zh-CN" sz="1800" dirty="0">
                  <a:solidFill>
                    <a:schemeClr val="tx1"/>
                  </a:solidFill>
                  <a:latin typeface="黑体" panose="02010609060101010101" pitchFamily="49" charset="-122"/>
                  <a:ea typeface="黑体" panose="02010609060101010101" pitchFamily="49" charset="-122"/>
                </a:rPr>
                <a:t>=A B C D E + A B C D E=B C D E</a:t>
              </a:r>
            </a:p>
            <a:p>
              <a:pPr eaLnBrk="1" hangingPunct="1">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22</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30</a:t>
              </a:r>
              <a:r>
                <a:rPr lang="en-US" altLang="zh-CN" sz="1800" dirty="0">
                  <a:solidFill>
                    <a:schemeClr val="tx1"/>
                  </a:solidFill>
                  <a:latin typeface="黑体" panose="02010609060101010101" pitchFamily="49" charset="-122"/>
                  <a:ea typeface="黑体" panose="02010609060101010101" pitchFamily="49" charset="-122"/>
                </a:rPr>
                <a:t>=A B C D E + A B C D E=A C D E</a:t>
              </a:r>
            </a:p>
            <a:p>
              <a:pPr eaLnBrk="1" hangingPunct="1">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25</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29</a:t>
              </a:r>
              <a:r>
                <a:rPr lang="en-US" altLang="zh-CN" sz="1800" dirty="0">
                  <a:solidFill>
                    <a:schemeClr val="tx1"/>
                  </a:solidFill>
                  <a:latin typeface="黑体" panose="02010609060101010101" pitchFamily="49" charset="-122"/>
                  <a:ea typeface="黑体" panose="02010609060101010101" pitchFamily="49" charset="-122"/>
                </a:rPr>
                <a:t>=A B C D E + A B C D E=A B D E</a:t>
              </a:r>
            </a:p>
            <a:p>
              <a:pPr eaLnBrk="1" hangingPunct="1">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是</a:t>
              </a:r>
              <a:r>
                <a:rPr lang="zh-CN" altLang="en-US" sz="1800" dirty="0">
                  <a:solidFill>
                    <a:srgbClr val="FF0000"/>
                  </a:solidFill>
                  <a:latin typeface="黑体" panose="02010609060101010101" pitchFamily="49" charset="-122"/>
                  <a:ea typeface="黑体" panose="02010609060101010101" pitchFamily="49" charset="-122"/>
                </a:rPr>
                <a:t>四变量</a:t>
              </a:r>
              <a:r>
                <a:rPr lang="zh-CN" altLang="en-US" sz="1800" dirty="0">
                  <a:solidFill>
                    <a:schemeClr val="tx1"/>
                  </a:solidFill>
                  <a:latin typeface="黑体" panose="02010609060101010101" pitchFamily="49" charset="-122"/>
                  <a:ea typeface="黑体" panose="02010609060101010101" pitchFamily="49" charset="-122"/>
                </a:rPr>
                <a:t>的与项。</a:t>
              </a:r>
            </a:p>
          </p:txBody>
        </p:sp>
      </p:grpSp>
      <p:cxnSp>
        <p:nvCxnSpPr>
          <p:cNvPr id="76870" name="直接连接符 2"/>
          <p:cNvCxnSpPr/>
          <p:nvPr/>
        </p:nvCxnSpPr>
        <p:spPr>
          <a:xfrm>
            <a:off x="1924050" y="2914650"/>
            <a:ext cx="133350" cy="0"/>
          </a:xfrm>
          <a:prstGeom prst="line">
            <a:avLst/>
          </a:prstGeom>
          <a:ln w="6350" cap="flat" cmpd="sng">
            <a:solidFill>
              <a:schemeClr val="tx1"/>
            </a:solidFill>
            <a:prstDash val="solid"/>
            <a:headEnd type="none" w="med" len="med"/>
            <a:tailEnd type="none" w="med" len="med"/>
          </a:ln>
        </p:spPr>
      </p:cxnSp>
      <p:cxnSp>
        <p:nvCxnSpPr>
          <p:cNvPr id="76871" name="直接连接符 65"/>
          <p:cNvCxnSpPr/>
          <p:nvPr/>
        </p:nvCxnSpPr>
        <p:spPr>
          <a:xfrm>
            <a:off x="2076450" y="2909888"/>
            <a:ext cx="133350" cy="0"/>
          </a:xfrm>
          <a:prstGeom prst="line">
            <a:avLst/>
          </a:prstGeom>
          <a:ln w="6350" cap="flat" cmpd="sng">
            <a:solidFill>
              <a:schemeClr val="tx1"/>
            </a:solidFill>
            <a:prstDash val="solid"/>
            <a:headEnd type="none" w="med" len="med"/>
            <a:tailEnd type="none" w="med" len="med"/>
          </a:ln>
        </p:spPr>
      </p:cxnSp>
      <p:cxnSp>
        <p:nvCxnSpPr>
          <p:cNvPr id="76872" name="直接连接符 66"/>
          <p:cNvCxnSpPr/>
          <p:nvPr/>
        </p:nvCxnSpPr>
        <p:spPr>
          <a:xfrm>
            <a:off x="3643313" y="3660775"/>
            <a:ext cx="131762" cy="0"/>
          </a:xfrm>
          <a:prstGeom prst="line">
            <a:avLst/>
          </a:prstGeom>
          <a:ln w="6350" cap="flat" cmpd="sng">
            <a:solidFill>
              <a:schemeClr val="tx1"/>
            </a:solidFill>
            <a:prstDash val="solid"/>
            <a:headEnd type="none" w="med" len="med"/>
            <a:tailEnd type="none" w="med" len="med"/>
          </a:ln>
        </p:spPr>
      </p:cxnSp>
      <p:cxnSp>
        <p:nvCxnSpPr>
          <p:cNvPr id="76873" name="直接连接符 67"/>
          <p:cNvCxnSpPr/>
          <p:nvPr/>
        </p:nvCxnSpPr>
        <p:spPr>
          <a:xfrm>
            <a:off x="3870325" y="3660775"/>
            <a:ext cx="133350" cy="0"/>
          </a:xfrm>
          <a:prstGeom prst="line">
            <a:avLst/>
          </a:prstGeom>
          <a:ln w="6350" cap="flat" cmpd="sng">
            <a:solidFill>
              <a:schemeClr val="tx1"/>
            </a:solidFill>
            <a:prstDash val="solid"/>
            <a:headEnd type="none" w="med" len="med"/>
            <a:tailEnd type="none" w="med" len="med"/>
          </a:ln>
        </p:spPr>
      </p:cxnSp>
      <p:cxnSp>
        <p:nvCxnSpPr>
          <p:cNvPr id="76874" name="直接连接符 68"/>
          <p:cNvCxnSpPr/>
          <p:nvPr/>
        </p:nvCxnSpPr>
        <p:spPr>
          <a:xfrm>
            <a:off x="4070350" y="3660775"/>
            <a:ext cx="131763" cy="0"/>
          </a:xfrm>
          <a:prstGeom prst="line">
            <a:avLst/>
          </a:prstGeom>
          <a:ln w="6350" cap="flat" cmpd="sng">
            <a:solidFill>
              <a:schemeClr val="tx1"/>
            </a:solidFill>
            <a:prstDash val="solid"/>
            <a:headEnd type="none" w="med" len="med"/>
            <a:tailEnd type="none" w="med" len="med"/>
          </a:ln>
        </p:spPr>
      </p:cxnSp>
      <p:cxnSp>
        <p:nvCxnSpPr>
          <p:cNvPr id="76875" name="直接连接符 69"/>
          <p:cNvCxnSpPr/>
          <p:nvPr/>
        </p:nvCxnSpPr>
        <p:spPr>
          <a:xfrm>
            <a:off x="4297363" y="3660775"/>
            <a:ext cx="133350" cy="0"/>
          </a:xfrm>
          <a:prstGeom prst="line">
            <a:avLst/>
          </a:prstGeom>
          <a:ln w="6350" cap="flat" cmpd="sng">
            <a:solidFill>
              <a:schemeClr val="tx1"/>
            </a:solidFill>
            <a:prstDash val="solid"/>
            <a:headEnd type="none" w="med" len="med"/>
            <a:tailEnd type="none" w="med" len="med"/>
          </a:ln>
        </p:spPr>
      </p:cxnSp>
      <p:cxnSp>
        <p:nvCxnSpPr>
          <p:cNvPr id="76876" name="直接连接符 70"/>
          <p:cNvCxnSpPr/>
          <p:nvPr/>
        </p:nvCxnSpPr>
        <p:spPr>
          <a:xfrm>
            <a:off x="4533900" y="3654425"/>
            <a:ext cx="133350" cy="0"/>
          </a:xfrm>
          <a:prstGeom prst="line">
            <a:avLst/>
          </a:prstGeom>
          <a:ln w="6350" cap="flat" cmpd="sng">
            <a:solidFill>
              <a:schemeClr val="tx1"/>
            </a:solidFill>
            <a:prstDash val="solid"/>
            <a:headEnd type="none" w="med" len="med"/>
            <a:tailEnd type="none" w="med" len="med"/>
          </a:ln>
        </p:spPr>
      </p:cxnSp>
      <p:cxnSp>
        <p:nvCxnSpPr>
          <p:cNvPr id="76877" name="直接连接符 71"/>
          <p:cNvCxnSpPr/>
          <p:nvPr/>
        </p:nvCxnSpPr>
        <p:spPr>
          <a:xfrm>
            <a:off x="5222875" y="3663950"/>
            <a:ext cx="133350" cy="0"/>
          </a:xfrm>
          <a:prstGeom prst="line">
            <a:avLst/>
          </a:prstGeom>
          <a:ln w="6350" cap="flat" cmpd="sng">
            <a:solidFill>
              <a:schemeClr val="tx1"/>
            </a:solidFill>
            <a:prstDash val="solid"/>
            <a:headEnd type="none" w="med" len="med"/>
            <a:tailEnd type="none" w="med" len="med"/>
          </a:ln>
        </p:spPr>
      </p:cxnSp>
      <p:cxnSp>
        <p:nvCxnSpPr>
          <p:cNvPr id="76878" name="直接连接符 72"/>
          <p:cNvCxnSpPr/>
          <p:nvPr/>
        </p:nvCxnSpPr>
        <p:spPr>
          <a:xfrm>
            <a:off x="5445125" y="3663950"/>
            <a:ext cx="133350" cy="0"/>
          </a:xfrm>
          <a:prstGeom prst="line">
            <a:avLst/>
          </a:prstGeom>
          <a:ln w="6350" cap="flat" cmpd="sng">
            <a:solidFill>
              <a:schemeClr val="tx1"/>
            </a:solidFill>
            <a:prstDash val="solid"/>
            <a:headEnd type="none" w="med" len="med"/>
            <a:tailEnd type="none" w="med" len="med"/>
          </a:ln>
        </p:spPr>
      </p:cxnSp>
      <p:cxnSp>
        <p:nvCxnSpPr>
          <p:cNvPr id="76879" name="直接连接符 73"/>
          <p:cNvCxnSpPr/>
          <p:nvPr/>
        </p:nvCxnSpPr>
        <p:spPr>
          <a:xfrm>
            <a:off x="5691188" y="3663950"/>
            <a:ext cx="133350" cy="0"/>
          </a:xfrm>
          <a:prstGeom prst="line">
            <a:avLst/>
          </a:prstGeom>
          <a:ln w="6350" cap="flat" cmpd="sng">
            <a:solidFill>
              <a:schemeClr val="tx1"/>
            </a:solidFill>
            <a:prstDash val="solid"/>
            <a:headEnd type="none" w="med" len="med"/>
            <a:tailEnd type="none" w="med" len="med"/>
          </a:ln>
        </p:spPr>
      </p:cxnSp>
      <p:cxnSp>
        <p:nvCxnSpPr>
          <p:cNvPr id="76880" name="直接连接符 74"/>
          <p:cNvCxnSpPr/>
          <p:nvPr/>
        </p:nvCxnSpPr>
        <p:spPr>
          <a:xfrm>
            <a:off x="5932488" y="3663950"/>
            <a:ext cx="131762" cy="0"/>
          </a:xfrm>
          <a:prstGeom prst="line">
            <a:avLst/>
          </a:prstGeom>
          <a:ln w="6350" cap="flat" cmpd="sng">
            <a:solidFill>
              <a:schemeClr val="tx1"/>
            </a:solidFill>
            <a:prstDash val="solid"/>
            <a:headEnd type="none" w="med" len="med"/>
            <a:tailEnd type="none" w="med" len="med"/>
          </a:ln>
        </p:spPr>
      </p:cxnSp>
      <p:cxnSp>
        <p:nvCxnSpPr>
          <p:cNvPr id="76881" name="直接连接符 75"/>
          <p:cNvCxnSpPr/>
          <p:nvPr/>
        </p:nvCxnSpPr>
        <p:spPr>
          <a:xfrm>
            <a:off x="6154738" y="3651250"/>
            <a:ext cx="131762" cy="0"/>
          </a:xfrm>
          <a:prstGeom prst="line">
            <a:avLst/>
          </a:prstGeom>
          <a:ln w="6350" cap="flat" cmpd="sng">
            <a:solidFill>
              <a:schemeClr val="tx1"/>
            </a:solidFill>
            <a:prstDash val="solid"/>
            <a:headEnd type="none" w="med" len="med"/>
            <a:tailEnd type="none" w="med" len="med"/>
          </a:ln>
        </p:spPr>
      </p:cxnSp>
      <p:cxnSp>
        <p:nvCxnSpPr>
          <p:cNvPr id="76882" name="直接连接符 76"/>
          <p:cNvCxnSpPr/>
          <p:nvPr/>
        </p:nvCxnSpPr>
        <p:spPr>
          <a:xfrm>
            <a:off x="6375400" y="3651250"/>
            <a:ext cx="133350" cy="0"/>
          </a:xfrm>
          <a:prstGeom prst="line">
            <a:avLst/>
          </a:prstGeom>
          <a:ln w="6350" cap="flat" cmpd="sng">
            <a:solidFill>
              <a:schemeClr val="tx1"/>
            </a:solidFill>
            <a:prstDash val="solid"/>
            <a:headEnd type="none" w="med" len="med"/>
            <a:tailEnd type="none" w="med" len="med"/>
          </a:ln>
        </p:spPr>
      </p:cxnSp>
      <p:cxnSp>
        <p:nvCxnSpPr>
          <p:cNvPr id="76883" name="直接连接符 77"/>
          <p:cNvCxnSpPr/>
          <p:nvPr/>
        </p:nvCxnSpPr>
        <p:spPr>
          <a:xfrm>
            <a:off x="6621463" y="3651250"/>
            <a:ext cx="133350" cy="0"/>
          </a:xfrm>
          <a:prstGeom prst="line">
            <a:avLst/>
          </a:prstGeom>
          <a:ln w="6350" cap="flat" cmpd="sng">
            <a:solidFill>
              <a:schemeClr val="tx1"/>
            </a:solidFill>
            <a:prstDash val="solid"/>
            <a:headEnd type="none" w="med" len="med"/>
            <a:tailEnd type="none" w="med" len="med"/>
          </a:ln>
        </p:spPr>
      </p:cxnSp>
      <p:cxnSp>
        <p:nvCxnSpPr>
          <p:cNvPr id="76884" name="直接连接符 78"/>
          <p:cNvCxnSpPr/>
          <p:nvPr/>
        </p:nvCxnSpPr>
        <p:spPr>
          <a:xfrm>
            <a:off x="6862763" y="3651250"/>
            <a:ext cx="131762" cy="0"/>
          </a:xfrm>
          <a:prstGeom prst="line">
            <a:avLst/>
          </a:prstGeom>
          <a:ln w="6350" cap="flat" cmpd="sng">
            <a:solidFill>
              <a:schemeClr val="tx1"/>
            </a:solidFill>
            <a:prstDash val="solid"/>
            <a:headEnd type="none" w="med" len="med"/>
            <a:tailEnd type="none" w="med" len="med"/>
          </a:ln>
        </p:spPr>
      </p:cxnSp>
      <p:cxnSp>
        <p:nvCxnSpPr>
          <p:cNvPr id="76885" name="直接连接符 79"/>
          <p:cNvCxnSpPr/>
          <p:nvPr/>
        </p:nvCxnSpPr>
        <p:spPr>
          <a:xfrm>
            <a:off x="3870325" y="3986213"/>
            <a:ext cx="133350" cy="0"/>
          </a:xfrm>
          <a:prstGeom prst="line">
            <a:avLst/>
          </a:prstGeom>
          <a:ln w="6350" cap="flat" cmpd="sng">
            <a:solidFill>
              <a:schemeClr val="tx1"/>
            </a:solidFill>
            <a:prstDash val="solid"/>
            <a:headEnd type="none" w="med" len="med"/>
            <a:tailEnd type="none" w="med" len="med"/>
          </a:ln>
        </p:spPr>
      </p:cxnSp>
      <p:cxnSp>
        <p:nvCxnSpPr>
          <p:cNvPr id="76886" name="直接连接符 80"/>
          <p:cNvCxnSpPr/>
          <p:nvPr/>
        </p:nvCxnSpPr>
        <p:spPr>
          <a:xfrm>
            <a:off x="4552950" y="3986213"/>
            <a:ext cx="133350" cy="0"/>
          </a:xfrm>
          <a:prstGeom prst="line">
            <a:avLst/>
          </a:prstGeom>
          <a:ln w="6350" cap="flat" cmpd="sng">
            <a:solidFill>
              <a:schemeClr val="tx1"/>
            </a:solidFill>
            <a:prstDash val="solid"/>
            <a:headEnd type="none" w="med" len="med"/>
            <a:tailEnd type="none" w="med" len="med"/>
          </a:ln>
        </p:spPr>
      </p:cxnSp>
      <p:cxnSp>
        <p:nvCxnSpPr>
          <p:cNvPr id="76887" name="直接连接符 81"/>
          <p:cNvCxnSpPr/>
          <p:nvPr/>
        </p:nvCxnSpPr>
        <p:spPr>
          <a:xfrm>
            <a:off x="5910263" y="3986213"/>
            <a:ext cx="131762" cy="0"/>
          </a:xfrm>
          <a:prstGeom prst="line">
            <a:avLst/>
          </a:prstGeom>
          <a:ln w="6350" cap="flat" cmpd="sng">
            <a:solidFill>
              <a:schemeClr val="tx1"/>
            </a:solidFill>
            <a:prstDash val="solid"/>
            <a:headEnd type="none" w="med" len="med"/>
            <a:tailEnd type="none" w="med" len="med"/>
          </a:ln>
        </p:spPr>
      </p:cxnSp>
      <p:cxnSp>
        <p:nvCxnSpPr>
          <p:cNvPr id="76888" name="直接连接符 82"/>
          <p:cNvCxnSpPr/>
          <p:nvPr/>
        </p:nvCxnSpPr>
        <p:spPr>
          <a:xfrm>
            <a:off x="6838950" y="3986213"/>
            <a:ext cx="133350" cy="0"/>
          </a:xfrm>
          <a:prstGeom prst="line">
            <a:avLst/>
          </a:prstGeom>
          <a:ln w="6350" cap="flat" cmpd="sng">
            <a:solidFill>
              <a:schemeClr val="tx1"/>
            </a:solidFill>
            <a:prstDash val="solid"/>
            <a:headEnd type="none" w="med" len="med"/>
            <a:tailEnd type="none" w="med" len="med"/>
          </a:ln>
        </p:spPr>
      </p:cxnSp>
      <p:cxnSp>
        <p:nvCxnSpPr>
          <p:cNvPr id="76889" name="直接连接符 83"/>
          <p:cNvCxnSpPr/>
          <p:nvPr/>
        </p:nvCxnSpPr>
        <p:spPr>
          <a:xfrm>
            <a:off x="4105275" y="4325938"/>
            <a:ext cx="133350" cy="0"/>
          </a:xfrm>
          <a:prstGeom prst="line">
            <a:avLst/>
          </a:prstGeom>
          <a:ln w="6350" cap="flat" cmpd="sng">
            <a:solidFill>
              <a:schemeClr val="tx1"/>
            </a:solidFill>
            <a:prstDash val="solid"/>
            <a:headEnd type="none" w="med" len="med"/>
            <a:tailEnd type="none" w="med" len="med"/>
          </a:ln>
        </p:spPr>
      </p:cxnSp>
      <p:cxnSp>
        <p:nvCxnSpPr>
          <p:cNvPr id="76890" name="直接连接符 84"/>
          <p:cNvCxnSpPr/>
          <p:nvPr/>
        </p:nvCxnSpPr>
        <p:spPr>
          <a:xfrm>
            <a:off x="4352925" y="4318000"/>
            <a:ext cx="133350" cy="0"/>
          </a:xfrm>
          <a:prstGeom prst="line">
            <a:avLst/>
          </a:prstGeom>
          <a:ln w="6350" cap="flat" cmpd="sng">
            <a:solidFill>
              <a:schemeClr val="tx1"/>
            </a:solidFill>
            <a:prstDash val="solid"/>
            <a:headEnd type="none" w="med" len="med"/>
            <a:tailEnd type="none" w="med" len="med"/>
          </a:ln>
        </p:spPr>
      </p:cxnSp>
      <p:cxnSp>
        <p:nvCxnSpPr>
          <p:cNvPr id="76891" name="直接连接符 85"/>
          <p:cNvCxnSpPr/>
          <p:nvPr/>
        </p:nvCxnSpPr>
        <p:spPr>
          <a:xfrm>
            <a:off x="5691188" y="4318000"/>
            <a:ext cx="133350" cy="0"/>
          </a:xfrm>
          <a:prstGeom prst="line">
            <a:avLst/>
          </a:prstGeom>
          <a:ln w="6350" cap="flat" cmpd="sng">
            <a:solidFill>
              <a:schemeClr val="tx1"/>
            </a:solidFill>
            <a:prstDash val="solid"/>
            <a:headEnd type="none" w="med" len="med"/>
            <a:tailEnd type="none" w="med" len="med"/>
          </a:ln>
        </p:spPr>
      </p:cxnSp>
      <p:cxnSp>
        <p:nvCxnSpPr>
          <p:cNvPr id="76892" name="直接连接符 86"/>
          <p:cNvCxnSpPr/>
          <p:nvPr/>
        </p:nvCxnSpPr>
        <p:spPr>
          <a:xfrm>
            <a:off x="6608763" y="4325938"/>
            <a:ext cx="133350" cy="0"/>
          </a:xfrm>
          <a:prstGeom prst="line">
            <a:avLst/>
          </a:prstGeom>
          <a:ln w="6350" cap="flat" cmpd="sng">
            <a:solidFill>
              <a:schemeClr val="tx1"/>
            </a:solidFill>
            <a:prstDash val="solid"/>
            <a:headEnd type="none" w="med" len="med"/>
            <a:tailEnd type="none" w="med" len="med"/>
          </a:ln>
        </p:spPr>
      </p:cxnSp>
    </p:spTree>
  </p:cSld>
  <p:clrMapOvr>
    <a:masterClrMapping/>
  </p:clrMapOvr>
  <p:transition advTm="20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7782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61</a:t>
            </a:fld>
            <a:endParaRPr lang="en-US" altLang="zh-CN" sz="900" dirty="0">
              <a:solidFill>
                <a:srgbClr val="898989"/>
              </a:solidFill>
              <a:latin typeface="Times New Roman" panose="02020603050405020304" pitchFamily="18" charset="0"/>
            </a:endParaRPr>
          </a:p>
        </p:txBody>
      </p:sp>
      <p:graphicFrame>
        <p:nvGraphicFramePr>
          <p:cNvPr id="75780" name="Group 4"/>
          <p:cNvGraphicFramePr>
            <a:graphicFrameLocks noGrp="1"/>
          </p:cNvGraphicFramePr>
          <p:nvPr/>
        </p:nvGraphicFramePr>
        <p:xfrm>
          <a:off x="6172200" y="1257300"/>
          <a:ext cx="2362200" cy="160020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75807" name="Group 31"/>
          <p:cNvGraphicFramePr>
            <a:graphicFrameLocks noGrp="1"/>
          </p:cNvGraphicFramePr>
          <p:nvPr/>
        </p:nvGraphicFramePr>
        <p:xfrm>
          <a:off x="3048000" y="1257300"/>
          <a:ext cx="2362200" cy="160020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0050">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bl>
          </a:graphicData>
        </a:graphic>
      </p:graphicFrame>
      <p:sp>
        <p:nvSpPr>
          <p:cNvPr id="77882" name="Rectangle 57"/>
          <p:cNvSpPr>
            <a:spLocks noGrp="1"/>
          </p:cNvSpPr>
          <p:nvPr>
            <p:ph type="title"/>
          </p:nvPr>
        </p:nvSpPr>
        <p:spPr>
          <a:xfrm>
            <a:off x="142875" y="573088"/>
            <a:ext cx="4495800" cy="414337"/>
          </a:xfrm>
          <a:prstGeom prst="rect">
            <a:avLst/>
          </a:prstGeom>
          <a:noFill/>
          <a:ln w="9525">
            <a:noFill/>
          </a:ln>
        </p:spPr>
        <p:txBody>
          <a:bodyPr/>
          <a:lstStyle/>
          <a:p>
            <a:pPr eaLnBrk="1" hangingPunct="1"/>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例：五变量的卡诺图</a:t>
            </a:r>
          </a:p>
        </p:txBody>
      </p:sp>
      <p:sp>
        <p:nvSpPr>
          <p:cNvPr id="77883" name="Rectangle 58"/>
          <p:cNvSpPr>
            <a:spLocks noGrp="1"/>
          </p:cNvSpPr>
          <p:nvPr>
            <p:ph/>
          </p:nvPr>
        </p:nvSpPr>
        <p:spPr>
          <a:xfrm>
            <a:off x="304800" y="3028950"/>
            <a:ext cx="8839200" cy="1485900"/>
          </a:xfrm>
          <a:prstGeom prst="rect">
            <a:avLst/>
          </a:prstGeom>
          <a:noFill/>
          <a:ln w="9525">
            <a:noFill/>
          </a:ln>
        </p:spPr>
        <p:txBody>
          <a:bodyPr/>
          <a:lstStyle/>
          <a:p>
            <a:pPr eaLnBrk="1" hangingPunct="1">
              <a:buFont typeface="Wingdings" panose="05000000000000000000" pitchFamily="2" charset="2"/>
              <a:buChar char="l"/>
            </a:pPr>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维块：由四个相邻的 </a:t>
            </a:r>
            <a:r>
              <a:rPr lang="en-US" altLang="zh-CN" sz="1800" dirty="0">
                <a:latin typeface="黑体" panose="02010609060101010101" pitchFamily="49" charset="-122"/>
                <a:ea typeface="黑体" panose="02010609060101010101" pitchFamily="49" charset="-122"/>
              </a:rPr>
              <a:t>0 </a:t>
            </a:r>
            <a:r>
              <a:rPr lang="zh-CN" altLang="en-US" sz="1800" dirty="0">
                <a:latin typeface="黑体" panose="02010609060101010101" pitchFamily="49" charset="-122"/>
                <a:ea typeface="黑体" panose="02010609060101010101" pitchFamily="49" charset="-122"/>
              </a:rPr>
              <a:t>维块构成的一个卡诺圈。</a:t>
            </a:r>
          </a:p>
          <a:p>
            <a:pPr eaLnBrk="1" hangingPunct="1">
              <a:buNone/>
            </a:pP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8</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9 </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12</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13</a:t>
            </a:r>
            <a:r>
              <a:rPr lang="en-US" altLang="zh-CN" sz="1800" dirty="0">
                <a:latin typeface="黑体" panose="02010609060101010101" pitchFamily="49" charset="-122"/>
                <a:ea typeface="黑体" panose="02010609060101010101" pitchFamily="49" charset="-122"/>
              </a:rPr>
              <a:t>= A B D</a:t>
            </a:r>
          </a:p>
          <a:p>
            <a:pPr eaLnBrk="1" hangingPunct="1">
              <a:buNone/>
            </a:pPr>
            <a:r>
              <a:rPr lang="en-US" altLang="zh-CN" sz="1800" dirty="0">
                <a:latin typeface="黑体" panose="02010609060101010101" pitchFamily="49" charset="-122"/>
                <a:ea typeface="黑体" panose="02010609060101010101" pitchFamily="49" charset="-122"/>
              </a:rPr>
              <a:t>                   m</a:t>
            </a:r>
            <a:r>
              <a:rPr lang="en-US" altLang="zh-CN" sz="1800" baseline="-25000" dirty="0">
                <a:latin typeface="黑体" panose="02010609060101010101" pitchFamily="49" charset="-122"/>
                <a:ea typeface="黑体" panose="02010609060101010101" pitchFamily="49" charset="-122"/>
              </a:rPr>
              <a:t>0</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2</a:t>
            </a:r>
            <a:r>
              <a:rPr lang="en-US" altLang="zh-CN" sz="1800" dirty="0">
                <a:latin typeface="黑体" panose="02010609060101010101" pitchFamily="49" charset="-122"/>
                <a:ea typeface="黑体" panose="02010609060101010101" pitchFamily="49" charset="-122"/>
              </a:rPr>
              <a:t>+ m</a:t>
            </a:r>
            <a:r>
              <a:rPr lang="en-US" altLang="zh-CN" sz="1800" baseline="-25000" dirty="0">
                <a:latin typeface="黑体" panose="02010609060101010101" pitchFamily="49" charset="-122"/>
                <a:ea typeface="黑体" panose="02010609060101010101" pitchFamily="49" charset="-122"/>
              </a:rPr>
              <a:t>8 </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10</a:t>
            </a:r>
            <a:r>
              <a:rPr lang="en-US" altLang="zh-CN" sz="1800" dirty="0">
                <a:latin typeface="黑体" panose="02010609060101010101" pitchFamily="49" charset="-122"/>
                <a:ea typeface="黑体" panose="02010609060101010101" pitchFamily="49" charset="-122"/>
              </a:rPr>
              <a:t>= A C E</a:t>
            </a:r>
          </a:p>
          <a:p>
            <a:pPr eaLnBrk="1" hangingPunct="1">
              <a:buNone/>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是</a:t>
            </a:r>
            <a:r>
              <a:rPr lang="zh-CN" altLang="en-US" sz="1800" dirty="0">
                <a:solidFill>
                  <a:srgbClr val="FF0000"/>
                </a:solidFill>
                <a:latin typeface="黑体" panose="02010609060101010101" pitchFamily="49" charset="-122"/>
                <a:ea typeface="黑体" panose="02010609060101010101" pitchFamily="49" charset="-122"/>
              </a:rPr>
              <a:t>三变量</a:t>
            </a:r>
            <a:r>
              <a:rPr lang="zh-CN" altLang="en-US" sz="1800" dirty="0">
                <a:latin typeface="黑体" panose="02010609060101010101" pitchFamily="49" charset="-122"/>
                <a:ea typeface="黑体" panose="02010609060101010101" pitchFamily="49" charset="-122"/>
              </a:rPr>
              <a:t>的与项。</a:t>
            </a:r>
            <a:endParaRPr lang="zh-CN" altLang="en-US" sz="1800" b="1" dirty="0">
              <a:latin typeface="黑体" panose="02010609060101010101" pitchFamily="49" charset="-122"/>
              <a:ea typeface="黑体" panose="02010609060101010101" pitchFamily="49" charset="-122"/>
            </a:endParaRPr>
          </a:p>
        </p:txBody>
      </p:sp>
      <p:grpSp>
        <p:nvGrpSpPr>
          <p:cNvPr id="77884" name="Group 59"/>
          <p:cNvGrpSpPr/>
          <p:nvPr/>
        </p:nvGrpSpPr>
        <p:grpSpPr>
          <a:xfrm>
            <a:off x="3048000" y="1314450"/>
            <a:ext cx="2362200" cy="1662113"/>
            <a:chOff x="0" y="0"/>
            <a:chExt cx="1488" cy="1396"/>
          </a:xfrm>
        </p:grpSpPr>
        <p:sp>
          <p:nvSpPr>
            <p:cNvPr id="77927" name="Text Box 60"/>
            <p:cNvSpPr txBox="1"/>
            <p:nvPr/>
          </p:nvSpPr>
          <p:spPr>
            <a:xfrm>
              <a:off x="0" y="960"/>
              <a:ext cx="336" cy="388"/>
            </a:xfrm>
            <a:prstGeom prst="rect">
              <a:avLst/>
            </a:prstGeom>
            <a:noFill/>
            <a:ln w="9525" cap="flat" cmpd="sng">
              <a:solidFill>
                <a:srgbClr val="000000"/>
              </a:solidFill>
              <a:prstDash val="solid"/>
              <a:miter/>
              <a:headEnd type="none" w="med" len="med"/>
              <a:tailEnd type="none" w="med" len="med"/>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28" name="Text Box 61"/>
            <p:cNvSpPr txBox="1"/>
            <p:nvPr/>
          </p:nvSpPr>
          <p:spPr>
            <a:xfrm>
              <a:off x="0" y="0"/>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29" name="Text Box 62"/>
            <p:cNvSpPr txBox="1"/>
            <p:nvPr/>
          </p:nvSpPr>
          <p:spPr>
            <a:xfrm>
              <a:off x="768" y="0"/>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30" name="Text Box 63"/>
            <p:cNvSpPr txBox="1"/>
            <p:nvPr/>
          </p:nvSpPr>
          <p:spPr>
            <a:xfrm>
              <a:off x="1104" y="0"/>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31" name="Text Box 64"/>
            <p:cNvSpPr txBox="1"/>
            <p:nvPr/>
          </p:nvSpPr>
          <p:spPr>
            <a:xfrm>
              <a:off x="1104" y="336"/>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32" name="Text Box 65"/>
            <p:cNvSpPr txBox="1"/>
            <p:nvPr/>
          </p:nvSpPr>
          <p:spPr>
            <a:xfrm>
              <a:off x="768" y="336"/>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33" name="Text Box 66"/>
            <p:cNvSpPr txBox="1"/>
            <p:nvPr/>
          </p:nvSpPr>
          <p:spPr>
            <a:xfrm>
              <a:off x="384" y="672"/>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34" name="Text Box 67"/>
            <p:cNvSpPr txBox="1"/>
            <p:nvPr/>
          </p:nvSpPr>
          <p:spPr>
            <a:xfrm>
              <a:off x="1152" y="1008"/>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grpSp>
      <p:grpSp>
        <p:nvGrpSpPr>
          <p:cNvPr id="77885" name="Group 68"/>
          <p:cNvGrpSpPr/>
          <p:nvPr/>
        </p:nvGrpSpPr>
        <p:grpSpPr>
          <a:xfrm>
            <a:off x="6172200" y="1314450"/>
            <a:ext cx="2286000" cy="1662113"/>
            <a:chOff x="0" y="0"/>
            <a:chExt cx="1440" cy="1396"/>
          </a:xfrm>
        </p:grpSpPr>
        <p:sp>
          <p:nvSpPr>
            <p:cNvPr id="77922" name="Text Box 69"/>
            <p:cNvSpPr txBox="1"/>
            <p:nvPr/>
          </p:nvSpPr>
          <p:spPr>
            <a:xfrm>
              <a:off x="384" y="1008"/>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23" name="Text Box 70"/>
            <p:cNvSpPr txBox="1"/>
            <p:nvPr/>
          </p:nvSpPr>
          <p:spPr>
            <a:xfrm>
              <a:off x="768" y="1008"/>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24" name="Text Box 71"/>
            <p:cNvSpPr txBox="1"/>
            <p:nvPr/>
          </p:nvSpPr>
          <p:spPr>
            <a:xfrm>
              <a:off x="768" y="336"/>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25" name="Text Box 72"/>
            <p:cNvSpPr txBox="1"/>
            <p:nvPr/>
          </p:nvSpPr>
          <p:spPr>
            <a:xfrm>
              <a:off x="1104" y="336"/>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sp>
          <p:nvSpPr>
            <p:cNvPr id="77926" name="Text Box 73"/>
            <p:cNvSpPr txBox="1"/>
            <p:nvPr/>
          </p:nvSpPr>
          <p:spPr>
            <a:xfrm>
              <a:off x="0" y="0"/>
              <a:ext cx="336"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1</a:t>
              </a:r>
            </a:p>
          </p:txBody>
        </p:sp>
      </p:grpSp>
      <p:grpSp>
        <p:nvGrpSpPr>
          <p:cNvPr id="77886" name="Group 74"/>
          <p:cNvGrpSpPr/>
          <p:nvPr/>
        </p:nvGrpSpPr>
        <p:grpSpPr>
          <a:xfrm>
            <a:off x="2133600" y="857250"/>
            <a:ext cx="1828800" cy="690563"/>
            <a:chOff x="0" y="0"/>
            <a:chExt cx="1152" cy="580"/>
          </a:xfrm>
        </p:grpSpPr>
        <p:sp>
          <p:nvSpPr>
            <p:cNvPr id="77919" name="Line 75"/>
            <p:cNvSpPr/>
            <p:nvPr/>
          </p:nvSpPr>
          <p:spPr>
            <a:xfrm flipH="1" flipV="1">
              <a:off x="240" y="48"/>
              <a:ext cx="336" cy="288"/>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7920" name="Text Box 76"/>
            <p:cNvSpPr txBox="1"/>
            <p:nvPr/>
          </p:nvSpPr>
          <p:spPr>
            <a:xfrm>
              <a:off x="480" y="0"/>
              <a:ext cx="672"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dirty="0">
                  <a:solidFill>
                    <a:schemeClr val="tx1"/>
                  </a:solidFill>
                  <a:latin typeface="Times New Roman" panose="02020603050405020304" pitchFamily="18" charset="0"/>
                </a:rPr>
                <a:t>ABC</a:t>
              </a:r>
            </a:p>
          </p:txBody>
        </p:sp>
        <p:sp>
          <p:nvSpPr>
            <p:cNvPr id="77921" name="Text Box 77"/>
            <p:cNvSpPr txBox="1"/>
            <p:nvPr/>
          </p:nvSpPr>
          <p:spPr>
            <a:xfrm>
              <a:off x="0" y="192"/>
              <a:ext cx="480" cy="38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2400" dirty="0">
                  <a:solidFill>
                    <a:schemeClr val="tx1"/>
                  </a:solidFill>
                  <a:latin typeface="Times New Roman" panose="02020603050405020304" pitchFamily="18" charset="0"/>
                </a:rPr>
                <a:t>DE</a:t>
              </a:r>
            </a:p>
          </p:txBody>
        </p:sp>
      </p:grpSp>
      <p:grpSp>
        <p:nvGrpSpPr>
          <p:cNvPr id="75855" name="Group 109"/>
          <p:cNvGrpSpPr/>
          <p:nvPr/>
        </p:nvGrpSpPr>
        <p:grpSpPr>
          <a:xfrm>
            <a:off x="4514850" y="3429000"/>
            <a:ext cx="857250" cy="342900"/>
            <a:chOff x="0" y="0"/>
            <a:chExt cx="540" cy="288"/>
          </a:xfrm>
        </p:grpSpPr>
        <p:sp>
          <p:nvSpPr>
            <p:cNvPr id="77914" name="Line 83"/>
            <p:cNvSpPr/>
            <p:nvPr/>
          </p:nvSpPr>
          <p:spPr>
            <a:xfrm>
              <a:off x="24" y="0"/>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7915" name="Line 84"/>
            <p:cNvSpPr/>
            <p:nvPr/>
          </p:nvSpPr>
          <p:spPr>
            <a:xfrm>
              <a:off x="396" y="0"/>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7916" name="Line 85"/>
            <p:cNvSpPr/>
            <p:nvPr/>
          </p:nvSpPr>
          <p:spPr>
            <a:xfrm>
              <a:off x="0" y="288"/>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7917" name="Line 86"/>
            <p:cNvSpPr/>
            <p:nvPr/>
          </p:nvSpPr>
          <p:spPr>
            <a:xfrm>
              <a:off x="372" y="288"/>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77918" name="Line 87"/>
            <p:cNvSpPr/>
            <p:nvPr/>
          </p:nvSpPr>
          <p:spPr>
            <a:xfrm>
              <a:off x="180" y="288"/>
              <a:ext cx="144"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grpSp>
        <p:nvGrpSpPr>
          <p:cNvPr id="75861" name="Group 88"/>
          <p:cNvGrpSpPr/>
          <p:nvPr/>
        </p:nvGrpSpPr>
        <p:grpSpPr>
          <a:xfrm rot="2700000">
            <a:off x="2986088" y="1200150"/>
            <a:ext cx="500062" cy="377825"/>
            <a:chOff x="0" y="0"/>
            <a:chExt cx="420" cy="238"/>
          </a:xfrm>
        </p:grpSpPr>
        <p:sp>
          <p:nvSpPr>
            <p:cNvPr id="77910" name="Arc 89"/>
            <p:cNvSpPr/>
            <p:nvPr/>
          </p:nvSpPr>
          <p:spPr>
            <a:xfrm>
              <a:off x="192" y="0"/>
              <a:ext cx="228" cy="126"/>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7911" name="Arc 90"/>
            <p:cNvSpPr/>
            <p:nvPr/>
          </p:nvSpPr>
          <p:spPr>
            <a:xfrm rot="5400000">
              <a:off x="243" y="61"/>
              <a:ext cx="126" cy="228"/>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7912" name="Line 91"/>
            <p:cNvSpPr/>
            <p:nvPr/>
          </p:nvSpPr>
          <p:spPr>
            <a:xfrm flipH="1">
              <a:off x="0" y="10"/>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sp>
          <p:nvSpPr>
            <p:cNvPr id="77913" name="Line 92"/>
            <p:cNvSpPr/>
            <p:nvPr/>
          </p:nvSpPr>
          <p:spPr>
            <a:xfrm flipH="1">
              <a:off x="0" y="238"/>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grpSp>
      <p:grpSp>
        <p:nvGrpSpPr>
          <p:cNvPr id="75866" name="Group 93"/>
          <p:cNvGrpSpPr/>
          <p:nvPr/>
        </p:nvGrpSpPr>
        <p:grpSpPr>
          <a:xfrm rot="8100000">
            <a:off x="4895850" y="1257300"/>
            <a:ext cx="666750" cy="284163"/>
            <a:chOff x="0" y="0"/>
            <a:chExt cx="420" cy="238"/>
          </a:xfrm>
        </p:grpSpPr>
        <p:sp>
          <p:nvSpPr>
            <p:cNvPr id="77906" name="Arc 94"/>
            <p:cNvSpPr/>
            <p:nvPr/>
          </p:nvSpPr>
          <p:spPr>
            <a:xfrm>
              <a:off x="192" y="0"/>
              <a:ext cx="228" cy="126"/>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7907" name="Arc 95"/>
            <p:cNvSpPr/>
            <p:nvPr/>
          </p:nvSpPr>
          <p:spPr>
            <a:xfrm rot="5400000">
              <a:off x="243" y="61"/>
              <a:ext cx="126" cy="228"/>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7908" name="Line 96"/>
            <p:cNvSpPr/>
            <p:nvPr/>
          </p:nvSpPr>
          <p:spPr>
            <a:xfrm flipH="1">
              <a:off x="0" y="10"/>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sp>
          <p:nvSpPr>
            <p:cNvPr id="77909" name="Line 97"/>
            <p:cNvSpPr/>
            <p:nvPr/>
          </p:nvSpPr>
          <p:spPr>
            <a:xfrm flipH="1">
              <a:off x="0" y="238"/>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grpSp>
      <p:grpSp>
        <p:nvGrpSpPr>
          <p:cNvPr id="75871" name="Group 98"/>
          <p:cNvGrpSpPr/>
          <p:nvPr/>
        </p:nvGrpSpPr>
        <p:grpSpPr>
          <a:xfrm rot="-8700000">
            <a:off x="4876800" y="2574925"/>
            <a:ext cx="666750" cy="282575"/>
            <a:chOff x="0" y="0"/>
            <a:chExt cx="420" cy="238"/>
          </a:xfrm>
        </p:grpSpPr>
        <p:sp>
          <p:nvSpPr>
            <p:cNvPr id="77902" name="Arc 99"/>
            <p:cNvSpPr/>
            <p:nvPr/>
          </p:nvSpPr>
          <p:spPr>
            <a:xfrm>
              <a:off x="192" y="0"/>
              <a:ext cx="228" cy="126"/>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7903" name="Arc 100"/>
            <p:cNvSpPr/>
            <p:nvPr/>
          </p:nvSpPr>
          <p:spPr>
            <a:xfrm rot="5400000">
              <a:off x="243" y="61"/>
              <a:ext cx="126" cy="228"/>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7904" name="Line 101"/>
            <p:cNvSpPr/>
            <p:nvPr/>
          </p:nvSpPr>
          <p:spPr>
            <a:xfrm flipH="1">
              <a:off x="0" y="10"/>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sp>
          <p:nvSpPr>
            <p:cNvPr id="77905" name="Line 102"/>
            <p:cNvSpPr/>
            <p:nvPr/>
          </p:nvSpPr>
          <p:spPr>
            <a:xfrm flipH="1">
              <a:off x="0" y="238"/>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grpSp>
      <p:grpSp>
        <p:nvGrpSpPr>
          <p:cNvPr id="75876" name="Group 103"/>
          <p:cNvGrpSpPr/>
          <p:nvPr/>
        </p:nvGrpSpPr>
        <p:grpSpPr>
          <a:xfrm rot="-2700000">
            <a:off x="2914650" y="2571750"/>
            <a:ext cx="666750" cy="284163"/>
            <a:chOff x="0" y="0"/>
            <a:chExt cx="420" cy="238"/>
          </a:xfrm>
        </p:grpSpPr>
        <p:sp>
          <p:nvSpPr>
            <p:cNvPr id="77898" name="Arc 104"/>
            <p:cNvSpPr/>
            <p:nvPr/>
          </p:nvSpPr>
          <p:spPr>
            <a:xfrm>
              <a:off x="192" y="0"/>
              <a:ext cx="228" cy="126"/>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7899" name="Arc 105"/>
            <p:cNvSpPr/>
            <p:nvPr/>
          </p:nvSpPr>
          <p:spPr>
            <a:xfrm rot="5400000">
              <a:off x="243" y="61"/>
              <a:ext cx="126" cy="228"/>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FFFF00">
                  <a:alpha val="100000"/>
                </a:srgbClr>
              </a:solidFill>
              <a:prstDash val="solid"/>
              <a:bevel/>
              <a:headEnd type="none" w="med" len="med"/>
              <a:tailEnd type="none" w="med" len="med"/>
            </a:ln>
          </p:spPr>
          <p:txBody>
            <a:bodyPr/>
            <a:lstStyle/>
            <a:p>
              <a:endParaRPr lang="zh-CN" altLang="en-US"/>
            </a:p>
          </p:txBody>
        </p:sp>
        <p:sp>
          <p:nvSpPr>
            <p:cNvPr id="77900" name="Line 106"/>
            <p:cNvSpPr/>
            <p:nvPr/>
          </p:nvSpPr>
          <p:spPr>
            <a:xfrm flipH="1">
              <a:off x="0" y="10"/>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sp>
          <p:nvSpPr>
            <p:cNvPr id="77901" name="Line 107"/>
            <p:cNvSpPr/>
            <p:nvPr/>
          </p:nvSpPr>
          <p:spPr>
            <a:xfrm flipH="1">
              <a:off x="0" y="238"/>
              <a:ext cx="192" cy="0"/>
            </a:xfrm>
            <a:prstGeom prst="line">
              <a:avLst/>
            </a:prstGeom>
            <a:ln w="38100" cap="flat" cmpd="sng">
              <a:solidFill>
                <a:srgbClr val="FFFF00"/>
              </a:solidFill>
              <a:prstDash val="solid"/>
              <a:headEnd type="none" w="med" len="med"/>
              <a:tailEnd type="none" w="med" len="med"/>
            </a:ln>
          </p:spPr>
          <p:txBody>
            <a:bodyPr/>
            <a:lstStyle/>
            <a:p>
              <a:endParaRPr lang="zh-CN" altLang="en-US"/>
            </a:p>
          </p:txBody>
        </p:sp>
      </p:grpSp>
      <p:sp>
        <p:nvSpPr>
          <p:cNvPr id="75881" name="Rectangle 108"/>
          <p:cNvSpPr/>
          <p:nvPr/>
        </p:nvSpPr>
        <p:spPr>
          <a:xfrm>
            <a:off x="4343400" y="1371600"/>
            <a:ext cx="914400" cy="628650"/>
          </a:xfrm>
          <a:prstGeom prst="rect">
            <a:avLst/>
          </a:prstGeom>
          <a:noFill/>
          <a:ln w="38100" cap="flat" cmpd="sng">
            <a:solidFill>
              <a:srgbClr val="FFFF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cxnSp>
        <p:nvCxnSpPr>
          <p:cNvPr id="77893" name="直接连接符 51"/>
          <p:cNvCxnSpPr/>
          <p:nvPr/>
        </p:nvCxnSpPr>
        <p:spPr>
          <a:xfrm>
            <a:off x="4124325" y="3429000"/>
            <a:ext cx="133350" cy="0"/>
          </a:xfrm>
          <a:prstGeom prst="line">
            <a:avLst/>
          </a:prstGeom>
          <a:ln w="6350" cap="flat" cmpd="sng">
            <a:solidFill>
              <a:schemeClr val="tx1"/>
            </a:solidFill>
            <a:prstDash val="solid"/>
            <a:headEnd type="none" w="med" len="med"/>
            <a:tailEnd type="none" w="med" len="med"/>
          </a:ln>
        </p:spPr>
      </p:cxnSp>
      <p:cxnSp>
        <p:nvCxnSpPr>
          <p:cNvPr id="77894" name="直接连接符 52"/>
          <p:cNvCxnSpPr/>
          <p:nvPr/>
        </p:nvCxnSpPr>
        <p:spPr>
          <a:xfrm>
            <a:off x="4562475" y="3429000"/>
            <a:ext cx="133350" cy="0"/>
          </a:xfrm>
          <a:prstGeom prst="line">
            <a:avLst/>
          </a:prstGeom>
          <a:ln w="6350" cap="flat" cmpd="sng">
            <a:solidFill>
              <a:schemeClr val="tx1"/>
            </a:solidFill>
            <a:prstDash val="solid"/>
            <a:headEnd type="none" w="med" len="med"/>
            <a:tailEnd type="none" w="med" len="med"/>
          </a:ln>
        </p:spPr>
      </p:cxnSp>
      <p:cxnSp>
        <p:nvCxnSpPr>
          <p:cNvPr id="77895" name="直接连接符 53"/>
          <p:cNvCxnSpPr/>
          <p:nvPr/>
        </p:nvCxnSpPr>
        <p:spPr>
          <a:xfrm>
            <a:off x="4140200" y="3771900"/>
            <a:ext cx="131763" cy="0"/>
          </a:xfrm>
          <a:prstGeom prst="line">
            <a:avLst/>
          </a:prstGeom>
          <a:ln w="6350" cap="flat" cmpd="sng">
            <a:solidFill>
              <a:schemeClr val="tx1"/>
            </a:solidFill>
            <a:prstDash val="solid"/>
            <a:headEnd type="none" w="med" len="med"/>
            <a:tailEnd type="none" w="med" len="med"/>
          </a:ln>
        </p:spPr>
      </p:cxnSp>
      <p:cxnSp>
        <p:nvCxnSpPr>
          <p:cNvPr id="77896" name="直接连接符 54"/>
          <p:cNvCxnSpPr/>
          <p:nvPr/>
        </p:nvCxnSpPr>
        <p:spPr>
          <a:xfrm>
            <a:off x="4381500" y="3771900"/>
            <a:ext cx="133350" cy="0"/>
          </a:xfrm>
          <a:prstGeom prst="line">
            <a:avLst/>
          </a:prstGeom>
          <a:ln w="6350" cap="flat" cmpd="sng">
            <a:solidFill>
              <a:schemeClr val="tx1"/>
            </a:solidFill>
            <a:prstDash val="solid"/>
            <a:headEnd type="none" w="med" len="med"/>
            <a:tailEnd type="none" w="med" len="med"/>
          </a:ln>
        </p:spPr>
      </p:cxnSp>
      <p:cxnSp>
        <p:nvCxnSpPr>
          <p:cNvPr id="77897" name="直接连接符 55"/>
          <p:cNvCxnSpPr/>
          <p:nvPr/>
        </p:nvCxnSpPr>
        <p:spPr>
          <a:xfrm>
            <a:off x="4600575" y="3771900"/>
            <a:ext cx="133350" cy="0"/>
          </a:xfrm>
          <a:prstGeom prst="line">
            <a:avLst/>
          </a:prstGeom>
          <a:ln w="6350" cap="flat" cmpd="sng">
            <a:solidFill>
              <a:schemeClr val="tx1"/>
            </a:solidFill>
            <a:prstDash val="solid"/>
            <a:headEnd type="none" w="med" len="med"/>
            <a:tailEnd type="none" w="med" len="med"/>
          </a:ln>
        </p:spPr>
      </p:cxn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585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7586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7586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75871"/>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75876"/>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7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8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7885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62</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78852" name="Rectangle 3"/>
          <p:cNvSpPr>
            <a:spLocks noGrp="1"/>
          </p:cNvSpPr>
          <p:nvPr>
            <p:ph/>
          </p:nvPr>
        </p:nvSpPr>
        <p:spPr>
          <a:xfrm>
            <a:off x="357188" y="482600"/>
            <a:ext cx="7743825" cy="2809875"/>
          </a:xfrm>
          <a:prstGeom prst="rect">
            <a:avLst/>
          </a:prstGeom>
          <a:noFill/>
          <a:ln w="9525">
            <a:noFill/>
          </a:ln>
        </p:spPr>
        <p:txBody>
          <a:bodyPr/>
          <a:lstStyle/>
          <a:p>
            <a:pPr eaLnBrk="1" hangingPunct="1">
              <a:lnSpc>
                <a:spcPct val="120000"/>
              </a:lnSpc>
            </a:pPr>
            <a:r>
              <a:rPr lang="zh-CN" altLang="en-US" sz="1800" b="1" dirty="0">
                <a:solidFill>
                  <a:srgbClr val="FF0000"/>
                </a:solidFill>
                <a:latin typeface="华文新魏" panose="02010800040101010101" pitchFamily="2" charset="-122"/>
                <a:ea typeface="华文新魏" panose="02010800040101010101" pitchFamily="2" charset="-122"/>
              </a:rPr>
              <a:t>相邻维块是指只有一个变量不同的两个维块之间的相邻</a:t>
            </a:r>
            <a:r>
              <a:rPr lang="zh-CN" altLang="en-US" sz="1800" b="1" dirty="0">
                <a:latin typeface="华文新魏" panose="02010800040101010101" pitchFamily="2" charset="-122"/>
                <a:ea typeface="华文新魏" panose="02010800040101010101" pitchFamily="2" charset="-122"/>
              </a:rPr>
              <a:t>。</a:t>
            </a:r>
          </a:p>
          <a:p>
            <a:pPr eaLnBrk="1" hangingPunct="1">
              <a:lnSpc>
                <a:spcPct val="120000"/>
              </a:lnSpc>
            </a:pPr>
            <a:r>
              <a:rPr lang="zh-CN" altLang="en-US" sz="1800" dirty="0">
                <a:latin typeface="华文新魏" panose="02010800040101010101" pitchFamily="2" charset="-122"/>
                <a:ea typeface="华文新魏" panose="02010800040101010101" pitchFamily="2" charset="-122"/>
              </a:rPr>
              <a:t>寻找</a:t>
            </a:r>
            <a:r>
              <a:rPr lang="zh-CN" altLang="en-US" sz="1800" b="1" dirty="0">
                <a:latin typeface="华文新魏" panose="02010800040101010101" pitchFamily="2" charset="-122"/>
                <a:ea typeface="华文新魏" panose="02010800040101010101" pitchFamily="2" charset="-122"/>
              </a:rPr>
              <a:t>相邻维块</a:t>
            </a:r>
            <a:r>
              <a:rPr lang="zh-CN" altLang="en-US" sz="1800" dirty="0">
                <a:latin typeface="华文新魏" panose="02010800040101010101" pitchFamily="2" charset="-122"/>
                <a:ea typeface="华文新魏" panose="02010800040101010101" pitchFamily="2" charset="-122"/>
              </a:rPr>
              <a:t>的目的是为了在图上进行</a:t>
            </a:r>
            <a:r>
              <a:rPr lang="zh-CN" altLang="en-US" sz="1800" b="1" dirty="0">
                <a:latin typeface="华文新魏" panose="02010800040101010101" pitchFamily="2" charset="-122"/>
                <a:ea typeface="华文新魏" panose="02010800040101010101" pitchFamily="2" charset="-122"/>
              </a:rPr>
              <a:t>函数化简。</a:t>
            </a:r>
          </a:p>
          <a:p>
            <a:pPr eaLnBrk="1" hangingPunct="1">
              <a:lnSpc>
                <a:spcPct val="120000"/>
              </a:lnSpc>
              <a:buFont typeface="Wingdings" panose="05000000000000000000" pitchFamily="2" charset="2"/>
              <a:buChar char="Ø"/>
            </a:pPr>
            <a:r>
              <a:rPr lang="en-US" altLang="zh-CN" sz="1800" b="1" dirty="0">
                <a:latin typeface="华文新魏" panose="02010800040101010101" pitchFamily="2" charset="-122"/>
                <a:ea typeface="华文新魏" panose="02010800040101010101" pitchFamily="2" charset="-122"/>
              </a:rPr>
              <a:t> </a:t>
            </a:r>
            <a:r>
              <a:rPr lang="zh-CN" altLang="en-US" sz="1800" b="1" dirty="0">
                <a:solidFill>
                  <a:srgbClr val="FF0066"/>
                </a:solidFill>
                <a:latin typeface="华文新魏" panose="02010800040101010101" pitchFamily="2" charset="-122"/>
                <a:ea typeface="华文新魏" panose="02010800040101010101" pitchFamily="2" charset="-122"/>
              </a:rPr>
              <a:t>画卡诺圈的规则</a:t>
            </a:r>
          </a:p>
          <a:p>
            <a:pPr eaLnBrk="1" hangingPunct="1">
              <a:lnSpc>
                <a:spcPct val="120000"/>
              </a:lnSpc>
              <a:buNone/>
            </a:pPr>
            <a:r>
              <a:rPr lang="zh-CN" altLang="en-US" sz="1800" b="1" dirty="0">
                <a:latin typeface="华文新魏" panose="02010800040101010101" pitchFamily="2" charset="-122"/>
                <a:ea typeface="华文新魏" panose="02010800040101010101" pitchFamily="2" charset="-122"/>
              </a:rPr>
              <a:t>   相邻的维块可以画在一个卡诺圈内。</a:t>
            </a:r>
          </a:p>
          <a:p>
            <a:pPr eaLnBrk="1" hangingPunct="1">
              <a:lnSpc>
                <a:spcPct val="120000"/>
              </a:lnSpc>
            </a:pPr>
            <a:r>
              <a:rPr lang="zh-CN" altLang="en-US" sz="1800" dirty="0">
                <a:latin typeface="华文新魏" panose="02010800040101010101" pitchFamily="2" charset="-122"/>
                <a:ea typeface="华文新魏" panose="02010800040101010101" pitchFamily="2" charset="-122"/>
              </a:rPr>
              <a:t>任何</a:t>
            </a:r>
            <a:r>
              <a:rPr lang="en-US" altLang="zh-CN" sz="1800" b="1" dirty="0">
                <a:solidFill>
                  <a:srgbClr val="FF0066"/>
                </a:solidFill>
                <a:latin typeface="华文新魏" panose="02010800040101010101" pitchFamily="2" charset="-122"/>
                <a:ea typeface="华文新魏" panose="02010800040101010101" pitchFamily="2" charset="-122"/>
              </a:rPr>
              <a:t>2</a:t>
            </a:r>
            <a:r>
              <a:rPr lang="en-US" altLang="zh-CN" sz="1800" b="1" baseline="30000" dirty="0">
                <a:solidFill>
                  <a:srgbClr val="FF0066"/>
                </a:solidFill>
                <a:latin typeface="华文新魏" panose="02010800040101010101" pitchFamily="2" charset="-122"/>
                <a:ea typeface="华文新魏" panose="02010800040101010101" pitchFamily="2" charset="-122"/>
              </a:rPr>
              <a:t>i</a:t>
            </a:r>
            <a:r>
              <a:rPr lang="zh-CN" altLang="en-US" sz="1800" b="1" dirty="0">
                <a:latin typeface="华文新魏" panose="02010800040101010101" pitchFamily="2" charset="-122"/>
                <a:ea typeface="华文新魏" panose="02010800040101010101" pitchFamily="2" charset="-122"/>
              </a:rPr>
              <a:t>个（</a:t>
            </a:r>
            <a:r>
              <a:rPr lang="en-US" altLang="zh-CN" sz="1800" b="1" dirty="0">
                <a:latin typeface="华文新魏" panose="02010800040101010101" pitchFamily="2" charset="-122"/>
                <a:ea typeface="华文新魏" panose="02010800040101010101" pitchFamily="2" charset="-122"/>
              </a:rPr>
              <a:t>i ≤ n</a:t>
            </a:r>
            <a:r>
              <a:rPr lang="zh-CN" altLang="en-US" sz="1800" b="1" dirty="0">
                <a:latin typeface="华文新魏" panose="02010800040101010101" pitchFamily="2" charset="-122"/>
                <a:ea typeface="华文新魏" panose="02010800040101010101" pitchFamily="2" charset="-122"/>
              </a:rPr>
              <a:t>）</a:t>
            </a:r>
            <a:r>
              <a:rPr lang="zh-CN" altLang="en-US" sz="1800" b="1" dirty="0">
                <a:solidFill>
                  <a:srgbClr val="FF0066"/>
                </a:solidFill>
                <a:latin typeface="华文新魏" panose="02010800040101010101" pitchFamily="2" charset="-122"/>
                <a:ea typeface="华文新魏" panose="02010800040101010101" pitchFamily="2" charset="-122"/>
              </a:rPr>
              <a:t>标</a:t>
            </a:r>
            <a:r>
              <a:rPr lang="en-US" altLang="zh-CN" sz="1800" b="1" dirty="0">
                <a:solidFill>
                  <a:srgbClr val="FF0066"/>
                </a:solidFill>
                <a:latin typeface="华文新魏" panose="02010800040101010101" pitchFamily="2" charset="-122"/>
                <a:ea typeface="华文新魏" panose="02010800040101010101" pitchFamily="2" charset="-122"/>
              </a:rPr>
              <a:t>1</a:t>
            </a:r>
            <a:r>
              <a:rPr lang="zh-CN" altLang="en-US" sz="1800" b="1" dirty="0">
                <a:solidFill>
                  <a:srgbClr val="FF0066"/>
                </a:solidFill>
                <a:latin typeface="华文新魏" panose="02010800040101010101" pitchFamily="2" charset="-122"/>
                <a:ea typeface="华文新魏" panose="02010800040101010101" pitchFamily="2" charset="-122"/>
              </a:rPr>
              <a:t>的相邻小方格</a:t>
            </a:r>
            <a:r>
              <a:rPr lang="zh-CN" altLang="en-US" sz="1800" dirty="0">
                <a:latin typeface="华文新魏" panose="02010800040101010101" pitchFamily="2" charset="-122"/>
                <a:ea typeface="华文新魏" panose="02010800040101010101" pitchFamily="2" charset="-122"/>
              </a:rPr>
              <a:t>均可画在一个卡诺圈内；</a:t>
            </a:r>
          </a:p>
          <a:p>
            <a:pPr eaLnBrk="1" hangingPunct="1">
              <a:lnSpc>
                <a:spcPct val="120000"/>
              </a:lnSpc>
            </a:pPr>
            <a:r>
              <a:rPr lang="zh-CN" altLang="en-US" sz="1800" dirty="0">
                <a:latin typeface="华文新魏" panose="02010800040101010101" pitchFamily="2" charset="-122"/>
                <a:ea typeface="华文新魏" panose="02010800040101010101" pitchFamily="2" charset="-122"/>
              </a:rPr>
              <a:t>任何</a:t>
            </a:r>
            <a:r>
              <a:rPr lang="en-US" altLang="zh-CN" sz="1800" b="1" dirty="0">
                <a:latin typeface="华文新魏" panose="02010800040101010101" pitchFamily="2" charset="-122"/>
                <a:ea typeface="华文新魏" panose="02010800040101010101" pitchFamily="2" charset="-122"/>
              </a:rPr>
              <a:t>2</a:t>
            </a:r>
            <a:r>
              <a:rPr lang="en-US" altLang="zh-CN" sz="1800" b="1" baseline="30000" dirty="0">
                <a:latin typeface="华文新魏" panose="02010800040101010101" pitchFamily="2" charset="-122"/>
                <a:ea typeface="华文新魏" panose="02010800040101010101" pitchFamily="2" charset="-122"/>
              </a:rPr>
              <a:t>i</a:t>
            </a:r>
            <a:r>
              <a:rPr lang="zh-CN" altLang="en-US" sz="1800" b="1" dirty="0">
                <a:latin typeface="华文新魏" panose="02010800040101010101" pitchFamily="2" charset="-122"/>
                <a:ea typeface="华文新魏" panose="02010800040101010101" pitchFamily="2" charset="-122"/>
              </a:rPr>
              <a:t>个标</a:t>
            </a:r>
            <a:r>
              <a:rPr lang="en-US" altLang="zh-CN" sz="1800" b="1" dirty="0">
                <a:latin typeface="华文新魏" panose="02010800040101010101" pitchFamily="2" charset="-122"/>
                <a:ea typeface="华文新魏" panose="02010800040101010101" pitchFamily="2" charset="-122"/>
              </a:rPr>
              <a:t>1</a:t>
            </a:r>
            <a:r>
              <a:rPr lang="zh-CN" altLang="en-US" sz="1800" b="1" dirty="0">
                <a:latin typeface="华文新魏" panose="02010800040101010101" pitchFamily="2" charset="-122"/>
                <a:ea typeface="华文新魏" panose="02010800040101010101" pitchFamily="2" charset="-122"/>
              </a:rPr>
              <a:t>的非相邻的小方格</a:t>
            </a:r>
            <a:r>
              <a:rPr lang="zh-CN" altLang="en-US" sz="1800" dirty="0">
                <a:latin typeface="华文新魏" panose="02010800040101010101" pitchFamily="2" charset="-122"/>
                <a:ea typeface="华文新魏" panose="02010800040101010101" pitchFamily="2" charset="-122"/>
              </a:rPr>
              <a:t>不能画入一个卡诺圈内，它们至少画在两个圈内。        </a:t>
            </a:r>
            <a:br>
              <a:rPr lang="zh-CN" altLang="en-US" sz="1800" dirty="0">
                <a:latin typeface="华文新魏" panose="02010800040101010101" pitchFamily="2" charset="-122"/>
                <a:ea typeface="华文新魏" panose="02010800040101010101" pitchFamily="2" charset="-122"/>
              </a:rPr>
            </a:br>
            <a:endParaRPr lang="zh-CN" altLang="en-US" sz="1800" dirty="0">
              <a:latin typeface="华文新魏" panose="02010800040101010101" pitchFamily="2" charset="-122"/>
              <a:ea typeface="华文新魏" panose="02010800040101010101" pitchFamily="2" charset="-122"/>
            </a:endParaRPr>
          </a:p>
          <a:p>
            <a:pPr eaLnBrk="1" hangingPunct="1"/>
            <a:endParaRPr lang="en-US" altLang="zh-CN" sz="1800" dirty="0">
              <a:latin typeface="华文新魏" panose="02010800040101010101" pitchFamily="2" charset="-122"/>
              <a:ea typeface="华文新魏" panose="02010800040101010101" pitchFamily="2" charset="-122"/>
            </a:endParaRPr>
          </a:p>
        </p:txBody>
      </p:sp>
      <p:sp>
        <p:nvSpPr>
          <p:cNvPr id="78853" name="Rectangle 3"/>
          <p:cNvSpPr>
            <a:spLocks noGrp="1"/>
          </p:cNvSpPr>
          <p:nvPr>
            <p:ph type="title"/>
          </p:nvPr>
        </p:nvSpPr>
        <p:spPr>
          <a:xfrm>
            <a:off x="325438" y="3332163"/>
            <a:ext cx="8207375" cy="463550"/>
          </a:xfrm>
          <a:prstGeom prst="rect">
            <a:avLst/>
          </a:prstGeom>
          <a:noFill/>
          <a:ln w="9525">
            <a:noFill/>
          </a:ln>
        </p:spPr>
        <p:txBody>
          <a:bodyPr/>
          <a:lstStyle/>
          <a:p>
            <a:pPr eaLnBrk="1" hangingPunct="1">
              <a:buFont typeface="Wingdings" panose="05000000000000000000" pitchFamily="2" charset="2"/>
              <a:buChar char="Ø"/>
            </a:pPr>
            <a:r>
              <a:rPr lang="zh-CN" altLang="en-US" sz="1800" b="1" dirty="0">
                <a:solidFill>
                  <a:srgbClr val="FF0066"/>
                </a:solidFill>
                <a:latin typeface="华文新魏" panose="02010800040101010101" pitchFamily="2" charset="-122"/>
                <a:ea typeface="华文新魏" panose="02010800040101010101" pitchFamily="2" charset="-122"/>
              </a:rPr>
              <a:t>卡诺圈化简使用的基本概念</a:t>
            </a:r>
            <a:endParaRPr lang="zh-CN" altLang="en-US" sz="1800" b="1" dirty="0">
              <a:latin typeface="华文新魏" panose="02010800040101010101" pitchFamily="2" charset="-122"/>
              <a:ea typeface="华文新魏" panose="02010800040101010101" pitchFamily="2" charset="-122"/>
            </a:endParaRPr>
          </a:p>
        </p:txBody>
      </p:sp>
      <p:sp>
        <p:nvSpPr>
          <p:cNvPr id="78854" name="矩形 3"/>
          <p:cNvSpPr/>
          <p:nvPr/>
        </p:nvSpPr>
        <p:spPr>
          <a:xfrm>
            <a:off x="357188" y="3708400"/>
            <a:ext cx="8031162" cy="1308735"/>
          </a:xfrm>
          <a:prstGeom prst="rect">
            <a:avLst/>
          </a:prstGeom>
          <a:noFill/>
          <a:ln w="9525">
            <a:noFill/>
          </a:ln>
        </p:spPr>
        <p:txBody>
          <a:bodyPr>
            <a:spAutoFit/>
          </a:bodyPr>
          <a:lstStyle/>
          <a:p>
            <a:pPr marL="457200" indent="-457200" eaLnBrk="1" hangingPunct="1">
              <a:lnSpc>
                <a:spcPct val="80000"/>
              </a:lnSpc>
              <a:buFont typeface="宋体" panose="02010600030101010101" pitchFamily="2" charset="-122"/>
              <a:buAutoNum type="circleNumDbPlain"/>
            </a:pPr>
            <a:r>
              <a:rPr lang="zh-CN" altLang="en-US" sz="1800" b="1" dirty="0">
                <a:solidFill>
                  <a:srgbClr val="FF0000"/>
                </a:solidFill>
                <a:latin typeface="华文新魏" panose="02010800040101010101" pitchFamily="2" charset="-122"/>
                <a:ea typeface="华文新魏" panose="02010800040101010101" pitchFamily="2" charset="-122"/>
              </a:rPr>
              <a:t>蕴</a:t>
            </a:r>
            <a:r>
              <a:rPr lang="zh-CN" altLang="en-US" sz="1800" dirty="0">
                <a:solidFill>
                  <a:srgbClr val="FF0000"/>
                </a:solidFill>
                <a:latin typeface="华文新魏" panose="02010800040101010101" pitchFamily="2" charset="-122"/>
                <a:ea typeface="华文新魏" panose="02010800040101010101" pitchFamily="2" charset="-122"/>
                <a:sym typeface="+mn-ea"/>
              </a:rPr>
              <a:t>涵</a:t>
            </a:r>
            <a:r>
              <a:rPr lang="zh-CN" altLang="en-US" sz="1800" b="1" dirty="0">
                <a:solidFill>
                  <a:srgbClr val="FF0000"/>
                </a:solidFill>
                <a:latin typeface="华文新魏" panose="02010800040101010101" pitchFamily="2" charset="-122"/>
                <a:ea typeface="华文新魏" panose="02010800040101010101" pitchFamily="2" charset="-122"/>
              </a:rPr>
              <a:t>项</a:t>
            </a: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 </a:t>
            </a:r>
            <a:r>
              <a:rPr lang="en-US" altLang="zh-CN" sz="1800" b="1" i="1" dirty="0">
                <a:solidFill>
                  <a:schemeClr val="tx1"/>
                </a:solidFill>
                <a:latin typeface="华文新魏" panose="02010800040101010101" pitchFamily="2" charset="-122"/>
                <a:ea typeface="华文新魏" panose="02010800040101010101" pitchFamily="2" charset="-122"/>
              </a:rPr>
              <a:t>Implicant </a:t>
            </a:r>
            <a:r>
              <a:rPr lang="en-US" altLang="zh-CN" sz="1800" b="1" dirty="0">
                <a:solidFill>
                  <a:schemeClr val="tx1"/>
                </a:solidFill>
                <a:latin typeface="华文新魏" panose="02010800040101010101" pitchFamily="2" charset="-122"/>
                <a:ea typeface="华文新魏" panose="02010800040101010101" pitchFamily="2" charset="-122"/>
              </a:rPr>
              <a:t>)</a:t>
            </a:r>
            <a:endParaRPr lang="zh-CN" altLang="en-US" sz="1800" b="1" dirty="0">
              <a:solidFill>
                <a:schemeClr val="tx1"/>
              </a:solidFill>
              <a:latin typeface="华文新魏" panose="02010800040101010101" pitchFamily="2" charset="-122"/>
              <a:ea typeface="华文新魏" panose="02010800040101010101" pitchFamily="2" charset="-122"/>
            </a:endParaRPr>
          </a:p>
          <a:p>
            <a:pPr marL="457200" indent="-457200" eaLnBrk="1" hangingPunct="1">
              <a:lnSpc>
                <a:spcPct val="120000"/>
              </a:lnSpc>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在函数的</a:t>
            </a:r>
            <a:r>
              <a:rPr lang="zh-CN" altLang="en-US" sz="1800" dirty="0">
                <a:solidFill>
                  <a:srgbClr val="FF0000"/>
                </a:solidFill>
                <a:latin typeface="华文新魏" panose="02010800040101010101" pitchFamily="2" charset="-122"/>
                <a:ea typeface="华文新魏" panose="02010800040101010101" pitchFamily="2" charset="-122"/>
              </a:rPr>
              <a:t>与或表</a:t>
            </a:r>
            <a:r>
              <a:rPr lang="zh-CN" altLang="en-US" sz="1800" dirty="0">
                <a:solidFill>
                  <a:schemeClr val="tx1"/>
                </a:solidFill>
                <a:latin typeface="华文新魏" panose="02010800040101010101" pitchFamily="2" charset="-122"/>
                <a:ea typeface="华文新魏" panose="02010800040101010101" pitchFamily="2" charset="-122"/>
              </a:rPr>
              <a:t>达式中，每一个</a:t>
            </a:r>
            <a:r>
              <a:rPr lang="zh-CN" altLang="en-US" sz="1800" b="1" dirty="0">
                <a:solidFill>
                  <a:srgbClr val="FF0000"/>
                </a:solidFill>
                <a:latin typeface="华文新魏" panose="02010800040101010101" pitchFamily="2" charset="-122"/>
                <a:ea typeface="华文新魏" panose="02010800040101010101" pitchFamily="2" charset="-122"/>
              </a:rPr>
              <a:t>与项</a:t>
            </a:r>
            <a:r>
              <a:rPr lang="zh-CN" altLang="en-US" sz="1800" dirty="0">
                <a:solidFill>
                  <a:schemeClr val="tx1"/>
                </a:solidFill>
                <a:latin typeface="华文新魏" panose="02010800040101010101" pitchFamily="2" charset="-122"/>
                <a:ea typeface="华文新魏" panose="02010800040101010101" pitchFamily="2" charset="-122"/>
              </a:rPr>
              <a:t>称为该函数的蕴涵项，</a:t>
            </a:r>
            <a:r>
              <a:rPr lang="zh-CN" altLang="en-US" sz="1800" b="1" dirty="0">
                <a:solidFill>
                  <a:schemeClr val="tx1"/>
                </a:solidFill>
                <a:latin typeface="华文新魏" panose="02010800040101010101" pitchFamily="2" charset="-122"/>
                <a:ea typeface="华文新魏" panose="02010800040101010101" pitchFamily="2" charset="-122"/>
              </a:rPr>
              <a:t>它对应着</a:t>
            </a:r>
            <a:r>
              <a:rPr lang="zh-CN" altLang="en-US" sz="1800" dirty="0">
                <a:solidFill>
                  <a:schemeClr val="tx1"/>
                </a:solidFill>
                <a:latin typeface="华文新魏" panose="02010800040101010101" pitchFamily="2" charset="-122"/>
                <a:ea typeface="华文新魏" panose="02010800040101010101" pitchFamily="2" charset="-122"/>
              </a:rPr>
              <a:t>卡诺图中的</a:t>
            </a:r>
            <a:r>
              <a:rPr lang="zh-CN" altLang="en-US" sz="1800" b="1" dirty="0">
                <a:solidFill>
                  <a:schemeClr val="tx1"/>
                </a:solidFill>
                <a:latin typeface="华文新魏" panose="02010800040101010101" pitchFamily="2" charset="-122"/>
                <a:ea typeface="华文新魏" panose="02010800040101010101" pitchFamily="2" charset="-122"/>
              </a:rPr>
              <a:t>一个卡诺圈，也就是一个维块。</a:t>
            </a:r>
            <a:r>
              <a:rPr lang="zh-CN" altLang="en-US" sz="1800" dirty="0">
                <a:solidFill>
                  <a:schemeClr val="tx1"/>
                </a:solidFill>
                <a:latin typeface="华文新魏" panose="02010800040101010101" pitchFamily="2" charset="-122"/>
                <a:ea typeface="华文新魏" panose="02010800040101010101" pitchFamily="2" charset="-122"/>
              </a:rPr>
              <a:t>卡诺圈越大，它所包含的标</a:t>
            </a:r>
            <a:r>
              <a:rPr lang="en-US" altLang="zh-CN" sz="1800" dirty="0">
                <a:solidFill>
                  <a:schemeClr val="tx1"/>
                </a:solidFill>
                <a:latin typeface="华文新魏" panose="02010800040101010101" pitchFamily="2" charset="-122"/>
                <a:ea typeface="华文新魏" panose="02010800040101010101" pitchFamily="2" charset="-122"/>
              </a:rPr>
              <a:t>1</a:t>
            </a:r>
            <a:r>
              <a:rPr lang="zh-CN" altLang="en-US" sz="1800" dirty="0">
                <a:solidFill>
                  <a:schemeClr val="tx1"/>
                </a:solidFill>
                <a:latin typeface="华文新魏" panose="02010800040101010101" pitchFamily="2" charset="-122"/>
                <a:ea typeface="华文新魏" panose="02010800040101010101" pitchFamily="2" charset="-122"/>
              </a:rPr>
              <a:t>小方格越多，则对应此蕴涵项的变量个数就越少。</a:t>
            </a: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52">
                                            <p:txEl>
                                              <p:pRg st="2" end="2"/>
                                            </p:txEl>
                                          </p:spTgt>
                                        </p:tgtEl>
                                        <p:attrNameLst>
                                          <p:attrName>style.visibility</p:attrName>
                                        </p:attrNameLst>
                                      </p:cBhvr>
                                      <p:to>
                                        <p:strVal val="visible"/>
                                      </p:to>
                                    </p:set>
                                    <p:animEffect transition="in" filter="fade">
                                      <p:cBhvr>
                                        <p:cTn id="7" dur="500"/>
                                        <p:tgtEl>
                                          <p:spTgt spid="7885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852">
                                            <p:txEl>
                                              <p:pRg st="3" end="3"/>
                                            </p:txEl>
                                          </p:spTgt>
                                        </p:tgtEl>
                                        <p:attrNameLst>
                                          <p:attrName>style.visibility</p:attrName>
                                        </p:attrNameLst>
                                      </p:cBhvr>
                                      <p:to>
                                        <p:strVal val="visible"/>
                                      </p:to>
                                    </p:set>
                                    <p:animEffect transition="in" filter="fade">
                                      <p:cBhvr>
                                        <p:cTn id="10" dur="500"/>
                                        <p:tgtEl>
                                          <p:spTgt spid="7885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8852">
                                            <p:txEl>
                                              <p:pRg st="4" end="4"/>
                                            </p:txEl>
                                          </p:spTgt>
                                        </p:tgtEl>
                                        <p:attrNameLst>
                                          <p:attrName>style.visibility</p:attrName>
                                        </p:attrNameLst>
                                      </p:cBhvr>
                                      <p:to>
                                        <p:strVal val="visible"/>
                                      </p:to>
                                    </p:set>
                                    <p:animEffect transition="in" filter="fade">
                                      <p:cBhvr>
                                        <p:cTn id="13" dur="500"/>
                                        <p:tgtEl>
                                          <p:spTgt spid="7885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8852">
                                            <p:txEl>
                                              <p:pRg st="5" end="5"/>
                                            </p:txEl>
                                          </p:spTgt>
                                        </p:tgtEl>
                                        <p:attrNameLst>
                                          <p:attrName>style.visibility</p:attrName>
                                        </p:attrNameLst>
                                      </p:cBhvr>
                                      <p:to>
                                        <p:strVal val="visible"/>
                                      </p:to>
                                    </p:set>
                                    <p:animEffect transition="in" filter="fade">
                                      <p:cBhvr>
                                        <p:cTn id="16" dur="500"/>
                                        <p:tgtEl>
                                          <p:spTgt spid="7885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8853"/>
                                        </p:tgtEl>
                                        <p:attrNameLst>
                                          <p:attrName>style.visibility</p:attrName>
                                        </p:attrNameLst>
                                      </p:cBhvr>
                                      <p:to>
                                        <p:strVal val="visible"/>
                                      </p:to>
                                    </p:set>
                                    <p:animEffect transition="in" filter="fade">
                                      <p:cBhvr>
                                        <p:cTn id="21" dur="500"/>
                                        <p:tgtEl>
                                          <p:spTgt spid="7885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8854"/>
                                        </p:tgtEl>
                                        <p:attrNameLst>
                                          <p:attrName>style.visibility</p:attrName>
                                        </p:attrNameLst>
                                      </p:cBhvr>
                                      <p:to>
                                        <p:strVal val="visible"/>
                                      </p:to>
                                    </p:set>
                                    <p:animEffect transition="in" filter="fade">
                                      <p:cBhvr>
                                        <p:cTn id="24"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P spid="7885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b="1" dirty="0">
                <a:solidFill>
                  <a:srgbClr val="898989"/>
                </a:solidFill>
                <a:latin typeface="华文新魏" panose="02010800040101010101" pitchFamily="2" charset="-122"/>
                <a:ea typeface="华文新魏" panose="02010800040101010101" pitchFamily="2" charset="-122"/>
              </a:rPr>
              <a:t>2/24/2025</a:t>
            </a:fld>
            <a:endParaRPr lang="en-US" altLang="zh-CN" sz="900" b="1" dirty="0">
              <a:solidFill>
                <a:srgbClr val="898989"/>
              </a:solidFill>
              <a:latin typeface="华文新魏" panose="02010800040101010101" pitchFamily="2" charset="-122"/>
              <a:ea typeface="华文新魏" panose="02010800040101010101" pitchFamily="2" charset="-122"/>
            </a:endParaRPr>
          </a:p>
        </p:txBody>
      </p:sp>
      <p:sp>
        <p:nvSpPr>
          <p:cNvPr id="7987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b="1" dirty="0">
                <a:solidFill>
                  <a:srgbClr val="898989"/>
                </a:solidFill>
                <a:latin typeface="华文新魏" panose="02010800040101010101" pitchFamily="2" charset="-122"/>
                <a:ea typeface="华文新魏" panose="02010800040101010101" pitchFamily="2" charset="-122"/>
              </a:rPr>
              <a:t>63</a:t>
            </a:fld>
            <a:endParaRPr lang="en-US" altLang="zh-CN" sz="900" b="1" dirty="0">
              <a:solidFill>
                <a:srgbClr val="898989"/>
              </a:solidFill>
              <a:latin typeface="华文新魏" panose="02010800040101010101" pitchFamily="2" charset="-122"/>
              <a:ea typeface="华文新魏" panose="02010800040101010101" pitchFamily="2" charset="-122"/>
            </a:endParaRPr>
          </a:p>
        </p:txBody>
      </p:sp>
      <p:sp>
        <p:nvSpPr>
          <p:cNvPr id="79876" name="Rectangle 4"/>
          <p:cNvSpPr>
            <a:spLocks noGrp="1"/>
          </p:cNvSpPr>
          <p:nvPr>
            <p:ph/>
          </p:nvPr>
        </p:nvSpPr>
        <p:spPr>
          <a:xfrm>
            <a:off x="430530" y="662305"/>
            <a:ext cx="7813040" cy="1404620"/>
          </a:xfrm>
          <a:prstGeom prst="rect">
            <a:avLst/>
          </a:prstGeom>
          <a:noFill/>
          <a:ln w="9525">
            <a:noFill/>
          </a:ln>
        </p:spPr>
        <p:txBody>
          <a:bodyPr/>
          <a:lstStyle/>
          <a:p>
            <a:pPr eaLnBrk="1" hangingPunct="1">
              <a:lnSpc>
                <a:spcPct val="80000"/>
              </a:lnSpc>
              <a:buNone/>
            </a:pPr>
            <a:r>
              <a:rPr lang="zh-CN" altLang="en-US" sz="1800" b="1" dirty="0">
                <a:latin typeface="华文新魏" panose="02010800040101010101" pitchFamily="2" charset="-122"/>
                <a:ea typeface="华文新魏" panose="02010800040101010101" pitchFamily="2" charset="-122"/>
              </a:rPr>
              <a:t>如：函数的变量数为</a:t>
            </a:r>
            <a:r>
              <a:rPr lang="en-US" altLang="zh-CN" sz="1800" b="1" dirty="0">
                <a:latin typeface="华文新魏" panose="02010800040101010101" pitchFamily="2" charset="-122"/>
                <a:ea typeface="华文新魏" panose="02010800040101010101" pitchFamily="2" charset="-122"/>
              </a:rPr>
              <a:t>n, </a:t>
            </a:r>
            <a:r>
              <a:rPr lang="zh-CN" altLang="en-US" sz="1800" b="1" dirty="0">
                <a:latin typeface="华文新魏" panose="02010800040101010101" pitchFamily="2" charset="-122"/>
                <a:ea typeface="华文新魏" panose="02010800040101010101" pitchFamily="2" charset="-122"/>
              </a:rPr>
              <a:t>假如卡诺圈包含</a:t>
            </a:r>
            <a:r>
              <a:rPr lang="en-US" altLang="zh-CN" sz="1800" b="1" dirty="0">
                <a:latin typeface="华文新魏" panose="02010800040101010101" pitchFamily="2" charset="-122"/>
                <a:ea typeface="华文新魏" panose="02010800040101010101" pitchFamily="2" charset="-122"/>
              </a:rPr>
              <a:t>2</a:t>
            </a:r>
            <a:r>
              <a:rPr lang="en-US" altLang="zh-CN" sz="1800" b="1" baseline="30000" dirty="0">
                <a:latin typeface="华文新魏" panose="02010800040101010101" pitchFamily="2" charset="-122"/>
                <a:ea typeface="华文新魏" panose="02010800040101010101" pitchFamily="2" charset="-122"/>
              </a:rPr>
              <a:t>i </a:t>
            </a:r>
            <a:r>
              <a:rPr lang="zh-CN" altLang="en-US" sz="1800" b="1" dirty="0">
                <a:latin typeface="华文新魏" panose="02010800040101010101" pitchFamily="2" charset="-122"/>
                <a:ea typeface="华文新魏" panose="02010800040101010101" pitchFamily="2" charset="-122"/>
              </a:rPr>
              <a:t>个小方格，此蕴涵项仅有</a:t>
            </a:r>
            <a:r>
              <a:rPr lang="en-US" altLang="zh-CN" sz="1800" b="1" dirty="0">
                <a:solidFill>
                  <a:srgbClr val="FF0000"/>
                </a:solidFill>
                <a:latin typeface="华文新魏" panose="02010800040101010101" pitchFamily="2" charset="-122"/>
                <a:ea typeface="华文新魏" panose="02010800040101010101" pitchFamily="2" charset="-122"/>
              </a:rPr>
              <a:t>n-i</a:t>
            </a: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个</a:t>
            </a:r>
            <a:endParaRPr lang="en-US" altLang="zh-CN" sz="1800" b="1" dirty="0">
              <a:latin typeface="华文新魏" panose="02010800040101010101" pitchFamily="2" charset="-122"/>
              <a:ea typeface="华文新魏" panose="02010800040101010101" pitchFamily="2" charset="-122"/>
            </a:endParaRPr>
          </a:p>
          <a:p>
            <a:pPr eaLnBrk="1" hangingPunct="1">
              <a:lnSpc>
                <a:spcPct val="80000"/>
              </a:lnSpc>
              <a:buNone/>
            </a:pPr>
            <a:r>
              <a:rPr lang="zh-CN" altLang="en-US" sz="1800" b="1" dirty="0">
                <a:latin typeface="华文新魏" panose="02010800040101010101" pitchFamily="2" charset="-122"/>
                <a:ea typeface="华文新魏" panose="02010800040101010101" pitchFamily="2" charset="-122"/>
              </a:rPr>
              <a:t>变量，各个变量以原变量或以反变量形式出现。卡诺圈既包含某变量的原</a:t>
            </a:r>
            <a:endParaRPr lang="en-US" altLang="zh-CN" sz="1800" b="1" dirty="0">
              <a:latin typeface="华文新魏" panose="02010800040101010101" pitchFamily="2" charset="-122"/>
              <a:ea typeface="华文新魏" panose="02010800040101010101" pitchFamily="2" charset="-122"/>
            </a:endParaRPr>
          </a:p>
          <a:p>
            <a:pPr eaLnBrk="1" hangingPunct="1">
              <a:lnSpc>
                <a:spcPct val="80000"/>
              </a:lnSpc>
              <a:buNone/>
            </a:pPr>
            <a:r>
              <a:rPr lang="zh-CN" altLang="en-US" sz="1800" b="1" dirty="0">
                <a:latin typeface="华文新魏" panose="02010800040101010101" pitchFamily="2" charset="-122"/>
                <a:ea typeface="华文新魏" panose="02010800040101010101" pitchFamily="2" charset="-122"/>
              </a:rPr>
              <a:t>变量区域，又包括它的反变量区域，则这个变量就不会出现在此圈所对应的</a:t>
            </a:r>
            <a:endParaRPr lang="en-US" altLang="zh-CN" sz="1800" b="1" dirty="0">
              <a:latin typeface="华文新魏" panose="02010800040101010101" pitchFamily="2" charset="-122"/>
              <a:ea typeface="华文新魏" panose="02010800040101010101" pitchFamily="2" charset="-122"/>
            </a:endParaRPr>
          </a:p>
          <a:p>
            <a:pPr eaLnBrk="1" hangingPunct="1">
              <a:lnSpc>
                <a:spcPct val="80000"/>
              </a:lnSpc>
              <a:buNone/>
            </a:pPr>
            <a:r>
              <a:rPr lang="zh-CN" altLang="en-US" sz="1800" b="1" dirty="0">
                <a:latin typeface="华文新魏" panose="02010800040101010101" pitchFamily="2" charset="-122"/>
                <a:ea typeface="华文新魏" panose="02010800040101010101" pitchFamily="2" charset="-122"/>
              </a:rPr>
              <a:t>蕴涵项中。</a:t>
            </a:r>
          </a:p>
        </p:txBody>
      </p:sp>
      <p:sp>
        <p:nvSpPr>
          <p:cNvPr id="79877" name="Rectangle 4"/>
          <p:cNvSpPr txBox="1"/>
          <p:nvPr/>
        </p:nvSpPr>
        <p:spPr>
          <a:xfrm>
            <a:off x="214313" y="2789238"/>
            <a:ext cx="7886700" cy="430212"/>
          </a:xfrm>
          <a:prstGeom prst="rect">
            <a:avLst/>
          </a:prstGeom>
          <a:noFill/>
          <a:ln w="9525">
            <a:noFill/>
          </a:ln>
        </p:spPr>
        <p:txBody>
          <a:bodyPr/>
          <a:lstStyle/>
          <a:p>
            <a:pPr marL="342900" indent="-342900" eaLnBrk="1" hangingPunct="1">
              <a:lnSpc>
                <a:spcPct val="120000"/>
              </a:lnSpc>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③</a:t>
            </a:r>
            <a:r>
              <a:rPr lang="zh-CN" altLang="en-US" sz="1800" b="1" dirty="0">
                <a:solidFill>
                  <a:srgbClr val="FF0066"/>
                </a:solidFill>
                <a:latin typeface="华文新魏" panose="02010800040101010101" pitchFamily="2" charset="-122"/>
                <a:ea typeface="华文新魏" panose="02010800040101010101" pitchFamily="2" charset="-122"/>
              </a:rPr>
              <a:t>实质最小项</a:t>
            </a:r>
            <a:r>
              <a:rPr lang="zh-CN" altLang="en-US" sz="1800" b="1" dirty="0">
                <a:solidFill>
                  <a:schemeClr val="tx1"/>
                </a:solidFill>
                <a:latin typeface="华文新魏" panose="02010800040101010101" pitchFamily="2" charset="-122"/>
                <a:ea typeface="华文新魏" panose="02010800040101010101" pitchFamily="2" charset="-122"/>
              </a:rPr>
              <a:t>：只被一个质蕴涵（极大圈）所覆盖的最小项称为实质最小项。</a:t>
            </a:r>
          </a:p>
        </p:txBody>
      </p:sp>
      <p:sp>
        <p:nvSpPr>
          <p:cNvPr id="79878" name="Rectangle 67"/>
          <p:cNvSpPr>
            <a:spLocks noGrp="1"/>
          </p:cNvSpPr>
          <p:nvPr>
            <p:ph type="title"/>
          </p:nvPr>
        </p:nvSpPr>
        <p:spPr>
          <a:xfrm>
            <a:off x="196850" y="2003425"/>
            <a:ext cx="7904163" cy="784225"/>
          </a:xfrm>
          <a:prstGeom prst="rect">
            <a:avLst/>
          </a:prstGeom>
          <a:noFill/>
          <a:ln w="9525">
            <a:noFill/>
          </a:ln>
        </p:spPr>
        <p:txBody>
          <a:bodyPr/>
          <a:lstStyle/>
          <a:p>
            <a:pPr eaLnBrk="1" hangingPunct="1">
              <a:lnSpc>
                <a:spcPct val="120000"/>
              </a:lnSpc>
            </a:pPr>
            <a:r>
              <a:rPr lang="en-US" altLang="zh-CN" sz="1800" b="1" dirty="0">
                <a:latin typeface="华文新魏" panose="02010800040101010101" pitchFamily="2" charset="-122"/>
                <a:ea typeface="华文新魏" panose="02010800040101010101" pitchFamily="2" charset="-122"/>
              </a:rPr>
              <a:t>②</a:t>
            </a:r>
            <a:r>
              <a:rPr lang="zh-CN" altLang="en-US" sz="1800" b="1" dirty="0">
                <a:solidFill>
                  <a:srgbClr val="FF0066"/>
                </a:solidFill>
                <a:latin typeface="华文新魏" panose="02010800040101010101" pitchFamily="2" charset="-122"/>
                <a:ea typeface="华文新魏" panose="02010800040101010101" pitchFamily="2" charset="-122"/>
              </a:rPr>
              <a:t>质</a:t>
            </a:r>
            <a:r>
              <a:rPr lang="zh-CN" altLang="en-US" sz="1800" b="1" dirty="0">
                <a:solidFill>
                  <a:srgbClr val="FF0000"/>
                </a:solidFill>
                <a:latin typeface="华文新魏" panose="02010800040101010101" pitchFamily="2" charset="-122"/>
                <a:ea typeface="华文新魏" panose="02010800040101010101" pitchFamily="2" charset="-122"/>
              </a:rPr>
              <a:t>蕴</a:t>
            </a:r>
            <a:r>
              <a:rPr lang="zh-CN" altLang="en-US" sz="1800" b="1" dirty="0">
                <a:solidFill>
                  <a:srgbClr val="FF0000"/>
                </a:solidFill>
                <a:latin typeface="华文新魏" panose="02010800040101010101" pitchFamily="2" charset="-122"/>
                <a:ea typeface="华文新魏" panose="02010800040101010101" pitchFamily="2" charset="-122"/>
                <a:sym typeface="+mn-ea"/>
              </a:rPr>
              <a:t>涵</a:t>
            </a: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 Prime implicant )</a:t>
            </a:r>
            <a:r>
              <a:rPr lang="zh-CN" altLang="en-US" sz="1800" b="1" dirty="0">
                <a:latin typeface="华文新魏" panose="02010800040101010101" pitchFamily="2" charset="-122"/>
                <a:ea typeface="华文新魏" panose="02010800040101010101" pitchFamily="2" charset="-122"/>
              </a:rPr>
              <a:t>：若蕴涵项不是其他蕴涵项的子集，则称为</a:t>
            </a:r>
            <a:br>
              <a:rPr lang="en-US" altLang="zh-CN" sz="1800" b="1" dirty="0">
                <a:latin typeface="华文新魏" panose="02010800040101010101" pitchFamily="2" charset="-122"/>
                <a:ea typeface="华文新魏" panose="02010800040101010101" pitchFamily="2" charset="-122"/>
              </a:rPr>
            </a:b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      质蕴涵，又称为素项，对应的卡诺圈称为</a:t>
            </a:r>
            <a:r>
              <a:rPr lang="zh-CN" altLang="en-US" sz="1800" b="1" u="sng" dirty="0">
                <a:solidFill>
                  <a:srgbClr val="FF0066"/>
                </a:solidFill>
                <a:latin typeface="华文新魏" panose="02010800040101010101" pitchFamily="2" charset="-122"/>
                <a:ea typeface="华文新魏" panose="02010800040101010101" pitchFamily="2" charset="-122"/>
              </a:rPr>
              <a:t>极大圈</a:t>
            </a:r>
            <a:r>
              <a:rPr lang="zh-CN" altLang="en-US" sz="1800" b="1" dirty="0">
                <a:latin typeface="华文新魏" panose="02010800040101010101" pitchFamily="2" charset="-122"/>
                <a:ea typeface="华文新魏" panose="02010800040101010101" pitchFamily="2" charset="-122"/>
              </a:rPr>
              <a:t>。</a:t>
            </a:r>
          </a:p>
        </p:txBody>
      </p:sp>
      <p:sp>
        <p:nvSpPr>
          <p:cNvPr id="79879" name="Text Box 70"/>
          <p:cNvSpPr txBox="1"/>
          <p:nvPr/>
        </p:nvSpPr>
        <p:spPr>
          <a:xfrm>
            <a:off x="228600" y="3254375"/>
            <a:ext cx="8015288" cy="755650"/>
          </a:xfrm>
          <a:prstGeom prst="rect">
            <a:avLst/>
          </a:prstGeom>
          <a:noFill/>
          <a:ln w="9525">
            <a:noFill/>
          </a:ln>
        </p:spPr>
        <p:txBody>
          <a:bodyPr>
            <a:spAutoFit/>
          </a:bodyPr>
          <a:lstStyle/>
          <a:p>
            <a:pPr marL="342900" indent="-342900" eaLnBrk="1" hangingPunct="1">
              <a:lnSpc>
                <a:spcPct val="120000"/>
              </a:lnSpc>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④</a:t>
            </a:r>
            <a:r>
              <a:rPr lang="zh-CN" altLang="en-US" sz="1800" b="1" dirty="0">
                <a:solidFill>
                  <a:srgbClr val="FF0066"/>
                </a:solidFill>
                <a:latin typeface="华文新魏" panose="02010800040101010101" pitchFamily="2" charset="-122"/>
                <a:ea typeface="华文新魏" panose="02010800040101010101" pitchFamily="2" charset="-122"/>
              </a:rPr>
              <a:t>必要质</a:t>
            </a:r>
            <a:r>
              <a:rPr lang="zh-CN" altLang="en-US" sz="1800" b="1" dirty="0">
                <a:solidFill>
                  <a:srgbClr val="FF0000"/>
                </a:solidFill>
                <a:latin typeface="华文新魏" panose="02010800040101010101" pitchFamily="2" charset="-122"/>
                <a:ea typeface="华文新魏" panose="02010800040101010101" pitchFamily="2" charset="-122"/>
                <a:sym typeface="+mn-ea"/>
              </a:rPr>
              <a:t>蕴涵</a:t>
            </a:r>
            <a:r>
              <a:rPr lang="en-US" altLang="zh-CN" sz="1800" b="1" dirty="0">
                <a:solidFill>
                  <a:schemeClr val="tx1"/>
                </a:solidFill>
                <a:latin typeface="华文新魏" panose="02010800040101010101" pitchFamily="2" charset="-122"/>
                <a:ea typeface="华文新魏" panose="02010800040101010101" pitchFamily="2" charset="-122"/>
              </a:rPr>
              <a:t>( Essential prime implicant )</a:t>
            </a:r>
            <a:r>
              <a:rPr lang="zh-CN" altLang="en-US" sz="1800" b="1" dirty="0">
                <a:solidFill>
                  <a:schemeClr val="tx1"/>
                </a:solidFill>
                <a:latin typeface="华文新魏" panose="02010800040101010101" pitchFamily="2" charset="-122"/>
                <a:ea typeface="华文新魏" panose="02010800040101010101" pitchFamily="2" charset="-122"/>
              </a:rPr>
              <a:t>：包含实质最小项的质蕴涵（极大圈）即为必要质蕴涵，</a:t>
            </a:r>
            <a:r>
              <a:rPr lang="zh-CN" altLang="en-US" sz="1800" b="1" u="sng" dirty="0">
                <a:solidFill>
                  <a:srgbClr val="FF0066"/>
                </a:solidFill>
                <a:latin typeface="华文新魏" panose="02010800040101010101" pitchFamily="2" charset="-122"/>
                <a:ea typeface="华文新魏" panose="02010800040101010101" pitchFamily="2" charset="-122"/>
              </a:rPr>
              <a:t>必要极大圈</a:t>
            </a:r>
            <a:r>
              <a:rPr lang="zh-CN" altLang="en-US" sz="1800" b="1" dirty="0">
                <a:solidFill>
                  <a:schemeClr val="tx1"/>
                </a:solidFill>
                <a:latin typeface="华文新魏" panose="02010800040101010101" pitchFamily="2" charset="-122"/>
                <a:ea typeface="华文新魏" panose="02010800040101010101" pitchFamily="2" charset="-122"/>
              </a:rPr>
              <a:t>。</a:t>
            </a:r>
          </a:p>
        </p:txBody>
      </p:sp>
      <p:sp>
        <p:nvSpPr>
          <p:cNvPr id="79880" name="Rectangle 190"/>
          <p:cNvSpPr/>
          <p:nvPr/>
        </p:nvSpPr>
        <p:spPr>
          <a:xfrm>
            <a:off x="214313" y="4037013"/>
            <a:ext cx="8029575" cy="1055687"/>
          </a:xfrm>
          <a:prstGeom prst="rect">
            <a:avLst/>
          </a:prstGeom>
          <a:noFill/>
          <a:ln w="9525">
            <a:noFill/>
          </a:ln>
        </p:spPr>
        <p:txBody>
          <a:bodyPr/>
          <a:lstStyle/>
          <a:p>
            <a:pPr marL="342900" indent="-342900" eaLnBrk="1" hangingPunct="1">
              <a:lnSpc>
                <a:spcPct val="120000"/>
              </a:lnSpc>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⑤</a:t>
            </a:r>
            <a:r>
              <a:rPr lang="zh-CN" altLang="en-US" sz="1800" b="1" dirty="0">
                <a:solidFill>
                  <a:srgbClr val="FF0066"/>
                </a:solidFill>
                <a:latin typeface="华文新魏" panose="02010800040101010101" pitchFamily="2" charset="-122"/>
                <a:ea typeface="华文新魏" panose="02010800040101010101" pitchFamily="2" charset="-122"/>
              </a:rPr>
              <a:t>卡诺图上的最小覆盖</a:t>
            </a:r>
            <a:r>
              <a:rPr lang="zh-CN" altLang="en-US" sz="1800" b="1" dirty="0">
                <a:solidFill>
                  <a:schemeClr val="tx1"/>
                </a:solidFill>
                <a:latin typeface="华文新魏" panose="02010800040101010101" pitchFamily="2" charset="-122"/>
                <a:ea typeface="华文新魏" panose="02010800040101010101" pitchFamily="2" charset="-122"/>
              </a:rPr>
              <a:t>：挑选数目最少的（必要）质蕴涵，如果它们覆盖了图上全部标</a:t>
            </a:r>
            <a:r>
              <a:rPr lang="en-US" altLang="zh-CN" sz="1800" b="1" dirty="0">
                <a:solidFill>
                  <a:schemeClr val="tx1"/>
                </a:solidFill>
                <a:latin typeface="华文新魏" panose="02010800040101010101" pitchFamily="2" charset="-122"/>
                <a:ea typeface="华文新魏" panose="02010800040101010101" pitchFamily="2" charset="-122"/>
              </a:rPr>
              <a:t>1</a:t>
            </a:r>
            <a:r>
              <a:rPr lang="zh-CN" altLang="en-US" sz="1800" b="1" dirty="0">
                <a:solidFill>
                  <a:schemeClr val="tx1"/>
                </a:solidFill>
                <a:latin typeface="华文新魏" panose="02010800040101010101" pitchFamily="2" charset="-122"/>
                <a:ea typeface="华文新魏" panose="02010800040101010101" pitchFamily="2" charset="-122"/>
              </a:rPr>
              <a:t>的小方格，这就是最小覆盖。最小覆盖所对应的逻辑表达式就是最简的表达式。</a:t>
            </a: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fade">
                                      <p:cBhvr>
                                        <p:cTn id="7" dur="500"/>
                                        <p:tgtEl>
                                          <p:spTgt spid="798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fade">
                                      <p:cBhvr>
                                        <p:cTn id="12" dur="500"/>
                                        <p:tgtEl>
                                          <p:spTgt spid="798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879"/>
                                        </p:tgtEl>
                                        <p:attrNameLst>
                                          <p:attrName>style.visibility</p:attrName>
                                        </p:attrNameLst>
                                      </p:cBhvr>
                                      <p:to>
                                        <p:strVal val="visible"/>
                                      </p:to>
                                    </p:set>
                                    <p:animEffect transition="in" filter="fade">
                                      <p:cBhvr>
                                        <p:cTn id="17" dur="500"/>
                                        <p:tgtEl>
                                          <p:spTgt spid="7987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9880"/>
                                        </p:tgtEl>
                                        <p:attrNameLst>
                                          <p:attrName>style.visibility</p:attrName>
                                        </p:attrNameLst>
                                      </p:cBhvr>
                                      <p:to>
                                        <p:strVal val="visible"/>
                                      </p:to>
                                    </p:set>
                                    <p:animEffect transition="in" filter="fade">
                                      <p:cBhvr>
                                        <p:cTn id="22" dur="500"/>
                                        <p:tgtEl>
                                          <p:spTgt spid="79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P spid="79878" grpId="0"/>
      <p:bldP spid="79879" grpId="0"/>
      <p:bldP spid="7988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8089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64</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80900" name="Rectangle 4"/>
          <p:cNvSpPr>
            <a:spLocks noGrp="1"/>
          </p:cNvSpPr>
          <p:nvPr>
            <p:ph/>
          </p:nvPr>
        </p:nvSpPr>
        <p:spPr>
          <a:xfrm>
            <a:off x="323850" y="555625"/>
            <a:ext cx="8643938" cy="4125913"/>
          </a:xfrm>
          <a:prstGeom prst="rect">
            <a:avLst/>
          </a:prstGeom>
          <a:noFill/>
          <a:ln w="9525">
            <a:noFill/>
          </a:ln>
        </p:spPr>
        <p:txBody>
          <a:bodyPr/>
          <a:lstStyle/>
          <a:p>
            <a:pPr eaLnBrk="1" hangingPunct="1">
              <a:buFont typeface="Wingdings" panose="05000000000000000000" pitchFamily="2" charset="2"/>
              <a:buChar char="Ø"/>
            </a:pPr>
            <a:r>
              <a:rPr lang="en-US" altLang="zh-CN" sz="1800"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用卡诺图法化简逻辑函数的基本步骤</a:t>
            </a:r>
          </a:p>
          <a:p>
            <a:pPr eaLnBrk="1" hangingPunct="1">
              <a:buNone/>
            </a:pPr>
            <a:r>
              <a:rPr lang="zh-CN" altLang="en-US" sz="1800" b="1" dirty="0">
                <a:latin typeface="华文新魏" panose="02010800040101010101" pitchFamily="2" charset="-122"/>
                <a:ea typeface="华文新魏" panose="02010800040101010101" pitchFamily="2" charset="-122"/>
              </a:rPr>
              <a:t>   ⑴ 将逻辑函数表示在卡诺图上，并画出所有的</a:t>
            </a:r>
            <a:r>
              <a:rPr lang="zh-CN" altLang="en-US" sz="1800" b="1" dirty="0">
                <a:solidFill>
                  <a:srgbClr val="FF0066"/>
                </a:solidFill>
                <a:latin typeface="华文新魏" panose="02010800040101010101" pitchFamily="2" charset="-122"/>
                <a:ea typeface="华文新魏" panose="02010800040101010101" pitchFamily="2" charset="-122"/>
              </a:rPr>
              <a:t>极大圈</a:t>
            </a:r>
            <a:r>
              <a:rPr lang="zh-CN" altLang="en-US" sz="1800" b="1" dirty="0">
                <a:latin typeface="华文新魏" panose="02010800040101010101" pitchFamily="2" charset="-122"/>
                <a:ea typeface="华文新魏" panose="02010800040101010101" pitchFamily="2" charset="-122"/>
              </a:rPr>
              <a:t>；</a:t>
            </a:r>
          </a:p>
          <a:p>
            <a:pPr eaLnBrk="1" hangingPunct="1">
              <a:buNone/>
            </a:pPr>
            <a:endParaRPr lang="zh-CN" altLang="en-US" sz="1800" b="1" dirty="0">
              <a:latin typeface="华文新魏" panose="02010800040101010101" pitchFamily="2" charset="-122"/>
              <a:ea typeface="华文新魏" panose="02010800040101010101" pitchFamily="2" charset="-122"/>
            </a:endParaRPr>
          </a:p>
          <a:p>
            <a:pPr eaLnBrk="1" hangingPunct="1">
              <a:buNone/>
            </a:pPr>
            <a:r>
              <a:rPr lang="zh-CN" altLang="en-US" sz="1800" b="1" dirty="0">
                <a:latin typeface="华文新魏" panose="02010800040101010101" pitchFamily="2" charset="-122"/>
                <a:ea typeface="华文新魏" panose="02010800040101010101" pitchFamily="2" charset="-122"/>
              </a:rPr>
              <a:t>   ⑵ 根据</a:t>
            </a:r>
            <a:r>
              <a:rPr lang="zh-CN" altLang="en-US" sz="1800" b="1" u="sng" dirty="0">
                <a:latin typeface="华文新魏" panose="02010800040101010101" pitchFamily="2" charset="-122"/>
                <a:ea typeface="华文新魏" panose="02010800040101010101" pitchFamily="2" charset="-122"/>
              </a:rPr>
              <a:t>实质最小项</a:t>
            </a:r>
            <a:r>
              <a:rPr lang="zh-CN" altLang="en-US" sz="1800" b="1" dirty="0">
                <a:latin typeface="华文新魏" panose="02010800040101010101" pitchFamily="2" charset="-122"/>
                <a:ea typeface="华文新魏" panose="02010800040101010101" pitchFamily="2" charset="-122"/>
              </a:rPr>
              <a:t>确定所有的</a:t>
            </a:r>
            <a:r>
              <a:rPr lang="zh-CN" altLang="en-US" sz="1800" b="1" dirty="0">
                <a:solidFill>
                  <a:srgbClr val="FF0066"/>
                </a:solidFill>
                <a:latin typeface="华文新魏" panose="02010800040101010101" pitchFamily="2" charset="-122"/>
                <a:ea typeface="华文新魏" panose="02010800040101010101" pitchFamily="2" charset="-122"/>
              </a:rPr>
              <a:t>必要极大圈</a:t>
            </a:r>
            <a:r>
              <a:rPr lang="zh-CN" altLang="en-US" sz="1800" b="1" dirty="0">
                <a:latin typeface="华文新魏" panose="02010800040101010101" pitchFamily="2" charset="-122"/>
                <a:ea typeface="华文新魏" panose="02010800040101010101" pitchFamily="2" charset="-122"/>
              </a:rPr>
              <a:t>；</a:t>
            </a:r>
          </a:p>
          <a:p>
            <a:pPr eaLnBrk="1" hangingPunct="1">
              <a:buNone/>
            </a:pPr>
            <a:endParaRPr lang="zh-CN" altLang="en-US" sz="1800" b="1" dirty="0">
              <a:latin typeface="华文新魏" panose="02010800040101010101" pitchFamily="2" charset="-122"/>
              <a:ea typeface="华文新魏" panose="02010800040101010101" pitchFamily="2" charset="-122"/>
            </a:endParaRPr>
          </a:p>
          <a:p>
            <a:pPr eaLnBrk="1" hangingPunct="1">
              <a:buNone/>
            </a:pPr>
            <a:r>
              <a:rPr lang="zh-CN" altLang="en-US" sz="1800" b="1" dirty="0">
                <a:latin typeface="华文新魏" panose="02010800040101010101" pitchFamily="2" charset="-122"/>
                <a:ea typeface="华文新魏" panose="02010800040101010101" pitchFamily="2" charset="-122"/>
              </a:rPr>
              <a:t>   ⑶ 如果所选出的所有必要极大圈已覆盖卡诺图上全部标</a:t>
            </a:r>
            <a:r>
              <a:rPr lang="en-US" altLang="zh-CN" sz="1800" b="1" dirty="0">
                <a:latin typeface="华文新魏" panose="02010800040101010101" pitchFamily="2" charset="-122"/>
                <a:ea typeface="华文新魏" panose="02010800040101010101" pitchFamily="2" charset="-122"/>
              </a:rPr>
              <a:t>1</a:t>
            </a:r>
            <a:r>
              <a:rPr lang="zh-CN" altLang="en-US" sz="1800" b="1" dirty="0">
                <a:latin typeface="华文新魏" panose="02010800040101010101" pitchFamily="2" charset="-122"/>
                <a:ea typeface="华文新魏" panose="02010800040101010101" pitchFamily="2" charset="-122"/>
              </a:rPr>
              <a:t>小方格，那么</a:t>
            </a:r>
            <a:endParaRPr lang="en-US" altLang="zh-CN" sz="1800" b="1" dirty="0">
              <a:latin typeface="华文新魏" panose="02010800040101010101" pitchFamily="2" charset="-122"/>
              <a:ea typeface="华文新魏" panose="02010800040101010101" pitchFamily="2" charset="-122"/>
            </a:endParaRPr>
          </a:p>
          <a:p>
            <a:pPr eaLnBrk="1" hangingPunct="1">
              <a:buNone/>
            </a:pPr>
            <a:r>
              <a:rPr lang="zh-CN" altLang="en-US" sz="1800" b="1" dirty="0">
                <a:latin typeface="华文新魏" panose="02010800040101010101" pitchFamily="2" charset="-122"/>
                <a:ea typeface="华文新魏" panose="02010800040101010101" pitchFamily="2" charset="-122"/>
              </a:rPr>
              <a:t>       这些必要极大圈的集合就是卡诺图上的最小覆盖；</a:t>
            </a:r>
            <a:endParaRPr lang="en-US" altLang="zh-CN" sz="1800" b="1" dirty="0">
              <a:latin typeface="华文新魏" panose="02010800040101010101" pitchFamily="2" charset="-122"/>
              <a:ea typeface="华文新魏" panose="02010800040101010101" pitchFamily="2" charset="-122"/>
            </a:endParaRPr>
          </a:p>
          <a:p>
            <a:pPr eaLnBrk="1" hangingPunct="1">
              <a:buNone/>
            </a:pPr>
            <a:endParaRPr lang="zh-CN" altLang="en-US" sz="1800" b="1" dirty="0">
              <a:latin typeface="华文新魏" panose="02010800040101010101" pitchFamily="2" charset="-122"/>
              <a:ea typeface="华文新魏" panose="02010800040101010101" pitchFamily="2" charset="-122"/>
            </a:endParaRPr>
          </a:p>
          <a:p>
            <a:pPr eaLnBrk="1" hangingPunct="1">
              <a:buNone/>
            </a:pPr>
            <a:r>
              <a:rPr lang="zh-CN" altLang="en-US" sz="1800" b="1" dirty="0">
                <a:latin typeface="华文新魏" panose="02010800040101010101" pitchFamily="2" charset="-122"/>
                <a:ea typeface="华文新魏" panose="02010800040101010101" pitchFamily="2" charset="-122"/>
              </a:rPr>
              <a:t>   ⑷ 如果还有标</a:t>
            </a:r>
            <a:r>
              <a:rPr lang="en-US" altLang="zh-CN" sz="1800" b="1" dirty="0">
                <a:latin typeface="华文新魏" panose="02010800040101010101" pitchFamily="2" charset="-122"/>
                <a:ea typeface="华文新魏" panose="02010800040101010101" pitchFamily="2" charset="-122"/>
              </a:rPr>
              <a:t>1</a:t>
            </a:r>
            <a:r>
              <a:rPr lang="zh-CN" altLang="en-US" sz="1800" b="1" dirty="0">
                <a:latin typeface="华文新魏" panose="02010800040101010101" pitchFamily="2" charset="-122"/>
                <a:ea typeface="华文新魏" panose="02010800040101010101" pitchFamily="2" charset="-122"/>
              </a:rPr>
              <a:t>的小方格未被上述的必要极大圈覆盖，那么再加上选择</a:t>
            </a:r>
            <a:endParaRPr lang="en-US" altLang="zh-CN" sz="1800" b="1" dirty="0">
              <a:latin typeface="华文新魏" panose="02010800040101010101" pitchFamily="2" charset="-122"/>
              <a:ea typeface="华文新魏" panose="02010800040101010101" pitchFamily="2" charset="-122"/>
            </a:endParaRPr>
          </a:p>
          <a:p>
            <a:pPr eaLnBrk="1" hangingPunct="1">
              <a:buNone/>
            </a:pPr>
            <a:r>
              <a:rPr lang="zh-CN" altLang="en-US" sz="1800" b="1" dirty="0">
                <a:latin typeface="华文新魏" panose="02010800040101010101" pitchFamily="2" charset="-122"/>
                <a:ea typeface="华文新魏" panose="02010800040101010101" pitchFamily="2" charset="-122"/>
              </a:rPr>
              <a:t>       最少的必要极大圈覆盖剩余的标</a:t>
            </a:r>
            <a:r>
              <a:rPr lang="en-US" altLang="zh-CN" sz="1800" b="1" dirty="0">
                <a:latin typeface="华文新魏" panose="02010800040101010101" pitchFamily="2" charset="-122"/>
                <a:ea typeface="华文新魏" panose="02010800040101010101" pitchFamily="2" charset="-122"/>
              </a:rPr>
              <a:t>1</a:t>
            </a:r>
            <a:r>
              <a:rPr lang="zh-CN" altLang="en-US" sz="1800" b="1" dirty="0">
                <a:latin typeface="华文新魏" panose="02010800040101010101" pitchFamily="2" charset="-122"/>
                <a:ea typeface="华文新魏" panose="02010800040101010101" pitchFamily="2" charset="-122"/>
              </a:rPr>
              <a:t>小方格，即获得最小覆盖；</a:t>
            </a:r>
            <a:endParaRPr lang="en-US" altLang="zh-CN" sz="1800" b="1" dirty="0">
              <a:latin typeface="华文新魏" panose="02010800040101010101" pitchFamily="2" charset="-122"/>
              <a:ea typeface="华文新魏" panose="02010800040101010101" pitchFamily="2" charset="-122"/>
            </a:endParaRPr>
          </a:p>
          <a:p>
            <a:pPr eaLnBrk="1" hangingPunct="1">
              <a:buNone/>
            </a:pPr>
            <a:endParaRPr lang="zh-CN" altLang="en-US" sz="1800" b="1" dirty="0">
              <a:latin typeface="华文新魏" panose="02010800040101010101" pitchFamily="2" charset="-122"/>
              <a:ea typeface="华文新魏" panose="02010800040101010101" pitchFamily="2" charset="-122"/>
            </a:endParaRPr>
          </a:p>
          <a:p>
            <a:pPr eaLnBrk="1" hangingPunct="1">
              <a:buNone/>
            </a:pPr>
            <a:r>
              <a:rPr lang="zh-CN" altLang="en-US" sz="1800" b="1" dirty="0">
                <a:latin typeface="华文新魏" panose="02010800040101010101" pitchFamily="2" charset="-122"/>
                <a:ea typeface="华文新魏" panose="02010800040101010101" pitchFamily="2" charset="-122"/>
              </a:rPr>
              <a:t>   ⑸ 写出最小覆盖所对应的逻辑表达式，即最简与或式。</a:t>
            </a:r>
          </a:p>
        </p:txBody>
      </p:sp>
    </p:spTree>
  </p:cSld>
  <p:clrMapOvr>
    <a:masterClrMapping/>
  </p:clrMapOvr>
  <p:transition advTm="20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81923" name="Rectangle 6"/>
          <p:cNvSpPr txBox="1">
            <a:spLocks noGrp="1"/>
          </p:cNvSpPr>
          <p:nvPr/>
        </p:nvSpPr>
        <p:spPr>
          <a:xfrm>
            <a:off x="7236296" y="5041900"/>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65</a:t>
            </a:fld>
            <a:endParaRPr lang="en-US" altLang="zh-CN" sz="900" dirty="0">
              <a:solidFill>
                <a:srgbClr val="898989"/>
              </a:solidFill>
              <a:latin typeface="Times New Roman" panose="02020603050405020304" pitchFamily="18" charset="0"/>
            </a:endParaRPr>
          </a:p>
        </p:txBody>
      </p:sp>
      <p:sp>
        <p:nvSpPr>
          <p:cNvPr id="81924" name="Rectangle 3"/>
          <p:cNvSpPr>
            <a:spLocks noGrp="1"/>
          </p:cNvSpPr>
          <p:nvPr>
            <p:ph type="title"/>
          </p:nvPr>
        </p:nvSpPr>
        <p:spPr>
          <a:xfrm>
            <a:off x="468313" y="582613"/>
            <a:ext cx="8207375" cy="404812"/>
          </a:xfrm>
          <a:prstGeom prst="rect">
            <a:avLst/>
          </a:prstGeom>
          <a:noFill/>
          <a:ln w="9525">
            <a:noFill/>
          </a:ln>
        </p:spPr>
        <p:txBody>
          <a:bodyPr/>
          <a:lstStyle/>
          <a:p>
            <a:pPr eaLnBrk="1" hangingPunct="1">
              <a:buFont typeface="Wingdings" panose="05000000000000000000" pitchFamily="2" charset="2"/>
              <a:buChar char="Ø"/>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将逻辑函数化简成最简与或表达式</a:t>
            </a:r>
          </a:p>
        </p:txBody>
      </p:sp>
      <p:sp>
        <p:nvSpPr>
          <p:cNvPr id="81925" name="Rectangle 4"/>
          <p:cNvSpPr>
            <a:spLocks noGrp="1"/>
          </p:cNvSpPr>
          <p:nvPr>
            <p:ph/>
          </p:nvPr>
        </p:nvSpPr>
        <p:spPr>
          <a:xfrm>
            <a:off x="396875" y="1025525"/>
            <a:ext cx="8964613" cy="682625"/>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rPr>
              <a:t>例</a:t>
            </a:r>
            <a:r>
              <a:rPr lang="en-US" altLang="zh-CN" sz="1800" dirty="0">
                <a:latin typeface="黑体" panose="02010609060101010101" pitchFamily="49" charset="-122"/>
                <a:ea typeface="黑体" panose="02010609060101010101" pitchFamily="49" charset="-122"/>
              </a:rPr>
              <a:t>1  </a:t>
            </a:r>
            <a:r>
              <a:rPr lang="zh-CN" altLang="en-US" sz="1800" dirty="0">
                <a:latin typeface="黑体" panose="02010609060101010101" pitchFamily="49" charset="-122"/>
                <a:ea typeface="黑体" panose="02010609060101010101" pitchFamily="49" charset="-122"/>
              </a:rPr>
              <a:t>化简  </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1</a:t>
            </a:r>
            <a:r>
              <a:rPr lang="en-US"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sym typeface="Symbol" panose="05050102010706020507" pitchFamily="18" charset="2"/>
              </a:rPr>
              <a:t>m</a:t>
            </a:r>
            <a:r>
              <a:rPr lang="en-US" altLang="zh-CN" sz="1800" baseline="30000" dirty="0">
                <a:latin typeface="黑体" panose="02010609060101010101" pitchFamily="49" charset="-122"/>
                <a:ea typeface="黑体" panose="02010609060101010101" pitchFamily="49" charset="-122"/>
                <a:sym typeface="Symbol" panose="05050102010706020507" pitchFamily="18" charset="2"/>
              </a:rPr>
              <a:t>4</a:t>
            </a:r>
            <a:r>
              <a:rPr lang="en-US" altLang="zh-CN" sz="1800" dirty="0">
                <a:latin typeface="黑体" panose="02010609060101010101" pitchFamily="49" charset="-122"/>
                <a:ea typeface="黑体" panose="02010609060101010101" pitchFamily="49" charset="-122"/>
                <a:sym typeface="Symbol" panose="05050102010706020507" pitchFamily="18" charset="2"/>
              </a:rPr>
              <a:t>(1,3,4,5,9,11,12,13,14,15) </a:t>
            </a:r>
          </a:p>
          <a:p>
            <a:pPr eaLnBrk="1" hangingPunct="1">
              <a:buNone/>
            </a:pPr>
            <a:r>
              <a:rPr lang="zh-CN" altLang="en-US" sz="1800" dirty="0">
                <a:latin typeface="黑体" panose="02010609060101010101" pitchFamily="49" charset="-122"/>
                <a:ea typeface="黑体" panose="02010609060101010101" pitchFamily="49" charset="-122"/>
                <a:sym typeface="Symbol" panose="05050102010706020507" pitchFamily="18" charset="2"/>
              </a:rPr>
              <a:t>第一步：将函数</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表示在卡诺</a:t>
            </a:r>
            <a:r>
              <a:rPr lang="zh-CN" altLang="en-US" sz="1800" dirty="0">
                <a:latin typeface="黑体" panose="02010609060101010101" pitchFamily="49" charset="-122"/>
                <a:ea typeface="黑体" panose="02010609060101010101" pitchFamily="49" charset="-122"/>
                <a:sym typeface="Symbol" panose="05050102010706020507" pitchFamily="18" charset="2"/>
              </a:rPr>
              <a:t>图中；</a:t>
            </a:r>
          </a:p>
        </p:txBody>
      </p:sp>
      <p:grpSp>
        <p:nvGrpSpPr>
          <p:cNvPr id="81926" name="Group 73"/>
          <p:cNvGrpSpPr/>
          <p:nvPr/>
        </p:nvGrpSpPr>
        <p:grpSpPr>
          <a:xfrm>
            <a:off x="7097713" y="2592388"/>
            <a:ext cx="1219200" cy="0"/>
            <a:chOff x="0" y="0"/>
            <a:chExt cx="1219200" cy="0"/>
          </a:xfrm>
        </p:grpSpPr>
        <p:sp>
          <p:nvSpPr>
            <p:cNvPr id="81982" name="Line 10"/>
            <p:cNvSpPr/>
            <p:nvPr/>
          </p:nvSpPr>
          <p:spPr>
            <a:xfrm>
              <a:off x="-6625224" y="-3455478"/>
              <a:ext cx="122"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sp>
          <p:nvSpPr>
            <p:cNvPr id="81983" name="Line 11"/>
            <p:cNvSpPr/>
            <p:nvPr/>
          </p:nvSpPr>
          <p:spPr>
            <a:xfrm>
              <a:off x="-6624578" y="-3455478"/>
              <a:ext cx="122" cy="0"/>
            </a:xfrm>
            <a:prstGeom prst="line">
              <a:avLst/>
            </a:prstGeom>
            <a:ln w="9525" cap="flat" cmpd="sng">
              <a:solidFill>
                <a:srgbClr val="FFFFFF"/>
              </a:solidFill>
              <a:prstDash val="solid"/>
              <a:headEnd type="none" w="med" len="med"/>
              <a:tailEnd type="none" w="med" len="med"/>
            </a:ln>
          </p:spPr>
          <p:txBody>
            <a:bodyPr/>
            <a:lstStyle/>
            <a:p>
              <a:endParaRPr lang="zh-CN" altLang="en-US"/>
            </a:p>
          </p:txBody>
        </p:sp>
      </p:grpSp>
      <p:graphicFrame>
        <p:nvGraphicFramePr>
          <p:cNvPr id="79881" name="Group 9"/>
          <p:cNvGraphicFramePr>
            <a:graphicFrameLocks noGrp="1"/>
          </p:cNvGraphicFramePr>
          <p:nvPr/>
        </p:nvGraphicFramePr>
        <p:xfrm>
          <a:off x="3363913" y="3257550"/>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561975">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81954" name="Text Box 42"/>
          <p:cNvSpPr txBox="1"/>
          <p:nvPr/>
        </p:nvSpPr>
        <p:spPr>
          <a:xfrm>
            <a:off x="396875" y="1654175"/>
            <a:ext cx="8839200" cy="701675"/>
          </a:xfrm>
          <a:prstGeom prst="rect">
            <a:avLst/>
          </a:prstGeom>
          <a:noFill/>
          <a:ln w="9525">
            <a:noFill/>
          </a:ln>
        </p:spPr>
        <p:txBody>
          <a:bodyPr>
            <a:spAutoFit/>
          </a:bodyPr>
          <a:lstStyle/>
          <a:p>
            <a:pPr eaLnBrk="1" hangingPunct="1">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第二步：选择出必要极大圈，它们是 </a:t>
            </a: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a</a:t>
            </a: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b</a:t>
            </a: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c</a:t>
            </a: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，确定所包含</a:t>
            </a:r>
          </a:p>
          <a:p>
            <a:pPr eaLnBrk="1" hangingPunct="1">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        的实质最小项分别是 </a:t>
            </a: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m</a:t>
            </a:r>
            <a:r>
              <a:rPr lang="en-US" altLang="zh-CN" sz="1800" baseline="-25000" dirty="0">
                <a:solidFill>
                  <a:schemeClr val="tx1"/>
                </a:solidFill>
                <a:latin typeface="黑体" panose="02010609060101010101" pitchFamily="49" charset="-122"/>
                <a:ea typeface="黑体" panose="02010609060101010101" pitchFamily="49" charset="-122"/>
                <a:sym typeface="Symbol" panose="05050102010706020507" pitchFamily="18" charset="2"/>
              </a:rPr>
              <a:t>3 </a:t>
            </a: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m</a:t>
            </a:r>
            <a:r>
              <a:rPr lang="en-US" altLang="zh-CN" sz="1800" baseline="-25000" dirty="0">
                <a:solidFill>
                  <a:schemeClr val="tx1"/>
                </a:solidFill>
                <a:latin typeface="黑体" panose="02010609060101010101" pitchFamily="49" charset="-122"/>
                <a:ea typeface="黑体" panose="02010609060101010101" pitchFamily="49" charset="-122"/>
                <a:sym typeface="Symbol" panose="05050102010706020507" pitchFamily="18" charset="2"/>
              </a:rPr>
              <a:t>4</a:t>
            </a: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m</a:t>
            </a:r>
            <a:r>
              <a:rPr lang="en-US" altLang="zh-CN" sz="1800" baseline="-25000" dirty="0">
                <a:solidFill>
                  <a:schemeClr val="tx1"/>
                </a:solidFill>
                <a:latin typeface="黑体" panose="02010609060101010101" pitchFamily="49" charset="-122"/>
                <a:ea typeface="黑体" panose="02010609060101010101" pitchFamily="49" charset="-122"/>
                <a:sym typeface="Symbol" panose="05050102010706020507" pitchFamily="18" charset="2"/>
              </a:rPr>
              <a:t>14</a:t>
            </a: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a:t>
            </a:r>
          </a:p>
        </p:txBody>
      </p:sp>
      <p:sp>
        <p:nvSpPr>
          <p:cNvPr id="81955" name="Text Box 44"/>
          <p:cNvSpPr txBox="1"/>
          <p:nvPr/>
        </p:nvSpPr>
        <p:spPr>
          <a:xfrm>
            <a:off x="395288" y="2301875"/>
            <a:ext cx="9144000" cy="700405"/>
          </a:xfrm>
          <a:prstGeom prst="rect">
            <a:avLst/>
          </a:prstGeom>
          <a:noFill/>
          <a:ln w="9525">
            <a:noFill/>
          </a:ln>
        </p:spPr>
        <p:txBody>
          <a:bodyPr>
            <a:spAutoFit/>
          </a:bodyPr>
          <a:lstStyle/>
          <a:p>
            <a:pPr eaLnBrk="1" hangingPunct="1">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第三步：确定 </a:t>
            </a: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a,b,c</a:t>
            </a: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这三个必要极大圈已覆盖全部标</a:t>
            </a: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1</a:t>
            </a:r>
            <a:r>
              <a:rPr lang="zh-CN" altLang="en-US" sz="1800" dirty="0">
                <a:solidFill>
                  <a:schemeClr val="tx1"/>
                </a:solidFill>
                <a:latin typeface="黑体" panose="02010609060101010101" pitchFamily="49" charset="-122"/>
                <a:ea typeface="黑体" panose="02010609060101010101" pitchFamily="49" charset="-122"/>
                <a:sym typeface="Symbol" panose="05050102010706020507" pitchFamily="18" charset="2"/>
              </a:rPr>
              <a:t>小方格；</a:t>
            </a:r>
          </a:p>
          <a:p>
            <a:pPr eaLnBrk="1" hangingPunct="1">
              <a:spcBef>
                <a:spcPct val="20000"/>
              </a:spcBef>
              <a:buFont typeface="Arial" panose="020B0604020202020204" pitchFamily="34" charset="0"/>
            </a:pPr>
            <a:endParaRPr lang="en-US" altLang="zh-CN" sz="1800" dirty="0">
              <a:solidFill>
                <a:schemeClr val="tx1"/>
              </a:solidFill>
              <a:latin typeface="黑体" panose="02010609060101010101" pitchFamily="49" charset="-122"/>
              <a:ea typeface="黑体" panose="02010609060101010101" pitchFamily="49" charset="-122"/>
            </a:endParaRPr>
          </a:p>
        </p:txBody>
      </p:sp>
      <p:sp>
        <p:nvSpPr>
          <p:cNvPr id="81956" name="Text Box 47"/>
          <p:cNvSpPr txBox="1"/>
          <p:nvPr/>
        </p:nvSpPr>
        <p:spPr>
          <a:xfrm>
            <a:off x="3382963" y="4000500"/>
            <a:ext cx="533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1</a:t>
            </a:r>
          </a:p>
        </p:txBody>
      </p:sp>
      <p:grpSp>
        <p:nvGrpSpPr>
          <p:cNvPr id="81957" name="Group 61"/>
          <p:cNvGrpSpPr/>
          <p:nvPr/>
        </p:nvGrpSpPr>
        <p:grpSpPr>
          <a:xfrm>
            <a:off x="3211513" y="3714750"/>
            <a:ext cx="3267075" cy="1011177"/>
            <a:chOff x="0" y="0"/>
            <a:chExt cx="2058" cy="850"/>
          </a:xfrm>
        </p:grpSpPr>
        <p:grpSp>
          <p:nvGrpSpPr>
            <p:cNvPr id="81974" name="Group 50"/>
            <p:cNvGrpSpPr/>
            <p:nvPr/>
          </p:nvGrpSpPr>
          <p:grpSpPr>
            <a:xfrm>
              <a:off x="0" y="0"/>
              <a:ext cx="384" cy="480"/>
              <a:chOff x="0" y="0"/>
              <a:chExt cx="384" cy="480"/>
            </a:xfrm>
          </p:grpSpPr>
          <p:sp>
            <p:nvSpPr>
              <p:cNvPr id="81980" name="Rectangle 48"/>
              <p:cNvSpPr/>
              <p:nvPr/>
            </p:nvSpPr>
            <p:spPr>
              <a:xfrm>
                <a:off x="0" y="0"/>
                <a:ext cx="384" cy="480"/>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1981" name="Line 49"/>
              <p:cNvSpPr/>
              <p:nvPr/>
            </p:nvSpPr>
            <p:spPr>
              <a:xfrm>
                <a:off x="0" y="0"/>
                <a:ext cx="0" cy="480"/>
              </a:xfrm>
              <a:prstGeom prst="line">
                <a:avLst/>
              </a:prstGeom>
              <a:ln w="9525" cap="flat" cmpd="sng">
                <a:solidFill>
                  <a:srgbClr val="333300"/>
                </a:solidFill>
                <a:prstDash val="solid"/>
                <a:headEnd type="none" w="med" len="med"/>
                <a:tailEnd type="none" w="med" len="med"/>
              </a:ln>
            </p:spPr>
            <p:txBody>
              <a:bodyPr/>
              <a:lstStyle/>
              <a:p>
                <a:endParaRPr lang="zh-CN" altLang="en-US"/>
              </a:p>
            </p:txBody>
          </p:sp>
        </p:grpSp>
        <p:grpSp>
          <p:nvGrpSpPr>
            <p:cNvPr id="81975" name="Group 54"/>
            <p:cNvGrpSpPr/>
            <p:nvPr/>
          </p:nvGrpSpPr>
          <p:grpSpPr>
            <a:xfrm>
              <a:off x="1248" y="0"/>
              <a:ext cx="384" cy="480"/>
              <a:chOff x="0" y="0"/>
              <a:chExt cx="384" cy="480"/>
            </a:xfrm>
          </p:grpSpPr>
          <p:sp>
            <p:nvSpPr>
              <p:cNvPr id="81978" name="Rectangle 52"/>
              <p:cNvSpPr/>
              <p:nvPr/>
            </p:nvSpPr>
            <p:spPr>
              <a:xfrm>
                <a:off x="0" y="0"/>
                <a:ext cx="384" cy="480"/>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1979" name="Line 53"/>
              <p:cNvSpPr/>
              <p:nvPr/>
            </p:nvSpPr>
            <p:spPr>
              <a:xfrm>
                <a:off x="384" y="0"/>
                <a:ext cx="0" cy="480"/>
              </a:xfrm>
              <a:prstGeom prst="line">
                <a:avLst/>
              </a:prstGeom>
              <a:ln w="9525" cap="flat" cmpd="sng">
                <a:solidFill>
                  <a:srgbClr val="333300"/>
                </a:solidFill>
                <a:prstDash val="solid"/>
                <a:headEnd type="none" w="med" len="med"/>
                <a:tailEnd type="none" w="med" len="med"/>
              </a:ln>
            </p:spPr>
            <p:txBody>
              <a:bodyPr/>
              <a:lstStyle/>
              <a:p>
                <a:endParaRPr lang="zh-CN" altLang="en-US"/>
              </a:p>
            </p:txBody>
          </p:sp>
        </p:grpSp>
        <p:sp>
          <p:nvSpPr>
            <p:cNvPr id="81976" name="Text Box 55"/>
            <p:cNvSpPr txBox="1"/>
            <p:nvPr/>
          </p:nvSpPr>
          <p:spPr>
            <a:xfrm>
              <a:off x="1818" y="540"/>
              <a:ext cx="24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a:t>
              </a:r>
            </a:p>
          </p:txBody>
        </p:sp>
        <p:sp>
          <p:nvSpPr>
            <p:cNvPr id="81977" name="Line 57"/>
            <p:cNvSpPr/>
            <p:nvPr/>
          </p:nvSpPr>
          <p:spPr>
            <a:xfrm>
              <a:off x="1632" y="480"/>
              <a:ext cx="144" cy="96"/>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grpSp>
        <p:nvGrpSpPr>
          <p:cNvPr id="81958" name="Group 63"/>
          <p:cNvGrpSpPr/>
          <p:nvPr/>
        </p:nvGrpSpPr>
        <p:grpSpPr>
          <a:xfrm>
            <a:off x="4621213" y="3328988"/>
            <a:ext cx="723900" cy="1784350"/>
            <a:chOff x="0" y="0"/>
            <a:chExt cx="456" cy="1498"/>
          </a:xfrm>
        </p:grpSpPr>
        <p:sp>
          <p:nvSpPr>
            <p:cNvPr id="81971" name="Rectangle 58"/>
            <p:cNvSpPr/>
            <p:nvPr/>
          </p:nvSpPr>
          <p:spPr>
            <a:xfrm>
              <a:off x="0" y="0"/>
              <a:ext cx="192" cy="1104"/>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1972" name="Text Box 59"/>
            <p:cNvSpPr txBox="1"/>
            <p:nvPr/>
          </p:nvSpPr>
          <p:spPr>
            <a:xfrm>
              <a:off x="216" y="1188"/>
              <a:ext cx="24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c</a:t>
              </a:r>
            </a:p>
          </p:txBody>
        </p:sp>
        <p:sp>
          <p:nvSpPr>
            <p:cNvPr id="81973" name="Line 60"/>
            <p:cNvSpPr/>
            <p:nvPr/>
          </p:nvSpPr>
          <p:spPr>
            <a:xfrm>
              <a:off x="168" y="1104"/>
              <a:ext cx="144" cy="144"/>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grpSp>
        <p:nvGrpSpPr>
          <p:cNvPr id="81959" name="Group 70"/>
          <p:cNvGrpSpPr/>
          <p:nvPr/>
        </p:nvGrpSpPr>
        <p:grpSpPr>
          <a:xfrm>
            <a:off x="4049713" y="2914650"/>
            <a:ext cx="1371600" cy="1028700"/>
            <a:chOff x="0" y="0"/>
            <a:chExt cx="864" cy="864"/>
          </a:xfrm>
        </p:grpSpPr>
        <p:sp>
          <p:nvSpPr>
            <p:cNvPr id="81968" name="Rectangle 62"/>
            <p:cNvSpPr/>
            <p:nvPr/>
          </p:nvSpPr>
          <p:spPr>
            <a:xfrm>
              <a:off x="0" y="336"/>
              <a:ext cx="576" cy="528"/>
            </a:xfrm>
            <a:prstGeom prst="rect">
              <a:avLst/>
            </a:prstGeom>
            <a:noFill/>
            <a:ln w="9525" cap="flat" cmpd="sng">
              <a:solidFill>
                <a:srgbClr val="76717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1969" name="Text Box 64"/>
            <p:cNvSpPr txBox="1"/>
            <p:nvPr/>
          </p:nvSpPr>
          <p:spPr>
            <a:xfrm>
              <a:off x="576" y="0"/>
              <a:ext cx="288"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b</a:t>
              </a:r>
            </a:p>
          </p:txBody>
        </p:sp>
        <p:sp>
          <p:nvSpPr>
            <p:cNvPr id="81970" name="Line 65"/>
            <p:cNvSpPr/>
            <p:nvPr/>
          </p:nvSpPr>
          <p:spPr>
            <a:xfrm flipV="1">
              <a:off x="240" y="192"/>
              <a:ext cx="384" cy="144"/>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grpSp>
        <p:nvGrpSpPr>
          <p:cNvPr id="81960" name="Group 69"/>
          <p:cNvGrpSpPr/>
          <p:nvPr/>
        </p:nvGrpSpPr>
        <p:grpSpPr>
          <a:xfrm>
            <a:off x="2525713" y="2914650"/>
            <a:ext cx="1524000" cy="596900"/>
            <a:chOff x="0" y="0"/>
            <a:chExt cx="960" cy="502"/>
          </a:xfrm>
        </p:grpSpPr>
        <p:sp>
          <p:nvSpPr>
            <p:cNvPr id="81965" name="Line 66"/>
            <p:cNvSpPr/>
            <p:nvPr/>
          </p:nvSpPr>
          <p:spPr>
            <a:xfrm flipH="1" flipV="1">
              <a:off x="240" y="48"/>
              <a:ext cx="288"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66" name="Text Box 67"/>
            <p:cNvSpPr txBox="1"/>
            <p:nvPr/>
          </p:nvSpPr>
          <p:spPr>
            <a:xfrm>
              <a:off x="480" y="0"/>
              <a:ext cx="48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AB</a:t>
              </a:r>
            </a:p>
          </p:txBody>
        </p:sp>
        <p:sp>
          <p:nvSpPr>
            <p:cNvPr id="81967" name="Text Box 68"/>
            <p:cNvSpPr txBox="1"/>
            <p:nvPr/>
          </p:nvSpPr>
          <p:spPr>
            <a:xfrm>
              <a:off x="0" y="192"/>
              <a:ext cx="480"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CD</a:t>
              </a:r>
            </a:p>
          </p:txBody>
        </p:sp>
      </p:grpSp>
      <p:sp>
        <p:nvSpPr>
          <p:cNvPr id="81961" name="Text Box 71"/>
          <p:cNvSpPr txBox="1"/>
          <p:nvPr/>
        </p:nvSpPr>
        <p:spPr>
          <a:xfrm>
            <a:off x="3954463" y="3271838"/>
            <a:ext cx="5334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1</a:t>
            </a:r>
          </a:p>
        </p:txBody>
      </p:sp>
      <p:sp>
        <p:nvSpPr>
          <p:cNvPr id="81962" name="Text Box 72"/>
          <p:cNvSpPr txBox="1"/>
          <p:nvPr/>
        </p:nvSpPr>
        <p:spPr>
          <a:xfrm>
            <a:off x="4525963" y="4371975"/>
            <a:ext cx="533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1</a:t>
            </a:r>
          </a:p>
        </p:txBody>
      </p:sp>
      <p:cxnSp>
        <p:nvCxnSpPr>
          <p:cNvPr id="2" name="直接连接符 1"/>
          <p:cNvCxnSpPr/>
          <p:nvPr/>
        </p:nvCxnSpPr>
        <p:spPr>
          <a:xfrm>
            <a:off x="5802630" y="4285615"/>
            <a:ext cx="281305" cy="158750"/>
          </a:xfrm>
          <a:prstGeom prst="line">
            <a:avLst/>
          </a:prstGeom>
        </p:spPr>
        <p:style>
          <a:lnRef idx="1">
            <a:schemeClr val="dk1"/>
          </a:lnRef>
          <a:fillRef idx="0">
            <a:schemeClr val="dk1"/>
          </a:fillRef>
          <a:effectRef idx="0">
            <a:schemeClr val="dk1"/>
          </a:effectRef>
          <a:fontRef idx="minor">
            <a:schemeClr val="tx1"/>
          </a:fontRef>
        </p:style>
      </p:cxnSp>
      <p:pic>
        <p:nvPicPr>
          <p:cNvPr id="3" name="图片 2"/>
          <p:cNvPicPr>
            <a:picLocks noChangeAspect="1"/>
          </p:cNvPicPr>
          <p:nvPr/>
        </p:nvPicPr>
        <p:blipFill>
          <a:blip r:embed="rId2"/>
          <a:stretch>
            <a:fillRect/>
          </a:stretch>
        </p:blipFill>
        <p:spPr>
          <a:xfrm>
            <a:off x="414655" y="2660015"/>
            <a:ext cx="6267450" cy="330200"/>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4"/>
                                        </p:tgtEl>
                                        <p:attrNameLst>
                                          <p:attrName>style.visibility</p:attrName>
                                        </p:attrNameLst>
                                      </p:cBhvr>
                                      <p:to>
                                        <p:strVal val="visible"/>
                                      </p:to>
                                    </p:set>
                                    <p:animEffect transition="in" filter="fade">
                                      <p:cBhvr>
                                        <p:cTn id="7" dur="500"/>
                                        <p:tgtEl>
                                          <p:spTgt spid="819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5"/>
                                        </p:tgtEl>
                                        <p:attrNameLst>
                                          <p:attrName>style.visibility</p:attrName>
                                        </p:attrNameLst>
                                      </p:cBhvr>
                                      <p:to>
                                        <p:strVal val="visible"/>
                                      </p:to>
                                    </p:set>
                                    <p:animEffect transition="in" filter="fade">
                                      <p:cBhvr>
                                        <p:cTn id="10" dur="500"/>
                                        <p:tgtEl>
                                          <p:spTgt spid="8195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1955">
                                            <p:txEl>
                                              <p:pRg st="0" end="0"/>
                                            </p:txEl>
                                          </p:spTgt>
                                        </p:tgtEl>
                                        <p:attrNameLst>
                                          <p:attrName>style.visibility</p:attrName>
                                        </p:attrNameLst>
                                      </p:cBhvr>
                                      <p:to>
                                        <p:strVal val="visible"/>
                                      </p:to>
                                    </p:set>
                                    <p:animEffect transition="in" filter="blinds(horizontal)">
                                      <p:cBhvr>
                                        <p:cTn id="15" dur="500"/>
                                        <p:tgtEl>
                                          <p:spTgt spid="8195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9881"/>
                                        </p:tgtEl>
                                        <p:attrNameLst>
                                          <p:attrName>style.visibility</p:attrName>
                                        </p:attrNameLst>
                                      </p:cBhvr>
                                      <p:to>
                                        <p:strVal val="visible"/>
                                      </p:to>
                                    </p:set>
                                    <p:animEffect transition="in" filter="fade">
                                      <p:cBhvr>
                                        <p:cTn id="25" dur="1000"/>
                                        <p:tgtEl>
                                          <p:spTgt spid="79881"/>
                                        </p:tgtEl>
                                      </p:cBhvr>
                                    </p:animEffect>
                                    <p:anim calcmode="lin" valueType="num">
                                      <p:cBhvr>
                                        <p:cTn id="26" dur="1000" fill="hold"/>
                                        <p:tgtEl>
                                          <p:spTgt spid="79881"/>
                                        </p:tgtEl>
                                        <p:attrNameLst>
                                          <p:attrName>ppt_x</p:attrName>
                                        </p:attrNameLst>
                                      </p:cBhvr>
                                      <p:tavLst>
                                        <p:tav tm="0">
                                          <p:val>
                                            <p:strVal val="#ppt_x"/>
                                          </p:val>
                                        </p:tav>
                                        <p:tav tm="100000">
                                          <p:val>
                                            <p:strVal val="#ppt_x"/>
                                          </p:val>
                                        </p:tav>
                                      </p:tavLst>
                                    </p:anim>
                                    <p:anim calcmode="lin" valueType="num">
                                      <p:cBhvr>
                                        <p:cTn id="27" dur="1000" fill="hold"/>
                                        <p:tgtEl>
                                          <p:spTgt spid="7988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81956"/>
                                        </p:tgtEl>
                                        <p:attrNameLst>
                                          <p:attrName>style.visibility</p:attrName>
                                        </p:attrNameLst>
                                      </p:cBhvr>
                                      <p:to>
                                        <p:strVal val="visible"/>
                                      </p:to>
                                    </p:set>
                                    <p:animEffect transition="in" filter="fade">
                                      <p:cBhvr>
                                        <p:cTn id="30" dur="1000"/>
                                        <p:tgtEl>
                                          <p:spTgt spid="81956"/>
                                        </p:tgtEl>
                                      </p:cBhvr>
                                    </p:animEffect>
                                    <p:anim calcmode="lin" valueType="num">
                                      <p:cBhvr>
                                        <p:cTn id="31" dur="1000" fill="hold"/>
                                        <p:tgtEl>
                                          <p:spTgt spid="81956"/>
                                        </p:tgtEl>
                                        <p:attrNameLst>
                                          <p:attrName>ppt_x</p:attrName>
                                        </p:attrNameLst>
                                      </p:cBhvr>
                                      <p:tavLst>
                                        <p:tav tm="0">
                                          <p:val>
                                            <p:strVal val="#ppt_x"/>
                                          </p:val>
                                        </p:tav>
                                        <p:tav tm="100000">
                                          <p:val>
                                            <p:strVal val="#ppt_x"/>
                                          </p:val>
                                        </p:tav>
                                      </p:tavLst>
                                    </p:anim>
                                    <p:anim calcmode="lin" valueType="num">
                                      <p:cBhvr>
                                        <p:cTn id="32" dur="1000" fill="hold"/>
                                        <p:tgtEl>
                                          <p:spTgt spid="81956"/>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1959"/>
                                        </p:tgtEl>
                                        <p:attrNameLst>
                                          <p:attrName>style.visibility</p:attrName>
                                        </p:attrNameLst>
                                      </p:cBhvr>
                                      <p:to>
                                        <p:strVal val="visible"/>
                                      </p:to>
                                    </p:set>
                                    <p:animEffect transition="in" filter="fade">
                                      <p:cBhvr>
                                        <p:cTn id="35" dur="1000"/>
                                        <p:tgtEl>
                                          <p:spTgt spid="81959"/>
                                        </p:tgtEl>
                                      </p:cBhvr>
                                    </p:animEffect>
                                    <p:anim calcmode="lin" valueType="num">
                                      <p:cBhvr>
                                        <p:cTn id="36" dur="1000" fill="hold"/>
                                        <p:tgtEl>
                                          <p:spTgt spid="81959"/>
                                        </p:tgtEl>
                                        <p:attrNameLst>
                                          <p:attrName>ppt_x</p:attrName>
                                        </p:attrNameLst>
                                      </p:cBhvr>
                                      <p:tavLst>
                                        <p:tav tm="0">
                                          <p:val>
                                            <p:strVal val="#ppt_x"/>
                                          </p:val>
                                        </p:tav>
                                        <p:tav tm="100000">
                                          <p:val>
                                            <p:strVal val="#ppt_x"/>
                                          </p:val>
                                        </p:tav>
                                      </p:tavLst>
                                    </p:anim>
                                    <p:anim calcmode="lin" valueType="num">
                                      <p:cBhvr>
                                        <p:cTn id="37" dur="1000" fill="hold"/>
                                        <p:tgtEl>
                                          <p:spTgt spid="8195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1961"/>
                                        </p:tgtEl>
                                        <p:attrNameLst>
                                          <p:attrName>style.visibility</p:attrName>
                                        </p:attrNameLst>
                                      </p:cBhvr>
                                      <p:to>
                                        <p:strVal val="visible"/>
                                      </p:to>
                                    </p:set>
                                    <p:animEffect transition="in" filter="fade">
                                      <p:cBhvr>
                                        <p:cTn id="40" dur="1000"/>
                                        <p:tgtEl>
                                          <p:spTgt spid="81961"/>
                                        </p:tgtEl>
                                      </p:cBhvr>
                                    </p:animEffect>
                                    <p:anim calcmode="lin" valueType="num">
                                      <p:cBhvr>
                                        <p:cTn id="41" dur="1000" fill="hold"/>
                                        <p:tgtEl>
                                          <p:spTgt spid="81961"/>
                                        </p:tgtEl>
                                        <p:attrNameLst>
                                          <p:attrName>ppt_x</p:attrName>
                                        </p:attrNameLst>
                                      </p:cBhvr>
                                      <p:tavLst>
                                        <p:tav tm="0">
                                          <p:val>
                                            <p:strVal val="#ppt_x"/>
                                          </p:val>
                                        </p:tav>
                                        <p:tav tm="100000">
                                          <p:val>
                                            <p:strVal val="#ppt_x"/>
                                          </p:val>
                                        </p:tav>
                                      </p:tavLst>
                                    </p:anim>
                                    <p:anim calcmode="lin" valueType="num">
                                      <p:cBhvr>
                                        <p:cTn id="42" dur="1000" fill="hold"/>
                                        <p:tgtEl>
                                          <p:spTgt spid="8196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81962"/>
                                        </p:tgtEl>
                                        <p:attrNameLst>
                                          <p:attrName>style.visibility</p:attrName>
                                        </p:attrNameLst>
                                      </p:cBhvr>
                                      <p:to>
                                        <p:strVal val="visible"/>
                                      </p:to>
                                    </p:set>
                                    <p:animEffect transition="in" filter="fade">
                                      <p:cBhvr>
                                        <p:cTn id="45" dur="1000"/>
                                        <p:tgtEl>
                                          <p:spTgt spid="81962"/>
                                        </p:tgtEl>
                                      </p:cBhvr>
                                    </p:animEffect>
                                    <p:anim calcmode="lin" valueType="num">
                                      <p:cBhvr>
                                        <p:cTn id="46" dur="1000" fill="hold"/>
                                        <p:tgtEl>
                                          <p:spTgt spid="81962"/>
                                        </p:tgtEl>
                                        <p:attrNameLst>
                                          <p:attrName>ppt_x</p:attrName>
                                        </p:attrNameLst>
                                      </p:cBhvr>
                                      <p:tavLst>
                                        <p:tav tm="0">
                                          <p:val>
                                            <p:strVal val="#ppt_x"/>
                                          </p:val>
                                        </p:tav>
                                        <p:tav tm="100000">
                                          <p:val>
                                            <p:strVal val="#ppt_x"/>
                                          </p:val>
                                        </p:tav>
                                      </p:tavLst>
                                    </p:anim>
                                    <p:anim calcmode="lin" valueType="num">
                                      <p:cBhvr>
                                        <p:cTn id="47" dur="1000" fill="hold"/>
                                        <p:tgtEl>
                                          <p:spTgt spid="81962"/>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1000"/>
                                        <p:tgtEl>
                                          <p:spTgt spid="2"/>
                                        </p:tgtEl>
                                      </p:cBhvr>
                                    </p:animEffect>
                                    <p:anim calcmode="lin" valueType="num">
                                      <p:cBhvr>
                                        <p:cTn id="51" dur="1000" fill="hold"/>
                                        <p:tgtEl>
                                          <p:spTgt spid="2"/>
                                        </p:tgtEl>
                                        <p:attrNameLst>
                                          <p:attrName>ppt_x</p:attrName>
                                        </p:attrNameLst>
                                      </p:cBhvr>
                                      <p:tavLst>
                                        <p:tav tm="0">
                                          <p:val>
                                            <p:strVal val="#ppt_x"/>
                                          </p:val>
                                        </p:tav>
                                        <p:tav tm="100000">
                                          <p:val>
                                            <p:strVal val="#ppt_x"/>
                                          </p:val>
                                        </p:tav>
                                      </p:tavLst>
                                    </p:anim>
                                    <p:anim calcmode="lin" valueType="num">
                                      <p:cBhvr>
                                        <p:cTn id="52" dur="1000" fill="hold"/>
                                        <p:tgtEl>
                                          <p:spTgt spid="2"/>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81957"/>
                                        </p:tgtEl>
                                        <p:attrNameLst>
                                          <p:attrName>style.visibility</p:attrName>
                                        </p:attrNameLst>
                                      </p:cBhvr>
                                      <p:to>
                                        <p:strVal val="visible"/>
                                      </p:to>
                                    </p:set>
                                    <p:animEffect transition="in" filter="fade">
                                      <p:cBhvr>
                                        <p:cTn id="55" dur="1000"/>
                                        <p:tgtEl>
                                          <p:spTgt spid="81957"/>
                                        </p:tgtEl>
                                      </p:cBhvr>
                                    </p:animEffect>
                                    <p:anim calcmode="lin" valueType="num">
                                      <p:cBhvr>
                                        <p:cTn id="56" dur="1000" fill="hold"/>
                                        <p:tgtEl>
                                          <p:spTgt spid="81957"/>
                                        </p:tgtEl>
                                        <p:attrNameLst>
                                          <p:attrName>ppt_x</p:attrName>
                                        </p:attrNameLst>
                                      </p:cBhvr>
                                      <p:tavLst>
                                        <p:tav tm="0">
                                          <p:val>
                                            <p:strVal val="#ppt_x"/>
                                          </p:val>
                                        </p:tav>
                                        <p:tav tm="100000">
                                          <p:val>
                                            <p:strVal val="#ppt_x"/>
                                          </p:val>
                                        </p:tav>
                                      </p:tavLst>
                                    </p:anim>
                                    <p:anim calcmode="lin" valueType="num">
                                      <p:cBhvr>
                                        <p:cTn id="57" dur="1000" fill="hold"/>
                                        <p:tgtEl>
                                          <p:spTgt spid="8195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81960"/>
                                        </p:tgtEl>
                                        <p:attrNameLst>
                                          <p:attrName>style.visibility</p:attrName>
                                        </p:attrNameLst>
                                      </p:cBhvr>
                                      <p:to>
                                        <p:strVal val="visible"/>
                                      </p:to>
                                    </p:set>
                                    <p:animEffect transition="in" filter="fade">
                                      <p:cBhvr>
                                        <p:cTn id="60" dur="1000"/>
                                        <p:tgtEl>
                                          <p:spTgt spid="81960"/>
                                        </p:tgtEl>
                                      </p:cBhvr>
                                    </p:animEffect>
                                    <p:anim calcmode="lin" valueType="num">
                                      <p:cBhvr>
                                        <p:cTn id="61" dur="1000" fill="hold"/>
                                        <p:tgtEl>
                                          <p:spTgt spid="81960"/>
                                        </p:tgtEl>
                                        <p:attrNameLst>
                                          <p:attrName>ppt_x</p:attrName>
                                        </p:attrNameLst>
                                      </p:cBhvr>
                                      <p:tavLst>
                                        <p:tav tm="0">
                                          <p:val>
                                            <p:strVal val="#ppt_x"/>
                                          </p:val>
                                        </p:tav>
                                        <p:tav tm="100000">
                                          <p:val>
                                            <p:strVal val="#ppt_x"/>
                                          </p:val>
                                        </p:tav>
                                      </p:tavLst>
                                    </p:anim>
                                    <p:anim calcmode="lin" valueType="num">
                                      <p:cBhvr>
                                        <p:cTn id="62" dur="1000" fill="hold"/>
                                        <p:tgtEl>
                                          <p:spTgt spid="81960"/>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81958"/>
                                        </p:tgtEl>
                                        <p:attrNameLst>
                                          <p:attrName>style.visibility</p:attrName>
                                        </p:attrNameLst>
                                      </p:cBhvr>
                                      <p:to>
                                        <p:strVal val="visible"/>
                                      </p:to>
                                    </p:set>
                                    <p:animEffect transition="in" filter="fade">
                                      <p:cBhvr>
                                        <p:cTn id="65" dur="1000"/>
                                        <p:tgtEl>
                                          <p:spTgt spid="81958"/>
                                        </p:tgtEl>
                                      </p:cBhvr>
                                    </p:animEffect>
                                    <p:anim calcmode="lin" valueType="num">
                                      <p:cBhvr>
                                        <p:cTn id="66" dur="1000" fill="hold"/>
                                        <p:tgtEl>
                                          <p:spTgt spid="81958"/>
                                        </p:tgtEl>
                                        <p:attrNameLst>
                                          <p:attrName>ppt_x</p:attrName>
                                        </p:attrNameLst>
                                      </p:cBhvr>
                                      <p:tavLst>
                                        <p:tav tm="0">
                                          <p:val>
                                            <p:strVal val="#ppt_x"/>
                                          </p:val>
                                        </p:tav>
                                        <p:tav tm="100000">
                                          <p:val>
                                            <p:strVal val="#ppt_x"/>
                                          </p:val>
                                        </p:tav>
                                      </p:tavLst>
                                    </p:anim>
                                    <p:anim calcmode="lin" valueType="num">
                                      <p:cBhvr>
                                        <p:cTn id="67" dur="1000" fill="hold"/>
                                        <p:tgtEl>
                                          <p:spTgt spid="819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4" grpId="0"/>
      <p:bldP spid="81955" grpId="0"/>
      <p:bldP spid="81956" grpId="0"/>
      <p:bldP spid="81961" grpId="0"/>
      <p:bldP spid="8196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8294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66</a:t>
            </a:fld>
            <a:endParaRPr lang="en-US" altLang="zh-CN" sz="900" dirty="0">
              <a:solidFill>
                <a:srgbClr val="898989"/>
              </a:solidFill>
              <a:latin typeface="Times New Roman" panose="02020603050405020304" pitchFamily="18" charset="0"/>
            </a:endParaRPr>
          </a:p>
        </p:txBody>
      </p:sp>
      <p:sp>
        <p:nvSpPr>
          <p:cNvPr id="82948" name="Rectangle 3"/>
          <p:cNvSpPr>
            <a:spLocks noGrp="1"/>
          </p:cNvSpPr>
          <p:nvPr>
            <p:ph type="title"/>
          </p:nvPr>
        </p:nvSpPr>
        <p:spPr>
          <a:xfrm>
            <a:off x="357188" y="631825"/>
            <a:ext cx="8101012" cy="571500"/>
          </a:xfrm>
          <a:prstGeom prst="rect">
            <a:avLst/>
          </a:prstGeom>
          <a:noFill/>
          <a:ln w="9525">
            <a:noFill/>
          </a:ln>
        </p:spPr>
        <p:txBody>
          <a:bodyPr/>
          <a:lstStyle/>
          <a:p>
            <a:pPr eaLnBrk="1" hangingPunct="1"/>
            <a:r>
              <a:rPr lang="zh-CN" altLang="en-US" sz="1800" dirty="0">
                <a:latin typeface="黑体" panose="02010609060101010101" pitchFamily="49" charset="-122"/>
                <a:ea typeface="黑体" panose="02010609060101010101" pitchFamily="49" charset="-122"/>
              </a:rPr>
              <a:t>例</a:t>
            </a:r>
            <a:r>
              <a:rPr lang="en-US" altLang="zh-CN" sz="1800" dirty="0">
                <a:latin typeface="黑体" panose="02010609060101010101" pitchFamily="49" charset="-122"/>
                <a:ea typeface="黑体" panose="02010609060101010101" pitchFamily="49" charset="-122"/>
              </a:rPr>
              <a:t>2  </a:t>
            </a:r>
            <a:r>
              <a:rPr lang="zh-CN" altLang="en-US" sz="1800" dirty="0">
                <a:latin typeface="黑体" panose="02010609060101010101" pitchFamily="49" charset="-122"/>
                <a:ea typeface="黑体" panose="02010609060101010101" pitchFamily="49" charset="-122"/>
              </a:rPr>
              <a:t>化简</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2</a:t>
            </a:r>
            <a:r>
              <a:rPr lang="en-US"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sym typeface="Symbol" panose="05050102010706020507" pitchFamily="18" charset="2"/>
              </a:rPr>
              <a:t>m</a:t>
            </a:r>
            <a:r>
              <a:rPr lang="en-US" altLang="zh-CN" sz="1800" baseline="30000" dirty="0">
                <a:latin typeface="黑体" panose="02010609060101010101" pitchFamily="49" charset="-122"/>
                <a:ea typeface="黑体" panose="02010609060101010101" pitchFamily="49" charset="-122"/>
                <a:sym typeface="Symbol" panose="05050102010706020507" pitchFamily="18" charset="2"/>
              </a:rPr>
              <a:t>4</a:t>
            </a:r>
            <a:r>
              <a:rPr lang="en-US" altLang="zh-CN" sz="1800" dirty="0">
                <a:latin typeface="黑体" panose="02010609060101010101" pitchFamily="49" charset="-122"/>
                <a:ea typeface="黑体" panose="02010609060101010101" pitchFamily="49" charset="-122"/>
                <a:sym typeface="Symbol" panose="05050102010706020507" pitchFamily="18" charset="2"/>
              </a:rPr>
              <a:t>(0,1,2,3,4,5,7,14,15)</a:t>
            </a:r>
            <a:endParaRPr lang="en-US" altLang="zh-CN" sz="1800" dirty="0">
              <a:latin typeface="黑体" panose="02010609060101010101" pitchFamily="49" charset="-122"/>
              <a:ea typeface="黑体" panose="02010609060101010101" pitchFamily="49" charset="-122"/>
            </a:endParaRPr>
          </a:p>
        </p:txBody>
      </p:sp>
      <p:sp>
        <p:nvSpPr>
          <p:cNvPr id="82949" name="Rectangle 4"/>
          <p:cNvSpPr>
            <a:spLocks noGrp="1"/>
          </p:cNvSpPr>
          <p:nvPr>
            <p:ph/>
          </p:nvPr>
        </p:nvSpPr>
        <p:spPr>
          <a:xfrm>
            <a:off x="533400" y="3632200"/>
            <a:ext cx="7772400" cy="1082675"/>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sym typeface="Symbol" panose="05050102010706020507" pitchFamily="18" charset="2"/>
              </a:rPr>
              <a:t>函数最简表达式 </a:t>
            </a:r>
          </a:p>
          <a:p>
            <a:pPr eaLnBrk="1" hangingPunct="1">
              <a:buNone/>
            </a:pP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2</a:t>
            </a:r>
            <a:r>
              <a:rPr lang="en-US" altLang="zh-CN" sz="1800" dirty="0">
                <a:latin typeface="黑体" panose="02010609060101010101" pitchFamily="49" charset="-122"/>
                <a:ea typeface="黑体" panose="02010609060101010101" pitchFamily="49" charset="-122"/>
              </a:rPr>
              <a:t>= a + c + d + b = AB + AC + AD + ABC</a:t>
            </a:r>
          </a:p>
        </p:txBody>
      </p:sp>
      <p:graphicFrame>
        <p:nvGraphicFramePr>
          <p:cNvPr id="80902" name="Group 6"/>
          <p:cNvGraphicFramePr>
            <a:graphicFrameLocks noGrp="1"/>
          </p:cNvGraphicFramePr>
          <p:nvPr/>
        </p:nvGraphicFramePr>
        <p:xfrm>
          <a:off x="2895600" y="1574800"/>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82977" name="Text Box 89"/>
          <p:cNvSpPr txBox="1"/>
          <p:nvPr/>
        </p:nvSpPr>
        <p:spPr>
          <a:xfrm>
            <a:off x="4057650" y="2689225"/>
            <a:ext cx="533400" cy="4619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rgbClr val="FF0000"/>
                </a:solidFill>
                <a:latin typeface="Times New Roman" panose="02020603050405020304" pitchFamily="18" charset="0"/>
              </a:rPr>
              <a:t>1</a:t>
            </a:r>
          </a:p>
        </p:txBody>
      </p:sp>
      <p:grpSp>
        <p:nvGrpSpPr>
          <p:cNvPr id="82978" name="Group 121"/>
          <p:cNvGrpSpPr/>
          <p:nvPr/>
        </p:nvGrpSpPr>
        <p:grpSpPr>
          <a:xfrm>
            <a:off x="2438400" y="2032000"/>
            <a:ext cx="1466850" cy="1033463"/>
            <a:chOff x="0" y="0"/>
            <a:chExt cx="924" cy="868"/>
          </a:xfrm>
        </p:grpSpPr>
        <p:sp>
          <p:nvSpPr>
            <p:cNvPr id="83009" name="Rectangle 95"/>
            <p:cNvSpPr/>
            <p:nvPr/>
          </p:nvSpPr>
          <p:spPr>
            <a:xfrm>
              <a:off x="396" y="0"/>
              <a:ext cx="528" cy="480"/>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3010" name="Text Box 97"/>
            <p:cNvSpPr txBox="1"/>
            <p:nvPr/>
          </p:nvSpPr>
          <p:spPr>
            <a:xfrm>
              <a:off x="0" y="480"/>
              <a:ext cx="240"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d</a:t>
              </a:r>
            </a:p>
          </p:txBody>
        </p:sp>
        <p:sp>
          <p:nvSpPr>
            <p:cNvPr id="83011" name="Line 98"/>
            <p:cNvSpPr/>
            <p:nvPr/>
          </p:nvSpPr>
          <p:spPr>
            <a:xfrm flipH="1">
              <a:off x="192" y="480"/>
              <a:ext cx="288" cy="96"/>
            </a:xfrm>
            <a:prstGeom prst="line">
              <a:avLst/>
            </a:prstGeom>
            <a:ln w="9525" cap="flat" cmpd="sng">
              <a:solidFill>
                <a:srgbClr val="767171"/>
              </a:solidFill>
              <a:prstDash val="solid"/>
              <a:headEnd type="none" w="med" len="med"/>
              <a:tailEnd type="none" w="med" len="med"/>
            </a:ln>
          </p:spPr>
          <p:txBody>
            <a:bodyPr/>
            <a:lstStyle/>
            <a:p>
              <a:endParaRPr lang="zh-CN" altLang="en-US"/>
            </a:p>
          </p:txBody>
        </p:sp>
      </p:grpSp>
      <p:grpSp>
        <p:nvGrpSpPr>
          <p:cNvPr id="82979" name="Group 99"/>
          <p:cNvGrpSpPr/>
          <p:nvPr/>
        </p:nvGrpSpPr>
        <p:grpSpPr>
          <a:xfrm>
            <a:off x="3048000" y="1646238"/>
            <a:ext cx="723900" cy="1876425"/>
            <a:chOff x="0" y="0"/>
            <a:chExt cx="456" cy="1576"/>
          </a:xfrm>
        </p:grpSpPr>
        <p:sp>
          <p:nvSpPr>
            <p:cNvPr id="83006" name="Rectangle 100"/>
            <p:cNvSpPr/>
            <p:nvPr/>
          </p:nvSpPr>
          <p:spPr>
            <a:xfrm>
              <a:off x="0" y="0"/>
              <a:ext cx="192" cy="1104"/>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3007" name="Text Box 101"/>
            <p:cNvSpPr txBox="1"/>
            <p:nvPr/>
          </p:nvSpPr>
          <p:spPr>
            <a:xfrm>
              <a:off x="216" y="1188"/>
              <a:ext cx="240"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a</a:t>
              </a:r>
            </a:p>
          </p:txBody>
        </p:sp>
        <p:sp>
          <p:nvSpPr>
            <p:cNvPr id="83008" name="Line 102"/>
            <p:cNvSpPr/>
            <p:nvPr/>
          </p:nvSpPr>
          <p:spPr>
            <a:xfrm>
              <a:off x="168" y="1104"/>
              <a:ext cx="144" cy="144"/>
            </a:xfrm>
            <a:prstGeom prst="line">
              <a:avLst/>
            </a:prstGeom>
            <a:ln w="9525" cap="flat" cmpd="sng">
              <a:solidFill>
                <a:srgbClr val="767171"/>
              </a:solidFill>
              <a:prstDash val="solid"/>
              <a:headEnd type="none" w="med" len="med"/>
              <a:tailEnd type="none" w="med" len="med"/>
            </a:ln>
          </p:spPr>
          <p:txBody>
            <a:bodyPr/>
            <a:lstStyle/>
            <a:p>
              <a:endParaRPr lang="zh-CN" altLang="en-US"/>
            </a:p>
          </p:txBody>
        </p:sp>
      </p:grpSp>
      <p:grpSp>
        <p:nvGrpSpPr>
          <p:cNvPr id="82980" name="Group 113"/>
          <p:cNvGrpSpPr/>
          <p:nvPr/>
        </p:nvGrpSpPr>
        <p:grpSpPr>
          <a:xfrm>
            <a:off x="4114800" y="2374900"/>
            <a:ext cx="1143000" cy="1204913"/>
            <a:chOff x="0" y="0"/>
            <a:chExt cx="720" cy="1012"/>
          </a:xfrm>
        </p:grpSpPr>
        <p:sp>
          <p:nvSpPr>
            <p:cNvPr id="83003" name="Rectangle 104"/>
            <p:cNvSpPr/>
            <p:nvPr/>
          </p:nvSpPr>
          <p:spPr>
            <a:xfrm>
              <a:off x="0" y="0"/>
              <a:ext cx="240" cy="480"/>
            </a:xfrm>
            <a:prstGeom prst="rect">
              <a:avLst/>
            </a:prstGeom>
            <a:noFill/>
            <a:ln w="9525" cap="flat" cmpd="sng">
              <a:solidFill>
                <a:srgbClr val="76717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3004" name="Text Box 105"/>
            <p:cNvSpPr txBox="1"/>
            <p:nvPr/>
          </p:nvSpPr>
          <p:spPr>
            <a:xfrm>
              <a:off x="432" y="624"/>
              <a:ext cx="288"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b</a:t>
              </a:r>
            </a:p>
          </p:txBody>
        </p:sp>
        <p:sp>
          <p:nvSpPr>
            <p:cNvPr id="83005" name="Line 106"/>
            <p:cNvSpPr/>
            <p:nvPr/>
          </p:nvSpPr>
          <p:spPr>
            <a:xfrm>
              <a:off x="192" y="480"/>
              <a:ext cx="336" cy="192"/>
            </a:xfrm>
            <a:prstGeom prst="line">
              <a:avLst/>
            </a:prstGeom>
            <a:ln w="9525" cap="flat" cmpd="sng">
              <a:solidFill>
                <a:srgbClr val="767171"/>
              </a:solidFill>
              <a:prstDash val="solid"/>
              <a:headEnd type="none" w="med" len="med"/>
              <a:tailEnd type="none" w="med" len="med"/>
            </a:ln>
          </p:spPr>
          <p:txBody>
            <a:bodyPr/>
            <a:lstStyle/>
            <a:p>
              <a:endParaRPr lang="zh-CN" altLang="en-US"/>
            </a:p>
          </p:txBody>
        </p:sp>
      </p:grpSp>
      <p:grpSp>
        <p:nvGrpSpPr>
          <p:cNvPr id="82981" name="Group 107"/>
          <p:cNvGrpSpPr/>
          <p:nvPr/>
        </p:nvGrpSpPr>
        <p:grpSpPr>
          <a:xfrm>
            <a:off x="2057400" y="1231900"/>
            <a:ext cx="1524000" cy="596504"/>
            <a:chOff x="0" y="0"/>
            <a:chExt cx="960" cy="501"/>
          </a:xfrm>
        </p:grpSpPr>
        <p:sp>
          <p:nvSpPr>
            <p:cNvPr id="83000" name="Line 108"/>
            <p:cNvSpPr/>
            <p:nvPr/>
          </p:nvSpPr>
          <p:spPr>
            <a:xfrm flipH="1" flipV="1">
              <a:off x="240" y="48"/>
              <a:ext cx="288" cy="240"/>
            </a:xfrm>
            <a:prstGeom prst="line">
              <a:avLst/>
            </a:prstGeom>
            <a:ln w="9525" cap="flat" cmpd="sng">
              <a:solidFill>
                <a:srgbClr val="767171"/>
              </a:solidFill>
              <a:prstDash val="solid"/>
              <a:headEnd type="none" w="med" len="med"/>
              <a:tailEnd type="none" w="med" len="med"/>
            </a:ln>
          </p:spPr>
          <p:txBody>
            <a:bodyPr/>
            <a:lstStyle/>
            <a:p>
              <a:endParaRPr lang="zh-CN" altLang="en-US"/>
            </a:p>
          </p:txBody>
        </p:sp>
        <p:sp>
          <p:nvSpPr>
            <p:cNvPr id="83001" name="Text Box 109"/>
            <p:cNvSpPr txBox="1"/>
            <p:nvPr/>
          </p:nvSpPr>
          <p:spPr>
            <a:xfrm>
              <a:off x="480" y="0"/>
              <a:ext cx="480"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Times New Roman" panose="02020603050405020304" pitchFamily="18" charset="0"/>
                </a:rPr>
                <a:t>AB</a:t>
              </a:r>
            </a:p>
          </p:txBody>
        </p:sp>
        <p:sp>
          <p:nvSpPr>
            <p:cNvPr id="83002" name="Text Box 110"/>
            <p:cNvSpPr txBox="1"/>
            <p:nvPr/>
          </p:nvSpPr>
          <p:spPr>
            <a:xfrm>
              <a:off x="0" y="192"/>
              <a:ext cx="480" cy="309"/>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Times New Roman" panose="02020603050405020304" pitchFamily="18" charset="0"/>
                </a:rPr>
                <a:t>CD</a:t>
              </a:r>
            </a:p>
          </p:txBody>
        </p:sp>
      </p:grpSp>
      <p:sp>
        <p:nvSpPr>
          <p:cNvPr id="82982" name="Text Box 111"/>
          <p:cNvSpPr txBox="1"/>
          <p:nvPr/>
        </p:nvSpPr>
        <p:spPr>
          <a:xfrm>
            <a:off x="3486150" y="1589088"/>
            <a:ext cx="533400" cy="46196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rgbClr val="FF0000"/>
                </a:solidFill>
                <a:latin typeface="Times New Roman" panose="02020603050405020304" pitchFamily="18" charset="0"/>
              </a:rPr>
              <a:t>1</a:t>
            </a:r>
          </a:p>
        </p:txBody>
      </p:sp>
      <p:sp>
        <p:nvSpPr>
          <p:cNvPr id="82983" name="Text Box 112"/>
          <p:cNvSpPr txBox="1"/>
          <p:nvPr/>
        </p:nvSpPr>
        <p:spPr>
          <a:xfrm>
            <a:off x="2914650" y="2689225"/>
            <a:ext cx="533400" cy="4619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rgbClr val="FF0000"/>
                </a:solidFill>
                <a:latin typeface="Times New Roman" panose="02020603050405020304" pitchFamily="18" charset="0"/>
              </a:rPr>
              <a:t>1</a:t>
            </a:r>
          </a:p>
        </p:txBody>
      </p:sp>
      <p:grpSp>
        <p:nvGrpSpPr>
          <p:cNvPr id="82984" name="Group 119"/>
          <p:cNvGrpSpPr/>
          <p:nvPr/>
        </p:nvGrpSpPr>
        <p:grpSpPr>
          <a:xfrm>
            <a:off x="3048000" y="1203325"/>
            <a:ext cx="1219200" cy="1028700"/>
            <a:chOff x="0" y="0"/>
            <a:chExt cx="768" cy="864"/>
          </a:xfrm>
        </p:grpSpPr>
        <p:sp>
          <p:nvSpPr>
            <p:cNvPr id="82997" name="Rectangle 116"/>
            <p:cNvSpPr/>
            <p:nvPr/>
          </p:nvSpPr>
          <p:spPr>
            <a:xfrm>
              <a:off x="0" y="384"/>
              <a:ext cx="528" cy="480"/>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2998" name="Text Box 117"/>
            <p:cNvSpPr txBox="1"/>
            <p:nvPr/>
          </p:nvSpPr>
          <p:spPr>
            <a:xfrm>
              <a:off x="528" y="0"/>
              <a:ext cx="240"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c</a:t>
              </a:r>
            </a:p>
          </p:txBody>
        </p:sp>
        <p:sp>
          <p:nvSpPr>
            <p:cNvPr id="82999" name="Line 118"/>
            <p:cNvSpPr/>
            <p:nvPr/>
          </p:nvSpPr>
          <p:spPr>
            <a:xfrm flipH="1">
              <a:off x="432" y="192"/>
              <a:ext cx="192" cy="144"/>
            </a:xfrm>
            <a:prstGeom prst="line">
              <a:avLst/>
            </a:prstGeom>
            <a:ln w="9525" cap="flat" cmpd="sng">
              <a:solidFill>
                <a:srgbClr val="767171"/>
              </a:solidFill>
              <a:prstDash val="solid"/>
              <a:headEnd type="none" w="med" len="med"/>
              <a:tailEnd type="none" w="med" len="med"/>
            </a:ln>
          </p:spPr>
          <p:txBody>
            <a:bodyPr/>
            <a:lstStyle/>
            <a:p>
              <a:endParaRPr lang="zh-CN" altLang="en-US"/>
            </a:p>
          </p:txBody>
        </p:sp>
      </p:grpSp>
      <p:sp>
        <p:nvSpPr>
          <p:cNvPr id="82985" name="Text Box 120"/>
          <p:cNvSpPr txBox="1"/>
          <p:nvPr/>
        </p:nvSpPr>
        <p:spPr>
          <a:xfrm>
            <a:off x="3486150" y="2317750"/>
            <a:ext cx="533400" cy="4619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rgbClr val="FF0000"/>
                </a:solidFill>
                <a:latin typeface="Times New Roman" panose="02020603050405020304" pitchFamily="18" charset="0"/>
              </a:rPr>
              <a:t>1</a:t>
            </a:r>
          </a:p>
        </p:txBody>
      </p:sp>
      <p:grpSp>
        <p:nvGrpSpPr>
          <p:cNvPr id="82986" name="Group 127"/>
          <p:cNvGrpSpPr/>
          <p:nvPr/>
        </p:nvGrpSpPr>
        <p:grpSpPr>
          <a:xfrm>
            <a:off x="3981450" y="4060825"/>
            <a:ext cx="1920875" cy="0"/>
            <a:chOff x="0" y="0"/>
            <a:chExt cx="1920875" cy="0"/>
          </a:xfrm>
        </p:grpSpPr>
        <p:sp>
          <p:nvSpPr>
            <p:cNvPr id="82992" name="Line 122"/>
            <p:cNvSpPr/>
            <p:nvPr/>
          </p:nvSpPr>
          <p:spPr>
            <a:xfrm>
              <a:off x="-3978942" y="-5411886"/>
              <a:ext cx="118"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2993" name="Line 123"/>
            <p:cNvSpPr/>
            <p:nvPr/>
          </p:nvSpPr>
          <p:spPr>
            <a:xfrm>
              <a:off x="-3978798" y="-5411886"/>
              <a:ext cx="118"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2994" name="Line 124"/>
            <p:cNvSpPr/>
            <p:nvPr/>
          </p:nvSpPr>
          <p:spPr>
            <a:xfrm>
              <a:off x="-3978400" y="-5411886"/>
              <a:ext cx="118"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2995" name="Line 125"/>
            <p:cNvSpPr/>
            <p:nvPr/>
          </p:nvSpPr>
          <p:spPr>
            <a:xfrm>
              <a:off x="-3978256" y="-5411886"/>
              <a:ext cx="118"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2996" name="Line 126"/>
            <p:cNvSpPr/>
            <p:nvPr/>
          </p:nvSpPr>
          <p:spPr>
            <a:xfrm>
              <a:off x="-3977850" y="-5411886"/>
              <a:ext cx="118"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sp>
        <p:nvSpPr>
          <p:cNvPr id="77867" name="Line 63"/>
          <p:cNvSpPr>
            <a:spLocks noChangeShapeType="1"/>
          </p:cNvSpPr>
          <p:nvPr/>
        </p:nvSpPr>
        <p:spPr bwMode="auto">
          <a:xfrm>
            <a:off x="3563938" y="4011613"/>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77868" name="Line 64"/>
          <p:cNvSpPr>
            <a:spLocks noChangeShapeType="1"/>
          </p:cNvSpPr>
          <p:nvPr/>
        </p:nvSpPr>
        <p:spPr bwMode="auto">
          <a:xfrm>
            <a:off x="3689350" y="4011613"/>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77869" name="Line 65"/>
          <p:cNvSpPr>
            <a:spLocks noChangeShapeType="1"/>
          </p:cNvSpPr>
          <p:nvPr/>
        </p:nvSpPr>
        <p:spPr bwMode="auto">
          <a:xfrm>
            <a:off x="4146550" y="4027488"/>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77870" name="Line 66"/>
          <p:cNvSpPr>
            <a:spLocks noChangeShapeType="1"/>
          </p:cNvSpPr>
          <p:nvPr/>
        </p:nvSpPr>
        <p:spPr bwMode="auto">
          <a:xfrm>
            <a:off x="4271963" y="4027488"/>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77871" name="Line 67"/>
          <p:cNvSpPr>
            <a:spLocks noChangeShapeType="1"/>
          </p:cNvSpPr>
          <p:nvPr/>
        </p:nvSpPr>
        <p:spPr bwMode="auto">
          <a:xfrm>
            <a:off x="4722813" y="4030663"/>
            <a:ext cx="714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7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8297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090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298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297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298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8298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82985"/>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8298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2949">
                                            <p:txEl>
                                              <p:pRg st="0" end="0"/>
                                            </p:txEl>
                                          </p:spTgt>
                                        </p:tgtEl>
                                        <p:attrNameLst>
                                          <p:attrName>style.visibility</p:attrName>
                                        </p:attrNameLst>
                                      </p:cBhvr>
                                      <p:to>
                                        <p:strVal val="visible"/>
                                      </p:to>
                                    </p:set>
                                    <p:animEffect transition="in" filter="fade">
                                      <p:cBhvr>
                                        <p:cTn id="33" dur="500"/>
                                        <p:tgtEl>
                                          <p:spTgt spid="82949">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2949">
                                            <p:txEl>
                                              <p:pRg st="1" end="1"/>
                                            </p:txEl>
                                          </p:spTgt>
                                        </p:tgtEl>
                                        <p:attrNameLst>
                                          <p:attrName>style.visibility</p:attrName>
                                        </p:attrNameLst>
                                      </p:cBhvr>
                                      <p:to>
                                        <p:strVal val="visible"/>
                                      </p:to>
                                    </p:set>
                                    <p:animEffect transition="in" filter="fade">
                                      <p:cBhvr>
                                        <p:cTn id="36" dur="500"/>
                                        <p:tgtEl>
                                          <p:spTgt spid="82949">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7867"/>
                                        </p:tgtEl>
                                        <p:attrNameLst>
                                          <p:attrName>style.visibility</p:attrName>
                                        </p:attrNameLst>
                                      </p:cBhvr>
                                      <p:to>
                                        <p:strVal val="visible"/>
                                      </p:to>
                                    </p:set>
                                    <p:animEffect transition="in" filter="fade">
                                      <p:cBhvr>
                                        <p:cTn id="39" dur="500"/>
                                        <p:tgtEl>
                                          <p:spTgt spid="77867"/>
                                        </p:tgtEl>
                                      </p:cBhvr>
                                    </p:animEffect>
                                  </p:childTnLst>
                                </p:cTn>
                              </p:par>
                              <p:par>
                                <p:cTn id="40" presetID="10" presetClass="entr" presetSubtype="0" fill="hold" nodeType="withEffect">
                                  <p:stCondLst>
                                    <p:cond delay="0"/>
                                  </p:stCondLst>
                                  <p:childTnLst>
                                    <p:set>
                                      <p:cBhvr>
                                        <p:cTn id="41" dur="1" fill="hold">
                                          <p:stCondLst>
                                            <p:cond delay="0"/>
                                          </p:stCondLst>
                                        </p:cTn>
                                        <p:tgtEl>
                                          <p:spTgt spid="77868"/>
                                        </p:tgtEl>
                                        <p:attrNameLst>
                                          <p:attrName>style.visibility</p:attrName>
                                        </p:attrNameLst>
                                      </p:cBhvr>
                                      <p:to>
                                        <p:strVal val="visible"/>
                                      </p:to>
                                    </p:set>
                                    <p:animEffect transition="in" filter="fade">
                                      <p:cBhvr>
                                        <p:cTn id="42" dur="500"/>
                                        <p:tgtEl>
                                          <p:spTgt spid="77868"/>
                                        </p:tgtEl>
                                      </p:cBhvr>
                                    </p:animEffect>
                                  </p:childTnLst>
                                </p:cTn>
                              </p:par>
                              <p:par>
                                <p:cTn id="43" presetID="10" presetClass="entr" presetSubtype="0" fill="hold" nodeType="withEffect">
                                  <p:stCondLst>
                                    <p:cond delay="0"/>
                                  </p:stCondLst>
                                  <p:childTnLst>
                                    <p:set>
                                      <p:cBhvr>
                                        <p:cTn id="44" dur="1" fill="hold">
                                          <p:stCondLst>
                                            <p:cond delay="0"/>
                                          </p:stCondLst>
                                        </p:cTn>
                                        <p:tgtEl>
                                          <p:spTgt spid="77869"/>
                                        </p:tgtEl>
                                        <p:attrNameLst>
                                          <p:attrName>style.visibility</p:attrName>
                                        </p:attrNameLst>
                                      </p:cBhvr>
                                      <p:to>
                                        <p:strVal val="visible"/>
                                      </p:to>
                                    </p:set>
                                    <p:animEffect transition="in" filter="fade">
                                      <p:cBhvr>
                                        <p:cTn id="45" dur="500"/>
                                        <p:tgtEl>
                                          <p:spTgt spid="77869"/>
                                        </p:tgtEl>
                                      </p:cBhvr>
                                    </p:animEffect>
                                  </p:childTnLst>
                                </p:cTn>
                              </p:par>
                              <p:par>
                                <p:cTn id="46" presetID="10" presetClass="entr" presetSubtype="0" fill="hold" nodeType="withEffect">
                                  <p:stCondLst>
                                    <p:cond delay="0"/>
                                  </p:stCondLst>
                                  <p:childTnLst>
                                    <p:set>
                                      <p:cBhvr>
                                        <p:cTn id="47" dur="1" fill="hold">
                                          <p:stCondLst>
                                            <p:cond delay="0"/>
                                          </p:stCondLst>
                                        </p:cTn>
                                        <p:tgtEl>
                                          <p:spTgt spid="77870"/>
                                        </p:tgtEl>
                                        <p:attrNameLst>
                                          <p:attrName>style.visibility</p:attrName>
                                        </p:attrNameLst>
                                      </p:cBhvr>
                                      <p:to>
                                        <p:strVal val="visible"/>
                                      </p:to>
                                    </p:set>
                                    <p:animEffect transition="in" filter="fade">
                                      <p:cBhvr>
                                        <p:cTn id="48" dur="500"/>
                                        <p:tgtEl>
                                          <p:spTgt spid="77870"/>
                                        </p:tgtEl>
                                      </p:cBhvr>
                                    </p:animEffect>
                                  </p:childTnLst>
                                </p:cTn>
                              </p:par>
                              <p:par>
                                <p:cTn id="49" presetID="10" presetClass="entr" presetSubtype="0" fill="hold" nodeType="withEffect">
                                  <p:stCondLst>
                                    <p:cond delay="0"/>
                                  </p:stCondLst>
                                  <p:childTnLst>
                                    <p:set>
                                      <p:cBhvr>
                                        <p:cTn id="50" dur="1" fill="hold">
                                          <p:stCondLst>
                                            <p:cond delay="0"/>
                                          </p:stCondLst>
                                        </p:cTn>
                                        <p:tgtEl>
                                          <p:spTgt spid="77871"/>
                                        </p:tgtEl>
                                        <p:attrNameLst>
                                          <p:attrName>style.visibility</p:attrName>
                                        </p:attrNameLst>
                                      </p:cBhvr>
                                      <p:to>
                                        <p:strVal val="visible"/>
                                      </p:to>
                                    </p:set>
                                    <p:animEffect transition="in" filter="fade">
                                      <p:cBhvr>
                                        <p:cTn id="51" dur="500"/>
                                        <p:tgtEl>
                                          <p:spTgt spid="77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build="p"/>
      <p:bldP spid="82977" grpId="0"/>
      <p:bldP spid="82982" grpId="0"/>
      <p:bldP spid="82983" grpId="0"/>
      <p:bldP spid="8298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8397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67</a:t>
            </a:fld>
            <a:endParaRPr lang="en-US" altLang="zh-CN" sz="900" dirty="0">
              <a:solidFill>
                <a:srgbClr val="898989"/>
              </a:solidFill>
              <a:latin typeface="Times New Roman" panose="02020603050405020304" pitchFamily="18" charset="0"/>
            </a:endParaRPr>
          </a:p>
        </p:txBody>
      </p:sp>
      <p:sp>
        <p:nvSpPr>
          <p:cNvPr id="83972" name="Rectangle 3"/>
          <p:cNvSpPr>
            <a:spLocks noGrp="1"/>
          </p:cNvSpPr>
          <p:nvPr>
            <p:ph type="title"/>
          </p:nvPr>
        </p:nvSpPr>
        <p:spPr>
          <a:xfrm>
            <a:off x="468313" y="546100"/>
            <a:ext cx="7848600" cy="369888"/>
          </a:xfrm>
          <a:prstGeom prst="rect">
            <a:avLst/>
          </a:prstGeom>
          <a:noFill/>
          <a:ln w="9525">
            <a:noFill/>
          </a:ln>
        </p:spPr>
        <p:txBody>
          <a:bodyPr/>
          <a:lstStyle/>
          <a:p>
            <a:pPr eaLnBrk="1" hangingPunct="1"/>
            <a:r>
              <a:rPr lang="zh-CN" altLang="en-US" sz="1800" dirty="0">
                <a:latin typeface="黑体" panose="02010609060101010101" pitchFamily="49" charset="-122"/>
                <a:ea typeface="黑体" panose="02010609060101010101" pitchFamily="49" charset="-122"/>
              </a:rPr>
              <a:t>例</a:t>
            </a:r>
            <a:r>
              <a:rPr lang="en-US" altLang="zh-CN" sz="1800" dirty="0">
                <a:latin typeface="黑体" panose="02010609060101010101" pitchFamily="49" charset="-122"/>
                <a:ea typeface="黑体" panose="02010609060101010101" pitchFamily="49" charset="-122"/>
              </a:rPr>
              <a:t>3   </a:t>
            </a:r>
            <a:r>
              <a:rPr lang="zh-CN" altLang="en-US" sz="1800" dirty="0">
                <a:latin typeface="黑体" panose="02010609060101010101" pitchFamily="49" charset="-122"/>
                <a:ea typeface="黑体" panose="02010609060101010101" pitchFamily="49" charset="-122"/>
              </a:rPr>
              <a:t>化简</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3</a:t>
            </a:r>
            <a:r>
              <a:rPr lang="en-US"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sym typeface="Symbol" panose="05050102010706020507" pitchFamily="18" charset="2"/>
              </a:rPr>
              <a:t>m</a:t>
            </a:r>
            <a:r>
              <a:rPr lang="en-US" altLang="zh-CN" sz="1800" baseline="30000" dirty="0">
                <a:latin typeface="黑体" panose="02010609060101010101" pitchFamily="49" charset="-122"/>
                <a:ea typeface="黑体" panose="02010609060101010101" pitchFamily="49" charset="-122"/>
                <a:sym typeface="Symbol" panose="05050102010706020507" pitchFamily="18" charset="2"/>
              </a:rPr>
              <a:t>4</a:t>
            </a:r>
            <a:r>
              <a:rPr lang="en-US" altLang="zh-CN" sz="1800" dirty="0">
                <a:latin typeface="黑体" panose="02010609060101010101" pitchFamily="49" charset="-122"/>
                <a:ea typeface="黑体" panose="02010609060101010101" pitchFamily="49" charset="-122"/>
              </a:rPr>
              <a:t>(1,5,7,9,11,15)</a:t>
            </a:r>
          </a:p>
        </p:txBody>
      </p:sp>
      <p:sp>
        <p:nvSpPr>
          <p:cNvPr id="83973" name="Rectangle 4"/>
          <p:cNvSpPr>
            <a:spLocks noGrp="1"/>
          </p:cNvSpPr>
          <p:nvPr>
            <p:ph/>
          </p:nvPr>
        </p:nvSpPr>
        <p:spPr>
          <a:xfrm>
            <a:off x="4572000" y="1154113"/>
            <a:ext cx="3810000" cy="857250"/>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rPr>
              <a:t>函数</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3</a:t>
            </a:r>
            <a:r>
              <a:rPr lang="zh-CN" altLang="en-US" sz="1800" dirty="0">
                <a:latin typeface="黑体" panose="02010609060101010101" pitchFamily="49" charset="-122"/>
                <a:ea typeface="黑体" panose="02010609060101010101" pitchFamily="49" charset="-122"/>
              </a:rPr>
              <a:t>有两种表达式，</a:t>
            </a:r>
          </a:p>
          <a:p>
            <a:pPr eaLnBrk="1" hangingPunct="1">
              <a:buNone/>
            </a:pPr>
            <a:r>
              <a:rPr lang="zh-CN" altLang="en-US" sz="1800" dirty="0">
                <a:latin typeface="黑体" panose="02010609060101010101" pitchFamily="49" charset="-122"/>
                <a:ea typeface="黑体" panose="02010609060101010101" pitchFamily="49" charset="-122"/>
              </a:rPr>
              <a:t>如图①和②所示。</a:t>
            </a:r>
          </a:p>
          <a:p>
            <a:pPr eaLnBrk="1" hangingPunct="1">
              <a:buNone/>
            </a:pPr>
            <a:r>
              <a:rPr lang="zh-CN" altLang="en-US" sz="1800" dirty="0">
                <a:solidFill>
                  <a:srgbClr val="FF0000"/>
                </a:solidFill>
                <a:latin typeface="黑体" panose="02010609060101010101" pitchFamily="49" charset="-122"/>
                <a:ea typeface="黑体" panose="02010609060101010101" pitchFamily="49" charset="-122"/>
              </a:rPr>
              <a:t>这说明最简表达式不是唯一的！</a:t>
            </a:r>
          </a:p>
        </p:txBody>
      </p:sp>
      <p:graphicFrame>
        <p:nvGraphicFramePr>
          <p:cNvPr id="81926" name="Group 6"/>
          <p:cNvGraphicFramePr>
            <a:graphicFrameLocks noGrp="1"/>
          </p:cNvGraphicFramePr>
          <p:nvPr/>
        </p:nvGraphicFramePr>
        <p:xfrm>
          <a:off x="1371600" y="1141413"/>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84001" name="Group 51"/>
          <p:cNvGrpSpPr/>
          <p:nvPr/>
        </p:nvGrpSpPr>
        <p:grpSpPr>
          <a:xfrm>
            <a:off x="533400" y="803275"/>
            <a:ext cx="1524000" cy="688975"/>
            <a:chOff x="0" y="0"/>
            <a:chExt cx="960" cy="578"/>
          </a:xfrm>
        </p:grpSpPr>
        <p:sp>
          <p:nvSpPr>
            <p:cNvPr id="84103" name="Line 52"/>
            <p:cNvSpPr/>
            <p:nvPr/>
          </p:nvSpPr>
          <p:spPr>
            <a:xfrm flipH="1" flipV="1">
              <a:off x="240" y="35"/>
              <a:ext cx="288" cy="240"/>
            </a:xfrm>
            <a:prstGeom prst="line">
              <a:avLst/>
            </a:prstGeom>
            <a:ln w="9525" cap="flat" cmpd="sng">
              <a:solidFill>
                <a:srgbClr val="767171"/>
              </a:solidFill>
              <a:prstDash val="solid"/>
              <a:headEnd type="none" w="med" len="med"/>
              <a:tailEnd type="none" w="med" len="med"/>
            </a:ln>
          </p:spPr>
          <p:txBody>
            <a:bodyPr/>
            <a:lstStyle/>
            <a:p>
              <a:endParaRPr lang="zh-CN" altLang="en-US"/>
            </a:p>
          </p:txBody>
        </p:sp>
        <p:sp>
          <p:nvSpPr>
            <p:cNvPr id="84104" name="Text Box 53"/>
            <p:cNvSpPr txBox="1"/>
            <p:nvPr/>
          </p:nvSpPr>
          <p:spPr>
            <a:xfrm>
              <a:off x="480" y="0"/>
              <a:ext cx="48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AB</a:t>
              </a:r>
            </a:p>
          </p:txBody>
        </p:sp>
        <p:sp>
          <p:nvSpPr>
            <p:cNvPr id="84105" name="Text Box 54"/>
            <p:cNvSpPr txBox="1"/>
            <p:nvPr/>
          </p:nvSpPr>
          <p:spPr>
            <a:xfrm>
              <a:off x="0" y="268"/>
              <a:ext cx="480"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CD</a:t>
              </a:r>
            </a:p>
          </p:txBody>
        </p:sp>
      </p:grpSp>
      <p:grpSp>
        <p:nvGrpSpPr>
          <p:cNvPr id="84002" name="Group 81"/>
          <p:cNvGrpSpPr/>
          <p:nvPr/>
        </p:nvGrpSpPr>
        <p:grpSpPr>
          <a:xfrm>
            <a:off x="1219200" y="1554163"/>
            <a:ext cx="685800" cy="285750"/>
            <a:chOff x="0" y="0"/>
            <a:chExt cx="432" cy="240"/>
          </a:xfrm>
        </p:grpSpPr>
        <p:sp>
          <p:nvSpPr>
            <p:cNvPr id="84101" name="Rectangle 77"/>
            <p:cNvSpPr/>
            <p:nvPr/>
          </p:nvSpPr>
          <p:spPr>
            <a:xfrm>
              <a:off x="0" y="0"/>
              <a:ext cx="432" cy="240"/>
            </a:xfrm>
            <a:prstGeom prst="rect">
              <a:avLst/>
            </a:prstGeom>
            <a:noFill/>
            <a:ln w="28575" cap="flat" cmpd="sng">
              <a:solidFill>
                <a:srgbClr val="0080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102" name="Line 78"/>
            <p:cNvSpPr/>
            <p:nvPr/>
          </p:nvSpPr>
          <p:spPr>
            <a:xfrm>
              <a:off x="0" y="0"/>
              <a:ext cx="0" cy="240"/>
            </a:xfrm>
            <a:prstGeom prst="line">
              <a:avLst/>
            </a:prstGeom>
            <a:ln w="28575" cap="flat" cmpd="sng">
              <a:solidFill>
                <a:srgbClr val="008000"/>
              </a:solidFill>
              <a:prstDash val="solid"/>
              <a:headEnd type="none" w="med" len="med"/>
              <a:tailEnd type="none" w="med" len="med"/>
            </a:ln>
          </p:spPr>
          <p:txBody>
            <a:bodyPr/>
            <a:lstStyle/>
            <a:p>
              <a:endParaRPr lang="zh-CN" altLang="en-US"/>
            </a:p>
          </p:txBody>
        </p:sp>
      </p:grpSp>
      <p:grpSp>
        <p:nvGrpSpPr>
          <p:cNvPr id="84003" name="Group 82"/>
          <p:cNvGrpSpPr/>
          <p:nvPr/>
        </p:nvGrpSpPr>
        <p:grpSpPr>
          <a:xfrm>
            <a:off x="3200400" y="1554163"/>
            <a:ext cx="685800" cy="285750"/>
            <a:chOff x="0" y="0"/>
            <a:chExt cx="432" cy="240"/>
          </a:xfrm>
        </p:grpSpPr>
        <p:sp>
          <p:nvSpPr>
            <p:cNvPr id="84099" name="Rectangle 73"/>
            <p:cNvSpPr/>
            <p:nvPr/>
          </p:nvSpPr>
          <p:spPr>
            <a:xfrm>
              <a:off x="0" y="0"/>
              <a:ext cx="432" cy="240"/>
            </a:xfrm>
            <a:prstGeom prst="rect">
              <a:avLst/>
            </a:prstGeom>
            <a:noFill/>
            <a:ln w="28575" cap="flat" cmpd="sng">
              <a:solidFill>
                <a:srgbClr val="0080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100" name="Line 74"/>
            <p:cNvSpPr/>
            <p:nvPr/>
          </p:nvSpPr>
          <p:spPr>
            <a:xfrm>
              <a:off x="432" y="0"/>
              <a:ext cx="0" cy="240"/>
            </a:xfrm>
            <a:prstGeom prst="line">
              <a:avLst/>
            </a:prstGeom>
            <a:ln w="57150" cap="flat" cmpd="sng">
              <a:solidFill>
                <a:srgbClr val="008000"/>
              </a:solidFill>
              <a:prstDash val="solid"/>
              <a:headEnd type="none" w="med" len="med"/>
              <a:tailEnd type="none" w="med" len="med"/>
            </a:ln>
          </p:spPr>
          <p:txBody>
            <a:bodyPr/>
            <a:lstStyle/>
            <a:p>
              <a:endParaRPr lang="zh-CN" altLang="en-US"/>
            </a:p>
          </p:txBody>
        </p:sp>
      </p:grpSp>
      <p:sp>
        <p:nvSpPr>
          <p:cNvPr id="84004" name="Rectangle 65"/>
          <p:cNvSpPr/>
          <p:nvPr/>
        </p:nvSpPr>
        <p:spPr>
          <a:xfrm>
            <a:off x="1524000" y="1554163"/>
            <a:ext cx="838200" cy="285750"/>
          </a:xfrm>
          <a:prstGeom prst="rect">
            <a:avLst/>
          </a:prstGeom>
          <a:noFill/>
          <a:ln w="28575"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005" name="Rectangle 60"/>
          <p:cNvSpPr/>
          <p:nvPr/>
        </p:nvSpPr>
        <p:spPr>
          <a:xfrm>
            <a:off x="2057400" y="1570038"/>
            <a:ext cx="381000" cy="571500"/>
          </a:xfrm>
          <a:prstGeom prst="rect">
            <a:avLst/>
          </a:prstGeom>
          <a:noFill/>
          <a:ln w="28575" cap="flat" cmpd="sng">
            <a:solidFill>
              <a:srgbClr val="0080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006" name="Rectangle 72"/>
          <p:cNvSpPr/>
          <p:nvPr/>
        </p:nvSpPr>
        <p:spPr>
          <a:xfrm>
            <a:off x="2057400" y="1911350"/>
            <a:ext cx="838200" cy="285750"/>
          </a:xfrm>
          <a:prstGeom prst="rect">
            <a:avLst/>
          </a:prstGeom>
          <a:noFill/>
          <a:ln w="28575"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007" name="Rectangle 48"/>
          <p:cNvSpPr/>
          <p:nvPr/>
        </p:nvSpPr>
        <p:spPr>
          <a:xfrm>
            <a:off x="2667000" y="1897063"/>
            <a:ext cx="838200" cy="285750"/>
          </a:xfrm>
          <a:prstGeom prst="rect">
            <a:avLst/>
          </a:prstGeom>
          <a:noFill/>
          <a:ln w="28575" cap="flat" cmpd="sng">
            <a:solidFill>
              <a:srgbClr val="0080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008" name="Rectangle 56"/>
          <p:cNvSpPr/>
          <p:nvPr/>
        </p:nvSpPr>
        <p:spPr>
          <a:xfrm>
            <a:off x="3200400" y="1570038"/>
            <a:ext cx="381000" cy="571500"/>
          </a:xfrm>
          <a:prstGeom prst="rect">
            <a:avLst/>
          </a:prstGeom>
          <a:noFill/>
          <a:ln w="28575"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aphicFrame>
        <p:nvGraphicFramePr>
          <p:cNvPr id="81968" name="Group 48"/>
          <p:cNvGraphicFramePr>
            <a:graphicFrameLocks noGrp="1"/>
          </p:cNvGraphicFramePr>
          <p:nvPr/>
        </p:nvGraphicFramePr>
        <p:xfrm>
          <a:off x="1371600" y="3059113"/>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84036" name="Group 110"/>
          <p:cNvGrpSpPr/>
          <p:nvPr/>
        </p:nvGrpSpPr>
        <p:grpSpPr>
          <a:xfrm>
            <a:off x="533400" y="2716213"/>
            <a:ext cx="1524000" cy="596900"/>
            <a:chOff x="0" y="0"/>
            <a:chExt cx="960" cy="502"/>
          </a:xfrm>
        </p:grpSpPr>
        <p:sp>
          <p:nvSpPr>
            <p:cNvPr id="84096" name="Line 111"/>
            <p:cNvSpPr/>
            <p:nvPr/>
          </p:nvSpPr>
          <p:spPr>
            <a:xfrm flipH="1" flipV="1">
              <a:off x="240" y="48"/>
              <a:ext cx="288" cy="240"/>
            </a:xfrm>
            <a:prstGeom prst="line">
              <a:avLst/>
            </a:prstGeom>
            <a:ln w="9525" cap="flat" cmpd="sng">
              <a:solidFill>
                <a:srgbClr val="767171"/>
              </a:solidFill>
              <a:prstDash val="solid"/>
              <a:headEnd type="none" w="med" len="med"/>
              <a:tailEnd type="none" w="med" len="med"/>
            </a:ln>
          </p:spPr>
          <p:txBody>
            <a:bodyPr/>
            <a:lstStyle/>
            <a:p>
              <a:endParaRPr lang="zh-CN" altLang="en-US"/>
            </a:p>
          </p:txBody>
        </p:sp>
        <p:sp>
          <p:nvSpPr>
            <p:cNvPr id="84097" name="Text Box 112"/>
            <p:cNvSpPr txBox="1"/>
            <p:nvPr/>
          </p:nvSpPr>
          <p:spPr>
            <a:xfrm>
              <a:off x="480" y="0"/>
              <a:ext cx="48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AB</a:t>
              </a:r>
            </a:p>
          </p:txBody>
        </p:sp>
        <p:sp>
          <p:nvSpPr>
            <p:cNvPr id="84098" name="Text Box 113"/>
            <p:cNvSpPr txBox="1"/>
            <p:nvPr/>
          </p:nvSpPr>
          <p:spPr>
            <a:xfrm>
              <a:off x="0" y="192"/>
              <a:ext cx="480"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CD</a:t>
              </a:r>
            </a:p>
          </p:txBody>
        </p:sp>
      </p:grpSp>
      <p:grpSp>
        <p:nvGrpSpPr>
          <p:cNvPr id="84037" name="Group 114"/>
          <p:cNvGrpSpPr/>
          <p:nvPr/>
        </p:nvGrpSpPr>
        <p:grpSpPr>
          <a:xfrm>
            <a:off x="1219200" y="3471863"/>
            <a:ext cx="685800" cy="285750"/>
            <a:chOff x="0" y="0"/>
            <a:chExt cx="432" cy="240"/>
          </a:xfrm>
        </p:grpSpPr>
        <p:sp>
          <p:nvSpPr>
            <p:cNvPr id="84094" name="Rectangle 115"/>
            <p:cNvSpPr/>
            <p:nvPr/>
          </p:nvSpPr>
          <p:spPr>
            <a:xfrm>
              <a:off x="0" y="0"/>
              <a:ext cx="432" cy="240"/>
            </a:xfrm>
            <a:prstGeom prst="rect">
              <a:avLst/>
            </a:prstGeom>
            <a:noFill/>
            <a:ln w="28575" cap="flat" cmpd="sng">
              <a:solidFill>
                <a:srgbClr val="0080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095" name="Line 116"/>
            <p:cNvSpPr/>
            <p:nvPr/>
          </p:nvSpPr>
          <p:spPr>
            <a:xfrm>
              <a:off x="0" y="0"/>
              <a:ext cx="0" cy="240"/>
            </a:xfrm>
            <a:prstGeom prst="line">
              <a:avLst/>
            </a:prstGeom>
            <a:ln w="28575" cap="flat" cmpd="sng">
              <a:solidFill>
                <a:srgbClr val="008000"/>
              </a:solidFill>
              <a:prstDash val="solid"/>
              <a:headEnd type="none" w="med" len="med"/>
              <a:tailEnd type="none" w="med" len="med"/>
            </a:ln>
          </p:spPr>
          <p:txBody>
            <a:bodyPr/>
            <a:lstStyle/>
            <a:p>
              <a:endParaRPr lang="zh-CN" altLang="en-US"/>
            </a:p>
          </p:txBody>
        </p:sp>
      </p:grpSp>
      <p:grpSp>
        <p:nvGrpSpPr>
          <p:cNvPr id="84038" name="Group 117"/>
          <p:cNvGrpSpPr/>
          <p:nvPr/>
        </p:nvGrpSpPr>
        <p:grpSpPr>
          <a:xfrm>
            <a:off x="3200400" y="3471863"/>
            <a:ext cx="685800" cy="285750"/>
            <a:chOff x="0" y="0"/>
            <a:chExt cx="432" cy="240"/>
          </a:xfrm>
        </p:grpSpPr>
        <p:sp>
          <p:nvSpPr>
            <p:cNvPr id="84092" name="Rectangle 118"/>
            <p:cNvSpPr/>
            <p:nvPr/>
          </p:nvSpPr>
          <p:spPr>
            <a:xfrm>
              <a:off x="0" y="0"/>
              <a:ext cx="432" cy="240"/>
            </a:xfrm>
            <a:prstGeom prst="rect">
              <a:avLst/>
            </a:prstGeom>
            <a:noFill/>
            <a:ln w="28575" cap="flat" cmpd="sng">
              <a:solidFill>
                <a:srgbClr val="0080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093" name="Line 119"/>
            <p:cNvSpPr/>
            <p:nvPr/>
          </p:nvSpPr>
          <p:spPr>
            <a:xfrm>
              <a:off x="432" y="0"/>
              <a:ext cx="0" cy="240"/>
            </a:xfrm>
            <a:prstGeom prst="line">
              <a:avLst/>
            </a:prstGeom>
            <a:ln w="57150" cap="flat" cmpd="sng">
              <a:solidFill>
                <a:srgbClr val="008000"/>
              </a:solidFill>
              <a:prstDash val="solid"/>
              <a:headEnd type="none" w="med" len="med"/>
              <a:tailEnd type="none" w="med" len="med"/>
            </a:ln>
          </p:spPr>
          <p:txBody>
            <a:bodyPr/>
            <a:lstStyle/>
            <a:p>
              <a:endParaRPr lang="zh-CN" altLang="en-US"/>
            </a:p>
          </p:txBody>
        </p:sp>
      </p:grpSp>
      <p:sp>
        <p:nvSpPr>
          <p:cNvPr id="84039" name="Rectangle 121"/>
          <p:cNvSpPr/>
          <p:nvPr/>
        </p:nvSpPr>
        <p:spPr>
          <a:xfrm>
            <a:off x="2057400" y="3487738"/>
            <a:ext cx="381000" cy="571500"/>
          </a:xfrm>
          <a:prstGeom prst="rect">
            <a:avLst/>
          </a:prstGeom>
          <a:noFill/>
          <a:ln w="28575" cap="flat" cmpd="sng">
            <a:solidFill>
              <a:srgbClr val="0080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040" name="Rectangle 123"/>
          <p:cNvSpPr/>
          <p:nvPr/>
        </p:nvSpPr>
        <p:spPr>
          <a:xfrm>
            <a:off x="2667000" y="3814763"/>
            <a:ext cx="838200" cy="285750"/>
          </a:xfrm>
          <a:prstGeom prst="rect">
            <a:avLst/>
          </a:prstGeom>
          <a:noFill/>
          <a:ln w="28575" cap="flat" cmpd="sng">
            <a:solidFill>
              <a:srgbClr val="0080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84041" name="Group 219"/>
          <p:cNvGrpSpPr/>
          <p:nvPr/>
        </p:nvGrpSpPr>
        <p:grpSpPr>
          <a:xfrm>
            <a:off x="152400" y="4651375"/>
            <a:ext cx="4495800" cy="368300"/>
            <a:chOff x="0" y="0"/>
            <a:chExt cx="2832" cy="310"/>
          </a:xfrm>
        </p:grpSpPr>
        <p:sp>
          <p:nvSpPr>
            <p:cNvPr id="84088" name="Text Box 126"/>
            <p:cNvSpPr txBox="1"/>
            <p:nvPr/>
          </p:nvSpPr>
          <p:spPr>
            <a:xfrm>
              <a:off x="0" y="0"/>
              <a:ext cx="2832"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① F</a:t>
              </a:r>
              <a:r>
                <a:rPr lang="en-US" altLang="zh-CN" sz="1800" baseline="-25000" dirty="0">
                  <a:solidFill>
                    <a:schemeClr val="tx1"/>
                  </a:solidFill>
                  <a:latin typeface="黑体" panose="02010609060101010101" pitchFamily="49" charset="-122"/>
                  <a:ea typeface="黑体" panose="02010609060101010101" pitchFamily="49" charset="-122"/>
                </a:rPr>
                <a:t>3 </a:t>
              </a:r>
              <a:r>
                <a:rPr lang="en-US" altLang="zh-CN" sz="1800" dirty="0">
                  <a:solidFill>
                    <a:schemeClr val="tx1"/>
                  </a:solidFill>
                  <a:latin typeface="黑体" panose="02010609060101010101" pitchFamily="49" charset="-122"/>
                  <a:ea typeface="黑体" panose="02010609060101010101" pitchFamily="49" charset="-122"/>
                </a:rPr>
                <a:t>= BCD + ABD + ACD</a:t>
              </a:r>
            </a:p>
          </p:txBody>
        </p:sp>
        <p:sp>
          <p:nvSpPr>
            <p:cNvPr id="84089" name="Line 127"/>
            <p:cNvSpPr/>
            <p:nvPr/>
          </p:nvSpPr>
          <p:spPr>
            <a:xfrm>
              <a:off x="720" y="39"/>
              <a:ext cx="160"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4090" name="Line 128"/>
            <p:cNvSpPr/>
            <p:nvPr/>
          </p:nvSpPr>
          <p:spPr>
            <a:xfrm>
              <a:off x="917" y="39"/>
              <a:ext cx="160"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4091" name="Line 129"/>
            <p:cNvSpPr/>
            <p:nvPr/>
          </p:nvSpPr>
          <p:spPr>
            <a:xfrm>
              <a:off x="1447" y="39"/>
              <a:ext cx="160"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graphicFrame>
        <p:nvGraphicFramePr>
          <p:cNvPr id="82012" name="Group 92"/>
          <p:cNvGraphicFramePr>
            <a:graphicFrameLocks noGrp="1"/>
          </p:cNvGraphicFramePr>
          <p:nvPr/>
        </p:nvGraphicFramePr>
        <p:xfrm>
          <a:off x="5410200" y="3059113"/>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84069" name="Group 198"/>
          <p:cNvGrpSpPr/>
          <p:nvPr/>
        </p:nvGrpSpPr>
        <p:grpSpPr>
          <a:xfrm>
            <a:off x="4572000" y="2716213"/>
            <a:ext cx="1524000" cy="596900"/>
            <a:chOff x="0" y="0"/>
            <a:chExt cx="960" cy="502"/>
          </a:xfrm>
        </p:grpSpPr>
        <p:sp>
          <p:nvSpPr>
            <p:cNvPr id="84085" name="Line 199"/>
            <p:cNvSpPr/>
            <p:nvPr/>
          </p:nvSpPr>
          <p:spPr>
            <a:xfrm flipH="1" flipV="1">
              <a:off x="240" y="48"/>
              <a:ext cx="288" cy="240"/>
            </a:xfrm>
            <a:prstGeom prst="line">
              <a:avLst/>
            </a:prstGeom>
            <a:ln w="9525" cap="flat" cmpd="sng">
              <a:solidFill>
                <a:srgbClr val="767171"/>
              </a:solidFill>
              <a:prstDash val="solid"/>
              <a:headEnd type="none" w="med" len="med"/>
              <a:tailEnd type="none" w="med" len="med"/>
            </a:ln>
          </p:spPr>
          <p:txBody>
            <a:bodyPr/>
            <a:lstStyle/>
            <a:p>
              <a:endParaRPr lang="zh-CN" altLang="en-US"/>
            </a:p>
          </p:txBody>
        </p:sp>
        <p:sp>
          <p:nvSpPr>
            <p:cNvPr id="84086" name="Text Box 200"/>
            <p:cNvSpPr txBox="1"/>
            <p:nvPr/>
          </p:nvSpPr>
          <p:spPr>
            <a:xfrm>
              <a:off x="480" y="0"/>
              <a:ext cx="48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AB</a:t>
              </a:r>
            </a:p>
          </p:txBody>
        </p:sp>
        <p:sp>
          <p:nvSpPr>
            <p:cNvPr id="84087" name="Text Box 201"/>
            <p:cNvSpPr txBox="1"/>
            <p:nvPr/>
          </p:nvSpPr>
          <p:spPr>
            <a:xfrm>
              <a:off x="0" y="192"/>
              <a:ext cx="480"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CD</a:t>
              </a:r>
            </a:p>
          </p:txBody>
        </p:sp>
      </p:grpSp>
      <p:sp>
        <p:nvSpPr>
          <p:cNvPr id="84070" name="Rectangle 208"/>
          <p:cNvSpPr/>
          <p:nvPr/>
        </p:nvSpPr>
        <p:spPr>
          <a:xfrm>
            <a:off x="5562600" y="3471863"/>
            <a:ext cx="838200" cy="285750"/>
          </a:xfrm>
          <a:prstGeom prst="rect">
            <a:avLst/>
          </a:prstGeom>
          <a:noFill/>
          <a:ln w="28575"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071" name="Rectangle 210"/>
          <p:cNvSpPr/>
          <p:nvPr/>
        </p:nvSpPr>
        <p:spPr>
          <a:xfrm>
            <a:off x="6096000" y="3829050"/>
            <a:ext cx="838200" cy="285750"/>
          </a:xfrm>
          <a:prstGeom prst="rect">
            <a:avLst/>
          </a:prstGeom>
          <a:noFill/>
          <a:ln w="28575"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4072" name="Rectangle 212"/>
          <p:cNvSpPr/>
          <p:nvPr/>
        </p:nvSpPr>
        <p:spPr>
          <a:xfrm>
            <a:off x="7239000" y="3487738"/>
            <a:ext cx="381000" cy="571500"/>
          </a:xfrm>
          <a:prstGeom prst="rect">
            <a:avLst/>
          </a:prstGeom>
          <a:noFill/>
          <a:ln w="28575"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84073" name="Group 218"/>
          <p:cNvGrpSpPr/>
          <p:nvPr/>
        </p:nvGrpSpPr>
        <p:grpSpPr>
          <a:xfrm>
            <a:off x="4648200" y="4572000"/>
            <a:ext cx="4495800" cy="447675"/>
            <a:chOff x="0" y="0"/>
            <a:chExt cx="2832" cy="376"/>
          </a:xfrm>
        </p:grpSpPr>
        <p:sp>
          <p:nvSpPr>
            <p:cNvPr id="84081" name="Text Box 125"/>
            <p:cNvSpPr txBox="1"/>
            <p:nvPr/>
          </p:nvSpPr>
          <p:spPr>
            <a:xfrm>
              <a:off x="0" y="66"/>
              <a:ext cx="2832"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② F</a:t>
              </a:r>
              <a:r>
                <a:rPr lang="en-US" altLang="zh-CN" sz="1800" baseline="-25000" dirty="0">
                  <a:solidFill>
                    <a:schemeClr val="tx1"/>
                  </a:solidFill>
                  <a:latin typeface="黑体" panose="02010609060101010101" pitchFamily="49" charset="-122"/>
                  <a:ea typeface="黑体" panose="02010609060101010101" pitchFamily="49" charset="-122"/>
                </a:rPr>
                <a:t>3 </a:t>
              </a:r>
              <a:r>
                <a:rPr lang="en-US" altLang="zh-CN" sz="1800" dirty="0">
                  <a:solidFill>
                    <a:schemeClr val="tx1"/>
                  </a:solidFill>
                  <a:latin typeface="黑体" panose="02010609060101010101" pitchFamily="49" charset="-122"/>
                  <a:ea typeface="黑体" panose="02010609060101010101" pitchFamily="49" charset="-122"/>
                </a:rPr>
                <a:t>= ACD + BCD + ABD</a:t>
              </a:r>
            </a:p>
          </p:txBody>
        </p:sp>
        <p:sp>
          <p:nvSpPr>
            <p:cNvPr id="84082" name="Line 213"/>
            <p:cNvSpPr/>
            <p:nvPr/>
          </p:nvSpPr>
          <p:spPr>
            <a:xfrm>
              <a:off x="720" y="0"/>
              <a:ext cx="141"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4083" name="Line 214"/>
            <p:cNvSpPr/>
            <p:nvPr/>
          </p:nvSpPr>
          <p:spPr>
            <a:xfrm>
              <a:off x="915" y="0"/>
              <a:ext cx="141"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4084" name="Line 217"/>
            <p:cNvSpPr/>
            <p:nvPr/>
          </p:nvSpPr>
          <p:spPr>
            <a:xfrm>
              <a:off x="2307" y="0"/>
              <a:ext cx="141"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cxnSp>
        <p:nvCxnSpPr>
          <p:cNvPr id="84074" name="直接连接符 63"/>
          <p:cNvCxnSpPr/>
          <p:nvPr/>
        </p:nvCxnSpPr>
        <p:spPr>
          <a:xfrm>
            <a:off x="5222875" y="3663950"/>
            <a:ext cx="133350" cy="0"/>
          </a:xfrm>
          <a:prstGeom prst="line">
            <a:avLst/>
          </a:prstGeom>
          <a:ln w="6350" cap="flat" cmpd="sng">
            <a:solidFill>
              <a:schemeClr val="tx1"/>
            </a:solidFill>
            <a:prstDash val="solid"/>
            <a:headEnd type="none" w="med" len="med"/>
            <a:tailEnd type="none" w="med" len="med"/>
          </a:ln>
        </p:spPr>
      </p:cxnSp>
      <p:cxnSp>
        <p:nvCxnSpPr>
          <p:cNvPr id="84075" name="直接连接符 64"/>
          <p:cNvCxnSpPr/>
          <p:nvPr/>
        </p:nvCxnSpPr>
        <p:spPr>
          <a:xfrm>
            <a:off x="2057400" y="4721225"/>
            <a:ext cx="133350" cy="0"/>
          </a:xfrm>
          <a:prstGeom prst="line">
            <a:avLst/>
          </a:prstGeom>
          <a:ln w="6350" cap="flat" cmpd="sng">
            <a:solidFill>
              <a:schemeClr val="tx1"/>
            </a:solidFill>
            <a:prstDash val="solid"/>
            <a:headEnd type="none" w="med" len="med"/>
            <a:tailEnd type="none" w="med" len="med"/>
          </a:ln>
        </p:spPr>
      </p:cxnSp>
      <p:cxnSp>
        <p:nvCxnSpPr>
          <p:cNvPr id="84076" name="直接连接符 65"/>
          <p:cNvCxnSpPr/>
          <p:nvPr/>
        </p:nvCxnSpPr>
        <p:spPr>
          <a:xfrm>
            <a:off x="2212975" y="4721225"/>
            <a:ext cx="131763" cy="0"/>
          </a:xfrm>
          <a:prstGeom prst="line">
            <a:avLst/>
          </a:prstGeom>
          <a:ln w="6350" cap="flat" cmpd="sng">
            <a:solidFill>
              <a:schemeClr val="tx1"/>
            </a:solidFill>
            <a:prstDash val="solid"/>
            <a:headEnd type="none" w="med" len="med"/>
            <a:tailEnd type="none" w="med" len="med"/>
          </a:ln>
        </p:spPr>
      </p:cxnSp>
      <p:cxnSp>
        <p:nvCxnSpPr>
          <p:cNvPr id="84077" name="直接连接符 66"/>
          <p:cNvCxnSpPr/>
          <p:nvPr/>
        </p:nvCxnSpPr>
        <p:spPr>
          <a:xfrm>
            <a:off x="2779713" y="4735513"/>
            <a:ext cx="133350" cy="0"/>
          </a:xfrm>
          <a:prstGeom prst="line">
            <a:avLst/>
          </a:prstGeom>
          <a:ln w="6350" cap="flat" cmpd="sng">
            <a:solidFill>
              <a:schemeClr val="tx1"/>
            </a:solidFill>
            <a:prstDash val="solid"/>
            <a:headEnd type="none" w="med" len="med"/>
            <a:tailEnd type="none" w="med" len="med"/>
          </a:ln>
        </p:spPr>
      </p:cxnSp>
      <p:cxnSp>
        <p:nvCxnSpPr>
          <p:cNvPr id="84078" name="直接连接符 67"/>
          <p:cNvCxnSpPr/>
          <p:nvPr/>
        </p:nvCxnSpPr>
        <p:spPr>
          <a:xfrm>
            <a:off x="6100763" y="4735513"/>
            <a:ext cx="133350" cy="0"/>
          </a:xfrm>
          <a:prstGeom prst="line">
            <a:avLst/>
          </a:prstGeom>
          <a:ln w="6350" cap="flat" cmpd="sng">
            <a:solidFill>
              <a:schemeClr val="tx1"/>
            </a:solidFill>
            <a:prstDash val="solid"/>
            <a:headEnd type="none" w="med" len="med"/>
            <a:tailEnd type="none" w="med" len="med"/>
          </a:ln>
        </p:spPr>
      </p:cxnSp>
      <p:cxnSp>
        <p:nvCxnSpPr>
          <p:cNvPr id="84079" name="直接连接符 68"/>
          <p:cNvCxnSpPr/>
          <p:nvPr/>
        </p:nvCxnSpPr>
        <p:spPr>
          <a:xfrm>
            <a:off x="6264275" y="4735513"/>
            <a:ext cx="131763" cy="0"/>
          </a:xfrm>
          <a:prstGeom prst="line">
            <a:avLst/>
          </a:prstGeom>
          <a:ln w="6350" cap="flat" cmpd="sng">
            <a:solidFill>
              <a:schemeClr val="tx1"/>
            </a:solidFill>
            <a:prstDash val="solid"/>
            <a:headEnd type="none" w="med" len="med"/>
            <a:tailEnd type="none" w="med" len="med"/>
          </a:ln>
        </p:spPr>
      </p:cxnSp>
      <p:cxnSp>
        <p:nvCxnSpPr>
          <p:cNvPr id="84080" name="直接连接符 69"/>
          <p:cNvCxnSpPr/>
          <p:nvPr/>
        </p:nvCxnSpPr>
        <p:spPr>
          <a:xfrm>
            <a:off x="7620000" y="4735513"/>
            <a:ext cx="133350" cy="0"/>
          </a:xfrm>
          <a:prstGeom prst="line">
            <a:avLst/>
          </a:prstGeom>
          <a:ln w="6350" cap="flat" cmpd="sng">
            <a:solidFill>
              <a:schemeClr val="tx1"/>
            </a:solidFill>
            <a:prstDash val="solid"/>
            <a:headEnd type="none" w="med" len="med"/>
            <a:tailEnd type="none" w="med" len="med"/>
          </a:ln>
        </p:spPr>
      </p:cxnSp>
    </p:spTree>
  </p:cSld>
  <p:clrMapOvr>
    <a:masterClrMapping/>
  </p:clrMapOvr>
  <p:transition advTm="20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8499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68</a:t>
            </a:fld>
            <a:endParaRPr lang="en-US" altLang="zh-CN" sz="900" dirty="0">
              <a:solidFill>
                <a:srgbClr val="898989"/>
              </a:solidFill>
              <a:latin typeface="Times New Roman" panose="02020603050405020304" pitchFamily="18" charset="0"/>
            </a:endParaRPr>
          </a:p>
        </p:txBody>
      </p:sp>
      <p:sp>
        <p:nvSpPr>
          <p:cNvPr id="84996" name="Rectangle 3"/>
          <p:cNvSpPr>
            <a:spLocks noGrp="1"/>
          </p:cNvSpPr>
          <p:nvPr>
            <p:ph type="title"/>
          </p:nvPr>
        </p:nvSpPr>
        <p:spPr>
          <a:xfrm>
            <a:off x="534988" y="546100"/>
            <a:ext cx="7924800" cy="369888"/>
          </a:xfrm>
          <a:prstGeom prst="rect">
            <a:avLst/>
          </a:prstGeom>
          <a:noFill/>
          <a:ln w="9525">
            <a:noFill/>
          </a:ln>
        </p:spPr>
        <p:txBody>
          <a:bodyPr/>
          <a:lstStyle/>
          <a:p>
            <a:pPr eaLnBrk="1" hangingPunct="1"/>
            <a:r>
              <a:rPr lang="zh-CN" altLang="en-US" sz="1800" dirty="0">
                <a:latin typeface="黑体" panose="02010609060101010101" pitchFamily="49" charset="-122"/>
                <a:ea typeface="黑体" panose="02010609060101010101" pitchFamily="49" charset="-122"/>
              </a:rPr>
              <a:t>例</a:t>
            </a:r>
            <a:r>
              <a:rPr lang="en-US" altLang="zh-CN" sz="1800" dirty="0">
                <a:latin typeface="黑体" panose="02010609060101010101" pitchFamily="49" charset="-122"/>
                <a:ea typeface="黑体" panose="02010609060101010101" pitchFamily="49" charset="-122"/>
              </a:rPr>
              <a:t>4  </a:t>
            </a:r>
            <a:r>
              <a:rPr lang="zh-CN" altLang="en-US" sz="1800" dirty="0">
                <a:latin typeface="黑体" panose="02010609060101010101" pitchFamily="49" charset="-122"/>
                <a:ea typeface="黑体" panose="02010609060101010101" pitchFamily="49" charset="-122"/>
              </a:rPr>
              <a:t>化简</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4</a:t>
            </a:r>
            <a:r>
              <a:rPr lang="en-US"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sym typeface="Symbol" panose="05050102010706020507" pitchFamily="18" charset="2"/>
              </a:rPr>
              <a:t></a:t>
            </a:r>
            <a:r>
              <a:rPr lang="en-US" altLang="zh-CN" sz="1800" dirty="0">
                <a:latin typeface="黑体" panose="02010609060101010101" pitchFamily="49" charset="-122"/>
                <a:ea typeface="黑体" panose="02010609060101010101" pitchFamily="49" charset="-122"/>
              </a:rPr>
              <a:t>m</a:t>
            </a:r>
            <a:r>
              <a:rPr lang="en-US" altLang="zh-CN" sz="1800" baseline="30000" dirty="0">
                <a:latin typeface="黑体" panose="02010609060101010101" pitchFamily="49" charset="-122"/>
                <a:ea typeface="黑体" panose="02010609060101010101" pitchFamily="49" charset="-122"/>
              </a:rPr>
              <a:t>5</a:t>
            </a:r>
            <a:r>
              <a:rPr lang="en-US" altLang="zh-CN" sz="1800" dirty="0">
                <a:latin typeface="黑体" panose="02010609060101010101" pitchFamily="49" charset="-122"/>
                <a:ea typeface="黑体" panose="02010609060101010101" pitchFamily="49" charset="-122"/>
              </a:rPr>
              <a:t>(0,2,4,10,12,13,15,18,26,28,29,31)</a:t>
            </a:r>
          </a:p>
        </p:txBody>
      </p:sp>
      <p:sp>
        <p:nvSpPr>
          <p:cNvPr id="84997" name="Rectangle 4"/>
          <p:cNvSpPr>
            <a:spLocks noGrp="1"/>
          </p:cNvSpPr>
          <p:nvPr>
            <p:ph/>
          </p:nvPr>
        </p:nvSpPr>
        <p:spPr>
          <a:xfrm>
            <a:off x="381000" y="3943350"/>
            <a:ext cx="8458200" cy="1028700"/>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rPr>
              <a:t>函数的最简与或式   </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4</a:t>
            </a:r>
            <a:r>
              <a:rPr lang="en-US" altLang="zh-CN" sz="1800" dirty="0">
                <a:latin typeface="黑体" panose="02010609060101010101" pitchFamily="49" charset="-122"/>
                <a:ea typeface="黑体" panose="02010609060101010101" pitchFamily="49" charset="-122"/>
              </a:rPr>
              <a:t> = a + b +c + d</a:t>
            </a:r>
          </a:p>
          <a:p>
            <a:pPr eaLnBrk="1" hangingPunct="1">
              <a:buNone/>
            </a:pPr>
            <a:r>
              <a:rPr lang="en-US" altLang="zh-CN" sz="1800" dirty="0">
                <a:latin typeface="黑体" panose="02010609060101010101" pitchFamily="49" charset="-122"/>
                <a:ea typeface="黑体" panose="02010609060101010101" pitchFamily="49" charset="-122"/>
              </a:rPr>
              <a:t>                     = BCD + BCE + CDE + ABDE</a:t>
            </a:r>
          </a:p>
        </p:txBody>
      </p:sp>
      <p:graphicFrame>
        <p:nvGraphicFramePr>
          <p:cNvPr id="82950" name="Group 6"/>
          <p:cNvGraphicFramePr>
            <a:graphicFrameLocks noGrp="1"/>
          </p:cNvGraphicFramePr>
          <p:nvPr/>
        </p:nvGraphicFramePr>
        <p:xfrm>
          <a:off x="1676400" y="1314450"/>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85025" name="Group 102"/>
          <p:cNvGrpSpPr/>
          <p:nvPr/>
        </p:nvGrpSpPr>
        <p:grpSpPr>
          <a:xfrm>
            <a:off x="838200" y="971550"/>
            <a:ext cx="1752600" cy="595313"/>
            <a:chOff x="0" y="0"/>
            <a:chExt cx="1104" cy="500"/>
          </a:xfrm>
        </p:grpSpPr>
        <p:sp>
          <p:nvSpPr>
            <p:cNvPr id="85094" name="Line 43"/>
            <p:cNvSpPr/>
            <p:nvPr/>
          </p:nvSpPr>
          <p:spPr>
            <a:xfrm flipH="1" flipV="1">
              <a:off x="240" y="48"/>
              <a:ext cx="288" cy="24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5095" name="Text Box 44"/>
            <p:cNvSpPr txBox="1"/>
            <p:nvPr/>
          </p:nvSpPr>
          <p:spPr>
            <a:xfrm>
              <a:off x="480" y="0"/>
              <a:ext cx="624"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Times New Roman" panose="02020603050405020304" pitchFamily="18" charset="0"/>
                </a:rPr>
                <a:t>ABC</a:t>
              </a:r>
            </a:p>
          </p:txBody>
        </p:sp>
        <p:sp>
          <p:nvSpPr>
            <p:cNvPr id="85096" name="Text Box 45"/>
            <p:cNvSpPr txBox="1"/>
            <p:nvPr/>
          </p:nvSpPr>
          <p:spPr>
            <a:xfrm>
              <a:off x="0" y="192"/>
              <a:ext cx="480" cy="308"/>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Times New Roman" panose="02020603050405020304" pitchFamily="18" charset="0"/>
                </a:rPr>
                <a:t>DE</a:t>
              </a:r>
            </a:p>
          </p:txBody>
        </p:sp>
      </p:grpSp>
      <p:graphicFrame>
        <p:nvGraphicFramePr>
          <p:cNvPr id="82981" name="Group 37"/>
          <p:cNvGraphicFramePr>
            <a:graphicFrameLocks noGrp="1"/>
          </p:cNvGraphicFramePr>
          <p:nvPr/>
        </p:nvGraphicFramePr>
        <p:xfrm>
          <a:off x="5105400" y="1314450"/>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85053" name="Group 92"/>
          <p:cNvGrpSpPr/>
          <p:nvPr/>
        </p:nvGrpSpPr>
        <p:grpSpPr>
          <a:xfrm>
            <a:off x="2914650" y="800100"/>
            <a:ext cx="3810000" cy="1185863"/>
            <a:chOff x="0" y="0"/>
            <a:chExt cx="2400" cy="996"/>
          </a:xfrm>
        </p:grpSpPr>
        <p:sp>
          <p:nvSpPr>
            <p:cNvPr id="85089" name="Rectangle 52"/>
            <p:cNvSpPr/>
            <p:nvPr/>
          </p:nvSpPr>
          <p:spPr>
            <a:xfrm>
              <a:off x="0" y="516"/>
              <a:ext cx="240" cy="480"/>
            </a:xfrm>
            <a:prstGeom prst="rect">
              <a:avLst/>
            </a:prstGeom>
            <a:noFill/>
            <a:ln w="28575" cap="flat" cmpd="sng">
              <a:solidFill>
                <a:srgbClr val="FF66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5090" name="Rectangle 87"/>
            <p:cNvSpPr/>
            <p:nvPr/>
          </p:nvSpPr>
          <p:spPr>
            <a:xfrm>
              <a:off x="2160" y="504"/>
              <a:ext cx="240" cy="480"/>
            </a:xfrm>
            <a:prstGeom prst="rect">
              <a:avLst/>
            </a:prstGeom>
            <a:noFill/>
            <a:ln w="28575" cap="flat" cmpd="sng">
              <a:solidFill>
                <a:srgbClr val="FF66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5091" name="Line 88"/>
            <p:cNvSpPr/>
            <p:nvPr/>
          </p:nvSpPr>
          <p:spPr>
            <a:xfrm flipV="1">
              <a:off x="228" y="288"/>
              <a:ext cx="672" cy="336"/>
            </a:xfrm>
            <a:prstGeom prst="line">
              <a:avLst/>
            </a:prstGeom>
            <a:ln w="9525" cap="flat" cmpd="sng">
              <a:solidFill>
                <a:srgbClr val="FF66FF"/>
              </a:solidFill>
              <a:prstDash val="solid"/>
              <a:headEnd type="none" w="med" len="med"/>
              <a:tailEnd type="none" w="med" len="med"/>
            </a:ln>
          </p:spPr>
          <p:txBody>
            <a:bodyPr/>
            <a:lstStyle/>
            <a:p>
              <a:endParaRPr lang="zh-CN" altLang="en-US"/>
            </a:p>
          </p:txBody>
        </p:sp>
        <p:sp>
          <p:nvSpPr>
            <p:cNvPr id="85092" name="Line 89"/>
            <p:cNvSpPr/>
            <p:nvPr/>
          </p:nvSpPr>
          <p:spPr>
            <a:xfrm>
              <a:off x="900" y="288"/>
              <a:ext cx="1248" cy="384"/>
            </a:xfrm>
            <a:prstGeom prst="line">
              <a:avLst/>
            </a:prstGeom>
            <a:ln w="9525" cap="flat" cmpd="sng">
              <a:solidFill>
                <a:srgbClr val="FF66FF"/>
              </a:solidFill>
              <a:prstDash val="solid"/>
              <a:headEnd type="none" w="med" len="med"/>
              <a:tailEnd type="none" w="med" len="med"/>
            </a:ln>
          </p:spPr>
          <p:txBody>
            <a:bodyPr/>
            <a:lstStyle/>
            <a:p>
              <a:endParaRPr lang="zh-CN" altLang="en-US"/>
            </a:p>
          </p:txBody>
        </p:sp>
        <p:sp>
          <p:nvSpPr>
            <p:cNvPr id="85093" name="Text Box 91"/>
            <p:cNvSpPr txBox="1"/>
            <p:nvPr/>
          </p:nvSpPr>
          <p:spPr>
            <a:xfrm>
              <a:off x="804" y="0"/>
              <a:ext cx="240" cy="41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600" b="1" dirty="0">
                  <a:solidFill>
                    <a:schemeClr val="tx1"/>
                  </a:solidFill>
                  <a:latin typeface="Times New Roman" panose="02020603050405020304" pitchFamily="18" charset="0"/>
                </a:rPr>
                <a:t>a</a:t>
              </a:r>
            </a:p>
          </p:txBody>
        </p:sp>
      </p:grpSp>
      <p:grpSp>
        <p:nvGrpSpPr>
          <p:cNvPr id="85054" name="Group 103"/>
          <p:cNvGrpSpPr/>
          <p:nvPr/>
        </p:nvGrpSpPr>
        <p:grpSpPr>
          <a:xfrm>
            <a:off x="2952750" y="1347788"/>
            <a:ext cx="3738563" cy="995362"/>
            <a:chOff x="0" y="0"/>
            <a:chExt cx="2355" cy="836"/>
          </a:xfrm>
        </p:grpSpPr>
        <p:sp>
          <p:nvSpPr>
            <p:cNvPr id="85084" name="Rectangle 94"/>
            <p:cNvSpPr/>
            <p:nvPr/>
          </p:nvSpPr>
          <p:spPr>
            <a:xfrm>
              <a:off x="0" y="356"/>
              <a:ext cx="195" cy="480"/>
            </a:xfrm>
            <a:prstGeom prst="rect">
              <a:avLst/>
            </a:prstGeom>
            <a:noFill/>
            <a:ln w="28575"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5085" name="Rectangle 95"/>
            <p:cNvSpPr/>
            <p:nvPr/>
          </p:nvSpPr>
          <p:spPr>
            <a:xfrm>
              <a:off x="2160" y="344"/>
              <a:ext cx="195" cy="480"/>
            </a:xfrm>
            <a:prstGeom prst="rect">
              <a:avLst/>
            </a:prstGeom>
            <a:noFill/>
            <a:ln w="28575"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5086" name="Line 96"/>
            <p:cNvSpPr/>
            <p:nvPr/>
          </p:nvSpPr>
          <p:spPr>
            <a:xfrm flipV="1">
              <a:off x="204" y="308"/>
              <a:ext cx="672" cy="15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5087" name="Line 97"/>
            <p:cNvSpPr/>
            <p:nvPr/>
          </p:nvSpPr>
          <p:spPr>
            <a:xfrm>
              <a:off x="876" y="308"/>
              <a:ext cx="1248" cy="20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5088" name="Text Box 98"/>
            <p:cNvSpPr txBox="1"/>
            <p:nvPr/>
          </p:nvSpPr>
          <p:spPr>
            <a:xfrm>
              <a:off x="780" y="0"/>
              <a:ext cx="240" cy="41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600" b="1" dirty="0">
                  <a:solidFill>
                    <a:schemeClr val="tx1"/>
                  </a:solidFill>
                  <a:latin typeface="Times New Roman" panose="02020603050405020304" pitchFamily="18" charset="0"/>
                </a:rPr>
                <a:t>b</a:t>
              </a:r>
            </a:p>
          </p:txBody>
        </p:sp>
      </p:grpSp>
      <p:grpSp>
        <p:nvGrpSpPr>
          <p:cNvPr id="85055" name="Group 101"/>
          <p:cNvGrpSpPr/>
          <p:nvPr/>
        </p:nvGrpSpPr>
        <p:grpSpPr>
          <a:xfrm>
            <a:off x="1828800" y="742950"/>
            <a:ext cx="1371600" cy="914400"/>
            <a:chOff x="0" y="0"/>
            <a:chExt cx="864" cy="768"/>
          </a:xfrm>
        </p:grpSpPr>
        <p:sp>
          <p:nvSpPr>
            <p:cNvPr id="85081" name="Rectangle 53"/>
            <p:cNvSpPr/>
            <p:nvPr/>
          </p:nvSpPr>
          <p:spPr>
            <a:xfrm>
              <a:off x="0" y="528"/>
              <a:ext cx="528" cy="240"/>
            </a:xfrm>
            <a:prstGeom prst="rect">
              <a:avLst/>
            </a:prstGeom>
            <a:noFill/>
            <a:ln w="28575" cap="flat" cmpd="sng">
              <a:solidFill>
                <a:srgbClr val="FF99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5082" name="Line 99"/>
            <p:cNvSpPr/>
            <p:nvPr/>
          </p:nvSpPr>
          <p:spPr>
            <a:xfrm flipV="1">
              <a:off x="432" y="240"/>
              <a:ext cx="192" cy="288"/>
            </a:xfrm>
            <a:prstGeom prst="line">
              <a:avLst/>
            </a:prstGeom>
            <a:ln w="9525" cap="flat" cmpd="sng">
              <a:solidFill>
                <a:srgbClr val="767171"/>
              </a:solidFill>
              <a:prstDash val="solid"/>
              <a:headEnd type="none" w="med" len="med"/>
              <a:tailEnd type="none" w="med" len="med"/>
            </a:ln>
          </p:spPr>
          <p:txBody>
            <a:bodyPr/>
            <a:lstStyle/>
            <a:p>
              <a:endParaRPr lang="zh-CN" altLang="en-US"/>
            </a:p>
          </p:txBody>
        </p:sp>
        <p:sp>
          <p:nvSpPr>
            <p:cNvPr id="85083" name="Text Box 100"/>
            <p:cNvSpPr txBox="1"/>
            <p:nvPr/>
          </p:nvSpPr>
          <p:spPr>
            <a:xfrm>
              <a:off x="576" y="0"/>
              <a:ext cx="288" cy="3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rPr>
                <a:t>d</a:t>
              </a:r>
            </a:p>
          </p:txBody>
        </p:sp>
      </p:grpSp>
      <p:grpSp>
        <p:nvGrpSpPr>
          <p:cNvPr id="85056" name="Group 113"/>
          <p:cNvGrpSpPr/>
          <p:nvPr/>
        </p:nvGrpSpPr>
        <p:grpSpPr>
          <a:xfrm>
            <a:off x="1752600" y="2457450"/>
            <a:ext cx="5524500" cy="1349375"/>
            <a:chOff x="0" y="0"/>
            <a:chExt cx="3480" cy="1134"/>
          </a:xfrm>
        </p:grpSpPr>
        <p:sp>
          <p:nvSpPr>
            <p:cNvPr id="85072" name="Oval 104"/>
            <p:cNvSpPr/>
            <p:nvPr/>
          </p:nvSpPr>
          <p:spPr>
            <a:xfrm>
              <a:off x="0" y="0"/>
              <a:ext cx="240" cy="24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5073" name="Oval 105"/>
            <p:cNvSpPr/>
            <p:nvPr/>
          </p:nvSpPr>
          <p:spPr>
            <a:xfrm>
              <a:off x="1092" y="0"/>
              <a:ext cx="240" cy="24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5074" name="Oval 106"/>
            <p:cNvSpPr/>
            <p:nvPr/>
          </p:nvSpPr>
          <p:spPr>
            <a:xfrm>
              <a:off x="2184" y="0"/>
              <a:ext cx="240" cy="24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5075" name="Oval 107"/>
            <p:cNvSpPr/>
            <p:nvPr/>
          </p:nvSpPr>
          <p:spPr>
            <a:xfrm>
              <a:off x="3240" y="0"/>
              <a:ext cx="240" cy="24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85076" name="Line 108"/>
            <p:cNvSpPr/>
            <p:nvPr/>
          </p:nvSpPr>
          <p:spPr>
            <a:xfrm>
              <a:off x="192" y="192"/>
              <a:ext cx="1536" cy="57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5077" name="Line 109"/>
            <p:cNvSpPr/>
            <p:nvPr/>
          </p:nvSpPr>
          <p:spPr>
            <a:xfrm>
              <a:off x="1296" y="192"/>
              <a:ext cx="432" cy="57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5078" name="Line 110"/>
            <p:cNvSpPr/>
            <p:nvPr/>
          </p:nvSpPr>
          <p:spPr>
            <a:xfrm flipH="1">
              <a:off x="1728" y="240"/>
              <a:ext cx="528" cy="52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5079" name="Line 111"/>
            <p:cNvSpPr/>
            <p:nvPr/>
          </p:nvSpPr>
          <p:spPr>
            <a:xfrm flipH="1">
              <a:off x="1716" y="204"/>
              <a:ext cx="1584" cy="57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5080" name="Text Box 112"/>
            <p:cNvSpPr txBox="1"/>
            <p:nvPr/>
          </p:nvSpPr>
          <p:spPr>
            <a:xfrm>
              <a:off x="1632" y="720"/>
              <a:ext cx="384" cy="41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600" b="1" dirty="0">
                  <a:solidFill>
                    <a:schemeClr val="tx1"/>
                  </a:solidFill>
                  <a:latin typeface="Times New Roman" panose="02020603050405020304" pitchFamily="18" charset="0"/>
                </a:rPr>
                <a:t>c</a:t>
              </a:r>
            </a:p>
          </p:txBody>
        </p:sp>
      </p:grpSp>
      <p:grpSp>
        <p:nvGrpSpPr>
          <p:cNvPr id="85057" name="Group 121"/>
          <p:cNvGrpSpPr/>
          <p:nvPr/>
        </p:nvGrpSpPr>
        <p:grpSpPr>
          <a:xfrm>
            <a:off x="4648200" y="4346575"/>
            <a:ext cx="3810000" cy="0"/>
            <a:chOff x="0" y="0"/>
            <a:chExt cx="2400" cy="0"/>
          </a:xfrm>
        </p:grpSpPr>
        <p:sp>
          <p:nvSpPr>
            <p:cNvPr id="85065" name="Line 114"/>
            <p:cNvSpPr/>
            <p:nvPr/>
          </p:nvSpPr>
          <p:spPr>
            <a:xfrm>
              <a:off x="0" y="0"/>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5066" name="Line 115"/>
            <p:cNvSpPr/>
            <p:nvPr/>
          </p:nvSpPr>
          <p:spPr>
            <a:xfrm>
              <a:off x="1104" y="0"/>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5067" name="Line 116"/>
            <p:cNvSpPr/>
            <p:nvPr/>
          </p:nvSpPr>
          <p:spPr>
            <a:xfrm>
              <a:off x="1392" y="0"/>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5068" name="Line 117"/>
            <p:cNvSpPr/>
            <p:nvPr/>
          </p:nvSpPr>
          <p:spPr>
            <a:xfrm>
              <a:off x="1764" y="0"/>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5069" name="Line 118"/>
            <p:cNvSpPr/>
            <p:nvPr/>
          </p:nvSpPr>
          <p:spPr>
            <a:xfrm>
              <a:off x="1920" y="0"/>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5070" name="Line 119"/>
            <p:cNvSpPr/>
            <p:nvPr/>
          </p:nvSpPr>
          <p:spPr>
            <a:xfrm>
              <a:off x="2088" y="0"/>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5071" name="Line 120"/>
            <p:cNvSpPr/>
            <p:nvPr/>
          </p:nvSpPr>
          <p:spPr>
            <a:xfrm>
              <a:off x="2256" y="0"/>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cxnSp>
        <p:nvCxnSpPr>
          <p:cNvPr id="85058" name="直接连接符 49"/>
          <p:cNvCxnSpPr/>
          <p:nvPr/>
        </p:nvCxnSpPr>
        <p:spPr>
          <a:xfrm>
            <a:off x="5292725" y="4348163"/>
            <a:ext cx="82550" cy="6350"/>
          </a:xfrm>
          <a:prstGeom prst="line">
            <a:avLst/>
          </a:prstGeom>
          <a:ln w="12700" cap="flat" cmpd="sng">
            <a:solidFill>
              <a:schemeClr val="tx1"/>
            </a:solidFill>
            <a:prstDash val="solid"/>
            <a:headEnd type="none" w="med" len="med"/>
            <a:tailEnd type="none" w="med" len="med"/>
          </a:ln>
        </p:spPr>
      </p:cxnSp>
      <p:cxnSp>
        <p:nvCxnSpPr>
          <p:cNvPr id="85059" name="直接连接符 51"/>
          <p:cNvCxnSpPr/>
          <p:nvPr/>
        </p:nvCxnSpPr>
        <p:spPr>
          <a:xfrm>
            <a:off x="4443413" y="4348163"/>
            <a:ext cx="133350" cy="0"/>
          </a:xfrm>
          <a:prstGeom prst="line">
            <a:avLst/>
          </a:prstGeom>
          <a:ln w="12700" cap="flat" cmpd="sng">
            <a:solidFill>
              <a:schemeClr val="tx1"/>
            </a:solidFill>
            <a:prstDash val="solid"/>
            <a:headEnd type="none" w="med" len="med"/>
            <a:tailEnd type="none" w="med" len="med"/>
          </a:ln>
        </p:spPr>
      </p:cxnSp>
      <p:cxnSp>
        <p:nvCxnSpPr>
          <p:cNvPr id="85060" name="直接连接符 52"/>
          <p:cNvCxnSpPr/>
          <p:nvPr/>
        </p:nvCxnSpPr>
        <p:spPr>
          <a:xfrm>
            <a:off x="4679950" y="4343400"/>
            <a:ext cx="133350" cy="0"/>
          </a:xfrm>
          <a:prstGeom prst="line">
            <a:avLst/>
          </a:prstGeom>
          <a:ln w="12700" cap="flat" cmpd="sng">
            <a:solidFill>
              <a:schemeClr val="tx1"/>
            </a:solidFill>
            <a:prstDash val="solid"/>
            <a:headEnd type="none" w="med" len="med"/>
            <a:tailEnd type="none" w="med" len="med"/>
          </a:ln>
        </p:spPr>
      </p:cxnSp>
      <p:cxnSp>
        <p:nvCxnSpPr>
          <p:cNvPr id="85061" name="直接连接符 53"/>
          <p:cNvCxnSpPr/>
          <p:nvPr/>
        </p:nvCxnSpPr>
        <p:spPr>
          <a:xfrm>
            <a:off x="3322638" y="4343400"/>
            <a:ext cx="133350" cy="0"/>
          </a:xfrm>
          <a:prstGeom prst="line">
            <a:avLst/>
          </a:prstGeom>
          <a:ln w="12700" cap="flat" cmpd="sng">
            <a:solidFill>
              <a:schemeClr val="tx1"/>
            </a:solidFill>
            <a:prstDash val="solid"/>
            <a:headEnd type="none" w="med" len="med"/>
            <a:tailEnd type="none" w="med" len="med"/>
          </a:ln>
        </p:spPr>
      </p:cxnSp>
      <p:cxnSp>
        <p:nvCxnSpPr>
          <p:cNvPr id="85062" name="直接连接符 55"/>
          <p:cNvCxnSpPr/>
          <p:nvPr/>
        </p:nvCxnSpPr>
        <p:spPr>
          <a:xfrm>
            <a:off x="5527675" y="4341813"/>
            <a:ext cx="84138" cy="6350"/>
          </a:xfrm>
          <a:prstGeom prst="line">
            <a:avLst/>
          </a:prstGeom>
          <a:ln w="12700" cap="flat" cmpd="sng">
            <a:solidFill>
              <a:schemeClr val="tx1"/>
            </a:solidFill>
            <a:prstDash val="solid"/>
            <a:headEnd type="none" w="med" len="med"/>
            <a:tailEnd type="none" w="med" len="med"/>
          </a:ln>
        </p:spPr>
      </p:cxnSp>
      <p:cxnSp>
        <p:nvCxnSpPr>
          <p:cNvPr id="85063" name="直接连接符 56"/>
          <p:cNvCxnSpPr/>
          <p:nvPr/>
        </p:nvCxnSpPr>
        <p:spPr>
          <a:xfrm>
            <a:off x="5410200" y="4343400"/>
            <a:ext cx="84138" cy="4763"/>
          </a:xfrm>
          <a:prstGeom prst="line">
            <a:avLst/>
          </a:prstGeom>
          <a:ln w="12700" cap="flat" cmpd="sng">
            <a:solidFill>
              <a:schemeClr val="tx1"/>
            </a:solidFill>
            <a:prstDash val="solid"/>
            <a:headEnd type="none" w="med" len="med"/>
            <a:tailEnd type="none" w="med" len="med"/>
          </a:ln>
        </p:spPr>
      </p:cxnSp>
      <p:cxnSp>
        <p:nvCxnSpPr>
          <p:cNvPr id="85064" name="直接连接符 57"/>
          <p:cNvCxnSpPr/>
          <p:nvPr/>
        </p:nvCxnSpPr>
        <p:spPr>
          <a:xfrm>
            <a:off x="5156200" y="4344988"/>
            <a:ext cx="82550" cy="6350"/>
          </a:xfrm>
          <a:prstGeom prst="line">
            <a:avLst/>
          </a:prstGeom>
          <a:ln w="12700" cap="flat" cmpd="sng">
            <a:solidFill>
              <a:schemeClr val="tx1"/>
            </a:solidFill>
            <a:prstDash val="solid"/>
            <a:headEnd type="none" w="med" len="med"/>
            <a:tailEnd type="none" w="med" len="med"/>
          </a:ln>
        </p:spPr>
      </p:cxn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055"/>
                                        </p:tgtEl>
                                        <p:attrNameLst>
                                          <p:attrName>style.visibility</p:attrName>
                                        </p:attrNameLst>
                                      </p:cBhvr>
                                      <p:to>
                                        <p:strVal val="visible"/>
                                      </p:to>
                                    </p:set>
                                    <p:animEffect transition="in" filter="fade">
                                      <p:cBhvr>
                                        <p:cTn id="7" dur="500"/>
                                        <p:tgtEl>
                                          <p:spTgt spid="8505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5025"/>
                                        </p:tgtEl>
                                        <p:attrNameLst>
                                          <p:attrName>style.visibility</p:attrName>
                                        </p:attrNameLst>
                                      </p:cBhvr>
                                      <p:to>
                                        <p:strVal val="visible"/>
                                      </p:to>
                                    </p:set>
                                    <p:animEffect transition="in" filter="fade">
                                      <p:cBhvr>
                                        <p:cTn id="12" dur="1000"/>
                                        <p:tgtEl>
                                          <p:spTgt spid="85025"/>
                                        </p:tgtEl>
                                      </p:cBhvr>
                                    </p:animEffect>
                                    <p:anim calcmode="lin" valueType="num">
                                      <p:cBhvr>
                                        <p:cTn id="13" dur="1000" fill="hold"/>
                                        <p:tgtEl>
                                          <p:spTgt spid="85025"/>
                                        </p:tgtEl>
                                        <p:attrNameLst>
                                          <p:attrName>ppt_x</p:attrName>
                                        </p:attrNameLst>
                                      </p:cBhvr>
                                      <p:tavLst>
                                        <p:tav tm="0">
                                          <p:val>
                                            <p:strVal val="#ppt_x"/>
                                          </p:val>
                                        </p:tav>
                                        <p:tav tm="100000">
                                          <p:val>
                                            <p:strVal val="#ppt_x"/>
                                          </p:val>
                                        </p:tav>
                                      </p:tavLst>
                                    </p:anim>
                                    <p:anim calcmode="lin" valueType="num">
                                      <p:cBhvr>
                                        <p:cTn id="14" dur="1000" fill="hold"/>
                                        <p:tgtEl>
                                          <p:spTgt spid="85025"/>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85053"/>
                                        </p:tgtEl>
                                        <p:attrNameLst>
                                          <p:attrName>style.visibility</p:attrName>
                                        </p:attrNameLst>
                                      </p:cBhvr>
                                      <p:to>
                                        <p:strVal val="visible"/>
                                      </p:to>
                                    </p:set>
                                    <p:animEffect transition="in" filter="fade">
                                      <p:cBhvr>
                                        <p:cTn id="17" dur="500"/>
                                        <p:tgtEl>
                                          <p:spTgt spid="85053"/>
                                        </p:tgtEl>
                                      </p:cBhvr>
                                    </p:animEffect>
                                  </p:childTnLst>
                                </p:cTn>
                              </p:par>
                              <p:par>
                                <p:cTn id="18" presetID="42" presetClass="entr" presetSubtype="0" fill="hold" nodeType="withEffect">
                                  <p:stCondLst>
                                    <p:cond delay="0"/>
                                  </p:stCondLst>
                                  <p:childTnLst>
                                    <p:set>
                                      <p:cBhvr>
                                        <p:cTn id="19" dur="1" fill="hold">
                                          <p:stCondLst>
                                            <p:cond delay="0"/>
                                          </p:stCondLst>
                                        </p:cTn>
                                        <p:tgtEl>
                                          <p:spTgt spid="82950"/>
                                        </p:tgtEl>
                                        <p:attrNameLst>
                                          <p:attrName>style.visibility</p:attrName>
                                        </p:attrNameLst>
                                      </p:cBhvr>
                                      <p:to>
                                        <p:strVal val="visible"/>
                                      </p:to>
                                    </p:set>
                                    <p:animEffect transition="in" filter="fade">
                                      <p:cBhvr>
                                        <p:cTn id="20" dur="1000"/>
                                        <p:tgtEl>
                                          <p:spTgt spid="82950"/>
                                        </p:tgtEl>
                                      </p:cBhvr>
                                    </p:animEffect>
                                    <p:anim calcmode="lin" valueType="num">
                                      <p:cBhvr>
                                        <p:cTn id="21" dur="1000" fill="hold"/>
                                        <p:tgtEl>
                                          <p:spTgt spid="82950"/>
                                        </p:tgtEl>
                                        <p:attrNameLst>
                                          <p:attrName>ppt_x</p:attrName>
                                        </p:attrNameLst>
                                      </p:cBhvr>
                                      <p:tavLst>
                                        <p:tav tm="0">
                                          <p:val>
                                            <p:strVal val="#ppt_x"/>
                                          </p:val>
                                        </p:tav>
                                        <p:tav tm="100000">
                                          <p:val>
                                            <p:strVal val="#ppt_x"/>
                                          </p:val>
                                        </p:tav>
                                      </p:tavLst>
                                    </p:anim>
                                    <p:anim calcmode="lin" valueType="num">
                                      <p:cBhvr>
                                        <p:cTn id="22" dur="1000" fill="hold"/>
                                        <p:tgtEl>
                                          <p:spTgt spid="82950"/>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85056"/>
                                        </p:tgtEl>
                                        <p:attrNameLst>
                                          <p:attrName>style.visibility</p:attrName>
                                        </p:attrNameLst>
                                      </p:cBhvr>
                                      <p:to>
                                        <p:strVal val="visible"/>
                                      </p:to>
                                    </p:set>
                                    <p:animEffect transition="in" filter="fade">
                                      <p:cBhvr>
                                        <p:cTn id="25" dur="1000"/>
                                        <p:tgtEl>
                                          <p:spTgt spid="85056"/>
                                        </p:tgtEl>
                                      </p:cBhvr>
                                    </p:animEffect>
                                    <p:anim calcmode="lin" valueType="num">
                                      <p:cBhvr>
                                        <p:cTn id="26" dur="1000" fill="hold"/>
                                        <p:tgtEl>
                                          <p:spTgt spid="85056"/>
                                        </p:tgtEl>
                                        <p:attrNameLst>
                                          <p:attrName>ppt_x</p:attrName>
                                        </p:attrNameLst>
                                      </p:cBhvr>
                                      <p:tavLst>
                                        <p:tav tm="0">
                                          <p:val>
                                            <p:strVal val="#ppt_x"/>
                                          </p:val>
                                        </p:tav>
                                        <p:tav tm="100000">
                                          <p:val>
                                            <p:strVal val="#ppt_x"/>
                                          </p:val>
                                        </p:tav>
                                      </p:tavLst>
                                    </p:anim>
                                    <p:anim calcmode="lin" valueType="num">
                                      <p:cBhvr>
                                        <p:cTn id="27" dur="1000" fill="hold"/>
                                        <p:tgtEl>
                                          <p:spTgt spid="8505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2981"/>
                                        </p:tgtEl>
                                        <p:attrNameLst>
                                          <p:attrName>style.visibility</p:attrName>
                                        </p:attrNameLst>
                                      </p:cBhvr>
                                      <p:to>
                                        <p:strVal val="visible"/>
                                      </p:to>
                                    </p:set>
                                    <p:animEffect transition="in" filter="fade">
                                      <p:cBhvr>
                                        <p:cTn id="30" dur="1000"/>
                                        <p:tgtEl>
                                          <p:spTgt spid="82981"/>
                                        </p:tgtEl>
                                      </p:cBhvr>
                                    </p:animEffect>
                                    <p:anim calcmode="lin" valueType="num">
                                      <p:cBhvr>
                                        <p:cTn id="31" dur="1000" fill="hold"/>
                                        <p:tgtEl>
                                          <p:spTgt spid="82981"/>
                                        </p:tgtEl>
                                        <p:attrNameLst>
                                          <p:attrName>ppt_x</p:attrName>
                                        </p:attrNameLst>
                                      </p:cBhvr>
                                      <p:tavLst>
                                        <p:tav tm="0">
                                          <p:val>
                                            <p:strVal val="#ppt_x"/>
                                          </p:val>
                                        </p:tav>
                                        <p:tav tm="100000">
                                          <p:val>
                                            <p:strVal val="#ppt_x"/>
                                          </p:val>
                                        </p:tav>
                                      </p:tavLst>
                                    </p:anim>
                                    <p:anim calcmode="lin" valueType="num">
                                      <p:cBhvr>
                                        <p:cTn id="32" dur="1000" fill="hold"/>
                                        <p:tgtEl>
                                          <p:spTgt spid="8298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5054"/>
                                        </p:tgtEl>
                                        <p:attrNameLst>
                                          <p:attrName>style.visibility</p:attrName>
                                        </p:attrNameLst>
                                      </p:cBhvr>
                                      <p:to>
                                        <p:strVal val="visible"/>
                                      </p:to>
                                    </p:set>
                                    <p:animEffect transition="in" filter="fade">
                                      <p:cBhvr>
                                        <p:cTn id="35" dur="1000"/>
                                        <p:tgtEl>
                                          <p:spTgt spid="85054"/>
                                        </p:tgtEl>
                                      </p:cBhvr>
                                    </p:animEffect>
                                    <p:anim calcmode="lin" valueType="num">
                                      <p:cBhvr>
                                        <p:cTn id="36" dur="1000" fill="hold"/>
                                        <p:tgtEl>
                                          <p:spTgt spid="85054"/>
                                        </p:tgtEl>
                                        <p:attrNameLst>
                                          <p:attrName>ppt_x</p:attrName>
                                        </p:attrNameLst>
                                      </p:cBhvr>
                                      <p:tavLst>
                                        <p:tav tm="0">
                                          <p:val>
                                            <p:strVal val="#ppt_x"/>
                                          </p:val>
                                        </p:tav>
                                        <p:tav tm="100000">
                                          <p:val>
                                            <p:strVal val="#ppt_x"/>
                                          </p:val>
                                        </p:tav>
                                      </p:tavLst>
                                    </p:anim>
                                    <p:anim calcmode="lin" valueType="num">
                                      <p:cBhvr>
                                        <p:cTn id="37" dur="1000" fill="hold"/>
                                        <p:tgtEl>
                                          <p:spTgt spid="8505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4997">
                                            <p:txEl>
                                              <p:pRg st="0" end="0"/>
                                            </p:txEl>
                                          </p:spTgt>
                                        </p:tgtEl>
                                        <p:attrNameLst>
                                          <p:attrName>style.visibility</p:attrName>
                                        </p:attrNameLst>
                                      </p:cBhvr>
                                      <p:to>
                                        <p:strVal val="visible"/>
                                      </p:to>
                                    </p:set>
                                    <p:animEffect transition="in" filter="fade">
                                      <p:cBhvr>
                                        <p:cTn id="40" dur="1000"/>
                                        <p:tgtEl>
                                          <p:spTgt spid="84997">
                                            <p:txEl>
                                              <p:pRg st="0" end="0"/>
                                            </p:txEl>
                                          </p:spTgt>
                                        </p:tgtEl>
                                      </p:cBhvr>
                                    </p:animEffect>
                                    <p:anim calcmode="lin" valueType="num">
                                      <p:cBhvr>
                                        <p:cTn id="41" dur="1000" fill="hold"/>
                                        <p:tgtEl>
                                          <p:spTgt spid="84997">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849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4997">
                                            <p:txEl>
                                              <p:pRg st="1" end="1"/>
                                            </p:txEl>
                                          </p:spTgt>
                                        </p:tgtEl>
                                        <p:attrNameLst>
                                          <p:attrName>style.visibility</p:attrName>
                                        </p:attrNameLst>
                                      </p:cBhvr>
                                      <p:to>
                                        <p:strVal val="visible"/>
                                      </p:to>
                                    </p:set>
                                    <p:animEffect transition="in" filter="fade">
                                      <p:cBhvr>
                                        <p:cTn id="47" dur="1000"/>
                                        <p:tgtEl>
                                          <p:spTgt spid="84997">
                                            <p:txEl>
                                              <p:pRg st="1" end="1"/>
                                            </p:txEl>
                                          </p:spTgt>
                                        </p:tgtEl>
                                      </p:cBhvr>
                                    </p:animEffect>
                                    <p:anim calcmode="lin" valueType="num">
                                      <p:cBhvr>
                                        <p:cTn id="48" dur="1000" fill="hold"/>
                                        <p:tgtEl>
                                          <p:spTgt spid="84997">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84997">
                                            <p:txEl>
                                              <p:pRg st="1" end="1"/>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5061"/>
                                        </p:tgtEl>
                                        <p:attrNameLst>
                                          <p:attrName>style.visibility</p:attrName>
                                        </p:attrNameLst>
                                      </p:cBhvr>
                                      <p:to>
                                        <p:strVal val="visible"/>
                                      </p:to>
                                    </p:set>
                                    <p:animEffect transition="in" filter="fade">
                                      <p:cBhvr>
                                        <p:cTn id="52" dur="1000"/>
                                        <p:tgtEl>
                                          <p:spTgt spid="85061"/>
                                        </p:tgtEl>
                                      </p:cBhvr>
                                    </p:animEffect>
                                    <p:anim calcmode="lin" valueType="num">
                                      <p:cBhvr>
                                        <p:cTn id="53" dur="1000" fill="hold"/>
                                        <p:tgtEl>
                                          <p:spTgt spid="85061"/>
                                        </p:tgtEl>
                                        <p:attrNameLst>
                                          <p:attrName>ppt_x</p:attrName>
                                        </p:attrNameLst>
                                      </p:cBhvr>
                                      <p:tavLst>
                                        <p:tav tm="0">
                                          <p:val>
                                            <p:strVal val="#ppt_x"/>
                                          </p:val>
                                        </p:tav>
                                        <p:tav tm="100000">
                                          <p:val>
                                            <p:strVal val="#ppt_x"/>
                                          </p:val>
                                        </p:tav>
                                      </p:tavLst>
                                    </p:anim>
                                    <p:anim calcmode="lin" valueType="num">
                                      <p:cBhvr>
                                        <p:cTn id="54" dur="1000" fill="hold"/>
                                        <p:tgtEl>
                                          <p:spTgt spid="8506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5059"/>
                                        </p:tgtEl>
                                        <p:attrNameLst>
                                          <p:attrName>style.visibility</p:attrName>
                                        </p:attrNameLst>
                                      </p:cBhvr>
                                      <p:to>
                                        <p:strVal val="visible"/>
                                      </p:to>
                                    </p:set>
                                    <p:animEffect transition="in" filter="fade">
                                      <p:cBhvr>
                                        <p:cTn id="57" dur="1000"/>
                                        <p:tgtEl>
                                          <p:spTgt spid="85059"/>
                                        </p:tgtEl>
                                      </p:cBhvr>
                                    </p:animEffect>
                                    <p:anim calcmode="lin" valueType="num">
                                      <p:cBhvr>
                                        <p:cTn id="58" dur="1000" fill="hold"/>
                                        <p:tgtEl>
                                          <p:spTgt spid="85059"/>
                                        </p:tgtEl>
                                        <p:attrNameLst>
                                          <p:attrName>ppt_x</p:attrName>
                                        </p:attrNameLst>
                                      </p:cBhvr>
                                      <p:tavLst>
                                        <p:tav tm="0">
                                          <p:val>
                                            <p:strVal val="#ppt_x"/>
                                          </p:val>
                                        </p:tav>
                                        <p:tav tm="100000">
                                          <p:val>
                                            <p:strVal val="#ppt_x"/>
                                          </p:val>
                                        </p:tav>
                                      </p:tavLst>
                                    </p:anim>
                                    <p:anim calcmode="lin" valueType="num">
                                      <p:cBhvr>
                                        <p:cTn id="59" dur="1000" fill="hold"/>
                                        <p:tgtEl>
                                          <p:spTgt spid="85059"/>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5060"/>
                                        </p:tgtEl>
                                        <p:attrNameLst>
                                          <p:attrName>style.visibility</p:attrName>
                                        </p:attrNameLst>
                                      </p:cBhvr>
                                      <p:to>
                                        <p:strVal val="visible"/>
                                      </p:to>
                                    </p:set>
                                    <p:animEffect transition="in" filter="fade">
                                      <p:cBhvr>
                                        <p:cTn id="62" dur="1000"/>
                                        <p:tgtEl>
                                          <p:spTgt spid="85060"/>
                                        </p:tgtEl>
                                      </p:cBhvr>
                                    </p:animEffect>
                                    <p:anim calcmode="lin" valueType="num">
                                      <p:cBhvr>
                                        <p:cTn id="63" dur="1000" fill="hold"/>
                                        <p:tgtEl>
                                          <p:spTgt spid="85060"/>
                                        </p:tgtEl>
                                        <p:attrNameLst>
                                          <p:attrName>ppt_x</p:attrName>
                                        </p:attrNameLst>
                                      </p:cBhvr>
                                      <p:tavLst>
                                        <p:tav tm="0">
                                          <p:val>
                                            <p:strVal val="#ppt_x"/>
                                          </p:val>
                                        </p:tav>
                                        <p:tav tm="100000">
                                          <p:val>
                                            <p:strVal val="#ppt_x"/>
                                          </p:val>
                                        </p:tav>
                                      </p:tavLst>
                                    </p:anim>
                                    <p:anim calcmode="lin" valueType="num">
                                      <p:cBhvr>
                                        <p:cTn id="64" dur="1000" fill="hold"/>
                                        <p:tgtEl>
                                          <p:spTgt spid="8506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5064"/>
                                        </p:tgtEl>
                                        <p:attrNameLst>
                                          <p:attrName>style.visibility</p:attrName>
                                        </p:attrNameLst>
                                      </p:cBhvr>
                                      <p:to>
                                        <p:strVal val="visible"/>
                                      </p:to>
                                    </p:set>
                                    <p:animEffect transition="in" filter="fade">
                                      <p:cBhvr>
                                        <p:cTn id="67" dur="1000"/>
                                        <p:tgtEl>
                                          <p:spTgt spid="85064"/>
                                        </p:tgtEl>
                                      </p:cBhvr>
                                    </p:animEffect>
                                    <p:anim calcmode="lin" valueType="num">
                                      <p:cBhvr>
                                        <p:cTn id="68" dur="1000" fill="hold"/>
                                        <p:tgtEl>
                                          <p:spTgt spid="85064"/>
                                        </p:tgtEl>
                                        <p:attrNameLst>
                                          <p:attrName>ppt_x</p:attrName>
                                        </p:attrNameLst>
                                      </p:cBhvr>
                                      <p:tavLst>
                                        <p:tav tm="0">
                                          <p:val>
                                            <p:strVal val="#ppt_x"/>
                                          </p:val>
                                        </p:tav>
                                        <p:tav tm="100000">
                                          <p:val>
                                            <p:strVal val="#ppt_x"/>
                                          </p:val>
                                        </p:tav>
                                      </p:tavLst>
                                    </p:anim>
                                    <p:anim calcmode="lin" valueType="num">
                                      <p:cBhvr>
                                        <p:cTn id="69" dur="1000" fill="hold"/>
                                        <p:tgtEl>
                                          <p:spTgt spid="85064"/>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85058"/>
                                        </p:tgtEl>
                                        <p:attrNameLst>
                                          <p:attrName>style.visibility</p:attrName>
                                        </p:attrNameLst>
                                      </p:cBhvr>
                                      <p:to>
                                        <p:strVal val="visible"/>
                                      </p:to>
                                    </p:set>
                                    <p:animEffect transition="in" filter="fade">
                                      <p:cBhvr>
                                        <p:cTn id="72" dur="1000"/>
                                        <p:tgtEl>
                                          <p:spTgt spid="85058"/>
                                        </p:tgtEl>
                                      </p:cBhvr>
                                    </p:animEffect>
                                    <p:anim calcmode="lin" valueType="num">
                                      <p:cBhvr>
                                        <p:cTn id="73" dur="1000" fill="hold"/>
                                        <p:tgtEl>
                                          <p:spTgt spid="85058"/>
                                        </p:tgtEl>
                                        <p:attrNameLst>
                                          <p:attrName>ppt_x</p:attrName>
                                        </p:attrNameLst>
                                      </p:cBhvr>
                                      <p:tavLst>
                                        <p:tav tm="0">
                                          <p:val>
                                            <p:strVal val="#ppt_x"/>
                                          </p:val>
                                        </p:tav>
                                        <p:tav tm="100000">
                                          <p:val>
                                            <p:strVal val="#ppt_x"/>
                                          </p:val>
                                        </p:tav>
                                      </p:tavLst>
                                    </p:anim>
                                    <p:anim calcmode="lin" valueType="num">
                                      <p:cBhvr>
                                        <p:cTn id="74" dur="1000" fill="hold"/>
                                        <p:tgtEl>
                                          <p:spTgt spid="85058"/>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85063"/>
                                        </p:tgtEl>
                                        <p:attrNameLst>
                                          <p:attrName>style.visibility</p:attrName>
                                        </p:attrNameLst>
                                      </p:cBhvr>
                                      <p:to>
                                        <p:strVal val="visible"/>
                                      </p:to>
                                    </p:set>
                                    <p:animEffect transition="in" filter="fade">
                                      <p:cBhvr>
                                        <p:cTn id="77" dur="1000"/>
                                        <p:tgtEl>
                                          <p:spTgt spid="85063"/>
                                        </p:tgtEl>
                                      </p:cBhvr>
                                    </p:animEffect>
                                    <p:anim calcmode="lin" valueType="num">
                                      <p:cBhvr>
                                        <p:cTn id="78" dur="1000" fill="hold"/>
                                        <p:tgtEl>
                                          <p:spTgt spid="85063"/>
                                        </p:tgtEl>
                                        <p:attrNameLst>
                                          <p:attrName>ppt_x</p:attrName>
                                        </p:attrNameLst>
                                      </p:cBhvr>
                                      <p:tavLst>
                                        <p:tav tm="0">
                                          <p:val>
                                            <p:strVal val="#ppt_x"/>
                                          </p:val>
                                        </p:tav>
                                        <p:tav tm="100000">
                                          <p:val>
                                            <p:strVal val="#ppt_x"/>
                                          </p:val>
                                        </p:tav>
                                      </p:tavLst>
                                    </p:anim>
                                    <p:anim calcmode="lin" valueType="num">
                                      <p:cBhvr>
                                        <p:cTn id="79" dur="1000" fill="hold"/>
                                        <p:tgtEl>
                                          <p:spTgt spid="8506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85062"/>
                                        </p:tgtEl>
                                        <p:attrNameLst>
                                          <p:attrName>style.visibility</p:attrName>
                                        </p:attrNameLst>
                                      </p:cBhvr>
                                      <p:to>
                                        <p:strVal val="visible"/>
                                      </p:to>
                                    </p:set>
                                    <p:animEffect transition="in" filter="fade">
                                      <p:cBhvr>
                                        <p:cTn id="82" dur="1000"/>
                                        <p:tgtEl>
                                          <p:spTgt spid="85062"/>
                                        </p:tgtEl>
                                      </p:cBhvr>
                                    </p:animEffect>
                                    <p:anim calcmode="lin" valueType="num">
                                      <p:cBhvr>
                                        <p:cTn id="83" dur="1000" fill="hold"/>
                                        <p:tgtEl>
                                          <p:spTgt spid="85062"/>
                                        </p:tgtEl>
                                        <p:attrNameLst>
                                          <p:attrName>ppt_x</p:attrName>
                                        </p:attrNameLst>
                                      </p:cBhvr>
                                      <p:tavLst>
                                        <p:tav tm="0">
                                          <p:val>
                                            <p:strVal val="#ppt_x"/>
                                          </p:val>
                                        </p:tav>
                                        <p:tav tm="100000">
                                          <p:val>
                                            <p:strVal val="#ppt_x"/>
                                          </p:val>
                                        </p:tav>
                                      </p:tavLst>
                                    </p:anim>
                                    <p:anim calcmode="lin" valueType="num">
                                      <p:cBhvr>
                                        <p:cTn id="84" dur="1000" fill="hold"/>
                                        <p:tgtEl>
                                          <p:spTgt spid="850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8601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69</a:t>
            </a:fld>
            <a:endParaRPr lang="en-US" altLang="zh-CN" sz="900" dirty="0">
              <a:solidFill>
                <a:srgbClr val="898989"/>
              </a:solidFill>
              <a:latin typeface="Times New Roman" panose="02020603050405020304" pitchFamily="18" charset="0"/>
            </a:endParaRPr>
          </a:p>
        </p:txBody>
      </p:sp>
      <p:sp>
        <p:nvSpPr>
          <p:cNvPr id="86020" name="Rectangle 3"/>
          <p:cNvSpPr>
            <a:spLocks noGrp="1"/>
          </p:cNvSpPr>
          <p:nvPr>
            <p:ph type="title"/>
          </p:nvPr>
        </p:nvSpPr>
        <p:spPr>
          <a:xfrm>
            <a:off x="612775" y="700088"/>
            <a:ext cx="8062913" cy="571500"/>
          </a:xfrm>
          <a:prstGeom prst="rect">
            <a:avLst/>
          </a:prstGeom>
          <a:noFill/>
          <a:ln w="9525">
            <a:noFill/>
          </a:ln>
        </p:spPr>
        <p:txBody>
          <a:bodyPr/>
          <a:lstStyle/>
          <a:p>
            <a:pPr eaLnBrk="1" hangingPunct="1">
              <a:buFont typeface="Wingdings" panose="05000000000000000000" pitchFamily="2" charset="2"/>
              <a:buChar char="Ø"/>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将逻辑函数化简成最简或与式</a:t>
            </a:r>
          </a:p>
        </p:txBody>
      </p:sp>
      <p:sp>
        <p:nvSpPr>
          <p:cNvPr id="86021" name="Rectangle 4"/>
          <p:cNvSpPr>
            <a:spLocks noGrp="1"/>
          </p:cNvSpPr>
          <p:nvPr>
            <p:ph/>
          </p:nvPr>
        </p:nvSpPr>
        <p:spPr>
          <a:xfrm>
            <a:off x="468313" y="1131888"/>
            <a:ext cx="7704137" cy="3568700"/>
          </a:xfrm>
          <a:prstGeom prst="rect">
            <a:avLst/>
          </a:prstGeom>
          <a:noFill/>
          <a:ln w="9525">
            <a:noFill/>
          </a:ln>
        </p:spPr>
        <p:txBody>
          <a:bodyPr/>
          <a:lstStyle/>
          <a:p>
            <a:pPr marL="0" indent="0" eaLnBrk="1" hangingPunct="1">
              <a:lnSpc>
                <a:spcPct val="120000"/>
              </a:lnSpc>
              <a:buNone/>
            </a:pPr>
            <a:r>
              <a:rPr lang="zh-CN" altLang="en-US" sz="1800" dirty="0">
                <a:latin typeface="黑体" panose="02010609060101010101" pitchFamily="49" charset="-122"/>
                <a:ea typeface="黑体" panose="02010609060101010101" pitchFamily="49" charset="-122"/>
              </a:rPr>
              <a:t>    从代数法</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或与式</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的化简中已得知，如果</a:t>
            </a:r>
            <a:r>
              <a:rPr lang="zh-CN" altLang="en-US" sz="1800" b="1" dirty="0">
                <a:latin typeface="黑体" panose="02010609060101010101" pitchFamily="49" charset="-122"/>
                <a:ea typeface="黑体" panose="02010609060101010101" pitchFamily="49" charset="-122"/>
              </a:rPr>
              <a:t>求出反函数的最简</a:t>
            </a:r>
            <a:r>
              <a:rPr lang="zh-CN" altLang="en-US" sz="1800" b="1" dirty="0">
                <a:solidFill>
                  <a:srgbClr val="FF0000"/>
                </a:solidFill>
                <a:latin typeface="黑体" panose="02010609060101010101" pitchFamily="49" charset="-122"/>
                <a:ea typeface="黑体" panose="02010609060101010101" pitchFamily="49" charset="-122"/>
              </a:rPr>
              <a:t>与或式</a:t>
            </a:r>
            <a:r>
              <a:rPr lang="zh-CN" altLang="en-US" sz="1800" dirty="0">
                <a:latin typeface="黑体" panose="02010609060101010101" pitchFamily="49" charset="-122"/>
                <a:ea typeface="黑体" panose="02010609060101010101" pitchFamily="49" charset="-122"/>
              </a:rPr>
              <a:t>，则按反演规则可得到</a:t>
            </a:r>
            <a:r>
              <a:rPr lang="zh-CN" altLang="en-US" sz="1800" b="1" dirty="0">
                <a:latin typeface="黑体" panose="02010609060101010101" pitchFamily="49" charset="-122"/>
                <a:ea typeface="黑体" panose="02010609060101010101" pitchFamily="49" charset="-122"/>
              </a:rPr>
              <a:t>原函数的最简</a:t>
            </a:r>
            <a:r>
              <a:rPr lang="zh-CN" altLang="en-US" sz="1800" b="1" dirty="0">
                <a:solidFill>
                  <a:srgbClr val="0000FF"/>
                </a:solidFill>
                <a:latin typeface="黑体" panose="02010609060101010101" pitchFamily="49" charset="-122"/>
                <a:ea typeface="黑体" panose="02010609060101010101" pitchFamily="49" charset="-122"/>
              </a:rPr>
              <a:t>或与式</a:t>
            </a:r>
            <a:r>
              <a:rPr lang="zh-CN" altLang="en-US" sz="1800" dirty="0">
                <a:latin typeface="黑体" panose="02010609060101010101" pitchFamily="49" charset="-122"/>
                <a:ea typeface="黑体" panose="02010609060101010101" pitchFamily="49" charset="-122"/>
              </a:rPr>
              <a:t>。</a:t>
            </a:r>
          </a:p>
          <a:p>
            <a:pPr marL="0" indent="0" eaLnBrk="1" hangingPunct="1">
              <a:lnSpc>
                <a:spcPct val="120000"/>
              </a:lnSpc>
              <a:buNone/>
            </a:pPr>
            <a:r>
              <a:rPr lang="zh-CN" altLang="en-US" sz="1800" dirty="0">
                <a:latin typeface="黑体" panose="02010609060101010101" pitchFamily="49" charset="-122"/>
                <a:ea typeface="黑体" panose="02010609060101010101" pitchFamily="49" charset="-122"/>
              </a:rPr>
              <a:t>    原函数在卡诺图</a:t>
            </a:r>
            <a:r>
              <a:rPr lang="zh-CN" altLang="en-US" sz="1800" b="1" dirty="0">
                <a:latin typeface="黑体" panose="02010609060101010101" pitchFamily="49" charset="-122"/>
                <a:ea typeface="黑体" panose="02010609060101010101" pitchFamily="49" charset="-122"/>
              </a:rPr>
              <a:t>上标</a:t>
            </a:r>
            <a:r>
              <a:rPr lang="en-US" altLang="zh-CN" sz="1800" b="1" dirty="0">
                <a:latin typeface="黑体" panose="02010609060101010101" pitchFamily="49" charset="-122"/>
                <a:ea typeface="黑体" panose="02010609060101010101" pitchFamily="49" charset="-122"/>
              </a:rPr>
              <a:t>0</a:t>
            </a:r>
            <a:r>
              <a:rPr lang="zh-CN" altLang="en-US" sz="1800" b="1" dirty="0">
                <a:latin typeface="黑体" panose="02010609060101010101" pitchFamily="49" charset="-122"/>
                <a:ea typeface="黑体" panose="02010609060101010101" pitchFamily="49" charset="-122"/>
              </a:rPr>
              <a:t>小方格</a:t>
            </a:r>
            <a:r>
              <a:rPr lang="zh-CN" altLang="en-US" sz="1800" dirty="0">
                <a:latin typeface="黑体" panose="02010609060101010101" pitchFamily="49" charset="-122"/>
                <a:ea typeface="黑体" panose="02010609060101010101" pitchFamily="49" charset="-122"/>
              </a:rPr>
              <a:t>的集合正好是</a:t>
            </a:r>
            <a:r>
              <a:rPr lang="zh-CN" altLang="en-US" sz="1800" b="1" dirty="0">
                <a:latin typeface="黑体" panose="02010609060101010101" pitchFamily="49" charset="-122"/>
                <a:ea typeface="黑体" panose="02010609060101010101" pitchFamily="49" charset="-122"/>
              </a:rPr>
              <a:t>反函数在卡诺图上的表示</a:t>
            </a:r>
            <a:r>
              <a:rPr lang="zh-CN" altLang="en-US" sz="1800" dirty="0">
                <a:latin typeface="黑体" panose="02010609060101010101" pitchFamily="49" charset="-122"/>
                <a:ea typeface="黑体" panose="02010609060101010101" pitchFamily="49" charset="-122"/>
              </a:rPr>
              <a:t>， </a:t>
            </a:r>
            <a:endParaRPr lang="en-US" altLang="zh-CN" sz="1800" dirty="0">
              <a:latin typeface="黑体" panose="02010609060101010101" pitchFamily="49" charset="-122"/>
              <a:ea typeface="黑体" panose="02010609060101010101" pitchFamily="49" charset="-122"/>
            </a:endParaRPr>
          </a:p>
          <a:p>
            <a:pPr marL="0" indent="0" eaLnBrk="1" hangingPunct="1">
              <a:lnSpc>
                <a:spcPct val="120000"/>
              </a:lnSpc>
              <a:buNone/>
            </a:pPr>
            <a:r>
              <a:rPr lang="zh-CN" altLang="en-US" sz="1800" dirty="0">
                <a:latin typeface="黑体" panose="02010609060101010101" pitchFamily="49" charset="-122"/>
                <a:ea typeface="黑体" panose="02010609060101010101" pitchFamily="49" charset="-122"/>
              </a:rPr>
              <a:t>    </a:t>
            </a:r>
            <a:r>
              <a:rPr lang="zh-CN" altLang="en-US" sz="1800" dirty="0">
                <a:solidFill>
                  <a:srgbClr val="FF0000"/>
                </a:solidFill>
                <a:latin typeface="黑体" panose="02010609060101010101" pitchFamily="49" charset="-122"/>
                <a:ea typeface="黑体" panose="02010609060101010101" pitchFamily="49" charset="-122"/>
              </a:rPr>
              <a:t>故：</a:t>
            </a:r>
          </a:p>
          <a:p>
            <a:pPr marL="0" indent="0" eaLnBrk="1" hangingPunct="1">
              <a:lnSpc>
                <a:spcPct val="120000"/>
              </a:lnSpc>
              <a:buNone/>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⑴按原函数在卡诺图中标</a:t>
            </a:r>
            <a:r>
              <a:rPr lang="en-US" altLang="zh-CN" sz="1800" dirty="0">
                <a:latin typeface="黑体" panose="02010609060101010101" pitchFamily="49" charset="-122"/>
                <a:ea typeface="黑体" panose="02010609060101010101" pitchFamily="49" charset="-122"/>
              </a:rPr>
              <a:t>0</a:t>
            </a:r>
            <a:r>
              <a:rPr lang="zh-CN" altLang="en-US" sz="1800" dirty="0">
                <a:latin typeface="黑体" panose="02010609060101010101" pitchFamily="49" charset="-122"/>
                <a:ea typeface="黑体" panose="02010609060101010101" pitchFamily="49" charset="-122"/>
              </a:rPr>
              <a:t>小方格的相邻情况，即</a:t>
            </a:r>
            <a:endParaRPr lang="en-US" altLang="zh-CN" sz="1800" dirty="0">
              <a:latin typeface="黑体" panose="02010609060101010101" pitchFamily="49" charset="-122"/>
              <a:ea typeface="黑体" panose="02010609060101010101" pitchFamily="49" charset="-122"/>
            </a:endParaRPr>
          </a:p>
          <a:p>
            <a:pPr marL="0" indent="0" eaLnBrk="1" hangingPunct="1">
              <a:lnSpc>
                <a:spcPct val="120000"/>
              </a:lnSpc>
              <a:buNone/>
            </a:pPr>
            <a:r>
              <a:rPr lang="zh-CN" altLang="en-US" sz="1800" dirty="0">
                <a:latin typeface="黑体" panose="02010609060101010101" pitchFamily="49" charset="-122"/>
                <a:ea typeface="黑体" panose="02010609060101010101" pitchFamily="49" charset="-122"/>
              </a:rPr>
              <a:t>      可求出反函数的最简</a:t>
            </a:r>
            <a:r>
              <a:rPr lang="zh-CN" altLang="en-US" sz="1800" dirty="0">
                <a:solidFill>
                  <a:srgbClr val="FF0000"/>
                </a:solidFill>
                <a:latin typeface="黑体" panose="02010609060101010101" pitchFamily="49" charset="-122"/>
                <a:ea typeface="黑体" panose="02010609060101010101" pitchFamily="49" charset="-122"/>
              </a:rPr>
              <a:t>与或式</a:t>
            </a:r>
            <a:r>
              <a:rPr lang="zh-CN" altLang="en-US" sz="1800" dirty="0">
                <a:latin typeface="黑体" panose="02010609060101010101" pitchFamily="49" charset="-122"/>
                <a:ea typeface="黑体" panose="02010609060101010101" pitchFamily="49" charset="-122"/>
              </a:rPr>
              <a:t>；</a:t>
            </a:r>
          </a:p>
          <a:p>
            <a:pPr marL="0" indent="0" eaLnBrk="1" hangingPunct="1">
              <a:lnSpc>
                <a:spcPct val="120000"/>
              </a:lnSpc>
              <a:buNone/>
            </a:pPr>
            <a:r>
              <a:rPr lang="zh-CN" altLang="en-US" sz="1800" dirty="0">
                <a:latin typeface="黑体" panose="02010609060101010101" pitchFamily="49" charset="-122"/>
                <a:ea typeface="黑体" panose="02010609060101010101" pitchFamily="49" charset="-122"/>
              </a:rPr>
              <a:t>    ⑵将采用</a:t>
            </a:r>
            <a:r>
              <a:rPr lang="zh-CN" altLang="en-US" sz="1800" dirty="0">
                <a:solidFill>
                  <a:srgbClr val="FF0000"/>
                </a:solidFill>
                <a:latin typeface="黑体" panose="02010609060101010101" pitchFamily="49" charset="-122"/>
                <a:ea typeface="黑体" panose="02010609060101010101" pitchFamily="49" charset="-122"/>
              </a:rPr>
              <a:t>与或式</a:t>
            </a:r>
            <a:r>
              <a:rPr lang="zh-CN" altLang="en-US" sz="1800" dirty="0">
                <a:latin typeface="黑体" panose="02010609060101010101" pitchFamily="49" charset="-122"/>
                <a:ea typeface="黑体" panose="02010609060101010101" pitchFamily="49" charset="-122"/>
              </a:rPr>
              <a:t>表示的反函数求反，则得到原函数的最简</a:t>
            </a:r>
            <a:r>
              <a:rPr lang="zh-CN" altLang="en-US" sz="1800" dirty="0">
                <a:solidFill>
                  <a:srgbClr val="FF0000"/>
                </a:solidFill>
                <a:latin typeface="黑体" panose="02010609060101010101" pitchFamily="49" charset="-122"/>
                <a:ea typeface="黑体" panose="02010609060101010101" pitchFamily="49" charset="-122"/>
              </a:rPr>
              <a:t>或与式</a:t>
            </a:r>
            <a:r>
              <a:rPr lang="zh-CN" altLang="en-US" sz="1800" dirty="0">
                <a:latin typeface="黑体" panose="02010609060101010101" pitchFamily="49" charset="-122"/>
                <a:ea typeface="黑体" panose="02010609060101010101" pitchFamily="49" charset="-122"/>
              </a:rPr>
              <a:t>。</a:t>
            </a:r>
          </a:p>
        </p:txBody>
      </p:sp>
    </p:spTree>
  </p:cSld>
  <p:clrMapOvr>
    <a:masterClrMapping/>
  </p:clrMapOvr>
  <p:transition advTm="2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1945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7</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19460" name="Rectangle 3"/>
          <p:cNvSpPr>
            <a:spLocks noGrp="1"/>
          </p:cNvSpPr>
          <p:nvPr>
            <p:ph type="title"/>
          </p:nvPr>
        </p:nvSpPr>
        <p:spPr>
          <a:xfrm>
            <a:off x="346075" y="663575"/>
            <a:ext cx="8763000" cy="468313"/>
          </a:xfrm>
          <a:prstGeom prst="rect">
            <a:avLst/>
          </a:prstGeom>
          <a:noFill/>
          <a:ln w="9525">
            <a:noFill/>
          </a:ln>
        </p:spPr>
        <p:txBody>
          <a:bodyPr/>
          <a:lstStyle/>
          <a:p>
            <a:pPr eaLnBrk="1" hangingPunct="1">
              <a:lnSpc>
                <a:spcPct val="110000"/>
              </a:lnSpc>
            </a:pPr>
            <a:r>
              <a:rPr lang="en-US" altLang="zh-CN" sz="1800" b="1" dirty="0">
                <a:latin typeface="华文新魏" panose="02010800040101010101" pitchFamily="2" charset="-122"/>
                <a:ea typeface="华文新魏" panose="02010800040101010101" pitchFamily="2" charset="-122"/>
              </a:rPr>
              <a:t>   4) </a:t>
            </a:r>
            <a:r>
              <a:rPr lang="zh-CN" altLang="en-US" sz="1800" b="1" dirty="0">
                <a:latin typeface="华文新魏" panose="02010800040101010101" pitchFamily="2" charset="-122"/>
                <a:ea typeface="华文新魏" panose="02010800040101010101" pitchFamily="2" charset="-122"/>
              </a:rPr>
              <a:t>逻辑约定</a:t>
            </a:r>
          </a:p>
        </p:txBody>
      </p:sp>
      <p:sp>
        <p:nvSpPr>
          <p:cNvPr id="19461" name="Rectangle 4"/>
          <p:cNvSpPr>
            <a:spLocks noGrp="1"/>
          </p:cNvSpPr>
          <p:nvPr>
            <p:ph/>
          </p:nvPr>
        </p:nvSpPr>
        <p:spPr>
          <a:xfrm>
            <a:off x="203200" y="1138238"/>
            <a:ext cx="8310563" cy="2225675"/>
          </a:xfrm>
          <a:prstGeom prst="rect">
            <a:avLst/>
          </a:prstGeom>
          <a:noFill/>
          <a:ln w="9525">
            <a:noFill/>
          </a:ln>
        </p:spPr>
        <p:txBody>
          <a:bodyPr/>
          <a:lstStyle/>
          <a:p>
            <a:pPr eaLnBrk="1" hangingPunct="1">
              <a:buNone/>
            </a:pPr>
            <a:r>
              <a:rPr lang="en-US" altLang="zh-CN" sz="1800" b="1"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规定</a:t>
            </a:r>
            <a:r>
              <a:rPr lang="zh-CN" altLang="en-US" sz="1800" b="1" dirty="0">
                <a:latin typeface="华文新魏" panose="02010800040101010101" pitchFamily="2" charset="-122"/>
                <a:ea typeface="华文新魏" panose="02010800040101010101" pitchFamily="2" charset="-122"/>
              </a:rPr>
              <a:t>  逻辑电平</a:t>
            </a:r>
            <a:r>
              <a:rPr lang="zh-CN" altLang="en-US" sz="1800" dirty="0">
                <a:latin typeface="华文新魏" panose="02010800040101010101" pitchFamily="2" charset="-122"/>
                <a:ea typeface="华文新魏" panose="02010800040101010101" pitchFamily="2" charset="-122"/>
              </a:rPr>
              <a:t>（表示物理器件的电压物理量）与</a:t>
            </a:r>
            <a:r>
              <a:rPr lang="zh-CN" altLang="en-US" sz="1800" b="1" dirty="0">
                <a:latin typeface="华文新魏" panose="02010800040101010101" pitchFamily="2" charset="-122"/>
                <a:ea typeface="华文新魏" panose="02010800040101010101" pitchFamily="2" charset="-122"/>
              </a:rPr>
              <a:t> 逻辑状态</a:t>
            </a:r>
            <a:r>
              <a:rPr lang="zh-CN" altLang="en-US" sz="1800" dirty="0">
                <a:latin typeface="华文新魏" panose="02010800040101010101" pitchFamily="2" charset="-122"/>
                <a:ea typeface="华文新魏" panose="02010800040101010101" pitchFamily="2" charset="-122"/>
              </a:rPr>
              <a:t>（表示物理器件的功能）之间的</a:t>
            </a:r>
            <a:r>
              <a:rPr lang="zh-CN" altLang="en-US" sz="1800" b="1" dirty="0">
                <a:latin typeface="华文新魏" panose="02010800040101010101" pitchFamily="2" charset="-122"/>
                <a:ea typeface="华文新魏" panose="02010800040101010101" pitchFamily="2" charset="-122"/>
              </a:rPr>
              <a:t>关系，</a:t>
            </a:r>
            <a:r>
              <a:rPr lang="zh-CN" altLang="en-US" sz="1800" dirty="0">
                <a:latin typeface="华文新魏" panose="02010800040101010101" pitchFamily="2" charset="-122"/>
                <a:ea typeface="华文新魏" panose="02010800040101010101" pitchFamily="2" charset="-122"/>
              </a:rPr>
              <a:t>即 </a:t>
            </a:r>
            <a:r>
              <a:rPr lang="zh-CN" altLang="en-US" sz="1800" b="1" dirty="0">
                <a:latin typeface="华文新魏" panose="02010800040101010101" pitchFamily="2" charset="-122"/>
                <a:ea typeface="华文新魏" panose="02010800040101010101" pitchFamily="2" charset="-122"/>
              </a:rPr>
              <a:t>逻辑规定（约定）。</a:t>
            </a:r>
            <a:r>
              <a:rPr lang="zh-CN" altLang="en-US" sz="1800" dirty="0">
                <a:latin typeface="华文新魏" panose="02010800040101010101" pitchFamily="2" charset="-122"/>
                <a:ea typeface="华文新魏" panose="02010800040101010101" pitchFamily="2" charset="-122"/>
              </a:rPr>
              <a:t>这一规定过程称为</a:t>
            </a:r>
            <a:r>
              <a:rPr lang="zh-CN" altLang="en-US" sz="1800" b="1" dirty="0">
                <a:latin typeface="华文新魏" panose="02010800040101010101" pitchFamily="2" charset="-122"/>
                <a:ea typeface="华文新魏" panose="02010800040101010101" pitchFamily="2" charset="-122"/>
              </a:rPr>
              <a:t>逻辑化过程</a:t>
            </a:r>
            <a:r>
              <a:rPr lang="zh-CN" altLang="en-US" sz="1800" dirty="0">
                <a:latin typeface="华文新魏" panose="02010800040101010101" pitchFamily="2" charset="-122"/>
                <a:ea typeface="华文新魏" panose="02010800040101010101" pitchFamily="2" charset="-122"/>
              </a:rPr>
              <a:t>。        </a:t>
            </a:r>
          </a:p>
          <a:p>
            <a:pPr eaLnBrk="1" hangingPunct="1">
              <a:buNone/>
            </a:pPr>
            <a:r>
              <a:rPr lang="zh-CN" altLang="en-US" sz="1800" b="1" dirty="0">
                <a:latin typeface="华文新魏" panose="02010800040101010101" pitchFamily="2" charset="-122"/>
                <a:ea typeface="华文新魏" panose="02010800040101010101" pitchFamily="2" charset="-122"/>
              </a:rPr>
              <a:t>    逻辑规定</a:t>
            </a:r>
            <a:r>
              <a:rPr lang="zh-CN" altLang="en-US" sz="1800" dirty="0">
                <a:latin typeface="华文新魏" panose="02010800040101010101" pitchFamily="2" charset="-122"/>
                <a:ea typeface="华文新魏" panose="02010800040101010101" pitchFamily="2" charset="-122"/>
              </a:rPr>
              <a:t>有两种：</a:t>
            </a:r>
            <a:r>
              <a:rPr lang="zh-CN" altLang="en-US" sz="1800" b="1" dirty="0">
                <a:latin typeface="华文新魏" panose="02010800040101010101" pitchFamily="2" charset="-122"/>
                <a:ea typeface="华文新魏" panose="02010800040101010101" pitchFamily="2" charset="-122"/>
              </a:rPr>
              <a:t>正逻辑</a:t>
            </a:r>
            <a:r>
              <a:rPr lang="zh-CN" altLang="en-US" sz="1800" dirty="0">
                <a:latin typeface="华文新魏" panose="02010800040101010101" pitchFamily="2" charset="-122"/>
                <a:ea typeface="华文新魏" panose="02010800040101010101" pitchFamily="2" charset="-122"/>
              </a:rPr>
              <a:t>规定（约定）和</a:t>
            </a:r>
            <a:r>
              <a:rPr lang="zh-CN" altLang="en-US" sz="1800" b="1" dirty="0">
                <a:latin typeface="华文新魏" panose="02010800040101010101" pitchFamily="2" charset="-122"/>
                <a:ea typeface="华文新魏" panose="02010800040101010101" pitchFamily="2" charset="-122"/>
              </a:rPr>
              <a:t>负逻辑</a:t>
            </a:r>
            <a:r>
              <a:rPr lang="zh-CN" altLang="en-US" sz="1800" dirty="0">
                <a:latin typeface="华文新魏" panose="02010800040101010101" pitchFamily="2" charset="-122"/>
                <a:ea typeface="华文新魏" panose="02010800040101010101" pitchFamily="2" charset="-122"/>
              </a:rPr>
              <a:t>规定（约定），如下：</a:t>
            </a:r>
          </a:p>
        </p:txBody>
      </p:sp>
      <p:pic>
        <p:nvPicPr>
          <p:cNvPr id="19462" name="Group 67"/>
          <p:cNvPicPr/>
          <p:nvPr/>
        </p:nvPicPr>
        <p:blipFill>
          <a:blip r:embed="rId2"/>
          <a:stretch>
            <a:fillRect/>
          </a:stretch>
        </p:blipFill>
        <p:spPr>
          <a:xfrm>
            <a:off x="628650" y="2578100"/>
            <a:ext cx="7858125" cy="1665605"/>
          </a:xfrm>
          <a:prstGeom prst="rect">
            <a:avLst/>
          </a:prstGeom>
          <a:noFill/>
          <a:ln w="9525">
            <a:noFill/>
          </a:ln>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8704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70</a:t>
            </a:fld>
            <a:endParaRPr lang="en-US" altLang="zh-CN" sz="900" dirty="0">
              <a:solidFill>
                <a:srgbClr val="898989"/>
              </a:solidFill>
              <a:latin typeface="Times New Roman" panose="02020603050405020304" pitchFamily="18" charset="0"/>
            </a:endParaRPr>
          </a:p>
        </p:txBody>
      </p:sp>
      <p:sp>
        <p:nvSpPr>
          <p:cNvPr id="87044" name="Rectangle 2"/>
          <p:cNvSpPr>
            <a:spLocks noGrp="1"/>
          </p:cNvSpPr>
          <p:nvPr>
            <p:ph type="title"/>
          </p:nvPr>
        </p:nvSpPr>
        <p:spPr>
          <a:xfrm>
            <a:off x="214313" y="493713"/>
            <a:ext cx="8929687" cy="349250"/>
          </a:xfrm>
          <a:prstGeom prst="rect">
            <a:avLst/>
          </a:prstGeom>
          <a:noFill/>
          <a:ln w="9525">
            <a:noFill/>
          </a:ln>
        </p:spPr>
        <p:txBody>
          <a:bodyPr/>
          <a:lstStyle/>
          <a:p>
            <a:pPr eaLnBrk="1" hangingPunct="1"/>
            <a:r>
              <a:rPr lang="zh-CN" altLang="en-US" sz="1800" dirty="0">
                <a:latin typeface="黑体" panose="02010609060101010101" pitchFamily="49" charset="-122"/>
                <a:ea typeface="黑体" panose="02010609060101010101" pitchFamily="49" charset="-122"/>
              </a:rPr>
              <a:t>例</a:t>
            </a:r>
            <a:r>
              <a:rPr lang="en-US" altLang="zh-CN" sz="1800" dirty="0">
                <a:latin typeface="黑体" panose="02010609060101010101" pitchFamily="49" charset="-122"/>
                <a:ea typeface="黑体" panose="02010609060101010101" pitchFamily="49" charset="-122"/>
              </a:rPr>
              <a:t>1  </a:t>
            </a:r>
            <a:r>
              <a:rPr lang="zh-CN" altLang="en-US" sz="1800" dirty="0">
                <a:latin typeface="黑体" panose="02010609060101010101" pitchFamily="49" charset="-122"/>
                <a:ea typeface="黑体" panose="02010609060101010101" pitchFamily="49" charset="-122"/>
              </a:rPr>
              <a:t>化简</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1</a:t>
            </a:r>
            <a:r>
              <a:rPr lang="en-US"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sym typeface="Symbol" panose="05050102010706020507" pitchFamily="18" charset="2"/>
              </a:rPr>
              <a:t>m</a:t>
            </a:r>
            <a:r>
              <a:rPr lang="en-US" altLang="zh-CN" sz="1800" baseline="30000" dirty="0">
                <a:latin typeface="黑体" panose="02010609060101010101" pitchFamily="49" charset="-122"/>
                <a:ea typeface="黑体" panose="02010609060101010101" pitchFamily="49" charset="-122"/>
                <a:sym typeface="Symbol" panose="05050102010706020507" pitchFamily="18" charset="2"/>
              </a:rPr>
              <a:t>4</a:t>
            </a:r>
            <a:r>
              <a:rPr lang="en-US" altLang="zh-CN" sz="1800" dirty="0">
                <a:latin typeface="黑体" panose="02010609060101010101" pitchFamily="49" charset="-122"/>
                <a:ea typeface="黑体" panose="02010609060101010101" pitchFamily="49" charset="-122"/>
              </a:rPr>
              <a:t>(0,8,9,10,11,12,13,14,15)</a:t>
            </a:r>
            <a:r>
              <a:rPr lang="zh-CN" altLang="en-US" sz="1800" dirty="0">
                <a:latin typeface="黑体" panose="02010609060101010101" pitchFamily="49" charset="-122"/>
                <a:ea typeface="黑体" panose="02010609060101010101" pitchFamily="49" charset="-122"/>
              </a:rPr>
              <a:t>得到原函数的最简</a:t>
            </a:r>
            <a:r>
              <a:rPr lang="zh-CN" altLang="en-US" sz="1800" u="sng" dirty="0">
                <a:solidFill>
                  <a:srgbClr val="FF0000"/>
                </a:solidFill>
                <a:latin typeface="黑体" panose="02010609060101010101" pitchFamily="49" charset="-122"/>
                <a:ea typeface="黑体" panose="02010609060101010101" pitchFamily="49" charset="-122"/>
              </a:rPr>
              <a:t>或与式</a:t>
            </a:r>
          </a:p>
        </p:txBody>
      </p:sp>
      <p:sp>
        <p:nvSpPr>
          <p:cNvPr id="87045" name="Rectangle 3"/>
          <p:cNvSpPr>
            <a:spLocks noGrp="1"/>
          </p:cNvSpPr>
          <p:nvPr>
            <p:ph/>
          </p:nvPr>
        </p:nvSpPr>
        <p:spPr>
          <a:xfrm>
            <a:off x="228600" y="866775"/>
            <a:ext cx="8686800" cy="400050"/>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rPr>
              <a:t>第一步：将</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表示在卡诺图上，即标</a:t>
            </a:r>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小方格；</a:t>
            </a:r>
          </a:p>
        </p:txBody>
      </p:sp>
      <p:graphicFrame>
        <p:nvGraphicFramePr>
          <p:cNvPr id="84998" name="Group 6"/>
          <p:cNvGraphicFramePr>
            <a:graphicFrameLocks noGrp="1"/>
          </p:cNvGraphicFramePr>
          <p:nvPr/>
        </p:nvGraphicFramePr>
        <p:xfrm>
          <a:off x="5486400" y="3171825"/>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87073" name="Group 112"/>
          <p:cNvGrpSpPr/>
          <p:nvPr/>
        </p:nvGrpSpPr>
        <p:grpSpPr>
          <a:xfrm>
            <a:off x="4648200" y="2828925"/>
            <a:ext cx="1524000" cy="596900"/>
            <a:chOff x="0" y="0"/>
            <a:chExt cx="960" cy="502"/>
          </a:xfrm>
        </p:grpSpPr>
        <p:sp>
          <p:nvSpPr>
            <p:cNvPr id="87133" name="Line 113"/>
            <p:cNvSpPr/>
            <p:nvPr/>
          </p:nvSpPr>
          <p:spPr>
            <a:xfrm flipH="1" flipV="1">
              <a:off x="240" y="48"/>
              <a:ext cx="288" cy="240"/>
            </a:xfrm>
            <a:prstGeom prst="line">
              <a:avLst/>
            </a:prstGeom>
            <a:ln w="9525" cap="flat" cmpd="sng">
              <a:solidFill>
                <a:srgbClr val="767171"/>
              </a:solidFill>
              <a:prstDash val="solid"/>
              <a:headEnd type="none" w="med" len="med"/>
              <a:tailEnd type="none" w="med" len="med"/>
            </a:ln>
          </p:spPr>
          <p:txBody>
            <a:bodyPr/>
            <a:lstStyle/>
            <a:p>
              <a:endParaRPr lang="zh-CN" altLang="en-US"/>
            </a:p>
          </p:txBody>
        </p:sp>
        <p:sp>
          <p:nvSpPr>
            <p:cNvPr id="87134" name="Text Box 114"/>
            <p:cNvSpPr txBox="1"/>
            <p:nvPr/>
          </p:nvSpPr>
          <p:spPr>
            <a:xfrm>
              <a:off x="480" y="0"/>
              <a:ext cx="48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AB</a:t>
              </a:r>
            </a:p>
          </p:txBody>
        </p:sp>
        <p:sp>
          <p:nvSpPr>
            <p:cNvPr id="87135" name="Text Box 115"/>
            <p:cNvSpPr txBox="1"/>
            <p:nvPr/>
          </p:nvSpPr>
          <p:spPr>
            <a:xfrm>
              <a:off x="0" y="192"/>
              <a:ext cx="480"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CD</a:t>
              </a:r>
            </a:p>
          </p:txBody>
        </p:sp>
      </p:grpSp>
      <p:sp>
        <p:nvSpPr>
          <p:cNvPr id="87074" name="Text Box 123"/>
          <p:cNvSpPr txBox="1"/>
          <p:nvPr/>
        </p:nvSpPr>
        <p:spPr>
          <a:xfrm>
            <a:off x="228600" y="1209675"/>
            <a:ext cx="6400800" cy="341313"/>
          </a:xfrm>
          <a:prstGeom prst="rect">
            <a:avLst/>
          </a:prstGeom>
          <a:noFill/>
          <a:ln w="9525">
            <a:noFill/>
          </a:ln>
        </p:spPr>
        <p:txBody>
          <a:bodyPr>
            <a:spAutoFit/>
          </a:bodyPr>
          <a:lstStyle/>
          <a:p>
            <a:pPr eaLnBrk="1" hangingPunct="1">
              <a:lnSpc>
                <a:spcPct val="9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第二步：将未填</a:t>
            </a:r>
            <a:r>
              <a:rPr lang="en-US" altLang="zh-CN" sz="1800" dirty="0">
                <a:solidFill>
                  <a:schemeClr val="tx1"/>
                </a:solidFill>
                <a:latin typeface="黑体" panose="02010609060101010101" pitchFamily="49" charset="-122"/>
                <a:ea typeface="黑体" panose="02010609060101010101" pitchFamily="49" charset="-122"/>
              </a:rPr>
              <a:t>1</a:t>
            </a:r>
            <a:r>
              <a:rPr lang="zh-CN" altLang="en-US" sz="1800" dirty="0">
                <a:solidFill>
                  <a:schemeClr val="tx1"/>
                </a:solidFill>
                <a:latin typeface="黑体" panose="02010609060101010101" pitchFamily="49" charset="-122"/>
                <a:ea typeface="黑体" panose="02010609060101010101" pitchFamily="49" charset="-122"/>
              </a:rPr>
              <a:t>的小方格均填上</a:t>
            </a:r>
            <a:r>
              <a:rPr lang="en-US" altLang="zh-CN" sz="1800" dirty="0">
                <a:solidFill>
                  <a:schemeClr val="tx1"/>
                </a:solidFill>
                <a:latin typeface="黑体" panose="02010609060101010101" pitchFamily="49" charset="-122"/>
                <a:ea typeface="黑体" panose="02010609060101010101" pitchFamily="49" charset="-122"/>
              </a:rPr>
              <a:t>0</a:t>
            </a:r>
            <a:r>
              <a:rPr lang="zh-CN" altLang="en-US" sz="1800" dirty="0">
                <a:solidFill>
                  <a:schemeClr val="tx1"/>
                </a:solidFill>
                <a:latin typeface="黑体" panose="02010609060101010101" pitchFamily="49" charset="-122"/>
                <a:ea typeface="黑体" panose="02010609060101010101" pitchFamily="49" charset="-122"/>
              </a:rPr>
              <a:t>；</a:t>
            </a:r>
          </a:p>
        </p:txBody>
      </p:sp>
      <p:sp>
        <p:nvSpPr>
          <p:cNvPr id="87075" name="Text Box 124"/>
          <p:cNvSpPr txBox="1"/>
          <p:nvPr/>
        </p:nvSpPr>
        <p:spPr>
          <a:xfrm>
            <a:off x="228600" y="1552575"/>
            <a:ext cx="7162800" cy="341313"/>
          </a:xfrm>
          <a:prstGeom prst="rect">
            <a:avLst/>
          </a:prstGeom>
          <a:noFill/>
          <a:ln w="9525">
            <a:noFill/>
          </a:ln>
        </p:spPr>
        <p:txBody>
          <a:bodyPr>
            <a:spAutoFit/>
          </a:bodyPr>
          <a:lstStyle/>
          <a:p>
            <a:pPr eaLnBrk="1" hangingPunct="1">
              <a:lnSpc>
                <a:spcPct val="9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第三步：对所有标</a:t>
            </a:r>
            <a:r>
              <a:rPr lang="en-US" altLang="zh-CN" sz="1800" dirty="0">
                <a:solidFill>
                  <a:schemeClr val="tx1"/>
                </a:solidFill>
                <a:latin typeface="黑体" panose="02010609060101010101" pitchFamily="49" charset="-122"/>
                <a:ea typeface="黑体" panose="02010609060101010101" pitchFamily="49" charset="-122"/>
              </a:rPr>
              <a:t>0</a:t>
            </a:r>
            <a:r>
              <a:rPr lang="zh-CN" altLang="en-US" sz="1800" dirty="0">
                <a:solidFill>
                  <a:schemeClr val="tx1"/>
                </a:solidFill>
                <a:latin typeface="黑体" panose="02010609060101010101" pitchFamily="49" charset="-122"/>
                <a:ea typeface="黑体" panose="02010609060101010101" pitchFamily="49" charset="-122"/>
              </a:rPr>
              <a:t>小方格选出必要极大圈；</a:t>
            </a:r>
          </a:p>
        </p:txBody>
      </p:sp>
      <p:graphicFrame>
        <p:nvGraphicFramePr>
          <p:cNvPr id="85031" name="Group 39"/>
          <p:cNvGraphicFramePr>
            <a:graphicFrameLocks noGrp="1"/>
          </p:cNvGraphicFramePr>
          <p:nvPr/>
        </p:nvGraphicFramePr>
        <p:xfrm>
          <a:off x="5486400" y="3171825"/>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87103" name="Group 100"/>
          <p:cNvGrpSpPr/>
          <p:nvPr/>
        </p:nvGrpSpPr>
        <p:grpSpPr>
          <a:xfrm>
            <a:off x="5029200" y="3629025"/>
            <a:ext cx="1466850" cy="941388"/>
            <a:chOff x="0" y="0"/>
            <a:chExt cx="924" cy="790"/>
          </a:xfrm>
        </p:grpSpPr>
        <p:sp>
          <p:nvSpPr>
            <p:cNvPr id="87130" name="Rectangle 101"/>
            <p:cNvSpPr/>
            <p:nvPr/>
          </p:nvSpPr>
          <p:spPr>
            <a:xfrm>
              <a:off x="396" y="0"/>
              <a:ext cx="528" cy="480"/>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7131" name="Text Box 102"/>
            <p:cNvSpPr txBox="1"/>
            <p:nvPr/>
          </p:nvSpPr>
          <p:spPr>
            <a:xfrm>
              <a:off x="0" y="480"/>
              <a:ext cx="24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b</a:t>
              </a:r>
            </a:p>
          </p:txBody>
        </p:sp>
        <p:sp>
          <p:nvSpPr>
            <p:cNvPr id="87132" name="Line 103"/>
            <p:cNvSpPr/>
            <p:nvPr/>
          </p:nvSpPr>
          <p:spPr>
            <a:xfrm flipH="1">
              <a:off x="192" y="480"/>
              <a:ext cx="288" cy="96"/>
            </a:xfrm>
            <a:prstGeom prst="line">
              <a:avLst/>
            </a:prstGeom>
            <a:ln w="9525" cap="flat" cmpd="sng">
              <a:solidFill>
                <a:srgbClr val="767171"/>
              </a:solidFill>
              <a:prstDash val="solid"/>
              <a:headEnd type="none" w="med" len="med"/>
              <a:tailEnd type="none" w="med" len="med"/>
            </a:ln>
          </p:spPr>
          <p:txBody>
            <a:bodyPr/>
            <a:lstStyle/>
            <a:p>
              <a:endParaRPr lang="zh-CN" altLang="en-US"/>
            </a:p>
          </p:txBody>
        </p:sp>
      </p:grpSp>
      <p:grpSp>
        <p:nvGrpSpPr>
          <p:cNvPr id="87104" name="Group 104"/>
          <p:cNvGrpSpPr/>
          <p:nvPr/>
        </p:nvGrpSpPr>
        <p:grpSpPr>
          <a:xfrm>
            <a:off x="6172200" y="3271838"/>
            <a:ext cx="723900" cy="1784350"/>
            <a:chOff x="0" y="0"/>
            <a:chExt cx="456" cy="1498"/>
          </a:xfrm>
        </p:grpSpPr>
        <p:sp>
          <p:nvSpPr>
            <p:cNvPr id="87127" name="Rectangle 105"/>
            <p:cNvSpPr/>
            <p:nvPr/>
          </p:nvSpPr>
          <p:spPr>
            <a:xfrm>
              <a:off x="0" y="0"/>
              <a:ext cx="192" cy="1104"/>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7128" name="Text Box 106"/>
            <p:cNvSpPr txBox="1"/>
            <p:nvPr/>
          </p:nvSpPr>
          <p:spPr>
            <a:xfrm>
              <a:off x="216" y="1188"/>
              <a:ext cx="24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a:t>
              </a:r>
            </a:p>
          </p:txBody>
        </p:sp>
        <p:sp>
          <p:nvSpPr>
            <p:cNvPr id="87129" name="Line 107"/>
            <p:cNvSpPr/>
            <p:nvPr/>
          </p:nvSpPr>
          <p:spPr>
            <a:xfrm>
              <a:off x="168" y="1104"/>
              <a:ext cx="144" cy="144"/>
            </a:xfrm>
            <a:prstGeom prst="line">
              <a:avLst/>
            </a:prstGeom>
            <a:ln w="9525" cap="flat" cmpd="sng">
              <a:solidFill>
                <a:srgbClr val="767171"/>
              </a:solidFill>
              <a:prstDash val="solid"/>
              <a:headEnd type="none" w="med" len="med"/>
              <a:tailEnd type="none" w="med" len="med"/>
            </a:ln>
          </p:spPr>
          <p:txBody>
            <a:bodyPr/>
            <a:lstStyle/>
            <a:p>
              <a:endParaRPr lang="zh-CN" altLang="en-US"/>
            </a:p>
          </p:txBody>
        </p:sp>
      </p:grpSp>
      <p:grpSp>
        <p:nvGrpSpPr>
          <p:cNvPr id="87105" name="Group 154"/>
          <p:cNvGrpSpPr/>
          <p:nvPr/>
        </p:nvGrpSpPr>
        <p:grpSpPr>
          <a:xfrm>
            <a:off x="4991100" y="4043363"/>
            <a:ext cx="1466850" cy="939800"/>
            <a:chOff x="0" y="0"/>
            <a:chExt cx="924" cy="790"/>
          </a:xfrm>
        </p:grpSpPr>
        <p:sp>
          <p:nvSpPr>
            <p:cNvPr id="87124" name="Rectangle 155"/>
            <p:cNvSpPr/>
            <p:nvPr/>
          </p:nvSpPr>
          <p:spPr>
            <a:xfrm>
              <a:off x="396" y="0"/>
              <a:ext cx="528" cy="480"/>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7125" name="Text Box 156"/>
            <p:cNvSpPr txBox="1"/>
            <p:nvPr/>
          </p:nvSpPr>
          <p:spPr>
            <a:xfrm>
              <a:off x="0" y="480"/>
              <a:ext cx="24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c</a:t>
              </a:r>
            </a:p>
          </p:txBody>
        </p:sp>
        <p:sp>
          <p:nvSpPr>
            <p:cNvPr id="87126" name="Line 157"/>
            <p:cNvSpPr/>
            <p:nvPr/>
          </p:nvSpPr>
          <p:spPr>
            <a:xfrm flipH="1">
              <a:off x="192" y="480"/>
              <a:ext cx="288" cy="96"/>
            </a:xfrm>
            <a:prstGeom prst="line">
              <a:avLst/>
            </a:prstGeom>
            <a:ln w="9525" cap="flat" cmpd="sng">
              <a:solidFill>
                <a:srgbClr val="767171"/>
              </a:solidFill>
              <a:prstDash val="solid"/>
              <a:headEnd type="none" w="med" len="med"/>
              <a:tailEnd type="none" w="med" len="med"/>
            </a:ln>
          </p:spPr>
          <p:txBody>
            <a:bodyPr/>
            <a:lstStyle/>
            <a:p>
              <a:endParaRPr lang="zh-CN" altLang="en-US"/>
            </a:p>
          </p:txBody>
        </p:sp>
      </p:grpSp>
      <p:grpSp>
        <p:nvGrpSpPr>
          <p:cNvPr id="87106" name="Group 169"/>
          <p:cNvGrpSpPr/>
          <p:nvPr/>
        </p:nvGrpSpPr>
        <p:grpSpPr>
          <a:xfrm>
            <a:off x="228600" y="1895475"/>
            <a:ext cx="8058150" cy="646113"/>
            <a:chOff x="0" y="0"/>
            <a:chExt cx="5616" cy="543"/>
          </a:xfrm>
        </p:grpSpPr>
        <p:sp>
          <p:nvSpPr>
            <p:cNvPr id="87119" name="Text Box 125"/>
            <p:cNvSpPr txBox="1"/>
            <p:nvPr/>
          </p:nvSpPr>
          <p:spPr>
            <a:xfrm>
              <a:off x="0" y="0"/>
              <a:ext cx="5616" cy="543"/>
            </a:xfrm>
            <a:prstGeom prst="rect">
              <a:avLst/>
            </a:prstGeom>
            <a:noFill/>
            <a:ln w="9525">
              <a:noFill/>
            </a:ln>
          </p:spPr>
          <p:txBody>
            <a:bodyPr>
              <a:spAutoFit/>
            </a:bodyPr>
            <a:lstStyle/>
            <a:p>
              <a:pPr eaLnBrk="1" hangingPunct="1">
                <a:lnSpc>
                  <a:spcPct val="9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第四步：对所有标</a:t>
              </a:r>
              <a:r>
                <a:rPr lang="en-US" altLang="zh-CN" sz="1800" dirty="0">
                  <a:solidFill>
                    <a:schemeClr val="tx1"/>
                  </a:solidFill>
                  <a:latin typeface="黑体" panose="02010609060101010101" pitchFamily="49" charset="-122"/>
                  <a:ea typeface="黑体" panose="02010609060101010101" pitchFamily="49" charset="-122"/>
                </a:rPr>
                <a:t>0</a:t>
              </a:r>
              <a:r>
                <a:rPr lang="zh-CN" altLang="en-US" sz="1800" dirty="0">
                  <a:solidFill>
                    <a:schemeClr val="tx1"/>
                  </a:solidFill>
                  <a:latin typeface="黑体" panose="02010609060101010101" pitchFamily="49" charset="-122"/>
                  <a:ea typeface="黑体" panose="02010609060101010101" pitchFamily="49" charset="-122"/>
                </a:rPr>
                <a:t>小方格选择最小覆盖，即得到反函数</a:t>
              </a:r>
            </a:p>
            <a:p>
              <a:pPr eaLnBrk="1" hangingPunct="1">
                <a:lnSpc>
                  <a:spcPct val="9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的</a:t>
              </a:r>
              <a:r>
                <a:rPr lang="zh-CN" altLang="en-US" sz="1800" dirty="0">
                  <a:solidFill>
                    <a:srgbClr val="FF0000"/>
                  </a:solidFill>
                  <a:latin typeface="黑体" panose="02010609060101010101" pitchFamily="49" charset="-122"/>
                  <a:ea typeface="黑体" panose="02010609060101010101" pitchFamily="49" charset="-122"/>
                </a:rPr>
                <a:t>最简与或式</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F</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a +b +c = AB + AD + AC</a:t>
              </a:r>
            </a:p>
          </p:txBody>
        </p:sp>
        <p:sp>
          <p:nvSpPr>
            <p:cNvPr id="87120" name="Line 158"/>
            <p:cNvSpPr/>
            <p:nvPr/>
          </p:nvSpPr>
          <p:spPr>
            <a:xfrm>
              <a:off x="3560" y="285"/>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7121" name="Line 159"/>
            <p:cNvSpPr/>
            <p:nvPr/>
          </p:nvSpPr>
          <p:spPr>
            <a:xfrm>
              <a:off x="4073" y="285"/>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7122" name="Line 160"/>
            <p:cNvSpPr/>
            <p:nvPr/>
          </p:nvSpPr>
          <p:spPr>
            <a:xfrm>
              <a:off x="4598" y="285"/>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7123" name="Line 168"/>
            <p:cNvSpPr/>
            <p:nvPr/>
          </p:nvSpPr>
          <p:spPr>
            <a:xfrm flipV="1">
              <a:off x="2324" y="282"/>
              <a:ext cx="151"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grpSp>
        <p:nvGrpSpPr>
          <p:cNvPr id="87107" name="Group 167"/>
          <p:cNvGrpSpPr/>
          <p:nvPr/>
        </p:nvGrpSpPr>
        <p:grpSpPr>
          <a:xfrm>
            <a:off x="214313" y="2517775"/>
            <a:ext cx="8643937" cy="757238"/>
            <a:chOff x="0" y="0"/>
            <a:chExt cx="5376" cy="635"/>
          </a:xfrm>
        </p:grpSpPr>
        <p:sp>
          <p:nvSpPr>
            <p:cNvPr id="87115" name="Text Box 126"/>
            <p:cNvSpPr txBox="1"/>
            <p:nvPr/>
          </p:nvSpPr>
          <p:spPr>
            <a:xfrm>
              <a:off x="0" y="0"/>
              <a:ext cx="5376" cy="635"/>
            </a:xfrm>
            <a:prstGeom prst="rect">
              <a:avLst/>
            </a:prstGeom>
            <a:noFill/>
            <a:ln w="9525">
              <a:noFill/>
            </a:ln>
          </p:spPr>
          <p:txBody>
            <a:bodyPr>
              <a:spAutoFit/>
            </a:bodyPr>
            <a:lstStyle/>
            <a:p>
              <a:pPr eaLnBrk="1" hangingPunct="1">
                <a:lnSpc>
                  <a:spcPct val="9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第五步：对反函数求反，即得到原函数的最简或与式。</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F</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(A+B)(A+D)(A+C)</a:t>
              </a:r>
            </a:p>
          </p:txBody>
        </p:sp>
        <p:sp>
          <p:nvSpPr>
            <p:cNvPr id="87116" name="Line 163"/>
            <p:cNvSpPr/>
            <p:nvPr/>
          </p:nvSpPr>
          <p:spPr>
            <a:xfrm>
              <a:off x="1200" y="360"/>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7117" name="Line 164"/>
            <p:cNvSpPr/>
            <p:nvPr/>
          </p:nvSpPr>
          <p:spPr>
            <a:xfrm>
              <a:off x="1702" y="360"/>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7118" name="Line 165"/>
            <p:cNvSpPr/>
            <p:nvPr/>
          </p:nvSpPr>
          <p:spPr>
            <a:xfrm>
              <a:off x="2230" y="360"/>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cxnSp>
        <p:nvCxnSpPr>
          <p:cNvPr id="87108" name="直接连接符 2"/>
          <p:cNvCxnSpPr/>
          <p:nvPr/>
        </p:nvCxnSpPr>
        <p:spPr>
          <a:xfrm>
            <a:off x="5405438" y="2235200"/>
            <a:ext cx="174625" cy="0"/>
          </a:xfrm>
          <a:prstGeom prst="line">
            <a:avLst/>
          </a:prstGeom>
          <a:ln w="19050" cap="flat" cmpd="sng">
            <a:solidFill>
              <a:srgbClr val="767171"/>
            </a:solidFill>
            <a:prstDash val="solid"/>
            <a:headEnd type="none" w="med" len="med"/>
            <a:tailEnd type="none" w="med" len="med"/>
          </a:ln>
        </p:spPr>
      </p:cxnSp>
      <p:cxnSp>
        <p:nvCxnSpPr>
          <p:cNvPr id="87109" name="直接连接符 43"/>
          <p:cNvCxnSpPr/>
          <p:nvPr/>
        </p:nvCxnSpPr>
        <p:spPr>
          <a:xfrm>
            <a:off x="5951538" y="2235200"/>
            <a:ext cx="174625" cy="0"/>
          </a:xfrm>
          <a:prstGeom prst="line">
            <a:avLst/>
          </a:prstGeom>
          <a:ln w="19050" cap="flat" cmpd="sng">
            <a:solidFill>
              <a:srgbClr val="767171"/>
            </a:solidFill>
            <a:prstDash val="solid"/>
            <a:headEnd type="none" w="med" len="med"/>
            <a:tailEnd type="none" w="med" len="med"/>
          </a:ln>
        </p:spPr>
      </p:cxnSp>
      <p:cxnSp>
        <p:nvCxnSpPr>
          <p:cNvPr id="87110" name="直接连接符 44"/>
          <p:cNvCxnSpPr/>
          <p:nvPr/>
        </p:nvCxnSpPr>
        <p:spPr>
          <a:xfrm>
            <a:off x="6557963" y="2227263"/>
            <a:ext cx="174625" cy="0"/>
          </a:xfrm>
          <a:prstGeom prst="line">
            <a:avLst/>
          </a:prstGeom>
          <a:ln w="19050" cap="flat" cmpd="sng">
            <a:solidFill>
              <a:srgbClr val="767171"/>
            </a:solidFill>
            <a:prstDash val="solid"/>
            <a:headEnd type="none" w="med" len="med"/>
            <a:tailEnd type="none" w="med" len="med"/>
          </a:ln>
        </p:spPr>
      </p:cxnSp>
      <p:cxnSp>
        <p:nvCxnSpPr>
          <p:cNvPr id="87111" name="直接连接符 45"/>
          <p:cNvCxnSpPr/>
          <p:nvPr/>
        </p:nvCxnSpPr>
        <p:spPr>
          <a:xfrm>
            <a:off x="2309813" y="2968625"/>
            <a:ext cx="174625" cy="0"/>
          </a:xfrm>
          <a:prstGeom prst="line">
            <a:avLst/>
          </a:prstGeom>
          <a:ln w="19050" cap="flat" cmpd="sng">
            <a:solidFill>
              <a:srgbClr val="767171"/>
            </a:solidFill>
            <a:prstDash val="solid"/>
            <a:headEnd type="none" w="med" len="med"/>
            <a:tailEnd type="none" w="med" len="med"/>
          </a:ln>
        </p:spPr>
      </p:cxnSp>
      <p:cxnSp>
        <p:nvCxnSpPr>
          <p:cNvPr id="87112" name="直接连接符 46"/>
          <p:cNvCxnSpPr/>
          <p:nvPr/>
        </p:nvCxnSpPr>
        <p:spPr>
          <a:xfrm>
            <a:off x="2863850" y="2968625"/>
            <a:ext cx="174625" cy="0"/>
          </a:xfrm>
          <a:prstGeom prst="line">
            <a:avLst/>
          </a:prstGeom>
          <a:ln w="19050" cap="flat" cmpd="sng">
            <a:solidFill>
              <a:srgbClr val="767171"/>
            </a:solidFill>
            <a:prstDash val="solid"/>
            <a:headEnd type="none" w="med" len="med"/>
            <a:tailEnd type="none" w="med" len="med"/>
          </a:ln>
        </p:spPr>
      </p:cxnSp>
      <p:cxnSp>
        <p:nvCxnSpPr>
          <p:cNvPr id="87113" name="直接连接符 47"/>
          <p:cNvCxnSpPr/>
          <p:nvPr/>
        </p:nvCxnSpPr>
        <p:spPr>
          <a:xfrm>
            <a:off x="3443288" y="2976563"/>
            <a:ext cx="174625" cy="0"/>
          </a:xfrm>
          <a:prstGeom prst="line">
            <a:avLst/>
          </a:prstGeom>
          <a:ln w="19050" cap="flat" cmpd="sng">
            <a:solidFill>
              <a:srgbClr val="767171"/>
            </a:solidFill>
            <a:prstDash val="solid"/>
            <a:headEnd type="none" w="med" len="med"/>
            <a:tailEnd type="none" w="med" len="med"/>
          </a:ln>
        </p:spPr>
      </p:cxnSp>
      <p:cxnSp>
        <p:nvCxnSpPr>
          <p:cNvPr id="87114" name="直接连接符 2"/>
          <p:cNvCxnSpPr/>
          <p:nvPr/>
        </p:nvCxnSpPr>
        <p:spPr>
          <a:xfrm>
            <a:off x="3797300" y="2235200"/>
            <a:ext cx="198438" cy="0"/>
          </a:xfrm>
          <a:prstGeom prst="line">
            <a:avLst/>
          </a:prstGeom>
          <a:ln w="15875" cap="flat" cmpd="sng">
            <a:solidFill>
              <a:srgbClr val="FF0000"/>
            </a:solidFill>
            <a:prstDash val="solid"/>
            <a:headEnd type="none" w="med" len="med"/>
            <a:tailEnd type="none" w="med" len="med"/>
          </a:ln>
        </p:spPr>
      </p:cxnSp>
    </p:spTree>
  </p:cSld>
  <p:clrMapOvr>
    <a:masterClrMapping/>
  </p:clrMapOvr>
  <p:transition advTm="2000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8806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71</a:t>
            </a:fld>
            <a:endParaRPr lang="en-US" altLang="zh-CN" sz="900" dirty="0">
              <a:solidFill>
                <a:srgbClr val="898989"/>
              </a:solidFill>
              <a:latin typeface="Times New Roman" panose="02020603050405020304" pitchFamily="18" charset="0"/>
            </a:endParaRPr>
          </a:p>
        </p:txBody>
      </p:sp>
      <p:sp>
        <p:nvSpPr>
          <p:cNvPr id="88068" name="Rectangle 2"/>
          <p:cNvSpPr>
            <a:spLocks noGrp="1"/>
          </p:cNvSpPr>
          <p:nvPr>
            <p:ph type="title"/>
          </p:nvPr>
        </p:nvSpPr>
        <p:spPr>
          <a:xfrm>
            <a:off x="212725" y="500063"/>
            <a:ext cx="8534400" cy="466725"/>
          </a:xfrm>
          <a:prstGeom prst="rect">
            <a:avLst/>
          </a:prstGeom>
          <a:noFill/>
          <a:ln w="9525">
            <a:noFill/>
          </a:ln>
        </p:spPr>
        <p:txBody>
          <a:bodyPr/>
          <a:lstStyle/>
          <a:p>
            <a:pPr eaLnBrk="1" hangingPunct="1">
              <a:buFont typeface="Wingdings" panose="05000000000000000000" pitchFamily="2" charset="2"/>
              <a:buChar char="Ø"/>
            </a:pPr>
            <a:r>
              <a:rPr lang="zh-CN" altLang="en-US" sz="1800" b="1" dirty="0">
                <a:latin typeface="黑体" panose="02010609060101010101" pitchFamily="49" charset="-122"/>
                <a:ea typeface="黑体" panose="02010609060101010101" pitchFamily="49" charset="-122"/>
              </a:rPr>
              <a:t>同一函数的对应的电路比较</a:t>
            </a:r>
          </a:p>
        </p:txBody>
      </p:sp>
      <p:sp>
        <p:nvSpPr>
          <p:cNvPr id="88069" name="Rectangle 3"/>
          <p:cNvSpPr>
            <a:spLocks noGrp="1"/>
          </p:cNvSpPr>
          <p:nvPr>
            <p:ph/>
          </p:nvPr>
        </p:nvSpPr>
        <p:spPr>
          <a:xfrm>
            <a:off x="366713" y="846138"/>
            <a:ext cx="6553200" cy="400050"/>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rPr>
              <a:t>例： </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的卡诺图表示如右：</a:t>
            </a:r>
          </a:p>
        </p:txBody>
      </p:sp>
      <p:grpSp>
        <p:nvGrpSpPr>
          <p:cNvPr id="88070" name="Group 42"/>
          <p:cNvGrpSpPr/>
          <p:nvPr/>
        </p:nvGrpSpPr>
        <p:grpSpPr>
          <a:xfrm>
            <a:off x="5486400" y="863600"/>
            <a:ext cx="1524000" cy="596900"/>
            <a:chOff x="0" y="0"/>
            <a:chExt cx="960" cy="502"/>
          </a:xfrm>
        </p:grpSpPr>
        <p:sp>
          <p:nvSpPr>
            <p:cNvPr id="88137" name="Line 43"/>
            <p:cNvSpPr/>
            <p:nvPr/>
          </p:nvSpPr>
          <p:spPr>
            <a:xfrm flipH="1" flipV="1">
              <a:off x="240" y="48"/>
              <a:ext cx="288" cy="240"/>
            </a:xfrm>
            <a:prstGeom prst="line">
              <a:avLst/>
            </a:prstGeom>
            <a:ln w="9525" cap="flat" cmpd="sng">
              <a:solidFill>
                <a:srgbClr val="767171"/>
              </a:solidFill>
              <a:prstDash val="solid"/>
              <a:headEnd type="none" w="med" len="med"/>
              <a:tailEnd type="none" w="med" len="med"/>
            </a:ln>
          </p:spPr>
          <p:txBody>
            <a:bodyPr/>
            <a:lstStyle/>
            <a:p>
              <a:endParaRPr lang="zh-CN" altLang="en-US"/>
            </a:p>
          </p:txBody>
        </p:sp>
        <p:sp>
          <p:nvSpPr>
            <p:cNvPr id="88138" name="Text Box 44"/>
            <p:cNvSpPr txBox="1"/>
            <p:nvPr/>
          </p:nvSpPr>
          <p:spPr>
            <a:xfrm>
              <a:off x="480" y="0"/>
              <a:ext cx="48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AB</a:t>
              </a:r>
            </a:p>
          </p:txBody>
        </p:sp>
        <p:sp>
          <p:nvSpPr>
            <p:cNvPr id="88139" name="Text Box 45"/>
            <p:cNvSpPr txBox="1"/>
            <p:nvPr/>
          </p:nvSpPr>
          <p:spPr>
            <a:xfrm>
              <a:off x="0" y="192"/>
              <a:ext cx="480"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CD</a:t>
              </a:r>
            </a:p>
          </p:txBody>
        </p:sp>
      </p:grpSp>
      <p:graphicFrame>
        <p:nvGraphicFramePr>
          <p:cNvPr id="86026" name="Group 10"/>
          <p:cNvGraphicFramePr>
            <a:graphicFrameLocks noGrp="1"/>
          </p:cNvGraphicFramePr>
          <p:nvPr/>
        </p:nvGraphicFramePr>
        <p:xfrm>
          <a:off x="6324600" y="1149350"/>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88098" name="Group 73"/>
          <p:cNvGrpSpPr/>
          <p:nvPr/>
        </p:nvGrpSpPr>
        <p:grpSpPr>
          <a:xfrm>
            <a:off x="5867400" y="1592263"/>
            <a:ext cx="1466850" cy="939800"/>
            <a:chOff x="0" y="0"/>
            <a:chExt cx="924" cy="790"/>
          </a:xfrm>
        </p:grpSpPr>
        <p:sp>
          <p:nvSpPr>
            <p:cNvPr id="88134" name="Rectangle 74"/>
            <p:cNvSpPr/>
            <p:nvPr/>
          </p:nvSpPr>
          <p:spPr>
            <a:xfrm>
              <a:off x="396" y="0"/>
              <a:ext cx="528" cy="480"/>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8135" name="Text Box 75"/>
            <p:cNvSpPr txBox="1"/>
            <p:nvPr/>
          </p:nvSpPr>
          <p:spPr>
            <a:xfrm>
              <a:off x="0" y="480"/>
              <a:ext cx="240"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b</a:t>
              </a:r>
            </a:p>
          </p:txBody>
        </p:sp>
        <p:sp>
          <p:nvSpPr>
            <p:cNvPr id="88136" name="Line 76"/>
            <p:cNvSpPr/>
            <p:nvPr/>
          </p:nvSpPr>
          <p:spPr>
            <a:xfrm flipH="1">
              <a:off x="192" y="480"/>
              <a:ext cx="288" cy="96"/>
            </a:xfrm>
            <a:prstGeom prst="line">
              <a:avLst/>
            </a:prstGeom>
            <a:ln w="9525" cap="flat" cmpd="sng">
              <a:solidFill>
                <a:srgbClr val="767171"/>
              </a:solidFill>
              <a:prstDash val="solid"/>
              <a:headEnd type="none" w="med" len="med"/>
              <a:tailEnd type="none" w="med" len="med"/>
            </a:ln>
          </p:spPr>
          <p:txBody>
            <a:bodyPr/>
            <a:lstStyle/>
            <a:p>
              <a:endParaRPr lang="zh-CN" altLang="en-US"/>
            </a:p>
          </p:txBody>
        </p:sp>
      </p:grpSp>
      <p:grpSp>
        <p:nvGrpSpPr>
          <p:cNvPr id="88099" name="Group 77"/>
          <p:cNvGrpSpPr/>
          <p:nvPr/>
        </p:nvGrpSpPr>
        <p:grpSpPr>
          <a:xfrm>
            <a:off x="7010400" y="1235075"/>
            <a:ext cx="723900" cy="1790700"/>
            <a:chOff x="0" y="0"/>
            <a:chExt cx="456" cy="1505"/>
          </a:xfrm>
        </p:grpSpPr>
        <p:sp>
          <p:nvSpPr>
            <p:cNvPr id="88131" name="Rectangle 78"/>
            <p:cNvSpPr/>
            <p:nvPr/>
          </p:nvSpPr>
          <p:spPr>
            <a:xfrm>
              <a:off x="0" y="0"/>
              <a:ext cx="192" cy="1104"/>
            </a:xfrm>
            <a:prstGeom prst="rect">
              <a:avLst/>
            </a:prstGeom>
            <a:noFill/>
            <a:ln w="9525" cap="flat" cmpd="sng">
              <a:solidFill>
                <a:srgbClr val="76717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8132" name="Text Box 79"/>
            <p:cNvSpPr txBox="1"/>
            <p:nvPr/>
          </p:nvSpPr>
          <p:spPr>
            <a:xfrm>
              <a:off x="216" y="1189"/>
              <a:ext cx="240" cy="316"/>
            </a:xfrm>
            <a:prstGeom prst="rect">
              <a:avLst/>
            </a:prstGeom>
            <a:noFill/>
            <a:ln w="9525" cap="flat" cmpd="sng">
              <a:solidFill>
                <a:srgbClr val="000000"/>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a:t>
              </a:r>
            </a:p>
          </p:txBody>
        </p:sp>
        <p:sp>
          <p:nvSpPr>
            <p:cNvPr id="88133" name="Line 80"/>
            <p:cNvSpPr/>
            <p:nvPr/>
          </p:nvSpPr>
          <p:spPr>
            <a:xfrm>
              <a:off x="168" y="1104"/>
              <a:ext cx="144" cy="144"/>
            </a:xfrm>
            <a:prstGeom prst="line">
              <a:avLst/>
            </a:prstGeom>
            <a:ln w="9525" cap="flat" cmpd="sng">
              <a:solidFill>
                <a:srgbClr val="767171"/>
              </a:solidFill>
              <a:prstDash val="solid"/>
              <a:headEnd type="none" w="med" len="med"/>
              <a:tailEnd type="none" w="med" len="med"/>
            </a:ln>
          </p:spPr>
          <p:txBody>
            <a:bodyPr/>
            <a:lstStyle/>
            <a:p>
              <a:endParaRPr lang="zh-CN" altLang="en-US"/>
            </a:p>
          </p:txBody>
        </p:sp>
      </p:grpSp>
      <p:grpSp>
        <p:nvGrpSpPr>
          <p:cNvPr id="88100" name="Group 81"/>
          <p:cNvGrpSpPr/>
          <p:nvPr/>
        </p:nvGrpSpPr>
        <p:grpSpPr>
          <a:xfrm>
            <a:off x="5829300" y="1981200"/>
            <a:ext cx="1466850" cy="938213"/>
            <a:chOff x="0" y="0"/>
            <a:chExt cx="924" cy="787"/>
          </a:xfrm>
        </p:grpSpPr>
        <p:sp>
          <p:nvSpPr>
            <p:cNvPr id="88128" name="Rectangle 82"/>
            <p:cNvSpPr/>
            <p:nvPr/>
          </p:nvSpPr>
          <p:spPr>
            <a:xfrm>
              <a:off x="396" y="0"/>
              <a:ext cx="528" cy="480"/>
            </a:xfrm>
            <a:prstGeom prst="rect">
              <a:avLst/>
            </a:prstGeom>
            <a:noFill/>
            <a:ln w="9525" cap="flat" cmpd="sng">
              <a:solidFill>
                <a:srgbClr val="0000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8129" name="Text Box 83"/>
            <p:cNvSpPr txBox="1"/>
            <p:nvPr/>
          </p:nvSpPr>
          <p:spPr>
            <a:xfrm>
              <a:off x="0" y="480"/>
              <a:ext cx="240"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c</a:t>
              </a:r>
            </a:p>
          </p:txBody>
        </p:sp>
        <p:sp>
          <p:nvSpPr>
            <p:cNvPr id="88130" name="Line 84"/>
            <p:cNvSpPr/>
            <p:nvPr/>
          </p:nvSpPr>
          <p:spPr>
            <a:xfrm flipH="1">
              <a:off x="192" y="480"/>
              <a:ext cx="288" cy="96"/>
            </a:xfrm>
            <a:prstGeom prst="line">
              <a:avLst/>
            </a:prstGeom>
            <a:ln w="9525" cap="flat" cmpd="sng">
              <a:solidFill>
                <a:srgbClr val="767171"/>
              </a:solidFill>
              <a:prstDash val="solid"/>
              <a:headEnd type="none" w="med" len="med"/>
              <a:tailEnd type="none" w="med" len="med"/>
            </a:ln>
          </p:spPr>
          <p:txBody>
            <a:bodyPr/>
            <a:lstStyle/>
            <a:p>
              <a:endParaRPr lang="zh-CN" altLang="en-US"/>
            </a:p>
          </p:txBody>
        </p:sp>
      </p:grpSp>
      <p:sp>
        <p:nvSpPr>
          <p:cNvPr id="88101" name="Rectangle 85"/>
          <p:cNvSpPr/>
          <p:nvPr/>
        </p:nvSpPr>
        <p:spPr>
          <a:xfrm>
            <a:off x="7543800" y="1206500"/>
            <a:ext cx="990600" cy="1314450"/>
          </a:xfrm>
          <a:prstGeom prst="rect">
            <a:avLst/>
          </a:prstGeom>
          <a:noFill/>
          <a:ln w="9525" cap="flat" cmpd="sng">
            <a:solidFill>
              <a:srgbClr val="FF66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8102" name="Oval 86"/>
          <p:cNvSpPr/>
          <p:nvPr/>
        </p:nvSpPr>
        <p:spPr>
          <a:xfrm>
            <a:off x="8116888" y="1222375"/>
            <a:ext cx="360362" cy="269875"/>
          </a:xfrm>
          <a:prstGeom prst="ellipse">
            <a:avLst/>
          </a:prstGeom>
          <a:noFill/>
          <a:ln w="9525" cap="flat" cmpd="sng">
            <a:solidFill>
              <a:srgbClr val="FF66FF"/>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8103" name="Oval 87"/>
          <p:cNvSpPr/>
          <p:nvPr/>
        </p:nvSpPr>
        <p:spPr>
          <a:xfrm>
            <a:off x="6419850" y="1206500"/>
            <a:ext cx="360363" cy="269875"/>
          </a:xfrm>
          <a:prstGeom prst="ellipse">
            <a:avLst/>
          </a:prstGeom>
          <a:noFill/>
          <a:ln w="9525" cap="flat" cmpd="sng">
            <a:solidFill>
              <a:srgbClr val="FF66FF"/>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8104" name="Line 88"/>
          <p:cNvSpPr/>
          <p:nvPr/>
        </p:nvSpPr>
        <p:spPr>
          <a:xfrm flipV="1">
            <a:off x="6781800" y="806450"/>
            <a:ext cx="1066800" cy="457200"/>
          </a:xfrm>
          <a:prstGeom prst="line">
            <a:avLst/>
          </a:prstGeom>
          <a:ln w="9525" cap="flat" cmpd="sng">
            <a:solidFill>
              <a:srgbClr val="767171"/>
            </a:solidFill>
            <a:prstDash val="solid"/>
            <a:headEnd type="none" w="med" len="med"/>
            <a:tailEnd type="none" w="med" len="med"/>
          </a:ln>
        </p:spPr>
        <p:txBody>
          <a:bodyPr/>
          <a:lstStyle/>
          <a:p>
            <a:endParaRPr lang="zh-CN" altLang="en-US"/>
          </a:p>
        </p:txBody>
      </p:sp>
      <p:sp>
        <p:nvSpPr>
          <p:cNvPr id="88105" name="Line 89"/>
          <p:cNvSpPr/>
          <p:nvPr/>
        </p:nvSpPr>
        <p:spPr>
          <a:xfrm>
            <a:off x="7848600" y="806450"/>
            <a:ext cx="381000" cy="400050"/>
          </a:xfrm>
          <a:prstGeom prst="line">
            <a:avLst/>
          </a:prstGeom>
          <a:ln w="9525" cap="flat" cmpd="sng">
            <a:solidFill>
              <a:srgbClr val="767171"/>
            </a:solidFill>
            <a:prstDash val="solid"/>
            <a:headEnd type="none" w="med" len="med"/>
            <a:tailEnd type="none" w="med" len="med"/>
          </a:ln>
        </p:spPr>
        <p:txBody>
          <a:bodyPr/>
          <a:lstStyle/>
          <a:p>
            <a:endParaRPr lang="zh-CN" altLang="en-US"/>
          </a:p>
        </p:txBody>
      </p:sp>
      <p:sp>
        <p:nvSpPr>
          <p:cNvPr id="88106" name="Text Box 90"/>
          <p:cNvSpPr txBox="1"/>
          <p:nvPr/>
        </p:nvSpPr>
        <p:spPr>
          <a:xfrm>
            <a:off x="7570788" y="771525"/>
            <a:ext cx="4572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d</a:t>
            </a:r>
          </a:p>
        </p:txBody>
      </p:sp>
      <p:sp>
        <p:nvSpPr>
          <p:cNvPr id="88107" name="Line 91"/>
          <p:cNvSpPr/>
          <p:nvPr/>
        </p:nvSpPr>
        <p:spPr>
          <a:xfrm>
            <a:off x="8229600" y="2578100"/>
            <a:ext cx="152400" cy="285750"/>
          </a:xfrm>
          <a:prstGeom prst="line">
            <a:avLst/>
          </a:prstGeom>
          <a:ln w="9525" cap="flat" cmpd="sng">
            <a:solidFill>
              <a:srgbClr val="767171"/>
            </a:solidFill>
            <a:prstDash val="solid"/>
            <a:headEnd type="none" w="med" len="med"/>
            <a:tailEnd type="none" w="med" len="med"/>
          </a:ln>
        </p:spPr>
        <p:txBody>
          <a:bodyPr/>
          <a:lstStyle/>
          <a:p>
            <a:endParaRPr lang="zh-CN" altLang="en-US"/>
          </a:p>
        </p:txBody>
      </p:sp>
      <p:sp>
        <p:nvSpPr>
          <p:cNvPr id="88108" name="Text Box 92"/>
          <p:cNvSpPr txBox="1"/>
          <p:nvPr/>
        </p:nvSpPr>
        <p:spPr>
          <a:xfrm>
            <a:off x="8305800" y="2578100"/>
            <a:ext cx="3810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e</a:t>
            </a:r>
          </a:p>
        </p:txBody>
      </p:sp>
      <p:grpSp>
        <p:nvGrpSpPr>
          <p:cNvPr id="88109" name="Group 185"/>
          <p:cNvGrpSpPr/>
          <p:nvPr/>
        </p:nvGrpSpPr>
        <p:grpSpPr>
          <a:xfrm>
            <a:off x="365125" y="1222375"/>
            <a:ext cx="5029200" cy="701675"/>
            <a:chOff x="0" y="0"/>
            <a:chExt cx="3168" cy="589"/>
          </a:xfrm>
        </p:grpSpPr>
        <p:grpSp>
          <p:nvGrpSpPr>
            <p:cNvPr id="88123" name="Group 98"/>
            <p:cNvGrpSpPr/>
            <p:nvPr/>
          </p:nvGrpSpPr>
          <p:grpSpPr>
            <a:xfrm>
              <a:off x="1788" y="36"/>
              <a:ext cx="1152" cy="0"/>
              <a:chOff x="0" y="0"/>
              <a:chExt cx="1152" cy="0"/>
            </a:xfrm>
          </p:grpSpPr>
          <p:sp>
            <p:nvSpPr>
              <p:cNvPr id="88125" name="Line 94"/>
              <p:cNvSpPr/>
              <p:nvPr/>
            </p:nvSpPr>
            <p:spPr>
              <a:xfrm>
                <a:off x="0" y="0"/>
                <a:ext cx="118"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8126" name="Line 95"/>
              <p:cNvSpPr/>
              <p:nvPr/>
            </p:nvSpPr>
            <p:spPr>
              <a:xfrm>
                <a:off x="506" y="0"/>
                <a:ext cx="118"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8127" name="Line 96"/>
              <p:cNvSpPr/>
              <p:nvPr/>
            </p:nvSpPr>
            <p:spPr>
              <a:xfrm>
                <a:off x="1034" y="0"/>
                <a:ext cx="118"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sp>
          <p:nvSpPr>
            <p:cNvPr id="88124" name="Text Box 184"/>
            <p:cNvSpPr txBox="1"/>
            <p:nvPr/>
          </p:nvSpPr>
          <p:spPr>
            <a:xfrm>
              <a:off x="0" y="0"/>
              <a:ext cx="3168" cy="589"/>
            </a:xfrm>
            <a:prstGeom prst="rect">
              <a:avLst/>
            </a:prstGeom>
            <a:noFill/>
            <a:ln w="9525">
              <a:noFill/>
            </a:ln>
          </p:spPr>
          <p:txBody>
            <a:bodyPr>
              <a:spAutoFit/>
            </a:bodyPr>
            <a:lstStyle/>
            <a:p>
              <a:pPr eaLnBrk="1" hangingPunct="1">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最简或与式：</a:t>
              </a:r>
              <a:r>
                <a:rPr lang="en-US" altLang="zh-CN" sz="1800" dirty="0">
                  <a:solidFill>
                    <a:schemeClr val="tx1"/>
                  </a:solidFill>
                  <a:latin typeface="黑体" panose="02010609060101010101" pitchFamily="49" charset="-122"/>
                  <a:ea typeface="黑体" panose="02010609060101010101" pitchFamily="49" charset="-122"/>
                </a:rPr>
                <a:t>F</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=(A+B)(A+D)(A+C)</a:t>
              </a:r>
            </a:p>
            <a:p>
              <a:pPr eaLnBrk="1" hangingPunct="1">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对应的电路图（</a:t>
              </a:r>
              <a:r>
                <a:rPr lang="en-US" altLang="zh-CN" sz="1800" dirty="0">
                  <a:solidFill>
                    <a:schemeClr val="tx1"/>
                  </a:solidFill>
                  <a:latin typeface="黑体" panose="02010609060101010101" pitchFamily="49" charset="-122"/>
                  <a:ea typeface="黑体" panose="02010609060101010101" pitchFamily="49" charset="-122"/>
                </a:rPr>
                <a:t>a</a:t>
              </a:r>
              <a:r>
                <a:rPr lang="zh-CN" altLang="en-US" sz="1800" dirty="0">
                  <a:solidFill>
                    <a:schemeClr val="tx1"/>
                  </a:solidFill>
                  <a:latin typeface="黑体" panose="02010609060101010101" pitchFamily="49" charset="-122"/>
                  <a:ea typeface="黑体" panose="02010609060101010101" pitchFamily="49" charset="-122"/>
                </a:rPr>
                <a:t>）所示；</a:t>
              </a:r>
            </a:p>
          </p:txBody>
        </p:sp>
      </p:grpSp>
      <p:grpSp>
        <p:nvGrpSpPr>
          <p:cNvPr id="88110" name="Group 190"/>
          <p:cNvGrpSpPr/>
          <p:nvPr/>
        </p:nvGrpSpPr>
        <p:grpSpPr>
          <a:xfrm>
            <a:off x="373063" y="1943100"/>
            <a:ext cx="4343400" cy="700088"/>
            <a:chOff x="0" y="0"/>
            <a:chExt cx="2736" cy="589"/>
          </a:xfrm>
        </p:grpSpPr>
        <p:sp>
          <p:nvSpPr>
            <p:cNvPr id="88119" name="Text Box 93"/>
            <p:cNvSpPr txBox="1"/>
            <p:nvPr/>
          </p:nvSpPr>
          <p:spPr>
            <a:xfrm>
              <a:off x="0" y="0"/>
              <a:ext cx="2736" cy="589"/>
            </a:xfrm>
            <a:prstGeom prst="rect">
              <a:avLst/>
            </a:prstGeom>
            <a:noFill/>
            <a:ln w="9525">
              <a:noFill/>
            </a:ln>
          </p:spPr>
          <p:txBody>
            <a:bodyPr>
              <a:spAutoFit/>
            </a:bodyPr>
            <a:lstStyle/>
            <a:p>
              <a:pPr eaLnBrk="1" hangingPunct="1">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最简与或式：</a:t>
              </a:r>
              <a:r>
                <a:rPr lang="en-US" altLang="zh-CN" sz="1800" dirty="0">
                  <a:solidFill>
                    <a:schemeClr val="tx1"/>
                  </a:solidFill>
                  <a:latin typeface="黑体" panose="02010609060101010101" pitchFamily="49" charset="-122"/>
                  <a:ea typeface="黑体" panose="02010609060101010101" pitchFamily="49" charset="-122"/>
                </a:rPr>
                <a:t>F</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=A+BCD</a:t>
              </a:r>
            </a:p>
            <a:p>
              <a:pPr eaLnBrk="1" hangingPunct="1">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对应的电路图（</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）所示。</a:t>
              </a:r>
            </a:p>
          </p:txBody>
        </p:sp>
        <p:sp>
          <p:nvSpPr>
            <p:cNvPr id="88120" name="Line 187"/>
            <p:cNvSpPr/>
            <p:nvPr/>
          </p:nvSpPr>
          <p:spPr>
            <a:xfrm>
              <a:off x="1711" y="36"/>
              <a:ext cx="113"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8121" name="Line 188"/>
            <p:cNvSpPr/>
            <p:nvPr/>
          </p:nvSpPr>
          <p:spPr>
            <a:xfrm>
              <a:off x="1858" y="36"/>
              <a:ext cx="113"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88122" name="Line 189"/>
            <p:cNvSpPr/>
            <p:nvPr/>
          </p:nvSpPr>
          <p:spPr>
            <a:xfrm>
              <a:off x="2002" y="36"/>
              <a:ext cx="113"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cxnSp>
        <p:nvCxnSpPr>
          <p:cNvPr id="88111" name="直接连接符 2"/>
          <p:cNvCxnSpPr/>
          <p:nvPr/>
        </p:nvCxnSpPr>
        <p:spPr>
          <a:xfrm>
            <a:off x="2451100" y="1276350"/>
            <a:ext cx="138113" cy="0"/>
          </a:xfrm>
          <a:prstGeom prst="line">
            <a:avLst/>
          </a:prstGeom>
          <a:ln w="19050" cap="flat" cmpd="sng">
            <a:solidFill>
              <a:srgbClr val="767171"/>
            </a:solidFill>
            <a:prstDash val="solid"/>
            <a:headEnd type="none" w="med" len="med"/>
            <a:tailEnd type="none" w="med" len="med"/>
          </a:ln>
        </p:spPr>
      </p:cxnSp>
      <p:cxnSp>
        <p:nvCxnSpPr>
          <p:cNvPr id="88112" name="直接连接符 123"/>
          <p:cNvCxnSpPr/>
          <p:nvPr/>
        </p:nvCxnSpPr>
        <p:spPr>
          <a:xfrm>
            <a:off x="3021013" y="1276350"/>
            <a:ext cx="138112" cy="0"/>
          </a:xfrm>
          <a:prstGeom prst="line">
            <a:avLst/>
          </a:prstGeom>
          <a:ln w="19050" cap="flat" cmpd="sng">
            <a:solidFill>
              <a:srgbClr val="767171"/>
            </a:solidFill>
            <a:prstDash val="solid"/>
            <a:headEnd type="none" w="med" len="med"/>
            <a:tailEnd type="none" w="med" len="med"/>
          </a:ln>
        </p:spPr>
      </p:cxnSp>
      <p:cxnSp>
        <p:nvCxnSpPr>
          <p:cNvPr id="88113" name="直接连接符 124"/>
          <p:cNvCxnSpPr/>
          <p:nvPr/>
        </p:nvCxnSpPr>
        <p:spPr>
          <a:xfrm>
            <a:off x="3600450" y="1271588"/>
            <a:ext cx="138113" cy="0"/>
          </a:xfrm>
          <a:prstGeom prst="line">
            <a:avLst/>
          </a:prstGeom>
          <a:ln w="19050" cap="flat" cmpd="sng">
            <a:solidFill>
              <a:srgbClr val="767171"/>
            </a:solidFill>
            <a:prstDash val="solid"/>
            <a:headEnd type="none" w="med" len="med"/>
            <a:tailEnd type="none" w="med" len="med"/>
          </a:ln>
        </p:spPr>
      </p:cxnSp>
      <p:cxnSp>
        <p:nvCxnSpPr>
          <p:cNvPr id="88114" name="直接连接符 125"/>
          <p:cNvCxnSpPr/>
          <p:nvPr/>
        </p:nvCxnSpPr>
        <p:spPr>
          <a:xfrm>
            <a:off x="2300288" y="2005013"/>
            <a:ext cx="138112" cy="0"/>
          </a:xfrm>
          <a:prstGeom prst="line">
            <a:avLst/>
          </a:prstGeom>
          <a:ln w="19050" cap="flat" cmpd="sng">
            <a:solidFill>
              <a:srgbClr val="767171"/>
            </a:solidFill>
            <a:prstDash val="solid"/>
            <a:headEnd type="none" w="med" len="med"/>
            <a:tailEnd type="none" w="med" len="med"/>
          </a:ln>
        </p:spPr>
      </p:cxnSp>
      <p:cxnSp>
        <p:nvCxnSpPr>
          <p:cNvPr id="88115" name="直接连接符 126"/>
          <p:cNvCxnSpPr/>
          <p:nvPr/>
        </p:nvCxnSpPr>
        <p:spPr>
          <a:xfrm>
            <a:off x="2463800" y="2006600"/>
            <a:ext cx="138113" cy="0"/>
          </a:xfrm>
          <a:prstGeom prst="line">
            <a:avLst/>
          </a:prstGeom>
          <a:ln w="19050" cap="flat" cmpd="sng">
            <a:solidFill>
              <a:srgbClr val="767171"/>
            </a:solidFill>
            <a:prstDash val="solid"/>
            <a:headEnd type="none" w="med" len="med"/>
            <a:tailEnd type="none" w="med" len="med"/>
          </a:ln>
        </p:spPr>
      </p:cxnSp>
      <p:cxnSp>
        <p:nvCxnSpPr>
          <p:cNvPr id="88116" name="直接连接符 127"/>
          <p:cNvCxnSpPr/>
          <p:nvPr/>
        </p:nvCxnSpPr>
        <p:spPr>
          <a:xfrm>
            <a:off x="2620963" y="2008188"/>
            <a:ext cx="138112" cy="0"/>
          </a:xfrm>
          <a:prstGeom prst="line">
            <a:avLst/>
          </a:prstGeom>
          <a:ln w="19050" cap="flat" cmpd="sng">
            <a:solidFill>
              <a:srgbClr val="767171"/>
            </a:solidFill>
            <a:prstDash val="solid"/>
            <a:headEnd type="none" w="med" len="med"/>
            <a:tailEnd type="none" w="med" len="med"/>
          </a:ln>
        </p:spPr>
      </p:cxnSp>
      <p:pic>
        <p:nvPicPr>
          <p:cNvPr id="82997" name="Picture 74"/>
          <p:cNvPicPr>
            <a:picLocks noChangeAspect="1" noChangeArrowheads="1"/>
          </p:cNvPicPr>
          <p:nvPr/>
        </p:nvPicPr>
        <p:blipFill>
          <a:blip r:embed="rId2"/>
          <a:srcRect/>
          <a:stretch>
            <a:fillRect/>
          </a:stretch>
        </p:blipFill>
        <p:spPr bwMode="auto">
          <a:xfrm>
            <a:off x="1406525" y="2755900"/>
            <a:ext cx="2663825"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2998" name="Picture 75"/>
          <p:cNvPicPr>
            <a:picLocks noChangeAspect="1" noChangeArrowheads="1"/>
          </p:cNvPicPr>
          <p:nvPr/>
        </p:nvPicPr>
        <p:blipFill>
          <a:blip r:embed="rId3"/>
          <a:srcRect/>
          <a:stretch>
            <a:fillRect/>
          </a:stretch>
        </p:blipFill>
        <p:spPr bwMode="auto">
          <a:xfrm>
            <a:off x="4594225" y="3149600"/>
            <a:ext cx="2797175" cy="184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070"/>
                                        </p:tgtEl>
                                        <p:attrNameLst>
                                          <p:attrName>style.visibility</p:attrName>
                                        </p:attrNameLst>
                                      </p:cBhvr>
                                      <p:to>
                                        <p:strVal val="visible"/>
                                      </p:to>
                                    </p:set>
                                    <p:animEffect transition="in" filter="fade">
                                      <p:cBhvr>
                                        <p:cTn id="7" dur="500"/>
                                        <p:tgtEl>
                                          <p:spTgt spid="88070"/>
                                        </p:tgtEl>
                                      </p:cBhvr>
                                    </p:animEffect>
                                  </p:childTnLst>
                                </p:cTn>
                              </p:par>
                              <p:par>
                                <p:cTn id="8" presetID="10" presetClass="entr" presetSubtype="0" fill="hold" nodeType="withEffect">
                                  <p:stCondLst>
                                    <p:cond delay="0"/>
                                  </p:stCondLst>
                                  <p:childTnLst>
                                    <p:set>
                                      <p:cBhvr>
                                        <p:cTn id="9" dur="1" fill="hold">
                                          <p:stCondLst>
                                            <p:cond delay="0"/>
                                          </p:stCondLst>
                                        </p:cTn>
                                        <p:tgtEl>
                                          <p:spTgt spid="86026"/>
                                        </p:tgtEl>
                                        <p:attrNameLst>
                                          <p:attrName>style.visibility</p:attrName>
                                        </p:attrNameLst>
                                      </p:cBhvr>
                                      <p:to>
                                        <p:strVal val="visible"/>
                                      </p:to>
                                    </p:set>
                                    <p:animEffect transition="in" filter="fade">
                                      <p:cBhvr>
                                        <p:cTn id="10" dur="500"/>
                                        <p:tgtEl>
                                          <p:spTgt spid="86026"/>
                                        </p:tgtEl>
                                      </p:cBhvr>
                                    </p:animEffect>
                                  </p:childTnLst>
                                </p:cTn>
                              </p:par>
                              <p:par>
                                <p:cTn id="11" presetID="10" presetClass="entr" presetSubtype="0" fill="hold" nodeType="withEffect">
                                  <p:stCondLst>
                                    <p:cond delay="0"/>
                                  </p:stCondLst>
                                  <p:childTnLst>
                                    <p:set>
                                      <p:cBhvr>
                                        <p:cTn id="12" dur="1" fill="hold">
                                          <p:stCondLst>
                                            <p:cond delay="0"/>
                                          </p:stCondLst>
                                        </p:cTn>
                                        <p:tgtEl>
                                          <p:spTgt spid="88098"/>
                                        </p:tgtEl>
                                        <p:attrNameLst>
                                          <p:attrName>style.visibility</p:attrName>
                                        </p:attrNameLst>
                                      </p:cBhvr>
                                      <p:to>
                                        <p:strVal val="visible"/>
                                      </p:to>
                                    </p:set>
                                    <p:animEffect transition="in" filter="fade">
                                      <p:cBhvr>
                                        <p:cTn id="13" dur="500"/>
                                        <p:tgtEl>
                                          <p:spTgt spid="88098"/>
                                        </p:tgtEl>
                                      </p:cBhvr>
                                    </p:animEffect>
                                  </p:childTnLst>
                                </p:cTn>
                              </p:par>
                              <p:par>
                                <p:cTn id="14" presetID="10" presetClass="entr" presetSubtype="0" fill="hold" nodeType="withEffect">
                                  <p:stCondLst>
                                    <p:cond delay="0"/>
                                  </p:stCondLst>
                                  <p:childTnLst>
                                    <p:set>
                                      <p:cBhvr>
                                        <p:cTn id="15" dur="1" fill="hold">
                                          <p:stCondLst>
                                            <p:cond delay="0"/>
                                          </p:stCondLst>
                                        </p:cTn>
                                        <p:tgtEl>
                                          <p:spTgt spid="88099"/>
                                        </p:tgtEl>
                                        <p:attrNameLst>
                                          <p:attrName>style.visibility</p:attrName>
                                        </p:attrNameLst>
                                      </p:cBhvr>
                                      <p:to>
                                        <p:strVal val="visible"/>
                                      </p:to>
                                    </p:set>
                                    <p:animEffect transition="in" filter="fade">
                                      <p:cBhvr>
                                        <p:cTn id="16" dur="500"/>
                                        <p:tgtEl>
                                          <p:spTgt spid="88099"/>
                                        </p:tgtEl>
                                      </p:cBhvr>
                                    </p:animEffect>
                                  </p:childTnLst>
                                </p:cTn>
                              </p:par>
                              <p:par>
                                <p:cTn id="17" presetID="10" presetClass="entr" presetSubtype="0" fill="hold" nodeType="withEffect">
                                  <p:stCondLst>
                                    <p:cond delay="0"/>
                                  </p:stCondLst>
                                  <p:childTnLst>
                                    <p:set>
                                      <p:cBhvr>
                                        <p:cTn id="18" dur="1" fill="hold">
                                          <p:stCondLst>
                                            <p:cond delay="0"/>
                                          </p:stCondLst>
                                        </p:cTn>
                                        <p:tgtEl>
                                          <p:spTgt spid="88100"/>
                                        </p:tgtEl>
                                        <p:attrNameLst>
                                          <p:attrName>style.visibility</p:attrName>
                                        </p:attrNameLst>
                                      </p:cBhvr>
                                      <p:to>
                                        <p:strVal val="visible"/>
                                      </p:to>
                                    </p:set>
                                    <p:animEffect transition="in" filter="fade">
                                      <p:cBhvr>
                                        <p:cTn id="19" dur="500"/>
                                        <p:tgtEl>
                                          <p:spTgt spid="8810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8101"/>
                                        </p:tgtEl>
                                        <p:attrNameLst>
                                          <p:attrName>style.visibility</p:attrName>
                                        </p:attrNameLst>
                                      </p:cBhvr>
                                      <p:to>
                                        <p:strVal val="visible"/>
                                      </p:to>
                                    </p:set>
                                    <p:animEffect transition="in" filter="fade">
                                      <p:cBhvr>
                                        <p:cTn id="22" dur="500"/>
                                        <p:tgtEl>
                                          <p:spTgt spid="8810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8102"/>
                                        </p:tgtEl>
                                        <p:attrNameLst>
                                          <p:attrName>style.visibility</p:attrName>
                                        </p:attrNameLst>
                                      </p:cBhvr>
                                      <p:to>
                                        <p:strVal val="visible"/>
                                      </p:to>
                                    </p:set>
                                    <p:animEffect transition="in" filter="fade">
                                      <p:cBhvr>
                                        <p:cTn id="25" dur="500"/>
                                        <p:tgtEl>
                                          <p:spTgt spid="8810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103"/>
                                        </p:tgtEl>
                                        <p:attrNameLst>
                                          <p:attrName>style.visibility</p:attrName>
                                        </p:attrNameLst>
                                      </p:cBhvr>
                                      <p:to>
                                        <p:strVal val="visible"/>
                                      </p:to>
                                    </p:set>
                                    <p:animEffect transition="in" filter="fade">
                                      <p:cBhvr>
                                        <p:cTn id="28" dur="500"/>
                                        <p:tgtEl>
                                          <p:spTgt spid="88103"/>
                                        </p:tgtEl>
                                      </p:cBhvr>
                                    </p:animEffect>
                                  </p:childTnLst>
                                </p:cTn>
                              </p:par>
                              <p:par>
                                <p:cTn id="29" presetID="10" presetClass="entr" presetSubtype="0" fill="hold" nodeType="withEffect">
                                  <p:stCondLst>
                                    <p:cond delay="0"/>
                                  </p:stCondLst>
                                  <p:childTnLst>
                                    <p:set>
                                      <p:cBhvr>
                                        <p:cTn id="30" dur="1" fill="hold">
                                          <p:stCondLst>
                                            <p:cond delay="0"/>
                                          </p:stCondLst>
                                        </p:cTn>
                                        <p:tgtEl>
                                          <p:spTgt spid="88104"/>
                                        </p:tgtEl>
                                        <p:attrNameLst>
                                          <p:attrName>style.visibility</p:attrName>
                                        </p:attrNameLst>
                                      </p:cBhvr>
                                      <p:to>
                                        <p:strVal val="visible"/>
                                      </p:to>
                                    </p:set>
                                    <p:animEffect transition="in" filter="fade">
                                      <p:cBhvr>
                                        <p:cTn id="31" dur="500"/>
                                        <p:tgtEl>
                                          <p:spTgt spid="88104"/>
                                        </p:tgtEl>
                                      </p:cBhvr>
                                    </p:animEffect>
                                  </p:childTnLst>
                                </p:cTn>
                              </p:par>
                              <p:par>
                                <p:cTn id="32" presetID="10" presetClass="entr" presetSubtype="0" fill="hold" nodeType="withEffect">
                                  <p:stCondLst>
                                    <p:cond delay="0"/>
                                  </p:stCondLst>
                                  <p:childTnLst>
                                    <p:set>
                                      <p:cBhvr>
                                        <p:cTn id="33" dur="1" fill="hold">
                                          <p:stCondLst>
                                            <p:cond delay="0"/>
                                          </p:stCondLst>
                                        </p:cTn>
                                        <p:tgtEl>
                                          <p:spTgt spid="88105"/>
                                        </p:tgtEl>
                                        <p:attrNameLst>
                                          <p:attrName>style.visibility</p:attrName>
                                        </p:attrNameLst>
                                      </p:cBhvr>
                                      <p:to>
                                        <p:strVal val="visible"/>
                                      </p:to>
                                    </p:set>
                                    <p:animEffect transition="in" filter="fade">
                                      <p:cBhvr>
                                        <p:cTn id="34" dur="500"/>
                                        <p:tgtEl>
                                          <p:spTgt spid="8810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8106"/>
                                        </p:tgtEl>
                                        <p:attrNameLst>
                                          <p:attrName>style.visibility</p:attrName>
                                        </p:attrNameLst>
                                      </p:cBhvr>
                                      <p:to>
                                        <p:strVal val="visible"/>
                                      </p:to>
                                    </p:set>
                                    <p:animEffect transition="in" filter="fade">
                                      <p:cBhvr>
                                        <p:cTn id="37" dur="500"/>
                                        <p:tgtEl>
                                          <p:spTgt spid="88106"/>
                                        </p:tgtEl>
                                      </p:cBhvr>
                                    </p:animEffect>
                                  </p:childTnLst>
                                </p:cTn>
                              </p:par>
                              <p:par>
                                <p:cTn id="38" presetID="10" presetClass="entr" presetSubtype="0" fill="hold" nodeType="withEffect">
                                  <p:stCondLst>
                                    <p:cond delay="0"/>
                                  </p:stCondLst>
                                  <p:childTnLst>
                                    <p:set>
                                      <p:cBhvr>
                                        <p:cTn id="39" dur="1" fill="hold">
                                          <p:stCondLst>
                                            <p:cond delay="0"/>
                                          </p:stCondLst>
                                        </p:cTn>
                                        <p:tgtEl>
                                          <p:spTgt spid="88107"/>
                                        </p:tgtEl>
                                        <p:attrNameLst>
                                          <p:attrName>style.visibility</p:attrName>
                                        </p:attrNameLst>
                                      </p:cBhvr>
                                      <p:to>
                                        <p:strVal val="visible"/>
                                      </p:to>
                                    </p:set>
                                    <p:animEffect transition="in" filter="fade">
                                      <p:cBhvr>
                                        <p:cTn id="40" dur="500"/>
                                        <p:tgtEl>
                                          <p:spTgt spid="8810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8108"/>
                                        </p:tgtEl>
                                        <p:attrNameLst>
                                          <p:attrName>style.visibility</p:attrName>
                                        </p:attrNameLst>
                                      </p:cBhvr>
                                      <p:to>
                                        <p:strVal val="visible"/>
                                      </p:to>
                                    </p:set>
                                    <p:animEffect transition="in" filter="fade">
                                      <p:cBhvr>
                                        <p:cTn id="43" dur="500"/>
                                        <p:tgtEl>
                                          <p:spTgt spid="88108"/>
                                        </p:tgtEl>
                                      </p:cBhvr>
                                    </p:animEffect>
                                  </p:childTnLst>
                                </p:cTn>
                              </p:par>
                              <p:par>
                                <p:cTn id="44" presetID="10" presetClass="entr" presetSubtype="0" fill="hold" nodeType="withEffect">
                                  <p:stCondLst>
                                    <p:cond delay="0"/>
                                  </p:stCondLst>
                                  <p:childTnLst>
                                    <p:set>
                                      <p:cBhvr>
                                        <p:cTn id="45" dur="1" fill="hold">
                                          <p:stCondLst>
                                            <p:cond delay="0"/>
                                          </p:stCondLst>
                                        </p:cTn>
                                        <p:tgtEl>
                                          <p:spTgt spid="88109"/>
                                        </p:tgtEl>
                                        <p:attrNameLst>
                                          <p:attrName>style.visibility</p:attrName>
                                        </p:attrNameLst>
                                      </p:cBhvr>
                                      <p:to>
                                        <p:strVal val="visible"/>
                                      </p:to>
                                    </p:set>
                                    <p:animEffect transition="in" filter="fade">
                                      <p:cBhvr>
                                        <p:cTn id="46" dur="500"/>
                                        <p:tgtEl>
                                          <p:spTgt spid="88109"/>
                                        </p:tgtEl>
                                      </p:cBhvr>
                                    </p:animEffect>
                                  </p:childTnLst>
                                </p:cTn>
                              </p:par>
                              <p:par>
                                <p:cTn id="47" presetID="10" presetClass="entr" presetSubtype="0" fill="hold" nodeType="withEffect">
                                  <p:stCondLst>
                                    <p:cond delay="0"/>
                                  </p:stCondLst>
                                  <p:childTnLst>
                                    <p:set>
                                      <p:cBhvr>
                                        <p:cTn id="48" dur="1" fill="hold">
                                          <p:stCondLst>
                                            <p:cond delay="0"/>
                                          </p:stCondLst>
                                        </p:cTn>
                                        <p:tgtEl>
                                          <p:spTgt spid="88111"/>
                                        </p:tgtEl>
                                        <p:attrNameLst>
                                          <p:attrName>style.visibility</p:attrName>
                                        </p:attrNameLst>
                                      </p:cBhvr>
                                      <p:to>
                                        <p:strVal val="visible"/>
                                      </p:to>
                                    </p:set>
                                    <p:animEffect transition="in" filter="fade">
                                      <p:cBhvr>
                                        <p:cTn id="49" dur="500"/>
                                        <p:tgtEl>
                                          <p:spTgt spid="88111"/>
                                        </p:tgtEl>
                                      </p:cBhvr>
                                    </p:animEffect>
                                  </p:childTnLst>
                                </p:cTn>
                              </p:par>
                              <p:par>
                                <p:cTn id="50" presetID="10" presetClass="entr" presetSubtype="0" fill="hold" nodeType="withEffect">
                                  <p:stCondLst>
                                    <p:cond delay="0"/>
                                  </p:stCondLst>
                                  <p:childTnLst>
                                    <p:set>
                                      <p:cBhvr>
                                        <p:cTn id="51" dur="1" fill="hold">
                                          <p:stCondLst>
                                            <p:cond delay="0"/>
                                          </p:stCondLst>
                                        </p:cTn>
                                        <p:tgtEl>
                                          <p:spTgt spid="88112"/>
                                        </p:tgtEl>
                                        <p:attrNameLst>
                                          <p:attrName>style.visibility</p:attrName>
                                        </p:attrNameLst>
                                      </p:cBhvr>
                                      <p:to>
                                        <p:strVal val="visible"/>
                                      </p:to>
                                    </p:set>
                                    <p:animEffect transition="in" filter="fade">
                                      <p:cBhvr>
                                        <p:cTn id="52" dur="500"/>
                                        <p:tgtEl>
                                          <p:spTgt spid="88112"/>
                                        </p:tgtEl>
                                      </p:cBhvr>
                                    </p:animEffect>
                                  </p:childTnLst>
                                </p:cTn>
                              </p:par>
                              <p:par>
                                <p:cTn id="53" presetID="10" presetClass="entr" presetSubtype="0" fill="hold" nodeType="withEffect">
                                  <p:stCondLst>
                                    <p:cond delay="0"/>
                                  </p:stCondLst>
                                  <p:childTnLst>
                                    <p:set>
                                      <p:cBhvr>
                                        <p:cTn id="54" dur="1" fill="hold">
                                          <p:stCondLst>
                                            <p:cond delay="0"/>
                                          </p:stCondLst>
                                        </p:cTn>
                                        <p:tgtEl>
                                          <p:spTgt spid="88113"/>
                                        </p:tgtEl>
                                        <p:attrNameLst>
                                          <p:attrName>style.visibility</p:attrName>
                                        </p:attrNameLst>
                                      </p:cBhvr>
                                      <p:to>
                                        <p:strVal val="visible"/>
                                      </p:to>
                                    </p:set>
                                    <p:animEffect transition="in" filter="fade">
                                      <p:cBhvr>
                                        <p:cTn id="55" dur="500"/>
                                        <p:tgtEl>
                                          <p:spTgt spid="88113"/>
                                        </p:tgtEl>
                                      </p:cBhvr>
                                    </p:animEffect>
                                  </p:childTnLst>
                                </p:cTn>
                              </p:par>
                              <p:par>
                                <p:cTn id="56" presetID="10" presetClass="entr" presetSubtype="0" fill="hold" nodeType="withEffect">
                                  <p:stCondLst>
                                    <p:cond delay="0"/>
                                  </p:stCondLst>
                                  <p:childTnLst>
                                    <p:set>
                                      <p:cBhvr>
                                        <p:cTn id="57" dur="1" fill="hold">
                                          <p:stCondLst>
                                            <p:cond delay="0"/>
                                          </p:stCondLst>
                                        </p:cTn>
                                        <p:tgtEl>
                                          <p:spTgt spid="82997"/>
                                        </p:tgtEl>
                                        <p:attrNameLst>
                                          <p:attrName>style.visibility</p:attrName>
                                        </p:attrNameLst>
                                      </p:cBhvr>
                                      <p:to>
                                        <p:strVal val="visible"/>
                                      </p:to>
                                    </p:set>
                                    <p:animEffect transition="in" filter="fade">
                                      <p:cBhvr>
                                        <p:cTn id="58" dur="500"/>
                                        <p:tgtEl>
                                          <p:spTgt spid="8299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8110"/>
                                        </p:tgtEl>
                                        <p:attrNameLst>
                                          <p:attrName>style.visibility</p:attrName>
                                        </p:attrNameLst>
                                      </p:cBhvr>
                                      <p:to>
                                        <p:strVal val="visible"/>
                                      </p:to>
                                    </p:set>
                                    <p:animEffect transition="in" filter="fade">
                                      <p:cBhvr>
                                        <p:cTn id="63" dur="500"/>
                                        <p:tgtEl>
                                          <p:spTgt spid="88110"/>
                                        </p:tgtEl>
                                      </p:cBhvr>
                                    </p:animEffect>
                                  </p:childTnLst>
                                </p:cTn>
                              </p:par>
                              <p:par>
                                <p:cTn id="64" presetID="10" presetClass="entr" presetSubtype="0" fill="hold" nodeType="withEffect">
                                  <p:stCondLst>
                                    <p:cond delay="0"/>
                                  </p:stCondLst>
                                  <p:childTnLst>
                                    <p:set>
                                      <p:cBhvr>
                                        <p:cTn id="65" dur="1" fill="hold">
                                          <p:stCondLst>
                                            <p:cond delay="0"/>
                                          </p:stCondLst>
                                        </p:cTn>
                                        <p:tgtEl>
                                          <p:spTgt spid="88114"/>
                                        </p:tgtEl>
                                        <p:attrNameLst>
                                          <p:attrName>style.visibility</p:attrName>
                                        </p:attrNameLst>
                                      </p:cBhvr>
                                      <p:to>
                                        <p:strVal val="visible"/>
                                      </p:to>
                                    </p:set>
                                    <p:animEffect transition="in" filter="fade">
                                      <p:cBhvr>
                                        <p:cTn id="66" dur="500"/>
                                        <p:tgtEl>
                                          <p:spTgt spid="88114"/>
                                        </p:tgtEl>
                                      </p:cBhvr>
                                    </p:animEffect>
                                  </p:childTnLst>
                                </p:cTn>
                              </p:par>
                              <p:par>
                                <p:cTn id="67" presetID="10" presetClass="entr" presetSubtype="0" fill="hold" nodeType="withEffect">
                                  <p:stCondLst>
                                    <p:cond delay="0"/>
                                  </p:stCondLst>
                                  <p:childTnLst>
                                    <p:set>
                                      <p:cBhvr>
                                        <p:cTn id="68" dur="1" fill="hold">
                                          <p:stCondLst>
                                            <p:cond delay="0"/>
                                          </p:stCondLst>
                                        </p:cTn>
                                        <p:tgtEl>
                                          <p:spTgt spid="88115"/>
                                        </p:tgtEl>
                                        <p:attrNameLst>
                                          <p:attrName>style.visibility</p:attrName>
                                        </p:attrNameLst>
                                      </p:cBhvr>
                                      <p:to>
                                        <p:strVal val="visible"/>
                                      </p:to>
                                    </p:set>
                                    <p:animEffect transition="in" filter="fade">
                                      <p:cBhvr>
                                        <p:cTn id="69" dur="500"/>
                                        <p:tgtEl>
                                          <p:spTgt spid="88115"/>
                                        </p:tgtEl>
                                      </p:cBhvr>
                                    </p:animEffect>
                                  </p:childTnLst>
                                </p:cTn>
                              </p:par>
                              <p:par>
                                <p:cTn id="70" presetID="10" presetClass="entr" presetSubtype="0" fill="hold" nodeType="withEffect">
                                  <p:stCondLst>
                                    <p:cond delay="0"/>
                                  </p:stCondLst>
                                  <p:childTnLst>
                                    <p:set>
                                      <p:cBhvr>
                                        <p:cTn id="71" dur="1" fill="hold">
                                          <p:stCondLst>
                                            <p:cond delay="0"/>
                                          </p:stCondLst>
                                        </p:cTn>
                                        <p:tgtEl>
                                          <p:spTgt spid="88116"/>
                                        </p:tgtEl>
                                        <p:attrNameLst>
                                          <p:attrName>style.visibility</p:attrName>
                                        </p:attrNameLst>
                                      </p:cBhvr>
                                      <p:to>
                                        <p:strVal val="visible"/>
                                      </p:to>
                                    </p:set>
                                    <p:animEffect transition="in" filter="fade">
                                      <p:cBhvr>
                                        <p:cTn id="72" dur="500"/>
                                        <p:tgtEl>
                                          <p:spTgt spid="88116"/>
                                        </p:tgtEl>
                                      </p:cBhvr>
                                    </p:animEffect>
                                  </p:childTnLst>
                                </p:cTn>
                              </p:par>
                              <p:par>
                                <p:cTn id="73" presetID="10" presetClass="entr" presetSubtype="0" fill="hold" nodeType="withEffect">
                                  <p:stCondLst>
                                    <p:cond delay="0"/>
                                  </p:stCondLst>
                                  <p:childTnLst>
                                    <p:set>
                                      <p:cBhvr>
                                        <p:cTn id="74" dur="1" fill="hold">
                                          <p:stCondLst>
                                            <p:cond delay="0"/>
                                          </p:stCondLst>
                                        </p:cTn>
                                        <p:tgtEl>
                                          <p:spTgt spid="82998"/>
                                        </p:tgtEl>
                                        <p:attrNameLst>
                                          <p:attrName>style.visibility</p:attrName>
                                        </p:attrNameLst>
                                      </p:cBhvr>
                                      <p:to>
                                        <p:strVal val="visible"/>
                                      </p:to>
                                    </p:set>
                                    <p:animEffect transition="in" filter="fade">
                                      <p:cBhvr>
                                        <p:cTn id="75" dur="500"/>
                                        <p:tgtEl>
                                          <p:spTgt spid="8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1" grpId="0" animBg="1"/>
      <p:bldP spid="88102" grpId="0" animBg="1"/>
      <p:bldP spid="88103" grpId="0" animBg="1"/>
      <p:bldP spid="88106" grpId="0"/>
      <p:bldP spid="8810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8909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72</a:t>
            </a:fld>
            <a:endParaRPr lang="en-US" altLang="zh-CN" sz="900" dirty="0">
              <a:solidFill>
                <a:srgbClr val="898989"/>
              </a:solidFill>
              <a:latin typeface="Times New Roman" panose="02020603050405020304" pitchFamily="18" charset="0"/>
            </a:endParaRPr>
          </a:p>
        </p:txBody>
      </p:sp>
      <p:sp>
        <p:nvSpPr>
          <p:cNvPr id="89092" name="Rectangle 3"/>
          <p:cNvSpPr>
            <a:spLocks noGrp="1"/>
          </p:cNvSpPr>
          <p:nvPr>
            <p:ph type="title"/>
          </p:nvPr>
        </p:nvSpPr>
        <p:spPr>
          <a:xfrm>
            <a:off x="400050" y="688975"/>
            <a:ext cx="7772400" cy="514350"/>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比较上述两种电路</a:t>
            </a:r>
          </a:p>
        </p:txBody>
      </p:sp>
      <p:sp>
        <p:nvSpPr>
          <p:cNvPr id="89093" name="Rectangle 4"/>
          <p:cNvSpPr>
            <a:spLocks noGrp="1"/>
          </p:cNvSpPr>
          <p:nvPr>
            <p:ph/>
          </p:nvPr>
        </p:nvSpPr>
        <p:spPr>
          <a:xfrm>
            <a:off x="228600" y="1060450"/>
            <a:ext cx="7656513" cy="790575"/>
          </a:xfrm>
          <a:prstGeom prst="rect">
            <a:avLst/>
          </a:prstGeom>
          <a:noFill/>
          <a:ln w="9525">
            <a:noFill/>
          </a:ln>
        </p:spPr>
        <p:txBody>
          <a:bodyPr/>
          <a:lstStyle/>
          <a:p>
            <a:pPr marL="0" indent="0" eaLnBrk="1" hangingPunct="1">
              <a:buNone/>
            </a:pPr>
            <a:r>
              <a:rPr lang="zh-CN" altLang="en-US" sz="1800" dirty="0">
                <a:latin typeface="黑体" panose="02010609060101010101" pitchFamily="49" charset="-122"/>
                <a:ea typeface="黑体" panose="02010609060101010101" pitchFamily="49" charset="-122"/>
              </a:rPr>
              <a:t>  图</a:t>
            </a:r>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比图</a:t>
            </a:r>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少用两个门，如果电路可任选，则应优先选用图</a:t>
            </a:r>
            <a:r>
              <a:rPr lang="en-US" altLang="zh-CN" sz="1800" dirty="0">
                <a:latin typeface="黑体" panose="02010609060101010101" pitchFamily="49" charset="-122"/>
                <a:ea typeface="黑体" panose="02010609060101010101" pitchFamily="49" charset="-122"/>
              </a:rPr>
              <a:t>(b)</a:t>
            </a:r>
            <a:r>
              <a:rPr lang="zh-CN" altLang="en-US" sz="1800" dirty="0">
                <a:latin typeface="黑体" panose="02010609060101010101" pitchFamily="49" charset="-122"/>
                <a:ea typeface="黑体" panose="02010609060101010101" pitchFamily="49" charset="-122"/>
              </a:rPr>
              <a:t>电路；</a:t>
            </a:r>
            <a:endParaRPr lang="en-US" altLang="zh-CN" sz="1800" dirty="0">
              <a:latin typeface="黑体" panose="02010609060101010101" pitchFamily="49" charset="-122"/>
              <a:ea typeface="黑体" panose="02010609060101010101" pitchFamily="49" charset="-122"/>
            </a:endParaRPr>
          </a:p>
          <a:p>
            <a:pPr marL="0" indent="0" eaLnBrk="1" hangingPunct="1">
              <a:buNone/>
            </a:pPr>
            <a:r>
              <a:rPr lang="zh-CN" altLang="en-US" sz="1800" dirty="0">
                <a:latin typeface="黑体" panose="02010609060101010101" pitchFamily="49" charset="-122"/>
                <a:ea typeface="黑体" panose="02010609060101010101" pitchFamily="49" charset="-122"/>
              </a:rPr>
              <a:t>  这两种电路形式上看都是三级；</a:t>
            </a:r>
          </a:p>
        </p:txBody>
      </p:sp>
      <p:sp>
        <p:nvSpPr>
          <p:cNvPr id="89094" name="矩形 1"/>
          <p:cNvSpPr/>
          <p:nvPr/>
        </p:nvSpPr>
        <p:spPr>
          <a:xfrm>
            <a:off x="468313" y="1781175"/>
            <a:ext cx="7015162" cy="646113"/>
          </a:xfrm>
          <a:prstGeom prst="rect">
            <a:avLst/>
          </a:prstGeom>
          <a:noFill/>
          <a:ln w="9525">
            <a:noFill/>
          </a:ln>
        </p:spPr>
        <p:txBody>
          <a:bodyPr>
            <a:spAutoFit/>
          </a:bodyPr>
          <a:lstStyle/>
          <a:p>
            <a:pPr eaLnBrk="1" hangingPunct="1">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如果能用输入端为非的与门，则图</a:t>
            </a:r>
            <a:r>
              <a:rPr lang="en-US" altLang="zh-CN" sz="1800" dirty="0">
                <a:solidFill>
                  <a:schemeClr val="tx1"/>
                </a:solidFill>
                <a:latin typeface="黑体" panose="02010609060101010101" pitchFamily="49" charset="-122"/>
                <a:ea typeface="黑体" panose="02010609060101010101" pitchFamily="49" charset="-122"/>
              </a:rPr>
              <a:t>(b)</a:t>
            </a:r>
            <a:r>
              <a:rPr lang="zh-CN" altLang="en-US" sz="1800" dirty="0">
                <a:solidFill>
                  <a:schemeClr val="tx1"/>
                </a:solidFill>
                <a:latin typeface="黑体" panose="02010609060101010101" pitchFamily="49" charset="-122"/>
                <a:ea typeface="黑体" panose="02010609060101010101" pitchFamily="49" charset="-122"/>
              </a:rPr>
              <a:t>可转换成二级电路，</a:t>
            </a: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F1= A+BCD</a:t>
            </a:r>
            <a:r>
              <a:rPr lang="zh-CN" altLang="en-US" sz="1800" dirty="0">
                <a:solidFill>
                  <a:schemeClr val="tx1"/>
                </a:solidFill>
                <a:latin typeface="黑体" panose="02010609060101010101" pitchFamily="49" charset="-122"/>
                <a:ea typeface="黑体" panose="02010609060101010101" pitchFamily="49" charset="-122"/>
              </a:rPr>
              <a:t>，如图</a:t>
            </a:r>
            <a:r>
              <a:rPr lang="en-US" altLang="zh-CN" sz="1800" dirty="0">
                <a:solidFill>
                  <a:schemeClr val="tx1"/>
                </a:solidFill>
                <a:latin typeface="黑体" panose="02010609060101010101" pitchFamily="49" charset="-122"/>
                <a:ea typeface="黑体" panose="02010609060101010101" pitchFamily="49" charset="-122"/>
              </a:rPr>
              <a:t>( c )</a:t>
            </a:r>
            <a:r>
              <a:rPr lang="zh-CN" altLang="en-US" sz="1800" dirty="0">
                <a:solidFill>
                  <a:schemeClr val="tx1"/>
                </a:solidFill>
                <a:latin typeface="黑体" panose="02010609060101010101" pitchFamily="49" charset="-122"/>
                <a:ea typeface="黑体" panose="02010609060101010101" pitchFamily="49" charset="-122"/>
              </a:rPr>
              <a:t>所示；</a:t>
            </a:r>
          </a:p>
        </p:txBody>
      </p:sp>
      <p:sp>
        <p:nvSpPr>
          <p:cNvPr id="89095" name="Text Box 55"/>
          <p:cNvSpPr txBox="1"/>
          <p:nvPr/>
        </p:nvSpPr>
        <p:spPr>
          <a:xfrm>
            <a:off x="179388" y="2457450"/>
            <a:ext cx="7632700" cy="701675"/>
          </a:xfrm>
          <a:prstGeom prst="rect">
            <a:avLst/>
          </a:prstGeom>
          <a:noFill/>
          <a:ln w="9525">
            <a:noFill/>
          </a:ln>
        </p:spPr>
        <p:txBody>
          <a:bodyPr>
            <a:spAutoFit/>
          </a:bodyPr>
          <a:lstStyle/>
          <a:p>
            <a:pPr eaLnBrk="1" hangingPunct="1">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如果没有输入端为非的与门，可将</a:t>
            </a:r>
            <a:r>
              <a:rPr lang="en-US" altLang="zh-CN" sz="1800" dirty="0">
                <a:solidFill>
                  <a:schemeClr val="tx1"/>
                </a:solidFill>
                <a:latin typeface="黑体" panose="02010609060101010101" pitchFamily="49" charset="-122"/>
                <a:ea typeface="黑体" panose="02010609060101010101" pitchFamily="49" charset="-122"/>
              </a:rPr>
              <a:t>F</a:t>
            </a:r>
            <a:r>
              <a:rPr lang="en-US" altLang="zh-CN" sz="1800" baseline="-25000" dirty="0">
                <a:solidFill>
                  <a:schemeClr val="tx1"/>
                </a:solidFill>
                <a:latin typeface="黑体" panose="02010609060101010101" pitchFamily="49" charset="-122"/>
                <a:ea typeface="黑体" panose="02010609060101010101" pitchFamily="49" charset="-122"/>
              </a:rPr>
              <a:t>1</a:t>
            </a:r>
            <a:r>
              <a:rPr lang="zh-CN" altLang="en-US" sz="1800" dirty="0">
                <a:solidFill>
                  <a:schemeClr val="tx1"/>
                </a:solidFill>
                <a:latin typeface="黑体" panose="02010609060101010101" pitchFamily="49" charset="-122"/>
                <a:ea typeface="黑体" panose="02010609060101010101" pitchFamily="49" charset="-122"/>
              </a:rPr>
              <a:t>的</a:t>
            </a:r>
            <a:r>
              <a:rPr lang="zh-CN" altLang="en-US" sz="1800" dirty="0">
                <a:solidFill>
                  <a:srgbClr val="FF0000"/>
                </a:solidFill>
                <a:latin typeface="黑体" panose="02010609060101010101" pitchFamily="49" charset="-122"/>
                <a:ea typeface="黑体" panose="02010609060101010101" pitchFamily="49" charset="-122"/>
              </a:rPr>
              <a:t>与或式</a:t>
            </a:r>
            <a:r>
              <a:rPr lang="zh-CN" altLang="en-US" sz="1800" dirty="0">
                <a:solidFill>
                  <a:schemeClr val="tx1"/>
                </a:solidFill>
                <a:latin typeface="黑体" panose="02010609060101010101" pitchFamily="49" charset="-122"/>
                <a:ea typeface="黑体" panose="02010609060101010101" pitchFamily="49" charset="-122"/>
              </a:rPr>
              <a:t>变换成</a:t>
            </a:r>
            <a:r>
              <a:rPr lang="zh-CN" altLang="en-US" sz="1800" dirty="0">
                <a:solidFill>
                  <a:srgbClr val="FF0000"/>
                </a:solidFill>
                <a:latin typeface="黑体" panose="02010609060101010101" pitchFamily="49" charset="-122"/>
                <a:ea typeface="黑体" panose="02010609060101010101" pitchFamily="49" charset="-122"/>
              </a:rPr>
              <a:t>或与式</a:t>
            </a:r>
            <a:r>
              <a:rPr lang="zh-CN" altLang="en-US" sz="1800" dirty="0">
                <a:solidFill>
                  <a:schemeClr val="tx1"/>
                </a:solidFill>
                <a:latin typeface="黑体" panose="02010609060101010101" pitchFamily="49" charset="-122"/>
                <a:ea typeface="黑体" panose="02010609060101010101" pitchFamily="49" charset="-122"/>
              </a:rPr>
              <a:t>，</a:t>
            </a: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F</a:t>
            </a:r>
            <a:r>
              <a:rPr lang="en-US" altLang="zh-CN" sz="1800" b="1" baseline="-25000" dirty="0">
                <a:solidFill>
                  <a:schemeClr val="tx1"/>
                </a:solidFill>
                <a:latin typeface="黑体" panose="02010609060101010101" pitchFamily="49" charset="-122"/>
                <a:ea typeface="黑体" panose="02010609060101010101" pitchFamily="49" charset="-122"/>
              </a:rPr>
              <a:t>1</a:t>
            </a:r>
            <a:r>
              <a:rPr lang="en-US" altLang="zh-CN" sz="1800" b="1" dirty="0">
                <a:solidFill>
                  <a:schemeClr val="tx1"/>
                </a:solidFill>
                <a:latin typeface="黑体" panose="02010609060101010101" pitchFamily="49" charset="-122"/>
                <a:ea typeface="黑体" panose="02010609060101010101" pitchFamily="49" charset="-122"/>
              </a:rPr>
              <a:t>= A•(B+C+D)</a:t>
            </a:r>
            <a:r>
              <a:rPr lang="zh-CN" altLang="en-US" sz="1800" dirty="0">
                <a:solidFill>
                  <a:schemeClr val="tx1"/>
                </a:solidFill>
                <a:latin typeface="黑体" panose="02010609060101010101" pitchFamily="49" charset="-122"/>
                <a:ea typeface="黑体" panose="02010609060101010101" pitchFamily="49" charset="-122"/>
              </a:rPr>
              <a:t>，电路如图</a:t>
            </a:r>
            <a:r>
              <a:rPr lang="en-US" altLang="zh-CN" sz="1800" dirty="0">
                <a:solidFill>
                  <a:schemeClr val="tx1"/>
                </a:solidFill>
                <a:latin typeface="黑体" panose="02010609060101010101" pitchFamily="49" charset="-122"/>
                <a:ea typeface="黑体" panose="02010609060101010101" pitchFamily="49" charset="-122"/>
              </a:rPr>
              <a:t>(d)</a:t>
            </a:r>
            <a:r>
              <a:rPr lang="zh-CN" altLang="en-US" sz="1800" dirty="0">
                <a:solidFill>
                  <a:schemeClr val="tx1"/>
                </a:solidFill>
                <a:latin typeface="黑体" panose="02010609060101010101" pitchFamily="49" charset="-122"/>
                <a:ea typeface="黑体" panose="02010609060101010101" pitchFamily="49" charset="-122"/>
              </a:rPr>
              <a:t>所示。</a:t>
            </a:r>
          </a:p>
        </p:txBody>
      </p:sp>
      <p:cxnSp>
        <p:nvCxnSpPr>
          <p:cNvPr id="89096" name="直接连接符 3"/>
          <p:cNvCxnSpPr/>
          <p:nvPr/>
        </p:nvCxnSpPr>
        <p:spPr>
          <a:xfrm>
            <a:off x="1712913" y="2139950"/>
            <a:ext cx="65087" cy="0"/>
          </a:xfrm>
          <a:prstGeom prst="line">
            <a:avLst/>
          </a:prstGeom>
          <a:ln w="12700" cap="flat" cmpd="sng">
            <a:solidFill>
              <a:srgbClr val="767171"/>
            </a:solidFill>
            <a:prstDash val="solid"/>
            <a:headEnd type="none" w="med" len="med"/>
            <a:tailEnd type="none" w="med" len="med"/>
          </a:ln>
        </p:spPr>
      </p:cxnSp>
      <p:cxnSp>
        <p:nvCxnSpPr>
          <p:cNvPr id="89097" name="直接连接符 64"/>
          <p:cNvCxnSpPr/>
          <p:nvPr/>
        </p:nvCxnSpPr>
        <p:spPr>
          <a:xfrm>
            <a:off x="1857375" y="2139950"/>
            <a:ext cx="71438" cy="0"/>
          </a:xfrm>
          <a:prstGeom prst="line">
            <a:avLst/>
          </a:prstGeom>
          <a:ln w="12700" cap="flat" cmpd="sng">
            <a:solidFill>
              <a:srgbClr val="767171"/>
            </a:solidFill>
            <a:prstDash val="solid"/>
            <a:headEnd type="none" w="med" len="med"/>
            <a:tailEnd type="none" w="med" len="med"/>
          </a:ln>
        </p:spPr>
      </p:cxnSp>
      <p:cxnSp>
        <p:nvCxnSpPr>
          <p:cNvPr id="89098" name="直接连接符 65"/>
          <p:cNvCxnSpPr/>
          <p:nvPr/>
        </p:nvCxnSpPr>
        <p:spPr>
          <a:xfrm>
            <a:off x="1979613" y="2139950"/>
            <a:ext cx="71437" cy="0"/>
          </a:xfrm>
          <a:prstGeom prst="line">
            <a:avLst/>
          </a:prstGeom>
          <a:ln w="12700" cap="flat" cmpd="sng">
            <a:solidFill>
              <a:srgbClr val="767171"/>
            </a:solidFill>
            <a:prstDash val="solid"/>
            <a:headEnd type="none" w="med" len="med"/>
            <a:tailEnd type="none" w="med" len="med"/>
          </a:ln>
        </p:spPr>
      </p:cxnSp>
      <p:cxnSp>
        <p:nvCxnSpPr>
          <p:cNvPr id="89099" name="直接连接符 69"/>
          <p:cNvCxnSpPr/>
          <p:nvPr/>
        </p:nvCxnSpPr>
        <p:spPr>
          <a:xfrm>
            <a:off x="1374775" y="2873375"/>
            <a:ext cx="144463" cy="0"/>
          </a:xfrm>
          <a:prstGeom prst="line">
            <a:avLst/>
          </a:prstGeom>
          <a:ln w="19050" cap="flat" cmpd="sng">
            <a:solidFill>
              <a:srgbClr val="767171"/>
            </a:solidFill>
            <a:prstDash val="solid"/>
            <a:headEnd type="none" w="med" len="med"/>
            <a:tailEnd type="none" w="med" len="med"/>
          </a:ln>
        </p:spPr>
      </p:cxnSp>
      <p:cxnSp>
        <p:nvCxnSpPr>
          <p:cNvPr id="89100" name="直接连接符 72"/>
          <p:cNvCxnSpPr/>
          <p:nvPr/>
        </p:nvCxnSpPr>
        <p:spPr>
          <a:xfrm>
            <a:off x="1357313" y="2830513"/>
            <a:ext cx="1000125" cy="0"/>
          </a:xfrm>
          <a:prstGeom prst="line">
            <a:avLst/>
          </a:prstGeom>
          <a:ln w="19050" cap="flat" cmpd="sng">
            <a:solidFill>
              <a:srgbClr val="767171"/>
            </a:solidFill>
            <a:prstDash val="solid"/>
            <a:headEnd type="none" w="med" len="med"/>
            <a:tailEnd type="none" w="med" len="med"/>
          </a:ln>
        </p:spPr>
      </p:cxnSp>
      <p:pic>
        <p:nvPicPr>
          <p:cNvPr id="83981" name="Picture 13"/>
          <p:cNvPicPr>
            <a:picLocks noChangeAspect="1" noChangeArrowheads="1"/>
          </p:cNvPicPr>
          <p:nvPr/>
        </p:nvPicPr>
        <p:blipFill>
          <a:blip r:embed="rId2"/>
          <a:srcRect/>
          <a:stretch>
            <a:fillRect/>
          </a:stretch>
        </p:blipFill>
        <p:spPr bwMode="auto">
          <a:xfrm>
            <a:off x="1619250" y="3292475"/>
            <a:ext cx="2376488"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3982" name="Picture 14"/>
          <p:cNvPicPr>
            <a:picLocks noChangeAspect="1" noChangeArrowheads="1"/>
          </p:cNvPicPr>
          <p:nvPr/>
        </p:nvPicPr>
        <p:blipFill>
          <a:blip r:embed="rId3"/>
          <a:srcRect/>
          <a:stretch>
            <a:fillRect/>
          </a:stretch>
        </p:blipFill>
        <p:spPr bwMode="auto">
          <a:xfrm>
            <a:off x="4859338" y="3302000"/>
            <a:ext cx="2952750"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fade">
                                      <p:cBhvr>
                                        <p:cTn id="7" dur="500"/>
                                        <p:tgtEl>
                                          <p:spTgt spid="89095"/>
                                        </p:tgtEl>
                                      </p:cBhvr>
                                    </p:animEffect>
                                  </p:childTnLst>
                                </p:cTn>
                              </p:par>
                              <p:par>
                                <p:cTn id="8" presetID="10" presetClass="entr" presetSubtype="0" fill="hold" nodeType="withEffect">
                                  <p:stCondLst>
                                    <p:cond delay="0"/>
                                  </p:stCondLst>
                                  <p:childTnLst>
                                    <p:set>
                                      <p:cBhvr>
                                        <p:cTn id="9" dur="1" fill="hold">
                                          <p:stCondLst>
                                            <p:cond delay="0"/>
                                          </p:stCondLst>
                                        </p:cTn>
                                        <p:tgtEl>
                                          <p:spTgt spid="89099"/>
                                        </p:tgtEl>
                                        <p:attrNameLst>
                                          <p:attrName>style.visibility</p:attrName>
                                        </p:attrNameLst>
                                      </p:cBhvr>
                                      <p:to>
                                        <p:strVal val="visible"/>
                                      </p:to>
                                    </p:set>
                                    <p:animEffect transition="in" filter="fade">
                                      <p:cBhvr>
                                        <p:cTn id="10" dur="500"/>
                                        <p:tgtEl>
                                          <p:spTgt spid="89099"/>
                                        </p:tgtEl>
                                      </p:cBhvr>
                                    </p:animEffect>
                                  </p:childTnLst>
                                </p:cTn>
                              </p:par>
                              <p:par>
                                <p:cTn id="11" presetID="10" presetClass="entr" presetSubtype="0" fill="hold" nodeType="withEffect">
                                  <p:stCondLst>
                                    <p:cond delay="0"/>
                                  </p:stCondLst>
                                  <p:childTnLst>
                                    <p:set>
                                      <p:cBhvr>
                                        <p:cTn id="12" dur="1" fill="hold">
                                          <p:stCondLst>
                                            <p:cond delay="0"/>
                                          </p:stCondLst>
                                        </p:cTn>
                                        <p:tgtEl>
                                          <p:spTgt spid="89100"/>
                                        </p:tgtEl>
                                        <p:attrNameLst>
                                          <p:attrName>style.visibility</p:attrName>
                                        </p:attrNameLst>
                                      </p:cBhvr>
                                      <p:to>
                                        <p:strVal val="visible"/>
                                      </p:to>
                                    </p:set>
                                    <p:animEffect transition="in" filter="fade">
                                      <p:cBhvr>
                                        <p:cTn id="13" dur="500"/>
                                        <p:tgtEl>
                                          <p:spTgt spid="89100"/>
                                        </p:tgtEl>
                                      </p:cBhvr>
                                    </p:animEffect>
                                  </p:childTnLst>
                                </p:cTn>
                              </p:par>
                              <p:par>
                                <p:cTn id="14" presetID="10" presetClass="entr" presetSubtype="0" fill="hold" nodeType="withEffect">
                                  <p:stCondLst>
                                    <p:cond delay="0"/>
                                  </p:stCondLst>
                                  <p:childTnLst>
                                    <p:set>
                                      <p:cBhvr>
                                        <p:cTn id="15" dur="1" fill="hold">
                                          <p:stCondLst>
                                            <p:cond delay="0"/>
                                          </p:stCondLst>
                                        </p:cTn>
                                        <p:tgtEl>
                                          <p:spTgt spid="83982"/>
                                        </p:tgtEl>
                                        <p:attrNameLst>
                                          <p:attrName>style.visibility</p:attrName>
                                        </p:attrNameLst>
                                      </p:cBhvr>
                                      <p:to>
                                        <p:strVal val="visible"/>
                                      </p:to>
                                    </p:set>
                                    <p:animEffect transition="in" filter="fade">
                                      <p:cBhvr>
                                        <p:cTn id="16" dur="500"/>
                                        <p:tgtEl>
                                          <p:spTgt spid="83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9011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73</a:t>
            </a:fld>
            <a:endParaRPr lang="en-US" altLang="zh-CN" sz="900" dirty="0">
              <a:solidFill>
                <a:srgbClr val="898989"/>
              </a:solidFill>
              <a:latin typeface="Times New Roman" panose="02020603050405020304" pitchFamily="18" charset="0"/>
            </a:endParaRPr>
          </a:p>
        </p:txBody>
      </p:sp>
      <p:sp>
        <p:nvSpPr>
          <p:cNvPr id="90116" name="Rectangle 3"/>
          <p:cNvSpPr>
            <a:spLocks noGrp="1"/>
          </p:cNvSpPr>
          <p:nvPr>
            <p:ph type="title"/>
          </p:nvPr>
        </p:nvSpPr>
        <p:spPr>
          <a:xfrm>
            <a:off x="641350" y="574675"/>
            <a:ext cx="8610600" cy="412750"/>
          </a:xfrm>
          <a:prstGeom prst="rect">
            <a:avLst/>
          </a:prstGeom>
          <a:noFill/>
          <a:ln w="9525">
            <a:noFill/>
          </a:ln>
        </p:spPr>
        <p:txBody>
          <a:bodyPr/>
          <a:lstStyle/>
          <a:p>
            <a:pPr eaLnBrk="1" hangingPunct="1"/>
            <a:r>
              <a:rPr lang="en-US" altLang="zh-CN" sz="1800" b="1" dirty="0">
                <a:latin typeface="黑体" panose="02010609060101010101" pitchFamily="49" charset="-122"/>
                <a:ea typeface="黑体" panose="02010609060101010101" pitchFamily="49" charset="-122"/>
              </a:rPr>
              <a:t>3) </a:t>
            </a:r>
            <a:r>
              <a:rPr lang="zh-CN" altLang="en-US" sz="1800" b="1" dirty="0">
                <a:latin typeface="黑体" panose="02010609060101010101" pitchFamily="49" charset="-122"/>
                <a:ea typeface="黑体" panose="02010609060101010101" pitchFamily="49" charset="-122"/>
              </a:rPr>
              <a:t>利用无关项输入简化函数表达式</a:t>
            </a:r>
          </a:p>
        </p:txBody>
      </p:sp>
      <p:sp>
        <p:nvSpPr>
          <p:cNvPr id="88069" name="Rectangle 4"/>
          <p:cNvSpPr>
            <a:spLocks noGrp="1"/>
          </p:cNvSpPr>
          <p:nvPr>
            <p:ph/>
          </p:nvPr>
        </p:nvSpPr>
        <p:spPr>
          <a:xfrm>
            <a:off x="827088" y="1085850"/>
            <a:ext cx="7200900" cy="693738"/>
          </a:xfrm>
          <a:prstGeom prst="rect">
            <a:avLst/>
          </a:prstGeom>
          <a:noFill/>
          <a:ln w="9525">
            <a:noFill/>
          </a:ln>
        </p:spPr>
        <p:txBody>
          <a:bodyPr/>
          <a:lstStyle/>
          <a:p>
            <a:pPr marL="0" indent="0">
              <a:lnSpc>
                <a:spcPct val="120000"/>
              </a:lnSpc>
              <a:buNone/>
            </a:pPr>
            <a:r>
              <a:rPr lang="zh-CN" altLang="en-US" sz="1800" b="1" dirty="0">
                <a:solidFill>
                  <a:srgbClr val="FF0000"/>
                </a:solidFill>
                <a:latin typeface="黑体" panose="02010609060101010101" pitchFamily="49" charset="-122"/>
                <a:ea typeface="黑体" panose="02010609060101010101" pitchFamily="49" charset="-122"/>
              </a:rPr>
              <a:t>无关项</a:t>
            </a:r>
            <a:r>
              <a:rPr lang="en-US" altLang="zh-CN" sz="1800" b="1" dirty="0">
                <a:latin typeface="黑体" panose="02010609060101010101" pitchFamily="49" charset="-122"/>
                <a:ea typeface="黑体" panose="02010609060101010101" pitchFamily="49" charset="-122"/>
              </a:rPr>
              <a:t>(</a:t>
            </a:r>
            <a:r>
              <a:rPr lang="en-US" altLang="zh-CN" sz="1800" b="1" i="1" dirty="0">
                <a:latin typeface="黑体" panose="02010609060101010101" pitchFamily="49" charset="-122"/>
                <a:ea typeface="黑体" panose="02010609060101010101" pitchFamily="49" charset="-122"/>
              </a:rPr>
              <a:t>don</a:t>
            </a:r>
            <a:r>
              <a:rPr lang="zh-CN" altLang="en-US" sz="1800" b="1" i="1" dirty="0">
                <a:latin typeface="黑体" panose="02010609060101010101" pitchFamily="49" charset="-122"/>
                <a:ea typeface="黑体" panose="02010609060101010101" pitchFamily="49" charset="-122"/>
              </a:rPr>
              <a:t>’</a:t>
            </a:r>
            <a:r>
              <a:rPr lang="en-US" altLang="zh-CN" sz="1800" b="1" i="1" dirty="0">
                <a:latin typeface="黑体" panose="02010609060101010101" pitchFamily="49" charset="-122"/>
                <a:ea typeface="黑体" panose="02010609060101010101" pitchFamily="49" charset="-122"/>
              </a:rPr>
              <a:t>t care terms</a:t>
            </a:r>
            <a:r>
              <a:rPr lang="en-US" altLang="zh-CN" sz="1800" b="1"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也称</a:t>
            </a:r>
            <a:r>
              <a:rPr lang="zh-CN" altLang="en-US" sz="1800" b="1" dirty="0">
                <a:latin typeface="黑体" panose="02010609060101010101" pitchFamily="49" charset="-122"/>
                <a:ea typeface="黑体" panose="02010609060101010101" pitchFamily="49" charset="-122"/>
              </a:rPr>
              <a:t>任意项</a:t>
            </a:r>
            <a:r>
              <a:rPr lang="zh-CN" altLang="en-US" sz="1800" dirty="0">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约束项</a:t>
            </a:r>
            <a:r>
              <a:rPr lang="zh-CN" altLang="en-US" sz="1800" dirty="0">
                <a:latin typeface="黑体" panose="02010609060101010101" pitchFamily="49" charset="-122"/>
                <a:ea typeface="黑体" panose="02010609060101010101" pitchFamily="49" charset="-122"/>
              </a:rPr>
              <a:t>，构成了</a:t>
            </a:r>
            <a:r>
              <a:rPr lang="zh-CN" altLang="en-US" sz="1800" b="1" dirty="0">
                <a:latin typeface="黑体" panose="02010609060101010101" pitchFamily="49" charset="-122"/>
                <a:ea typeface="黑体" panose="02010609060101010101" pitchFamily="49" charset="-122"/>
              </a:rPr>
              <a:t>不完全给定函数</a:t>
            </a:r>
            <a:r>
              <a:rPr lang="en-US" altLang="zh-CN" sz="1800" b="1" dirty="0">
                <a:latin typeface="黑体" panose="02010609060101010101" pitchFamily="49" charset="-122"/>
                <a:ea typeface="黑体" panose="02010609060101010101" pitchFamily="49" charset="-122"/>
              </a:rPr>
              <a:t>(</a:t>
            </a:r>
            <a:r>
              <a:rPr lang="en-US" altLang="zh-CN" sz="1800" b="1" i="1" dirty="0">
                <a:latin typeface="黑体" panose="02010609060101010101" pitchFamily="49" charset="-122"/>
                <a:ea typeface="黑体" panose="02010609060101010101" pitchFamily="49" charset="-122"/>
              </a:rPr>
              <a:t>Incompletely Specified functions</a:t>
            </a:r>
            <a:r>
              <a:rPr lang="en-US" altLang="zh-CN" sz="1800" b="1" dirty="0">
                <a:latin typeface="黑体" panose="02010609060101010101" pitchFamily="49" charset="-122"/>
                <a:ea typeface="黑体" panose="02010609060101010101" pitchFamily="49" charset="-122"/>
              </a:rPr>
              <a:t>)</a:t>
            </a:r>
          </a:p>
        </p:txBody>
      </p:sp>
      <p:sp>
        <p:nvSpPr>
          <p:cNvPr id="88070" name="Rectangle 132"/>
          <p:cNvSpPr/>
          <p:nvPr/>
        </p:nvSpPr>
        <p:spPr>
          <a:xfrm>
            <a:off x="862013" y="1970088"/>
            <a:ext cx="7239000" cy="530225"/>
          </a:xfrm>
          <a:prstGeom prst="rect">
            <a:avLst/>
          </a:prstGeom>
          <a:noFill/>
          <a:ln w="9525">
            <a:noFill/>
          </a:ln>
        </p:spPr>
        <p:txBody>
          <a:bodyPr/>
          <a:lstStyle/>
          <a:p>
            <a:pPr marL="342900" indent="-342900" eaLnBrk="1" hangingPunct="1">
              <a:spcBef>
                <a:spcPct val="20000"/>
              </a:spcBef>
              <a:buFont typeface="Arial" panose="020B0604020202020204" pitchFamily="34" charset="0"/>
            </a:pPr>
            <a:r>
              <a:rPr lang="zh-CN" altLang="en-US" sz="1800" b="1" dirty="0">
                <a:solidFill>
                  <a:srgbClr val="FF0000"/>
                </a:solidFill>
                <a:latin typeface="黑体" panose="02010609060101010101" pitchFamily="49" charset="-122"/>
                <a:ea typeface="黑体" panose="02010609060101010101" pitchFamily="49" charset="-122"/>
              </a:rPr>
              <a:t>定义：</a:t>
            </a:r>
            <a:r>
              <a:rPr lang="zh-CN" altLang="en-US" sz="1800" dirty="0">
                <a:solidFill>
                  <a:srgbClr val="FF0000"/>
                </a:solidFill>
                <a:latin typeface="黑体" panose="02010609060101010101" pitchFamily="49" charset="-122"/>
                <a:ea typeface="黑体" panose="02010609060101010101" pitchFamily="49" charset="-122"/>
              </a:rPr>
              <a:t>当函数输出与某些输入组合</a:t>
            </a:r>
            <a:r>
              <a:rPr lang="zh-CN" altLang="en-US" sz="1800" b="1" dirty="0">
                <a:solidFill>
                  <a:srgbClr val="FF0000"/>
                </a:solidFill>
                <a:latin typeface="黑体" panose="02010609060101010101" pitchFamily="49" charset="-122"/>
                <a:ea typeface="黑体" panose="02010609060101010101" pitchFamily="49" charset="-122"/>
              </a:rPr>
              <a:t>无关</a:t>
            </a:r>
            <a:r>
              <a:rPr lang="zh-CN" altLang="en-US" sz="1800" dirty="0">
                <a:solidFill>
                  <a:srgbClr val="FF0000"/>
                </a:solidFill>
                <a:latin typeface="黑体" panose="02010609060101010101" pitchFamily="49" charset="-122"/>
                <a:ea typeface="黑体" panose="02010609060101010101" pitchFamily="49" charset="-122"/>
              </a:rPr>
              <a:t>时，这些输入组合称为无关项。 </a:t>
            </a:r>
            <a:r>
              <a:rPr lang="zh-CN" altLang="en-US" sz="1800" dirty="0">
                <a:solidFill>
                  <a:schemeClr val="tx1"/>
                </a:solidFill>
                <a:latin typeface="黑体" panose="02010609060101010101" pitchFamily="49" charset="-122"/>
                <a:ea typeface="黑体" panose="02010609060101010101" pitchFamily="49" charset="-122"/>
              </a:rPr>
              <a:t> </a:t>
            </a:r>
          </a:p>
        </p:txBody>
      </p:sp>
      <p:sp>
        <p:nvSpPr>
          <p:cNvPr id="88071" name="Text Box 133"/>
          <p:cNvSpPr txBox="1"/>
          <p:nvPr/>
        </p:nvSpPr>
        <p:spPr>
          <a:xfrm>
            <a:off x="860425" y="2571750"/>
            <a:ext cx="7167563" cy="1695450"/>
          </a:xfrm>
          <a:prstGeom prst="rect">
            <a:avLst/>
          </a:prstGeom>
          <a:noFill/>
          <a:ln w="9525">
            <a:noFill/>
          </a:ln>
        </p:spPr>
        <p:txBody>
          <a:bodyPr>
            <a:spAutoFit/>
          </a:bodyPr>
          <a:lstStyle/>
          <a:p>
            <a:pPr eaLnBrk="1" hangingPunct="1">
              <a:lnSpc>
                <a:spcPct val="130000"/>
              </a:lnSpc>
              <a:spcBef>
                <a:spcPct val="20000"/>
              </a:spcBef>
              <a:buFont typeface="Arial" panose="020B0604020202020204" pitchFamily="34" charset="0"/>
            </a:pPr>
            <a:r>
              <a:rPr lang="zh-CN" altLang="en-US" sz="1800" b="1" dirty="0">
                <a:solidFill>
                  <a:srgbClr val="0000FF"/>
                </a:solidFill>
                <a:latin typeface="黑体" panose="02010609060101010101" pitchFamily="49" charset="-122"/>
                <a:ea typeface="黑体" panose="02010609060101010101" pitchFamily="49" charset="-122"/>
              </a:rPr>
              <a:t>产生原因</a:t>
            </a:r>
            <a:r>
              <a:rPr lang="zh-CN" altLang="en-US" sz="1800" b="1" dirty="0">
                <a:solidFill>
                  <a:schemeClr val="tx1"/>
                </a:solidFill>
                <a:latin typeface="黑体" panose="02010609060101010101" pitchFamily="49" charset="-122"/>
                <a:ea typeface="黑体" panose="02010609060101010101" pitchFamily="49" charset="-122"/>
              </a:rPr>
              <a:t>：</a:t>
            </a:r>
          </a:p>
          <a:p>
            <a:pPr eaLnBrk="1" hangingPunct="1">
              <a:lnSpc>
                <a:spcPct val="13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①这些输入组合在正常操作中</a:t>
            </a:r>
            <a:r>
              <a:rPr lang="zh-CN" altLang="en-US" sz="1800" b="1" dirty="0">
                <a:solidFill>
                  <a:schemeClr val="tx1"/>
                </a:solidFill>
                <a:latin typeface="黑体" panose="02010609060101010101" pitchFamily="49" charset="-122"/>
                <a:ea typeface="黑体" panose="02010609060101010101" pitchFamily="49" charset="-122"/>
              </a:rPr>
              <a:t>不会出现</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即输入具</a:t>
            </a:r>
            <a:r>
              <a:rPr lang="zh-CN" altLang="en-US" sz="1800" b="1" dirty="0">
                <a:solidFill>
                  <a:schemeClr val="tx1"/>
                </a:solidFill>
                <a:latin typeface="黑体" panose="02010609060101010101" pitchFamily="49" charset="-122"/>
                <a:ea typeface="黑体" panose="02010609060101010101" pitchFamily="49" charset="-122"/>
              </a:rPr>
              <a:t>有约束条件</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a:t>
            </a:r>
          </a:p>
          <a:p>
            <a:pPr eaLnBrk="1" hangingPunct="1">
              <a:lnSpc>
                <a:spcPct val="13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②即使这些输入</a:t>
            </a:r>
            <a:r>
              <a:rPr lang="zh-CN" altLang="en-US" sz="1800" b="1" dirty="0">
                <a:solidFill>
                  <a:schemeClr val="tx1"/>
                </a:solidFill>
                <a:latin typeface="黑体" panose="02010609060101010101" pitchFamily="49" charset="-122"/>
                <a:ea typeface="黑体" panose="02010609060101010101" pitchFamily="49" charset="-122"/>
              </a:rPr>
              <a:t>可能出现</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即输入</a:t>
            </a:r>
            <a:r>
              <a:rPr lang="zh-CN" altLang="en-US" sz="1800" b="1" dirty="0">
                <a:solidFill>
                  <a:schemeClr val="tx1"/>
                </a:solidFill>
                <a:latin typeface="黑体" panose="02010609060101010101" pitchFamily="49" charset="-122"/>
                <a:ea typeface="黑体" panose="02010609060101010101" pitchFamily="49" charset="-122"/>
              </a:rPr>
              <a:t>不具有约束条件</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，但实际上</a:t>
            </a:r>
            <a:r>
              <a:rPr lang="zh-CN" altLang="en-US" sz="1800" b="1" dirty="0">
                <a:solidFill>
                  <a:schemeClr val="tx1"/>
                </a:solidFill>
                <a:latin typeface="黑体" panose="02010609060101010101" pitchFamily="49" charset="-122"/>
                <a:ea typeface="黑体" panose="02010609060101010101" pitchFamily="49" charset="-122"/>
              </a:rPr>
              <a:t>输出</a:t>
            </a:r>
            <a:endParaRPr lang="en-US" altLang="zh-CN" sz="1800" b="1" dirty="0">
              <a:solidFill>
                <a:schemeClr val="tx1"/>
              </a:solidFill>
              <a:latin typeface="黑体" panose="02010609060101010101" pitchFamily="49" charset="-122"/>
              <a:ea typeface="黑体" panose="02010609060101010101" pitchFamily="49" charset="-122"/>
            </a:endParaRPr>
          </a:p>
          <a:p>
            <a:pPr eaLnBrk="1" hangingPunct="1">
              <a:lnSpc>
                <a:spcPct val="130000"/>
              </a:lnSpc>
              <a:spcBef>
                <a:spcPct val="2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与它们无关</a:t>
            </a:r>
            <a:r>
              <a:rPr lang="zh-CN" altLang="en-US" sz="1800" dirty="0">
                <a:solidFill>
                  <a:schemeClr val="tx1"/>
                </a:solidFill>
                <a:latin typeface="黑体" panose="02010609060101010101" pitchFamily="49" charset="-122"/>
                <a:ea typeface="黑体" panose="02010609060101010101" pitchFamily="49" charset="-122"/>
              </a:rPr>
              <a:t>。</a:t>
            </a: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249"/>
                                          </p:stCondLst>
                                        </p:cTn>
                                        <p:tgtEl>
                                          <p:spTgt spid="880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build="p"/>
      <p:bldP spid="88070" grpId="0"/>
      <p:bldP spid="8807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9216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74</a:t>
            </a:fld>
            <a:endParaRPr lang="en-US" altLang="zh-CN" sz="900" dirty="0">
              <a:solidFill>
                <a:srgbClr val="898989"/>
              </a:solidFill>
              <a:latin typeface="Times New Roman" panose="02020603050405020304" pitchFamily="18" charset="0"/>
            </a:endParaRPr>
          </a:p>
        </p:txBody>
      </p:sp>
      <p:sp>
        <p:nvSpPr>
          <p:cNvPr id="92164" name="Rectangle 4"/>
          <p:cNvSpPr>
            <a:spLocks noGrp="1"/>
          </p:cNvSpPr>
          <p:nvPr>
            <p:ph/>
          </p:nvPr>
        </p:nvSpPr>
        <p:spPr>
          <a:xfrm>
            <a:off x="285750" y="1450975"/>
            <a:ext cx="7772400" cy="400050"/>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rPr>
              <a:t>第一步： 给出函数的初始卡诺图；</a:t>
            </a:r>
          </a:p>
        </p:txBody>
      </p:sp>
      <p:graphicFrame>
        <p:nvGraphicFramePr>
          <p:cNvPr id="90117" name="Group 5"/>
          <p:cNvGraphicFramePr>
            <a:graphicFrameLocks noGrp="1"/>
          </p:cNvGraphicFramePr>
          <p:nvPr/>
        </p:nvGraphicFramePr>
        <p:xfrm>
          <a:off x="6019800" y="3390900"/>
          <a:ext cx="2286000" cy="1466852"/>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92192" name="Text Box 72"/>
          <p:cNvSpPr txBox="1"/>
          <p:nvPr/>
        </p:nvSpPr>
        <p:spPr>
          <a:xfrm>
            <a:off x="285750" y="1851025"/>
            <a:ext cx="8305800" cy="2017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第二步： 按前述的方法找出必要质蕴涵，</a:t>
            </a:r>
            <a:r>
              <a:rPr lang="zh-CN" altLang="en-US" sz="1800" b="1" dirty="0">
                <a:solidFill>
                  <a:schemeClr val="tx1"/>
                </a:solidFill>
                <a:latin typeface="黑体" panose="02010609060101010101" pitchFamily="49" charset="-122"/>
                <a:ea typeface="黑体" panose="02010609060101010101" pitchFamily="49" charset="-122"/>
              </a:rPr>
              <a:t>区别</a:t>
            </a:r>
            <a:r>
              <a:rPr lang="zh-CN" altLang="en-US" sz="1800" dirty="0">
                <a:solidFill>
                  <a:schemeClr val="tx1"/>
                </a:solidFill>
                <a:latin typeface="黑体" panose="02010609060101010101" pitchFamily="49" charset="-122"/>
                <a:ea typeface="黑体" panose="02010609060101010101" pitchFamily="49" charset="-122"/>
              </a:rPr>
              <a:t>是：</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画覆盖标 </a:t>
            </a:r>
            <a:r>
              <a:rPr lang="en-US" altLang="zh-CN" sz="1800" dirty="0">
                <a:solidFill>
                  <a:schemeClr val="tx1"/>
                </a:solidFill>
                <a:latin typeface="黑体" panose="02010609060101010101" pitchFamily="49" charset="-122"/>
                <a:ea typeface="黑体" panose="02010609060101010101" pitchFamily="49" charset="-122"/>
              </a:rPr>
              <a:t>1 </a:t>
            </a:r>
            <a:r>
              <a:rPr lang="zh-CN" altLang="en-US" sz="1800" dirty="0">
                <a:solidFill>
                  <a:schemeClr val="tx1"/>
                </a:solidFill>
                <a:latin typeface="黑体" panose="02010609060101010101" pitchFamily="49" charset="-122"/>
                <a:ea typeface="黑体" panose="02010609060101010101" pitchFamily="49" charset="-122"/>
              </a:rPr>
              <a:t>小方格的极大圈时，应把相邻的 “</a:t>
            </a:r>
            <a:r>
              <a:rPr lang="en-US" altLang="zh-CN" sz="1800" dirty="0">
                <a:solidFill>
                  <a:schemeClr val="tx1"/>
                </a:solidFill>
                <a:latin typeface="黑体" panose="02010609060101010101" pitchFamily="49" charset="-122"/>
                <a:ea typeface="黑体" panose="02010609060101010101" pitchFamily="49" charset="-122"/>
              </a:rPr>
              <a:t>d” </a:t>
            </a:r>
            <a:r>
              <a:rPr lang="zh-CN" altLang="en-US" sz="1800" dirty="0">
                <a:solidFill>
                  <a:schemeClr val="tx1"/>
                </a:solidFill>
                <a:latin typeface="黑体" panose="02010609060101010101" pitchFamily="49" charset="-122"/>
                <a:ea typeface="黑体" panose="02010609060101010101" pitchFamily="49" charset="-122"/>
              </a:rPr>
              <a:t>包含在内</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相当于</a:t>
            </a: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使 </a:t>
            </a:r>
            <a:r>
              <a:rPr lang="en-US" altLang="zh-CN" sz="1800" dirty="0">
                <a:solidFill>
                  <a:schemeClr val="tx1"/>
                </a:solidFill>
                <a:latin typeface="黑体" panose="02010609060101010101" pitchFamily="49" charset="-122"/>
                <a:ea typeface="黑体" panose="02010609060101010101" pitchFamily="49" charset="-122"/>
              </a:rPr>
              <a:t>d = 1)</a:t>
            </a:r>
            <a:r>
              <a:rPr lang="zh-CN" altLang="en-US" sz="1800" dirty="0">
                <a:solidFill>
                  <a:schemeClr val="tx1"/>
                </a:solidFill>
                <a:latin typeface="黑体" panose="02010609060101010101" pitchFamily="49" charset="-122"/>
                <a:ea typeface="黑体" panose="02010609060101010101" pitchFamily="49" charset="-122"/>
              </a:rPr>
              <a:t>，使画出的极大圈尽可能地大，可减少该质蕴涵的变量数；</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r>
              <a:rPr lang="zh-CN" altLang="en-US" sz="1800" dirty="0">
                <a:solidFill>
                  <a:srgbClr val="FF0066"/>
                </a:solidFill>
                <a:latin typeface="黑体" panose="02010609060101010101" pitchFamily="49" charset="-122"/>
                <a:ea typeface="黑体" panose="02010609060101010101" pitchFamily="49" charset="-122"/>
              </a:rPr>
              <a:t>不圈任何</a:t>
            </a:r>
            <a:r>
              <a:rPr lang="zh-CN" altLang="en-US" sz="1800" dirty="0">
                <a:solidFill>
                  <a:srgbClr val="0000FF"/>
                </a:solidFill>
                <a:latin typeface="黑体" panose="02010609060101010101" pitchFamily="49" charset="-122"/>
                <a:ea typeface="黑体" panose="02010609060101010101" pitchFamily="49" charset="-122"/>
              </a:rPr>
              <a:t>仅</a:t>
            </a:r>
            <a:r>
              <a:rPr lang="zh-CN" altLang="en-US" sz="1800" dirty="0">
                <a:solidFill>
                  <a:srgbClr val="FF0066"/>
                </a:solidFill>
                <a:latin typeface="黑体" panose="02010609060101010101" pitchFamily="49" charset="-122"/>
                <a:ea typeface="黑体" panose="02010609060101010101" pitchFamily="49" charset="-122"/>
              </a:rPr>
              <a:t>包含 </a:t>
            </a:r>
            <a:r>
              <a:rPr lang="en-US" altLang="zh-CN" sz="1800" dirty="0">
                <a:solidFill>
                  <a:srgbClr val="FF0066"/>
                </a:solidFill>
                <a:latin typeface="黑体" panose="02010609060101010101" pitchFamily="49" charset="-122"/>
                <a:ea typeface="黑体" panose="02010609060101010101" pitchFamily="49" charset="-122"/>
              </a:rPr>
              <a:t>d </a:t>
            </a:r>
            <a:r>
              <a:rPr lang="zh-CN" altLang="en-US" sz="1800" dirty="0">
                <a:solidFill>
                  <a:srgbClr val="FF0066"/>
                </a:solidFill>
                <a:latin typeface="黑体" panose="02010609060101010101" pitchFamily="49" charset="-122"/>
                <a:ea typeface="黑体" panose="02010609060101010101" pitchFamily="49" charset="-122"/>
              </a:rPr>
              <a:t>的圈</a:t>
            </a:r>
            <a:r>
              <a:rPr lang="zh-CN" altLang="en-US" sz="1800" dirty="0">
                <a:solidFill>
                  <a:schemeClr val="tx1"/>
                </a:solidFill>
                <a:latin typeface="黑体" panose="02010609060101010101" pitchFamily="49" charset="-122"/>
                <a:ea typeface="黑体" panose="02010609060101010101" pitchFamily="49" charset="-122"/>
              </a:rPr>
              <a:t>；</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a:t>
            </a:r>
            <a:r>
              <a:rPr lang="zh-CN" altLang="en-US" sz="1800" dirty="0">
                <a:solidFill>
                  <a:srgbClr val="FF0066"/>
                </a:solidFill>
                <a:latin typeface="黑体" panose="02010609060101010101" pitchFamily="49" charset="-122"/>
                <a:ea typeface="黑体" panose="02010609060101010101" pitchFamily="49" charset="-122"/>
              </a:rPr>
              <a:t>不圈任何标 </a:t>
            </a:r>
            <a:r>
              <a:rPr lang="en-US" altLang="zh-CN" sz="1800" dirty="0">
                <a:solidFill>
                  <a:srgbClr val="FF0066"/>
                </a:solidFill>
                <a:latin typeface="黑体" panose="02010609060101010101" pitchFamily="49" charset="-122"/>
                <a:ea typeface="黑体" panose="02010609060101010101" pitchFamily="49" charset="-122"/>
              </a:rPr>
              <a:t>0 </a:t>
            </a:r>
            <a:r>
              <a:rPr lang="zh-CN" altLang="en-US" sz="1800" dirty="0">
                <a:solidFill>
                  <a:srgbClr val="FF0066"/>
                </a:solidFill>
                <a:latin typeface="黑体" panose="02010609060101010101" pitchFamily="49" charset="-122"/>
                <a:ea typeface="黑体" panose="02010609060101010101" pitchFamily="49" charset="-122"/>
              </a:rPr>
              <a:t>的小方格</a:t>
            </a:r>
            <a:r>
              <a:rPr lang="zh-CN" altLang="en-US" sz="1800" dirty="0">
                <a:solidFill>
                  <a:schemeClr val="tx1"/>
                </a:solidFill>
                <a:latin typeface="黑体" panose="02010609060101010101" pitchFamily="49" charset="-122"/>
                <a:ea typeface="黑体" panose="02010609060101010101" pitchFamily="49" charset="-122"/>
              </a:rPr>
              <a:t>；</a:t>
            </a:r>
          </a:p>
        </p:txBody>
      </p:sp>
      <p:grpSp>
        <p:nvGrpSpPr>
          <p:cNvPr id="92193" name="Group 74"/>
          <p:cNvGrpSpPr/>
          <p:nvPr/>
        </p:nvGrpSpPr>
        <p:grpSpPr>
          <a:xfrm>
            <a:off x="5092700" y="3019425"/>
            <a:ext cx="1536700" cy="596900"/>
            <a:chOff x="0" y="0"/>
            <a:chExt cx="968" cy="502"/>
          </a:xfrm>
        </p:grpSpPr>
        <p:sp>
          <p:nvSpPr>
            <p:cNvPr id="92209" name="Text Box 15"/>
            <p:cNvSpPr txBox="1"/>
            <p:nvPr/>
          </p:nvSpPr>
          <p:spPr>
            <a:xfrm>
              <a:off x="0" y="192"/>
              <a:ext cx="536" cy="310"/>
            </a:xfrm>
            <a:prstGeom prst="rect">
              <a:avLst/>
            </a:prstGeom>
            <a:noFill/>
            <a:ln w="9525">
              <a:noFill/>
            </a:ln>
          </p:spPr>
          <p:txBody>
            <a:bodyPr>
              <a:spAutoFit/>
            </a:bodyPr>
            <a:lstStyle/>
            <a:p>
              <a:pPr algn="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N</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N</a:t>
              </a:r>
              <a:r>
                <a:rPr lang="en-US" altLang="zh-CN" sz="1800" baseline="-25000" dirty="0">
                  <a:solidFill>
                    <a:schemeClr val="tx1"/>
                  </a:solidFill>
                  <a:latin typeface="黑体" panose="02010609060101010101" pitchFamily="49" charset="-122"/>
                  <a:ea typeface="黑体" panose="02010609060101010101" pitchFamily="49" charset="-122"/>
                </a:rPr>
                <a:t>0</a:t>
              </a:r>
            </a:p>
          </p:txBody>
        </p:sp>
        <p:sp>
          <p:nvSpPr>
            <p:cNvPr id="92210" name="Text Box 29"/>
            <p:cNvSpPr txBox="1"/>
            <p:nvPr/>
          </p:nvSpPr>
          <p:spPr>
            <a:xfrm>
              <a:off x="432" y="0"/>
              <a:ext cx="536" cy="310"/>
            </a:xfrm>
            <a:prstGeom prst="rect">
              <a:avLst/>
            </a:prstGeom>
            <a:noFill/>
            <a:ln w="9525">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N</a:t>
              </a:r>
              <a:r>
                <a:rPr lang="en-US" altLang="zh-CN" sz="1800" baseline="-25000" dirty="0">
                  <a:solidFill>
                    <a:schemeClr val="tx1"/>
                  </a:solidFill>
                  <a:latin typeface="黑体" panose="02010609060101010101" pitchFamily="49" charset="-122"/>
                  <a:ea typeface="黑体" panose="02010609060101010101" pitchFamily="49" charset="-122"/>
                </a:rPr>
                <a:t>3</a:t>
              </a:r>
              <a:r>
                <a:rPr lang="en-US" altLang="zh-CN" sz="1800" dirty="0">
                  <a:solidFill>
                    <a:schemeClr val="tx1"/>
                  </a:solidFill>
                  <a:latin typeface="黑体" panose="02010609060101010101" pitchFamily="49" charset="-122"/>
                  <a:ea typeface="黑体" panose="02010609060101010101" pitchFamily="49" charset="-122"/>
                </a:rPr>
                <a:t>N</a:t>
              </a:r>
              <a:r>
                <a:rPr lang="en-US" altLang="zh-CN" sz="1800" baseline="-25000" dirty="0">
                  <a:solidFill>
                    <a:schemeClr val="tx1"/>
                  </a:solidFill>
                  <a:latin typeface="黑体" panose="02010609060101010101" pitchFamily="49" charset="-122"/>
                  <a:ea typeface="黑体" panose="02010609060101010101" pitchFamily="49" charset="-122"/>
                </a:rPr>
                <a:t>2</a:t>
              </a:r>
            </a:p>
          </p:txBody>
        </p:sp>
        <p:sp>
          <p:nvSpPr>
            <p:cNvPr id="92211" name="Line 73"/>
            <p:cNvSpPr/>
            <p:nvPr/>
          </p:nvSpPr>
          <p:spPr>
            <a:xfrm flipH="1" flipV="1">
              <a:off x="200" y="80"/>
              <a:ext cx="384"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grpSp>
        <p:nvGrpSpPr>
          <p:cNvPr id="92194" name="Group 80"/>
          <p:cNvGrpSpPr/>
          <p:nvPr/>
        </p:nvGrpSpPr>
        <p:grpSpPr>
          <a:xfrm>
            <a:off x="5886450" y="4171950"/>
            <a:ext cx="666750" cy="628650"/>
            <a:chOff x="0" y="0"/>
            <a:chExt cx="420" cy="622"/>
          </a:xfrm>
        </p:grpSpPr>
        <p:sp>
          <p:nvSpPr>
            <p:cNvPr id="92205" name="Arc 76"/>
            <p:cNvSpPr/>
            <p:nvPr/>
          </p:nvSpPr>
          <p:spPr>
            <a:xfrm>
              <a:off x="192" y="0"/>
              <a:ext cx="228" cy="329"/>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0000FF">
                  <a:alpha val="100000"/>
                </a:srgbClr>
              </a:solidFill>
              <a:prstDash val="solid"/>
              <a:bevel/>
              <a:headEnd type="none" w="med" len="med"/>
              <a:tailEnd type="none" w="med" len="med"/>
            </a:ln>
          </p:spPr>
          <p:txBody>
            <a:bodyPr/>
            <a:lstStyle/>
            <a:p>
              <a:endParaRPr lang="zh-CN" altLang="en-US"/>
            </a:p>
          </p:txBody>
        </p:sp>
        <p:sp>
          <p:nvSpPr>
            <p:cNvPr id="92206" name="Arc 77"/>
            <p:cNvSpPr/>
            <p:nvPr/>
          </p:nvSpPr>
          <p:spPr>
            <a:xfrm rot="5400000">
              <a:off x="138" y="340"/>
              <a:ext cx="329" cy="228"/>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0000FF">
                  <a:alpha val="100000"/>
                </a:srgbClr>
              </a:solidFill>
              <a:prstDash val="solid"/>
              <a:bevel/>
              <a:headEnd type="none" w="med" len="med"/>
              <a:tailEnd type="none" w="med" len="med"/>
            </a:ln>
          </p:spPr>
          <p:txBody>
            <a:bodyPr/>
            <a:lstStyle/>
            <a:p>
              <a:endParaRPr lang="zh-CN" altLang="en-US"/>
            </a:p>
          </p:txBody>
        </p:sp>
        <p:sp>
          <p:nvSpPr>
            <p:cNvPr id="92207" name="Line 78"/>
            <p:cNvSpPr/>
            <p:nvPr/>
          </p:nvSpPr>
          <p:spPr>
            <a:xfrm flipH="1">
              <a:off x="0" y="14"/>
              <a:ext cx="19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92208" name="Line 79"/>
            <p:cNvSpPr/>
            <p:nvPr/>
          </p:nvSpPr>
          <p:spPr>
            <a:xfrm flipH="1">
              <a:off x="0" y="622"/>
              <a:ext cx="19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grpSp>
      <p:grpSp>
        <p:nvGrpSpPr>
          <p:cNvPr id="92195" name="Group 81"/>
          <p:cNvGrpSpPr/>
          <p:nvPr/>
        </p:nvGrpSpPr>
        <p:grpSpPr>
          <a:xfrm rot="10800000">
            <a:off x="7791450" y="4171950"/>
            <a:ext cx="666750" cy="628650"/>
            <a:chOff x="0" y="0"/>
            <a:chExt cx="420" cy="622"/>
          </a:xfrm>
        </p:grpSpPr>
        <p:sp>
          <p:nvSpPr>
            <p:cNvPr id="92201" name="Arc 82"/>
            <p:cNvSpPr/>
            <p:nvPr/>
          </p:nvSpPr>
          <p:spPr>
            <a:xfrm>
              <a:off x="192" y="0"/>
              <a:ext cx="228" cy="329"/>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0000FF">
                  <a:alpha val="100000"/>
                </a:srgbClr>
              </a:solidFill>
              <a:prstDash val="solid"/>
              <a:bevel/>
              <a:headEnd type="none" w="med" len="med"/>
              <a:tailEnd type="none" w="med" len="med"/>
            </a:ln>
          </p:spPr>
          <p:txBody>
            <a:bodyPr/>
            <a:lstStyle/>
            <a:p>
              <a:endParaRPr lang="zh-CN" altLang="en-US"/>
            </a:p>
          </p:txBody>
        </p:sp>
        <p:sp>
          <p:nvSpPr>
            <p:cNvPr id="92202" name="Arc 83"/>
            <p:cNvSpPr/>
            <p:nvPr/>
          </p:nvSpPr>
          <p:spPr>
            <a:xfrm rot="5400000">
              <a:off x="138" y="340"/>
              <a:ext cx="329" cy="228"/>
            </a:xfrm>
            <a:custGeom>
              <a:avLst/>
              <a:gdLst/>
              <a:ahLst/>
              <a:cxnLst>
                <a:cxn ang="0">
                  <a:pos x="0" y="0"/>
                </a:cxn>
                <a:cxn ang="0">
                  <a:pos x="0" y="0"/>
                </a:cxn>
                <a:cxn ang="0">
                  <a:pos x="0" y="0"/>
                </a:cxn>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0000FF">
                  <a:alpha val="100000"/>
                </a:srgbClr>
              </a:solidFill>
              <a:prstDash val="solid"/>
              <a:bevel/>
              <a:headEnd type="none" w="med" len="med"/>
              <a:tailEnd type="none" w="med" len="med"/>
            </a:ln>
          </p:spPr>
          <p:txBody>
            <a:bodyPr/>
            <a:lstStyle/>
            <a:p>
              <a:endParaRPr lang="zh-CN" altLang="en-US"/>
            </a:p>
          </p:txBody>
        </p:sp>
        <p:sp>
          <p:nvSpPr>
            <p:cNvPr id="92203" name="Line 84"/>
            <p:cNvSpPr/>
            <p:nvPr/>
          </p:nvSpPr>
          <p:spPr>
            <a:xfrm flipH="1">
              <a:off x="0" y="14"/>
              <a:ext cx="19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92204" name="Line 85"/>
            <p:cNvSpPr/>
            <p:nvPr/>
          </p:nvSpPr>
          <p:spPr>
            <a:xfrm flipH="1">
              <a:off x="0" y="622"/>
              <a:ext cx="19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grpSp>
      <p:sp>
        <p:nvSpPr>
          <p:cNvPr id="92196" name="Rectangle 86"/>
          <p:cNvSpPr/>
          <p:nvPr/>
        </p:nvSpPr>
        <p:spPr>
          <a:xfrm>
            <a:off x="6729413" y="3829050"/>
            <a:ext cx="914400" cy="628650"/>
          </a:xfrm>
          <a:prstGeom prst="rect">
            <a:avLst/>
          </a:prstGeom>
          <a:noFill/>
          <a:ln w="38100"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92197" name="Group 90"/>
          <p:cNvGrpSpPr/>
          <p:nvPr/>
        </p:nvGrpSpPr>
        <p:grpSpPr>
          <a:xfrm>
            <a:off x="428625" y="4373563"/>
            <a:ext cx="4864100" cy="375121"/>
            <a:chOff x="0" y="0"/>
            <a:chExt cx="2640" cy="598"/>
          </a:xfrm>
        </p:grpSpPr>
        <p:sp>
          <p:nvSpPr>
            <p:cNvPr id="92199" name="Text Box 87"/>
            <p:cNvSpPr txBox="1"/>
            <p:nvPr/>
          </p:nvSpPr>
          <p:spPr>
            <a:xfrm>
              <a:off x="0" y="0"/>
              <a:ext cx="2640" cy="589"/>
            </a:xfrm>
            <a:prstGeom prst="rect">
              <a:avLst/>
            </a:prstGeom>
            <a:noFill/>
            <a:ln w="9525">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BCD</a:t>
              </a:r>
              <a:r>
                <a:rPr lang="zh-CN" altLang="en-US" sz="1800" dirty="0">
                  <a:solidFill>
                    <a:schemeClr val="tx1"/>
                  </a:solidFill>
                  <a:latin typeface="黑体" panose="02010609060101010101" pitchFamily="49" charset="-122"/>
                  <a:ea typeface="黑体" panose="02010609060101010101" pitchFamily="49" charset="-122"/>
                </a:rPr>
                <a:t>码质数检测器的最简与或式  </a:t>
              </a:r>
              <a:r>
                <a:rPr lang="en-US" altLang="zh-CN" sz="1800" dirty="0">
                  <a:solidFill>
                    <a:schemeClr val="tx1"/>
                  </a:solidFill>
                  <a:latin typeface="黑体" panose="02010609060101010101" pitchFamily="49" charset="-122"/>
                  <a:ea typeface="黑体" panose="02010609060101010101" pitchFamily="49" charset="-122"/>
                </a:rPr>
                <a:t>F= N</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N</a:t>
              </a:r>
              <a:r>
                <a:rPr lang="en-US" altLang="zh-CN" sz="1800" baseline="-25000" dirty="0">
                  <a:solidFill>
                    <a:schemeClr val="tx1"/>
                  </a:solidFill>
                  <a:latin typeface="黑体" panose="02010609060101010101" pitchFamily="49" charset="-122"/>
                  <a:ea typeface="黑体" panose="02010609060101010101" pitchFamily="49" charset="-122"/>
                </a:rPr>
                <a:t>0</a:t>
              </a:r>
              <a:r>
                <a:rPr lang="en-US" altLang="zh-CN" sz="1800" dirty="0">
                  <a:solidFill>
                    <a:schemeClr val="tx1"/>
                  </a:solidFill>
                  <a:latin typeface="黑体" panose="02010609060101010101" pitchFamily="49" charset="-122"/>
                  <a:ea typeface="黑体" panose="02010609060101010101" pitchFamily="49" charset="-122"/>
                </a:rPr>
                <a:t>+ N</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N</a:t>
              </a:r>
              <a:r>
                <a:rPr lang="en-US" altLang="zh-CN" sz="1800" baseline="-25000" dirty="0">
                  <a:solidFill>
                    <a:schemeClr val="tx1"/>
                  </a:solidFill>
                  <a:latin typeface="黑体" panose="02010609060101010101" pitchFamily="49" charset="-122"/>
                  <a:ea typeface="黑体" panose="02010609060101010101" pitchFamily="49" charset="-122"/>
                </a:rPr>
                <a:t>1</a:t>
              </a:r>
            </a:p>
          </p:txBody>
        </p:sp>
        <p:sp>
          <p:nvSpPr>
            <p:cNvPr id="92200" name="Line 88"/>
            <p:cNvSpPr/>
            <p:nvPr/>
          </p:nvSpPr>
          <p:spPr>
            <a:xfrm>
              <a:off x="810" y="598"/>
              <a:ext cx="15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sp>
        <p:nvSpPr>
          <p:cNvPr id="92198" name="矩形 23"/>
          <p:cNvSpPr/>
          <p:nvPr/>
        </p:nvSpPr>
        <p:spPr>
          <a:xfrm>
            <a:off x="323850" y="484188"/>
            <a:ext cx="8358188" cy="922337"/>
          </a:xfrm>
          <a:prstGeom prst="rect">
            <a:avLst/>
          </a:prstGeom>
          <a:noFill/>
          <a:ln w="9525">
            <a:noFill/>
          </a:ln>
        </p:spPr>
        <p:txBody>
          <a:bodyPr>
            <a:spAutoFit/>
          </a:bodyPr>
          <a:lstStyle/>
          <a:p>
            <a:pPr eaLnBrk="1" hangingPunct="1">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例</a:t>
            </a:r>
            <a:r>
              <a:rPr lang="en-US" altLang="zh-CN" sz="1800" dirty="0">
                <a:solidFill>
                  <a:schemeClr val="tx1"/>
                </a:solidFill>
                <a:latin typeface="黑体" panose="02010609060101010101" pitchFamily="49" charset="-122"/>
                <a:ea typeface="黑体" panose="02010609060101010101" pitchFamily="49" charset="-122"/>
              </a:rPr>
              <a:t>1</a:t>
            </a:r>
            <a:r>
              <a:rPr lang="zh-CN" altLang="en-US" sz="1800" dirty="0">
                <a:solidFill>
                  <a:schemeClr val="tx1"/>
                </a:solidFill>
                <a:latin typeface="黑体" panose="02010609060101010101" pitchFamily="49" charset="-122"/>
                <a:ea typeface="黑体" panose="02010609060101010101" pitchFamily="49" charset="-122"/>
              </a:rPr>
              <a:t>：</a:t>
            </a:r>
            <a:r>
              <a:rPr lang="zh-CN" altLang="en-US" sz="1800" dirty="0">
                <a:solidFill>
                  <a:srgbClr val="0000FF"/>
                </a:solidFill>
                <a:latin typeface="黑体" panose="02010609060101010101" pitchFamily="49" charset="-122"/>
                <a:ea typeface="黑体" panose="02010609060101010101" pitchFamily="49" charset="-122"/>
              </a:rPr>
              <a:t>一个</a:t>
            </a:r>
            <a:r>
              <a:rPr lang="en-US" altLang="zh-CN" sz="1800" dirty="0">
                <a:solidFill>
                  <a:srgbClr val="0000FF"/>
                </a:solidFill>
                <a:latin typeface="黑体" panose="02010609060101010101" pitchFamily="49" charset="-122"/>
                <a:ea typeface="黑体" panose="02010609060101010101" pitchFamily="49" charset="-122"/>
              </a:rPr>
              <a:t>BCD</a:t>
            </a:r>
            <a:r>
              <a:rPr lang="zh-CN" altLang="en-US" sz="1800" dirty="0">
                <a:solidFill>
                  <a:srgbClr val="0000FF"/>
                </a:solidFill>
                <a:latin typeface="黑体" panose="02010609060101010101" pitchFamily="49" charset="-122"/>
                <a:ea typeface="黑体" panose="02010609060101010101" pitchFamily="49" charset="-122"/>
              </a:rPr>
              <a:t>码输入</a:t>
            </a:r>
            <a:r>
              <a:rPr lang="zh-CN" altLang="en-US" sz="1800" dirty="0">
                <a:solidFill>
                  <a:schemeClr val="tx1"/>
                </a:solidFill>
                <a:latin typeface="黑体" panose="02010609060101010101" pitchFamily="49" charset="-122"/>
                <a:ea typeface="黑体" panose="02010609060101010101" pitchFamily="49" charset="-122"/>
              </a:rPr>
              <a:t>质数检测器。假设输入为</a:t>
            </a:r>
            <a:r>
              <a:rPr lang="en-US" altLang="zh-CN" sz="1800" b="1" dirty="0">
                <a:solidFill>
                  <a:schemeClr val="tx1"/>
                </a:solidFill>
                <a:latin typeface="黑体" panose="02010609060101010101" pitchFamily="49" charset="-122"/>
                <a:ea typeface="黑体" panose="02010609060101010101" pitchFamily="49" charset="-122"/>
              </a:rPr>
              <a:t>N</a:t>
            </a:r>
            <a:r>
              <a:rPr lang="en-US" altLang="zh-CN" sz="1800" b="1" baseline="-25000" dirty="0">
                <a:solidFill>
                  <a:schemeClr val="tx1"/>
                </a:solidFill>
                <a:latin typeface="黑体" panose="02010609060101010101" pitchFamily="49" charset="-122"/>
                <a:ea typeface="黑体" panose="02010609060101010101" pitchFamily="49" charset="-122"/>
              </a:rPr>
              <a:t>3 </a:t>
            </a:r>
            <a:r>
              <a:rPr lang="en-US" altLang="zh-CN" sz="1800" b="1" dirty="0">
                <a:solidFill>
                  <a:schemeClr val="tx1"/>
                </a:solidFill>
                <a:latin typeface="黑体" panose="02010609060101010101" pitchFamily="49" charset="-122"/>
                <a:ea typeface="黑体" panose="02010609060101010101" pitchFamily="49" charset="-122"/>
              </a:rPr>
              <a:t>N</a:t>
            </a:r>
            <a:r>
              <a:rPr lang="en-US" altLang="zh-CN" sz="1800" b="1" baseline="-25000" dirty="0">
                <a:solidFill>
                  <a:schemeClr val="tx1"/>
                </a:solidFill>
                <a:latin typeface="黑体" panose="02010609060101010101" pitchFamily="49" charset="-122"/>
                <a:ea typeface="黑体" panose="02010609060101010101" pitchFamily="49" charset="-122"/>
              </a:rPr>
              <a:t>2 </a:t>
            </a:r>
            <a:r>
              <a:rPr lang="en-US" altLang="zh-CN" sz="1800" b="1" dirty="0">
                <a:solidFill>
                  <a:schemeClr val="tx1"/>
                </a:solidFill>
                <a:latin typeface="黑体" panose="02010609060101010101" pitchFamily="49" charset="-122"/>
                <a:ea typeface="黑体" panose="02010609060101010101" pitchFamily="49" charset="-122"/>
              </a:rPr>
              <a:t>N</a:t>
            </a:r>
            <a:r>
              <a:rPr lang="en-US" altLang="zh-CN" sz="1800" b="1" baseline="-25000" dirty="0">
                <a:solidFill>
                  <a:schemeClr val="tx1"/>
                </a:solidFill>
                <a:latin typeface="黑体" panose="02010609060101010101" pitchFamily="49" charset="-122"/>
                <a:ea typeface="黑体" panose="02010609060101010101" pitchFamily="49" charset="-122"/>
              </a:rPr>
              <a:t>1 </a:t>
            </a:r>
            <a:r>
              <a:rPr lang="en-US" altLang="zh-CN" sz="1800" b="1" dirty="0">
                <a:solidFill>
                  <a:schemeClr val="tx1"/>
                </a:solidFill>
                <a:latin typeface="黑体" panose="02010609060101010101" pitchFamily="49" charset="-122"/>
                <a:ea typeface="黑体" panose="02010609060101010101" pitchFamily="49" charset="-122"/>
              </a:rPr>
              <a:t>N</a:t>
            </a:r>
            <a:r>
              <a:rPr lang="en-US" altLang="zh-CN" sz="1800" b="1" baseline="-25000" dirty="0">
                <a:solidFill>
                  <a:schemeClr val="tx1"/>
                </a:solidFill>
                <a:latin typeface="黑体" panose="02010609060101010101" pitchFamily="49" charset="-122"/>
                <a:ea typeface="黑体" panose="02010609060101010101" pitchFamily="49" charset="-122"/>
              </a:rPr>
              <a:t>0</a:t>
            </a:r>
            <a:r>
              <a:rPr lang="en-US" altLang="zh-CN" sz="1800" baseline="-25000" dirty="0">
                <a:solidFill>
                  <a:schemeClr val="tx1"/>
                </a:solidFill>
                <a:latin typeface="黑体" panose="02010609060101010101" pitchFamily="49" charset="-122"/>
                <a:ea typeface="黑体" panose="02010609060101010101" pitchFamily="49" charset="-122"/>
              </a:rPr>
              <a:t> </a:t>
            </a:r>
            <a:r>
              <a:rPr lang="zh-CN" altLang="en-US" sz="1800" baseline="-250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输出表达式可以写为：</a:t>
            </a:r>
            <a:br>
              <a:rPr lang="zh-CN" altLang="en-US" sz="1800" dirty="0">
                <a:solidFill>
                  <a:schemeClr val="tx1"/>
                </a:solidFill>
                <a:latin typeface="黑体" panose="02010609060101010101" pitchFamily="49" charset="-122"/>
                <a:ea typeface="黑体" panose="02010609060101010101" pitchFamily="49" charset="-122"/>
              </a:rPr>
            </a:b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F =∑m</a:t>
            </a:r>
            <a:r>
              <a:rPr lang="en-US" altLang="zh-CN" sz="1800" b="1" baseline="30000" dirty="0">
                <a:solidFill>
                  <a:schemeClr val="tx1"/>
                </a:solidFill>
                <a:latin typeface="黑体" panose="02010609060101010101" pitchFamily="49" charset="-122"/>
                <a:ea typeface="黑体" panose="02010609060101010101" pitchFamily="49" charset="-122"/>
              </a:rPr>
              <a:t>4 </a:t>
            </a:r>
            <a:r>
              <a:rPr lang="en-US" altLang="zh-CN" sz="1800" b="1" dirty="0">
                <a:solidFill>
                  <a:schemeClr val="tx1"/>
                </a:solidFill>
                <a:latin typeface="黑体" panose="02010609060101010101" pitchFamily="49" charset="-122"/>
                <a:ea typeface="黑体" panose="02010609060101010101" pitchFamily="49" charset="-122"/>
              </a:rPr>
              <a:t>(2,3,5,7) +∑d</a:t>
            </a:r>
            <a:r>
              <a:rPr lang="en-US" altLang="zh-CN" sz="1800" b="1" baseline="30000" dirty="0">
                <a:solidFill>
                  <a:schemeClr val="tx1"/>
                </a:solidFill>
                <a:latin typeface="黑体" panose="02010609060101010101" pitchFamily="49" charset="-122"/>
                <a:ea typeface="黑体" panose="02010609060101010101" pitchFamily="49" charset="-122"/>
              </a:rPr>
              <a:t>4</a:t>
            </a:r>
            <a:r>
              <a:rPr lang="en-US" altLang="zh-CN" sz="1800" b="1" dirty="0">
                <a:solidFill>
                  <a:schemeClr val="tx1"/>
                </a:solidFill>
                <a:latin typeface="黑体" panose="02010609060101010101" pitchFamily="49" charset="-122"/>
                <a:ea typeface="黑体" panose="02010609060101010101" pitchFamily="49" charset="-122"/>
              </a:rPr>
              <a:t> (10,11,12,13,14,15) </a:t>
            </a:r>
            <a:br>
              <a:rPr lang="en-US" altLang="zh-CN" sz="1800" b="1" dirty="0">
                <a:solidFill>
                  <a:schemeClr val="tx1"/>
                </a:solidFill>
                <a:latin typeface="黑体" panose="02010609060101010101" pitchFamily="49" charset="-122"/>
                <a:ea typeface="黑体" panose="02010609060101010101" pitchFamily="49" charset="-122"/>
              </a:rPr>
            </a:b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这里</a:t>
            </a:r>
            <a:r>
              <a:rPr lang="en-US" altLang="zh-CN" sz="1800" dirty="0">
                <a:solidFill>
                  <a:schemeClr val="tx1"/>
                </a:solidFill>
                <a:latin typeface="黑体" panose="02010609060101010101" pitchFamily="49" charset="-122"/>
                <a:ea typeface="黑体" panose="02010609060101010101" pitchFamily="49" charset="-122"/>
              </a:rPr>
              <a:t>d</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黑体" panose="02010609060101010101" pitchFamily="49" charset="-122"/>
                <a:ea typeface="黑体" panose="02010609060101010101" pitchFamily="49" charset="-122"/>
              </a:rPr>
              <a:t>项列出的即为无关项。</a:t>
            </a:r>
          </a:p>
        </p:txBody>
      </p:sp>
      <p:cxnSp>
        <p:nvCxnSpPr>
          <p:cNvPr id="2" name="直接连接符 2">
            <a:extLst>
              <a:ext uri="{FF2B5EF4-FFF2-40B4-BE49-F238E27FC236}">
                <a16:creationId xmlns:a16="http://schemas.microsoft.com/office/drawing/2014/main" id="{7EF6812F-7DDE-2611-FBB1-7DED086DEEA2}"/>
              </a:ext>
            </a:extLst>
          </p:cNvPr>
          <p:cNvCxnSpPr/>
          <p:nvPr/>
        </p:nvCxnSpPr>
        <p:spPr>
          <a:xfrm>
            <a:off x="4788024" y="4443958"/>
            <a:ext cx="104775" cy="0"/>
          </a:xfrm>
          <a:prstGeom prst="line">
            <a:avLst/>
          </a:prstGeom>
          <a:ln w="12700" cap="flat" cmpd="sng">
            <a:solidFill>
              <a:schemeClr val="tx1"/>
            </a:solidFill>
            <a:prstDash val="solid"/>
            <a:headEnd type="none" w="med" len="med"/>
            <a:tailEnd type="none" w="med" len="med"/>
          </a:ln>
        </p:spPr>
      </p:cxn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9318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75</a:t>
            </a:fld>
            <a:endParaRPr lang="en-US" altLang="zh-CN" sz="900" dirty="0">
              <a:solidFill>
                <a:srgbClr val="898989"/>
              </a:solidFill>
              <a:latin typeface="Times New Roman" panose="02020603050405020304" pitchFamily="18" charset="0"/>
            </a:endParaRPr>
          </a:p>
        </p:txBody>
      </p:sp>
      <p:sp>
        <p:nvSpPr>
          <p:cNvPr id="93188" name="Rectangle 3"/>
          <p:cNvSpPr>
            <a:spLocks noGrp="1"/>
          </p:cNvSpPr>
          <p:nvPr>
            <p:ph type="title"/>
          </p:nvPr>
        </p:nvSpPr>
        <p:spPr>
          <a:xfrm>
            <a:off x="574675" y="484188"/>
            <a:ext cx="8101013" cy="341312"/>
          </a:xfrm>
          <a:prstGeom prst="rect">
            <a:avLst/>
          </a:prstGeom>
          <a:noFill/>
          <a:ln w="9525">
            <a:noFill/>
          </a:ln>
        </p:spPr>
        <p:txBody>
          <a:bodyPr/>
          <a:lstStyle/>
          <a:p>
            <a:pPr eaLnBrk="1" hangingPunct="1"/>
            <a:r>
              <a:rPr lang="en-US" altLang="zh-CN" sz="1800" b="1" dirty="0">
                <a:solidFill>
                  <a:srgbClr val="FF0000"/>
                </a:solidFill>
                <a:latin typeface="黑体" panose="02010609060101010101" pitchFamily="49" charset="-122"/>
                <a:ea typeface="黑体" panose="02010609060101010101" pitchFamily="49" charset="-122"/>
              </a:rPr>
              <a:t>4) </a:t>
            </a:r>
            <a:r>
              <a:rPr lang="zh-CN" altLang="en-US" sz="1800" b="1" dirty="0">
                <a:solidFill>
                  <a:srgbClr val="FF0000"/>
                </a:solidFill>
                <a:latin typeface="黑体" panose="02010609060101010101" pitchFamily="49" charset="-122"/>
                <a:ea typeface="黑体" panose="02010609060101010101" pitchFamily="49" charset="-122"/>
              </a:rPr>
              <a:t>输入无反变量的函数的化简</a:t>
            </a:r>
          </a:p>
        </p:txBody>
      </p:sp>
      <p:sp>
        <p:nvSpPr>
          <p:cNvPr id="93189" name="Rectangle 4"/>
          <p:cNvSpPr>
            <a:spLocks noGrp="1"/>
          </p:cNvSpPr>
          <p:nvPr>
            <p:ph/>
          </p:nvPr>
        </p:nvSpPr>
        <p:spPr>
          <a:xfrm>
            <a:off x="395288" y="842963"/>
            <a:ext cx="7848600" cy="1073150"/>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rPr>
              <a:t>在实际电路中，一般外部输入变量只有原变量没有反变量，电路要通过</a:t>
            </a:r>
            <a:r>
              <a:rPr lang="zh-CN" altLang="en-US" sz="1800" u="sng" dirty="0">
                <a:latin typeface="黑体" panose="02010609060101010101" pitchFamily="49" charset="-122"/>
                <a:ea typeface="黑体" panose="02010609060101010101" pitchFamily="49" charset="-122"/>
              </a:rPr>
              <a:t>非门</a:t>
            </a:r>
            <a:endParaRPr lang="en-US" altLang="zh-CN" sz="1800" dirty="0">
              <a:latin typeface="黑体" panose="02010609060101010101" pitchFamily="49" charset="-122"/>
              <a:ea typeface="黑体" panose="02010609060101010101" pitchFamily="49" charset="-122"/>
            </a:endParaRPr>
          </a:p>
          <a:p>
            <a:pPr eaLnBrk="1" hangingPunct="1">
              <a:buNone/>
            </a:pPr>
            <a:r>
              <a:rPr lang="zh-CN" altLang="en-US" sz="1800" dirty="0">
                <a:latin typeface="黑体" panose="02010609060101010101" pitchFamily="49" charset="-122"/>
                <a:ea typeface="黑体" panose="02010609060101010101" pitchFamily="49" charset="-122"/>
              </a:rPr>
              <a:t>来实现反变量，这样为了减少外部连线数量就增加了反相器的使用，为减少反相器数目，可对其做适当调整（如：共享非门）。</a:t>
            </a:r>
          </a:p>
        </p:txBody>
      </p:sp>
      <p:grpSp>
        <p:nvGrpSpPr>
          <p:cNvPr id="93190" name="Group 13"/>
          <p:cNvGrpSpPr/>
          <p:nvPr/>
        </p:nvGrpSpPr>
        <p:grpSpPr>
          <a:xfrm>
            <a:off x="1081088" y="1916113"/>
            <a:ext cx="7162800" cy="368300"/>
            <a:chOff x="0" y="0"/>
            <a:chExt cx="4512" cy="309"/>
          </a:xfrm>
        </p:grpSpPr>
        <p:sp>
          <p:nvSpPr>
            <p:cNvPr id="93200" name="Text Box 8"/>
            <p:cNvSpPr txBox="1"/>
            <p:nvPr/>
          </p:nvSpPr>
          <p:spPr>
            <a:xfrm>
              <a:off x="0" y="0"/>
              <a:ext cx="4512"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例： </a:t>
              </a:r>
              <a:r>
                <a:rPr lang="en-US" altLang="zh-CN" sz="1800" dirty="0">
                  <a:solidFill>
                    <a:schemeClr val="tx1"/>
                  </a:solidFill>
                  <a:latin typeface="黑体" panose="02010609060101010101" pitchFamily="49" charset="-122"/>
                  <a:ea typeface="黑体" panose="02010609060101010101" pitchFamily="49" charset="-122"/>
                </a:rPr>
                <a:t>F = A⊕B = AB + AB = A AB + B AB</a:t>
              </a:r>
            </a:p>
          </p:txBody>
        </p:sp>
        <p:sp>
          <p:nvSpPr>
            <p:cNvPr id="93201" name="Line 9"/>
            <p:cNvSpPr/>
            <p:nvPr/>
          </p:nvSpPr>
          <p:spPr>
            <a:xfrm>
              <a:off x="1824" y="48"/>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3202" name="Line 10"/>
            <p:cNvSpPr/>
            <p:nvPr/>
          </p:nvSpPr>
          <p:spPr>
            <a:xfrm>
              <a:off x="2244" y="48"/>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3203" name="Line 11"/>
            <p:cNvSpPr/>
            <p:nvPr/>
          </p:nvSpPr>
          <p:spPr>
            <a:xfrm>
              <a:off x="2931" y="48"/>
              <a:ext cx="31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3204" name="Line 12"/>
            <p:cNvSpPr/>
            <p:nvPr/>
          </p:nvSpPr>
          <p:spPr>
            <a:xfrm>
              <a:off x="3675" y="48"/>
              <a:ext cx="336"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sp>
        <p:nvSpPr>
          <p:cNvPr id="93191" name="Text Box 14"/>
          <p:cNvSpPr txBox="1"/>
          <p:nvPr/>
        </p:nvSpPr>
        <p:spPr>
          <a:xfrm>
            <a:off x="539750" y="2273300"/>
            <a:ext cx="75438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下图是两式对应的电路，后者可减少一个非门。</a:t>
            </a:r>
          </a:p>
        </p:txBody>
      </p:sp>
      <p:sp>
        <p:nvSpPr>
          <p:cNvPr id="93192" name="Text Box 101"/>
          <p:cNvSpPr txBox="1"/>
          <p:nvPr/>
        </p:nvSpPr>
        <p:spPr>
          <a:xfrm>
            <a:off x="609600" y="4457700"/>
            <a:ext cx="3581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 F= A⊕B  </a:t>
            </a:r>
            <a:r>
              <a:rPr lang="zh-CN" altLang="en-US" sz="1800" dirty="0">
                <a:solidFill>
                  <a:schemeClr val="tx1"/>
                </a:solidFill>
                <a:latin typeface="黑体" panose="02010609060101010101" pitchFamily="49" charset="-122"/>
                <a:ea typeface="黑体" panose="02010609060101010101" pitchFamily="49" charset="-122"/>
              </a:rPr>
              <a:t>不共享非门</a:t>
            </a:r>
          </a:p>
        </p:txBody>
      </p:sp>
      <p:sp>
        <p:nvSpPr>
          <p:cNvPr id="93193" name="Text Box 102"/>
          <p:cNvSpPr txBox="1"/>
          <p:nvPr/>
        </p:nvSpPr>
        <p:spPr>
          <a:xfrm>
            <a:off x="5105400" y="4457700"/>
            <a:ext cx="35814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(b) F= A⊕B  </a:t>
            </a:r>
            <a:r>
              <a:rPr lang="zh-CN" altLang="en-US" sz="1800" dirty="0">
                <a:solidFill>
                  <a:schemeClr val="tx1"/>
                </a:solidFill>
                <a:latin typeface="黑体" panose="02010609060101010101" pitchFamily="49" charset="-122"/>
                <a:ea typeface="黑体" panose="02010609060101010101" pitchFamily="49" charset="-122"/>
              </a:rPr>
              <a:t>共享非门</a:t>
            </a:r>
          </a:p>
        </p:txBody>
      </p:sp>
      <p:cxnSp>
        <p:nvCxnSpPr>
          <p:cNvPr id="93194" name="直接连接符 2"/>
          <p:cNvCxnSpPr/>
          <p:nvPr/>
        </p:nvCxnSpPr>
        <p:spPr>
          <a:xfrm>
            <a:off x="3098800" y="1973263"/>
            <a:ext cx="104775" cy="0"/>
          </a:xfrm>
          <a:prstGeom prst="line">
            <a:avLst/>
          </a:prstGeom>
          <a:ln w="12700" cap="flat" cmpd="sng">
            <a:solidFill>
              <a:schemeClr val="tx1"/>
            </a:solidFill>
            <a:prstDash val="solid"/>
            <a:headEnd type="none" w="med" len="med"/>
            <a:tailEnd type="none" w="med" len="med"/>
          </a:ln>
        </p:spPr>
      </p:cxnSp>
      <p:cxnSp>
        <p:nvCxnSpPr>
          <p:cNvPr id="93195" name="直接连接符 85"/>
          <p:cNvCxnSpPr/>
          <p:nvPr/>
        </p:nvCxnSpPr>
        <p:spPr>
          <a:xfrm>
            <a:off x="3563938" y="1974850"/>
            <a:ext cx="106362" cy="0"/>
          </a:xfrm>
          <a:prstGeom prst="line">
            <a:avLst/>
          </a:prstGeom>
          <a:ln w="12700" cap="flat" cmpd="sng">
            <a:solidFill>
              <a:schemeClr val="tx1"/>
            </a:solidFill>
            <a:prstDash val="solid"/>
            <a:headEnd type="none" w="med" len="med"/>
            <a:tailEnd type="none" w="med" len="med"/>
          </a:ln>
        </p:spPr>
      </p:cxnSp>
      <p:cxnSp>
        <p:nvCxnSpPr>
          <p:cNvPr id="93196" name="直接连接符 86"/>
          <p:cNvCxnSpPr/>
          <p:nvPr/>
        </p:nvCxnSpPr>
        <p:spPr>
          <a:xfrm>
            <a:off x="4356100" y="1992313"/>
            <a:ext cx="287338" cy="3175"/>
          </a:xfrm>
          <a:prstGeom prst="line">
            <a:avLst/>
          </a:prstGeom>
          <a:ln w="6350" cap="flat" cmpd="sng">
            <a:solidFill>
              <a:schemeClr val="tx1"/>
            </a:solidFill>
            <a:prstDash val="solid"/>
            <a:headEnd type="none" w="med" len="med"/>
            <a:tailEnd type="none" w="med" len="med"/>
          </a:ln>
        </p:spPr>
      </p:cxnSp>
      <p:cxnSp>
        <p:nvCxnSpPr>
          <p:cNvPr id="93197" name="直接连接符 87"/>
          <p:cNvCxnSpPr/>
          <p:nvPr/>
        </p:nvCxnSpPr>
        <p:spPr>
          <a:xfrm>
            <a:off x="5146675" y="1992313"/>
            <a:ext cx="217488" cy="3175"/>
          </a:xfrm>
          <a:prstGeom prst="line">
            <a:avLst/>
          </a:prstGeom>
          <a:ln w="6350" cap="flat" cmpd="sng">
            <a:solidFill>
              <a:schemeClr val="tx1"/>
            </a:solidFill>
            <a:prstDash val="solid"/>
            <a:headEnd type="none" w="med" len="med"/>
            <a:tailEnd type="none" w="med" len="med"/>
          </a:ln>
        </p:spPr>
      </p:cxnSp>
      <p:pic>
        <p:nvPicPr>
          <p:cNvPr id="88078" name="Picture 19"/>
          <p:cNvPicPr>
            <a:picLocks noChangeAspect="1" noChangeArrowheads="1"/>
          </p:cNvPicPr>
          <p:nvPr/>
        </p:nvPicPr>
        <p:blipFill>
          <a:blip r:embed="rId2"/>
          <a:srcRect/>
          <a:stretch>
            <a:fillRect/>
          </a:stretch>
        </p:blipFill>
        <p:spPr bwMode="auto">
          <a:xfrm>
            <a:off x="827088" y="2859088"/>
            <a:ext cx="2700338" cy="150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8079" name="Picture 20"/>
          <p:cNvPicPr>
            <a:picLocks noChangeAspect="1" noChangeArrowheads="1"/>
          </p:cNvPicPr>
          <p:nvPr/>
        </p:nvPicPr>
        <p:blipFill>
          <a:blip r:embed="rId3"/>
          <a:srcRect/>
          <a:stretch>
            <a:fillRect/>
          </a:stretch>
        </p:blipFill>
        <p:spPr bwMode="auto">
          <a:xfrm>
            <a:off x="5076825" y="2852738"/>
            <a:ext cx="2735263"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fade">
                                      <p:cBhvr>
                                        <p:cTn id="7" dur="500"/>
                                        <p:tgtEl>
                                          <p:spTgt spid="93190"/>
                                        </p:tgtEl>
                                      </p:cBhvr>
                                    </p:animEffect>
                                  </p:childTnLst>
                                </p:cTn>
                              </p:par>
                              <p:par>
                                <p:cTn id="8" presetID="10" presetClass="entr" presetSubtype="0" fill="hold" nodeType="withEffect">
                                  <p:stCondLst>
                                    <p:cond delay="0"/>
                                  </p:stCondLst>
                                  <p:childTnLst>
                                    <p:set>
                                      <p:cBhvr>
                                        <p:cTn id="9" dur="1" fill="hold">
                                          <p:stCondLst>
                                            <p:cond delay="0"/>
                                          </p:stCondLst>
                                        </p:cTn>
                                        <p:tgtEl>
                                          <p:spTgt spid="93194"/>
                                        </p:tgtEl>
                                        <p:attrNameLst>
                                          <p:attrName>style.visibility</p:attrName>
                                        </p:attrNameLst>
                                      </p:cBhvr>
                                      <p:to>
                                        <p:strVal val="visible"/>
                                      </p:to>
                                    </p:set>
                                    <p:animEffect transition="in" filter="fade">
                                      <p:cBhvr>
                                        <p:cTn id="10" dur="500"/>
                                        <p:tgtEl>
                                          <p:spTgt spid="93194"/>
                                        </p:tgtEl>
                                      </p:cBhvr>
                                    </p:animEffect>
                                  </p:childTnLst>
                                </p:cTn>
                              </p:par>
                              <p:par>
                                <p:cTn id="11" presetID="10" presetClass="entr" presetSubtype="0" fill="hold" nodeType="withEffect">
                                  <p:stCondLst>
                                    <p:cond delay="0"/>
                                  </p:stCondLst>
                                  <p:childTnLst>
                                    <p:set>
                                      <p:cBhvr>
                                        <p:cTn id="12" dur="1" fill="hold">
                                          <p:stCondLst>
                                            <p:cond delay="0"/>
                                          </p:stCondLst>
                                        </p:cTn>
                                        <p:tgtEl>
                                          <p:spTgt spid="93195"/>
                                        </p:tgtEl>
                                        <p:attrNameLst>
                                          <p:attrName>style.visibility</p:attrName>
                                        </p:attrNameLst>
                                      </p:cBhvr>
                                      <p:to>
                                        <p:strVal val="visible"/>
                                      </p:to>
                                    </p:set>
                                    <p:animEffect transition="in" filter="fade">
                                      <p:cBhvr>
                                        <p:cTn id="13" dur="500"/>
                                        <p:tgtEl>
                                          <p:spTgt spid="93195"/>
                                        </p:tgtEl>
                                      </p:cBhvr>
                                    </p:animEffect>
                                  </p:childTnLst>
                                </p:cTn>
                              </p:par>
                              <p:par>
                                <p:cTn id="14" presetID="10" presetClass="entr" presetSubtype="0" fill="hold" nodeType="withEffect">
                                  <p:stCondLst>
                                    <p:cond delay="0"/>
                                  </p:stCondLst>
                                  <p:childTnLst>
                                    <p:set>
                                      <p:cBhvr>
                                        <p:cTn id="15" dur="1" fill="hold">
                                          <p:stCondLst>
                                            <p:cond delay="0"/>
                                          </p:stCondLst>
                                        </p:cTn>
                                        <p:tgtEl>
                                          <p:spTgt spid="93196"/>
                                        </p:tgtEl>
                                        <p:attrNameLst>
                                          <p:attrName>style.visibility</p:attrName>
                                        </p:attrNameLst>
                                      </p:cBhvr>
                                      <p:to>
                                        <p:strVal val="visible"/>
                                      </p:to>
                                    </p:set>
                                    <p:animEffect transition="in" filter="fade">
                                      <p:cBhvr>
                                        <p:cTn id="16" dur="500"/>
                                        <p:tgtEl>
                                          <p:spTgt spid="93196"/>
                                        </p:tgtEl>
                                      </p:cBhvr>
                                    </p:animEffect>
                                  </p:childTnLst>
                                </p:cTn>
                              </p:par>
                              <p:par>
                                <p:cTn id="17" presetID="10" presetClass="entr" presetSubtype="0" fill="hold" nodeType="withEffect">
                                  <p:stCondLst>
                                    <p:cond delay="0"/>
                                  </p:stCondLst>
                                  <p:childTnLst>
                                    <p:set>
                                      <p:cBhvr>
                                        <p:cTn id="18" dur="1" fill="hold">
                                          <p:stCondLst>
                                            <p:cond delay="0"/>
                                          </p:stCondLst>
                                        </p:cTn>
                                        <p:tgtEl>
                                          <p:spTgt spid="93197"/>
                                        </p:tgtEl>
                                        <p:attrNameLst>
                                          <p:attrName>style.visibility</p:attrName>
                                        </p:attrNameLst>
                                      </p:cBhvr>
                                      <p:to>
                                        <p:strVal val="visible"/>
                                      </p:to>
                                    </p:set>
                                    <p:animEffect transition="in" filter="fade">
                                      <p:cBhvr>
                                        <p:cTn id="19" dur="500"/>
                                        <p:tgtEl>
                                          <p:spTgt spid="9319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3191"/>
                                        </p:tgtEl>
                                        <p:attrNameLst>
                                          <p:attrName>style.visibility</p:attrName>
                                        </p:attrNameLst>
                                      </p:cBhvr>
                                      <p:to>
                                        <p:strVal val="visible"/>
                                      </p:to>
                                    </p:set>
                                    <p:animEffect transition="in" filter="fade">
                                      <p:cBhvr>
                                        <p:cTn id="24" dur="500"/>
                                        <p:tgtEl>
                                          <p:spTgt spid="93191"/>
                                        </p:tgtEl>
                                      </p:cBhvr>
                                    </p:animEffect>
                                  </p:childTnLst>
                                </p:cTn>
                              </p:par>
                              <p:par>
                                <p:cTn id="25" presetID="10" presetClass="entr" presetSubtype="0" fill="hold" nodeType="withEffect">
                                  <p:stCondLst>
                                    <p:cond delay="0"/>
                                  </p:stCondLst>
                                  <p:childTnLst>
                                    <p:set>
                                      <p:cBhvr>
                                        <p:cTn id="26" dur="1" fill="hold">
                                          <p:stCondLst>
                                            <p:cond delay="0"/>
                                          </p:stCondLst>
                                        </p:cTn>
                                        <p:tgtEl>
                                          <p:spTgt spid="88078"/>
                                        </p:tgtEl>
                                        <p:attrNameLst>
                                          <p:attrName>style.visibility</p:attrName>
                                        </p:attrNameLst>
                                      </p:cBhvr>
                                      <p:to>
                                        <p:strVal val="visible"/>
                                      </p:to>
                                    </p:set>
                                    <p:animEffect transition="in" filter="fade">
                                      <p:cBhvr>
                                        <p:cTn id="27" dur="500"/>
                                        <p:tgtEl>
                                          <p:spTgt spid="88078"/>
                                        </p:tgtEl>
                                      </p:cBhvr>
                                    </p:animEffect>
                                  </p:childTnLst>
                                </p:cTn>
                              </p:par>
                              <p:par>
                                <p:cTn id="28" presetID="10" presetClass="entr" presetSubtype="0" fill="hold" nodeType="withEffect">
                                  <p:stCondLst>
                                    <p:cond delay="0"/>
                                  </p:stCondLst>
                                  <p:childTnLst>
                                    <p:set>
                                      <p:cBhvr>
                                        <p:cTn id="29" dur="1" fill="hold">
                                          <p:stCondLst>
                                            <p:cond delay="0"/>
                                          </p:stCondLst>
                                        </p:cTn>
                                        <p:tgtEl>
                                          <p:spTgt spid="88079"/>
                                        </p:tgtEl>
                                        <p:attrNameLst>
                                          <p:attrName>style.visibility</p:attrName>
                                        </p:attrNameLst>
                                      </p:cBhvr>
                                      <p:to>
                                        <p:strVal val="visible"/>
                                      </p:to>
                                    </p:set>
                                    <p:animEffect transition="in" filter="fade">
                                      <p:cBhvr>
                                        <p:cTn id="30" dur="500"/>
                                        <p:tgtEl>
                                          <p:spTgt spid="8807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3192"/>
                                        </p:tgtEl>
                                        <p:attrNameLst>
                                          <p:attrName>style.visibility</p:attrName>
                                        </p:attrNameLst>
                                      </p:cBhvr>
                                      <p:to>
                                        <p:strVal val="visible"/>
                                      </p:to>
                                    </p:set>
                                    <p:animEffect transition="in" filter="fade">
                                      <p:cBhvr>
                                        <p:cTn id="33" dur="500"/>
                                        <p:tgtEl>
                                          <p:spTgt spid="9319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3193"/>
                                        </p:tgtEl>
                                        <p:attrNameLst>
                                          <p:attrName>style.visibility</p:attrName>
                                        </p:attrNameLst>
                                      </p:cBhvr>
                                      <p:to>
                                        <p:strVal val="visible"/>
                                      </p:to>
                                    </p:set>
                                    <p:animEffect transition="in" filter="fade">
                                      <p:cBhvr>
                                        <p:cTn id="36" dur="500"/>
                                        <p:tgtEl>
                                          <p:spTgt spid="93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p:bldP spid="93192" grpId="0"/>
      <p:bldP spid="9319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9421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76</a:t>
            </a:fld>
            <a:endParaRPr lang="en-US" altLang="zh-CN" sz="900" dirty="0">
              <a:solidFill>
                <a:srgbClr val="898989"/>
              </a:solidFill>
              <a:latin typeface="Times New Roman" panose="02020603050405020304" pitchFamily="18" charset="0"/>
            </a:endParaRPr>
          </a:p>
        </p:txBody>
      </p:sp>
      <p:sp>
        <p:nvSpPr>
          <p:cNvPr id="94212" name="Rectangle 2"/>
          <p:cNvSpPr>
            <a:spLocks noGrp="1"/>
          </p:cNvSpPr>
          <p:nvPr>
            <p:ph type="title"/>
          </p:nvPr>
        </p:nvSpPr>
        <p:spPr>
          <a:xfrm>
            <a:off x="395288" y="631825"/>
            <a:ext cx="5791200" cy="571500"/>
          </a:xfrm>
          <a:prstGeom prst="rect">
            <a:avLst/>
          </a:prstGeom>
          <a:noFill/>
          <a:ln w="9525">
            <a:noFill/>
          </a:ln>
        </p:spPr>
        <p:txBody>
          <a:bodyPr/>
          <a:lstStyle/>
          <a:p>
            <a:pPr eaLnBrk="1" hangingPunct="1"/>
            <a:r>
              <a:rPr lang="zh-CN" altLang="en-US" sz="1800" b="1" dirty="0">
                <a:solidFill>
                  <a:srgbClr val="FF0066"/>
                </a:solidFill>
                <a:latin typeface="黑体" panose="02010609060101010101" pitchFamily="49" charset="-122"/>
                <a:ea typeface="黑体" panose="02010609060101010101" pitchFamily="49" charset="-122"/>
              </a:rPr>
              <a:t>对于与或式，共享的门是</a:t>
            </a:r>
            <a:r>
              <a:rPr lang="zh-CN" altLang="en-US" sz="1800" b="1" u="sng" dirty="0">
                <a:solidFill>
                  <a:srgbClr val="FF0066"/>
                </a:solidFill>
                <a:latin typeface="黑体" panose="02010609060101010101" pitchFamily="49" charset="-122"/>
                <a:ea typeface="黑体" panose="02010609060101010101" pitchFamily="49" charset="-122"/>
              </a:rPr>
              <a:t>与非门</a:t>
            </a:r>
          </a:p>
        </p:txBody>
      </p:sp>
      <p:sp>
        <p:nvSpPr>
          <p:cNvPr id="94213" name="Rectangle 3"/>
          <p:cNvSpPr>
            <a:spLocks noGrp="1"/>
          </p:cNvSpPr>
          <p:nvPr>
            <p:ph/>
          </p:nvPr>
        </p:nvSpPr>
        <p:spPr>
          <a:xfrm>
            <a:off x="228600" y="987425"/>
            <a:ext cx="8839200" cy="647700"/>
          </a:xfrm>
          <a:prstGeom prst="rect">
            <a:avLst/>
          </a:prstGeom>
          <a:noFill/>
          <a:ln w="9525">
            <a:noFill/>
          </a:ln>
        </p:spPr>
        <p:txBody>
          <a:bodyPr/>
          <a:lstStyle/>
          <a:p>
            <a:pPr eaLnBrk="1" hangingPunct="1">
              <a:lnSpc>
                <a:spcPct val="150000"/>
              </a:lnSpc>
              <a:buNone/>
            </a:pPr>
            <a:r>
              <a:rPr lang="en-US" altLang="zh-CN" sz="1800" dirty="0">
                <a:latin typeface="黑体" panose="02010609060101010101" pitchFamily="49" charset="-122"/>
                <a:ea typeface="黑体" panose="02010609060101010101" pitchFamily="49" charset="-122"/>
              </a:rPr>
              <a:t>     </a:t>
            </a:r>
            <a:r>
              <a:rPr lang="zh-CN" altLang="en-US" sz="1800" u="sng" dirty="0">
                <a:latin typeface="黑体" panose="02010609060101010101" pitchFamily="49" charset="-122"/>
                <a:ea typeface="黑体" panose="02010609060101010101" pitchFamily="49" charset="-122"/>
              </a:rPr>
              <a:t>反变量较多时，如果每个反变量都加个非门太不经济，考虑能否共享</a:t>
            </a:r>
            <a:r>
              <a:rPr lang="en-US" altLang="zh-CN" sz="1800" u="sng" dirty="0">
                <a:latin typeface="黑体" panose="02010609060101010101" pitchFamily="49" charset="-122"/>
                <a:ea typeface="黑体" panose="02010609060101010101" pitchFamily="49" charset="-122"/>
              </a:rPr>
              <a:t>“</a:t>
            </a:r>
            <a:r>
              <a:rPr lang="zh-CN" altLang="en-US" sz="1800" u="sng" dirty="0">
                <a:latin typeface="黑体" panose="02010609060101010101" pitchFamily="49" charset="-122"/>
                <a:ea typeface="黑体" panose="02010609060101010101" pitchFamily="49" charset="-122"/>
              </a:rPr>
              <a:t>与非门</a:t>
            </a:r>
            <a:r>
              <a:rPr lang="en-US" altLang="zh-CN" sz="1800" u="sng" dirty="0">
                <a:latin typeface="黑体" panose="02010609060101010101" pitchFamily="49" charset="-122"/>
                <a:ea typeface="黑体" panose="02010609060101010101" pitchFamily="49" charset="-122"/>
              </a:rPr>
              <a:t>”</a:t>
            </a:r>
            <a:r>
              <a:rPr lang="zh-CN" altLang="en-US" sz="1800" u="sng" dirty="0">
                <a:latin typeface="黑体" panose="02010609060101010101" pitchFamily="49" charset="-122"/>
                <a:ea typeface="黑体" panose="02010609060101010101" pitchFamily="49" charset="-122"/>
              </a:rPr>
              <a:t>，即寻找</a:t>
            </a:r>
            <a:r>
              <a:rPr lang="zh-CN" altLang="en-US" sz="1800" b="1" u="sng" dirty="0">
                <a:latin typeface="黑体" panose="02010609060101010101" pitchFamily="49" charset="-122"/>
                <a:ea typeface="黑体" panose="02010609060101010101" pitchFamily="49" charset="-122"/>
              </a:rPr>
              <a:t>把多个单输入非门合并成一个多输入与非门</a:t>
            </a:r>
            <a:r>
              <a:rPr lang="zh-CN" altLang="en-US" sz="1800" u="sng" dirty="0">
                <a:latin typeface="黑体" panose="02010609060101010101" pitchFamily="49" charset="-122"/>
                <a:ea typeface="黑体" panose="02010609060101010101" pitchFamily="49" charset="-122"/>
              </a:rPr>
              <a:t>的方法可以减少非门的个数。</a:t>
            </a:r>
            <a:endParaRPr lang="zh-CN" altLang="en-US" sz="1800" b="1" u="sng" dirty="0">
              <a:latin typeface="黑体" panose="02010609060101010101" pitchFamily="49" charset="-122"/>
              <a:ea typeface="黑体" panose="02010609060101010101" pitchFamily="49" charset="-122"/>
            </a:endParaRPr>
          </a:p>
        </p:txBody>
      </p:sp>
      <p:sp>
        <p:nvSpPr>
          <p:cNvPr id="94214" name="Rectangle 4"/>
          <p:cNvSpPr/>
          <p:nvPr/>
        </p:nvSpPr>
        <p:spPr>
          <a:xfrm>
            <a:off x="395288" y="2063750"/>
            <a:ext cx="8604250" cy="1876425"/>
          </a:xfrm>
          <a:prstGeom prst="rect">
            <a:avLst/>
          </a:prstGeom>
          <a:noFill/>
          <a:ln w="9525">
            <a:noFill/>
          </a:ln>
        </p:spPr>
        <p:txBody>
          <a:bodyPr/>
          <a:lstStyle/>
          <a:p>
            <a:pPr marL="342900" indent="-342900" eaLnBrk="1" hangingPunct="1">
              <a:spcBef>
                <a:spcPts val="6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化简的</a:t>
            </a:r>
            <a:r>
              <a:rPr lang="zh-CN" altLang="en-US" sz="1800" b="1" dirty="0">
                <a:solidFill>
                  <a:schemeClr val="tx1"/>
                </a:solidFill>
                <a:latin typeface="黑体" panose="02010609060101010101" pitchFamily="49" charset="-122"/>
                <a:ea typeface="黑体" panose="02010609060101010101" pitchFamily="49" charset="-122"/>
              </a:rPr>
              <a:t>主要方法</a:t>
            </a:r>
            <a:r>
              <a:rPr lang="zh-CN" altLang="en-US" sz="1800" dirty="0">
                <a:solidFill>
                  <a:schemeClr val="tx1"/>
                </a:solidFill>
                <a:latin typeface="黑体" panose="02010609060101010101" pitchFamily="49" charset="-122"/>
                <a:ea typeface="黑体" panose="02010609060101010101" pitchFamily="49" charset="-122"/>
              </a:rPr>
              <a:t>有以下两种：</a:t>
            </a:r>
          </a:p>
          <a:p>
            <a:pPr marL="342900" indent="-342900" eaLnBrk="1" hangingPunct="1">
              <a:spcBef>
                <a:spcPts val="6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 </a:t>
            </a:r>
            <a:r>
              <a:rPr lang="en-US" altLang="zh-CN" sz="1800" b="1" dirty="0">
                <a:solidFill>
                  <a:srgbClr val="FF0000"/>
                </a:solidFill>
                <a:latin typeface="黑体" panose="02010609060101010101" pitchFamily="49" charset="-122"/>
                <a:ea typeface="黑体" panose="02010609060101010101" pitchFamily="49" charset="-122"/>
              </a:rPr>
              <a:t>1.  </a:t>
            </a:r>
            <a:r>
              <a:rPr lang="zh-CN" altLang="en-US" sz="1800" b="1" dirty="0">
                <a:solidFill>
                  <a:srgbClr val="0000FF"/>
                </a:solidFill>
                <a:latin typeface="黑体" panose="02010609060101010101" pitchFamily="49" charset="-122"/>
                <a:ea typeface="黑体" panose="02010609060101010101" pitchFamily="49" charset="-122"/>
              </a:rPr>
              <a:t>替代尾因子法</a:t>
            </a:r>
            <a:endParaRPr lang="en-US" altLang="zh-CN" sz="1800" b="1" dirty="0">
              <a:solidFill>
                <a:srgbClr val="FF0000"/>
              </a:solidFill>
              <a:latin typeface="黑体" panose="02010609060101010101" pitchFamily="49" charset="-122"/>
              <a:ea typeface="黑体" panose="02010609060101010101" pitchFamily="49" charset="-122"/>
            </a:endParaRPr>
          </a:p>
          <a:p>
            <a:pPr marL="342900" indent="-342900" eaLnBrk="1" hangingPunct="1">
              <a:spcBef>
                <a:spcPts val="6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a:t>
            </a:r>
            <a:r>
              <a:rPr lang="zh-CN" altLang="en-US" sz="1800" b="1" dirty="0">
                <a:solidFill>
                  <a:schemeClr val="tx1"/>
                </a:solidFill>
                <a:latin typeface="黑体" panose="02010609060101010101" pitchFamily="49" charset="-122"/>
                <a:ea typeface="黑体" panose="02010609060101010101" pitchFamily="49" charset="-122"/>
              </a:rPr>
              <a:t>定义：</a:t>
            </a:r>
            <a:r>
              <a:rPr lang="zh-CN" altLang="en-US" sz="1800" u="sng" dirty="0">
                <a:solidFill>
                  <a:srgbClr val="FF0000"/>
                </a:solidFill>
                <a:latin typeface="黑体" panose="02010609060101010101" pitchFamily="49" charset="-122"/>
                <a:ea typeface="黑体" panose="02010609060101010101" pitchFamily="49" charset="-122"/>
              </a:rPr>
              <a:t>每个与项中</a:t>
            </a:r>
            <a:r>
              <a:rPr lang="zh-CN" altLang="en-US" sz="1800" dirty="0">
                <a:solidFill>
                  <a:schemeClr val="tx1"/>
                </a:solidFill>
                <a:latin typeface="黑体" panose="02010609060101010101" pitchFamily="49" charset="-122"/>
                <a:ea typeface="黑体" panose="02010609060101010101" pitchFamily="49" charset="-122"/>
              </a:rPr>
              <a:t>原变量部分称为</a:t>
            </a:r>
            <a:r>
              <a:rPr lang="zh-CN" altLang="en-US" sz="1800" b="1" dirty="0">
                <a:solidFill>
                  <a:srgbClr val="FF0000"/>
                </a:solidFill>
                <a:latin typeface="黑体" panose="02010609060101010101" pitchFamily="49" charset="-122"/>
                <a:ea typeface="黑体" panose="02010609060101010101" pitchFamily="49" charset="-122"/>
              </a:rPr>
              <a:t>头因子</a:t>
            </a:r>
            <a:r>
              <a:rPr lang="zh-CN" altLang="en-US" sz="1800" dirty="0">
                <a:solidFill>
                  <a:schemeClr val="tx1"/>
                </a:solidFill>
                <a:latin typeface="黑体" panose="02010609060101010101" pitchFamily="49" charset="-122"/>
                <a:ea typeface="黑体" panose="02010609060101010101" pitchFamily="49" charset="-122"/>
              </a:rPr>
              <a:t>，反变量部分称为</a:t>
            </a:r>
            <a:r>
              <a:rPr lang="zh-CN" altLang="en-US" sz="1800" b="1" dirty="0">
                <a:solidFill>
                  <a:srgbClr val="FF0000"/>
                </a:solidFill>
                <a:latin typeface="黑体" panose="02010609060101010101" pitchFamily="49" charset="-122"/>
                <a:ea typeface="黑体" panose="02010609060101010101" pitchFamily="49" charset="-122"/>
              </a:rPr>
              <a:t>尾因子</a:t>
            </a:r>
            <a:r>
              <a:rPr lang="zh-CN" altLang="en-US" sz="1800" dirty="0">
                <a:solidFill>
                  <a:schemeClr val="tx1"/>
                </a:solidFill>
                <a:latin typeface="黑体" panose="02010609060101010101" pitchFamily="49" charset="-122"/>
                <a:ea typeface="黑体" panose="02010609060101010101" pitchFamily="49" charset="-122"/>
              </a:rPr>
              <a:t>。</a:t>
            </a:r>
            <a:endParaRPr lang="en-US" altLang="zh-CN" sz="1800" b="1" dirty="0">
              <a:solidFill>
                <a:schemeClr val="tx1"/>
              </a:solidFill>
              <a:latin typeface="黑体" panose="02010609060101010101" pitchFamily="49" charset="-122"/>
              <a:ea typeface="黑体" panose="02010609060101010101" pitchFamily="49" charset="-122"/>
            </a:endParaRPr>
          </a:p>
          <a:p>
            <a:pPr marL="342900" indent="-342900" eaLnBrk="1" hangingPunct="1">
              <a:spcBef>
                <a:spcPts val="6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 特点：</a:t>
            </a:r>
            <a:r>
              <a:rPr lang="zh-CN" altLang="en-US" sz="1800" dirty="0">
                <a:solidFill>
                  <a:schemeClr val="tx1"/>
                </a:solidFill>
                <a:latin typeface="黑体" panose="02010609060101010101" pitchFamily="49" charset="-122"/>
                <a:ea typeface="黑体" panose="02010609060101010101" pitchFamily="49" charset="-122"/>
              </a:rPr>
              <a:t>把头因子中的任何变量放入任一个尾因子中，该与项不变，即</a:t>
            </a:r>
            <a:r>
              <a:rPr lang="zh-CN" altLang="en-US" sz="1800" b="1" dirty="0">
                <a:solidFill>
                  <a:srgbClr val="FF0000"/>
                </a:solidFill>
                <a:latin typeface="黑体" panose="02010609060101010101" pitchFamily="49" charset="-122"/>
                <a:ea typeface="黑体" panose="02010609060101010101" pitchFamily="49" charset="-122"/>
              </a:rPr>
              <a:t>头因子是不变   </a:t>
            </a:r>
            <a:endParaRPr lang="en-US" altLang="zh-CN" sz="1800" b="1" dirty="0">
              <a:solidFill>
                <a:srgbClr val="FF0000"/>
              </a:solidFill>
              <a:latin typeface="黑体" panose="02010609060101010101" pitchFamily="49" charset="-122"/>
              <a:ea typeface="黑体" panose="02010609060101010101" pitchFamily="49" charset="-122"/>
            </a:endParaRPr>
          </a:p>
          <a:p>
            <a:pPr marL="342900" indent="-342900" eaLnBrk="1" hangingPunct="1">
              <a:spcBef>
                <a:spcPts val="6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      </a:t>
            </a:r>
            <a:r>
              <a:rPr lang="zh-CN" altLang="en-US" sz="1800" b="1" dirty="0">
                <a:solidFill>
                  <a:srgbClr val="FF0000"/>
                </a:solidFill>
                <a:latin typeface="黑体" panose="02010609060101010101" pitchFamily="49" charset="-122"/>
                <a:ea typeface="黑体" panose="02010609060101010101" pitchFamily="49" charset="-122"/>
              </a:rPr>
              <a:t>的</a:t>
            </a:r>
            <a:r>
              <a:rPr lang="zh-CN" altLang="en-US" sz="1800" dirty="0">
                <a:solidFill>
                  <a:srgbClr val="FF0000"/>
                </a:solidFill>
                <a:latin typeface="黑体" panose="02010609060101010101" pitchFamily="49" charset="-122"/>
                <a:ea typeface="黑体" panose="02010609060101010101" pitchFamily="49" charset="-122"/>
              </a:rPr>
              <a:t>，</a:t>
            </a:r>
            <a:r>
              <a:rPr lang="zh-CN" altLang="en-US" sz="1800" b="1" dirty="0">
                <a:solidFill>
                  <a:srgbClr val="FF0000"/>
                </a:solidFill>
                <a:latin typeface="黑体" panose="02010609060101010101" pitchFamily="49" charset="-122"/>
                <a:ea typeface="黑体" panose="02010609060101010101" pitchFamily="49" charset="-122"/>
              </a:rPr>
              <a:t>尾因子是可变的</a:t>
            </a:r>
            <a:r>
              <a:rPr lang="zh-CN" altLang="en-US" sz="1800" dirty="0">
                <a:solidFill>
                  <a:schemeClr val="tx1"/>
                </a:solidFill>
                <a:latin typeface="黑体" panose="02010609060101010101" pitchFamily="49" charset="-122"/>
                <a:ea typeface="黑体" panose="02010609060101010101" pitchFamily="49" charset="-122"/>
              </a:rPr>
              <a:t> 。</a:t>
            </a:r>
            <a:endParaRPr lang="en-US" altLang="zh-CN" sz="1800" dirty="0">
              <a:solidFill>
                <a:schemeClr val="tx1"/>
              </a:solidFill>
              <a:latin typeface="黑体" panose="02010609060101010101" pitchFamily="49" charset="-122"/>
              <a:ea typeface="黑体" panose="02010609060101010101" pitchFamily="49" charset="-122"/>
            </a:endParaRPr>
          </a:p>
          <a:p>
            <a:pPr marL="342900" indent="-342900" eaLnBrk="1" hangingPunct="1">
              <a:lnSpc>
                <a:spcPct val="85000"/>
              </a:lnSpc>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94215" name="Group 22"/>
          <p:cNvGrpSpPr/>
          <p:nvPr/>
        </p:nvGrpSpPr>
        <p:grpSpPr>
          <a:xfrm>
            <a:off x="228600" y="4114800"/>
            <a:ext cx="8763000" cy="784225"/>
            <a:chOff x="0" y="0"/>
            <a:chExt cx="5520" cy="659"/>
          </a:xfrm>
        </p:grpSpPr>
        <p:sp>
          <p:nvSpPr>
            <p:cNvPr id="94228" name="Text Box 8"/>
            <p:cNvSpPr txBox="1"/>
            <p:nvPr/>
          </p:nvSpPr>
          <p:spPr>
            <a:xfrm>
              <a:off x="0" y="0"/>
              <a:ext cx="5520" cy="659"/>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例：用摩根定律证明</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F = ABC DE = AB AC DE = AB BC DE</a:t>
              </a:r>
            </a:p>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AB ABC DE = AB ABC ADE = AB ABC ABDE</a:t>
              </a:r>
            </a:p>
          </p:txBody>
        </p:sp>
        <p:sp>
          <p:nvSpPr>
            <p:cNvPr id="94229" name="Line 9"/>
            <p:cNvSpPr/>
            <p:nvPr/>
          </p:nvSpPr>
          <p:spPr>
            <a:xfrm>
              <a:off x="2736" y="60"/>
              <a:ext cx="96"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30" name="Line 10"/>
            <p:cNvSpPr/>
            <p:nvPr/>
          </p:nvSpPr>
          <p:spPr>
            <a:xfrm>
              <a:off x="2892" y="60"/>
              <a:ext cx="240"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31" name="Line 11"/>
            <p:cNvSpPr/>
            <p:nvPr/>
          </p:nvSpPr>
          <p:spPr>
            <a:xfrm>
              <a:off x="3672" y="60"/>
              <a:ext cx="240"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32" name="Line 12"/>
            <p:cNvSpPr/>
            <p:nvPr/>
          </p:nvSpPr>
          <p:spPr>
            <a:xfrm>
              <a:off x="3972" y="60"/>
              <a:ext cx="240"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33" name="Line 13"/>
            <p:cNvSpPr/>
            <p:nvPr/>
          </p:nvSpPr>
          <p:spPr>
            <a:xfrm>
              <a:off x="4764" y="60"/>
              <a:ext cx="240"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34" name="Line 14"/>
            <p:cNvSpPr/>
            <p:nvPr/>
          </p:nvSpPr>
          <p:spPr>
            <a:xfrm>
              <a:off x="5064" y="60"/>
              <a:ext cx="240"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35" name="Line 15"/>
            <p:cNvSpPr/>
            <p:nvPr/>
          </p:nvSpPr>
          <p:spPr>
            <a:xfrm>
              <a:off x="1776" y="420"/>
              <a:ext cx="38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36" name="Line 16"/>
            <p:cNvSpPr/>
            <p:nvPr/>
          </p:nvSpPr>
          <p:spPr>
            <a:xfrm>
              <a:off x="2220" y="420"/>
              <a:ext cx="240"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37" name="Line 17"/>
            <p:cNvSpPr/>
            <p:nvPr/>
          </p:nvSpPr>
          <p:spPr>
            <a:xfrm>
              <a:off x="2976" y="420"/>
              <a:ext cx="38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38" name="Line 18"/>
            <p:cNvSpPr/>
            <p:nvPr/>
          </p:nvSpPr>
          <p:spPr>
            <a:xfrm>
              <a:off x="3432" y="420"/>
              <a:ext cx="38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39" name="Line 19"/>
            <p:cNvSpPr/>
            <p:nvPr/>
          </p:nvSpPr>
          <p:spPr>
            <a:xfrm>
              <a:off x="4344" y="420"/>
              <a:ext cx="38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4240" name="Line 20"/>
            <p:cNvSpPr/>
            <p:nvPr/>
          </p:nvSpPr>
          <p:spPr>
            <a:xfrm>
              <a:off x="4800" y="420"/>
              <a:ext cx="480"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sp>
        <p:nvSpPr>
          <p:cNvPr id="89096" name="Line 21"/>
          <p:cNvSpPr>
            <a:spLocks noChangeShapeType="1"/>
          </p:cNvSpPr>
          <p:nvPr/>
        </p:nvSpPr>
        <p:spPr bwMode="auto">
          <a:xfrm>
            <a:off x="3203575" y="4156075"/>
            <a:ext cx="1444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097" name="Line 22"/>
          <p:cNvSpPr>
            <a:spLocks noChangeShapeType="1"/>
          </p:cNvSpPr>
          <p:nvPr/>
        </p:nvSpPr>
        <p:spPr bwMode="auto">
          <a:xfrm>
            <a:off x="3419475" y="4156075"/>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098" name="Line 23"/>
          <p:cNvSpPr>
            <a:spLocks noChangeShapeType="1"/>
          </p:cNvSpPr>
          <p:nvPr/>
        </p:nvSpPr>
        <p:spPr bwMode="auto">
          <a:xfrm>
            <a:off x="4356100" y="4156075"/>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099" name="Line 24"/>
          <p:cNvSpPr>
            <a:spLocks noChangeShapeType="1"/>
          </p:cNvSpPr>
          <p:nvPr/>
        </p:nvSpPr>
        <p:spPr bwMode="auto">
          <a:xfrm>
            <a:off x="4684713" y="4156075"/>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100" name="Line 25"/>
          <p:cNvSpPr>
            <a:spLocks noChangeShapeType="1"/>
          </p:cNvSpPr>
          <p:nvPr/>
        </p:nvSpPr>
        <p:spPr bwMode="auto">
          <a:xfrm>
            <a:off x="5580063" y="4156075"/>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101" name="Line 26"/>
          <p:cNvSpPr>
            <a:spLocks noChangeShapeType="1"/>
          </p:cNvSpPr>
          <p:nvPr/>
        </p:nvSpPr>
        <p:spPr bwMode="auto">
          <a:xfrm>
            <a:off x="5940425" y="4156075"/>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102" name="Line 27"/>
          <p:cNvSpPr>
            <a:spLocks noChangeShapeType="1"/>
          </p:cNvSpPr>
          <p:nvPr/>
        </p:nvSpPr>
        <p:spPr bwMode="auto">
          <a:xfrm>
            <a:off x="3851275" y="4587875"/>
            <a:ext cx="3603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103" name="Line 28"/>
          <p:cNvSpPr>
            <a:spLocks noChangeShapeType="1"/>
          </p:cNvSpPr>
          <p:nvPr/>
        </p:nvSpPr>
        <p:spPr bwMode="auto">
          <a:xfrm>
            <a:off x="4324350" y="4587875"/>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104" name="Line 29"/>
          <p:cNvSpPr>
            <a:spLocks noChangeShapeType="1"/>
          </p:cNvSpPr>
          <p:nvPr/>
        </p:nvSpPr>
        <p:spPr bwMode="auto">
          <a:xfrm>
            <a:off x="5219700" y="4587875"/>
            <a:ext cx="3603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105" name="Line 30"/>
          <p:cNvSpPr>
            <a:spLocks noChangeShapeType="1"/>
          </p:cNvSpPr>
          <p:nvPr/>
        </p:nvSpPr>
        <p:spPr bwMode="auto">
          <a:xfrm>
            <a:off x="5724525" y="4587875"/>
            <a:ext cx="2873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106" name="Line 31"/>
          <p:cNvSpPr>
            <a:spLocks noChangeShapeType="1"/>
          </p:cNvSpPr>
          <p:nvPr/>
        </p:nvSpPr>
        <p:spPr bwMode="auto">
          <a:xfrm>
            <a:off x="6694488" y="4587875"/>
            <a:ext cx="3603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89107" name="Line 32"/>
          <p:cNvSpPr>
            <a:spLocks noChangeShapeType="1"/>
          </p:cNvSpPr>
          <p:nvPr/>
        </p:nvSpPr>
        <p:spPr bwMode="auto">
          <a:xfrm>
            <a:off x="7196138" y="4587875"/>
            <a:ext cx="4318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4">
                                            <p:txEl>
                                              <p:pRg st="1" end="1"/>
                                            </p:txEl>
                                          </p:spTgt>
                                        </p:tgtEl>
                                        <p:attrNameLst>
                                          <p:attrName>style.visibility</p:attrName>
                                        </p:attrNameLst>
                                      </p:cBhvr>
                                      <p:to>
                                        <p:strVal val="visible"/>
                                      </p:to>
                                    </p:set>
                                    <p:animEffect transition="in" filter="fade">
                                      <p:cBhvr>
                                        <p:cTn id="7" dur="500"/>
                                        <p:tgtEl>
                                          <p:spTgt spid="9421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4214">
                                            <p:txEl>
                                              <p:pRg st="2" end="2"/>
                                            </p:txEl>
                                          </p:spTgt>
                                        </p:tgtEl>
                                        <p:attrNameLst>
                                          <p:attrName>style.visibility</p:attrName>
                                        </p:attrNameLst>
                                      </p:cBhvr>
                                      <p:to>
                                        <p:strVal val="visible"/>
                                      </p:to>
                                    </p:set>
                                    <p:animEffect transition="in" filter="fade">
                                      <p:cBhvr>
                                        <p:cTn id="10" dur="500"/>
                                        <p:tgtEl>
                                          <p:spTgt spid="9421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4214">
                                            <p:txEl>
                                              <p:pRg st="3" end="3"/>
                                            </p:txEl>
                                          </p:spTgt>
                                        </p:tgtEl>
                                        <p:attrNameLst>
                                          <p:attrName>style.visibility</p:attrName>
                                        </p:attrNameLst>
                                      </p:cBhvr>
                                      <p:to>
                                        <p:strVal val="visible"/>
                                      </p:to>
                                    </p:set>
                                    <p:animEffect transition="in" filter="fade">
                                      <p:cBhvr>
                                        <p:cTn id="13" dur="500"/>
                                        <p:tgtEl>
                                          <p:spTgt spid="9421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4214">
                                            <p:txEl>
                                              <p:pRg st="4" end="4"/>
                                            </p:txEl>
                                          </p:spTgt>
                                        </p:tgtEl>
                                        <p:attrNameLst>
                                          <p:attrName>style.visibility</p:attrName>
                                        </p:attrNameLst>
                                      </p:cBhvr>
                                      <p:to>
                                        <p:strVal val="visible"/>
                                      </p:to>
                                    </p:set>
                                    <p:animEffect transition="in" filter="fade">
                                      <p:cBhvr>
                                        <p:cTn id="16" dur="500"/>
                                        <p:tgtEl>
                                          <p:spTgt spid="9421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4214">
                                            <p:txEl>
                                              <p:pRg st="5" end="5"/>
                                            </p:txEl>
                                          </p:spTgt>
                                        </p:tgtEl>
                                        <p:attrNameLst>
                                          <p:attrName>style.visibility</p:attrName>
                                        </p:attrNameLst>
                                      </p:cBhvr>
                                      <p:to>
                                        <p:strVal val="visible"/>
                                      </p:to>
                                    </p:set>
                                    <p:animEffect transition="in" filter="fade">
                                      <p:cBhvr>
                                        <p:cTn id="19" dur="500"/>
                                        <p:tgtEl>
                                          <p:spTgt spid="94214">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9096"/>
                                        </p:tgtEl>
                                        <p:attrNameLst>
                                          <p:attrName>style.visibility</p:attrName>
                                        </p:attrNameLst>
                                      </p:cBhvr>
                                      <p:to>
                                        <p:strVal val="visible"/>
                                      </p:to>
                                    </p:set>
                                    <p:animEffect transition="in" filter="fade">
                                      <p:cBhvr>
                                        <p:cTn id="24" dur="500"/>
                                        <p:tgtEl>
                                          <p:spTgt spid="89096"/>
                                        </p:tgtEl>
                                      </p:cBhvr>
                                    </p:animEffect>
                                  </p:childTnLst>
                                </p:cTn>
                              </p:par>
                              <p:par>
                                <p:cTn id="25" presetID="10" presetClass="entr" presetSubtype="0" fill="hold" nodeType="withEffect">
                                  <p:stCondLst>
                                    <p:cond delay="0"/>
                                  </p:stCondLst>
                                  <p:childTnLst>
                                    <p:set>
                                      <p:cBhvr>
                                        <p:cTn id="26" dur="1" fill="hold">
                                          <p:stCondLst>
                                            <p:cond delay="0"/>
                                          </p:stCondLst>
                                        </p:cTn>
                                        <p:tgtEl>
                                          <p:spTgt spid="89097"/>
                                        </p:tgtEl>
                                        <p:attrNameLst>
                                          <p:attrName>style.visibility</p:attrName>
                                        </p:attrNameLst>
                                      </p:cBhvr>
                                      <p:to>
                                        <p:strVal val="visible"/>
                                      </p:to>
                                    </p:set>
                                    <p:animEffect transition="in" filter="fade">
                                      <p:cBhvr>
                                        <p:cTn id="27" dur="500"/>
                                        <p:tgtEl>
                                          <p:spTgt spid="89097"/>
                                        </p:tgtEl>
                                      </p:cBhvr>
                                    </p:animEffect>
                                  </p:childTnLst>
                                </p:cTn>
                              </p:par>
                              <p:par>
                                <p:cTn id="28" presetID="10" presetClass="entr" presetSubtype="0" fill="hold" nodeType="withEffect">
                                  <p:stCondLst>
                                    <p:cond delay="0"/>
                                  </p:stCondLst>
                                  <p:childTnLst>
                                    <p:set>
                                      <p:cBhvr>
                                        <p:cTn id="29" dur="1" fill="hold">
                                          <p:stCondLst>
                                            <p:cond delay="0"/>
                                          </p:stCondLst>
                                        </p:cTn>
                                        <p:tgtEl>
                                          <p:spTgt spid="89098"/>
                                        </p:tgtEl>
                                        <p:attrNameLst>
                                          <p:attrName>style.visibility</p:attrName>
                                        </p:attrNameLst>
                                      </p:cBhvr>
                                      <p:to>
                                        <p:strVal val="visible"/>
                                      </p:to>
                                    </p:set>
                                    <p:animEffect transition="in" filter="fade">
                                      <p:cBhvr>
                                        <p:cTn id="30" dur="500"/>
                                        <p:tgtEl>
                                          <p:spTgt spid="89098"/>
                                        </p:tgtEl>
                                      </p:cBhvr>
                                    </p:animEffect>
                                  </p:childTnLst>
                                </p:cTn>
                              </p:par>
                              <p:par>
                                <p:cTn id="31" presetID="10" presetClass="entr" presetSubtype="0" fill="hold" nodeType="withEffect">
                                  <p:stCondLst>
                                    <p:cond delay="0"/>
                                  </p:stCondLst>
                                  <p:childTnLst>
                                    <p:set>
                                      <p:cBhvr>
                                        <p:cTn id="32" dur="1" fill="hold">
                                          <p:stCondLst>
                                            <p:cond delay="0"/>
                                          </p:stCondLst>
                                        </p:cTn>
                                        <p:tgtEl>
                                          <p:spTgt spid="89099"/>
                                        </p:tgtEl>
                                        <p:attrNameLst>
                                          <p:attrName>style.visibility</p:attrName>
                                        </p:attrNameLst>
                                      </p:cBhvr>
                                      <p:to>
                                        <p:strVal val="visible"/>
                                      </p:to>
                                    </p:set>
                                    <p:animEffect transition="in" filter="fade">
                                      <p:cBhvr>
                                        <p:cTn id="33" dur="500"/>
                                        <p:tgtEl>
                                          <p:spTgt spid="89099"/>
                                        </p:tgtEl>
                                      </p:cBhvr>
                                    </p:animEffect>
                                  </p:childTnLst>
                                </p:cTn>
                              </p:par>
                              <p:par>
                                <p:cTn id="34" presetID="10" presetClass="entr" presetSubtype="0" fill="hold" nodeType="withEffect">
                                  <p:stCondLst>
                                    <p:cond delay="0"/>
                                  </p:stCondLst>
                                  <p:childTnLst>
                                    <p:set>
                                      <p:cBhvr>
                                        <p:cTn id="35" dur="1" fill="hold">
                                          <p:stCondLst>
                                            <p:cond delay="0"/>
                                          </p:stCondLst>
                                        </p:cTn>
                                        <p:tgtEl>
                                          <p:spTgt spid="89100"/>
                                        </p:tgtEl>
                                        <p:attrNameLst>
                                          <p:attrName>style.visibility</p:attrName>
                                        </p:attrNameLst>
                                      </p:cBhvr>
                                      <p:to>
                                        <p:strVal val="visible"/>
                                      </p:to>
                                    </p:set>
                                    <p:animEffect transition="in" filter="fade">
                                      <p:cBhvr>
                                        <p:cTn id="36" dur="500"/>
                                        <p:tgtEl>
                                          <p:spTgt spid="89100"/>
                                        </p:tgtEl>
                                      </p:cBhvr>
                                    </p:animEffect>
                                  </p:childTnLst>
                                </p:cTn>
                              </p:par>
                              <p:par>
                                <p:cTn id="37" presetID="10" presetClass="entr" presetSubtype="0" fill="hold" nodeType="withEffect">
                                  <p:stCondLst>
                                    <p:cond delay="0"/>
                                  </p:stCondLst>
                                  <p:childTnLst>
                                    <p:set>
                                      <p:cBhvr>
                                        <p:cTn id="38" dur="1" fill="hold">
                                          <p:stCondLst>
                                            <p:cond delay="0"/>
                                          </p:stCondLst>
                                        </p:cTn>
                                        <p:tgtEl>
                                          <p:spTgt spid="89101"/>
                                        </p:tgtEl>
                                        <p:attrNameLst>
                                          <p:attrName>style.visibility</p:attrName>
                                        </p:attrNameLst>
                                      </p:cBhvr>
                                      <p:to>
                                        <p:strVal val="visible"/>
                                      </p:to>
                                    </p:set>
                                    <p:animEffect transition="in" filter="fade">
                                      <p:cBhvr>
                                        <p:cTn id="39" dur="500"/>
                                        <p:tgtEl>
                                          <p:spTgt spid="89101"/>
                                        </p:tgtEl>
                                      </p:cBhvr>
                                    </p:animEffect>
                                  </p:childTnLst>
                                </p:cTn>
                              </p:par>
                              <p:par>
                                <p:cTn id="40" presetID="10" presetClass="entr" presetSubtype="0" fill="hold" nodeType="withEffect">
                                  <p:stCondLst>
                                    <p:cond delay="0"/>
                                  </p:stCondLst>
                                  <p:childTnLst>
                                    <p:set>
                                      <p:cBhvr>
                                        <p:cTn id="41" dur="1" fill="hold">
                                          <p:stCondLst>
                                            <p:cond delay="0"/>
                                          </p:stCondLst>
                                        </p:cTn>
                                        <p:tgtEl>
                                          <p:spTgt spid="89102"/>
                                        </p:tgtEl>
                                        <p:attrNameLst>
                                          <p:attrName>style.visibility</p:attrName>
                                        </p:attrNameLst>
                                      </p:cBhvr>
                                      <p:to>
                                        <p:strVal val="visible"/>
                                      </p:to>
                                    </p:set>
                                    <p:animEffect transition="in" filter="fade">
                                      <p:cBhvr>
                                        <p:cTn id="42" dur="500"/>
                                        <p:tgtEl>
                                          <p:spTgt spid="89102"/>
                                        </p:tgtEl>
                                      </p:cBhvr>
                                    </p:animEffect>
                                  </p:childTnLst>
                                </p:cTn>
                              </p:par>
                              <p:par>
                                <p:cTn id="43" presetID="10" presetClass="entr" presetSubtype="0" fill="hold" nodeType="withEffect">
                                  <p:stCondLst>
                                    <p:cond delay="0"/>
                                  </p:stCondLst>
                                  <p:childTnLst>
                                    <p:set>
                                      <p:cBhvr>
                                        <p:cTn id="44" dur="1" fill="hold">
                                          <p:stCondLst>
                                            <p:cond delay="0"/>
                                          </p:stCondLst>
                                        </p:cTn>
                                        <p:tgtEl>
                                          <p:spTgt spid="89103"/>
                                        </p:tgtEl>
                                        <p:attrNameLst>
                                          <p:attrName>style.visibility</p:attrName>
                                        </p:attrNameLst>
                                      </p:cBhvr>
                                      <p:to>
                                        <p:strVal val="visible"/>
                                      </p:to>
                                    </p:set>
                                    <p:animEffect transition="in" filter="fade">
                                      <p:cBhvr>
                                        <p:cTn id="45" dur="500"/>
                                        <p:tgtEl>
                                          <p:spTgt spid="89103"/>
                                        </p:tgtEl>
                                      </p:cBhvr>
                                    </p:animEffect>
                                  </p:childTnLst>
                                </p:cTn>
                              </p:par>
                              <p:par>
                                <p:cTn id="46" presetID="10" presetClass="entr" presetSubtype="0" fill="hold" nodeType="withEffect">
                                  <p:stCondLst>
                                    <p:cond delay="0"/>
                                  </p:stCondLst>
                                  <p:childTnLst>
                                    <p:set>
                                      <p:cBhvr>
                                        <p:cTn id="47" dur="1" fill="hold">
                                          <p:stCondLst>
                                            <p:cond delay="0"/>
                                          </p:stCondLst>
                                        </p:cTn>
                                        <p:tgtEl>
                                          <p:spTgt spid="89104"/>
                                        </p:tgtEl>
                                        <p:attrNameLst>
                                          <p:attrName>style.visibility</p:attrName>
                                        </p:attrNameLst>
                                      </p:cBhvr>
                                      <p:to>
                                        <p:strVal val="visible"/>
                                      </p:to>
                                    </p:set>
                                    <p:animEffect transition="in" filter="fade">
                                      <p:cBhvr>
                                        <p:cTn id="48" dur="500"/>
                                        <p:tgtEl>
                                          <p:spTgt spid="89104"/>
                                        </p:tgtEl>
                                      </p:cBhvr>
                                    </p:animEffect>
                                  </p:childTnLst>
                                </p:cTn>
                              </p:par>
                              <p:par>
                                <p:cTn id="49" presetID="10" presetClass="entr" presetSubtype="0" fill="hold" nodeType="withEffect">
                                  <p:stCondLst>
                                    <p:cond delay="0"/>
                                  </p:stCondLst>
                                  <p:childTnLst>
                                    <p:set>
                                      <p:cBhvr>
                                        <p:cTn id="50" dur="1" fill="hold">
                                          <p:stCondLst>
                                            <p:cond delay="0"/>
                                          </p:stCondLst>
                                        </p:cTn>
                                        <p:tgtEl>
                                          <p:spTgt spid="89105"/>
                                        </p:tgtEl>
                                        <p:attrNameLst>
                                          <p:attrName>style.visibility</p:attrName>
                                        </p:attrNameLst>
                                      </p:cBhvr>
                                      <p:to>
                                        <p:strVal val="visible"/>
                                      </p:to>
                                    </p:set>
                                    <p:animEffect transition="in" filter="fade">
                                      <p:cBhvr>
                                        <p:cTn id="51" dur="500"/>
                                        <p:tgtEl>
                                          <p:spTgt spid="89105"/>
                                        </p:tgtEl>
                                      </p:cBhvr>
                                    </p:animEffect>
                                  </p:childTnLst>
                                </p:cTn>
                              </p:par>
                              <p:par>
                                <p:cTn id="52" presetID="10" presetClass="entr" presetSubtype="0" fill="hold" nodeType="withEffect">
                                  <p:stCondLst>
                                    <p:cond delay="0"/>
                                  </p:stCondLst>
                                  <p:childTnLst>
                                    <p:set>
                                      <p:cBhvr>
                                        <p:cTn id="53" dur="1" fill="hold">
                                          <p:stCondLst>
                                            <p:cond delay="0"/>
                                          </p:stCondLst>
                                        </p:cTn>
                                        <p:tgtEl>
                                          <p:spTgt spid="89106"/>
                                        </p:tgtEl>
                                        <p:attrNameLst>
                                          <p:attrName>style.visibility</p:attrName>
                                        </p:attrNameLst>
                                      </p:cBhvr>
                                      <p:to>
                                        <p:strVal val="visible"/>
                                      </p:to>
                                    </p:set>
                                    <p:animEffect transition="in" filter="fade">
                                      <p:cBhvr>
                                        <p:cTn id="54" dur="500"/>
                                        <p:tgtEl>
                                          <p:spTgt spid="89106"/>
                                        </p:tgtEl>
                                      </p:cBhvr>
                                    </p:animEffect>
                                  </p:childTnLst>
                                </p:cTn>
                              </p:par>
                              <p:par>
                                <p:cTn id="55" presetID="10" presetClass="entr" presetSubtype="0" fill="hold" nodeType="withEffect">
                                  <p:stCondLst>
                                    <p:cond delay="0"/>
                                  </p:stCondLst>
                                  <p:childTnLst>
                                    <p:set>
                                      <p:cBhvr>
                                        <p:cTn id="56" dur="1" fill="hold">
                                          <p:stCondLst>
                                            <p:cond delay="0"/>
                                          </p:stCondLst>
                                        </p:cTn>
                                        <p:tgtEl>
                                          <p:spTgt spid="89107"/>
                                        </p:tgtEl>
                                        <p:attrNameLst>
                                          <p:attrName>style.visibility</p:attrName>
                                        </p:attrNameLst>
                                      </p:cBhvr>
                                      <p:to>
                                        <p:strVal val="visible"/>
                                      </p:to>
                                    </p:set>
                                    <p:animEffect transition="in" filter="fade">
                                      <p:cBhvr>
                                        <p:cTn id="57" dur="500"/>
                                        <p:tgtEl>
                                          <p:spTgt spid="89107"/>
                                        </p:tgtEl>
                                      </p:cBhvr>
                                    </p:animEffect>
                                  </p:childTnLst>
                                </p:cTn>
                              </p:par>
                              <p:par>
                                <p:cTn id="58" presetID="10" presetClass="entr" presetSubtype="0" fill="hold" nodeType="withEffect">
                                  <p:stCondLst>
                                    <p:cond delay="0"/>
                                  </p:stCondLst>
                                  <p:childTnLst>
                                    <p:set>
                                      <p:cBhvr>
                                        <p:cTn id="59" dur="1" fill="hold">
                                          <p:stCondLst>
                                            <p:cond delay="0"/>
                                          </p:stCondLst>
                                        </p:cTn>
                                        <p:tgtEl>
                                          <p:spTgt spid="94215"/>
                                        </p:tgtEl>
                                        <p:attrNameLst>
                                          <p:attrName>style.visibility</p:attrName>
                                        </p:attrNameLst>
                                      </p:cBhvr>
                                      <p:to>
                                        <p:strVal val="visible"/>
                                      </p:to>
                                    </p:set>
                                    <p:animEffect transition="in" filter="fade">
                                      <p:cBhvr>
                                        <p:cTn id="60" dur="500"/>
                                        <p:tgtEl>
                                          <p:spTgt spid="94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95235"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77</a:t>
            </a:fld>
            <a:endParaRPr lang="en-US" altLang="zh-CN" sz="900" dirty="0">
              <a:solidFill>
                <a:srgbClr val="898989"/>
              </a:solidFill>
              <a:latin typeface="Times New Roman" panose="02020603050405020304" pitchFamily="18" charset="0"/>
            </a:endParaRPr>
          </a:p>
        </p:txBody>
      </p:sp>
      <p:sp>
        <p:nvSpPr>
          <p:cNvPr id="95266" name="Rectangle 2"/>
          <p:cNvSpPr>
            <a:spLocks noGrp="1"/>
          </p:cNvSpPr>
          <p:nvPr>
            <p:ph type="title"/>
          </p:nvPr>
        </p:nvSpPr>
        <p:spPr>
          <a:xfrm>
            <a:off x="565150" y="498475"/>
            <a:ext cx="8686800" cy="414655"/>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化简步骤为：</a:t>
            </a:r>
            <a:br>
              <a:rPr lang="en-US" altLang="zh-CN" sz="1800" b="1" dirty="0">
                <a:latin typeface="黑体" panose="02010609060101010101" pitchFamily="49" charset="-122"/>
                <a:ea typeface="黑体" panose="02010609060101010101" pitchFamily="49" charset="-122"/>
              </a:rPr>
            </a:br>
            <a:br>
              <a:rPr lang="zh-CN" altLang="en-US" sz="1800" dirty="0">
                <a:latin typeface="黑体" panose="02010609060101010101" pitchFamily="49" charset="-122"/>
                <a:ea typeface="黑体" panose="02010609060101010101" pitchFamily="49" charset="-122"/>
              </a:rPr>
            </a:br>
            <a:r>
              <a:rPr lang="zh-CN" altLang="en-US" sz="1800" dirty="0">
                <a:latin typeface="黑体" panose="02010609060101010101" pitchFamily="49" charset="-122"/>
                <a:ea typeface="黑体" panose="02010609060101010101" pitchFamily="49" charset="-122"/>
              </a:rPr>
              <a:t>①把最简式中具有相同头因子的与项合并成一个与项。</a:t>
            </a:r>
          </a:p>
        </p:txBody>
      </p:sp>
      <p:sp>
        <p:nvSpPr>
          <p:cNvPr id="95267" name="Rectangle 3"/>
          <p:cNvSpPr>
            <a:spLocks noGrp="1"/>
          </p:cNvSpPr>
          <p:nvPr>
            <p:ph/>
          </p:nvPr>
        </p:nvSpPr>
        <p:spPr>
          <a:xfrm>
            <a:off x="569913" y="2317750"/>
            <a:ext cx="8610600" cy="522288"/>
          </a:xfrm>
          <a:prstGeom prst="rect">
            <a:avLst/>
          </a:prstGeom>
          <a:noFill/>
          <a:ln w="9525">
            <a:noFill/>
          </a:ln>
        </p:spPr>
        <p:txBody>
          <a:bodyPr/>
          <a:lstStyle/>
          <a:p>
            <a:pPr eaLnBrk="1" hangingPunct="1">
              <a:buNone/>
            </a:pPr>
            <a:r>
              <a:rPr lang="en-US" altLang="zh-CN" sz="1800" dirty="0">
                <a:latin typeface="黑体" panose="02010609060101010101" pitchFamily="49" charset="-122"/>
                <a:ea typeface="黑体" panose="02010609060101010101" pitchFamily="49" charset="-122"/>
              </a:rPr>
              <a:t>②</a:t>
            </a:r>
            <a:r>
              <a:rPr lang="zh-CN" altLang="en-US" sz="1800" dirty="0">
                <a:latin typeface="黑体" panose="02010609060101010101" pitchFamily="49" charset="-122"/>
                <a:ea typeface="黑体" panose="02010609060101010101" pitchFamily="49" charset="-122"/>
              </a:rPr>
              <a:t>列出最简与或式中所有与项的头因子、尾因子及替代尾因子。</a:t>
            </a:r>
          </a:p>
        </p:txBody>
      </p:sp>
      <p:pic>
        <p:nvPicPr>
          <p:cNvPr id="2" name="图片 1"/>
          <p:cNvPicPr>
            <a:picLocks noChangeAspect="1"/>
          </p:cNvPicPr>
          <p:nvPr/>
        </p:nvPicPr>
        <p:blipFill>
          <a:blip r:embed="rId2"/>
          <a:stretch>
            <a:fillRect/>
          </a:stretch>
        </p:blipFill>
        <p:spPr>
          <a:xfrm>
            <a:off x="1430020" y="1304925"/>
            <a:ext cx="5422900" cy="998855"/>
          </a:xfrm>
          <a:prstGeom prst="rect">
            <a:avLst/>
          </a:prstGeom>
        </p:spPr>
      </p:pic>
      <p:pic>
        <p:nvPicPr>
          <p:cNvPr id="3" name="图片 2"/>
          <p:cNvPicPr>
            <a:picLocks noChangeAspect="1"/>
          </p:cNvPicPr>
          <p:nvPr/>
        </p:nvPicPr>
        <p:blipFill>
          <a:blip r:embed="rId3"/>
          <a:stretch>
            <a:fillRect/>
          </a:stretch>
        </p:blipFill>
        <p:spPr>
          <a:xfrm>
            <a:off x="384175" y="2702560"/>
            <a:ext cx="8375650" cy="2178050"/>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67">
                                            <p:txEl>
                                              <p:pRg st="0" end="0"/>
                                            </p:txEl>
                                          </p:spTgt>
                                        </p:tgtEl>
                                        <p:attrNameLst>
                                          <p:attrName>style.visibility</p:attrName>
                                        </p:attrNameLst>
                                      </p:cBhvr>
                                      <p:to>
                                        <p:strVal val="visible"/>
                                      </p:to>
                                    </p:set>
                                    <p:animEffect transition="in" filter="blinds(horizontal)">
                                      <p:cBhvr>
                                        <p:cTn id="12" dur="500"/>
                                        <p:tgtEl>
                                          <p:spTgt spid="95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7" grpId="0" build="p"/>
      <p:bldP spid="95267" grpI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96259"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78</a:t>
            </a:fld>
            <a:endParaRPr lang="en-US" altLang="zh-CN" sz="900" dirty="0">
              <a:solidFill>
                <a:srgbClr val="898989"/>
              </a:solidFill>
              <a:latin typeface="Times New Roman" panose="02020603050405020304" pitchFamily="18" charset="0"/>
            </a:endParaRPr>
          </a:p>
        </p:txBody>
      </p:sp>
      <p:sp>
        <p:nvSpPr>
          <p:cNvPr id="96260" name="Rectangle 2"/>
          <p:cNvSpPr>
            <a:spLocks noGrp="1"/>
          </p:cNvSpPr>
          <p:nvPr>
            <p:ph type="title"/>
          </p:nvPr>
        </p:nvSpPr>
        <p:spPr>
          <a:xfrm>
            <a:off x="609600" y="527050"/>
            <a:ext cx="7772400" cy="388938"/>
          </a:xfrm>
          <a:prstGeom prst="rect">
            <a:avLst/>
          </a:prstGeom>
          <a:noFill/>
          <a:ln w="9525">
            <a:noFill/>
          </a:ln>
        </p:spPr>
        <p:txBody>
          <a:bodyPr/>
          <a:lstStyle/>
          <a:p>
            <a:pPr eaLnBrk="1" hangingPunct="1"/>
            <a:r>
              <a:rPr lang="en-US" altLang="zh-CN" sz="1800" dirty="0">
                <a:latin typeface="黑体" panose="02010609060101010101" pitchFamily="49" charset="-122"/>
                <a:ea typeface="黑体" panose="02010609060101010101" pitchFamily="49" charset="-122"/>
              </a:rPr>
              <a:t>③</a:t>
            </a:r>
            <a:r>
              <a:rPr lang="zh-CN" altLang="en-US" sz="1800" dirty="0">
                <a:latin typeface="黑体" panose="02010609060101010101" pitchFamily="49" charset="-122"/>
                <a:ea typeface="黑体" panose="02010609060101010101" pitchFamily="49" charset="-122"/>
              </a:rPr>
              <a:t>选择共享的替代尾因子，选择的原则如下：</a:t>
            </a:r>
          </a:p>
        </p:txBody>
      </p:sp>
      <p:sp>
        <p:nvSpPr>
          <p:cNvPr id="96261" name="Rectangle 3"/>
          <p:cNvSpPr>
            <a:spLocks noGrp="1"/>
          </p:cNvSpPr>
          <p:nvPr>
            <p:ph/>
          </p:nvPr>
        </p:nvSpPr>
        <p:spPr>
          <a:xfrm>
            <a:off x="755650" y="873125"/>
            <a:ext cx="6934200" cy="800100"/>
          </a:xfrm>
          <a:prstGeom prst="rect">
            <a:avLst/>
          </a:prstGeom>
          <a:noFill/>
          <a:ln w="9525">
            <a:noFill/>
          </a:ln>
        </p:spPr>
        <p:txBody>
          <a:bodyPr/>
          <a:lstStyle/>
          <a:p>
            <a:pPr eaLnBrk="1" hangingPunct="1"/>
            <a:r>
              <a:rPr lang="zh-CN" altLang="en-US" sz="1800" b="1" dirty="0">
                <a:latin typeface="黑体" panose="02010609060101010101" pitchFamily="49" charset="-122"/>
                <a:ea typeface="黑体" panose="02010609060101010101" pitchFamily="49" charset="-122"/>
              </a:rPr>
              <a:t>替代尾因子共享数尽可能多。</a:t>
            </a:r>
          </a:p>
          <a:p>
            <a:pPr eaLnBrk="1" hangingPunct="1"/>
            <a:r>
              <a:rPr lang="zh-CN" altLang="en-US" sz="1800" b="1" dirty="0">
                <a:latin typeface="黑体" panose="02010609060101010101" pitchFamily="49" charset="-122"/>
                <a:ea typeface="黑体" panose="02010609060101010101" pitchFamily="49" charset="-122"/>
              </a:rPr>
              <a:t>在共享数相等时选择最简单的一个。</a:t>
            </a:r>
          </a:p>
        </p:txBody>
      </p:sp>
      <p:graphicFrame>
        <p:nvGraphicFramePr>
          <p:cNvPr id="94214" name="Group 6"/>
          <p:cNvGraphicFramePr>
            <a:graphicFrameLocks noGrp="1"/>
          </p:cNvGraphicFramePr>
          <p:nvPr>
            <p:custDataLst>
              <p:tags r:id="rId1"/>
            </p:custDataLst>
          </p:nvPr>
        </p:nvGraphicFramePr>
        <p:xfrm>
          <a:off x="609600" y="2400300"/>
          <a:ext cx="8153400" cy="1962152"/>
        </p:xfrm>
        <a:graphic>
          <a:graphicData uri="http://schemas.openxmlformats.org/drawingml/2006/table">
            <a:tbl>
              <a:tblPr/>
              <a:tblGrid>
                <a:gridCol w="1524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3962400">
                  <a:extLst>
                    <a:ext uri="{9D8B030D-6E8A-4147-A177-3AD203B41FA5}">
                      <a16:colId xmlns:a16="http://schemas.microsoft.com/office/drawing/2014/main" val="20003"/>
                    </a:ext>
                  </a:extLst>
                </a:gridCol>
              </a:tblGrid>
              <a:tr h="392113">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与项</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头因子</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尾因子</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替代尾因子</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2113">
                <a:tc rowSpan="2">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 BD</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3700">
                <a:tc vMerge="1">
                  <a:txBody>
                    <a:bodyPr/>
                    <a:lstStyle/>
                    <a:p>
                      <a:endParaRPr lang="zh-CN"/>
                    </a:p>
                  </a:txBody>
                  <a:tcPr/>
                </a:tc>
                <a:tc vMerge="1">
                  <a:txBody>
                    <a:bodyPr/>
                    <a:lstStyle/>
                    <a:p>
                      <a:endParaRPr lang="zh-CN"/>
                    </a:p>
                  </a:txBody>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BD</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2113">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BC AD</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BC</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ABD</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ACD</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ABCD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2113">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CD AB</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ABC</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ABD</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ABCD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pSp>
        <p:nvGrpSpPr>
          <p:cNvPr id="96292" name="Group 79"/>
          <p:cNvGrpSpPr/>
          <p:nvPr/>
        </p:nvGrpSpPr>
        <p:grpSpPr>
          <a:xfrm>
            <a:off x="1158875" y="2857500"/>
            <a:ext cx="7108825" cy="1200150"/>
            <a:chOff x="0" y="0"/>
            <a:chExt cx="4478" cy="1008"/>
          </a:xfrm>
        </p:grpSpPr>
        <p:sp>
          <p:nvSpPr>
            <p:cNvPr id="96308" name="Line 80"/>
            <p:cNvSpPr/>
            <p:nvPr/>
          </p:nvSpPr>
          <p:spPr>
            <a:xfrm>
              <a:off x="180" y="168"/>
              <a:ext cx="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09" name="Line 81"/>
            <p:cNvSpPr/>
            <p:nvPr/>
          </p:nvSpPr>
          <p:spPr>
            <a:xfrm>
              <a:off x="0" y="168"/>
              <a:ext cx="11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10" name="Line 82"/>
            <p:cNvSpPr/>
            <p:nvPr/>
          </p:nvSpPr>
          <p:spPr>
            <a:xfrm>
              <a:off x="1740" y="336"/>
              <a:ext cx="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11" name="Line 83"/>
            <p:cNvSpPr/>
            <p:nvPr/>
          </p:nvSpPr>
          <p:spPr>
            <a:xfrm>
              <a:off x="1824" y="0"/>
              <a:ext cx="11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12" name="Line 84"/>
            <p:cNvSpPr/>
            <p:nvPr/>
          </p:nvSpPr>
          <p:spPr>
            <a:xfrm>
              <a:off x="3309" y="0"/>
              <a:ext cx="11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13" name="Line 85"/>
            <p:cNvSpPr/>
            <p:nvPr/>
          </p:nvSpPr>
          <p:spPr>
            <a:xfrm>
              <a:off x="3576" y="0"/>
              <a:ext cx="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14" name="Line 86"/>
            <p:cNvSpPr/>
            <p:nvPr/>
          </p:nvSpPr>
          <p:spPr>
            <a:xfrm>
              <a:off x="3193" y="336"/>
              <a:ext cx="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15" name="Line 87"/>
            <p:cNvSpPr/>
            <p:nvPr/>
          </p:nvSpPr>
          <p:spPr>
            <a:xfrm>
              <a:off x="3576" y="336"/>
              <a:ext cx="36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16" name="Line 88"/>
            <p:cNvSpPr/>
            <p:nvPr/>
          </p:nvSpPr>
          <p:spPr>
            <a:xfrm>
              <a:off x="2704" y="672"/>
              <a:ext cx="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17" name="Line 89"/>
            <p:cNvSpPr/>
            <p:nvPr/>
          </p:nvSpPr>
          <p:spPr>
            <a:xfrm>
              <a:off x="3070" y="672"/>
              <a:ext cx="36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18" name="Line 90"/>
            <p:cNvSpPr/>
            <p:nvPr/>
          </p:nvSpPr>
          <p:spPr>
            <a:xfrm>
              <a:off x="3528" y="672"/>
              <a:ext cx="36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19" name="Line 91"/>
            <p:cNvSpPr/>
            <p:nvPr/>
          </p:nvSpPr>
          <p:spPr>
            <a:xfrm>
              <a:off x="3974" y="672"/>
              <a:ext cx="50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20" name="Line 92"/>
            <p:cNvSpPr/>
            <p:nvPr/>
          </p:nvSpPr>
          <p:spPr>
            <a:xfrm>
              <a:off x="2718" y="1008"/>
              <a:ext cx="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21" name="Line 93"/>
            <p:cNvSpPr/>
            <p:nvPr/>
          </p:nvSpPr>
          <p:spPr>
            <a:xfrm>
              <a:off x="3070" y="1008"/>
              <a:ext cx="36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22" name="Line 94"/>
            <p:cNvSpPr/>
            <p:nvPr/>
          </p:nvSpPr>
          <p:spPr>
            <a:xfrm>
              <a:off x="3528" y="1008"/>
              <a:ext cx="36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23" name="Line 95"/>
            <p:cNvSpPr/>
            <p:nvPr/>
          </p:nvSpPr>
          <p:spPr>
            <a:xfrm>
              <a:off x="3929" y="1008"/>
              <a:ext cx="50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24" name="Line 96"/>
            <p:cNvSpPr/>
            <p:nvPr/>
          </p:nvSpPr>
          <p:spPr>
            <a:xfrm>
              <a:off x="1740" y="672"/>
              <a:ext cx="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25" name="Line 97"/>
            <p:cNvSpPr/>
            <p:nvPr/>
          </p:nvSpPr>
          <p:spPr>
            <a:xfrm>
              <a:off x="1740" y="1008"/>
              <a:ext cx="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26" name="Line 98"/>
            <p:cNvSpPr/>
            <p:nvPr/>
          </p:nvSpPr>
          <p:spPr>
            <a:xfrm>
              <a:off x="180" y="672"/>
              <a:ext cx="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6327" name="Line 99"/>
            <p:cNvSpPr/>
            <p:nvPr/>
          </p:nvSpPr>
          <p:spPr>
            <a:xfrm>
              <a:off x="180" y="1008"/>
              <a:ext cx="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sp>
        <p:nvSpPr>
          <p:cNvPr id="96293" name="Rectangle 103"/>
          <p:cNvSpPr/>
          <p:nvPr/>
        </p:nvSpPr>
        <p:spPr>
          <a:xfrm>
            <a:off x="6705600" y="3200400"/>
            <a:ext cx="762000" cy="342900"/>
          </a:xfrm>
          <a:prstGeom prst="rect">
            <a:avLst/>
          </a:prstGeom>
          <a:noFill/>
          <a:ln w="28575" cap="flat" cmpd="sng">
            <a:solidFill>
              <a:srgbClr val="FF33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6294" name="Rectangle 104"/>
          <p:cNvSpPr/>
          <p:nvPr/>
        </p:nvSpPr>
        <p:spPr>
          <a:xfrm>
            <a:off x="5881688" y="3600450"/>
            <a:ext cx="762000" cy="342900"/>
          </a:xfrm>
          <a:prstGeom prst="rect">
            <a:avLst/>
          </a:prstGeom>
          <a:noFill/>
          <a:ln w="28575" cap="flat" cmpd="sng">
            <a:solidFill>
              <a:srgbClr val="FF33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6295" name="Rectangle 105"/>
          <p:cNvSpPr/>
          <p:nvPr/>
        </p:nvSpPr>
        <p:spPr>
          <a:xfrm>
            <a:off x="6629400" y="4000500"/>
            <a:ext cx="762000" cy="342900"/>
          </a:xfrm>
          <a:prstGeom prst="rect">
            <a:avLst/>
          </a:prstGeom>
          <a:noFill/>
          <a:ln w="28575" cap="flat" cmpd="sng">
            <a:solidFill>
              <a:srgbClr val="FF33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96296" name="Group 110"/>
          <p:cNvGrpSpPr/>
          <p:nvPr/>
        </p:nvGrpSpPr>
        <p:grpSpPr>
          <a:xfrm>
            <a:off x="685800" y="1511300"/>
            <a:ext cx="7620000" cy="368300"/>
            <a:chOff x="0" y="0"/>
            <a:chExt cx="4752" cy="310"/>
          </a:xfrm>
        </p:grpSpPr>
        <p:sp>
          <p:nvSpPr>
            <p:cNvPr id="96303" name="Text Box 101"/>
            <p:cNvSpPr txBox="1"/>
            <p:nvPr/>
          </p:nvSpPr>
          <p:spPr>
            <a:xfrm>
              <a:off x="0" y="0"/>
              <a:ext cx="4752"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因此：</a:t>
              </a:r>
              <a:r>
                <a:rPr lang="en-US" altLang="zh-CN" sz="1800" dirty="0">
                  <a:solidFill>
                    <a:schemeClr val="tx1"/>
                  </a:solidFill>
                  <a:latin typeface="黑体" panose="02010609060101010101" pitchFamily="49" charset="-122"/>
                  <a:ea typeface="黑体" panose="02010609060101010101" pitchFamily="49" charset="-122"/>
                </a:rPr>
                <a:t>F =  AC ABD + BC ABD + CD ABD</a:t>
              </a:r>
            </a:p>
          </p:txBody>
        </p:sp>
        <p:sp>
          <p:nvSpPr>
            <p:cNvPr id="96304" name="Line 106"/>
            <p:cNvSpPr/>
            <p:nvPr/>
          </p:nvSpPr>
          <p:spPr>
            <a:xfrm>
              <a:off x="1248" y="39"/>
              <a:ext cx="14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6305" name="Line 107"/>
            <p:cNvSpPr/>
            <p:nvPr/>
          </p:nvSpPr>
          <p:spPr>
            <a:xfrm>
              <a:off x="1488" y="39"/>
              <a:ext cx="38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6306" name="Line 108"/>
            <p:cNvSpPr/>
            <p:nvPr/>
          </p:nvSpPr>
          <p:spPr>
            <a:xfrm>
              <a:off x="2544" y="39"/>
              <a:ext cx="38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6307" name="Line 109"/>
            <p:cNvSpPr/>
            <p:nvPr/>
          </p:nvSpPr>
          <p:spPr>
            <a:xfrm>
              <a:off x="3624" y="39"/>
              <a:ext cx="38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sp>
        <p:nvSpPr>
          <p:cNvPr id="96297" name="Text Box 111"/>
          <p:cNvSpPr txBox="1"/>
          <p:nvPr/>
        </p:nvSpPr>
        <p:spPr>
          <a:xfrm>
            <a:off x="685800" y="1854200"/>
            <a:ext cx="35052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该电路图如下。</a:t>
            </a:r>
          </a:p>
        </p:txBody>
      </p:sp>
      <p:cxnSp>
        <p:nvCxnSpPr>
          <p:cNvPr id="96298" name="直接连接符 2"/>
          <p:cNvCxnSpPr/>
          <p:nvPr/>
        </p:nvCxnSpPr>
        <p:spPr>
          <a:xfrm>
            <a:off x="2154238" y="1574800"/>
            <a:ext cx="96837" cy="0"/>
          </a:xfrm>
          <a:prstGeom prst="line">
            <a:avLst/>
          </a:prstGeom>
          <a:ln w="12700" cap="flat" cmpd="sng">
            <a:solidFill>
              <a:srgbClr val="FF0000"/>
            </a:solidFill>
            <a:prstDash val="solid"/>
            <a:headEnd type="none" w="med" len="med"/>
            <a:tailEnd type="none" w="med" len="med"/>
          </a:ln>
        </p:spPr>
      </p:cxnSp>
      <p:cxnSp>
        <p:nvCxnSpPr>
          <p:cNvPr id="96299" name="直接连接符 6"/>
          <p:cNvCxnSpPr/>
          <p:nvPr/>
        </p:nvCxnSpPr>
        <p:spPr>
          <a:xfrm>
            <a:off x="2400300" y="1557338"/>
            <a:ext cx="300038" cy="6350"/>
          </a:xfrm>
          <a:prstGeom prst="line">
            <a:avLst/>
          </a:prstGeom>
          <a:ln w="12700" cap="flat" cmpd="sng">
            <a:solidFill>
              <a:srgbClr val="FF0000"/>
            </a:solidFill>
            <a:prstDash val="solid"/>
            <a:headEnd type="none" w="med" len="med"/>
            <a:tailEnd type="none" w="med" len="med"/>
          </a:ln>
        </p:spPr>
      </p:cxnSp>
      <p:cxnSp>
        <p:nvCxnSpPr>
          <p:cNvPr id="96300" name="直接连接符 106"/>
          <p:cNvCxnSpPr/>
          <p:nvPr/>
        </p:nvCxnSpPr>
        <p:spPr>
          <a:xfrm>
            <a:off x="3419475" y="1563688"/>
            <a:ext cx="288925" cy="1587"/>
          </a:xfrm>
          <a:prstGeom prst="line">
            <a:avLst/>
          </a:prstGeom>
          <a:ln w="12700" cap="flat" cmpd="sng">
            <a:solidFill>
              <a:srgbClr val="FF0000"/>
            </a:solidFill>
            <a:prstDash val="solid"/>
            <a:headEnd type="none" w="med" len="med"/>
            <a:tailEnd type="none" w="med" len="med"/>
          </a:ln>
        </p:spPr>
      </p:cxnSp>
      <p:cxnSp>
        <p:nvCxnSpPr>
          <p:cNvPr id="96301" name="直接连接符 107"/>
          <p:cNvCxnSpPr/>
          <p:nvPr/>
        </p:nvCxnSpPr>
        <p:spPr>
          <a:xfrm>
            <a:off x="4438650" y="1563688"/>
            <a:ext cx="277813" cy="11112"/>
          </a:xfrm>
          <a:prstGeom prst="line">
            <a:avLst/>
          </a:prstGeom>
          <a:ln w="12700" cap="flat" cmpd="sng">
            <a:solidFill>
              <a:srgbClr val="FF0000"/>
            </a:solidFill>
            <a:prstDash val="solid"/>
            <a:headEnd type="none" w="med" len="med"/>
            <a:tailEnd type="none" w="med" len="med"/>
          </a:ln>
        </p:spPr>
      </p:cxnSp>
      <p:pic>
        <p:nvPicPr>
          <p:cNvPr id="94279" name="Picture 71"/>
          <p:cNvPicPr>
            <a:picLocks noChangeAspect="1" noChangeArrowheads="1"/>
          </p:cNvPicPr>
          <p:nvPr/>
        </p:nvPicPr>
        <p:blipFill>
          <a:blip r:embed="rId3"/>
          <a:srcRect/>
          <a:stretch>
            <a:fillRect/>
          </a:stretch>
        </p:blipFill>
        <p:spPr bwMode="auto">
          <a:xfrm>
            <a:off x="546100" y="2224088"/>
            <a:ext cx="828040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79"/>
                                        </p:tgtEl>
                                        <p:attrNameLst>
                                          <p:attrName>style.visibility</p:attrName>
                                        </p:attrNameLst>
                                      </p:cBhvr>
                                      <p:to>
                                        <p:strVal val="visible"/>
                                      </p:to>
                                    </p:set>
                                    <p:anim calcmode="lin" valueType="num">
                                      <p:cBhvr additive="base">
                                        <p:cTn id="7" dur="500" fill="hold"/>
                                        <p:tgtEl>
                                          <p:spTgt spid="94279"/>
                                        </p:tgtEl>
                                        <p:attrNameLst>
                                          <p:attrName>ppt_x</p:attrName>
                                        </p:attrNameLst>
                                      </p:cBhvr>
                                      <p:tavLst>
                                        <p:tav tm="0">
                                          <p:val>
                                            <p:strVal val="#ppt_x"/>
                                          </p:val>
                                        </p:tav>
                                        <p:tav tm="100000">
                                          <p:val>
                                            <p:strVal val="#ppt_x"/>
                                          </p:val>
                                        </p:tav>
                                      </p:tavLst>
                                    </p:anim>
                                    <p:anim calcmode="lin" valueType="num">
                                      <p:cBhvr additive="base">
                                        <p:cTn id="8" dur="500" fill="hold"/>
                                        <p:tgtEl>
                                          <p:spTgt spid="94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txBox="1">
            <a:spLocks noGrp="1"/>
          </p:cNvSpPr>
          <p:nvPr/>
        </p:nvSpPr>
        <p:spPr>
          <a:xfrm>
            <a:off x="628650" y="493744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97283" name="Rectangle 6"/>
          <p:cNvSpPr txBox="1">
            <a:spLocks noGrp="1"/>
          </p:cNvSpPr>
          <p:nvPr/>
        </p:nvSpPr>
        <p:spPr>
          <a:xfrm>
            <a:off x="6457950" y="493744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79</a:t>
            </a:fld>
            <a:endParaRPr lang="en-US" altLang="zh-CN" sz="900" dirty="0">
              <a:solidFill>
                <a:srgbClr val="898989"/>
              </a:solidFill>
              <a:latin typeface="Times New Roman" panose="02020603050405020304" pitchFamily="18" charset="0"/>
            </a:endParaRPr>
          </a:p>
        </p:txBody>
      </p:sp>
      <p:sp>
        <p:nvSpPr>
          <p:cNvPr id="97284" name="Rectangle 2"/>
          <p:cNvSpPr>
            <a:spLocks noGrp="1"/>
          </p:cNvSpPr>
          <p:nvPr>
            <p:ph type="title"/>
          </p:nvPr>
        </p:nvSpPr>
        <p:spPr>
          <a:xfrm>
            <a:off x="685800" y="482918"/>
            <a:ext cx="5105400" cy="498475"/>
          </a:xfrm>
          <a:prstGeom prst="rect">
            <a:avLst/>
          </a:prstGeom>
          <a:noFill/>
          <a:ln w="9525">
            <a:noFill/>
          </a:ln>
        </p:spPr>
        <p:txBody>
          <a:bodyPr/>
          <a:lstStyle/>
          <a:p>
            <a:pPr eaLnBrk="1" hangingPunct="1"/>
            <a:r>
              <a:rPr lang="en-US" altLang="zh-CN" sz="1800" b="1" dirty="0">
                <a:solidFill>
                  <a:srgbClr val="FF0066"/>
                </a:solidFill>
                <a:latin typeface="黑体" panose="02010609060101010101" pitchFamily="49" charset="-122"/>
                <a:ea typeface="黑体" panose="02010609060101010101" pitchFamily="49" charset="-122"/>
              </a:rPr>
              <a:t>2.  </a:t>
            </a:r>
            <a:r>
              <a:rPr lang="zh-CN" altLang="en-US" sz="1800" b="1" dirty="0">
                <a:solidFill>
                  <a:srgbClr val="FF0066"/>
                </a:solidFill>
                <a:latin typeface="黑体" panose="02010609060101010101" pitchFamily="49" charset="-122"/>
                <a:ea typeface="黑体" panose="02010609060101010101" pitchFamily="49" charset="-122"/>
              </a:rPr>
              <a:t>禁止逻辑法</a:t>
            </a:r>
            <a:r>
              <a:rPr lang="en-US" altLang="zh-CN" sz="1800" b="1" dirty="0">
                <a:solidFill>
                  <a:srgbClr val="FF0066"/>
                </a:solidFill>
                <a:latin typeface="黑体" panose="02010609060101010101" pitchFamily="49" charset="-122"/>
                <a:ea typeface="黑体" panose="02010609060101010101" pitchFamily="49" charset="-122"/>
              </a:rPr>
              <a:t>(</a:t>
            </a:r>
            <a:r>
              <a:rPr lang="zh-CN" altLang="en-US" sz="1800" b="1" dirty="0">
                <a:solidFill>
                  <a:srgbClr val="FF0066"/>
                </a:solidFill>
                <a:latin typeface="黑体" panose="02010609060101010101" pitchFamily="49" charset="-122"/>
                <a:ea typeface="黑体" panose="02010609060101010101" pitchFamily="49" charset="-122"/>
              </a:rPr>
              <a:t>阻塞逻辑法</a:t>
            </a:r>
            <a:r>
              <a:rPr lang="en-US" altLang="zh-CN" sz="1800" b="1" dirty="0">
                <a:solidFill>
                  <a:srgbClr val="FF0066"/>
                </a:solidFill>
                <a:latin typeface="黑体" panose="02010609060101010101" pitchFamily="49" charset="-122"/>
                <a:ea typeface="黑体" panose="02010609060101010101" pitchFamily="49" charset="-122"/>
              </a:rPr>
              <a:t>)</a:t>
            </a:r>
            <a:endParaRPr lang="zh-CN" altLang="en-US" sz="1800" b="1" dirty="0">
              <a:solidFill>
                <a:srgbClr val="FF0066"/>
              </a:solidFill>
              <a:latin typeface="黑体" panose="02010609060101010101" pitchFamily="49" charset="-122"/>
              <a:ea typeface="黑体" panose="02010609060101010101" pitchFamily="49" charset="-122"/>
            </a:endParaRPr>
          </a:p>
        </p:txBody>
      </p:sp>
      <p:sp>
        <p:nvSpPr>
          <p:cNvPr id="97285" name="Rectangle 3"/>
          <p:cNvSpPr>
            <a:spLocks noGrp="1"/>
          </p:cNvSpPr>
          <p:nvPr>
            <p:ph/>
          </p:nvPr>
        </p:nvSpPr>
        <p:spPr>
          <a:xfrm>
            <a:off x="228600" y="809943"/>
            <a:ext cx="8686800" cy="742950"/>
          </a:xfrm>
          <a:prstGeom prst="rect">
            <a:avLst/>
          </a:prstGeom>
          <a:noFill/>
          <a:ln w="9525">
            <a:noFill/>
          </a:ln>
        </p:spPr>
        <p:txBody>
          <a:bodyPr/>
          <a:lstStyle/>
          <a:p>
            <a:pPr eaLnBrk="1" hangingPunct="1"/>
            <a:r>
              <a:rPr lang="zh-CN" altLang="en-US" sz="1800" dirty="0">
                <a:latin typeface="黑体" panose="02010609060101010101" pitchFamily="49" charset="-122"/>
                <a:ea typeface="黑体" panose="02010609060101010101" pitchFamily="49" charset="-122"/>
              </a:rPr>
              <a:t>任何函数利用不属于它的</a:t>
            </a:r>
            <a:r>
              <a:rPr lang="zh-CN" altLang="en-US" sz="1800" dirty="0">
                <a:solidFill>
                  <a:srgbClr val="FF0000"/>
                </a:solidFill>
                <a:latin typeface="黑体" panose="02010609060101010101" pitchFamily="49" charset="-122"/>
                <a:ea typeface="黑体" panose="02010609060101010101" pitchFamily="49" charset="-122"/>
              </a:rPr>
              <a:t>最小项之非</a:t>
            </a:r>
            <a:r>
              <a:rPr lang="zh-CN" altLang="en-US" sz="1800" dirty="0">
                <a:latin typeface="黑体" panose="02010609060101010101" pitchFamily="49" charset="-122"/>
                <a:ea typeface="黑体" panose="02010609060101010101" pitchFamily="49" charset="-122"/>
              </a:rPr>
              <a:t>乘之，其逻辑功能不变。即：</a:t>
            </a:r>
            <a:r>
              <a:rPr lang="en-US" altLang="zh-CN" sz="1800"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F  = F • m</a:t>
            </a:r>
            <a:r>
              <a:rPr lang="en-US" altLang="zh-CN" sz="1800" b="1" baseline="-25000" dirty="0">
                <a:latin typeface="黑体" panose="02010609060101010101" pitchFamily="49" charset="-122"/>
                <a:ea typeface="黑体" panose="02010609060101010101" pitchFamily="49" charset="-122"/>
              </a:rPr>
              <a:t>i</a:t>
            </a:r>
            <a:r>
              <a:rPr lang="en-US" altLang="zh-CN" sz="1800" b="1" dirty="0">
                <a:latin typeface="黑体" panose="02010609060101010101" pitchFamily="49" charset="-122"/>
                <a:ea typeface="黑体" panose="02010609060101010101" pitchFamily="49" charset="-122"/>
              </a:rPr>
              <a:t>         (m</a:t>
            </a:r>
            <a:r>
              <a:rPr lang="en-US" altLang="zh-CN" sz="1800" b="1" baseline="-25000" dirty="0">
                <a:latin typeface="黑体" panose="02010609060101010101" pitchFamily="49" charset="-122"/>
                <a:ea typeface="黑体" panose="02010609060101010101" pitchFamily="49" charset="-122"/>
              </a:rPr>
              <a:t>i</a:t>
            </a:r>
            <a:r>
              <a:rPr lang="zh-CN" altLang="en-US" sz="1800" b="1" dirty="0">
                <a:latin typeface="黑体" panose="02010609060101010101" pitchFamily="49" charset="-122"/>
                <a:ea typeface="黑体" panose="02010609060101010101" pitchFamily="49" charset="-122"/>
              </a:rPr>
              <a:t>不在</a:t>
            </a:r>
            <a:r>
              <a:rPr lang="en-US" altLang="zh-CN" sz="1800" b="1" dirty="0">
                <a:latin typeface="黑体" panose="02010609060101010101" pitchFamily="49" charset="-122"/>
                <a:ea typeface="黑体" panose="02010609060101010101" pitchFamily="49" charset="-122"/>
              </a:rPr>
              <a:t>F</a:t>
            </a:r>
            <a:r>
              <a:rPr lang="zh-CN" altLang="en-US" sz="1800" b="1" dirty="0">
                <a:latin typeface="黑体" panose="02010609060101010101" pitchFamily="49" charset="-122"/>
                <a:ea typeface="黑体" panose="02010609060101010101" pitchFamily="49" charset="-122"/>
              </a:rPr>
              <a:t>中</a:t>
            </a:r>
            <a:r>
              <a:rPr lang="en-US" altLang="zh-CN" sz="1800" b="1" dirty="0">
                <a:latin typeface="黑体" panose="02010609060101010101" pitchFamily="49" charset="-122"/>
                <a:ea typeface="黑体" panose="02010609060101010101" pitchFamily="49" charset="-122"/>
              </a:rPr>
              <a:t>)   P.31</a:t>
            </a:r>
          </a:p>
        </p:txBody>
      </p:sp>
      <p:sp>
        <p:nvSpPr>
          <p:cNvPr id="97286" name="Text Box 11"/>
          <p:cNvSpPr txBox="1"/>
          <p:nvPr/>
        </p:nvSpPr>
        <p:spPr>
          <a:xfrm>
            <a:off x="228600" y="2571750"/>
            <a:ext cx="8915400" cy="642938"/>
          </a:xfrm>
          <a:prstGeom prst="rect">
            <a:avLst/>
          </a:prstGeom>
          <a:noFill/>
          <a:ln w="9525">
            <a:noFill/>
          </a:ln>
        </p:spPr>
        <p:txBody>
          <a:bodyPr>
            <a:spAutoFit/>
          </a:bodyPr>
          <a:lstStyle/>
          <a:p>
            <a:pPr eaLnBrk="1" hangingPunct="1">
              <a:lnSpc>
                <a:spcPct val="90000"/>
              </a:lnSpc>
              <a:spcBef>
                <a:spcPct val="20000"/>
              </a:spcBef>
              <a:buFont typeface="Arial" panose="020B0604020202020204" pitchFamily="34" charset="0"/>
              <a:buChar char="•"/>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任何函数如用属于它的</a:t>
            </a:r>
            <a:r>
              <a:rPr lang="zh-CN" altLang="en-US" sz="1800" dirty="0">
                <a:solidFill>
                  <a:srgbClr val="FF0000"/>
                </a:solidFill>
                <a:latin typeface="黑体" panose="02010609060101010101" pitchFamily="49" charset="-122"/>
                <a:ea typeface="黑体" panose="02010609060101010101" pitchFamily="49" charset="-122"/>
              </a:rPr>
              <a:t>最小项之和的非</a:t>
            </a:r>
            <a:r>
              <a:rPr lang="zh-CN" altLang="en-US" sz="1800" dirty="0">
                <a:solidFill>
                  <a:schemeClr val="tx1"/>
                </a:solidFill>
                <a:latin typeface="黑体" panose="02010609060101010101" pitchFamily="49" charset="-122"/>
                <a:ea typeface="黑体" panose="02010609060101010101" pitchFamily="49" charset="-122"/>
              </a:rPr>
              <a:t>乘之，则相当</a:t>
            </a:r>
          </a:p>
          <a:p>
            <a:pPr eaLnBrk="1" hangingPunct="1">
              <a:lnSpc>
                <a:spcPct val="90000"/>
              </a:lnSpc>
              <a:spcBef>
                <a:spcPct val="2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于从</a:t>
            </a:r>
            <a:r>
              <a:rPr lang="zh-CN" altLang="en-US" sz="1800" b="1" dirty="0">
                <a:solidFill>
                  <a:schemeClr val="tx1"/>
                </a:solidFill>
                <a:latin typeface="黑体" panose="02010609060101010101" pitchFamily="49" charset="-122"/>
                <a:ea typeface="黑体" panose="02010609060101010101" pitchFamily="49" charset="-122"/>
              </a:rPr>
              <a:t>该函数中</a:t>
            </a:r>
            <a:r>
              <a:rPr lang="zh-CN" altLang="en-US" sz="1800" b="1" dirty="0">
                <a:solidFill>
                  <a:srgbClr val="FF0000"/>
                </a:solidFill>
                <a:latin typeface="黑体" panose="02010609060101010101" pitchFamily="49" charset="-122"/>
                <a:ea typeface="黑体" panose="02010609060101010101" pitchFamily="49" charset="-122"/>
              </a:rPr>
              <a:t>扣去了</a:t>
            </a:r>
            <a:r>
              <a:rPr lang="zh-CN" altLang="en-US" sz="1800" b="1" dirty="0">
                <a:solidFill>
                  <a:schemeClr val="tx1"/>
                </a:solidFill>
                <a:latin typeface="黑体" panose="02010609060101010101" pitchFamily="49" charset="-122"/>
                <a:ea typeface="黑体" panose="02010609060101010101" pitchFamily="49" charset="-122"/>
              </a:rPr>
              <a:t>这几个最小项，称禁止逻辑</a:t>
            </a:r>
            <a:r>
              <a:rPr lang="zh-CN" altLang="en-US" sz="1800" dirty="0">
                <a:solidFill>
                  <a:schemeClr val="tx1"/>
                </a:solidFill>
                <a:latin typeface="黑体" panose="02010609060101010101" pitchFamily="49" charset="-122"/>
                <a:ea typeface="黑体" panose="02010609060101010101" pitchFamily="49" charset="-122"/>
              </a:rPr>
              <a:t>。</a:t>
            </a:r>
          </a:p>
        </p:txBody>
      </p:sp>
      <p:sp>
        <p:nvSpPr>
          <p:cNvPr id="97287" name="Text Box 13"/>
          <p:cNvSpPr txBox="1"/>
          <p:nvPr/>
        </p:nvSpPr>
        <p:spPr>
          <a:xfrm>
            <a:off x="685800" y="3213149"/>
            <a:ext cx="48768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例：</a:t>
            </a:r>
            <a:r>
              <a:rPr lang="en-US" altLang="zh-CN" sz="1800" dirty="0">
                <a:solidFill>
                  <a:schemeClr val="tx1"/>
                </a:solidFill>
                <a:latin typeface="黑体" panose="02010609060101010101" pitchFamily="49" charset="-122"/>
                <a:ea typeface="黑体" panose="02010609060101010101" pitchFamily="49" charset="-122"/>
              </a:rPr>
              <a:t>F =  m</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3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5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7</a:t>
            </a:r>
          </a:p>
        </p:txBody>
      </p:sp>
      <p:sp>
        <p:nvSpPr>
          <p:cNvPr id="97288" name="Text Box 12"/>
          <p:cNvSpPr txBox="1"/>
          <p:nvPr/>
        </p:nvSpPr>
        <p:spPr>
          <a:xfrm>
            <a:off x="250825" y="2211710"/>
            <a:ext cx="8664575"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进一步推广  </a:t>
            </a:r>
            <a:r>
              <a:rPr lang="en-US" altLang="zh-CN" sz="1800" b="1" dirty="0">
                <a:solidFill>
                  <a:schemeClr val="tx1"/>
                </a:solidFill>
                <a:latin typeface="黑体" panose="02010609060101010101" pitchFamily="49" charset="-122"/>
                <a:ea typeface="黑体" panose="02010609060101010101" pitchFamily="49" charset="-122"/>
              </a:rPr>
              <a:t>F  = F • (m</a:t>
            </a:r>
            <a:r>
              <a:rPr lang="en-US" altLang="zh-CN" sz="1800" b="1" baseline="-25000" dirty="0">
                <a:solidFill>
                  <a:schemeClr val="tx1"/>
                </a:solidFill>
                <a:latin typeface="黑体" panose="02010609060101010101" pitchFamily="49" charset="-122"/>
                <a:ea typeface="黑体" panose="02010609060101010101" pitchFamily="49" charset="-122"/>
              </a:rPr>
              <a:t>i </a:t>
            </a:r>
            <a:r>
              <a:rPr lang="en-US" altLang="zh-CN" sz="1800" b="1" dirty="0">
                <a:solidFill>
                  <a:schemeClr val="tx1"/>
                </a:solidFill>
                <a:latin typeface="黑体" panose="02010609060101010101" pitchFamily="49" charset="-122"/>
                <a:ea typeface="黑体" panose="02010609060101010101" pitchFamily="49" charset="-122"/>
              </a:rPr>
              <a:t>+ m</a:t>
            </a:r>
            <a:r>
              <a:rPr lang="en-US" altLang="zh-CN" sz="1800" b="1" baseline="-25000" dirty="0">
                <a:solidFill>
                  <a:schemeClr val="tx1"/>
                </a:solidFill>
                <a:latin typeface="黑体" panose="02010609060101010101" pitchFamily="49" charset="-122"/>
                <a:ea typeface="黑体" panose="02010609060101010101" pitchFamily="49" charset="-122"/>
              </a:rPr>
              <a:t>j </a:t>
            </a:r>
            <a:r>
              <a:rPr lang="en-US" altLang="zh-CN" sz="1800" b="1" dirty="0">
                <a:solidFill>
                  <a:schemeClr val="tx1"/>
                </a:solidFill>
                <a:latin typeface="黑体" panose="02010609060101010101" pitchFamily="49" charset="-122"/>
                <a:ea typeface="黑体" panose="02010609060101010101" pitchFamily="49" charset="-122"/>
              </a:rPr>
              <a:t>)      (m</a:t>
            </a:r>
            <a:r>
              <a:rPr lang="en-US" altLang="zh-CN" sz="1800" b="1" baseline="-25000" dirty="0">
                <a:solidFill>
                  <a:schemeClr val="tx1"/>
                </a:solidFill>
                <a:latin typeface="黑体" panose="02010609060101010101" pitchFamily="49" charset="-122"/>
                <a:ea typeface="黑体" panose="02010609060101010101" pitchFamily="49" charset="-122"/>
              </a:rPr>
              <a:t>i </a:t>
            </a:r>
            <a:r>
              <a:rPr lang="zh-CN" altLang="en-US" sz="1800" b="1"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m</a:t>
            </a:r>
            <a:r>
              <a:rPr lang="en-US" altLang="zh-CN" sz="1800" b="1" baseline="-25000" dirty="0">
                <a:solidFill>
                  <a:schemeClr val="tx1"/>
                </a:solidFill>
                <a:latin typeface="黑体" panose="02010609060101010101" pitchFamily="49" charset="-122"/>
                <a:ea typeface="黑体" panose="02010609060101010101" pitchFamily="49" charset="-122"/>
              </a:rPr>
              <a:t>j</a:t>
            </a:r>
            <a:r>
              <a:rPr lang="zh-CN" altLang="en-US" sz="1800" b="1" dirty="0">
                <a:solidFill>
                  <a:schemeClr val="tx1"/>
                </a:solidFill>
                <a:latin typeface="黑体" panose="02010609060101010101" pitchFamily="49" charset="-122"/>
                <a:ea typeface="黑体" panose="02010609060101010101" pitchFamily="49" charset="-122"/>
              </a:rPr>
              <a:t>均不在</a:t>
            </a:r>
            <a:r>
              <a:rPr lang="en-US" altLang="zh-CN" sz="1800" b="1" dirty="0">
                <a:solidFill>
                  <a:schemeClr val="tx1"/>
                </a:solidFill>
                <a:latin typeface="黑体" panose="02010609060101010101" pitchFamily="49" charset="-122"/>
                <a:ea typeface="黑体" panose="02010609060101010101" pitchFamily="49" charset="-122"/>
              </a:rPr>
              <a:t>F</a:t>
            </a:r>
            <a:r>
              <a:rPr lang="zh-CN" altLang="en-US" sz="1800" b="1" dirty="0">
                <a:solidFill>
                  <a:schemeClr val="tx1"/>
                </a:solidFill>
                <a:latin typeface="黑体" panose="02010609060101010101" pitchFamily="49" charset="-122"/>
                <a:ea typeface="黑体" panose="02010609060101010101" pitchFamily="49" charset="-122"/>
              </a:rPr>
              <a:t>中</a:t>
            </a:r>
            <a:r>
              <a:rPr lang="en-US" altLang="zh-CN"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 </a:t>
            </a:r>
          </a:p>
        </p:txBody>
      </p:sp>
      <p:grpSp>
        <p:nvGrpSpPr>
          <p:cNvPr id="97289" name="Group 23"/>
          <p:cNvGrpSpPr/>
          <p:nvPr/>
        </p:nvGrpSpPr>
        <p:grpSpPr>
          <a:xfrm>
            <a:off x="838200" y="1419622"/>
            <a:ext cx="5867400" cy="696912"/>
            <a:chOff x="0" y="0"/>
            <a:chExt cx="3696" cy="586"/>
          </a:xfrm>
        </p:grpSpPr>
        <p:sp>
          <p:nvSpPr>
            <p:cNvPr id="97303" name="Text Box 10"/>
            <p:cNvSpPr txBox="1"/>
            <p:nvPr/>
          </p:nvSpPr>
          <p:spPr>
            <a:xfrm>
              <a:off x="0" y="0"/>
              <a:ext cx="3696" cy="586"/>
            </a:xfrm>
            <a:prstGeom prst="rect">
              <a:avLst/>
            </a:prstGeom>
            <a:noFill/>
            <a:ln w="9525">
              <a:noFill/>
            </a:ln>
          </p:spPr>
          <p:txBody>
            <a:bodyPr>
              <a:spAutoFit/>
            </a:bodyPr>
            <a:lstStyle/>
            <a:p>
              <a:pPr eaLnBrk="1" hangingPunct="1">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不属于</a:t>
              </a:r>
              <a:r>
                <a:rPr lang="en-US" altLang="zh-CN" sz="1800" dirty="0">
                  <a:solidFill>
                    <a:schemeClr val="tx1"/>
                  </a:solidFill>
                  <a:latin typeface="黑体" panose="02010609060101010101" pitchFamily="49" charset="-122"/>
                  <a:ea typeface="黑体" panose="02010609060101010101" pitchFamily="49" charset="-122"/>
                </a:rPr>
                <a:t>F</a:t>
              </a:r>
              <a:r>
                <a:rPr lang="zh-CN" altLang="en-US" sz="1800" dirty="0">
                  <a:solidFill>
                    <a:schemeClr val="tx1"/>
                  </a:solidFill>
                  <a:latin typeface="黑体" panose="02010609060101010101" pitchFamily="49" charset="-122"/>
                  <a:ea typeface="黑体" panose="02010609060101010101" pitchFamily="49" charset="-122"/>
                </a:rPr>
                <a:t>的最小项</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i</a:t>
              </a: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均为</a:t>
              </a:r>
              <a:r>
                <a:rPr lang="en-US" altLang="zh-CN" sz="1800" dirty="0">
                  <a:solidFill>
                    <a:schemeClr val="tx1"/>
                  </a:solidFill>
                  <a:latin typeface="黑体" panose="02010609060101010101" pitchFamily="49" charset="-122"/>
                  <a:ea typeface="黑体" panose="02010609060101010101" pitchFamily="49" charset="-122"/>
                </a:rPr>
                <a:t>0</a:t>
              </a:r>
            </a:p>
            <a:p>
              <a:pPr eaLnBrk="1" hangingPunct="1">
                <a:spcBef>
                  <a:spcPct val="2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i</a:t>
              </a:r>
              <a:r>
                <a:rPr lang="en-US" altLang="zh-CN" sz="1800" dirty="0">
                  <a:solidFill>
                    <a:schemeClr val="tx1"/>
                  </a:solidFill>
                  <a:latin typeface="黑体" panose="02010609060101010101" pitchFamily="49" charset="-122"/>
                  <a:ea typeface="黑体" panose="02010609060101010101" pitchFamily="49" charset="-122"/>
                </a:rPr>
                <a:t> = 1          </a:t>
              </a:r>
              <a:r>
                <a:rPr lang="zh-CN" altLang="en-US" sz="1800" dirty="0">
                  <a:solidFill>
                    <a:schemeClr val="tx1"/>
                  </a:solidFill>
                  <a:latin typeface="黑体" panose="02010609060101010101" pitchFamily="49" charset="-122"/>
                  <a:ea typeface="黑体" panose="02010609060101010101" pitchFamily="49" charset="-122"/>
                </a:rPr>
                <a:t>故上式成立。</a:t>
              </a:r>
            </a:p>
          </p:txBody>
        </p:sp>
        <p:sp>
          <p:nvSpPr>
            <p:cNvPr id="97304" name="Line 17"/>
            <p:cNvSpPr/>
            <p:nvPr/>
          </p:nvSpPr>
          <p:spPr>
            <a:xfrm>
              <a:off x="384" y="408"/>
              <a:ext cx="19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grpSp>
        <p:nvGrpSpPr>
          <p:cNvPr id="97290" name="Group 24"/>
          <p:cNvGrpSpPr/>
          <p:nvPr/>
        </p:nvGrpSpPr>
        <p:grpSpPr>
          <a:xfrm>
            <a:off x="1255078" y="3579862"/>
            <a:ext cx="6324600" cy="1616388"/>
            <a:chOff x="5" y="-7"/>
            <a:chExt cx="3984" cy="1358"/>
          </a:xfrm>
        </p:grpSpPr>
        <p:sp>
          <p:nvSpPr>
            <p:cNvPr id="97298" name="Text Box 18"/>
            <p:cNvSpPr txBox="1"/>
            <p:nvPr/>
          </p:nvSpPr>
          <p:spPr>
            <a:xfrm>
              <a:off x="5" y="-7"/>
              <a:ext cx="3984" cy="135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G =  F </a:t>
              </a:r>
              <a:r>
                <a:rPr lang="en-US" altLang="zh-CN" sz="1800" b="1" dirty="0">
                  <a:solidFill>
                    <a:schemeClr val="tx1"/>
                  </a:solidFill>
                  <a:latin typeface="黑体" panose="02010609060101010101" pitchFamily="49" charset="-122"/>
                  <a:ea typeface="黑体" panose="02010609060101010101" pitchFamily="49" charset="-122"/>
                </a:rPr>
                <a:t>• (</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5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7</a:t>
              </a: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a:t>
              </a:r>
            </a:p>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3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5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7</a:t>
              </a:r>
              <a:r>
                <a:rPr lang="en-US" altLang="zh-CN" sz="1800" b="1" dirty="0">
                  <a:solidFill>
                    <a:schemeClr val="tx1"/>
                  </a:solidFill>
                  <a:latin typeface="黑体" panose="02010609060101010101" pitchFamily="49" charset="-122"/>
                  <a:ea typeface="黑体" panose="02010609060101010101" pitchFamily="49" charset="-122"/>
                </a:rPr>
                <a:t>) • (</a:t>
              </a:r>
              <a:r>
                <a:rPr lang="en-US" altLang="zh-CN" sz="1800" baseline="-250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5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7</a:t>
              </a: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a:t>
              </a:r>
            </a:p>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3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5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7</a:t>
              </a:r>
              <a:r>
                <a:rPr lang="en-US" altLang="zh-CN" sz="1800" b="1" dirty="0">
                  <a:solidFill>
                    <a:schemeClr val="tx1"/>
                  </a:solidFill>
                  <a:latin typeface="黑体" panose="02010609060101010101" pitchFamily="49" charset="-122"/>
                  <a:ea typeface="黑体" panose="02010609060101010101" pitchFamily="49" charset="-122"/>
                </a:rPr>
                <a:t>) •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5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7</a:t>
              </a:r>
              <a:endParaRPr lang="en-US" altLang="zh-CN" sz="1800" b="1" dirty="0">
                <a:solidFill>
                  <a:schemeClr val="tx1"/>
                </a:solidFill>
                <a:latin typeface="黑体" panose="02010609060101010101" pitchFamily="49" charset="-122"/>
                <a:ea typeface="黑体" panose="02010609060101010101" pitchFamily="49" charset="-122"/>
              </a:endParaRPr>
            </a:p>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 </a:t>
              </a:r>
              <a:r>
                <a:rPr lang="en-US" altLang="zh-CN" sz="1800" dirty="0">
                  <a:solidFill>
                    <a:schemeClr val="tx1"/>
                  </a:solidFill>
                  <a:latin typeface="黑体" panose="02010609060101010101" pitchFamily="49" charset="-122"/>
                  <a:ea typeface="黑体" panose="02010609060101010101" pitchFamily="49" charset="-122"/>
                </a:rPr>
                <a:t>m</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3 </a:t>
              </a:r>
              <a:endParaRPr lang="en-US" altLang="zh-CN" sz="1800" b="1" dirty="0">
                <a:solidFill>
                  <a:schemeClr val="tx1"/>
                </a:solidFill>
                <a:latin typeface="黑体" panose="02010609060101010101" pitchFamily="49" charset="-122"/>
                <a:ea typeface="黑体" panose="02010609060101010101" pitchFamily="49" charset="-122"/>
              </a:endParaRPr>
            </a:p>
          </p:txBody>
        </p:sp>
        <p:sp>
          <p:nvSpPr>
            <p:cNvPr id="97299" name="Line 19"/>
            <p:cNvSpPr/>
            <p:nvPr/>
          </p:nvSpPr>
          <p:spPr>
            <a:xfrm>
              <a:off x="852" y="48"/>
              <a:ext cx="62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7300" name="Line 20"/>
            <p:cNvSpPr/>
            <p:nvPr/>
          </p:nvSpPr>
          <p:spPr>
            <a:xfrm>
              <a:off x="2292" y="384"/>
              <a:ext cx="62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7301" name="Line 21"/>
            <p:cNvSpPr/>
            <p:nvPr/>
          </p:nvSpPr>
          <p:spPr>
            <a:xfrm>
              <a:off x="2148" y="720"/>
              <a:ext cx="19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7302" name="Line 22"/>
            <p:cNvSpPr/>
            <p:nvPr/>
          </p:nvSpPr>
          <p:spPr>
            <a:xfrm>
              <a:off x="2388" y="720"/>
              <a:ext cx="19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cxnSp>
        <p:nvCxnSpPr>
          <p:cNvPr id="97291" name="直接连接符 21"/>
          <p:cNvCxnSpPr/>
          <p:nvPr/>
        </p:nvCxnSpPr>
        <p:spPr>
          <a:xfrm>
            <a:off x="1352550" y="1851670"/>
            <a:ext cx="190500" cy="0"/>
          </a:xfrm>
          <a:prstGeom prst="line">
            <a:avLst/>
          </a:prstGeom>
          <a:ln w="19050" cap="flat" cmpd="sng">
            <a:solidFill>
              <a:srgbClr val="FF0000"/>
            </a:solidFill>
            <a:prstDash val="solid"/>
            <a:headEnd type="none" w="med" len="med"/>
            <a:tailEnd type="none" w="med" len="med"/>
          </a:ln>
        </p:spPr>
      </p:cxnSp>
      <p:cxnSp>
        <p:nvCxnSpPr>
          <p:cNvPr id="97292" name="直接连接符 22"/>
          <p:cNvCxnSpPr/>
          <p:nvPr/>
        </p:nvCxnSpPr>
        <p:spPr>
          <a:xfrm>
            <a:off x="2895600" y="2283718"/>
            <a:ext cx="596900" cy="0"/>
          </a:xfrm>
          <a:prstGeom prst="line">
            <a:avLst/>
          </a:prstGeom>
          <a:ln w="12700" cap="flat" cmpd="sng">
            <a:solidFill>
              <a:schemeClr val="tx1"/>
            </a:solidFill>
            <a:prstDash val="solid"/>
            <a:headEnd type="none" w="med" len="med"/>
            <a:tailEnd type="none" w="med" len="med"/>
          </a:ln>
        </p:spPr>
      </p:cxnSp>
      <p:cxnSp>
        <p:nvCxnSpPr>
          <p:cNvPr id="97293" name="直接连接符 25"/>
          <p:cNvCxnSpPr/>
          <p:nvPr/>
        </p:nvCxnSpPr>
        <p:spPr>
          <a:xfrm>
            <a:off x="2674938" y="3651870"/>
            <a:ext cx="596900" cy="0"/>
          </a:xfrm>
          <a:prstGeom prst="line">
            <a:avLst/>
          </a:prstGeom>
          <a:ln w="19050" cap="flat" cmpd="sng">
            <a:solidFill>
              <a:schemeClr val="accent1"/>
            </a:solidFill>
            <a:prstDash val="solid"/>
            <a:headEnd type="none" w="med" len="med"/>
            <a:tailEnd type="none" w="med" len="med"/>
          </a:ln>
        </p:spPr>
      </p:cxnSp>
      <p:cxnSp>
        <p:nvCxnSpPr>
          <p:cNvPr id="97294" name="直接连接符 26"/>
          <p:cNvCxnSpPr/>
          <p:nvPr/>
        </p:nvCxnSpPr>
        <p:spPr>
          <a:xfrm>
            <a:off x="4478338" y="4083918"/>
            <a:ext cx="596900" cy="0"/>
          </a:xfrm>
          <a:prstGeom prst="line">
            <a:avLst/>
          </a:prstGeom>
          <a:ln w="19050" cap="flat" cmpd="sng">
            <a:solidFill>
              <a:schemeClr val="accent1"/>
            </a:solidFill>
            <a:prstDash val="solid"/>
            <a:headEnd type="none" w="med" len="med"/>
            <a:tailEnd type="none" w="med" len="med"/>
          </a:ln>
        </p:spPr>
      </p:cxnSp>
      <p:cxnSp>
        <p:nvCxnSpPr>
          <p:cNvPr id="97295" name="直接连接符 27"/>
          <p:cNvCxnSpPr/>
          <p:nvPr/>
        </p:nvCxnSpPr>
        <p:spPr>
          <a:xfrm>
            <a:off x="4140200" y="4470718"/>
            <a:ext cx="190500" cy="0"/>
          </a:xfrm>
          <a:prstGeom prst="line">
            <a:avLst/>
          </a:prstGeom>
          <a:ln w="19050" cap="flat" cmpd="sng">
            <a:solidFill>
              <a:schemeClr val="accent1"/>
            </a:solidFill>
            <a:prstDash val="solid"/>
            <a:headEnd type="none" w="med" len="med"/>
            <a:tailEnd type="none" w="med" len="med"/>
          </a:ln>
        </p:spPr>
      </p:cxnSp>
      <p:cxnSp>
        <p:nvCxnSpPr>
          <p:cNvPr id="97296" name="直接连接符 28"/>
          <p:cNvCxnSpPr/>
          <p:nvPr/>
        </p:nvCxnSpPr>
        <p:spPr>
          <a:xfrm>
            <a:off x="4400550" y="4470718"/>
            <a:ext cx="190500" cy="0"/>
          </a:xfrm>
          <a:prstGeom prst="line">
            <a:avLst/>
          </a:prstGeom>
          <a:ln w="19050" cap="flat" cmpd="sng">
            <a:solidFill>
              <a:schemeClr val="accent1"/>
            </a:solidFill>
            <a:prstDash val="solid"/>
            <a:headEnd type="none" w="med" len="med"/>
            <a:tailEnd type="none" w="med" len="med"/>
          </a:ln>
        </p:spPr>
      </p:cxnSp>
      <p:sp>
        <p:nvSpPr>
          <p:cNvPr id="92177" name="Line 24"/>
          <p:cNvSpPr>
            <a:spLocks noChangeShapeType="1"/>
          </p:cNvSpPr>
          <p:nvPr/>
        </p:nvSpPr>
        <p:spPr bwMode="auto">
          <a:xfrm>
            <a:off x="8243888" y="914718"/>
            <a:ext cx="215900" cy="0"/>
          </a:xfrm>
          <a:prstGeom prst="line">
            <a:avLst/>
          </a:prstGeom>
          <a:noFill/>
          <a:ln w="127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fade">
                                      <p:cBhvr>
                                        <p:cTn id="7" dur="500"/>
                                        <p:tgtEl>
                                          <p:spTgt spid="97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290"/>
                                        </p:tgtEl>
                                        <p:attrNameLst>
                                          <p:attrName>style.visibility</p:attrName>
                                        </p:attrNameLst>
                                      </p:cBhvr>
                                      <p:to>
                                        <p:strVal val="visible"/>
                                      </p:to>
                                    </p:set>
                                    <p:animEffect transition="in" filter="fade">
                                      <p:cBhvr>
                                        <p:cTn id="12" dur="500"/>
                                        <p:tgtEl>
                                          <p:spTgt spid="97290"/>
                                        </p:tgtEl>
                                      </p:cBhvr>
                                    </p:animEffect>
                                  </p:childTnLst>
                                </p:cTn>
                              </p:par>
                              <p:par>
                                <p:cTn id="13" presetID="10" presetClass="entr" presetSubtype="0" fill="hold" nodeType="withEffect">
                                  <p:stCondLst>
                                    <p:cond delay="0"/>
                                  </p:stCondLst>
                                  <p:childTnLst>
                                    <p:set>
                                      <p:cBhvr>
                                        <p:cTn id="14" dur="1" fill="hold">
                                          <p:stCondLst>
                                            <p:cond delay="0"/>
                                          </p:stCondLst>
                                        </p:cTn>
                                        <p:tgtEl>
                                          <p:spTgt spid="97293"/>
                                        </p:tgtEl>
                                        <p:attrNameLst>
                                          <p:attrName>style.visibility</p:attrName>
                                        </p:attrNameLst>
                                      </p:cBhvr>
                                      <p:to>
                                        <p:strVal val="visible"/>
                                      </p:to>
                                    </p:set>
                                    <p:animEffect transition="in" filter="fade">
                                      <p:cBhvr>
                                        <p:cTn id="15" dur="500"/>
                                        <p:tgtEl>
                                          <p:spTgt spid="97293"/>
                                        </p:tgtEl>
                                      </p:cBhvr>
                                    </p:animEffect>
                                  </p:childTnLst>
                                </p:cTn>
                              </p:par>
                              <p:par>
                                <p:cTn id="16" presetID="10" presetClass="entr" presetSubtype="0" fill="hold" nodeType="withEffect">
                                  <p:stCondLst>
                                    <p:cond delay="0"/>
                                  </p:stCondLst>
                                  <p:childTnLst>
                                    <p:set>
                                      <p:cBhvr>
                                        <p:cTn id="17" dur="1" fill="hold">
                                          <p:stCondLst>
                                            <p:cond delay="0"/>
                                          </p:stCondLst>
                                        </p:cTn>
                                        <p:tgtEl>
                                          <p:spTgt spid="97294"/>
                                        </p:tgtEl>
                                        <p:attrNameLst>
                                          <p:attrName>style.visibility</p:attrName>
                                        </p:attrNameLst>
                                      </p:cBhvr>
                                      <p:to>
                                        <p:strVal val="visible"/>
                                      </p:to>
                                    </p:set>
                                    <p:animEffect transition="in" filter="fade">
                                      <p:cBhvr>
                                        <p:cTn id="18" dur="500"/>
                                        <p:tgtEl>
                                          <p:spTgt spid="97294"/>
                                        </p:tgtEl>
                                      </p:cBhvr>
                                    </p:animEffect>
                                  </p:childTnLst>
                                </p:cTn>
                              </p:par>
                              <p:par>
                                <p:cTn id="19" presetID="10" presetClass="entr" presetSubtype="0" fill="hold" nodeType="withEffect">
                                  <p:stCondLst>
                                    <p:cond delay="0"/>
                                  </p:stCondLst>
                                  <p:childTnLst>
                                    <p:set>
                                      <p:cBhvr>
                                        <p:cTn id="20" dur="1" fill="hold">
                                          <p:stCondLst>
                                            <p:cond delay="0"/>
                                          </p:stCondLst>
                                        </p:cTn>
                                        <p:tgtEl>
                                          <p:spTgt spid="97296"/>
                                        </p:tgtEl>
                                        <p:attrNameLst>
                                          <p:attrName>style.visibility</p:attrName>
                                        </p:attrNameLst>
                                      </p:cBhvr>
                                      <p:to>
                                        <p:strVal val="visible"/>
                                      </p:to>
                                    </p:set>
                                    <p:animEffect transition="in" filter="fade">
                                      <p:cBhvr>
                                        <p:cTn id="21" dur="500"/>
                                        <p:tgtEl>
                                          <p:spTgt spid="97296"/>
                                        </p:tgtEl>
                                      </p:cBhvr>
                                    </p:animEffect>
                                  </p:childTnLst>
                                </p:cTn>
                              </p:par>
                              <p:par>
                                <p:cTn id="22" presetID="10" presetClass="entr" presetSubtype="0" fill="hold" nodeType="withEffect">
                                  <p:stCondLst>
                                    <p:cond delay="0"/>
                                  </p:stCondLst>
                                  <p:childTnLst>
                                    <p:set>
                                      <p:cBhvr>
                                        <p:cTn id="23" dur="1" fill="hold">
                                          <p:stCondLst>
                                            <p:cond delay="0"/>
                                          </p:stCondLst>
                                        </p:cTn>
                                        <p:tgtEl>
                                          <p:spTgt spid="97295"/>
                                        </p:tgtEl>
                                        <p:attrNameLst>
                                          <p:attrName>style.visibility</p:attrName>
                                        </p:attrNameLst>
                                      </p:cBhvr>
                                      <p:to>
                                        <p:strVal val="visible"/>
                                      </p:to>
                                    </p:set>
                                    <p:animEffect transition="in" filter="fade">
                                      <p:cBhvr>
                                        <p:cTn id="24" dur="500"/>
                                        <p:tgtEl>
                                          <p:spTgt spid="9729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7287"/>
                                        </p:tgtEl>
                                        <p:attrNameLst>
                                          <p:attrName>style.visibility</p:attrName>
                                        </p:attrNameLst>
                                      </p:cBhvr>
                                      <p:to>
                                        <p:strVal val="visible"/>
                                      </p:to>
                                    </p:set>
                                    <p:animEffect transition="in" filter="fade">
                                      <p:cBhvr>
                                        <p:cTn id="27"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p:bldP spid="972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20483"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8</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20484" name="Rectangle 2"/>
          <p:cNvSpPr>
            <a:spLocks noGrp="1"/>
          </p:cNvSpPr>
          <p:nvPr>
            <p:ph type="title"/>
          </p:nvPr>
        </p:nvSpPr>
        <p:spPr>
          <a:xfrm>
            <a:off x="468313" y="2462213"/>
            <a:ext cx="7704137" cy="973137"/>
          </a:xfrm>
          <a:prstGeom prst="rect">
            <a:avLst/>
          </a:prstGeom>
          <a:noFill/>
          <a:ln w="9525">
            <a:noFill/>
          </a:ln>
        </p:spPr>
        <p:txBody>
          <a:bodyPr/>
          <a:lstStyle/>
          <a:p>
            <a:pPr eaLnBrk="1" hangingPunct="1">
              <a:lnSpc>
                <a:spcPct val="100000"/>
              </a:lnSpc>
            </a:pPr>
            <a:r>
              <a:rPr lang="en-US" altLang="zh-CN" sz="1800" dirty="0">
                <a:latin typeface="华文新魏" panose="02010800040101010101" pitchFamily="2" charset="-122"/>
                <a:ea typeface="华文新魏" panose="02010800040101010101" pitchFamily="2" charset="-122"/>
              </a:rPr>
              <a:t>5) </a:t>
            </a:r>
            <a:r>
              <a:rPr lang="zh-CN" altLang="en-US" sz="1800" b="1" dirty="0">
                <a:latin typeface="华文新魏" panose="02010800040101010101" pitchFamily="2" charset="-122"/>
                <a:ea typeface="华文新魏" panose="02010800040101010101" pitchFamily="2" charset="-122"/>
              </a:rPr>
              <a:t>逻辑电路：</a:t>
            </a:r>
            <a:br>
              <a:rPr lang="zh-CN" altLang="en-US" sz="1800" b="1" dirty="0">
                <a:latin typeface="华文新魏" panose="02010800040101010101" pitchFamily="2" charset="-122"/>
                <a:ea typeface="华文新魏" panose="02010800040101010101" pitchFamily="2" charset="-122"/>
              </a:rPr>
            </a:br>
            <a:r>
              <a:rPr lang="zh-CN" altLang="en-US" sz="1800" b="1"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由实现</a:t>
            </a:r>
            <a:r>
              <a:rPr lang="zh-CN" altLang="en-US" sz="1800" u="sng" dirty="0">
                <a:solidFill>
                  <a:srgbClr val="FF0000"/>
                </a:solidFill>
                <a:latin typeface="华文新魏" panose="02010800040101010101" pitchFamily="2" charset="-122"/>
                <a:ea typeface="华文新魏" panose="02010800040101010101" pitchFamily="2" charset="-122"/>
              </a:rPr>
              <a:t>逻辑变量</a:t>
            </a:r>
            <a:r>
              <a:rPr lang="zh-CN" altLang="en-US" sz="1800" dirty="0">
                <a:latin typeface="华文新魏" panose="02010800040101010101" pitchFamily="2" charset="-122"/>
                <a:ea typeface="华文新魏" panose="02010800040101010101" pitchFamily="2" charset="-122"/>
              </a:rPr>
              <a:t>之间逻辑关系的物理器件所构成的电路称为逻辑电路，</a:t>
            </a:r>
            <a:br>
              <a:rPr lang="en-US" altLang="zh-CN" sz="1800" dirty="0">
                <a:latin typeface="华文新魏" panose="02010800040101010101" pitchFamily="2" charset="-122"/>
                <a:ea typeface="华文新魏" panose="02010800040101010101" pitchFamily="2" charset="-122"/>
              </a:rPr>
            </a:br>
            <a:r>
              <a:rPr lang="zh-CN" altLang="en-US" sz="1800" dirty="0">
                <a:latin typeface="华文新魏" panose="02010800040101010101" pitchFamily="2" charset="-122"/>
                <a:ea typeface="华文新魏" panose="02010800040101010101" pitchFamily="2" charset="-122"/>
              </a:rPr>
              <a:t>即数字逻辑电路。</a:t>
            </a:r>
          </a:p>
        </p:txBody>
      </p:sp>
      <p:sp>
        <p:nvSpPr>
          <p:cNvPr id="20485" name="Rectangle 3"/>
          <p:cNvSpPr>
            <a:spLocks noGrp="1"/>
          </p:cNvSpPr>
          <p:nvPr>
            <p:ph/>
          </p:nvPr>
        </p:nvSpPr>
        <p:spPr>
          <a:xfrm>
            <a:off x="250825" y="3557905"/>
            <a:ext cx="7993380" cy="1210310"/>
          </a:xfrm>
          <a:prstGeom prst="rect">
            <a:avLst/>
          </a:prstGeom>
          <a:noFill/>
          <a:ln w="9525">
            <a:noFill/>
          </a:ln>
        </p:spPr>
        <p:txBody>
          <a:bodyPr/>
          <a:lstStyle/>
          <a:p>
            <a:pPr eaLnBrk="1" hangingPunct="1">
              <a:buNone/>
            </a:pPr>
            <a:r>
              <a:rPr lang="zh-CN" altLang="en-US" sz="1800" b="1" dirty="0">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啥是逻辑代数？</a:t>
            </a:r>
            <a:r>
              <a:rPr lang="zh-CN" altLang="en-US" sz="1800" dirty="0">
                <a:latin typeface="华文新魏" panose="02010800040101010101" pitchFamily="2" charset="-122"/>
                <a:ea typeface="华文新魏" panose="02010800040101010101" pitchFamily="2" charset="-122"/>
              </a:rPr>
              <a:t>：用代数形式表现逻辑变量之间的因果关系</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 用代数运算对这些逻辑变量进行逻辑推理。因此，逻辑代数是</a:t>
            </a:r>
            <a:r>
              <a:rPr lang="zh-CN" altLang="en-US" sz="1800" b="1" dirty="0">
                <a:latin typeface="华文新魏" panose="02010800040101010101" pitchFamily="2" charset="-122"/>
                <a:ea typeface="华文新魏" panose="02010800040101010101" pitchFamily="2" charset="-122"/>
              </a:rPr>
              <a:t>一个集合</a:t>
            </a:r>
            <a:r>
              <a:rPr lang="zh-CN" altLang="en-US" sz="1800" dirty="0">
                <a:latin typeface="华文新魏" panose="02010800040101010101" pitchFamily="2" charset="-122"/>
                <a:ea typeface="华文新魏" panose="02010800040101010101" pitchFamily="2" charset="-122"/>
              </a:rPr>
              <a:t>：逻辑变量集、常量</a:t>
            </a:r>
            <a:r>
              <a:rPr lang="en-US" altLang="zh-CN" sz="1800" dirty="0">
                <a:latin typeface="华文新魏" panose="02010800040101010101" pitchFamily="2" charset="-122"/>
                <a:ea typeface="华文新魏" panose="02010800040101010101" pitchFamily="2" charset="-122"/>
              </a:rPr>
              <a:t>0</a:t>
            </a:r>
            <a:r>
              <a:rPr lang="zh-CN" altLang="en-US" sz="1800" dirty="0">
                <a:latin typeface="华文新魏" panose="02010800040101010101" pitchFamily="2" charset="-122"/>
                <a:ea typeface="华文新魏" panose="02010800040101010101" pitchFamily="2" charset="-122"/>
              </a:rPr>
              <a:t>和</a:t>
            </a:r>
            <a:r>
              <a:rPr lang="en-US" altLang="zh-CN" sz="1800" dirty="0">
                <a:latin typeface="华文新魏" panose="02010800040101010101" pitchFamily="2" charset="-122"/>
                <a:ea typeface="华文新魏" panose="02010800040101010101" pitchFamily="2" charset="-122"/>
              </a:rPr>
              <a:t>1</a:t>
            </a:r>
            <a:r>
              <a:rPr lang="zh-CN" altLang="en-US" sz="1800" dirty="0">
                <a:latin typeface="华文新魏" panose="02010800040101010101" pitchFamily="2" charset="-122"/>
                <a:ea typeface="华文新魏" panose="02010800040101010101" pitchFamily="2" charset="-122"/>
              </a:rPr>
              <a:t>、</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与</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或</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和</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非</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三种逻辑运算组成。逻辑运算的优先级顺序是：</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非</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最高，</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与</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次之，</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或</a:t>
            </a:r>
            <a:r>
              <a:rPr lang="zh-CN" altLang="en-US" sz="1800" dirty="0">
                <a:latin typeface="黑体" panose="02010609060101010101" pitchFamily="49"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最低。</a:t>
            </a:r>
          </a:p>
        </p:txBody>
      </p:sp>
      <p:grpSp>
        <p:nvGrpSpPr>
          <p:cNvPr id="20486" name="Group 27"/>
          <p:cNvGrpSpPr/>
          <p:nvPr/>
        </p:nvGrpSpPr>
        <p:grpSpPr>
          <a:xfrm>
            <a:off x="564902" y="731520"/>
            <a:ext cx="7512050" cy="1400175"/>
            <a:chOff x="18" y="0"/>
            <a:chExt cx="5376" cy="1440"/>
          </a:xfrm>
        </p:grpSpPr>
        <p:sp>
          <p:nvSpPr>
            <p:cNvPr id="20487" name="Rectangle 6"/>
            <p:cNvSpPr/>
            <p:nvPr/>
          </p:nvSpPr>
          <p:spPr>
            <a:xfrm>
              <a:off x="18" y="0"/>
              <a:ext cx="5376" cy="1440"/>
            </a:xfrm>
            <a:prstGeom prst="rect">
              <a:avLst/>
            </a:prstGeom>
            <a:solidFill>
              <a:srgbClr val="8FAADC"/>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0488" name="Rectangle 7"/>
            <p:cNvSpPr/>
            <p:nvPr/>
          </p:nvSpPr>
          <p:spPr>
            <a:xfrm>
              <a:off x="1416" y="538"/>
              <a:ext cx="936" cy="520"/>
            </a:xfrm>
            <a:prstGeom prst="rect">
              <a:avLst/>
            </a:prstGeom>
            <a:solidFill>
              <a:schemeClr val="bg1"/>
            </a:solidFill>
            <a:ln w="9525">
              <a:noFill/>
            </a:ln>
          </p:spPr>
          <p:txBody>
            <a:bodyPr anchor="b" anchorCtr="1"/>
            <a:lstStyle/>
            <a:p>
              <a:pPr eaLnBrk="1" hangingPunct="1">
                <a:lnSpc>
                  <a:spcPct val="60000"/>
                </a:lnSpc>
                <a:spcBef>
                  <a:spcPct val="2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a:p>
              <a:pPr eaLnBrk="1" hangingPunct="1">
                <a:lnSpc>
                  <a:spcPct val="60000"/>
                </a:lnSpc>
                <a:spcBef>
                  <a:spcPct val="2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0</a:t>
              </a:r>
            </a:p>
          </p:txBody>
        </p:sp>
        <p:sp>
          <p:nvSpPr>
            <p:cNvPr id="20489" name="Rectangle 8"/>
            <p:cNvSpPr/>
            <p:nvPr/>
          </p:nvSpPr>
          <p:spPr>
            <a:xfrm>
              <a:off x="480" y="538"/>
              <a:ext cx="936" cy="520"/>
            </a:xfrm>
            <a:prstGeom prst="rect">
              <a:avLst/>
            </a:prstGeom>
            <a:solidFill>
              <a:schemeClr val="bg1"/>
            </a:solidFill>
            <a:ln w="9525">
              <a:noFill/>
            </a:ln>
          </p:spPr>
          <p:txBody>
            <a:bodyPr anchor="b" anchorCtr="1"/>
            <a:lstStyle/>
            <a:p>
              <a:pPr eaLnBrk="1" hangingPunct="1">
                <a:lnSpc>
                  <a:spcPct val="60000"/>
                </a:lnSpc>
                <a:spcBef>
                  <a:spcPct val="2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L</a:t>
              </a:r>
            </a:p>
            <a:p>
              <a:pPr eaLnBrk="1" hangingPunct="1">
                <a:lnSpc>
                  <a:spcPct val="60000"/>
                </a:lnSpc>
                <a:spcBef>
                  <a:spcPct val="2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H</a:t>
              </a:r>
            </a:p>
          </p:txBody>
        </p:sp>
        <p:sp>
          <p:nvSpPr>
            <p:cNvPr id="20490" name="Rectangle 9"/>
            <p:cNvSpPr/>
            <p:nvPr/>
          </p:nvSpPr>
          <p:spPr>
            <a:xfrm>
              <a:off x="1416" y="218"/>
              <a:ext cx="936" cy="320"/>
            </a:xfrm>
            <a:prstGeom prst="rect">
              <a:avLst/>
            </a:prstGeom>
            <a:solidFill>
              <a:schemeClr val="bg1"/>
            </a:solidFill>
            <a:ln w="9525">
              <a:noFill/>
            </a:ln>
          </p:spPr>
          <p:txBody>
            <a:bodyPr anchor="b" anchorCtr="1"/>
            <a:lstStyle/>
            <a:p>
              <a:pPr eaLnBrk="1" hangingPunct="1">
                <a:lnSpc>
                  <a:spcPct val="60000"/>
                </a:lnSpc>
                <a:spcBef>
                  <a:spcPct val="2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逻辑状态</a:t>
              </a:r>
            </a:p>
          </p:txBody>
        </p:sp>
        <p:sp>
          <p:nvSpPr>
            <p:cNvPr id="20491" name="Rectangle 10"/>
            <p:cNvSpPr/>
            <p:nvPr/>
          </p:nvSpPr>
          <p:spPr>
            <a:xfrm>
              <a:off x="480" y="218"/>
              <a:ext cx="936" cy="320"/>
            </a:xfrm>
            <a:prstGeom prst="rect">
              <a:avLst/>
            </a:prstGeom>
            <a:solidFill>
              <a:schemeClr val="bg1"/>
            </a:solidFill>
            <a:ln w="9525">
              <a:noFill/>
            </a:ln>
          </p:spPr>
          <p:txBody>
            <a:bodyPr anchor="b" anchorCtr="1"/>
            <a:lstStyle/>
            <a:p>
              <a:pPr eaLnBrk="1" hangingPunct="1">
                <a:lnSpc>
                  <a:spcPct val="60000"/>
                </a:lnSpc>
                <a:spcBef>
                  <a:spcPct val="2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逻辑电平</a:t>
              </a:r>
            </a:p>
          </p:txBody>
        </p:sp>
        <p:sp>
          <p:nvSpPr>
            <p:cNvPr id="20492" name="Line 11"/>
            <p:cNvSpPr/>
            <p:nvPr/>
          </p:nvSpPr>
          <p:spPr>
            <a:xfrm>
              <a:off x="480" y="144"/>
              <a:ext cx="1872" cy="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20493" name="Line 12"/>
            <p:cNvSpPr/>
            <p:nvPr/>
          </p:nvSpPr>
          <p:spPr>
            <a:xfrm>
              <a:off x="480" y="464"/>
              <a:ext cx="1872"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0494" name="Line 13"/>
            <p:cNvSpPr/>
            <p:nvPr/>
          </p:nvSpPr>
          <p:spPr>
            <a:xfrm>
              <a:off x="480" y="984"/>
              <a:ext cx="1872" cy="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20495" name="Line 14"/>
            <p:cNvSpPr/>
            <p:nvPr/>
          </p:nvSpPr>
          <p:spPr>
            <a:xfrm>
              <a:off x="480" y="144"/>
              <a:ext cx="0" cy="84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20496" name="Line 15"/>
            <p:cNvSpPr/>
            <p:nvPr/>
          </p:nvSpPr>
          <p:spPr>
            <a:xfrm>
              <a:off x="1416" y="144"/>
              <a:ext cx="0" cy="84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0497" name="Line 16"/>
            <p:cNvSpPr/>
            <p:nvPr/>
          </p:nvSpPr>
          <p:spPr>
            <a:xfrm>
              <a:off x="2352" y="144"/>
              <a:ext cx="0" cy="84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20498" name="Text Box 17"/>
            <p:cNvSpPr txBox="1"/>
            <p:nvPr/>
          </p:nvSpPr>
          <p:spPr>
            <a:xfrm>
              <a:off x="774" y="1146"/>
              <a:ext cx="4080" cy="294"/>
            </a:xfrm>
            <a:prstGeom prst="rect">
              <a:avLst/>
            </a:prstGeom>
            <a:noFill/>
            <a:ln w="9525">
              <a:noFill/>
            </a:ln>
          </p:spPr>
          <p:txBody>
            <a:bodyPr>
              <a:spAutoFit/>
            </a:bodyPr>
            <a:lstStyle/>
            <a:p>
              <a:pPr eaLnBrk="1" hangingPunct="1">
                <a:lnSpc>
                  <a:spcPct val="70000"/>
                </a:lnSpc>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r>
                <a:rPr lang="zh-CN" altLang="en-US" sz="1800" dirty="0">
                  <a:solidFill>
                    <a:schemeClr val="tx1"/>
                  </a:solidFill>
                  <a:latin typeface="华文新魏" panose="02010800040101010101" pitchFamily="2" charset="-122"/>
                  <a:ea typeface="华文新魏" panose="02010800040101010101" pitchFamily="2" charset="-122"/>
                </a:rPr>
                <a:t>负逻辑规定（约定）</a:t>
              </a:r>
            </a:p>
          </p:txBody>
        </p:sp>
        <p:sp>
          <p:nvSpPr>
            <p:cNvPr id="20499" name="Line 18"/>
            <p:cNvSpPr/>
            <p:nvPr/>
          </p:nvSpPr>
          <p:spPr>
            <a:xfrm>
              <a:off x="3294" y="343"/>
              <a:ext cx="604"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0500" name="Line 19"/>
            <p:cNvSpPr/>
            <p:nvPr/>
          </p:nvSpPr>
          <p:spPr>
            <a:xfrm>
              <a:off x="3878" y="342"/>
              <a:ext cx="566" cy="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0501" name="Line 20"/>
            <p:cNvSpPr/>
            <p:nvPr/>
          </p:nvSpPr>
          <p:spPr>
            <a:xfrm>
              <a:off x="3283" y="745"/>
              <a:ext cx="614"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0502" name="Line 21"/>
            <p:cNvSpPr/>
            <p:nvPr/>
          </p:nvSpPr>
          <p:spPr>
            <a:xfrm>
              <a:off x="3887" y="342"/>
              <a:ext cx="0" cy="394"/>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0503" name="Line 22"/>
            <p:cNvSpPr/>
            <p:nvPr/>
          </p:nvSpPr>
          <p:spPr>
            <a:xfrm flipV="1">
              <a:off x="3904" y="744"/>
              <a:ext cx="550"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20504" name="Text Box 23"/>
            <p:cNvSpPr txBox="1"/>
            <p:nvPr/>
          </p:nvSpPr>
          <p:spPr>
            <a:xfrm>
              <a:off x="2651" y="207"/>
              <a:ext cx="710" cy="37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H</a:t>
              </a:r>
              <a:r>
                <a:rPr lang="zh-CN" altLang="en-US" sz="1800" dirty="0">
                  <a:solidFill>
                    <a:schemeClr val="tx1"/>
                  </a:solidFill>
                  <a:latin typeface="华文新魏" panose="02010800040101010101" pitchFamily="2" charset="-122"/>
                  <a:ea typeface="华文新魏" panose="02010800040101010101" pitchFamily="2" charset="-122"/>
                </a:rPr>
                <a:t>电平</a:t>
              </a:r>
            </a:p>
          </p:txBody>
        </p:sp>
        <p:sp>
          <p:nvSpPr>
            <p:cNvPr id="20505" name="Text Box 24"/>
            <p:cNvSpPr txBox="1"/>
            <p:nvPr/>
          </p:nvSpPr>
          <p:spPr>
            <a:xfrm>
              <a:off x="2649" y="573"/>
              <a:ext cx="797" cy="37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L</a:t>
              </a:r>
              <a:r>
                <a:rPr lang="zh-CN" altLang="en-US" sz="1800" dirty="0">
                  <a:solidFill>
                    <a:schemeClr val="tx1"/>
                  </a:solidFill>
                  <a:latin typeface="华文新魏" panose="02010800040101010101" pitchFamily="2" charset="-122"/>
                  <a:ea typeface="华文新魏" panose="02010800040101010101" pitchFamily="2" charset="-122"/>
                </a:rPr>
                <a:t>电平</a:t>
              </a:r>
            </a:p>
          </p:txBody>
        </p:sp>
        <p:sp>
          <p:nvSpPr>
            <p:cNvPr id="20506" name="Text Box 25"/>
            <p:cNvSpPr txBox="1"/>
            <p:nvPr/>
          </p:nvSpPr>
          <p:spPr>
            <a:xfrm>
              <a:off x="4453" y="188"/>
              <a:ext cx="779" cy="37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0</a:t>
              </a:r>
              <a:r>
                <a:rPr lang="zh-CN" altLang="en-US" sz="1800" dirty="0">
                  <a:solidFill>
                    <a:schemeClr val="tx1"/>
                  </a:solidFill>
                  <a:latin typeface="华文新魏" panose="02010800040101010101" pitchFamily="2" charset="-122"/>
                  <a:ea typeface="华文新魏" panose="02010800040101010101" pitchFamily="2" charset="-122"/>
                </a:rPr>
                <a:t>状态</a:t>
              </a:r>
            </a:p>
          </p:txBody>
        </p:sp>
        <p:sp>
          <p:nvSpPr>
            <p:cNvPr id="20507" name="Text Box 26"/>
            <p:cNvSpPr txBox="1"/>
            <p:nvPr/>
          </p:nvSpPr>
          <p:spPr>
            <a:xfrm>
              <a:off x="4464" y="576"/>
              <a:ext cx="778" cy="37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r>
                <a:rPr lang="zh-CN" altLang="en-US" sz="1800" dirty="0">
                  <a:solidFill>
                    <a:schemeClr val="tx1"/>
                  </a:solidFill>
                  <a:latin typeface="华文新魏" panose="02010800040101010101" pitchFamily="2" charset="-122"/>
                  <a:ea typeface="华文新魏" panose="02010800040101010101" pitchFamily="2" charset="-122"/>
                </a:rPr>
                <a:t>状态</a:t>
              </a:r>
            </a:p>
          </p:txBody>
        </p:sp>
      </p:grp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 calcmode="lin" valueType="num">
                                      <p:cBhvr additive="base">
                                        <p:cTn id="7" dur="500" fill="hold"/>
                                        <p:tgtEl>
                                          <p:spTgt spid="204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P spid="20485" grpI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9830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80</a:t>
            </a:fld>
            <a:endParaRPr lang="en-US" altLang="zh-CN" sz="900" dirty="0">
              <a:solidFill>
                <a:srgbClr val="898989"/>
              </a:solidFill>
              <a:latin typeface="Times New Roman" panose="02020603050405020304" pitchFamily="18" charset="0"/>
            </a:endParaRPr>
          </a:p>
        </p:txBody>
      </p:sp>
      <p:sp>
        <p:nvSpPr>
          <p:cNvPr id="98308" name="Rectangle 2"/>
          <p:cNvSpPr>
            <a:spLocks noGrp="1"/>
          </p:cNvSpPr>
          <p:nvPr>
            <p:ph type="title"/>
          </p:nvPr>
        </p:nvSpPr>
        <p:spPr>
          <a:xfrm>
            <a:off x="474663" y="771525"/>
            <a:ext cx="7507287" cy="800100"/>
          </a:xfrm>
          <a:prstGeom prst="rect">
            <a:avLst/>
          </a:prstGeom>
          <a:noFill/>
          <a:ln w="9525">
            <a:noFill/>
          </a:ln>
        </p:spPr>
        <p:txBody>
          <a:bodyPr/>
          <a:lstStyle/>
          <a:p>
            <a:pPr eaLnBrk="1" hangingPunct="1"/>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禁止逻辑（又称</a:t>
            </a:r>
            <a:r>
              <a:rPr lang="zh-CN" altLang="en-US" sz="1800" b="1" dirty="0">
                <a:solidFill>
                  <a:srgbClr val="FF0000"/>
                </a:solidFill>
                <a:latin typeface="黑体" panose="02010609060101010101" pitchFamily="49" charset="-122"/>
                <a:ea typeface="黑体" panose="02010609060101010101" pitchFamily="49" charset="-122"/>
              </a:rPr>
              <a:t>阻塞逻辑</a:t>
            </a:r>
            <a:r>
              <a:rPr lang="zh-CN" altLang="en-US" sz="1800" b="1" dirty="0">
                <a:latin typeface="黑体" panose="02010609060101010101" pitchFamily="49" charset="-122"/>
                <a:ea typeface="黑体" panose="02010609060101010101" pitchFamily="49" charset="-122"/>
              </a:rPr>
              <a:t>），上式中</a:t>
            </a:r>
            <a:r>
              <a:rPr lang="en-US" altLang="zh-CN" sz="1800" b="1" dirty="0">
                <a:latin typeface="黑体" panose="02010609060101010101" pitchFamily="49" charset="-122"/>
                <a:ea typeface="黑体" panose="02010609060101010101" pitchFamily="49" charset="-122"/>
              </a:rPr>
              <a:t>m</a:t>
            </a:r>
            <a:r>
              <a:rPr lang="en-US" altLang="zh-CN" sz="1800" b="1" baseline="-25000" dirty="0">
                <a:latin typeface="黑体" panose="02010609060101010101" pitchFamily="49" charset="-122"/>
                <a:ea typeface="黑体" panose="02010609060101010101" pitchFamily="49" charset="-122"/>
              </a:rPr>
              <a:t>5 </a:t>
            </a:r>
            <a:r>
              <a:rPr lang="en-US" altLang="zh-CN" sz="1800" b="1" dirty="0">
                <a:latin typeface="黑体" panose="02010609060101010101" pitchFamily="49" charset="-122"/>
                <a:ea typeface="黑体" panose="02010609060101010101" pitchFamily="49" charset="-122"/>
              </a:rPr>
              <a:t>+ m</a:t>
            </a:r>
            <a:r>
              <a:rPr lang="en-US" altLang="zh-CN" sz="1800" b="1" baseline="-25000" dirty="0">
                <a:latin typeface="黑体" panose="02010609060101010101" pitchFamily="49" charset="-122"/>
                <a:ea typeface="黑体" panose="02010609060101010101" pitchFamily="49" charset="-122"/>
              </a:rPr>
              <a:t>7 </a:t>
            </a:r>
            <a:r>
              <a:rPr lang="zh-CN" altLang="en-US" sz="1800" b="1" dirty="0">
                <a:latin typeface="黑体" panose="02010609060101010101" pitchFamily="49" charset="-122"/>
                <a:ea typeface="黑体" panose="02010609060101010101" pitchFamily="49" charset="-122"/>
              </a:rPr>
              <a:t>称为</a:t>
            </a:r>
            <a:r>
              <a:rPr lang="zh-CN" altLang="en-US" sz="1800" b="1" dirty="0">
                <a:solidFill>
                  <a:srgbClr val="FF0000"/>
                </a:solidFill>
                <a:latin typeface="黑体" panose="02010609060101010101" pitchFamily="49" charset="-122"/>
                <a:ea typeface="黑体" panose="02010609060101010101" pitchFamily="49" charset="-122"/>
              </a:rPr>
              <a:t>禁止项</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G </a:t>
            </a:r>
            <a:r>
              <a:rPr lang="zh-CN" altLang="en-US" sz="1800" b="1" dirty="0">
                <a:latin typeface="黑体" panose="02010609060101010101" pitchFamily="49" charset="-122"/>
                <a:ea typeface="黑体" panose="02010609060101010101" pitchFamily="49" charset="-122"/>
              </a:rPr>
              <a:t>是 </a:t>
            </a:r>
            <a:r>
              <a:rPr lang="en-US" altLang="zh-CN" sz="1800" b="1" dirty="0">
                <a:latin typeface="黑体" panose="02010609060101010101" pitchFamily="49" charset="-122"/>
                <a:ea typeface="黑体" panose="02010609060101010101" pitchFamily="49" charset="-122"/>
              </a:rPr>
              <a:t>F </a:t>
            </a:r>
            <a:br>
              <a:rPr lang="en-US" altLang="zh-CN" sz="1800" b="1" dirty="0">
                <a:latin typeface="黑体" panose="02010609060101010101" pitchFamily="49" charset="-122"/>
                <a:ea typeface="黑体" panose="02010609060101010101" pitchFamily="49" charset="-122"/>
              </a:rPr>
            </a:br>
            <a:r>
              <a:rPr lang="zh-CN" altLang="en-US" sz="1800" b="1" dirty="0">
                <a:latin typeface="黑体" panose="02010609060101010101" pitchFamily="49" charset="-122"/>
                <a:ea typeface="黑体" panose="02010609060101010101" pitchFamily="49" charset="-122"/>
              </a:rPr>
              <a:t>被 </a:t>
            </a:r>
            <a:r>
              <a:rPr lang="en-US" altLang="zh-CN" sz="1800" b="1" dirty="0">
                <a:latin typeface="黑体" panose="02010609060101010101" pitchFamily="49" charset="-122"/>
                <a:ea typeface="黑体" panose="02010609060101010101" pitchFamily="49" charset="-122"/>
              </a:rPr>
              <a:t>m</a:t>
            </a:r>
            <a:r>
              <a:rPr lang="en-US" altLang="zh-CN" sz="1800" b="1" baseline="-25000" dirty="0">
                <a:latin typeface="黑体" panose="02010609060101010101" pitchFamily="49" charset="-122"/>
                <a:ea typeface="黑体" panose="02010609060101010101" pitchFamily="49" charset="-122"/>
              </a:rPr>
              <a:t>5 </a:t>
            </a:r>
            <a:r>
              <a:rPr lang="en-US" altLang="zh-CN" sz="1800" b="1" dirty="0">
                <a:latin typeface="黑体" panose="02010609060101010101" pitchFamily="49" charset="-122"/>
                <a:ea typeface="黑体" panose="02010609060101010101" pitchFamily="49" charset="-122"/>
              </a:rPr>
              <a:t>+ m</a:t>
            </a:r>
            <a:r>
              <a:rPr lang="en-US" altLang="zh-CN" sz="1800" b="1" baseline="-25000" dirty="0">
                <a:latin typeface="黑体" panose="02010609060101010101" pitchFamily="49" charset="-122"/>
                <a:ea typeface="黑体" panose="02010609060101010101" pitchFamily="49" charset="-122"/>
              </a:rPr>
              <a:t>7 </a:t>
            </a:r>
            <a:r>
              <a:rPr lang="zh-CN" altLang="en-US" sz="1800" b="1" dirty="0">
                <a:latin typeface="黑体" panose="02010609060101010101" pitchFamily="49" charset="-122"/>
                <a:ea typeface="黑体" panose="02010609060101010101" pitchFamily="49" charset="-122"/>
              </a:rPr>
              <a:t>禁止后的函数。</a:t>
            </a:r>
          </a:p>
        </p:txBody>
      </p:sp>
      <p:sp>
        <p:nvSpPr>
          <p:cNvPr id="98309" name="Rectangle 3"/>
          <p:cNvSpPr>
            <a:spLocks noGrp="1"/>
          </p:cNvSpPr>
          <p:nvPr>
            <p:ph/>
          </p:nvPr>
        </p:nvSpPr>
        <p:spPr>
          <a:xfrm>
            <a:off x="669925" y="1636713"/>
            <a:ext cx="4572000" cy="457200"/>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rPr>
              <a:t>禁止逻辑的几何意义：</a:t>
            </a:r>
          </a:p>
        </p:txBody>
      </p:sp>
      <p:graphicFrame>
        <p:nvGraphicFramePr>
          <p:cNvPr id="96262" name="Group 6"/>
          <p:cNvGraphicFramePr>
            <a:graphicFrameLocks noGrp="1"/>
          </p:cNvGraphicFramePr>
          <p:nvPr/>
        </p:nvGraphicFramePr>
        <p:xfrm>
          <a:off x="4375150" y="2001838"/>
          <a:ext cx="3124200" cy="1009650"/>
        </p:xfrm>
        <a:graphic>
          <a:graphicData uri="http://schemas.openxmlformats.org/drawingml/2006/table">
            <a:tbl>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81050">
                  <a:extLst>
                    <a:ext uri="{9D8B030D-6E8A-4147-A177-3AD203B41FA5}">
                      <a16:colId xmlns:a16="http://schemas.microsoft.com/office/drawing/2014/main" val="20003"/>
                    </a:ext>
                  </a:extLst>
                </a:gridCol>
              </a:tblGrid>
              <a:tr h="504825">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04825">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8327" name="Text Box 28"/>
          <p:cNvSpPr txBox="1"/>
          <p:nvPr/>
        </p:nvSpPr>
        <p:spPr>
          <a:xfrm>
            <a:off x="1239838" y="2011363"/>
            <a:ext cx="34290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F =  m</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3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5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7</a:t>
            </a:r>
            <a:endParaRPr lang="en-US" altLang="zh-CN" sz="1800" dirty="0">
              <a:solidFill>
                <a:schemeClr val="tx1"/>
              </a:solidFill>
              <a:latin typeface="黑体" panose="02010609060101010101" pitchFamily="49" charset="-122"/>
              <a:ea typeface="黑体" panose="02010609060101010101" pitchFamily="49" charset="-122"/>
            </a:endParaRPr>
          </a:p>
        </p:txBody>
      </p:sp>
      <p:grpSp>
        <p:nvGrpSpPr>
          <p:cNvPr id="98328" name="Group 35"/>
          <p:cNvGrpSpPr/>
          <p:nvPr/>
        </p:nvGrpSpPr>
        <p:grpSpPr>
          <a:xfrm>
            <a:off x="1241425" y="2389188"/>
            <a:ext cx="3429000" cy="784225"/>
            <a:chOff x="0" y="0"/>
            <a:chExt cx="2160" cy="659"/>
          </a:xfrm>
        </p:grpSpPr>
        <p:sp>
          <p:nvSpPr>
            <p:cNvPr id="98332" name="Text Box 29"/>
            <p:cNvSpPr txBox="1"/>
            <p:nvPr/>
          </p:nvSpPr>
          <p:spPr>
            <a:xfrm>
              <a:off x="0" y="0"/>
              <a:ext cx="2160" cy="659"/>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G =  F </a:t>
              </a:r>
              <a:r>
                <a:rPr lang="en-US" altLang="zh-CN"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5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7 </a:t>
              </a:r>
              <a:r>
                <a:rPr lang="en-US" altLang="zh-CN" sz="1800" dirty="0">
                  <a:solidFill>
                    <a:schemeClr val="tx1"/>
                  </a:solidFill>
                  <a:latin typeface="黑体" panose="02010609060101010101" pitchFamily="49" charset="-122"/>
                  <a:ea typeface="黑体" panose="02010609060101010101" pitchFamily="49" charset="-122"/>
                </a:rPr>
                <a:t>)</a:t>
              </a:r>
            </a:p>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  m</a:t>
              </a:r>
              <a:r>
                <a:rPr lang="en-US" altLang="zh-CN" sz="1800" baseline="-25000" dirty="0">
                  <a:solidFill>
                    <a:schemeClr val="tx1"/>
                  </a:solidFill>
                  <a:latin typeface="黑体" panose="02010609060101010101" pitchFamily="49" charset="-122"/>
                  <a:ea typeface="黑体" panose="02010609060101010101" pitchFamily="49" charset="-122"/>
                </a:rPr>
                <a:t>1 </a:t>
              </a:r>
              <a:r>
                <a:rPr lang="en-US" altLang="zh-CN" sz="1800" dirty="0">
                  <a:solidFill>
                    <a:schemeClr val="tx1"/>
                  </a:solidFill>
                  <a:latin typeface="黑体" panose="02010609060101010101" pitchFamily="49" charset="-122"/>
                  <a:ea typeface="黑体" panose="02010609060101010101" pitchFamily="49" charset="-122"/>
                </a:rPr>
                <a:t>+ m</a:t>
              </a:r>
              <a:r>
                <a:rPr lang="en-US" altLang="zh-CN" sz="1800" baseline="-25000" dirty="0">
                  <a:solidFill>
                    <a:schemeClr val="tx1"/>
                  </a:solidFill>
                  <a:latin typeface="黑体" panose="02010609060101010101" pitchFamily="49" charset="-122"/>
                  <a:ea typeface="黑体" panose="02010609060101010101" pitchFamily="49" charset="-122"/>
                </a:rPr>
                <a:t>3</a:t>
              </a:r>
            </a:p>
          </p:txBody>
        </p:sp>
        <p:sp>
          <p:nvSpPr>
            <p:cNvPr id="98333" name="Line 31"/>
            <p:cNvSpPr/>
            <p:nvPr/>
          </p:nvSpPr>
          <p:spPr>
            <a:xfrm>
              <a:off x="816" y="72"/>
              <a:ext cx="576"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sp>
        <p:nvSpPr>
          <p:cNvPr id="98329" name="Rectangle 32" descr="深色上对角线"/>
          <p:cNvSpPr/>
          <p:nvPr/>
        </p:nvSpPr>
        <p:spPr>
          <a:xfrm>
            <a:off x="5970588" y="2516188"/>
            <a:ext cx="1493837" cy="485775"/>
          </a:xfrm>
          <a:prstGeom prst="rect">
            <a:avLst/>
          </a:prstGeom>
          <a:blipFill rotWithShape="0">
            <a:blip r:embed="rId2"/>
          </a:blipFill>
          <a:ln w="9525">
            <a:noFill/>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8330" name="Text Box 37"/>
          <p:cNvSpPr txBox="1"/>
          <p:nvPr/>
        </p:nvSpPr>
        <p:spPr>
          <a:xfrm>
            <a:off x="468313" y="3295650"/>
            <a:ext cx="7866062" cy="1076325"/>
          </a:xfrm>
          <a:prstGeom prst="rect">
            <a:avLst/>
          </a:prstGeom>
          <a:noFill/>
          <a:ln w="9525">
            <a:noFill/>
          </a:ln>
        </p:spPr>
        <p:txBody>
          <a:bodyPr>
            <a:spAutoFit/>
          </a:bodyPr>
          <a:lstStyle/>
          <a:p>
            <a:pPr eaLnBrk="1" hangingPunct="1">
              <a:lnSpc>
                <a:spcPct val="85000"/>
              </a:lnSpc>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禁止逻辑法化简函数的步骤：</a:t>
            </a:r>
          </a:p>
          <a:p>
            <a:pPr eaLnBrk="1" hangingPunct="1">
              <a:lnSpc>
                <a:spcPct val="85000"/>
              </a:lnSpc>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①  把函数中各与项或部分与项</a:t>
            </a:r>
            <a:r>
              <a:rPr lang="zh-CN" altLang="en-US" sz="1800" b="1" dirty="0">
                <a:solidFill>
                  <a:schemeClr val="tx1"/>
                </a:solidFill>
                <a:latin typeface="黑体" panose="02010609060101010101" pitchFamily="49" charset="-122"/>
                <a:ea typeface="黑体" panose="02010609060101010101" pitchFamily="49" charset="-122"/>
              </a:rPr>
              <a:t>共享的标 </a:t>
            </a:r>
            <a:r>
              <a:rPr lang="en-US" altLang="zh-CN" sz="1800" b="1" dirty="0">
                <a:solidFill>
                  <a:schemeClr val="tx1"/>
                </a:solidFill>
                <a:latin typeface="黑体" panose="02010609060101010101" pitchFamily="49" charset="-122"/>
                <a:ea typeface="黑体" panose="02010609060101010101" pitchFamily="49" charset="-122"/>
              </a:rPr>
              <a:t>0 </a:t>
            </a:r>
            <a:r>
              <a:rPr lang="zh-CN" altLang="en-US" sz="1800" b="1" dirty="0">
                <a:solidFill>
                  <a:schemeClr val="tx1"/>
                </a:solidFill>
                <a:latin typeface="黑体" panose="02010609060101010101" pitchFamily="49" charset="-122"/>
                <a:ea typeface="黑体" panose="02010609060101010101" pitchFamily="49" charset="-122"/>
              </a:rPr>
              <a:t>单元</a:t>
            </a:r>
            <a:r>
              <a:rPr lang="zh-CN" altLang="en-US" sz="1800" dirty="0">
                <a:solidFill>
                  <a:schemeClr val="tx1"/>
                </a:solidFill>
                <a:latin typeface="黑体" panose="02010609060101010101" pitchFamily="49" charset="-122"/>
                <a:ea typeface="黑体" panose="02010609060101010101" pitchFamily="49" charset="-122"/>
              </a:rPr>
              <a:t>画入极大圈；</a:t>
            </a:r>
          </a:p>
          <a:p>
            <a:pPr eaLnBrk="1" hangingPunct="1">
              <a:lnSpc>
                <a:spcPct val="85000"/>
              </a:lnSpc>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 ②  把这些 </a:t>
            </a:r>
            <a:r>
              <a:rPr lang="en-US" altLang="zh-CN" sz="1800" dirty="0">
                <a:solidFill>
                  <a:schemeClr val="tx1"/>
                </a:solidFill>
                <a:latin typeface="黑体" panose="02010609060101010101" pitchFamily="49" charset="-122"/>
                <a:ea typeface="黑体" panose="02010609060101010101" pitchFamily="49" charset="-122"/>
              </a:rPr>
              <a:t>0 </a:t>
            </a:r>
            <a:r>
              <a:rPr lang="zh-CN" altLang="en-US" sz="1800" dirty="0">
                <a:solidFill>
                  <a:schemeClr val="tx1"/>
                </a:solidFill>
                <a:latin typeface="黑体" panose="02010609060101010101" pitchFamily="49" charset="-122"/>
                <a:ea typeface="黑体" panose="02010609060101010101" pitchFamily="49" charset="-122"/>
              </a:rPr>
              <a:t>单元作为</a:t>
            </a:r>
            <a:r>
              <a:rPr lang="zh-CN" altLang="en-US" sz="1800" b="1" dirty="0">
                <a:solidFill>
                  <a:schemeClr val="tx1"/>
                </a:solidFill>
                <a:latin typeface="黑体" panose="02010609060101010101" pitchFamily="49" charset="-122"/>
                <a:ea typeface="黑体" panose="02010609060101010101" pitchFamily="49" charset="-122"/>
              </a:rPr>
              <a:t>禁止项</a:t>
            </a:r>
            <a:r>
              <a:rPr lang="zh-CN" altLang="en-US" sz="1800" dirty="0">
                <a:solidFill>
                  <a:schemeClr val="tx1"/>
                </a:solidFill>
                <a:latin typeface="黑体" panose="02010609060101010101" pitchFamily="49" charset="-122"/>
                <a:ea typeface="黑体" panose="02010609060101010101" pitchFamily="49" charset="-122"/>
              </a:rPr>
              <a:t>，从极大圈禁止掉，原函数保持不变。</a:t>
            </a:r>
          </a:p>
        </p:txBody>
      </p:sp>
      <p:cxnSp>
        <p:nvCxnSpPr>
          <p:cNvPr id="98331" name="直接连接符 11"/>
          <p:cNvCxnSpPr/>
          <p:nvPr/>
        </p:nvCxnSpPr>
        <p:spPr>
          <a:xfrm>
            <a:off x="2536825" y="2474913"/>
            <a:ext cx="685800" cy="0"/>
          </a:xfrm>
          <a:prstGeom prst="line">
            <a:avLst/>
          </a:prstGeom>
          <a:ln w="6350" cap="flat" cmpd="sng">
            <a:solidFill>
              <a:schemeClr val="accent1"/>
            </a:solidFill>
            <a:prstDash val="solid"/>
            <a:headEnd type="none" w="med" len="med"/>
            <a:tailEnd type="none" w="med" len="med"/>
          </a:ln>
        </p:spPr>
      </p:cxnSp>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330"/>
                                        </p:tgtEl>
                                        <p:attrNameLst>
                                          <p:attrName>style.visibility</p:attrName>
                                        </p:attrNameLst>
                                      </p:cBhvr>
                                      <p:to>
                                        <p:strVal val="visible"/>
                                      </p:to>
                                    </p:set>
                                    <p:animEffect transition="in" filter="fade">
                                      <p:cBhvr>
                                        <p:cTn id="7" dur="500"/>
                                        <p:tgtEl>
                                          <p:spTgt spid="98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Times New Roman" panose="02020603050405020304" pitchFamily="18" charset="0"/>
              </a:rPr>
              <a:t>2/24/2025</a:t>
            </a:fld>
            <a:endParaRPr lang="en-US" altLang="zh-CN" sz="900" dirty="0">
              <a:solidFill>
                <a:srgbClr val="898989"/>
              </a:solidFill>
              <a:latin typeface="Times New Roman" panose="02020603050405020304" pitchFamily="18" charset="0"/>
            </a:endParaRPr>
          </a:p>
        </p:txBody>
      </p:sp>
      <p:sp>
        <p:nvSpPr>
          <p:cNvPr id="99331"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Times New Roman" panose="02020603050405020304" pitchFamily="18" charset="0"/>
              </a:rPr>
              <a:t>81</a:t>
            </a:fld>
            <a:endParaRPr lang="en-US" altLang="zh-CN" sz="900" dirty="0">
              <a:solidFill>
                <a:srgbClr val="898989"/>
              </a:solidFill>
              <a:latin typeface="Times New Roman" panose="02020603050405020304" pitchFamily="18" charset="0"/>
            </a:endParaRPr>
          </a:p>
        </p:txBody>
      </p:sp>
      <p:sp>
        <p:nvSpPr>
          <p:cNvPr id="99332" name="Rectangle 2"/>
          <p:cNvSpPr>
            <a:spLocks noGrp="1"/>
          </p:cNvSpPr>
          <p:nvPr>
            <p:ph type="title"/>
          </p:nvPr>
        </p:nvSpPr>
        <p:spPr>
          <a:xfrm>
            <a:off x="500063" y="407988"/>
            <a:ext cx="4572000" cy="457200"/>
          </a:xfrm>
          <a:prstGeom prst="rect">
            <a:avLst/>
          </a:prstGeom>
          <a:noFill/>
          <a:ln w="9525">
            <a:noFill/>
          </a:ln>
        </p:spPr>
        <p:txBody>
          <a:bodyPr/>
          <a:lstStyle/>
          <a:p>
            <a:pPr eaLnBrk="1" hangingPunct="1"/>
            <a:r>
              <a:rPr lang="zh-CN" altLang="en-US" sz="1800" dirty="0">
                <a:latin typeface="黑体" panose="02010609060101010101" pitchFamily="49" charset="-122"/>
                <a:ea typeface="黑体" panose="02010609060101010101" pitchFamily="49" charset="-122"/>
              </a:rPr>
              <a:t>例</a:t>
            </a:r>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F</a:t>
            </a:r>
            <a:r>
              <a:rPr lang="en-US" altLang="zh-CN" sz="1800" baseline="-25000" dirty="0">
                <a:latin typeface="黑体" panose="02010609060101010101" pitchFamily="49" charset="-122"/>
                <a:ea typeface="黑体" panose="02010609060101010101" pitchFamily="49" charset="-122"/>
              </a:rPr>
              <a:t>1</a:t>
            </a:r>
            <a:r>
              <a:rPr lang="en-US" altLang="zh-CN" sz="1800" dirty="0">
                <a:latin typeface="黑体" panose="02010609060101010101" pitchFamily="49" charset="-122"/>
                <a:ea typeface="黑体" panose="02010609060101010101" pitchFamily="49" charset="-122"/>
              </a:rPr>
              <a:t> = m</a:t>
            </a:r>
            <a:r>
              <a:rPr lang="en-US" altLang="zh-CN" sz="1800" baseline="-25000" dirty="0">
                <a:latin typeface="黑体" panose="02010609060101010101" pitchFamily="49" charset="-122"/>
                <a:ea typeface="黑体" panose="02010609060101010101" pitchFamily="49" charset="-122"/>
              </a:rPr>
              <a:t>1 </a:t>
            </a:r>
            <a:r>
              <a:rPr lang="en-US" altLang="zh-CN" sz="1800" dirty="0">
                <a:latin typeface="黑体" panose="02010609060101010101" pitchFamily="49" charset="-122"/>
                <a:ea typeface="黑体" panose="02010609060101010101" pitchFamily="49" charset="-122"/>
              </a:rPr>
              <a:t>+ m</a:t>
            </a:r>
            <a:r>
              <a:rPr lang="en-US" altLang="zh-CN" sz="1800" baseline="-25000" dirty="0">
                <a:latin typeface="黑体" panose="02010609060101010101" pitchFamily="49" charset="-122"/>
                <a:ea typeface="黑体" panose="02010609060101010101" pitchFamily="49" charset="-122"/>
              </a:rPr>
              <a:t>3 </a:t>
            </a:r>
            <a:r>
              <a:rPr lang="en-US" altLang="zh-CN" sz="1800" dirty="0">
                <a:latin typeface="黑体" panose="02010609060101010101" pitchFamily="49" charset="-122"/>
                <a:ea typeface="黑体" panose="02010609060101010101" pitchFamily="49" charset="-122"/>
              </a:rPr>
              <a:t>+ m</a:t>
            </a:r>
            <a:r>
              <a:rPr lang="en-US" altLang="zh-CN" sz="1800" baseline="-25000" dirty="0">
                <a:latin typeface="黑体" panose="02010609060101010101" pitchFamily="49" charset="-122"/>
                <a:ea typeface="黑体" panose="02010609060101010101" pitchFamily="49" charset="-122"/>
              </a:rPr>
              <a:t>5 </a:t>
            </a:r>
            <a:r>
              <a:rPr lang="en-US" altLang="zh-CN" sz="1800" dirty="0">
                <a:latin typeface="黑体" panose="02010609060101010101" pitchFamily="49" charset="-122"/>
                <a:ea typeface="黑体" panose="02010609060101010101" pitchFamily="49" charset="-122"/>
              </a:rPr>
              <a:t>+ m</a:t>
            </a:r>
            <a:r>
              <a:rPr lang="en-US" altLang="zh-CN" sz="1800" baseline="-25000" dirty="0">
                <a:latin typeface="黑体" panose="02010609060101010101" pitchFamily="49" charset="-122"/>
                <a:ea typeface="黑体" panose="02010609060101010101" pitchFamily="49" charset="-122"/>
              </a:rPr>
              <a:t>6</a:t>
            </a:r>
          </a:p>
        </p:txBody>
      </p:sp>
      <p:sp>
        <p:nvSpPr>
          <p:cNvPr id="99333" name="Rectangle 3"/>
          <p:cNvSpPr>
            <a:spLocks noGrp="1"/>
          </p:cNvSpPr>
          <p:nvPr>
            <p:ph/>
          </p:nvPr>
        </p:nvSpPr>
        <p:spPr>
          <a:xfrm>
            <a:off x="369888" y="877888"/>
            <a:ext cx="5029200" cy="1143000"/>
          </a:xfrm>
          <a:prstGeom prst="rect">
            <a:avLst/>
          </a:prstGeom>
          <a:noFill/>
          <a:ln w="9525">
            <a:noFill/>
          </a:ln>
        </p:spPr>
        <p:txBody>
          <a:bodyPr/>
          <a:lstStyle/>
          <a:p>
            <a:pPr eaLnBrk="1" hangingPunct="1">
              <a:buNone/>
            </a:pPr>
            <a:r>
              <a:rPr lang="zh-CN" altLang="en-US" sz="1800" dirty="0">
                <a:latin typeface="黑体" panose="02010609060101010101" pitchFamily="49" charset="-122"/>
                <a:ea typeface="黑体" panose="02010609060101010101" pitchFamily="49" charset="-122"/>
              </a:rPr>
              <a:t>第一步：找出共享的 </a:t>
            </a:r>
            <a:r>
              <a:rPr lang="en-US" altLang="zh-CN" sz="1800" dirty="0">
                <a:latin typeface="黑体" panose="02010609060101010101" pitchFamily="49" charset="-122"/>
                <a:ea typeface="黑体" panose="02010609060101010101" pitchFamily="49" charset="-122"/>
              </a:rPr>
              <a:t>0 </a:t>
            </a:r>
            <a:r>
              <a:rPr lang="zh-CN" altLang="en-US" sz="1800" dirty="0">
                <a:latin typeface="黑体" panose="02010609060101010101" pitchFamily="49" charset="-122"/>
                <a:ea typeface="黑体" panose="02010609060101010101" pitchFamily="49" charset="-122"/>
              </a:rPr>
              <a:t>单元</a:t>
            </a:r>
            <a:r>
              <a:rPr lang="en-US" altLang="zh-CN" sz="1800" dirty="0">
                <a:latin typeface="黑体" panose="02010609060101010101" pitchFamily="49" charset="-122"/>
                <a:ea typeface="黑体" panose="02010609060101010101" pitchFamily="49" charset="-122"/>
              </a:rPr>
              <a:t>m</a:t>
            </a:r>
            <a:r>
              <a:rPr lang="en-US" altLang="zh-CN" sz="1800" baseline="-25000" dirty="0">
                <a:latin typeface="黑体" panose="02010609060101010101" pitchFamily="49" charset="-122"/>
                <a:ea typeface="黑体" panose="02010609060101010101" pitchFamily="49" charset="-122"/>
              </a:rPr>
              <a:t>7</a:t>
            </a:r>
          </a:p>
          <a:p>
            <a:pPr eaLnBrk="1" hangingPunct="1">
              <a:buNone/>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作为禁止项；</a:t>
            </a:r>
          </a:p>
          <a:p>
            <a:pPr eaLnBrk="1" hangingPunct="1">
              <a:buNone/>
            </a:pPr>
            <a:r>
              <a:rPr lang="zh-CN" altLang="en-US" sz="1800" dirty="0">
                <a:latin typeface="黑体" panose="02010609060101010101" pitchFamily="49" charset="-122"/>
                <a:ea typeface="黑体" panose="02010609060101010101" pitchFamily="49" charset="-122"/>
              </a:rPr>
              <a:t>第二步：画出相应的极大圈；</a:t>
            </a:r>
          </a:p>
        </p:txBody>
      </p:sp>
      <p:graphicFrame>
        <p:nvGraphicFramePr>
          <p:cNvPr id="97286" name="Group 6"/>
          <p:cNvGraphicFramePr>
            <a:graphicFrameLocks noGrp="1"/>
          </p:cNvGraphicFramePr>
          <p:nvPr/>
        </p:nvGraphicFramePr>
        <p:xfrm>
          <a:off x="6172200" y="877888"/>
          <a:ext cx="2362200" cy="78105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390525">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0525">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99351" name="Group 58"/>
          <p:cNvGrpSpPr/>
          <p:nvPr/>
        </p:nvGrpSpPr>
        <p:grpSpPr>
          <a:xfrm>
            <a:off x="5410200" y="477838"/>
            <a:ext cx="1447800" cy="655637"/>
            <a:chOff x="0" y="0"/>
            <a:chExt cx="912" cy="550"/>
          </a:xfrm>
        </p:grpSpPr>
        <p:sp>
          <p:nvSpPr>
            <p:cNvPr id="99436" name="Line 49"/>
            <p:cNvSpPr/>
            <p:nvPr/>
          </p:nvSpPr>
          <p:spPr>
            <a:xfrm flipH="1" flipV="1">
              <a:off x="192" y="48"/>
              <a:ext cx="288" cy="28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9437" name="Text Box 50"/>
            <p:cNvSpPr txBox="1"/>
            <p:nvPr/>
          </p:nvSpPr>
          <p:spPr>
            <a:xfrm>
              <a:off x="384" y="0"/>
              <a:ext cx="528"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AB</a:t>
              </a:r>
            </a:p>
          </p:txBody>
        </p:sp>
        <p:sp>
          <p:nvSpPr>
            <p:cNvPr id="99438" name="Text Box 51"/>
            <p:cNvSpPr txBox="1"/>
            <p:nvPr/>
          </p:nvSpPr>
          <p:spPr>
            <a:xfrm>
              <a:off x="0" y="240"/>
              <a:ext cx="432" cy="31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grpSp>
      <p:sp>
        <p:nvSpPr>
          <p:cNvPr id="99352" name="Rectangle 55" descr="深色上对角线"/>
          <p:cNvSpPr/>
          <p:nvPr/>
        </p:nvSpPr>
        <p:spPr>
          <a:xfrm>
            <a:off x="7372350" y="1293813"/>
            <a:ext cx="547688" cy="350837"/>
          </a:xfrm>
          <a:prstGeom prst="rect">
            <a:avLst/>
          </a:prstGeom>
          <a:blipFill rotWithShape="0">
            <a:blip r:embed="rId2"/>
          </a:blipFill>
          <a:ln w="9525">
            <a:noFill/>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9353" name="Rectangle 56"/>
          <p:cNvSpPr/>
          <p:nvPr/>
        </p:nvSpPr>
        <p:spPr>
          <a:xfrm>
            <a:off x="6248400" y="1306513"/>
            <a:ext cx="2133600" cy="285750"/>
          </a:xfrm>
          <a:prstGeom prst="rect">
            <a:avLst/>
          </a:prstGeom>
          <a:noFill/>
          <a:ln w="9525" cap="flat" cmpd="sng">
            <a:solidFill>
              <a:srgbClr val="FF33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9354" name="Rectangle 57"/>
          <p:cNvSpPr/>
          <p:nvPr/>
        </p:nvSpPr>
        <p:spPr>
          <a:xfrm>
            <a:off x="7467600" y="935038"/>
            <a:ext cx="381000" cy="628650"/>
          </a:xfrm>
          <a:prstGeom prst="rect">
            <a:avLst/>
          </a:prstGeom>
          <a:noFill/>
          <a:ln w="9525"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99355" name="Group 65"/>
          <p:cNvGrpSpPr/>
          <p:nvPr/>
        </p:nvGrpSpPr>
        <p:grpSpPr>
          <a:xfrm>
            <a:off x="361950" y="1973263"/>
            <a:ext cx="7696200" cy="368300"/>
            <a:chOff x="0" y="0"/>
            <a:chExt cx="4848" cy="309"/>
          </a:xfrm>
        </p:grpSpPr>
        <p:sp>
          <p:nvSpPr>
            <p:cNvPr id="99433" name="Text Box 59"/>
            <p:cNvSpPr txBox="1"/>
            <p:nvPr/>
          </p:nvSpPr>
          <p:spPr>
            <a:xfrm>
              <a:off x="0" y="0"/>
              <a:ext cx="4848" cy="309"/>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第三步：函数的与或式 </a:t>
              </a:r>
              <a:r>
                <a:rPr lang="en-US" altLang="zh-CN" sz="1800" dirty="0">
                  <a:solidFill>
                    <a:schemeClr val="tx1"/>
                  </a:solidFill>
                  <a:latin typeface="黑体" panose="02010609060101010101" pitchFamily="49" charset="-122"/>
                  <a:ea typeface="黑体" panose="02010609060101010101" pitchFamily="49" charset="-122"/>
                </a:rPr>
                <a:t>F</a:t>
              </a:r>
              <a:r>
                <a:rPr lang="en-US" altLang="zh-CN" sz="1800" baseline="-25000" dirty="0">
                  <a:solidFill>
                    <a:schemeClr val="tx1"/>
                  </a:solidFill>
                  <a:latin typeface="黑体" panose="02010609060101010101" pitchFamily="49" charset="-122"/>
                  <a:ea typeface="黑体" panose="02010609060101010101" pitchFamily="49" charset="-122"/>
                </a:rPr>
                <a:t>1</a:t>
              </a:r>
              <a:r>
                <a:rPr lang="en-US" altLang="zh-CN" sz="1800" dirty="0">
                  <a:solidFill>
                    <a:schemeClr val="tx1"/>
                  </a:solidFill>
                  <a:latin typeface="黑体" panose="02010609060101010101" pitchFamily="49" charset="-122"/>
                  <a:ea typeface="黑体" panose="02010609060101010101" pitchFamily="49" charset="-122"/>
                </a:rPr>
                <a:t> = C ABC + AB ABC</a:t>
              </a:r>
            </a:p>
          </p:txBody>
        </p:sp>
        <p:sp>
          <p:nvSpPr>
            <p:cNvPr id="99434" name="Line 60"/>
            <p:cNvSpPr/>
            <p:nvPr/>
          </p:nvSpPr>
          <p:spPr>
            <a:xfrm>
              <a:off x="3000" y="24"/>
              <a:ext cx="43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35" name="Line 62"/>
            <p:cNvSpPr/>
            <p:nvPr/>
          </p:nvSpPr>
          <p:spPr>
            <a:xfrm>
              <a:off x="4056" y="24"/>
              <a:ext cx="43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grpSp>
        <p:nvGrpSpPr>
          <p:cNvPr id="99356" name="Group 75"/>
          <p:cNvGrpSpPr/>
          <p:nvPr/>
        </p:nvGrpSpPr>
        <p:grpSpPr>
          <a:xfrm>
            <a:off x="500063" y="2420938"/>
            <a:ext cx="7881937" cy="457200"/>
            <a:chOff x="0" y="0"/>
            <a:chExt cx="4848" cy="384"/>
          </a:xfrm>
        </p:grpSpPr>
        <p:sp>
          <p:nvSpPr>
            <p:cNvPr id="99423" name="Rectangle 64"/>
            <p:cNvSpPr/>
            <p:nvPr/>
          </p:nvSpPr>
          <p:spPr>
            <a:xfrm>
              <a:off x="0" y="0"/>
              <a:ext cx="4848" cy="384"/>
            </a:xfrm>
            <a:prstGeom prst="rect">
              <a:avLst/>
            </a:prstGeom>
            <a:noFill/>
            <a:ln w="9525">
              <a:noFill/>
            </a:ln>
          </p:spPr>
          <p:txBody>
            <a:bodyPr anchor="ctr"/>
            <a:lstStyle/>
            <a:p>
              <a:pPr eaLnBrk="1" hangingPunct="1">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例</a:t>
              </a:r>
              <a:r>
                <a:rPr lang="en-US" altLang="zh-CN" sz="1800" dirty="0">
                  <a:solidFill>
                    <a:schemeClr val="tx1"/>
                  </a:solidFill>
                  <a:latin typeface="黑体" panose="02010609060101010101" pitchFamily="49" charset="-122"/>
                  <a:ea typeface="黑体" panose="02010609060101010101" pitchFamily="49" charset="-122"/>
                </a:rPr>
                <a:t>2</a:t>
              </a:r>
              <a:r>
                <a:rPr lang="zh-CN" altLang="en-US" sz="1800" dirty="0">
                  <a:solidFill>
                    <a:schemeClr val="tx1"/>
                  </a:solidFill>
                  <a:latin typeface="黑体" panose="02010609060101010101" pitchFamily="49" charset="-122"/>
                  <a:ea typeface="黑体" panose="02010609060101010101" pitchFamily="49" charset="-122"/>
                </a:rPr>
                <a:t>  </a:t>
              </a:r>
              <a:r>
                <a:rPr lang="en-US" altLang="zh-CN" sz="1800" dirty="0">
                  <a:solidFill>
                    <a:schemeClr val="tx1"/>
                  </a:solidFill>
                  <a:latin typeface="黑体" panose="02010609060101010101" pitchFamily="49" charset="-122"/>
                  <a:ea typeface="黑体" panose="02010609060101010101" pitchFamily="49" charset="-122"/>
                </a:rPr>
                <a:t>F</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 ABC + BCD + ABC + ABC + ACD</a:t>
              </a:r>
              <a:endParaRPr lang="en-US" altLang="zh-CN" sz="1800" baseline="-25000" dirty="0">
                <a:solidFill>
                  <a:schemeClr val="tx1"/>
                </a:solidFill>
                <a:latin typeface="黑体" panose="02010609060101010101" pitchFamily="49" charset="-122"/>
                <a:ea typeface="黑体" panose="02010609060101010101" pitchFamily="49" charset="-122"/>
              </a:endParaRPr>
            </a:p>
          </p:txBody>
        </p:sp>
        <p:sp>
          <p:nvSpPr>
            <p:cNvPr id="99424" name="Line 66"/>
            <p:cNvSpPr/>
            <p:nvPr/>
          </p:nvSpPr>
          <p:spPr>
            <a:xfrm>
              <a:off x="994" y="7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25" name="Line 67"/>
            <p:cNvSpPr/>
            <p:nvPr/>
          </p:nvSpPr>
          <p:spPr>
            <a:xfrm>
              <a:off x="1846" y="7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26" name="Line 68"/>
            <p:cNvSpPr/>
            <p:nvPr/>
          </p:nvSpPr>
          <p:spPr>
            <a:xfrm>
              <a:off x="2254" y="7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27" name="Line 69"/>
            <p:cNvSpPr/>
            <p:nvPr/>
          </p:nvSpPr>
          <p:spPr>
            <a:xfrm>
              <a:off x="2938" y="7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28" name="Line 70"/>
            <p:cNvSpPr/>
            <p:nvPr/>
          </p:nvSpPr>
          <p:spPr>
            <a:xfrm>
              <a:off x="3082" y="7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29" name="Line 71"/>
            <p:cNvSpPr/>
            <p:nvPr/>
          </p:nvSpPr>
          <p:spPr>
            <a:xfrm>
              <a:off x="3252" y="7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30" name="Line 72"/>
            <p:cNvSpPr/>
            <p:nvPr/>
          </p:nvSpPr>
          <p:spPr>
            <a:xfrm>
              <a:off x="3620" y="7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31" name="Line 73"/>
            <p:cNvSpPr/>
            <p:nvPr/>
          </p:nvSpPr>
          <p:spPr>
            <a:xfrm>
              <a:off x="3764" y="7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32" name="Line 74"/>
            <p:cNvSpPr/>
            <p:nvPr/>
          </p:nvSpPr>
          <p:spPr>
            <a:xfrm>
              <a:off x="3934" y="7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graphicFrame>
        <p:nvGraphicFramePr>
          <p:cNvPr id="97325" name="Group 45"/>
          <p:cNvGraphicFramePr>
            <a:graphicFrameLocks noGrp="1"/>
          </p:cNvGraphicFramePr>
          <p:nvPr/>
        </p:nvGraphicFramePr>
        <p:xfrm>
          <a:off x="6248400" y="3297238"/>
          <a:ext cx="2286000" cy="1468438"/>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327" marB="343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327" marB="343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327" marB="343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327" marB="3432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327" marB="343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327" marB="343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327" marB="343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327" marB="3432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8299">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327" marB="343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327" marB="343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327" marB="343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327" marB="3432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13">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327" marB="3432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327" marB="343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327" marB="3432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327" marB="3432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99384" name="Group 103"/>
          <p:cNvGrpSpPr/>
          <p:nvPr/>
        </p:nvGrpSpPr>
        <p:grpSpPr>
          <a:xfrm>
            <a:off x="5321300" y="2927350"/>
            <a:ext cx="1536700" cy="596900"/>
            <a:chOff x="0" y="0"/>
            <a:chExt cx="968" cy="502"/>
          </a:xfrm>
        </p:grpSpPr>
        <p:sp>
          <p:nvSpPr>
            <p:cNvPr id="99420" name="Text Box 104"/>
            <p:cNvSpPr txBox="1"/>
            <p:nvPr/>
          </p:nvSpPr>
          <p:spPr>
            <a:xfrm>
              <a:off x="0" y="192"/>
              <a:ext cx="536" cy="310"/>
            </a:xfrm>
            <a:prstGeom prst="rect">
              <a:avLst/>
            </a:prstGeom>
            <a:noFill/>
            <a:ln w="9525">
              <a:noFill/>
            </a:ln>
          </p:spPr>
          <p:txBody>
            <a:bodyPr>
              <a:spAutoFit/>
            </a:bodyPr>
            <a:lstStyle/>
            <a:p>
              <a:pPr algn="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CD</a:t>
              </a:r>
            </a:p>
          </p:txBody>
        </p:sp>
        <p:sp>
          <p:nvSpPr>
            <p:cNvPr id="99421" name="Text Box 105"/>
            <p:cNvSpPr txBox="1"/>
            <p:nvPr/>
          </p:nvSpPr>
          <p:spPr>
            <a:xfrm>
              <a:off x="432" y="0"/>
              <a:ext cx="536" cy="310"/>
            </a:xfrm>
            <a:prstGeom prst="rect">
              <a:avLst/>
            </a:prstGeom>
            <a:noFill/>
            <a:ln w="9525">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AB</a:t>
              </a:r>
            </a:p>
          </p:txBody>
        </p:sp>
        <p:sp>
          <p:nvSpPr>
            <p:cNvPr id="99422" name="Line 106"/>
            <p:cNvSpPr/>
            <p:nvPr/>
          </p:nvSpPr>
          <p:spPr>
            <a:xfrm flipH="1" flipV="1">
              <a:off x="200" y="80"/>
              <a:ext cx="384"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sp>
        <p:nvSpPr>
          <p:cNvPr id="99385" name="Text Box 109"/>
          <p:cNvSpPr txBox="1"/>
          <p:nvPr/>
        </p:nvSpPr>
        <p:spPr>
          <a:xfrm>
            <a:off x="228600" y="2936875"/>
            <a:ext cx="4876800" cy="6461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从卡诺图可知，是最简与或式，电路实现需要</a:t>
            </a:r>
            <a:r>
              <a:rPr lang="en-US" altLang="zh-CN" sz="1800" b="1" dirty="0">
                <a:solidFill>
                  <a:schemeClr val="tx1"/>
                </a:solidFill>
                <a:latin typeface="黑体" panose="02010609060101010101" pitchFamily="49" charset="-122"/>
                <a:ea typeface="黑体" panose="02010609060101010101" pitchFamily="49" charset="-122"/>
              </a:rPr>
              <a:t>10</a:t>
            </a:r>
            <a:r>
              <a:rPr lang="zh-CN" altLang="en-US" sz="1800" b="1" dirty="0">
                <a:solidFill>
                  <a:schemeClr val="tx1"/>
                </a:solidFill>
                <a:latin typeface="黑体" panose="02010609060101010101" pitchFamily="49" charset="-122"/>
                <a:ea typeface="黑体" panose="02010609060101010101" pitchFamily="49" charset="-122"/>
              </a:rPr>
              <a:t>个与非门</a:t>
            </a:r>
            <a:r>
              <a:rPr lang="zh-CN" altLang="en-US" sz="1800" dirty="0">
                <a:solidFill>
                  <a:schemeClr val="tx1"/>
                </a:solidFill>
                <a:latin typeface="黑体" panose="02010609060101010101" pitchFamily="49" charset="-122"/>
                <a:ea typeface="黑体" panose="02010609060101010101" pitchFamily="49" charset="-122"/>
              </a:rPr>
              <a:t>。</a:t>
            </a:r>
          </a:p>
        </p:txBody>
      </p:sp>
      <p:grpSp>
        <p:nvGrpSpPr>
          <p:cNvPr id="99386" name="Group 112"/>
          <p:cNvGrpSpPr/>
          <p:nvPr/>
        </p:nvGrpSpPr>
        <p:grpSpPr>
          <a:xfrm>
            <a:off x="6838950" y="3679825"/>
            <a:ext cx="1096963" cy="711200"/>
            <a:chOff x="0" y="0"/>
            <a:chExt cx="691" cy="598"/>
          </a:xfrm>
        </p:grpSpPr>
        <p:sp>
          <p:nvSpPr>
            <p:cNvPr id="99417" name="Rectangle 108"/>
            <p:cNvSpPr/>
            <p:nvPr/>
          </p:nvSpPr>
          <p:spPr>
            <a:xfrm>
              <a:off x="100" y="40"/>
              <a:ext cx="528" cy="528"/>
            </a:xfrm>
            <a:prstGeom prst="rect">
              <a:avLst/>
            </a:prstGeom>
            <a:noFill/>
            <a:ln w="38100"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9418" name="Rectangle 110" descr="深色上对角线"/>
            <p:cNvSpPr/>
            <p:nvPr/>
          </p:nvSpPr>
          <p:spPr>
            <a:xfrm>
              <a:off x="0" y="0"/>
              <a:ext cx="691" cy="598"/>
            </a:xfrm>
            <a:prstGeom prst="rect">
              <a:avLst/>
            </a:prstGeom>
            <a:blipFill rotWithShape="0">
              <a:blip r:embed="rId3"/>
            </a:blipFill>
            <a:ln w="9525">
              <a:noFill/>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9419" name="Text Box 111"/>
            <p:cNvSpPr txBox="1"/>
            <p:nvPr/>
          </p:nvSpPr>
          <p:spPr>
            <a:xfrm>
              <a:off x="60" y="288"/>
              <a:ext cx="288"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grpSp>
      <p:sp>
        <p:nvSpPr>
          <p:cNvPr id="99387" name="Rectangle 114"/>
          <p:cNvSpPr/>
          <p:nvPr/>
        </p:nvSpPr>
        <p:spPr>
          <a:xfrm>
            <a:off x="6324600" y="3335338"/>
            <a:ext cx="990600" cy="628650"/>
          </a:xfrm>
          <a:prstGeom prst="rect">
            <a:avLst/>
          </a:prstGeom>
          <a:noFill/>
          <a:ln w="28575"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9388" name="Rectangle 115"/>
          <p:cNvSpPr/>
          <p:nvPr/>
        </p:nvSpPr>
        <p:spPr>
          <a:xfrm>
            <a:off x="7543800" y="4078288"/>
            <a:ext cx="914400" cy="628650"/>
          </a:xfrm>
          <a:prstGeom prst="rect">
            <a:avLst/>
          </a:prstGeom>
          <a:noFill/>
          <a:ln w="28575" cap="flat" cmpd="sng">
            <a:solidFill>
              <a:srgbClr val="FF66FF"/>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9389" name="Rectangle 116"/>
          <p:cNvSpPr/>
          <p:nvPr/>
        </p:nvSpPr>
        <p:spPr>
          <a:xfrm>
            <a:off x="6877050" y="4078288"/>
            <a:ext cx="457200" cy="628650"/>
          </a:xfrm>
          <a:prstGeom prst="rect">
            <a:avLst/>
          </a:prstGeom>
          <a:noFill/>
          <a:ln w="28575" cap="flat" cmpd="sng">
            <a:solidFill>
              <a:srgbClr val="336600"/>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99390" name="Group 122"/>
          <p:cNvGrpSpPr/>
          <p:nvPr/>
        </p:nvGrpSpPr>
        <p:grpSpPr>
          <a:xfrm>
            <a:off x="762000" y="3598863"/>
            <a:ext cx="4953000" cy="784225"/>
            <a:chOff x="0" y="0"/>
            <a:chExt cx="3120" cy="659"/>
          </a:xfrm>
        </p:grpSpPr>
        <p:sp>
          <p:nvSpPr>
            <p:cNvPr id="99411" name="Text Box 113"/>
            <p:cNvSpPr txBox="1"/>
            <p:nvPr/>
          </p:nvSpPr>
          <p:spPr>
            <a:xfrm>
              <a:off x="0" y="0"/>
              <a:ext cx="3120" cy="659"/>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如图找出禁止项，画出极大圈，</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则 </a:t>
              </a:r>
              <a:r>
                <a:rPr lang="en-US" altLang="zh-CN" sz="1800" dirty="0">
                  <a:solidFill>
                    <a:schemeClr val="tx1"/>
                  </a:solidFill>
                  <a:latin typeface="黑体" panose="02010609060101010101" pitchFamily="49" charset="-122"/>
                  <a:ea typeface="黑体" panose="02010609060101010101" pitchFamily="49" charset="-122"/>
                </a:rPr>
                <a:t>F</a:t>
              </a:r>
              <a:r>
                <a:rPr lang="en-US" altLang="zh-CN" sz="1800" baseline="-25000" dirty="0">
                  <a:solidFill>
                    <a:schemeClr val="tx1"/>
                  </a:solidFill>
                  <a:latin typeface="黑体" panose="02010609060101010101" pitchFamily="49" charset="-122"/>
                  <a:ea typeface="黑体" panose="02010609060101010101" pitchFamily="49" charset="-122"/>
                </a:rPr>
                <a:t>2</a:t>
              </a:r>
              <a:r>
                <a:rPr lang="en-US" altLang="zh-CN" sz="1800" dirty="0">
                  <a:solidFill>
                    <a:schemeClr val="tx1"/>
                  </a:solidFill>
                  <a:latin typeface="黑体" panose="02010609060101010101" pitchFamily="49" charset="-122"/>
                  <a:ea typeface="黑体" panose="02010609060101010101" pitchFamily="49" charset="-122"/>
                </a:rPr>
                <a:t> = AC BD + AC BD  + ABC</a:t>
              </a:r>
            </a:p>
          </p:txBody>
        </p:sp>
        <p:sp>
          <p:nvSpPr>
            <p:cNvPr id="99412" name="Line 117"/>
            <p:cNvSpPr/>
            <p:nvPr/>
          </p:nvSpPr>
          <p:spPr>
            <a:xfrm>
              <a:off x="742" y="43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13" name="Line 118"/>
            <p:cNvSpPr/>
            <p:nvPr/>
          </p:nvSpPr>
          <p:spPr>
            <a:xfrm>
              <a:off x="912" y="43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14" name="Line 119"/>
            <p:cNvSpPr/>
            <p:nvPr/>
          </p:nvSpPr>
          <p:spPr>
            <a:xfrm>
              <a:off x="1102" y="432"/>
              <a:ext cx="31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15" name="Line 120"/>
            <p:cNvSpPr/>
            <p:nvPr/>
          </p:nvSpPr>
          <p:spPr>
            <a:xfrm>
              <a:off x="1990" y="432"/>
              <a:ext cx="314"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99416" name="Line 121"/>
            <p:cNvSpPr/>
            <p:nvPr/>
          </p:nvSpPr>
          <p:spPr>
            <a:xfrm>
              <a:off x="2578" y="432"/>
              <a:ext cx="122"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grpSp>
      <p:sp>
        <p:nvSpPr>
          <p:cNvPr id="99391" name="Text Box 124"/>
          <p:cNvSpPr txBox="1"/>
          <p:nvPr/>
        </p:nvSpPr>
        <p:spPr>
          <a:xfrm>
            <a:off x="304800" y="4478338"/>
            <a:ext cx="5562600"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电路实现需要</a:t>
            </a:r>
            <a:r>
              <a:rPr lang="en-US" altLang="zh-CN" sz="1800" b="1" dirty="0">
                <a:solidFill>
                  <a:schemeClr val="tx1"/>
                </a:solidFill>
                <a:latin typeface="黑体" panose="02010609060101010101" pitchFamily="49" charset="-122"/>
                <a:ea typeface="黑体" panose="02010609060101010101" pitchFamily="49" charset="-122"/>
              </a:rPr>
              <a:t>7</a:t>
            </a:r>
            <a:r>
              <a:rPr lang="zh-CN" altLang="en-US" sz="1800" b="1" dirty="0">
                <a:solidFill>
                  <a:schemeClr val="tx1"/>
                </a:solidFill>
                <a:latin typeface="黑体" panose="02010609060101010101" pitchFamily="49" charset="-122"/>
                <a:ea typeface="黑体" panose="02010609060101010101" pitchFamily="49" charset="-122"/>
              </a:rPr>
              <a:t>个与非门</a:t>
            </a:r>
            <a:r>
              <a:rPr lang="zh-CN" altLang="en-US" sz="1800" dirty="0">
                <a:solidFill>
                  <a:schemeClr val="tx1"/>
                </a:solidFill>
                <a:latin typeface="黑体" panose="02010609060101010101" pitchFamily="49" charset="-122"/>
                <a:ea typeface="黑体" panose="02010609060101010101" pitchFamily="49" charset="-122"/>
              </a:rPr>
              <a:t>。</a:t>
            </a:r>
          </a:p>
        </p:txBody>
      </p:sp>
      <p:cxnSp>
        <p:nvCxnSpPr>
          <p:cNvPr id="99392" name="直接连接符 47"/>
          <p:cNvCxnSpPr/>
          <p:nvPr/>
        </p:nvCxnSpPr>
        <p:spPr>
          <a:xfrm>
            <a:off x="1795463" y="2519363"/>
            <a:ext cx="95250" cy="0"/>
          </a:xfrm>
          <a:prstGeom prst="line">
            <a:avLst/>
          </a:prstGeom>
          <a:ln w="19050" cap="flat" cmpd="sng">
            <a:solidFill>
              <a:schemeClr val="accent1"/>
            </a:solidFill>
            <a:prstDash val="solid"/>
            <a:headEnd type="none" w="med" len="med"/>
            <a:tailEnd type="none" w="med" len="med"/>
          </a:ln>
        </p:spPr>
      </p:cxnSp>
      <p:cxnSp>
        <p:nvCxnSpPr>
          <p:cNvPr id="99393" name="直接连接符 49"/>
          <p:cNvCxnSpPr/>
          <p:nvPr/>
        </p:nvCxnSpPr>
        <p:spPr>
          <a:xfrm>
            <a:off x="2582863" y="2520950"/>
            <a:ext cx="95250" cy="0"/>
          </a:xfrm>
          <a:prstGeom prst="line">
            <a:avLst/>
          </a:prstGeom>
          <a:ln w="19050" cap="flat" cmpd="sng">
            <a:solidFill>
              <a:schemeClr val="accent1"/>
            </a:solidFill>
            <a:prstDash val="solid"/>
            <a:headEnd type="none" w="med" len="med"/>
            <a:tailEnd type="none" w="med" len="med"/>
          </a:ln>
        </p:spPr>
      </p:cxnSp>
      <p:cxnSp>
        <p:nvCxnSpPr>
          <p:cNvPr id="99394" name="直接连接符 50"/>
          <p:cNvCxnSpPr/>
          <p:nvPr/>
        </p:nvCxnSpPr>
        <p:spPr>
          <a:xfrm>
            <a:off x="3068638" y="2522538"/>
            <a:ext cx="95250" cy="0"/>
          </a:xfrm>
          <a:prstGeom prst="line">
            <a:avLst/>
          </a:prstGeom>
          <a:ln w="19050" cap="flat" cmpd="sng">
            <a:solidFill>
              <a:schemeClr val="accent1"/>
            </a:solidFill>
            <a:prstDash val="solid"/>
            <a:headEnd type="none" w="med" len="med"/>
            <a:tailEnd type="none" w="med" len="med"/>
          </a:ln>
        </p:spPr>
      </p:cxnSp>
      <p:cxnSp>
        <p:nvCxnSpPr>
          <p:cNvPr id="99395" name="直接连接符 51"/>
          <p:cNvCxnSpPr/>
          <p:nvPr/>
        </p:nvCxnSpPr>
        <p:spPr>
          <a:xfrm>
            <a:off x="3730625" y="2533650"/>
            <a:ext cx="95250" cy="0"/>
          </a:xfrm>
          <a:prstGeom prst="line">
            <a:avLst/>
          </a:prstGeom>
          <a:ln w="19050" cap="flat" cmpd="sng">
            <a:solidFill>
              <a:schemeClr val="accent1"/>
            </a:solidFill>
            <a:prstDash val="solid"/>
            <a:headEnd type="none" w="med" len="med"/>
            <a:tailEnd type="none" w="med" len="med"/>
          </a:ln>
        </p:spPr>
      </p:cxnSp>
      <p:cxnSp>
        <p:nvCxnSpPr>
          <p:cNvPr id="99396" name="直接连接符 52"/>
          <p:cNvCxnSpPr/>
          <p:nvPr/>
        </p:nvCxnSpPr>
        <p:spPr>
          <a:xfrm>
            <a:off x="3849688" y="2535238"/>
            <a:ext cx="95250" cy="0"/>
          </a:xfrm>
          <a:prstGeom prst="line">
            <a:avLst/>
          </a:prstGeom>
          <a:ln w="19050" cap="flat" cmpd="sng">
            <a:solidFill>
              <a:schemeClr val="accent1"/>
            </a:solidFill>
            <a:prstDash val="solid"/>
            <a:headEnd type="none" w="med" len="med"/>
            <a:tailEnd type="none" w="med" len="med"/>
          </a:ln>
        </p:spPr>
      </p:cxnSp>
      <p:cxnSp>
        <p:nvCxnSpPr>
          <p:cNvPr id="99397" name="直接连接符 53"/>
          <p:cNvCxnSpPr/>
          <p:nvPr/>
        </p:nvCxnSpPr>
        <p:spPr>
          <a:xfrm>
            <a:off x="3987800" y="2530475"/>
            <a:ext cx="95250" cy="0"/>
          </a:xfrm>
          <a:prstGeom prst="line">
            <a:avLst/>
          </a:prstGeom>
          <a:ln w="19050" cap="flat" cmpd="sng">
            <a:solidFill>
              <a:schemeClr val="accent1"/>
            </a:solidFill>
            <a:prstDash val="solid"/>
            <a:headEnd type="none" w="med" len="med"/>
            <a:tailEnd type="none" w="med" len="med"/>
          </a:ln>
        </p:spPr>
      </p:cxnSp>
      <p:cxnSp>
        <p:nvCxnSpPr>
          <p:cNvPr id="99398" name="直接连接符 54"/>
          <p:cNvCxnSpPr/>
          <p:nvPr/>
        </p:nvCxnSpPr>
        <p:spPr>
          <a:xfrm>
            <a:off x="4414838" y="2535238"/>
            <a:ext cx="95250" cy="0"/>
          </a:xfrm>
          <a:prstGeom prst="line">
            <a:avLst/>
          </a:prstGeom>
          <a:ln w="19050" cap="flat" cmpd="sng">
            <a:solidFill>
              <a:schemeClr val="accent1"/>
            </a:solidFill>
            <a:prstDash val="solid"/>
            <a:headEnd type="none" w="med" len="med"/>
            <a:tailEnd type="none" w="med" len="med"/>
          </a:ln>
        </p:spPr>
      </p:cxnSp>
      <p:cxnSp>
        <p:nvCxnSpPr>
          <p:cNvPr id="99399" name="直接连接符 55"/>
          <p:cNvCxnSpPr/>
          <p:nvPr/>
        </p:nvCxnSpPr>
        <p:spPr>
          <a:xfrm>
            <a:off x="4556125" y="2535238"/>
            <a:ext cx="95250" cy="0"/>
          </a:xfrm>
          <a:prstGeom prst="line">
            <a:avLst/>
          </a:prstGeom>
          <a:ln w="19050" cap="flat" cmpd="sng">
            <a:solidFill>
              <a:schemeClr val="accent1"/>
            </a:solidFill>
            <a:prstDash val="solid"/>
            <a:headEnd type="none" w="med" len="med"/>
            <a:tailEnd type="none" w="med" len="med"/>
          </a:ln>
        </p:spPr>
      </p:cxnSp>
      <p:cxnSp>
        <p:nvCxnSpPr>
          <p:cNvPr id="99400" name="直接连接符 56"/>
          <p:cNvCxnSpPr/>
          <p:nvPr/>
        </p:nvCxnSpPr>
        <p:spPr>
          <a:xfrm>
            <a:off x="4699000" y="2533650"/>
            <a:ext cx="95250" cy="0"/>
          </a:xfrm>
          <a:prstGeom prst="line">
            <a:avLst/>
          </a:prstGeom>
          <a:ln w="19050" cap="flat" cmpd="sng">
            <a:solidFill>
              <a:schemeClr val="accent1"/>
            </a:solidFill>
            <a:prstDash val="solid"/>
            <a:headEnd type="none" w="med" len="med"/>
            <a:tailEnd type="none" w="med" len="med"/>
          </a:ln>
        </p:spPr>
      </p:cxnSp>
      <p:cxnSp>
        <p:nvCxnSpPr>
          <p:cNvPr id="99401" name="直接连接符 57"/>
          <p:cNvCxnSpPr/>
          <p:nvPr/>
        </p:nvCxnSpPr>
        <p:spPr>
          <a:xfrm>
            <a:off x="1725613" y="4071938"/>
            <a:ext cx="95250" cy="0"/>
          </a:xfrm>
          <a:prstGeom prst="line">
            <a:avLst/>
          </a:prstGeom>
          <a:ln w="19050" cap="flat" cmpd="sng">
            <a:solidFill>
              <a:srgbClr val="FF0066"/>
            </a:solidFill>
            <a:prstDash val="solid"/>
            <a:headEnd type="none" w="med" len="med"/>
            <a:tailEnd type="none" w="med" len="med"/>
          </a:ln>
        </p:spPr>
      </p:cxnSp>
      <p:cxnSp>
        <p:nvCxnSpPr>
          <p:cNvPr id="99402" name="直接连接符 58"/>
          <p:cNvCxnSpPr/>
          <p:nvPr/>
        </p:nvCxnSpPr>
        <p:spPr>
          <a:xfrm>
            <a:off x="3665538" y="4071938"/>
            <a:ext cx="95250" cy="0"/>
          </a:xfrm>
          <a:prstGeom prst="line">
            <a:avLst/>
          </a:prstGeom>
          <a:ln w="19050" cap="flat" cmpd="sng">
            <a:solidFill>
              <a:srgbClr val="FF0066"/>
            </a:solidFill>
            <a:prstDash val="solid"/>
            <a:headEnd type="none" w="med" len="med"/>
            <a:tailEnd type="none" w="med" len="med"/>
          </a:ln>
        </p:spPr>
      </p:cxnSp>
      <p:cxnSp>
        <p:nvCxnSpPr>
          <p:cNvPr id="99403" name="直接连接符 59"/>
          <p:cNvCxnSpPr/>
          <p:nvPr/>
        </p:nvCxnSpPr>
        <p:spPr>
          <a:xfrm>
            <a:off x="1854200" y="4071938"/>
            <a:ext cx="95250" cy="0"/>
          </a:xfrm>
          <a:prstGeom prst="line">
            <a:avLst/>
          </a:prstGeom>
          <a:ln w="19050" cap="flat" cmpd="sng">
            <a:solidFill>
              <a:srgbClr val="FF0066"/>
            </a:solidFill>
            <a:prstDash val="solid"/>
            <a:headEnd type="none" w="med" len="med"/>
            <a:tailEnd type="none" w="med" len="med"/>
          </a:ln>
        </p:spPr>
      </p:cxnSp>
      <p:cxnSp>
        <p:nvCxnSpPr>
          <p:cNvPr id="99404" name="直接连接符 3"/>
          <p:cNvCxnSpPr/>
          <p:nvPr/>
        </p:nvCxnSpPr>
        <p:spPr>
          <a:xfrm>
            <a:off x="2016125" y="4071938"/>
            <a:ext cx="323850" cy="0"/>
          </a:xfrm>
          <a:prstGeom prst="line">
            <a:avLst/>
          </a:prstGeom>
          <a:ln w="19050" cap="flat" cmpd="sng">
            <a:solidFill>
              <a:srgbClr val="FF0066"/>
            </a:solidFill>
            <a:prstDash val="solid"/>
            <a:headEnd type="none" w="med" len="med"/>
            <a:tailEnd type="none" w="med" len="med"/>
          </a:ln>
        </p:spPr>
      </p:cxnSp>
      <p:cxnSp>
        <p:nvCxnSpPr>
          <p:cNvPr id="99405" name="直接连接符 63"/>
          <p:cNvCxnSpPr/>
          <p:nvPr/>
        </p:nvCxnSpPr>
        <p:spPr>
          <a:xfrm>
            <a:off x="2928938" y="4078288"/>
            <a:ext cx="323850" cy="0"/>
          </a:xfrm>
          <a:prstGeom prst="line">
            <a:avLst/>
          </a:prstGeom>
          <a:ln w="19050" cap="flat" cmpd="sng">
            <a:solidFill>
              <a:srgbClr val="FF0066"/>
            </a:solidFill>
            <a:prstDash val="solid"/>
            <a:headEnd type="none" w="med" len="med"/>
            <a:tailEnd type="none" w="med" len="med"/>
          </a:ln>
        </p:spPr>
      </p:cxnSp>
      <p:cxnSp>
        <p:nvCxnSpPr>
          <p:cNvPr id="99406" name="直接连接符 64"/>
          <p:cNvCxnSpPr/>
          <p:nvPr/>
        </p:nvCxnSpPr>
        <p:spPr>
          <a:xfrm>
            <a:off x="3605213" y="2066925"/>
            <a:ext cx="323850" cy="0"/>
          </a:xfrm>
          <a:prstGeom prst="line">
            <a:avLst/>
          </a:prstGeom>
          <a:ln w="19050" cap="flat" cmpd="sng">
            <a:solidFill>
              <a:srgbClr val="FF0000"/>
            </a:solidFill>
            <a:prstDash val="solid"/>
            <a:headEnd type="none" w="med" len="med"/>
            <a:tailEnd type="none" w="med" len="med"/>
          </a:ln>
        </p:spPr>
      </p:cxnSp>
      <p:cxnSp>
        <p:nvCxnSpPr>
          <p:cNvPr id="99407" name="直接连接符 65"/>
          <p:cNvCxnSpPr/>
          <p:nvPr/>
        </p:nvCxnSpPr>
        <p:spPr>
          <a:xfrm>
            <a:off x="4643438" y="2066925"/>
            <a:ext cx="323850" cy="0"/>
          </a:xfrm>
          <a:prstGeom prst="line">
            <a:avLst/>
          </a:prstGeom>
          <a:ln w="19050" cap="flat" cmpd="sng">
            <a:solidFill>
              <a:srgbClr val="FF0000"/>
            </a:solidFill>
            <a:prstDash val="solid"/>
            <a:headEnd type="none" w="med" len="med"/>
            <a:tailEnd type="none" w="med" len="med"/>
          </a:ln>
        </p:spPr>
      </p:cxnSp>
      <p:pic>
        <p:nvPicPr>
          <p:cNvPr id="99408" name="图片 1"/>
          <p:cNvPicPr>
            <a:picLocks noChangeAspect="1"/>
          </p:cNvPicPr>
          <p:nvPr/>
        </p:nvPicPr>
        <p:blipFill>
          <a:blip r:embed="rId4"/>
          <a:stretch>
            <a:fillRect/>
          </a:stretch>
        </p:blipFill>
        <p:spPr>
          <a:xfrm>
            <a:off x="628650" y="2376488"/>
            <a:ext cx="5619750" cy="525462"/>
          </a:xfrm>
          <a:prstGeom prst="rect">
            <a:avLst/>
          </a:prstGeom>
          <a:noFill/>
          <a:ln w="9525">
            <a:noFill/>
          </a:ln>
        </p:spPr>
      </p:pic>
      <p:pic>
        <p:nvPicPr>
          <p:cNvPr id="99409" name="图片 2"/>
          <p:cNvPicPr>
            <a:picLocks noChangeAspect="1"/>
          </p:cNvPicPr>
          <p:nvPr/>
        </p:nvPicPr>
        <p:blipFill>
          <a:blip r:embed="rId5"/>
          <a:stretch>
            <a:fillRect/>
          </a:stretch>
        </p:blipFill>
        <p:spPr>
          <a:xfrm>
            <a:off x="2808288" y="1995488"/>
            <a:ext cx="2667000" cy="366712"/>
          </a:xfrm>
          <a:prstGeom prst="rect">
            <a:avLst/>
          </a:prstGeom>
          <a:noFill/>
          <a:ln w="9525">
            <a:noFill/>
          </a:ln>
        </p:spPr>
      </p:pic>
      <p:pic>
        <p:nvPicPr>
          <p:cNvPr id="99410" name="图片 3"/>
          <p:cNvPicPr>
            <a:picLocks noChangeAspect="1"/>
          </p:cNvPicPr>
          <p:nvPr/>
        </p:nvPicPr>
        <p:blipFill>
          <a:blip r:embed="rId6"/>
          <a:stretch>
            <a:fillRect/>
          </a:stretch>
        </p:blipFill>
        <p:spPr>
          <a:xfrm>
            <a:off x="1146175" y="4005263"/>
            <a:ext cx="3460750" cy="344487"/>
          </a:xfrm>
          <a:prstGeom prst="rect">
            <a:avLst/>
          </a:prstGeom>
          <a:noFill/>
          <a:ln w="9525">
            <a:noFill/>
          </a:ln>
        </p:spPr>
      </p:pic>
    </p:spTree>
  </p:cSld>
  <p:clrMapOvr>
    <a:masterClrMapping/>
  </p:clrMapOvr>
  <p:transition advTm="20000"/>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xfrm>
            <a:off x="612775" y="771525"/>
            <a:ext cx="4427538" cy="457200"/>
          </a:xfrm>
          <a:prstGeom prst="rect">
            <a:avLst/>
          </a:prstGeom>
          <a:noFill/>
          <a:ln w="9525">
            <a:noFill/>
          </a:ln>
        </p:spPr>
        <p:txBody>
          <a:bodyPr/>
          <a:lstStyle/>
          <a:p>
            <a:pPr eaLnBrk="1" hangingPunct="1"/>
            <a:r>
              <a:rPr lang="zh-CN" altLang="en-US" sz="2800" baseline="-25000" dirty="0">
                <a:latin typeface="黑体" panose="02010609060101010101" pitchFamily="49" charset="-122"/>
                <a:ea typeface="黑体" panose="02010609060101010101" pitchFamily="49" charset="-122"/>
              </a:rPr>
              <a:t>作业</a:t>
            </a:r>
          </a:p>
        </p:txBody>
      </p:sp>
      <p:sp>
        <p:nvSpPr>
          <p:cNvPr id="100355" name="Text Box 109"/>
          <p:cNvSpPr txBox="1"/>
          <p:nvPr/>
        </p:nvSpPr>
        <p:spPr>
          <a:xfrm>
            <a:off x="612775" y="1276350"/>
            <a:ext cx="5135563" cy="3692525"/>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1.17:(1),(3)</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1.18</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1.20</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1.22：(2)，(3),(4)</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1.23:(3),(4)</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1.24</a:t>
            </a:r>
          </a:p>
          <a:p>
            <a:pPr eaLnBrk="1" hangingPunct="1">
              <a:spcBef>
                <a:spcPct val="50000"/>
              </a:spcBef>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1.25</a:t>
            </a: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1.26</a:t>
            </a:r>
            <a:r>
              <a:rPr lang="zh-CN" altLang="en-US" sz="1800" dirty="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en-US" altLang="zh-CN" sz="1800" dirty="0">
                <a:solidFill>
                  <a:schemeClr val="tx1"/>
                </a:solidFill>
                <a:latin typeface="黑体" panose="02010609060101010101" pitchFamily="49" charset="-122"/>
                <a:ea typeface="黑体" panose="02010609060101010101" pitchFamily="49" charset="-122"/>
                <a:sym typeface="Wingdings" panose="05000000000000000000" pitchFamily="2" charset="2"/>
              </a:rPr>
              <a:t>1</a:t>
            </a:r>
            <a:r>
              <a:rPr lang="zh-CN" altLang="en-US" sz="1800" dirty="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1800" dirty="0">
                <a:solidFill>
                  <a:schemeClr val="tx1"/>
                </a:solidFill>
                <a:latin typeface="黑体" panose="02010609060101010101" pitchFamily="49" charset="-122"/>
                <a:ea typeface="黑体" panose="02010609060101010101" pitchFamily="49" charset="-122"/>
              </a:rPr>
              <a:t>，(3)</a:t>
            </a: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1.28</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29</a:t>
            </a: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30</a:t>
            </a:r>
            <a:endParaRPr lang="zh-CN" altLang="en-US"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advTm="20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txBox="1">
            <a:spLocks noGrp="1"/>
          </p:cNvSpPr>
          <p:nvPr/>
        </p:nvSpPr>
        <p:spPr>
          <a:xfrm>
            <a:off x="628650" y="4767263"/>
            <a:ext cx="2057400" cy="274637"/>
          </a:xfrm>
          <a:prstGeom prst="rect">
            <a:avLst/>
          </a:prstGeom>
          <a:noFill/>
          <a:ln w="9525">
            <a:noFill/>
          </a:ln>
        </p:spPr>
        <p:txBody>
          <a:bodyPr anchor="ctr"/>
          <a:lstStyle/>
          <a:p>
            <a:pPr eaLnBrk="1" hangingPunct="1">
              <a:buFont typeface="Arial" panose="020B0604020202020204" pitchFamily="34" charset="0"/>
            </a:pPr>
            <a:fld id="{BB962C8B-B14F-4D97-AF65-F5344CB8AC3E}" type="datetime1">
              <a:rPr lang="en-US" altLang="zh-CN" sz="900" dirty="0">
                <a:solidFill>
                  <a:srgbClr val="898989"/>
                </a:solidFill>
                <a:latin typeface="华文新魏" panose="02010800040101010101" pitchFamily="2" charset="-122"/>
                <a:ea typeface="华文新魏" panose="02010800040101010101" pitchFamily="2" charset="-122"/>
              </a:rPr>
              <a:t>2/24/2025</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21507" name="Rectangle 6"/>
          <p:cNvSpPr txBox="1">
            <a:spLocks noGrp="1"/>
          </p:cNvSpPr>
          <p:nvPr/>
        </p:nvSpPr>
        <p:spPr>
          <a:xfrm>
            <a:off x="6457950" y="4767263"/>
            <a:ext cx="2057400" cy="274637"/>
          </a:xfrm>
          <a:prstGeom prst="rect">
            <a:avLst/>
          </a:prstGeom>
          <a:noFill/>
          <a:ln w="9525">
            <a:noFill/>
          </a:ln>
        </p:spPr>
        <p:txBody>
          <a:bodyPr anchor="ctr"/>
          <a:lstStyle/>
          <a:p>
            <a:pPr algn="r" eaLnBrk="1" hangingPunct="1">
              <a:buFont typeface="Arial" panose="020B0604020202020204" pitchFamily="34" charset="0"/>
            </a:pPr>
            <a:fld id="{9A0DB2DC-4C9A-4742-B13C-FB6460FD3503}" type="slidenum">
              <a:rPr lang="en-US" altLang="zh-CN" sz="900" dirty="0">
                <a:solidFill>
                  <a:srgbClr val="898989"/>
                </a:solidFill>
                <a:latin typeface="华文新魏" panose="02010800040101010101" pitchFamily="2" charset="-122"/>
                <a:ea typeface="华文新魏" panose="02010800040101010101" pitchFamily="2" charset="-122"/>
              </a:rPr>
              <a:t>9</a:t>
            </a:fld>
            <a:endParaRPr lang="en-US" altLang="zh-CN" sz="900" dirty="0">
              <a:solidFill>
                <a:srgbClr val="898989"/>
              </a:solidFill>
              <a:latin typeface="华文新魏" panose="02010800040101010101" pitchFamily="2" charset="-122"/>
              <a:ea typeface="华文新魏" panose="02010800040101010101" pitchFamily="2" charset="-122"/>
            </a:endParaRPr>
          </a:p>
        </p:txBody>
      </p:sp>
      <p:sp>
        <p:nvSpPr>
          <p:cNvPr id="21508" name="Rectangle 3"/>
          <p:cNvSpPr>
            <a:spLocks noGrp="1"/>
          </p:cNvSpPr>
          <p:nvPr>
            <p:ph type="title"/>
          </p:nvPr>
        </p:nvSpPr>
        <p:spPr>
          <a:xfrm>
            <a:off x="314325" y="487363"/>
            <a:ext cx="6705600" cy="571500"/>
          </a:xfrm>
          <a:prstGeom prst="rect">
            <a:avLst/>
          </a:prstGeom>
          <a:noFill/>
          <a:ln w="9525">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6) </a:t>
            </a:r>
            <a:r>
              <a:rPr lang="zh-CN" altLang="en-US" sz="1800" b="1" dirty="0">
                <a:latin typeface="华文新魏" panose="02010800040101010101" pitchFamily="2" charset="-122"/>
                <a:ea typeface="华文新魏" panose="02010800040101010101" pitchFamily="2" charset="-122"/>
              </a:rPr>
              <a:t>逻辑函数</a:t>
            </a:r>
          </a:p>
        </p:txBody>
      </p:sp>
      <p:sp>
        <p:nvSpPr>
          <p:cNvPr id="21509" name="Rectangle 4"/>
          <p:cNvSpPr>
            <a:spLocks noGrp="1"/>
          </p:cNvSpPr>
          <p:nvPr>
            <p:ph/>
          </p:nvPr>
        </p:nvSpPr>
        <p:spPr>
          <a:xfrm>
            <a:off x="671513" y="850900"/>
            <a:ext cx="7799387" cy="857250"/>
          </a:xfrm>
          <a:prstGeom prst="rect">
            <a:avLst/>
          </a:prstGeom>
          <a:noFill/>
          <a:ln w="9525">
            <a:noFill/>
          </a:ln>
        </p:spPr>
        <p:txBody>
          <a:bodyPr/>
          <a:lstStyle/>
          <a:p>
            <a:pPr eaLnBrk="1" hangingPunct="1">
              <a:buNone/>
            </a:pPr>
            <a:r>
              <a:rPr lang="zh-CN" altLang="en-US" sz="1800" dirty="0">
                <a:latin typeface="华文新魏" panose="02010800040101010101" pitchFamily="2" charset="-122"/>
                <a:ea typeface="华文新魏" panose="02010800040101010101" pitchFamily="2" charset="-122"/>
              </a:rPr>
              <a:t>输入逻辑变量 </a:t>
            </a:r>
            <a:r>
              <a:rPr lang="en-US" altLang="zh-CN" sz="1800" dirty="0">
                <a:latin typeface="华文新魏" panose="02010800040101010101" pitchFamily="2" charset="-122"/>
                <a:ea typeface="华文新魏" panose="02010800040101010101" pitchFamily="2" charset="-122"/>
              </a:rPr>
              <a:t>A</a:t>
            </a:r>
            <a:r>
              <a:rPr lang="en-US" altLang="zh-CN" sz="1800" baseline="-25000" dirty="0">
                <a:latin typeface="华文新魏" panose="02010800040101010101" pitchFamily="2" charset="-122"/>
                <a:ea typeface="华文新魏" panose="02010800040101010101" pitchFamily="2" charset="-122"/>
              </a:rPr>
              <a:t>1</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A</a:t>
            </a:r>
            <a:r>
              <a:rPr lang="en-US" altLang="zh-CN" sz="1800" baseline="-25000" dirty="0">
                <a:latin typeface="华文新魏" panose="02010800040101010101" pitchFamily="2" charset="-122"/>
                <a:ea typeface="华文新魏" panose="02010800040101010101" pitchFamily="2" charset="-122"/>
              </a:rPr>
              <a:t>2</a:t>
            </a:r>
            <a:r>
              <a:rPr lang="zh-CN" altLang="en-US" sz="1800" dirty="0">
                <a:latin typeface="华文新魏" panose="02010800040101010101" pitchFamily="2" charset="-122"/>
                <a:ea typeface="华文新魏" panose="02010800040101010101" pitchFamily="2" charset="-122"/>
              </a:rPr>
              <a:t>，</a:t>
            </a:r>
            <a:r>
              <a:rPr lang="en-US" altLang="zh-CN" sz="1800" dirty="0">
                <a:latin typeface="黑体" panose="02010609060101010101" pitchFamily="49"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 , A</a:t>
            </a:r>
            <a:r>
              <a:rPr lang="en-US" altLang="zh-CN" sz="1800" baseline="-25000" dirty="0">
                <a:latin typeface="华文新魏" panose="02010800040101010101" pitchFamily="2" charset="-122"/>
                <a:ea typeface="华文新魏" panose="02010800040101010101" pitchFamily="2" charset="-122"/>
              </a:rPr>
              <a:t>n</a:t>
            </a:r>
            <a:r>
              <a:rPr lang="zh-CN" altLang="en-US" sz="1800" dirty="0">
                <a:latin typeface="华文新魏" panose="02010800040101010101" pitchFamily="2" charset="-122"/>
                <a:ea typeface="华文新魏" panose="02010800040101010101" pitchFamily="2" charset="-122"/>
              </a:rPr>
              <a:t>；输出逻辑变量</a:t>
            </a:r>
            <a:r>
              <a:rPr lang="en-US" altLang="zh-CN" sz="1800" dirty="0">
                <a:latin typeface="华文新魏" panose="02010800040101010101" pitchFamily="2" charset="-122"/>
                <a:ea typeface="华文新魏" panose="02010800040101010101" pitchFamily="2" charset="-122"/>
              </a:rPr>
              <a:t>F</a:t>
            </a:r>
            <a:r>
              <a:rPr lang="zh-CN" altLang="en-US" sz="1800" dirty="0">
                <a:latin typeface="华文新魏" panose="02010800040101010101" pitchFamily="2" charset="-122"/>
                <a:ea typeface="华文新魏" panose="02010800040101010101" pitchFamily="2" charset="-122"/>
              </a:rPr>
              <a:t>；</a:t>
            </a:r>
          </a:p>
          <a:p>
            <a:pPr eaLnBrk="1" hangingPunct="1">
              <a:buNone/>
            </a:pPr>
            <a:r>
              <a:rPr lang="zh-CN" altLang="en-US" sz="1800" dirty="0">
                <a:latin typeface="华文新魏" panose="02010800040101010101" pitchFamily="2" charset="-122"/>
                <a:ea typeface="华文新魏" panose="02010800040101010101" pitchFamily="2" charset="-122"/>
              </a:rPr>
              <a:t>记为：</a:t>
            </a:r>
            <a:r>
              <a:rPr lang="en-US" altLang="zh-CN" sz="1800" dirty="0">
                <a:latin typeface="华文新魏" panose="02010800040101010101" pitchFamily="2" charset="-122"/>
                <a:ea typeface="华文新魏" panose="02010800040101010101" pitchFamily="2" charset="-122"/>
              </a:rPr>
              <a:t>F = f(A</a:t>
            </a:r>
            <a:r>
              <a:rPr lang="en-US" altLang="zh-CN" sz="1800" baseline="-25000" dirty="0">
                <a:latin typeface="华文新魏" panose="02010800040101010101" pitchFamily="2" charset="-122"/>
                <a:ea typeface="华文新魏" panose="02010800040101010101" pitchFamily="2" charset="-122"/>
              </a:rPr>
              <a:t>1</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A</a:t>
            </a:r>
            <a:r>
              <a:rPr lang="en-US" altLang="zh-CN" sz="1800" baseline="-25000" dirty="0">
                <a:latin typeface="华文新魏" panose="02010800040101010101" pitchFamily="2" charset="-122"/>
                <a:ea typeface="华文新魏" panose="02010800040101010101" pitchFamily="2" charset="-122"/>
              </a:rPr>
              <a:t>2</a:t>
            </a:r>
            <a:r>
              <a:rPr lang="zh-CN" altLang="en-US" sz="1800" dirty="0">
                <a:latin typeface="华文新魏" panose="02010800040101010101" pitchFamily="2" charset="-122"/>
                <a:ea typeface="华文新魏" panose="02010800040101010101" pitchFamily="2" charset="-122"/>
              </a:rPr>
              <a:t>，</a:t>
            </a:r>
            <a:r>
              <a:rPr lang="en-US" altLang="zh-CN" sz="1800" dirty="0">
                <a:latin typeface="黑体" panose="02010609060101010101" pitchFamily="49"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 , A</a:t>
            </a:r>
            <a:r>
              <a:rPr lang="en-US" altLang="zh-CN" sz="1800" baseline="-25000" dirty="0">
                <a:latin typeface="华文新魏" panose="02010800040101010101" pitchFamily="2" charset="-122"/>
                <a:ea typeface="华文新魏" panose="02010800040101010101" pitchFamily="2" charset="-122"/>
              </a:rPr>
              <a:t>n </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，关系如下图所示：</a:t>
            </a:r>
          </a:p>
        </p:txBody>
      </p:sp>
      <p:pic>
        <p:nvPicPr>
          <p:cNvPr id="21510" name="Group 48"/>
          <p:cNvPicPr/>
          <p:nvPr/>
        </p:nvPicPr>
        <p:blipFill>
          <a:blip r:embed="rId3"/>
          <a:stretch>
            <a:fillRect/>
          </a:stretch>
        </p:blipFill>
        <p:spPr>
          <a:xfrm>
            <a:off x="616585" y="1560830"/>
            <a:ext cx="7534275" cy="1390650"/>
          </a:xfrm>
          <a:prstGeom prst="rect">
            <a:avLst/>
          </a:prstGeom>
          <a:noFill/>
          <a:ln w="9525">
            <a:solidFill>
              <a:schemeClr val="bg1"/>
            </a:solidFill>
          </a:ln>
        </p:spPr>
      </p:pic>
      <p:sp>
        <p:nvSpPr>
          <p:cNvPr id="21511" name="Rectangle 2"/>
          <p:cNvSpPr txBox="1"/>
          <p:nvPr/>
        </p:nvSpPr>
        <p:spPr>
          <a:xfrm>
            <a:off x="193040" y="2951163"/>
            <a:ext cx="8382000" cy="628650"/>
          </a:xfrm>
          <a:prstGeom prst="rect">
            <a:avLst/>
          </a:prstGeom>
          <a:noFill/>
          <a:ln w="9525">
            <a:noFill/>
          </a:ln>
        </p:spPr>
        <p:txBody>
          <a:bodyPr anchor="ctr"/>
          <a:lstStyle/>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逻辑函数的表示法</a:t>
            </a:r>
            <a:r>
              <a:rPr lang="zh-CN" altLang="en-US" sz="1800" b="1" i="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主要有四种：</a:t>
            </a:r>
          </a:p>
        </p:txBody>
      </p:sp>
      <p:sp>
        <p:nvSpPr>
          <p:cNvPr id="21512" name="Rectangle 3"/>
          <p:cNvSpPr txBox="1"/>
          <p:nvPr/>
        </p:nvSpPr>
        <p:spPr>
          <a:xfrm>
            <a:off x="684213" y="3465513"/>
            <a:ext cx="7775575" cy="457200"/>
          </a:xfrm>
          <a:prstGeom prst="rect">
            <a:avLst/>
          </a:prstGeom>
          <a:noFill/>
          <a:ln w="9525">
            <a:noFill/>
          </a:ln>
        </p:spPr>
        <p:txBody>
          <a:bodyPr/>
          <a:lstStyle/>
          <a:p>
            <a:pPr marL="342900" indent="-342900" eaLnBrk="1" hangingPunct="1">
              <a:spcBef>
                <a:spcPct val="20000"/>
              </a:spcBef>
            </a:pPr>
            <a:r>
              <a:rPr lang="en-US" altLang="zh-CN" sz="1800" dirty="0">
                <a:solidFill>
                  <a:srgbClr val="FF0000"/>
                </a:solidFill>
                <a:latin typeface="华文新魏" panose="02010800040101010101" pitchFamily="2" charset="-122"/>
                <a:ea typeface="华文新魏" panose="02010800040101010101" pitchFamily="2" charset="-122"/>
              </a:rPr>
              <a:t>⑴ </a:t>
            </a:r>
            <a:r>
              <a:rPr lang="zh-CN" altLang="en-US" sz="1800" b="1" dirty="0">
                <a:solidFill>
                  <a:srgbClr val="FF0000"/>
                </a:solidFill>
                <a:latin typeface="华文新魏" panose="02010800040101010101" pitchFamily="2" charset="-122"/>
                <a:ea typeface="华文新魏" panose="02010800040101010101" pitchFamily="2" charset="-122"/>
              </a:rPr>
              <a:t>逻辑代数表达式</a:t>
            </a:r>
          </a:p>
        </p:txBody>
      </p:sp>
      <p:sp>
        <p:nvSpPr>
          <p:cNvPr id="21513" name="Text Box 42"/>
          <p:cNvSpPr txBox="1"/>
          <p:nvPr/>
        </p:nvSpPr>
        <p:spPr>
          <a:xfrm>
            <a:off x="684213" y="3833813"/>
            <a:ext cx="8534400" cy="368300"/>
          </a:xfrm>
          <a:prstGeom prst="rect">
            <a:avLst/>
          </a:prstGeom>
          <a:noFill/>
          <a:ln w="9525">
            <a:noFill/>
          </a:ln>
        </p:spPr>
        <p:txBody>
          <a:bodyPr>
            <a:spAutoFit/>
          </a:bodyPr>
          <a:lstStyle/>
          <a:p>
            <a:pPr eaLnBrk="1" hangingPunct="1">
              <a:spcBef>
                <a:spcPct val="2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⑵ </a:t>
            </a:r>
            <a:r>
              <a:rPr lang="zh-CN" altLang="en-US" sz="1800" b="1" dirty="0">
                <a:solidFill>
                  <a:schemeClr val="tx1"/>
                </a:solidFill>
                <a:latin typeface="华文新魏" panose="02010800040101010101" pitchFamily="2" charset="-122"/>
                <a:ea typeface="华文新魏" panose="02010800040101010101" pitchFamily="2" charset="-122"/>
              </a:rPr>
              <a:t>真值表（穷举法）</a:t>
            </a:r>
            <a:endParaRPr lang="en-US" altLang="zh-CN" sz="1800" b="1" dirty="0">
              <a:solidFill>
                <a:schemeClr val="tx1"/>
              </a:solidFill>
              <a:latin typeface="华文新魏" panose="02010800040101010101" pitchFamily="2" charset="-122"/>
              <a:ea typeface="华文新魏" panose="02010800040101010101" pitchFamily="2" charset="-122"/>
            </a:endParaRPr>
          </a:p>
        </p:txBody>
      </p:sp>
      <p:sp>
        <p:nvSpPr>
          <p:cNvPr id="21514" name="Text Box 43"/>
          <p:cNvSpPr txBox="1"/>
          <p:nvPr/>
        </p:nvSpPr>
        <p:spPr>
          <a:xfrm>
            <a:off x="684213" y="4201478"/>
            <a:ext cx="8229600" cy="368300"/>
          </a:xfrm>
          <a:prstGeom prst="rect">
            <a:avLst/>
          </a:prstGeom>
          <a:noFill/>
          <a:ln w="9525">
            <a:noFill/>
          </a:ln>
        </p:spPr>
        <p:txBody>
          <a:bodyPr>
            <a:spAutoFit/>
          </a:bodyPr>
          <a:lstStyle/>
          <a:p>
            <a:pPr eaLnBrk="1" hangingPunct="1">
              <a:spcBef>
                <a:spcPct val="20000"/>
              </a:spcBef>
            </a:pPr>
            <a:r>
              <a:rPr lang="en-US" altLang="zh-CN" sz="1800" dirty="0">
                <a:solidFill>
                  <a:schemeClr val="tx1"/>
                </a:solidFill>
                <a:latin typeface="华文新魏" panose="02010800040101010101" pitchFamily="2" charset="-122"/>
                <a:ea typeface="华文新魏" panose="02010800040101010101" pitchFamily="2" charset="-122"/>
              </a:rPr>
              <a:t>⑶ </a:t>
            </a:r>
            <a:r>
              <a:rPr lang="zh-CN" altLang="en-US" sz="1800" b="1" dirty="0">
                <a:solidFill>
                  <a:schemeClr val="tx1"/>
                </a:solidFill>
                <a:latin typeface="华文新魏" panose="02010800040101010101" pitchFamily="2" charset="-122"/>
                <a:ea typeface="华文新魏" panose="02010800040101010101" pitchFamily="2" charset="-122"/>
              </a:rPr>
              <a:t>卡诺图</a:t>
            </a:r>
            <a:endParaRPr lang="en-US" altLang="zh-CN" sz="1800" b="1" dirty="0">
              <a:solidFill>
                <a:schemeClr val="tx1"/>
              </a:solidFill>
              <a:latin typeface="华文新魏" panose="02010800040101010101" pitchFamily="2" charset="-122"/>
              <a:ea typeface="华文新魏" panose="02010800040101010101" pitchFamily="2" charset="-122"/>
            </a:endParaRPr>
          </a:p>
        </p:txBody>
      </p:sp>
      <p:sp>
        <p:nvSpPr>
          <p:cNvPr id="21515" name="Text Box 44"/>
          <p:cNvSpPr txBox="1"/>
          <p:nvPr/>
        </p:nvSpPr>
        <p:spPr>
          <a:xfrm>
            <a:off x="649923" y="4570095"/>
            <a:ext cx="7467600" cy="368300"/>
          </a:xfrm>
          <a:prstGeom prst="rect">
            <a:avLst/>
          </a:prstGeom>
          <a:noFill/>
          <a:ln w="9525">
            <a:noFill/>
          </a:ln>
        </p:spPr>
        <p:txBody>
          <a:bodyPr>
            <a:spAutoFit/>
          </a:bodyPr>
          <a:lstStyle/>
          <a:p>
            <a:pPr eaLnBrk="1" hangingPunct="1">
              <a:spcBef>
                <a:spcPct val="2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⑷ </a:t>
            </a:r>
            <a:r>
              <a:rPr lang="zh-CN" altLang="en-US" sz="1800" b="1" dirty="0">
                <a:solidFill>
                  <a:schemeClr val="tx1"/>
                </a:solidFill>
                <a:latin typeface="华文新魏" panose="02010800040101010101" pitchFamily="2" charset="-122"/>
                <a:ea typeface="华文新魏" panose="02010800040101010101" pitchFamily="2" charset="-122"/>
              </a:rPr>
              <a:t>时间图 </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信号波形图 </a:t>
            </a:r>
            <a:r>
              <a:rPr lang="en-US" altLang="zh-CN"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rgbClr val="0000FF"/>
                </a:solidFill>
                <a:latin typeface="华文新魏" panose="02010800040101010101" pitchFamily="2" charset="-122"/>
                <a:ea typeface="华文新魏" panose="02010800040101010101" pitchFamily="2" charset="-122"/>
              </a:rPr>
              <a:t>.......</a:t>
            </a:r>
          </a:p>
        </p:txBody>
      </p:sp>
      <p:pic>
        <p:nvPicPr>
          <p:cNvPr id="2" name="图片 1"/>
          <p:cNvPicPr>
            <a:picLocks noChangeAspect="1"/>
          </p:cNvPicPr>
          <p:nvPr/>
        </p:nvPicPr>
        <p:blipFill>
          <a:blip r:embed="rId4"/>
          <a:stretch>
            <a:fillRect/>
          </a:stretch>
        </p:blipFill>
        <p:spPr>
          <a:xfrm>
            <a:off x="3996055" y="3354070"/>
            <a:ext cx="3192780" cy="480060"/>
          </a:xfrm>
          <a:prstGeom prst="rect">
            <a:avLst/>
          </a:prstGeom>
        </p:spPr>
      </p:pic>
    </p:spTree>
  </p:cSld>
  <p:clrMapOvr>
    <a:masterClrMapping/>
  </p:clrMapOvr>
  <p:transition advTm="2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P spid="21512" grpId="0"/>
      <p:bldP spid="21513" grpId="0"/>
      <p:bldP spid="21514" grpId="0"/>
      <p:bldP spid="2151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c0eb8789-732f-4eac-93d6-0bf9ec5b2eee"/>
  <p:tag name="COMMONDATA" val="eyJoZGlkIjoiNDhiNjIzYzU1ZGEzZTY4YzZjM2Q5NDg5MTNkOWY5NmYifQ=="/>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00a7742b-9bd4-4af9-ad38-597369fd757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313b8cad-310b-4991-abd9-4e959bf0898a}"/>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690a2636-d4de-4301-b407-b27ce6a75c02}"/>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42c3b182-f1da-41a0-9bd5-6fa5ddf3de95}"/>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5bbfe415-0cd3-45e6-892e-de75e5877a1a}"/>
  <p:tag name="TABLE_ENDDRAG_ORIGIN_RECT" val="176*127"/>
  <p:tag name="TABLE_ENDDRAG_RECT" val="59*85*176*127"/>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03080123-ea8c-4252-8068-922b35aeab3b}"/>
  <p:tag name="TABLE_ENDDRAG_ORIGIN_RECT" val="186*122"/>
  <p:tag name="TABLE_ENDDRAG_RECT" val="56*267*186*122"/>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630,&quot;width&quot;:13460}"/>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663e951d-960f-4da1-904d-d5063feddb10}"/>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600,&quot;width&quot;:10050}"/>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自定义设计方案">
  <a:themeElements>
    <a:clrScheme name="8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noFill/>
        <a:ln w="6350" cmpd="sng">
          <a:solidFill>
            <a:srgbClr val="FF0000"/>
          </a:solidFill>
          <a:round/>
        </a:ln>
      </a:spPr>
      <a:bodyPr/>
      <a:lstStyle/>
    </a:lnDef>
  </a:objectDefaults>
  <a:extraClrSchemeLst>
    <a:extraClrScheme>
      <a:clrScheme name="8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10103</Words>
  <Application>Microsoft Office PowerPoint</Application>
  <PresentationFormat>全屏显示(16:9)</PresentationFormat>
  <Paragraphs>1491</Paragraphs>
  <Slides>82</Slides>
  <Notes>14</Notes>
  <HiddenSlides>0</HiddenSlides>
  <MMClips>0</MMClips>
  <ScaleCrop>false</ScaleCrop>
  <HeadingPairs>
    <vt:vector size="8" baseType="variant">
      <vt:variant>
        <vt:lpstr>已用的字体</vt:lpstr>
      </vt:variant>
      <vt:variant>
        <vt:i4>10</vt:i4>
      </vt:variant>
      <vt:variant>
        <vt:lpstr>主题</vt:lpstr>
      </vt:variant>
      <vt:variant>
        <vt:i4>9</vt:i4>
      </vt:variant>
      <vt:variant>
        <vt:lpstr>嵌入 OLE 服务器</vt:lpstr>
      </vt:variant>
      <vt:variant>
        <vt:i4>1</vt:i4>
      </vt:variant>
      <vt:variant>
        <vt:lpstr>幻灯片标题</vt:lpstr>
      </vt:variant>
      <vt:variant>
        <vt:i4>82</vt:i4>
      </vt:variant>
    </vt:vector>
  </HeadingPairs>
  <TitlesOfParts>
    <vt:vector size="102" baseType="lpstr">
      <vt:lpstr>Helvetica Neue</vt:lpstr>
      <vt:lpstr>方正综艺简体</vt:lpstr>
      <vt:lpstr>黑体</vt:lpstr>
      <vt:lpstr>华文新魏</vt:lpstr>
      <vt:lpstr>宋体</vt:lpstr>
      <vt:lpstr>Arial</vt:lpstr>
      <vt:lpstr>Calibri</vt:lpstr>
      <vt:lpstr>Calibri Light</vt:lpstr>
      <vt:lpstr>Times New Roman</vt:lpstr>
      <vt:lpstr>Wingdings</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PBrush</vt:lpstr>
      <vt:lpstr>数 字 逻 辑 电 路</vt:lpstr>
      <vt:lpstr>1.3 逻辑代数基础</vt:lpstr>
      <vt:lpstr>PowerPoint 演示文稿</vt:lpstr>
      <vt:lpstr>1.3.1 逻辑代数中的几个概念</vt:lpstr>
      <vt:lpstr> 2) 逻辑变量     逻辑变量：用于表示事物的逻辑状态随逻辑条件的变化而变化的量（一般用英文字符表示），取值：0 或1 。     逻辑常量：逻辑状态保持不变，取值“0” 或“1”。 </vt:lpstr>
      <vt:lpstr>表1.5 不同工艺半导体器件定义的逻辑电平（注意工作电压）</vt:lpstr>
      <vt:lpstr>   4) 逻辑约定</vt:lpstr>
      <vt:lpstr>5) 逻辑电路：    由实现逻辑变量之间逻辑关系的物理器件所构成的电路称为逻辑电路， 即数字逻辑电路。</vt:lpstr>
      <vt:lpstr>6) 逻辑函数</vt:lpstr>
      <vt:lpstr>1.3.2  逻辑代数的基本运算、定律、定理、规则与复合运算</vt:lpstr>
      <vt:lpstr>PowerPoint 演示文稿</vt:lpstr>
      <vt:lpstr>PowerPoint 演示文稿</vt:lpstr>
      <vt:lpstr>PowerPoint 演示文稿</vt:lpstr>
      <vt:lpstr>2）布尔代数的基本定理</vt:lpstr>
      <vt:lpstr>② 反演定理 (摩根定理)</vt:lpstr>
      <vt:lpstr>3）基本规则 Basic Formulas</vt:lpstr>
      <vt:lpstr>② 反演规则(香农定理)：由原函数得到其反函数</vt:lpstr>
      <vt:lpstr>PowerPoint 演示文稿</vt:lpstr>
      <vt:lpstr>①与非逻辑   逻辑（代数）表达式为:  F = A · B · C</vt:lpstr>
      <vt:lpstr>可以用与非门实现三种基本运算：</vt:lpstr>
      <vt:lpstr>②或非逻辑(NOR)         逻辑表达式为:  F = A ＋ B ＋ C</vt:lpstr>
      <vt:lpstr>可以用或非门实现三种基本运算：</vt:lpstr>
      <vt:lpstr>③与或非逻辑(AOI)         逻辑表达式为:  F =  AB ＋ CD ＋EF</vt:lpstr>
      <vt:lpstr>④异或逻辑, F = A⊕B =A · B＋A · B</vt:lpstr>
      <vt:lpstr>异或运算与同或运算的关系</vt:lpstr>
      <vt:lpstr>由代入规则可以证明：            当变量为偶数时，同或运算与异或运算之间具有互补关系；              当变量为奇数时，同或运算与异或运算之间具有相等关系。即：</vt:lpstr>
      <vt:lpstr> 异或运算和同或运算的基本代数性质</vt:lpstr>
      <vt:lpstr> 异或运算和同或运算的基本代数性质</vt:lpstr>
      <vt:lpstr>1.3.3. 逻辑函数的基本表达式与标准形式    1）基本表达式</vt:lpstr>
      <vt:lpstr>① 最小项 minterm</vt:lpstr>
      <vt:lpstr>②最大项 maxterm</vt:lpstr>
      <vt:lpstr>2）逻辑函数的标准形式</vt:lpstr>
      <vt:lpstr>③ 最小项与最大项的性质（同一个函数）</vt:lpstr>
      <vt:lpstr>PowerPoint 演示文稿</vt:lpstr>
      <vt:lpstr>PowerPoint 演示文稿</vt:lpstr>
      <vt:lpstr>⑤写出逻辑函数的最大项标准式的方法</vt:lpstr>
      <vt:lpstr>PowerPoint 演示文稿</vt:lpstr>
      <vt:lpstr>同一函数的最小项标准式与其最大项标准式的关系</vt:lpstr>
      <vt:lpstr>逻辑函数表示法及其之间的关系：</vt:lpstr>
      <vt:lpstr>PowerPoint 演示文稿</vt:lpstr>
      <vt:lpstr>单变量的卡诺图</vt:lpstr>
      <vt:lpstr>三变量的卡诺图</vt:lpstr>
      <vt:lpstr>四变量的卡诺图</vt:lpstr>
      <vt:lpstr>五变量的卡诺图</vt:lpstr>
      <vt:lpstr>六变量的卡诺图:有64个最小项</vt:lpstr>
      <vt:lpstr>②卡诺图的构成特点：</vt:lpstr>
      <vt:lpstr>②卡诺图的构成特点（续1）：</vt:lpstr>
      <vt:lpstr>②卡诺图的构成特点（续2）：</vt:lpstr>
      <vt:lpstr>  ③逻辑函数在卡诺图上的几何含义：</vt:lpstr>
      <vt:lpstr>④ 逻辑函数在卡诺图上的表示</vt:lpstr>
      <vt:lpstr>例： F2 = (A + B)(C + A)(A + B) ，将其标注在卡诺图内。</vt:lpstr>
      <vt:lpstr>1.3.4. 逻辑函数的化简</vt:lpstr>
      <vt:lpstr>例1： F = AB ( B＋C ) ＋ AC ＋BC   =  AB ＋C 对应两种逻辑电路图，如下：</vt:lpstr>
      <vt:lpstr>1）代数化简法</vt:lpstr>
      <vt:lpstr>利用公式：AB＋AC = AB＋AC＋BC  增加项数。  例 F =  AB + BC + BC + AB       =  AB + BC + BC + AB + AC       =  AB + BC + AC</vt:lpstr>
      <vt:lpstr>PowerPoint 演示文稿</vt:lpstr>
      <vt:lpstr>利用最简与或式得到最简或与式</vt:lpstr>
      <vt:lpstr>二次求反法</vt:lpstr>
      <vt:lpstr>2）用卡诺图化简逻辑函数的基本原理</vt:lpstr>
      <vt:lpstr>例：五变量的卡诺图</vt:lpstr>
      <vt:lpstr> 例：五变量的卡诺图</vt:lpstr>
      <vt:lpstr>卡诺圈化简使用的基本概念</vt:lpstr>
      <vt:lpstr>②质蕴涵 ( Prime implicant )：若蕴涵项不是其他蕴涵项的子集，则称为        质蕴涵，又称为素项，对应的卡诺圈称为极大圈。</vt:lpstr>
      <vt:lpstr>PowerPoint 演示文稿</vt:lpstr>
      <vt:lpstr> 将逻辑函数化简成最简与或表达式</vt:lpstr>
      <vt:lpstr>例2  化简F2=m4(0,1,2,3,4,5,7,14,15)</vt:lpstr>
      <vt:lpstr>例3   化简F3=m4(1,5,7,9,11,15)</vt:lpstr>
      <vt:lpstr>例4  化简F4=m5(0,2,4,10,12,13,15,18,26,28,29,31)</vt:lpstr>
      <vt:lpstr> 将逻辑函数化简成最简或与式</vt:lpstr>
      <vt:lpstr>例1  化简F1=m4(0,8,9,10,11,12,13,14,15)得到原函数的最简或与式</vt:lpstr>
      <vt:lpstr>同一函数的对应的电路比较</vt:lpstr>
      <vt:lpstr>比较上述两种电路</vt:lpstr>
      <vt:lpstr>3) 利用无关项输入简化函数表达式</vt:lpstr>
      <vt:lpstr>PowerPoint 演示文稿</vt:lpstr>
      <vt:lpstr>4) 输入无反变量的函数的化简</vt:lpstr>
      <vt:lpstr>对于与或式，共享的门是与非门</vt:lpstr>
      <vt:lpstr>化简步骤为：  ①把最简式中具有相同头因子的与项合并成一个与项。</vt:lpstr>
      <vt:lpstr>③选择共享的替代尾因子，选择的原则如下：</vt:lpstr>
      <vt:lpstr>2.  禁止逻辑法(阻塞逻辑法)</vt:lpstr>
      <vt:lpstr>    禁止逻辑（又称阻塞逻辑），上式中m5 + m7 称为禁止项，G 是 F  被 m5 + m7 禁止后的函数。</vt:lpstr>
      <vt:lpstr>例1  F1 = m1 + m3 + m5 + m6</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字 逻 辑 电 路</dc:title>
  <dc:creator>Microsoft Office 用户</dc:creator>
  <cp:lastModifiedBy>wang jinyu</cp:lastModifiedBy>
  <cp:revision>213</cp:revision>
  <dcterms:created xsi:type="dcterms:W3CDTF">2017-03-01T14:10:00Z</dcterms:created>
  <dcterms:modified xsi:type="dcterms:W3CDTF">2025-02-24T03:22:59Z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2052-11.8.2.10393</vt:lpwstr>
  </property>
  <property fmtid="{D5CDD505-2E9C-101B-9397-08002B2CF9AE}" pid="3" name="ICV">
    <vt:lpwstr>C5401D5FFA7548F888E028097246649A</vt:lpwstr>
  </property>
</Properties>
</file>