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528" r:id="rId2"/>
    <p:sldId id="529" r:id="rId3"/>
    <p:sldId id="574" r:id="rId4"/>
    <p:sldId id="531" r:id="rId5"/>
    <p:sldId id="532" r:id="rId6"/>
    <p:sldId id="615" r:id="rId7"/>
    <p:sldId id="534" r:id="rId8"/>
    <p:sldId id="535" r:id="rId9"/>
    <p:sldId id="536" r:id="rId10"/>
    <p:sldId id="537" r:id="rId11"/>
    <p:sldId id="538" r:id="rId12"/>
    <p:sldId id="618" r:id="rId13"/>
    <p:sldId id="539" r:id="rId14"/>
    <p:sldId id="540" r:id="rId15"/>
    <p:sldId id="541" r:id="rId16"/>
    <p:sldId id="542" r:id="rId17"/>
    <p:sldId id="543" r:id="rId18"/>
    <p:sldId id="544" r:id="rId19"/>
    <p:sldId id="545" r:id="rId20"/>
    <p:sldId id="685" r:id="rId21"/>
    <p:sldId id="546" r:id="rId22"/>
    <p:sldId id="547" r:id="rId23"/>
    <p:sldId id="548" r:id="rId24"/>
    <p:sldId id="549" r:id="rId25"/>
    <p:sldId id="550" r:id="rId26"/>
    <p:sldId id="551" r:id="rId27"/>
    <p:sldId id="552" r:id="rId28"/>
    <p:sldId id="686" r:id="rId29"/>
    <p:sldId id="687" r:id="rId30"/>
    <p:sldId id="554" r:id="rId31"/>
  </p:sldIdLst>
  <p:sldSz cx="9144000" cy="5143500" type="screen16x9"/>
  <p:notesSz cx="6858000" cy="9144000"/>
  <p:custDataLst>
    <p:tags r:id="rId34"/>
  </p:custDataLst>
  <p:defaultTextStyle>
    <a:defPPr>
      <a:defRPr lang="zh-CN"/>
    </a:defPPr>
    <a:lvl1pPr marL="0" lvl="0"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52">
          <p15:clr>
            <a:srgbClr val="A4A3A4"/>
          </p15:clr>
        </p15:guide>
        <p15:guide id="2" pos="29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00FF"/>
    <a:srgbClr val="008000"/>
    <a:srgbClr val="339933"/>
    <a:srgbClr val="00CC00"/>
    <a:srgbClr val="FF9900"/>
    <a:srgbClr val="9966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2053"/>
  </p:normalViewPr>
  <p:slideViewPr>
    <p:cSldViewPr showGuides="1">
      <p:cViewPr varScale="1">
        <p:scale>
          <a:sx n="196" d="100"/>
          <a:sy n="196" d="100"/>
        </p:scale>
        <p:origin x="690" y="150"/>
      </p:cViewPr>
      <p:guideLst>
        <p:guide orient="horz" pos="1552"/>
        <p:guide pos="299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38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yu" userId="4ef73c0e9951af0c" providerId="LiveId" clId="{21289ADE-77D1-4B78-AC75-3CBE9982B5B8}"/>
    <pc:docChg chg="custSel addSld delSld modSld">
      <pc:chgData name="wang jinyu" userId="4ef73c0e9951af0c" providerId="LiveId" clId="{21289ADE-77D1-4B78-AC75-3CBE9982B5B8}" dt="2024-03-17T13:54:43.691" v="19" actId="47"/>
      <pc:docMkLst>
        <pc:docMk/>
      </pc:docMkLst>
      <pc:sldChg chg="modSp mod">
        <pc:chgData name="wang jinyu" userId="4ef73c0e9951af0c" providerId="LiveId" clId="{21289ADE-77D1-4B78-AC75-3CBE9982B5B8}" dt="2024-03-17T08:50:49.509" v="0" actId="6549"/>
        <pc:sldMkLst>
          <pc:docMk/>
          <pc:sldMk cId="0" sldId="552"/>
        </pc:sldMkLst>
        <pc:spChg chg="mod">
          <ac:chgData name="wang jinyu" userId="4ef73c0e9951af0c" providerId="LiveId" clId="{21289ADE-77D1-4B78-AC75-3CBE9982B5B8}" dt="2024-03-17T08:50:49.509" v="0" actId="6549"/>
          <ac:spMkLst>
            <pc:docMk/>
            <pc:sldMk cId="0" sldId="552"/>
            <ac:spMk id="49154" creationId="{00000000-0000-0000-0000-000000000000}"/>
          </ac:spMkLst>
        </pc:spChg>
      </pc:sldChg>
      <pc:sldChg chg="del">
        <pc:chgData name="wang jinyu" userId="4ef73c0e9951af0c" providerId="LiveId" clId="{21289ADE-77D1-4B78-AC75-3CBE9982B5B8}" dt="2024-03-17T08:52:27.405" v="16" actId="47"/>
        <pc:sldMkLst>
          <pc:docMk/>
          <pc:sldMk cId="0" sldId="556"/>
        </pc:sldMkLst>
      </pc:sldChg>
      <pc:sldChg chg="del">
        <pc:chgData name="wang jinyu" userId="4ef73c0e9951af0c" providerId="LiveId" clId="{21289ADE-77D1-4B78-AC75-3CBE9982B5B8}" dt="2024-03-17T08:52:27.405" v="16" actId="47"/>
        <pc:sldMkLst>
          <pc:docMk/>
          <pc:sldMk cId="0" sldId="557"/>
        </pc:sldMkLst>
      </pc:sldChg>
      <pc:sldChg chg="del">
        <pc:chgData name="wang jinyu" userId="4ef73c0e9951af0c" providerId="LiveId" clId="{21289ADE-77D1-4B78-AC75-3CBE9982B5B8}" dt="2024-03-17T13:54:43.691" v="19" actId="47"/>
        <pc:sldMkLst>
          <pc:docMk/>
          <pc:sldMk cId="0" sldId="684"/>
        </pc:sldMkLst>
      </pc:sldChg>
      <pc:sldChg chg="addSp delSp modSp add mod modAnim">
        <pc:chgData name="wang jinyu" userId="4ef73c0e9951af0c" providerId="LiveId" clId="{21289ADE-77D1-4B78-AC75-3CBE9982B5B8}" dt="2024-03-17T08:53:00.431" v="18" actId="207"/>
        <pc:sldMkLst>
          <pc:docMk/>
          <pc:sldMk cId="968171571" sldId="686"/>
        </pc:sldMkLst>
        <pc:spChg chg="add del mod">
          <ac:chgData name="wang jinyu" userId="4ef73c0e9951af0c" providerId="LiveId" clId="{21289ADE-77D1-4B78-AC75-3CBE9982B5B8}" dt="2024-03-17T08:51:36.806" v="4" actId="478"/>
          <ac:spMkLst>
            <pc:docMk/>
            <pc:sldMk cId="968171571" sldId="686"/>
            <ac:spMk id="3" creationId="{A0E57070-D7FF-4EA8-BD8C-99E606C8D93F}"/>
          </ac:spMkLst>
        </pc:spChg>
        <pc:spChg chg="mod">
          <ac:chgData name="wang jinyu" userId="4ef73c0e9951af0c" providerId="LiveId" clId="{21289ADE-77D1-4B78-AC75-3CBE9982B5B8}" dt="2024-03-17T08:53:00.431" v="18" actId="207"/>
          <ac:spMkLst>
            <pc:docMk/>
            <pc:sldMk cId="968171571" sldId="686"/>
            <ac:spMk id="46085" creationId="{00000000-0000-0000-0000-000000000000}"/>
          </ac:spMkLst>
        </pc:spChg>
        <pc:spChg chg="del">
          <ac:chgData name="wang jinyu" userId="4ef73c0e9951af0c" providerId="LiveId" clId="{21289ADE-77D1-4B78-AC75-3CBE9982B5B8}" dt="2024-03-17T08:51:31.533" v="3" actId="478"/>
          <ac:spMkLst>
            <pc:docMk/>
            <pc:sldMk cId="968171571" sldId="686"/>
            <ac:spMk id="49154" creationId="{00000000-0000-0000-0000-000000000000}"/>
          </ac:spMkLst>
        </pc:spChg>
        <pc:picChg chg="add mod">
          <ac:chgData name="wang jinyu" userId="4ef73c0e9951af0c" providerId="LiveId" clId="{21289ADE-77D1-4B78-AC75-3CBE9982B5B8}" dt="2024-03-17T08:51:57.825" v="10" actId="1076"/>
          <ac:picMkLst>
            <pc:docMk/>
            <pc:sldMk cId="968171571" sldId="686"/>
            <ac:picMk id="6" creationId="{5A2D63C0-A0A8-421D-97D6-F3FE2AD114C3}"/>
          </ac:picMkLst>
        </pc:picChg>
      </pc:sldChg>
      <pc:sldChg chg="addSp delSp modSp add modAnim">
        <pc:chgData name="wang jinyu" userId="4ef73c0e9951af0c" providerId="LiveId" clId="{21289ADE-77D1-4B78-AC75-3CBE9982B5B8}" dt="2024-03-17T08:52:19.588" v="15" actId="1076"/>
        <pc:sldMkLst>
          <pc:docMk/>
          <pc:sldMk cId="2339264989" sldId="687"/>
        </pc:sldMkLst>
        <pc:spChg chg="mod">
          <ac:chgData name="wang jinyu" userId="4ef73c0e9951af0c" providerId="LiveId" clId="{21289ADE-77D1-4B78-AC75-3CBE9982B5B8}" dt="2024-03-17T08:52:12.122" v="12"/>
          <ac:spMkLst>
            <pc:docMk/>
            <pc:sldMk cId="2339264989" sldId="687"/>
            <ac:spMk id="46085" creationId="{00000000-0000-0000-0000-000000000000}"/>
          </ac:spMkLst>
        </pc:spChg>
        <pc:picChg chg="add mod">
          <ac:chgData name="wang jinyu" userId="4ef73c0e9951af0c" providerId="LiveId" clId="{21289ADE-77D1-4B78-AC75-3CBE9982B5B8}" dt="2024-03-17T08:52:19.588" v="15" actId="1076"/>
          <ac:picMkLst>
            <pc:docMk/>
            <pc:sldMk cId="2339264989" sldId="687"/>
            <ac:picMk id="4" creationId="{AAD77B06-C379-476C-AC90-35103230833D}"/>
          </ac:picMkLst>
        </pc:picChg>
        <pc:picChg chg="del">
          <ac:chgData name="wang jinyu" userId="4ef73c0e9951af0c" providerId="LiveId" clId="{21289ADE-77D1-4B78-AC75-3CBE9982B5B8}" dt="2024-03-17T08:52:15.840" v="13" actId="478"/>
          <ac:picMkLst>
            <pc:docMk/>
            <pc:sldMk cId="2339264989" sldId="687"/>
            <ac:picMk id="6" creationId="{5A2D63C0-A0A8-421D-97D6-F3FE2AD114C3}"/>
          </ac:picMkLst>
        </pc:picChg>
      </pc:sldChg>
    </pc:docChg>
  </pc:docChgLst>
  <pc:docChgLst>
    <pc:chgData name="wang jinyu" userId="4ef73c0e9951af0c" providerId="LiveId" clId="{03C6054D-E3C0-44AB-BDC5-E584732CD41D}"/>
    <pc:docChg chg="undo custSel addSld delSld modSld">
      <pc:chgData name="wang jinyu" userId="4ef73c0e9951af0c" providerId="LiveId" clId="{03C6054D-E3C0-44AB-BDC5-E584732CD41D}" dt="2024-03-21T09:45:09.607" v="1184" actId="6549"/>
      <pc:docMkLst>
        <pc:docMk/>
      </pc:docMkLst>
      <pc:sldChg chg="modSp mod">
        <pc:chgData name="wang jinyu" userId="4ef73c0e9951af0c" providerId="LiveId" clId="{03C6054D-E3C0-44AB-BDC5-E584732CD41D}" dt="2024-03-14T03:07:09.351" v="23"/>
        <pc:sldMkLst>
          <pc:docMk/>
          <pc:sldMk cId="0" sldId="528"/>
        </pc:sldMkLst>
        <pc:spChg chg="mod">
          <ac:chgData name="wang jinyu" userId="4ef73c0e9951af0c" providerId="LiveId" clId="{03C6054D-E3C0-44AB-BDC5-E584732CD41D}" dt="2024-03-14T03:07:09.351" v="23"/>
          <ac:spMkLst>
            <pc:docMk/>
            <pc:sldMk cId="0" sldId="528"/>
            <ac:spMk id="11272" creationId="{00000000-0000-0000-0000-000000000000}"/>
          </ac:spMkLst>
        </pc:spChg>
      </pc:sldChg>
      <pc:sldChg chg="addSp modSp mod modAnim">
        <pc:chgData name="wang jinyu" userId="4ef73c0e9951af0c" providerId="LiveId" clId="{03C6054D-E3C0-44AB-BDC5-E584732CD41D}" dt="2024-03-16T10:44:24.591" v="755" actId="1076"/>
        <pc:sldMkLst>
          <pc:docMk/>
          <pc:sldMk cId="0" sldId="534"/>
        </pc:sldMkLst>
        <pc:spChg chg="mod">
          <ac:chgData name="wang jinyu" userId="4ef73c0e9951af0c" providerId="LiveId" clId="{03C6054D-E3C0-44AB-BDC5-E584732CD41D}" dt="2024-03-16T10:42:53.468" v="745" actId="207"/>
          <ac:spMkLst>
            <pc:docMk/>
            <pc:sldMk cId="0" sldId="534"/>
            <ac:spMk id="3" creationId="{00000000-0000-0000-0000-000000000000}"/>
          </ac:spMkLst>
        </pc:spChg>
        <pc:spChg chg="mod">
          <ac:chgData name="wang jinyu" userId="4ef73c0e9951af0c" providerId="LiveId" clId="{03C6054D-E3C0-44AB-BDC5-E584732CD41D}" dt="2024-03-16T10:44:11.828" v="750"/>
          <ac:spMkLst>
            <pc:docMk/>
            <pc:sldMk cId="0" sldId="534"/>
            <ac:spMk id="7" creationId="{AC2CA24E-4FDD-4626-B730-3F57490EADEF}"/>
          </ac:spMkLst>
        </pc:spChg>
        <pc:spChg chg="mod">
          <ac:chgData name="wang jinyu" userId="4ef73c0e9951af0c" providerId="LiveId" clId="{03C6054D-E3C0-44AB-BDC5-E584732CD41D}" dt="2024-03-16T10:44:11.828" v="750"/>
          <ac:spMkLst>
            <pc:docMk/>
            <pc:sldMk cId="0" sldId="534"/>
            <ac:spMk id="8" creationId="{47FF7F1D-30AD-4336-9129-0A9D79015A32}"/>
          </ac:spMkLst>
        </pc:spChg>
        <pc:spChg chg="mod">
          <ac:chgData name="wang jinyu" userId="4ef73c0e9951af0c" providerId="LiveId" clId="{03C6054D-E3C0-44AB-BDC5-E584732CD41D}" dt="2024-03-16T10:44:11.828" v="750"/>
          <ac:spMkLst>
            <pc:docMk/>
            <pc:sldMk cId="0" sldId="534"/>
            <ac:spMk id="9" creationId="{439E3A84-ABC4-40D0-832C-243D833DECA3}"/>
          </ac:spMkLst>
        </pc:spChg>
        <pc:spChg chg="mod">
          <ac:chgData name="wang jinyu" userId="4ef73c0e9951af0c" providerId="LiveId" clId="{03C6054D-E3C0-44AB-BDC5-E584732CD41D}" dt="2024-03-16T10:44:11.828" v="750"/>
          <ac:spMkLst>
            <pc:docMk/>
            <pc:sldMk cId="0" sldId="534"/>
            <ac:spMk id="10" creationId="{E49098EB-4F4F-46BA-82DD-1FFBE5D30524}"/>
          </ac:spMkLst>
        </pc:spChg>
        <pc:spChg chg="mod">
          <ac:chgData name="wang jinyu" userId="4ef73c0e9951af0c" providerId="LiveId" clId="{03C6054D-E3C0-44AB-BDC5-E584732CD41D}" dt="2024-03-16T10:44:11.828" v="750"/>
          <ac:spMkLst>
            <pc:docMk/>
            <pc:sldMk cId="0" sldId="534"/>
            <ac:spMk id="11" creationId="{DE98EBFB-0397-4B0E-B2AF-B4C41FE57645}"/>
          </ac:spMkLst>
        </pc:spChg>
        <pc:spChg chg="mod">
          <ac:chgData name="wang jinyu" userId="4ef73c0e9951af0c" providerId="LiveId" clId="{03C6054D-E3C0-44AB-BDC5-E584732CD41D}" dt="2024-03-16T10:44:11.828" v="750"/>
          <ac:spMkLst>
            <pc:docMk/>
            <pc:sldMk cId="0" sldId="534"/>
            <ac:spMk id="13" creationId="{74106B0E-943F-40B1-8100-E8FFFE52C1AF}"/>
          </ac:spMkLst>
        </pc:spChg>
        <pc:spChg chg="mod">
          <ac:chgData name="wang jinyu" userId="4ef73c0e9951af0c" providerId="LiveId" clId="{03C6054D-E3C0-44AB-BDC5-E584732CD41D}" dt="2024-03-16T10:44:11.828" v="750"/>
          <ac:spMkLst>
            <pc:docMk/>
            <pc:sldMk cId="0" sldId="534"/>
            <ac:spMk id="14" creationId="{ECBB56D8-A2FC-4C53-9B4C-251F2312F9CE}"/>
          </ac:spMkLst>
        </pc:spChg>
        <pc:spChg chg="mod">
          <ac:chgData name="wang jinyu" userId="4ef73c0e9951af0c" providerId="LiveId" clId="{03C6054D-E3C0-44AB-BDC5-E584732CD41D}" dt="2024-03-16T10:44:11.828" v="750"/>
          <ac:spMkLst>
            <pc:docMk/>
            <pc:sldMk cId="0" sldId="534"/>
            <ac:spMk id="15" creationId="{82952212-FD3D-475B-8BC5-B3B109EC704E}"/>
          </ac:spMkLst>
        </pc:spChg>
        <pc:spChg chg="mod">
          <ac:chgData name="wang jinyu" userId="4ef73c0e9951af0c" providerId="LiveId" clId="{03C6054D-E3C0-44AB-BDC5-E584732CD41D}" dt="2024-03-16T10:44:11.828" v="750"/>
          <ac:spMkLst>
            <pc:docMk/>
            <pc:sldMk cId="0" sldId="534"/>
            <ac:spMk id="16" creationId="{E32B9EA8-5B0B-4A83-852E-49FDE9330288}"/>
          </ac:spMkLst>
        </pc:spChg>
        <pc:spChg chg="mod">
          <ac:chgData name="wang jinyu" userId="4ef73c0e9951af0c" providerId="LiveId" clId="{03C6054D-E3C0-44AB-BDC5-E584732CD41D}" dt="2024-03-16T10:44:11.828" v="750"/>
          <ac:spMkLst>
            <pc:docMk/>
            <pc:sldMk cId="0" sldId="534"/>
            <ac:spMk id="17" creationId="{4B43D870-9928-4455-8F26-4BF3AEB9CEFD}"/>
          </ac:spMkLst>
        </pc:spChg>
        <pc:spChg chg="mod">
          <ac:chgData name="wang jinyu" userId="4ef73c0e9951af0c" providerId="LiveId" clId="{03C6054D-E3C0-44AB-BDC5-E584732CD41D}" dt="2024-03-16T10:44:18.773" v="753" actId="1076"/>
          <ac:spMkLst>
            <pc:docMk/>
            <pc:sldMk cId="0" sldId="534"/>
            <ac:spMk id="18434" creationId="{00000000-0000-0000-0000-000000000000}"/>
          </ac:spMkLst>
        </pc:spChg>
        <pc:spChg chg="mod">
          <ac:chgData name="wang jinyu" userId="4ef73c0e9951af0c" providerId="LiveId" clId="{03C6054D-E3C0-44AB-BDC5-E584732CD41D}" dt="2024-03-16T10:44:20.875" v="754" actId="1076"/>
          <ac:spMkLst>
            <pc:docMk/>
            <pc:sldMk cId="0" sldId="534"/>
            <ac:spMk id="18435" creationId="{00000000-0000-0000-0000-000000000000}"/>
          </ac:spMkLst>
        </pc:spChg>
        <pc:grpChg chg="add mod">
          <ac:chgData name="wang jinyu" userId="4ef73c0e9951af0c" providerId="LiveId" clId="{03C6054D-E3C0-44AB-BDC5-E584732CD41D}" dt="2024-03-16T10:44:24.591" v="755" actId="1076"/>
          <ac:grpSpMkLst>
            <pc:docMk/>
            <pc:sldMk cId="0" sldId="534"/>
            <ac:grpSpMk id="6" creationId="{15B66784-ABC2-4BBE-8432-9271A494BE3A}"/>
          </ac:grpSpMkLst>
        </pc:grpChg>
        <pc:grpChg chg="add mod">
          <ac:chgData name="wang jinyu" userId="4ef73c0e9951af0c" providerId="LiveId" clId="{03C6054D-E3C0-44AB-BDC5-E584732CD41D}" dt="2024-03-16T10:44:24.591" v="755" actId="1076"/>
          <ac:grpSpMkLst>
            <pc:docMk/>
            <pc:sldMk cId="0" sldId="534"/>
            <ac:grpSpMk id="12" creationId="{0C10A2EB-3F57-498C-A7C6-70967CAC6406}"/>
          </ac:grpSpMkLst>
        </pc:grpChg>
      </pc:sldChg>
      <pc:sldChg chg="delSp modSp mod delAnim">
        <pc:chgData name="wang jinyu" userId="4ef73c0e9951af0c" providerId="LiveId" clId="{03C6054D-E3C0-44AB-BDC5-E584732CD41D}" dt="2024-03-16T10:44:50.526" v="759" actId="1076"/>
        <pc:sldMkLst>
          <pc:docMk/>
          <pc:sldMk cId="0" sldId="535"/>
        </pc:sldMkLst>
        <pc:spChg chg="mod">
          <ac:chgData name="wang jinyu" userId="4ef73c0e9951af0c" providerId="LiveId" clId="{03C6054D-E3C0-44AB-BDC5-E584732CD41D}" dt="2024-03-16T10:44:50.526" v="759" actId="1076"/>
          <ac:spMkLst>
            <pc:docMk/>
            <pc:sldMk cId="0" sldId="535"/>
            <ac:spMk id="17415" creationId="{00000000-0000-0000-0000-000000000000}"/>
          </ac:spMkLst>
        </pc:spChg>
        <pc:spChg chg="mod">
          <ac:chgData name="wang jinyu" userId="4ef73c0e9951af0c" providerId="LiveId" clId="{03C6054D-E3C0-44AB-BDC5-E584732CD41D}" dt="2024-03-16T10:44:33.163" v="756" actId="1076"/>
          <ac:spMkLst>
            <pc:docMk/>
            <pc:sldMk cId="0" sldId="535"/>
            <ac:spMk id="19457" creationId="{00000000-0000-0000-0000-000000000000}"/>
          </ac:spMkLst>
        </pc:spChg>
        <pc:spChg chg="mod">
          <ac:chgData name="wang jinyu" userId="4ef73c0e9951af0c" providerId="LiveId" clId="{03C6054D-E3C0-44AB-BDC5-E584732CD41D}" dt="2024-03-16T10:44:36.827" v="757" actId="1076"/>
          <ac:spMkLst>
            <pc:docMk/>
            <pc:sldMk cId="0" sldId="535"/>
            <ac:spMk id="19458" creationId="{00000000-0000-0000-0000-000000000000}"/>
          </ac:spMkLst>
        </pc:spChg>
        <pc:spChg chg="mod">
          <ac:chgData name="wang jinyu" userId="4ef73c0e9951af0c" providerId="LiveId" clId="{03C6054D-E3C0-44AB-BDC5-E584732CD41D}" dt="2024-03-16T10:44:42.427" v="758" actId="1076"/>
          <ac:spMkLst>
            <pc:docMk/>
            <pc:sldMk cId="0" sldId="535"/>
            <ac:spMk id="19491" creationId="{00000000-0000-0000-0000-000000000000}"/>
          </ac:spMkLst>
        </pc:spChg>
        <pc:grpChg chg="del">
          <ac:chgData name="wang jinyu" userId="4ef73c0e9951af0c" providerId="LiveId" clId="{03C6054D-E3C0-44AB-BDC5-E584732CD41D}" dt="2024-03-16T10:44:09.135" v="749" actId="21"/>
          <ac:grpSpMkLst>
            <pc:docMk/>
            <pc:sldMk cId="0" sldId="535"/>
            <ac:grpSpMk id="27654" creationId="{00000000-0000-0000-0000-000000000000}"/>
          </ac:grpSpMkLst>
        </pc:grpChg>
        <pc:grpChg chg="del">
          <ac:chgData name="wang jinyu" userId="4ef73c0e9951af0c" providerId="LiveId" clId="{03C6054D-E3C0-44AB-BDC5-E584732CD41D}" dt="2024-03-16T10:44:09.135" v="749" actId="21"/>
          <ac:grpSpMkLst>
            <pc:docMk/>
            <pc:sldMk cId="0" sldId="535"/>
            <ac:grpSpMk id="27655" creationId="{00000000-0000-0000-0000-000000000000}"/>
          </ac:grpSpMkLst>
        </pc:grpChg>
      </pc:sldChg>
      <pc:sldChg chg="modSp">
        <pc:chgData name="wang jinyu" userId="4ef73c0e9951af0c" providerId="LiveId" clId="{03C6054D-E3C0-44AB-BDC5-E584732CD41D}" dt="2024-03-16T10:47:53.161" v="855"/>
        <pc:sldMkLst>
          <pc:docMk/>
          <pc:sldMk cId="0" sldId="537"/>
        </pc:sldMkLst>
        <pc:spChg chg="mod">
          <ac:chgData name="wang jinyu" userId="4ef73c0e9951af0c" providerId="LiveId" clId="{03C6054D-E3C0-44AB-BDC5-E584732CD41D}" dt="2024-03-16T10:47:53.161" v="855"/>
          <ac:spMkLst>
            <pc:docMk/>
            <pc:sldMk cId="0" sldId="537"/>
            <ac:spMk id="21508" creationId="{00000000-0000-0000-0000-000000000000}"/>
          </ac:spMkLst>
        </pc:spChg>
      </pc:sldChg>
      <pc:sldChg chg="modSp">
        <pc:chgData name="wang jinyu" userId="4ef73c0e9951af0c" providerId="LiveId" clId="{03C6054D-E3C0-44AB-BDC5-E584732CD41D}" dt="2024-03-21T09:45:09.607" v="1184" actId="6549"/>
        <pc:sldMkLst>
          <pc:docMk/>
          <pc:sldMk cId="0" sldId="543"/>
        </pc:sldMkLst>
        <pc:spChg chg="mod">
          <ac:chgData name="wang jinyu" userId="4ef73c0e9951af0c" providerId="LiveId" clId="{03C6054D-E3C0-44AB-BDC5-E584732CD41D}" dt="2024-03-21T09:45:09.607" v="1184" actId="6549"/>
          <ac:spMkLst>
            <pc:docMk/>
            <pc:sldMk cId="0" sldId="543"/>
            <ac:spMk id="27660" creationId="{00000000-0000-0000-0000-000000000000}"/>
          </ac:spMkLst>
        </pc:spChg>
      </pc:sldChg>
      <pc:sldChg chg="addSp delSp modSp mod modAnim">
        <pc:chgData name="wang jinyu" userId="4ef73c0e9951af0c" providerId="LiveId" clId="{03C6054D-E3C0-44AB-BDC5-E584732CD41D}" dt="2024-03-16T11:16:03.397" v="862" actId="1076"/>
        <pc:sldMkLst>
          <pc:docMk/>
          <pc:sldMk cId="0" sldId="544"/>
        </pc:sldMkLst>
        <pc:spChg chg="add del mod">
          <ac:chgData name="wang jinyu" userId="4ef73c0e9951af0c" providerId="LiveId" clId="{03C6054D-E3C0-44AB-BDC5-E584732CD41D}" dt="2024-03-16T11:16:03.133" v="861"/>
          <ac:spMkLst>
            <pc:docMk/>
            <pc:sldMk cId="0" sldId="544"/>
            <ac:spMk id="22" creationId="{9BF295E6-7F55-402F-B795-CC289400E5C0}"/>
          </ac:spMkLst>
        </pc:spChg>
        <pc:picChg chg="mod">
          <ac:chgData name="wang jinyu" userId="4ef73c0e9951af0c" providerId="LiveId" clId="{03C6054D-E3C0-44AB-BDC5-E584732CD41D}" dt="2024-03-16T11:16:03.397" v="862" actId="1076"/>
          <ac:picMkLst>
            <pc:docMk/>
            <pc:sldMk cId="0" sldId="544"/>
            <ac:picMk id="2" creationId="{00000000-0000-0000-0000-000000000000}"/>
          </ac:picMkLst>
        </pc:picChg>
      </pc:sldChg>
      <pc:sldChg chg="modSp mod">
        <pc:chgData name="wang jinyu" userId="4ef73c0e9951af0c" providerId="LiveId" clId="{03C6054D-E3C0-44AB-BDC5-E584732CD41D}" dt="2024-03-14T07:00:59.846" v="156" actId="1035"/>
        <pc:sldMkLst>
          <pc:docMk/>
          <pc:sldMk cId="0" sldId="549"/>
        </pc:sldMkLst>
        <pc:spChg chg="mod">
          <ac:chgData name="wang jinyu" userId="4ef73c0e9951af0c" providerId="LiveId" clId="{03C6054D-E3C0-44AB-BDC5-E584732CD41D}" dt="2024-03-14T07:00:59.846" v="156" actId="1035"/>
          <ac:spMkLst>
            <pc:docMk/>
            <pc:sldMk cId="0" sldId="549"/>
            <ac:spMk id="33849" creationId="{00000000-0000-0000-0000-000000000000}"/>
          </ac:spMkLst>
        </pc:spChg>
      </pc:sldChg>
      <pc:sldChg chg="modSp">
        <pc:chgData name="wang jinyu" userId="4ef73c0e9951af0c" providerId="LiveId" clId="{03C6054D-E3C0-44AB-BDC5-E584732CD41D}" dt="2024-03-16T12:32:18.080" v="918" actId="6549"/>
        <pc:sldMkLst>
          <pc:docMk/>
          <pc:sldMk cId="0" sldId="550"/>
        </pc:sldMkLst>
        <pc:spChg chg="mod">
          <ac:chgData name="wang jinyu" userId="4ef73c0e9951af0c" providerId="LiveId" clId="{03C6054D-E3C0-44AB-BDC5-E584732CD41D}" dt="2024-03-16T12:32:18.080" v="918" actId="6549"/>
          <ac:spMkLst>
            <pc:docMk/>
            <pc:sldMk cId="0" sldId="550"/>
            <ac:spMk id="34820" creationId="{00000000-0000-0000-0000-000000000000}"/>
          </ac:spMkLst>
        </pc:spChg>
      </pc:sldChg>
      <pc:sldChg chg="modSp">
        <pc:chgData name="wang jinyu" userId="4ef73c0e9951af0c" providerId="LiveId" clId="{03C6054D-E3C0-44AB-BDC5-E584732CD41D}" dt="2024-03-18T00:52:32.951" v="920" actId="6549"/>
        <pc:sldMkLst>
          <pc:docMk/>
          <pc:sldMk cId="0" sldId="552"/>
        </pc:sldMkLst>
        <pc:spChg chg="mod">
          <ac:chgData name="wang jinyu" userId="4ef73c0e9951af0c" providerId="LiveId" clId="{03C6054D-E3C0-44AB-BDC5-E584732CD41D}" dt="2024-03-18T00:52:32.951" v="920" actId="6549"/>
          <ac:spMkLst>
            <pc:docMk/>
            <pc:sldMk cId="0" sldId="552"/>
            <ac:spMk id="46085" creationId="{00000000-0000-0000-0000-000000000000}"/>
          </ac:spMkLst>
        </pc:spChg>
      </pc:sldChg>
      <pc:sldChg chg="del">
        <pc:chgData name="wang jinyu" userId="4ef73c0e9951af0c" providerId="LiveId" clId="{03C6054D-E3C0-44AB-BDC5-E584732CD41D}" dt="2024-03-16T11:24:54.693" v="863" actId="47"/>
        <pc:sldMkLst>
          <pc:docMk/>
          <pc:sldMk cId="0" sldId="565"/>
        </pc:sldMkLst>
      </pc:sldChg>
      <pc:sldChg chg="del">
        <pc:chgData name="wang jinyu" userId="4ef73c0e9951af0c" providerId="LiveId" clId="{03C6054D-E3C0-44AB-BDC5-E584732CD41D}" dt="2024-03-14T03:20:52.058" v="24" actId="47"/>
        <pc:sldMkLst>
          <pc:docMk/>
          <pc:sldMk cId="0" sldId="571"/>
        </pc:sldMkLst>
      </pc:sldChg>
      <pc:sldChg chg="del">
        <pc:chgData name="wang jinyu" userId="4ef73c0e9951af0c" providerId="LiveId" clId="{03C6054D-E3C0-44AB-BDC5-E584732CD41D}" dt="2024-03-14T03:20:53.705" v="25" actId="47"/>
        <pc:sldMkLst>
          <pc:docMk/>
          <pc:sldMk cId="0" sldId="572"/>
        </pc:sldMkLst>
      </pc:sldChg>
      <pc:sldChg chg="addSp modSp mod">
        <pc:chgData name="wang jinyu" userId="4ef73c0e9951af0c" providerId="LiveId" clId="{03C6054D-E3C0-44AB-BDC5-E584732CD41D}" dt="2024-03-14T03:22:08.203" v="138" actId="14100"/>
        <pc:sldMkLst>
          <pc:docMk/>
          <pc:sldMk cId="0" sldId="615"/>
        </pc:sldMkLst>
        <pc:spChg chg="add mod">
          <ac:chgData name="wang jinyu" userId="4ef73c0e9951af0c" providerId="LiveId" clId="{03C6054D-E3C0-44AB-BDC5-E584732CD41D}" dt="2024-03-14T03:21:37.487" v="83" actId="113"/>
          <ac:spMkLst>
            <pc:docMk/>
            <pc:sldMk cId="0" sldId="615"/>
            <ac:spMk id="59" creationId="{D3F90AD0-59A5-4162-8228-F18A3536C9E9}"/>
          </ac:spMkLst>
        </pc:spChg>
        <pc:spChg chg="add mod">
          <ac:chgData name="wang jinyu" userId="4ef73c0e9951af0c" providerId="LiveId" clId="{03C6054D-E3C0-44AB-BDC5-E584732CD41D}" dt="2024-03-14T03:22:08.203" v="138" actId="14100"/>
          <ac:spMkLst>
            <pc:docMk/>
            <pc:sldMk cId="0" sldId="615"/>
            <ac:spMk id="60" creationId="{492915FF-7348-4534-9A72-51FB50AD67BF}"/>
          </ac:spMkLst>
        </pc:spChg>
      </pc:sldChg>
      <pc:sldChg chg="del">
        <pc:chgData name="wang jinyu" userId="4ef73c0e9951af0c" providerId="LiveId" clId="{03C6054D-E3C0-44AB-BDC5-E584732CD41D}" dt="2024-03-14T03:27:19.726" v="139" actId="47"/>
        <pc:sldMkLst>
          <pc:docMk/>
          <pc:sldMk cId="0" sldId="616"/>
        </pc:sldMkLst>
      </pc:sldChg>
      <pc:sldChg chg="del">
        <pc:chgData name="wang jinyu" userId="4ef73c0e9951af0c" providerId="LiveId" clId="{03C6054D-E3C0-44AB-BDC5-E584732CD41D}" dt="2024-03-14T03:27:39.373" v="140" actId="47"/>
        <pc:sldMkLst>
          <pc:docMk/>
          <pc:sldMk cId="0" sldId="617"/>
        </pc:sldMkLst>
      </pc:sldChg>
      <pc:sldChg chg="del">
        <pc:chgData name="wang jinyu" userId="4ef73c0e9951af0c" providerId="LiveId" clId="{03C6054D-E3C0-44AB-BDC5-E584732CD41D}" dt="2024-03-14T03:20:54.677" v="26" actId="47"/>
        <pc:sldMkLst>
          <pc:docMk/>
          <pc:sldMk cId="0" sldId="654"/>
        </pc:sldMkLst>
      </pc:sldChg>
      <pc:sldChg chg="del">
        <pc:chgData name="wang jinyu" userId="4ef73c0e9951af0c" providerId="LiveId" clId="{03C6054D-E3C0-44AB-BDC5-E584732CD41D}" dt="2024-03-14T03:20:55.632" v="27" actId="47"/>
        <pc:sldMkLst>
          <pc:docMk/>
          <pc:sldMk cId="0" sldId="656"/>
        </pc:sldMkLst>
      </pc:sldChg>
      <pc:sldChg chg="addSp delSp modSp add mod delAnim modAnim">
        <pc:chgData name="wang jinyu" userId="4ef73c0e9951af0c" providerId="LiveId" clId="{03C6054D-E3C0-44AB-BDC5-E584732CD41D}" dt="2024-03-16T12:05:31.335" v="915" actId="1076"/>
        <pc:sldMkLst>
          <pc:docMk/>
          <pc:sldMk cId="2993530117" sldId="685"/>
        </pc:sldMkLst>
        <pc:spChg chg="add del mod">
          <ac:chgData name="wang jinyu" userId="4ef73c0e9951af0c" providerId="LiveId" clId="{03C6054D-E3C0-44AB-BDC5-E584732CD41D}" dt="2024-03-16T10:02:48.644" v="169" actId="478"/>
          <ac:spMkLst>
            <pc:docMk/>
            <pc:sldMk cId="2993530117" sldId="685"/>
            <ac:spMk id="5" creationId="{27ACBC02-F150-406A-9807-E9A261AC5BF8}"/>
          </ac:spMkLst>
        </pc:spChg>
        <pc:spChg chg="add del mod">
          <ac:chgData name="wang jinyu" userId="4ef73c0e9951af0c" providerId="LiveId" clId="{03C6054D-E3C0-44AB-BDC5-E584732CD41D}" dt="2024-03-16T10:03:15.938" v="170" actId="478"/>
          <ac:spMkLst>
            <pc:docMk/>
            <pc:sldMk cId="2993530117" sldId="685"/>
            <ac:spMk id="8" creationId="{F641C611-D63B-4BD2-9934-0BAAD7A9C590}"/>
          </ac:spMkLst>
        </pc:spChg>
        <pc:spChg chg="del">
          <ac:chgData name="wang jinyu" userId="4ef73c0e9951af0c" providerId="LiveId" clId="{03C6054D-E3C0-44AB-BDC5-E584732CD41D}" dt="2024-03-16T12:04:49.654" v="883" actId="478"/>
          <ac:spMkLst>
            <pc:docMk/>
            <pc:sldMk cId="2993530117" sldId="685"/>
            <ac:spMk id="50" creationId="{00000000-0000-0000-0000-000000000000}"/>
          </ac:spMkLst>
        </pc:spChg>
        <pc:spChg chg="del">
          <ac:chgData name="wang jinyu" userId="4ef73c0e9951af0c" providerId="LiveId" clId="{03C6054D-E3C0-44AB-BDC5-E584732CD41D}" dt="2024-03-16T12:04:48.228" v="882" actId="478"/>
          <ac:spMkLst>
            <pc:docMk/>
            <pc:sldMk cId="2993530117" sldId="685"/>
            <ac:spMk id="52" creationId="{00000000-0000-0000-0000-000000000000}"/>
          </ac:spMkLst>
        </pc:spChg>
        <pc:spChg chg="mod">
          <ac:chgData name="wang jinyu" userId="4ef73c0e9951af0c" providerId="LiveId" clId="{03C6054D-E3C0-44AB-BDC5-E584732CD41D}" dt="2024-03-16T12:03:53.916" v="871" actId="1037"/>
          <ac:spMkLst>
            <pc:docMk/>
            <pc:sldMk cId="2993530117" sldId="685"/>
            <ac:spMk id="53" creationId="{00000000-0000-0000-0000-000000000000}"/>
          </ac:spMkLst>
        </pc:spChg>
        <pc:spChg chg="add mod">
          <ac:chgData name="wang jinyu" userId="4ef73c0e9951af0c" providerId="LiveId" clId="{03C6054D-E3C0-44AB-BDC5-E584732CD41D}" dt="2024-03-16T10:02:09.653" v="161" actId="1076"/>
          <ac:spMkLst>
            <pc:docMk/>
            <pc:sldMk cId="2993530117" sldId="685"/>
            <ac:spMk id="55" creationId="{F73B7D2C-ACCA-42E8-B4B1-5C4E02690437}"/>
          </ac:spMkLst>
        </pc:spChg>
        <pc:spChg chg="add mod">
          <ac:chgData name="wang jinyu" userId="4ef73c0e9951af0c" providerId="LiveId" clId="{03C6054D-E3C0-44AB-BDC5-E584732CD41D}" dt="2024-03-16T10:02:44.553" v="167" actId="1076"/>
          <ac:spMkLst>
            <pc:docMk/>
            <pc:sldMk cId="2993530117" sldId="685"/>
            <ac:spMk id="56" creationId="{C717401E-E544-44D2-BF4D-5567242CBF11}"/>
          </ac:spMkLst>
        </pc:spChg>
        <pc:spChg chg="add mod">
          <ac:chgData name="wang jinyu" userId="4ef73c0e9951af0c" providerId="LiveId" clId="{03C6054D-E3C0-44AB-BDC5-E584732CD41D}" dt="2024-03-16T12:04:54.886" v="901" actId="1037"/>
          <ac:spMkLst>
            <pc:docMk/>
            <pc:sldMk cId="2993530117" sldId="685"/>
            <ac:spMk id="59" creationId="{2286D8FD-7FBC-43FA-B58F-B9591A586DBA}"/>
          </ac:spMkLst>
        </pc:spChg>
        <pc:spChg chg="add mod">
          <ac:chgData name="wang jinyu" userId="4ef73c0e9951af0c" providerId="LiveId" clId="{03C6054D-E3C0-44AB-BDC5-E584732CD41D}" dt="2024-03-16T12:04:54.886" v="901" actId="1037"/>
          <ac:spMkLst>
            <pc:docMk/>
            <pc:sldMk cId="2993530117" sldId="685"/>
            <ac:spMk id="60" creationId="{62A5E2B0-F1ED-4870-AF89-F9AEFA5E2715}"/>
          </ac:spMkLst>
        </pc:spChg>
        <pc:spChg chg="add mod">
          <ac:chgData name="wang jinyu" userId="4ef73c0e9951af0c" providerId="LiveId" clId="{03C6054D-E3C0-44AB-BDC5-E584732CD41D}" dt="2024-03-16T12:04:54.886" v="901" actId="1037"/>
          <ac:spMkLst>
            <pc:docMk/>
            <pc:sldMk cId="2993530117" sldId="685"/>
            <ac:spMk id="61" creationId="{03F0E635-4B2B-4B6D-A4E9-23CD245F00D5}"/>
          </ac:spMkLst>
        </pc:spChg>
        <pc:spChg chg="mod">
          <ac:chgData name="wang jinyu" userId="4ef73c0e9951af0c" providerId="LiveId" clId="{03C6054D-E3C0-44AB-BDC5-E584732CD41D}" dt="2024-03-16T12:05:18.134" v="912" actId="1036"/>
          <ac:spMkLst>
            <pc:docMk/>
            <pc:sldMk cId="2993530117" sldId="685"/>
            <ac:spMk id="33806" creationId="{00000000-0000-0000-0000-000000000000}"/>
          </ac:spMkLst>
        </pc:spChg>
        <pc:spChg chg="del">
          <ac:chgData name="wang jinyu" userId="4ef73c0e9951af0c" providerId="LiveId" clId="{03C6054D-E3C0-44AB-BDC5-E584732CD41D}" dt="2024-03-16T10:02:04.355" v="158" actId="478"/>
          <ac:spMkLst>
            <pc:docMk/>
            <pc:sldMk cId="2993530117" sldId="685"/>
            <ac:spMk id="47108" creationId="{00000000-0000-0000-0000-000000000000}"/>
          </ac:spMkLst>
        </pc:spChg>
        <pc:spChg chg="del">
          <ac:chgData name="wang jinyu" userId="4ef73c0e9951af0c" providerId="LiveId" clId="{03C6054D-E3C0-44AB-BDC5-E584732CD41D}" dt="2024-03-16T10:02:04.355" v="158" actId="478"/>
          <ac:spMkLst>
            <pc:docMk/>
            <pc:sldMk cId="2993530117" sldId="685"/>
            <ac:spMk id="47110" creationId="{00000000-0000-0000-0000-000000000000}"/>
          </ac:spMkLst>
        </pc:spChg>
        <pc:spChg chg="del">
          <ac:chgData name="wang jinyu" userId="4ef73c0e9951af0c" providerId="LiveId" clId="{03C6054D-E3C0-44AB-BDC5-E584732CD41D}" dt="2024-03-16T10:02:37.363" v="163" actId="478"/>
          <ac:spMkLst>
            <pc:docMk/>
            <pc:sldMk cId="2993530117" sldId="685"/>
            <ac:spMk id="47113" creationId="{00000000-0000-0000-0000-000000000000}"/>
          </ac:spMkLst>
        </pc:spChg>
        <pc:spChg chg="mod">
          <ac:chgData name="wang jinyu" userId="4ef73c0e9951af0c" providerId="LiveId" clId="{03C6054D-E3C0-44AB-BDC5-E584732CD41D}" dt="2024-03-16T12:05:22.108" v="914" actId="1076"/>
          <ac:spMkLst>
            <pc:docMk/>
            <pc:sldMk cId="2993530117" sldId="685"/>
            <ac:spMk id="48141" creationId="{00000000-0000-0000-0000-000000000000}"/>
          </ac:spMkLst>
        </pc:spChg>
        <pc:spChg chg="del">
          <ac:chgData name="wang jinyu" userId="4ef73c0e9951af0c" providerId="LiveId" clId="{03C6054D-E3C0-44AB-BDC5-E584732CD41D}" dt="2024-03-16T12:04:45.984" v="881" actId="478"/>
          <ac:spMkLst>
            <pc:docMk/>
            <pc:sldMk cId="2993530117" sldId="685"/>
            <ac:spMk id="48145" creationId="{00000000-0000-0000-0000-000000000000}"/>
          </ac:spMkLst>
        </pc:spChg>
        <pc:spChg chg="mod">
          <ac:chgData name="wang jinyu" userId="4ef73c0e9951af0c" providerId="LiveId" clId="{03C6054D-E3C0-44AB-BDC5-E584732CD41D}" dt="2024-03-16T12:05:31.335" v="915" actId="1076"/>
          <ac:spMkLst>
            <pc:docMk/>
            <pc:sldMk cId="2993530117" sldId="685"/>
            <ac:spMk id="48148" creationId="{00000000-0000-0000-0000-000000000000}"/>
          </ac:spMkLst>
        </pc:spChg>
        <pc:spChg chg="mod">
          <ac:chgData name="wang jinyu" userId="4ef73c0e9951af0c" providerId="LiveId" clId="{03C6054D-E3C0-44AB-BDC5-E584732CD41D}" dt="2024-03-16T12:04:03.339" v="872" actId="14100"/>
          <ac:spMkLst>
            <pc:docMk/>
            <pc:sldMk cId="2993530117" sldId="685"/>
            <ac:spMk id="48160" creationId="{00000000-0000-0000-0000-000000000000}"/>
          </ac:spMkLst>
        </pc:spChg>
        <pc:spChg chg="del">
          <ac:chgData name="wang jinyu" userId="4ef73c0e9951af0c" providerId="LiveId" clId="{03C6054D-E3C0-44AB-BDC5-E584732CD41D}" dt="2024-03-16T12:04:09.262" v="873" actId="478"/>
          <ac:spMkLst>
            <pc:docMk/>
            <pc:sldMk cId="2993530117" sldId="685"/>
            <ac:spMk id="48168" creationId="{00000000-0000-0000-0000-000000000000}"/>
          </ac:spMkLst>
        </pc:spChg>
        <pc:spChg chg="del">
          <ac:chgData name="wang jinyu" userId="4ef73c0e9951af0c" providerId="LiveId" clId="{03C6054D-E3C0-44AB-BDC5-E584732CD41D}" dt="2024-03-16T12:04:21.067" v="877" actId="478"/>
          <ac:spMkLst>
            <pc:docMk/>
            <pc:sldMk cId="2993530117" sldId="685"/>
            <ac:spMk id="48169" creationId="{00000000-0000-0000-0000-000000000000}"/>
          </ac:spMkLst>
        </pc:spChg>
        <pc:spChg chg="del">
          <ac:chgData name="wang jinyu" userId="4ef73c0e9951af0c" providerId="LiveId" clId="{03C6054D-E3C0-44AB-BDC5-E584732CD41D}" dt="2024-03-16T12:04:44.299" v="880" actId="478"/>
          <ac:spMkLst>
            <pc:docMk/>
            <pc:sldMk cId="2993530117" sldId="685"/>
            <ac:spMk id="48170" creationId="{00000000-0000-0000-0000-000000000000}"/>
          </ac:spMkLst>
        </pc:spChg>
        <pc:spChg chg="add del mod">
          <ac:chgData name="wang jinyu" userId="4ef73c0e9951af0c" providerId="LiveId" clId="{03C6054D-E3C0-44AB-BDC5-E584732CD41D}" dt="2024-03-16T12:04:19.160" v="876" actId="14100"/>
          <ac:spMkLst>
            <pc:docMk/>
            <pc:sldMk cId="2993530117" sldId="685"/>
            <ac:spMk id="48174" creationId="{00000000-0000-0000-0000-000000000000}"/>
          </ac:spMkLst>
        </pc:spChg>
      </pc:sldChg>
      <pc:sldChg chg="modSp mod modAnim">
        <pc:chgData name="wang jinyu" userId="4ef73c0e9951af0c" providerId="LiveId" clId="{03C6054D-E3C0-44AB-BDC5-E584732CD41D}" dt="2024-03-18T00:54:16.716" v="1182"/>
        <pc:sldMkLst>
          <pc:docMk/>
          <pc:sldMk cId="968171571" sldId="686"/>
        </pc:sldMkLst>
        <pc:spChg chg="mod">
          <ac:chgData name="wang jinyu" userId="4ef73c0e9951af0c" providerId="LiveId" clId="{03C6054D-E3C0-44AB-BDC5-E584732CD41D}" dt="2024-03-18T00:54:16.716" v="1182"/>
          <ac:spMkLst>
            <pc:docMk/>
            <pc:sldMk cId="968171571" sldId="686"/>
            <ac:spMk id="46085" creationId="{00000000-0000-0000-0000-000000000000}"/>
          </ac:spMkLst>
        </pc:spChg>
        <pc:picChg chg="mod">
          <ac:chgData name="wang jinyu" userId="4ef73c0e9951af0c" providerId="LiveId" clId="{03C6054D-E3C0-44AB-BDC5-E584732CD41D}" dt="2024-03-18T00:53:00.862" v="921" actId="1076"/>
          <ac:picMkLst>
            <pc:docMk/>
            <pc:sldMk cId="968171571" sldId="686"/>
            <ac:picMk id="6" creationId="{5A2D63C0-A0A8-421D-97D6-F3FE2AD114C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B603136-A906-42A8-B477-474A4EE6DA4B}" type="datetimeFigureOut">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2024/3/21</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EF5E13B-0048-47CB-BAC9-5A1BEDD41051}" type="slidenum">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TextEdit="1"/>
          </p:cNvSpPr>
          <p:nvPr>
            <p:ph type="sldImg"/>
          </p:nvPr>
        </p:nvSpPr>
        <p:spPr>
          <a:ln>
            <a:solidFill>
              <a:srgbClr val="000000">
                <a:alpha val="100000"/>
              </a:srgbClr>
            </a:solidFill>
            <a:miter lim="800000"/>
          </a:ln>
        </p:spPr>
      </p:sp>
      <p:sp>
        <p:nvSpPr>
          <p:cNvPr id="14339" name="Rectangle 3"/>
          <p:cNvSpPr>
            <a:spLocks noGrp="1"/>
          </p:cNvSpPr>
          <p:nvPr>
            <p:ph type="body"/>
          </p:nvPr>
        </p:nvSpPr>
        <p:spPr>
          <a:noFill/>
          <a:ln>
            <a:noFill/>
          </a:ln>
        </p:spPr>
        <p:txBody>
          <a:bodyPr wrap="square" lIns="91440" tIns="45720" rIns="91440" bIns="45720" anchor="t"/>
          <a:lstStyle/>
          <a:p>
            <a:pPr lvl="0" eaLnBrk="1" hangingPunct="1">
              <a:spcBef>
                <a:spcPct val="0"/>
              </a:spcBef>
            </a:pPr>
            <a:r>
              <a:rPr lang="zh-CN" altLang="en-US" dirty="0"/>
              <a:t>计算机行业中的各类标准文档</a:t>
            </a:r>
          </a:p>
          <a:p>
            <a:pPr lvl="0" eaLnBrk="1" hangingPunct="1">
              <a:spcBef>
                <a:spcPct val="0"/>
              </a:spcBef>
            </a:pPr>
            <a:r>
              <a:rPr lang="zh-CN" altLang="en-US" dirty="0"/>
              <a:t>电子逻辑布图及规格说明等</a:t>
            </a:r>
            <a:r>
              <a:rPr lang="en-US" altLang="zh-CN" dirty="0"/>
              <a:t>——</a:t>
            </a:r>
            <a:r>
              <a:rPr lang="zh-CN" altLang="en-US" dirty="0"/>
              <a:t>专门从事硬件设计与制造方面的工作（由行业标准协会提供，如：内存芯片标准化，</a:t>
            </a:r>
            <a:r>
              <a:rPr lang="en-US" altLang="zh-CN" dirty="0"/>
              <a:t>IEEE</a:t>
            </a:r>
            <a:r>
              <a:rPr lang="zh-CN" altLang="en-US" dirty="0"/>
              <a:t>，网络</a:t>
            </a:r>
            <a:r>
              <a:rPr lang="en-US" altLang="zh-CN" dirty="0"/>
              <a:t>7</a:t>
            </a:r>
            <a:r>
              <a:rPr lang="zh-CN" altLang="en-US" dirty="0"/>
              <a:t>层协议等）</a:t>
            </a:r>
          </a:p>
          <a:p>
            <a:pPr lvl="0" eaLnBrk="1" hangingPunct="1">
              <a:spcBef>
                <a:spcPct val="0"/>
              </a:spcBef>
            </a:pPr>
            <a:r>
              <a:rPr lang="zh-CN" altLang="en-US" dirty="0"/>
              <a:t>系统软件协议等</a:t>
            </a:r>
            <a:r>
              <a:rPr lang="en-US" altLang="zh-CN" dirty="0"/>
              <a:t>——</a:t>
            </a:r>
            <a:r>
              <a:rPr lang="zh-CN" altLang="en-US" dirty="0"/>
              <a:t>专门从事软件平台设计与编制方面的工作</a:t>
            </a:r>
          </a:p>
          <a:p>
            <a:pPr lvl="0" eaLnBrk="1" hangingPunct="1">
              <a:spcBef>
                <a:spcPct val="0"/>
              </a:spcBef>
            </a:pPr>
            <a:r>
              <a:rPr lang="zh-CN" altLang="en-US" dirty="0"/>
              <a:t>硬件维护手册、技术手册等</a:t>
            </a:r>
            <a:r>
              <a:rPr lang="en-US" altLang="zh-CN" dirty="0"/>
              <a:t>——</a:t>
            </a:r>
            <a:r>
              <a:rPr lang="zh-CN" altLang="en-US" dirty="0"/>
              <a:t>专门从事硬件维护与维修方面的工作（由制造商提供）</a:t>
            </a:r>
          </a:p>
          <a:p>
            <a:pPr lvl="0" eaLnBrk="1" hangingPunct="1">
              <a:spcBef>
                <a:spcPct val="0"/>
              </a:spcBef>
            </a:pPr>
            <a:r>
              <a:rPr lang="zh-CN" altLang="en-US" dirty="0"/>
              <a:t>软件技术手册、用户参考等</a:t>
            </a:r>
            <a:r>
              <a:rPr lang="en-US" altLang="zh-CN" dirty="0"/>
              <a:t>——</a:t>
            </a:r>
            <a:r>
              <a:rPr lang="zh-CN" altLang="en-US" dirty="0"/>
              <a:t>专门从事软件维护与开发方面的工作</a:t>
            </a:r>
          </a:p>
          <a:p>
            <a:pPr lvl="0" eaLnBrk="1" hangingPunct="1">
              <a:spcBef>
                <a:spcPct val="0"/>
              </a:spcBef>
            </a:pPr>
            <a:r>
              <a:rPr lang="zh-CN" altLang="en-US" dirty="0"/>
              <a:t>应用软件等文档</a:t>
            </a:r>
            <a:r>
              <a:rPr lang="en-US" altLang="zh-CN" dirty="0"/>
              <a:t>——</a:t>
            </a:r>
            <a:r>
              <a:rPr lang="zh-CN" altLang="en-US" dirty="0"/>
              <a:t>应用单位用户             （由 应用软件编制人员和用户提供）</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a:solidFill>
              <a:srgbClr val="000000"/>
            </a:solidFill>
            <a:miter/>
          </a:ln>
        </p:spPr>
      </p:sp>
      <p:sp>
        <p:nvSpPr>
          <p:cNvPr id="33795" name="备注占位符 2"/>
          <p:cNvSpPr>
            <a:spLocks noGrp="1"/>
          </p:cNvSpPr>
          <p:nvPr>
            <p:ph type="body" idx="1"/>
          </p:nvPr>
        </p:nvSpPr>
        <p:spPr>
          <a:noFill/>
          <a:ln>
            <a:noFill/>
          </a:ln>
        </p:spPr>
        <p:txBody>
          <a:bodyPr wrap="square" lIns="91440" tIns="45720" rIns="91440" bIns="45720" anchor="t"/>
          <a:lstStyle/>
          <a:p>
            <a:pPr lvl="0"/>
            <a:r>
              <a:rPr lang="en-US" altLang="zh-CN" dirty="0"/>
              <a:t>Chip select</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a:ln>
            <a:solidFill>
              <a:srgbClr val="000000">
                <a:alpha val="100000"/>
              </a:srgbClr>
            </a:solidFill>
            <a:miter lim="800000"/>
          </a:ln>
        </p:spPr>
      </p:sp>
      <p:sp>
        <p:nvSpPr>
          <p:cNvPr id="36867" name="Rectangle 3"/>
          <p:cNvSpPr>
            <a:spLocks noGrp="1"/>
          </p:cNvSpPr>
          <p:nvPr>
            <p:ph type="body" idx="1"/>
          </p:nvPr>
        </p:nvSpPr>
        <p:spPr>
          <a:noFill/>
          <a:ln>
            <a:noFill/>
          </a:ln>
        </p:spPr>
        <p:txBody>
          <a:bodyPr wrap="square" lIns="91440" tIns="45720" rIns="91440" bIns="45720" anchor="t"/>
          <a:lstStyle/>
          <a:p>
            <a:pPr lvl="0"/>
            <a:r>
              <a:rPr lang="zh-CN" altLang="en-US" i="1" dirty="0"/>
              <a:t>斜杠</a:t>
            </a:r>
            <a:r>
              <a:rPr lang="zh-CN" altLang="en-US" dirty="0"/>
              <a:t>分正</a:t>
            </a:r>
            <a:r>
              <a:rPr lang="zh-CN" altLang="en-US" i="1" dirty="0"/>
              <a:t>斜杠</a:t>
            </a:r>
            <a:r>
              <a:rPr lang="en-US" altLang="zh-CN" dirty="0"/>
              <a:t>( forward slash ‘/’ )</a:t>
            </a:r>
            <a:r>
              <a:rPr lang="zh-CN" altLang="en-US" dirty="0"/>
              <a:t>和反</a:t>
            </a:r>
            <a:r>
              <a:rPr lang="zh-CN" altLang="en-US" i="1" dirty="0"/>
              <a:t>斜杠</a:t>
            </a:r>
            <a:r>
              <a:rPr lang="en-US" altLang="zh-CN" dirty="0"/>
              <a:t>( backslash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a:solidFill>
              <a:srgbClr val="000000">
                <a:alpha val="100000"/>
              </a:srgbClr>
            </a:solidFill>
            <a:miter lim="800000"/>
          </a:ln>
        </p:spPr>
      </p:sp>
      <p:sp>
        <p:nvSpPr>
          <p:cNvPr id="47107" name="备注占位符 2"/>
          <p:cNvSpPr>
            <a:spLocks noGrp="1"/>
          </p:cNvSpPr>
          <p:nvPr>
            <p:ph type="body"/>
          </p:nvPr>
        </p:nvSpPr>
        <p:spPr>
          <a:noFill/>
          <a:ln>
            <a:noFill/>
          </a:ln>
        </p:spPr>
        <p:txBody>
          <a:bodyPr wrap="square" lIns="91440" tIns="45720" rIns="91440" bIns="45720" anchor="t"/>
          <a:lstStyle/>
          <a:p>
            <a:pPr lvl="0" eaLnBrk="1" hangingPunct="1">
              <a:spcBef>
                <a:spcPct val="0"/>
              </a:spcBef>
            </a:pP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a:ln>
            <a:solidFill>
              <a:srgbClr val="000000">
                <a:alpha val="100000"/>
              </a:srgbClr>
            </a:solidFill>
            <a:miter lim="800000"/>
          </a:ln>
        </p:spPr>
      </p:sp>
      <p:sp>
        <p:nvSpPr>
          <p:cNvPr id="50179" name="Rectangle 3"/>
          <p:cNvSpPr>
            <a:spLocks noGrp="1"/>
          </p:cNvSpPr>
          <p:nvPr>
            <p:ph type="body" idx="1"/>
          </p:nvPr>
        </p:nvSpPr>
        <p:spPr>
          <a:noFill/>
          <a:ln>
            <a:noFill/>
          </a:ln>
        </p:spPr>
        <p:txBody>
          <a:bodyPr wrap="square" lIns="91440" tIns="45720" rIns="91440" bIns="45720" anchor="t"/>
          <a:lstStyle/>
          <a:p>
            <a:pPr lvl="0"/>
            <a:r>
              <a:rPr lang="zh-CN" altLang="en-US" dirty="0"/>
              <a:t>上面这几个时间参数见教材</a:t>
            </a:r>
            <a:r>
              <a:rPr lang="en-US" altLang="zh-CN" dirty="0"/>
              <a:t>P52</a:t>
            </a:r>
            <a:r>
              <a:rPr lang="zh-CN" altLang="en-US" dirty="0"/>
              <a:t>页图</a:t>
            </a:r>
            <a:r>
              <a:rPr lang="en-US" altLang="zh-CN" dirty="0"/>
              <a:t>2.21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a:ln>
            <a:solidFill>
              <a:srgbClr val="000000">
                <a:alpha val="100000"/>
              </a:srgbClr>
            </a:solidFill>
            <a:miter lim="800000"/>
          </a:ln>
        </p:spPr>
      </p:sp>
      <p:sp>
        <p:nvSpPr>
          <p:cNvPr id="50179" name="Rectangle 3"/>
          <p:cNvSpPr>
            <a:spLocks noGrp="1"/>
          </p:cNvSpPr>
          <p:nvPr>
            <p:ph type="body" idx="1"/>
          </p:nvPr>
        </p:nvSpPr>
        <p:spPr>
          <a:noFill/>
          <a:ln>
            <a:noFill/>
          </a:ln>
        </p:spPr>
        <p:txBody>
          <a:bodyPr wrap="square" lIns="91440" tIns="45720" rIns="91440" bIns="45720" anchor="t"/>
          <a:lstStyle/>
          <a:p>
            <a:pPr lvl="0"/>
            <a:r>
              <a:rPr lang="zh-CN" altLang="en-US" dirty="0"/>
              <a:t>上面这几个时间参数见教材</a:t>
            </a:r>
            <a:r>
              <a:rPr lang="en-US" altLang="zh-CN" dirty="0"/>
              <a:t>P52</a:t>
            </a:r>
            <a:r>
              <a:rPr lang="zh-CN" altLang="en-US" dirty="0"/>
              <a:t>页图</a:t>
            </a:r>
            <a:r>
              <a:rPr lang="en-US" altLang="zh-CN" dirty="0"/>
              <a:t>2.21</a:t>
            </a:r>
          </a:p>
        </p:txBody>
      </p:sp>
    </p:spTree>
    <p:extLst>
      <p:ext uri="{BB962C8B-B14F-4D97-AF65-F5344CB8AC3E}">
        <p14:creationId xmlns:p14="http://schemas.microsoft.com/office/powerpoint/2010/main" val="3185933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TextEdit="1"/>
          </p:cNvSpPr>
          <p:nvPr>
            <p:ph type="sldImg"/>
          </p:nvPr>
        </p:nvSpPr>
        <p:spPr>
          <a:ln>
            <a:solidFill>
              <a:srgbClr val="000000">
                <a:alpha val="100000"/>
              </a:srgbClr>
            </a:solidFill>
            <a:miter lim="800000"/>
          </a:ln>
        </p:spPr>
      </p:sp>
      <p:sp>
        <p:nvSpPr>
          <p:cNvPr id="50179" name="Rectangle 3"/>
          <p:cNvSpPr>
            <a:spLocks noGrp="1"/>
          </p:cNvSpPr>
          <p:nvPr>
            <p:ph type="body" idx="1"/>
          </p:nvPr>
        </p:nvSpPr>
        <p:spPr>
          <a:noFill/>
          <a:ln>
            <a:noFill/>
          </a:ln>
        </p:spPr>
        <p:txBody>
          <a:bodyPr wrap="square" lIns="91440" tIns="45720" rIns="91440" bIns="45720" anchor="t"/>
          <a:lstStyle/>
          <a:p>
            <a:pPr lvl="0"/>
            <a:r>
              <a:rPr lang="zh-CN" altLang="en-US" dirty="0"/>
              <a:t>上面这几个时间参数见教材</a:t>
            </a:r>
            <a:r>
              <a:rPr lang="en-US" altLang="zh-CN" dirty="0"/>
              <a:t>P52</a:t>
            </a:r>
            <a:r>
              <a:rPr lang="zh-CN" altLang="en-US" dirty="0"/>
              <a:t>页图</a:t>
            </a:r>
            <a:r>
              <a:rPr lang="en-US" altLang="zh-CN" dirty="0"/>
              <a:t>2.21</a:t>
            </a:r>
          </a:p>
        </p:txBody>
      </p:sp>
    </p:spTree>
    <p:extLst>
      <p:ext uri="{BB962C8B-B14F-4D97-AF65-F5344CB8AC3E}">
        <p14:creationId xmlns:p14="http://schemas.microsoft.com/office/powerpoint/2010/main" val="26214794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ctrTitle"/>
          </p:nvPr>
        </p:nvSpPr>
        <p:spPr>
          <a:xfrm>
            <a:off x="1143000" y="841876"/>
            <a:ext cx="6858000" cy="1790921"/>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2701862"/>
            <a:ext cx="6858000" cy="124197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64C70021-CBEF-4567-B9CE-26A347A182E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4DAE5DE-2DB7-4DF2-AFF4-9974FB37160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78"/>
            <a:ext cx="7886700" cy="994295"/>
          </a:xfr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628650" y="1369388"/>
            <a:ext cx="7886700" cy="3263906"/>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787B4-6A0A-4DC7-97A9-9CC4AE18302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5B3A42-B264-4631-B698-1DCD084920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78"/>
            <a:ext cx="1971675" cy="4359417"/>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273878"/>
            <a:ext cx="5800725" cy="4359417"/>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787B4-6A0A-4DC7-97A9-9CC4AE18302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5B3A42-B264-4631-B698-1DCD084920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78"/>
            <a:ext cx="7886700" cy="435941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787B4-6A0A-4DC7-97A9-9CC4AE18302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5B3A42-B264-4631-B698-1DCD084920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85725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685800" y="1485900"/>
            <a:ext cx="7772400" cy="308610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0" name="Rectangle 4"/>
          <p:cNvSpPr>
            <a:spLocks noGrp="1" noChangeArrowheads="1"/>
          </p:cNvSpPr>
          <p:nvPr>
            <p:ph type="dt" sz="half" idx="2"/>
          </p:nvPr>
        </p:nvSpPr>
        <p:spPr>
          <a:xfrm>
            <a:off x="628650" y="4767263"/>
            <a:ext cx="2057400" cy="274638"/>
          </a:xfrm>
          <a:prstGeom prst="rect">
            <a:avLst/>
          </a:prstGeom>
        </p:spPr>
        <p:txBody>
          <a:bodyPr vert="horz" wrap="square" lIns="91440" tIns="45720" rIns="91440" bIns="45720" numCol="1" rtlCol="0" anchor="ctr" anchorCtr="0" compatLnSpc="1"/>
          <a:lstStyle>
            <a:lvl1pPr>
              <a:defRPr>
                <a:solidFill>
                  <a:srgbClr val="898989"/>
                </a:solidFill>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E68FB2B-05AA-4386-A92B-0CF4C3898EE7}" type="datetime1">
              <a:rPr kumimoji="0" lang="zh-CN" altLang="en-US"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rPr>
              <a:t>2024/3/21</a:t>
            </a:fld>
            <a:endParaRPr kumimoji="0" lang="zh-CN" altLang="zh-CN" sz="900" b="0" i="0" u="none" strike="noStrike" kern="1200" cap="none" spc="0" normalizeH="0" baseline="0" noProof="1">
              <a:ln>
                <a:noFill/>
              </a:ln>
              <a:solidFill>
                <a:srgbClr val="898989"/>
              </a:solidFill>
              <a:effectLst/>
              <a:uLnTx/>
              <a:uFillTx/>
              <a:latin typeface="Times New Roman" panose="02020603050405020304" pitchFamily="18" charset="0"/>
              <a:ea typeface="宋体" panose="02010600030101010101" pitchFamily="2" charset="-122"/>
              <a:cs typeface="+mn-ea"/>
            </a:endParaRPr>
          </a:p>
        </p:txBody>
      </p:sp>
      <p:sp>
        <p:nvSpPr>
          <p:cNvPr id="11" name="Rectangle 5"/>
          <p:cNvSpPr>
            <a:spLocks noGrp="1" noChangeArrowheads="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06E3B0A-C3EF-4572-ACD6-272400DAF2C4}"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76"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3" name="内容占位符 2"/>
          <p:cNvSpPr>
            <a:spLocks noGrp="1"/>
          </p:cNvSpPr>
          <p:nvPr>
            <p:ph idx="1"/>
          </p:nvPr>
        </p:nvSpPr>
        <p:spPr>
          <a:xfrm>
            <a:off x="628650" y="1369388"/>
            <a:ext cx="7886700" cy="326390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F1D2B81-E42C-4B97-A9D0-6614020CA385}"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B94830-F2E7-4C12-9203-CAB523439A1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100"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3888" y="1282462"/>
            <a:ext cx="7886700" cy="213981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3442522"/>
            <a:ext cx="7886700" cy="112527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2E675CD-8B2D-455B-AE21-F7E8AE21692D}"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DE823C1-A481-4AF6-96C4-FBDCCA1F1AA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5124"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r>
              <a:rPr lang="zh-CN" altLang="en-US" noProof="1"/>
              <a:t>单击此处编辑母版标题样式</a:t>
            </a:r>
          </a:p>
        </p:txBody>
      </p:sp>
      <p:sp>
        <p:nvSpPr>
          <p:cNvPr id="3" name="内容占位符 2"/>
          <p:cNvSpPr>
            <a:spLocks noGrp="1"/>
          </p:cNvSpPr>
          <p:nvPr>
            <p:ph sz="half" idx="1"/>
          </p:nvPr>
        </p:nvSpPr>
        <p:spPr>
          <a:xfrm>
            <a:off x="628650" y="1369388"/>
            <a:ext cx="3886200" cy="326390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369388"/>
            <a:ext cx="3886200" cy="3263906"/>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日期占位符 4"/>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01AE07F0-6AA9-4C11-98E8-7E9FE91C50A9}"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5"/>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1651822-A9D6-4897-8BD2-CAAA078514C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pic>
        <p:nvPicPr>
          <p:cNvPr id="6148" name="图片 9"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9841" y="273878"/>
            <a:ext cx="7886700" cy="994295"/>
          </a:xfrm>
        </p:spPr>
        <p:txBody>
          <a:bodyPr/>
          <a:lstStyle/>
          <a:p>
            <a:r>
              <a:rPr lang="zh-CN" altLang="en-US" noProof="1"/>
              <a:t>单击此处编辑母版标题样式</a:t>
            </a:r>
          </a:p>
        </p:txBody>
      </p:sp>
      <p:sp>
        <p:nvSpPr>
          <p:cNvPr id="3" name="文本占位符 2"/>
          <p:cNvSpPr>
            <a:spLocks noGrp="1"/>
          </p:cNvSpPr>
          <p:nvPr>
            <p:ph type="body" idx="1"/>
          </p:nvPr>
        </p:nvSpPr>
        <p:spPr>
          <a:xfrm>
            <a:off x="629841" y="1261028"/>
            <a:ext cx="3868340"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629841" y="1879038"/>
            <a:ext cx="3868340" cy="276378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29150" y="1261028"/>
            <a:ext cx="3887391"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4629150" y="1879038"/>
            <a:ext cx="3887391" cy="276378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11" name="日期占位符 6"/>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9FBFB58-F644-4BC8-9B12-FAE7AEFA0DFB}"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7"/>
          <p:cNvSpPr>
            <a:spLocks noGrp="1"/>
          </p:cNvSpPr>
          <p:nvPr>
            <p:ph type="ftr" sz="quarter" idx="1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24CDE27-E419-40C0-8963-9D1A2F1C020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717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r>
              <a:rPr lang="zh-CN" altLang="en-US" noProof="1"/>
              <a:t>单击此处编辑母版标题样式</a:t>
            </a:r>
          </a:p>
        </p:txBody>
      </p:sp>
      <p:sp>
        <p:nvSpPr>
          <p:cNvPr id="11" name="日期占位符 2"/>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4FACF6A-4D85-471E-BE3B-0DB20A46095C}"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3"/>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30BE460-A383-4DE6-AD9D-FCFA5F57B560}"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8196"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11" name="日期占位符 1"/>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2E759BE-1761-431F-8DAB-05B6D12C070A}"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2"/>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灯片编号占位符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3BBAD41-1FAB-4A05-AD50-7977CCD7E3B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740660"/>
            <a:ext cx="4629150" cy="365567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787B4-6A0A-4DC7-97A9-9CC4AE18302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5B3A42-B264-4631-B698-1DCD084920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740660"/>
            <a:ext cx="4629150" cy="365567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787B4-6A0A-4DC7-97A9-9CC4AE18302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5B3A42-B264-4631-B698-1DCD084920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0" descr="电路幻灯片11"/>
          <p:cNvPicPr>
            <a:picLocks noChangeAspect="1"/>
          </p:cNvPicPr>
          <p:nvPr userDrawn="1"/>
        </p:nvPicPr>
        <p:blipFill>
          <a:blip r:embed="rId15"/>
          <a:stretch>
            <a:fillRect/>
          </a:stretch>
        </p:blipFill>
        <p:spPr>
          <a:xfrm>
            <a:off x="-36512" y="-20637"/>
            <a:ext cx="9175750" cy="5168900"/>
          </a:xfrm>
          <a:prstGeom prst="rect">
            <a:avLst/>
          </a:prstGeom>
          <a:noFill/>
          <a:ln w="9525">
            <a:noFill/>
          </a:ln>
        </p:spPr>
      </p:pic>
      <p:sp>
        <p:nvSpPr>
          <p:cNvPr id="4"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latin typeface="Times New Roman" panose="02020603050405020304" pitchFamily="18" charset="0"/>
                <a:ea typeface="宋体" panose="02010600030101010101" pitchFamily="2" charset="-122"/>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D9787B4-6A0A-4DC7-97A9-9CC4AE183024}" type="datetime1">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2024/3/21</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3"/>
          </p:nvPr>
        </p:nvSpPr>
        <p:spPr>
          <a:xfrm>
            <a:off x="3028950" y="4767263"/>
            <a:ext cx="3086100" cy="274638"/>
          </a:xfrm>
          <a:prstGeom prst="rect">
            <a:avLst/>
          </a:prstGeom>
        </p:spPr>
        <p:txBody>
          <a:bodyPr vert="horz" wrap="square" lIns="91440" tIns="45720" rIns="91440" bIns="45720" numCol="1" anchor="ctr" anchorCtr="0" compatLnSpc="1"/>
          <a:lstStyle>
            <a:lvl1pPr algn="ctr" eaLnBrk="1" hangingPunct="1">
              <a:buFont typeface="Arial" panose="020B0604020202020204" pitchFamily="34" charset="0"/>
              <a:buNone/>
              <a:defRPr sz="900" noProof="1">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5B3A42-B264-4631-B698-1DCD0849206F}"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1030" name="组合 9"/>
          <p:cNvGrpSpPr/>
          <p:nvPr userDrawn="1"/>
        </p:nvGrpSpPr>
        <p:grpSpPr>
          <a:xfrm>
            <a:off x="539750" y="52388"/>
            <a:ext cx="1628775" cy="487362"/>
            <a:chOff x="2077" y="3004"/>
            <a:chExt cx="5804" cy="1740"/>
          </a:xfrm>
        </p:grpSpPr>
        <p:pic>
          <p:nvPicPr>
            <p:cNvPr id="1031" name="图片 7" descr="交大矢量logo"/>
            <p:cNvPicPr>
              <a:picLocks noChangeAspect="1"/>
            </p:cNvPicPr>
            <p:nvPr userDrawn="1"/>
          </p:nvPicPr>
          <p:blipFill>
            <a:blip r:embed="rId16"/>
            <a:srcRect l="-1437" t="-9560" r="41219" b="-10179"/>
            <a:stretch>
              <a:fillRect/>
            </a:stretch>
          </p:blipFill>
          <p:spPr>
            <a:xfrm>
              <a:off x="2077" y="3004"/>
              <a:ext cx="5616" cy="1741"/>
            </a:xfrm>
            <a:prstGeom prst="rect">
              <a:avLst/>
            </a:prstGeom>
            <a:noFill/>
            <a:ln w="9525">
              <a:noFill/>
            </a:ln>
          </p:spPr>
        </p:pic>
        <p:sp>
          <p:nvSpPr>
            <p:cNvPr id="9" name="矩形 8"/>
            <p:cNvSpPr/>
            <p:nvPr/>
          </p:nvSpPr>
          <p:spPr>
            <a:xfrm>
              <a:off x="7542" y="4166"/>
              <a:ext cx="339" cy="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708150"/>
            <a:ext cx="9156700" cy="164306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1267" name="标题 1"/>
          <p:cNvSpPr>
            <a:spLocks noGrp="1"/>
          </p:cNvSpPr>
          <p:nvPr>
            <p:ph type="title"/>
          </p:nvPr>
        </p:nvSpPr>
        <p:spPr>
          <a:xfrm>
            <a:off x="2566988" y="2020888"/>
            <a:ext cx="3852862" cy="971550"/>
          </a:xfrm>
          <a:prstGeom prst="rect">
            <a:avLst/>
          </a:prstGeom>
          <a:solidFill>
            <a:srgbClr val="FFFFFF"/>
          </a:solidFill>
          <a:ln>
            <a:solidFill>
              <a:srgbClr val="000000"/>
            </a:solidFill>
            <a:miter/>
          </a:ln>
        </p:spPr>
        <p:txBody>
          <a:bodyPr/>
          <a:lstStyle/>
          <a:p>
            <a:pPr eaLnBrk="1" hangingPunct="1"/>
            <a:r>
              <a:rPr lang="en-US" altLang="en-US" sz="3600" dirty="0">
                <a:latin typeface="方正综艺简体" charset="-122"/>
                <a:ea typeface="方正综艺简体" charset="-122"/>
              </a:rPr>
              <a:t>数 字 逻 辑 电 路</a:t>
            </a:r>
          </a:p>
        </p:txBody>
      </p:sp>
      <p:sp>
        <p:nvSpPr>
          <p:cNvPr id="11268" name="文本框 2"/>
          <p:cNvSpPr txBox="1"/>
          <p:nvPr/>
        </p:nvSpPr>
        <p:spPr>
          <a:xfrm>
            <a:off x="3703638" y="2646363"/>
            <a:ext cx="1073150" cy="398462"/>
          </a:xfrm>
          <a:prstGeom prst="rect">
            <a:avLst/>
          </a:prstGeom>
          <a:noFill/>
          <a:ln w="9525">
            <a:noFill/>
          </a:ln>
        </p:spPr>
        <p:txBody>
          <a:bodyPr>
            <a:spAutoFit/>
          </a:bodyPr>
          <a:lstStyle/>
          <a:p>
            <a:pPr eaLnBrk="1" hangingPunct="1">
              <a:buFont typeface="Arial" panose="020B0604020202020204" pitchFamily="34" charset="0"/>
            </a:pPr>
            <a:r>
              <a:rPr lang="zh-CN" altLang="en-US" dirty="0">
                <a:solidFill>
                  <a:schemeClr val="tx1"/>
                </a:solidFill>
                <a:latin typeface="方正综艺简体" charset="-122"/>
                <a:ea typeface="方正综艺简体" charset="-122"/>
              </a:rPr>
              <a:t>朱正东</a:t>
            </a:r>
          </a:p>
        </p:txBody>
      </p:sp>
      <p:sp>
        <p:nvSpPr>
          <p:cNvPr id="9" name="矩形 8"/>
          <p:cNvSpPr/>
          <p:nvPr/>
        </p:nvSpPr>
        <p:spPr>
          <a:xfrm>
            <a:off x="0" y="-19050"/>
            <a:ext cx="9166225" cy="5164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0" y="1563688"/>
            <a:ext cx="9169400" cy="16462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1271" name="标题 1"/>
          <p:cNvSpPr/>
          <p:nvPr/>
        </p:nvSpPr>
        <p:spPr>
          <a:xfrm>
            <a:off x="2486025" y="1711325"/>
            <a:ext cx="6916738" cy="1190625"/>
          </a:xfrm>
          <a:prstGeom prst="rect">
            <a:avLst/>
          </a:prstGeom>
          <a:noFill/>
          <a:ln w="9525">
            <a:noFill/>
          </a:ln>
        </p:spPr>
        <p:txBody>
          <a:bodyPr anchor="ctr"/>
          <a:lstStyle/>
          <a:p>
            <a:pPr eaLnBrk="1" hangingPunct="1">
              <a:lnSpc>
                <a:spcPct val="90000"/>
              </a:lnSpc>
              <a:buFont typeface="Arial" panose="020B0604020202020204" pitchFamily="34" charset="0"/>
            </a:pPr>
            <a:r>
              <a:rPr lang="zh-CN" altLang="en-US" sz="4400" dirty="0">
                <a:solidFill>
                  <a:schemeClr val="tx1"/>
                </a:solidFill>
                <a:latin typeface="方正综艺简体" charset="-122"/>
                <a:ea typeface="方正综艺简体" charset="-122"/>
              </a:rPr>
              <a:t>数 字 逻 辑 电 路</a:t>
            </a:r>
          </a:p>
        </p:txBody>
      </p:sp>
      <p:sp>
        <p:nvSpPr>
          <p:cNvPr id="11272" name="文本框 11"/>
          <p:cNvSpPr txBox="1"/>
          <p:nvPr/>
        </p:nvSpPr>
        <p:spPr>
          <a:xfrm>
            <a:off x="4165600" y="2692400"/>
            <a:ext cx="1428750" cy="400110"/>
          </a:xfrm>
          <a:prstGeom prst="rect">
            <a:avLst/>
          </a:prstGeom>
          <a:noFill/>
          <a:ln w="9525">
            <a:noFill/>
          </a:ln>
        </p:spPr>
        <p:txBody>
          <a:bodyPr>
            <a:spAutoFit/>
          </a:bodyPr>
          <a:lstStyle/>
          <a:p>
            <a:pPr eaLnBrk="1" hangingPunct="1">
              <a:buFont typeface="Arial" panose="020B0604020202020204" pitchFamily="34" charset="0"/>
            </a:pPr>
            <a:r>
              <a:rPr lang="zh-CN" altLang="en-US" dirty="0">
                <a:solidFill>
                  <a:schemeClr val="tx1"/>
                </a:solidFill>
                <a:latin typeface="方正综艺简体" charset="-122"/>
                <a:ea typeface="方正综艺简体" charset="-122"/>
              </a:rPr>
              <a:t>王今雨</a:t>
            </a:r>
          </a:p>
        </p:txBody>
      </p:sp>
      <p:grpSp>
        <p:nvGrpSpPr>
          <p:cNvPr id="11273" name="组合 12"/>
          <p:cNvGrpSpPr/>
          <p:nvPr/>
        </p:nvGrpSpPr>
        <p:grpSpPr>
          <a:xfrm>
            <a:off x="466725" y="268288"/>
            <a:ext cx="2322513" cy="696912"/>
            <a:chOff x="2077" y="3004"/>
            <a:chExt cx="5804" cy="1740"/>
          </a:xfrm>
        </p:grpSpPr>
        <p:pic>
          <p:nvPicPr>
            <p:cNvPr id="11274" name="图片 13" descr="交大矢量logo"/>
            <p:cNvPicPr>
              <a:picLocks noChangeAspect="1"/>
            </p:cNvPicPr>
            <p:nvPr/>
          </p:nvPicPr>
          <p:blipFill>
            <a:blip r:embed="rId2"/>
            <a:srcRect l="-1437" t="-9560" r="41219" b="-10179"/>
            <a:stretch>
              <a:fillRect/>
            </a:stretch>
          </p:blipFill>
          <p:spPr>
            <a:xfrm>
              <a:off x="2077" y="3004"/>
              <a:ext cx="5616" cy="1741"/>
            </a:xfrm>
            <a:prstGeom prst="rect">
              <a:avLst/>
            </a:prstGeom>
            <a:noFill/>
            <a:ln w="9525">
              <a:noFill/>
            </a:ln>
          </p:spPr>
        </p:pic>
        <p:sp>
          <p:nvSpPr>
            <p:cNvPr id="15" name="矩形 14"/>
            <p:cNvSpPr/>
            <p:nvPr/>
          </p:nvSpPr>
          <p:spPr>
            <a:xfrm>
              <a:off x="7540" y="4165"/>
              <a:ext cx="341" cy="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285750" y="589915"/>
            <a:ext cx="8610600" cy="514350"/>
          </a:xfrm>
          <a:noFill/>
          <a:ln>
            <a:noFill/>
          </a:ln>
        </p:spPr>
        <p:txBody>
          <a:bodyPr/>
          <a:lstStyle/>
          <a:p>
            <a:pPr eaLnBrk="1" hangingPunct="1"/>
            <a:r>
              <a:rPr lang="en-US" altLang="zh-CN" sz="2000" b="1" dirty="0">
                <a:latin typeface="华文新魏" panose="02010800040101010101" pitchFamily="2" charset="-122"/>
                <a:ea typeface="华文新魏" panose="02010800040101010101" pitchFamily="2" charset="-122"/>
              </a:rPr>
              <a:t>2</a:t>
            </a:r>
            <a:r>
              <a:rPr lang="zh-CN" altLang="en-US" sz="2000" b="1" dirty="0">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逻辑</a:t>
            </a:r>
            <a:r>
              <a:rPr lang="zh-CN" altLang="en-US" sz="2000" b="1" dirty="0">
                <a:solidFill>
                  <a:srgbClr val="FF0066"/>
                </a:solidFill>
                <a:latin typeface="华文新魏" panose="02010800040101010101" pitchFamily="2" charset="-122"/>
                <a:ea typeface="华文新魏" panose="02010800040101010101" pitchFamily="2" charset="-122"/>
              </a:rPr>
              <a:t>门的符号标准</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en-US" altLang="zh-CN" sz="2000" b="1" i="1" dirty="0">
                <a:latin typeface="华文新魏" panose="02010800040101010101" pitchFamily="2" charset="-122"/>
                <a:ea typeface="华文新魏" panose="02010800040101010101" pitchFamily="2" charset="-122"/>
              </a:rPr>
              <a:t>Gate Symbols Standards</a:t>
            </a:r>
            <a:r>
              <a:rPr lang="en-US" altLang="zh-CN" sz="2000" b="1" dirty="0">
                <a:latin typeface="华文新魏" panose="02010800040101010101" pitchFamily="2" charset="-122"/>
                <a:ea typeface="华文新魏" panose="02010800040101010101" pitchFamily="2" charset="-122"/>
              </a:rPr>
              <a:t>)</a:t>
            </a:r>
          </a:p>
        </p:txBody>
      </p:sp>
      <p:sp>
        <p:nvSpPr>
          <p:cNvPr id="21506" name="Rectangle 3"/>
          <p:cNvSpPr>
            <a:spLocks noGrp="1"/>
          </p:cNvSpPr>
          <p:nvPr>
            <p:ph idx="1"/>
          </p:nvPr>
        </p:nvSpPr>
        <p:spPr>
          <a:xfrm>
            <a:off x="395288" y="1032510"/>
            <a:ext cx="8231187" cy="1643063"/>
          </a:xfrm>
          <a:noFill/>
          <a:ln>
            <a:noFill/>
          </a:ln>
        </p:spPr>
        <p:txBody>
          <a:bodyPr/>
          <a:lstStyle/>
          <a:p>
            <a:pPr eaLnBrk="1" hangingPunct="1">
              <a:buFont typeface="Wingdings" panose="05000000000000000000" pitchFamily="2" charset="2"/>
              <a:buChar char="Ø"/>
            </a:pP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逻辑门的符号标准</a:t>
            </a:r>
            <a:endParaRPr lang="en-US" altLang="zh-CN" sz="1800" dirty="0">
              <a:latin typeface="华文新魏" panose="02010800040101010101" pitchFamily="2" charset="-122"/>
              <a:ea typeface="华文新魏" panose="02010800040101010101" pitchFamily="2" charset="-122"/>
            </a:endParaRPr>
          </a:p>
          <a:p>
            <a:pPr eaLnBrk="1" hangingPunct="1">
              <a:buChar char="•"/>
            </a:pPr>
            <a:r>
              <a:rPr lang="zh-CN" altLang="en-US" sz="1800" b="1" dirty="0">
                <a:solidFill>
                  <a:srgbClr val="FF0000"/>
                </a:solidFill>
                <a:latin typeface="华文新魏" panose="02010800040101010101" pitchFamily="2" charset="-122"/>
                <a:ea typeface="华文新魏" panose="02010800040101010101" pitchFamily="2" charset="-122"/>
              </a:rPr>
              <a:t>长方形符号</a:t>
            </a:r>
            <a:r>
              <a:rPr lang="zh-CN" altLang="en-US" sz="1800" dirty="0">
                <a:latin typeface="华文新魏" panose="02010800040101010101" pitchFamily="2" charset="-122"/>
                <a:ea typeface="华文新魏" panose="02010800040101010101" pitchFamily="2" charset="-122"/>
              </a:rPr>
              <a:t>：</a:t>
            </a:r>
            <a:r>
              <a:rPr lang="zh-CN" altLang="en-US" sz="1800" dirty="0">
                <a:solidFill>
                  <a:srgbClr val="0000FF"/>
                </a:solidFill>
                <a:latin typeface="华文新魏" panose="02010800040101010101" pitchFamily="2" charset="-122"/>
                <a:ea typeface="华文新魏" panose="02010800040101010101" pitchFamily="2" charset="-122"/>
              </a:rPr>
              <a:t>中国国标</a:t>
            </a:r>
            <a:r>
              <a:rPr lang="zh-CN" altLang="en-US" sz="1800" dirty="0">
                <a:latin typeface="华文新魏" panose="02010800040101010101" pitchFamily="2" charset="-122"/>
                <a:ea typeface="华文新魏" panose="02010800040101010101" pitchFamily="2" charset="-122"/>
              </a:rPr>
              <a:t>、</a:t>
            </a:r>
            <a:r>
              <a:rPr lang="en-US" altLang="zh-CN" sz="1800" dirty="0">
                <a:solidFill>
                  <a:srgbClr val="0000FF"/>
                </a:solidFill>
                <a:latin typeface="华文新魏" panose="02010800040101010101" pitchFamily="2" charset="-122"/>
                <a:ea typeface="华文新魏" panose="02010800040101010101" pitchFamily="2" charset="-122"/>
              </a:rPr>
              <a:t>IEC</a:t>
            </a:r>
            <a:r>
              <a:rPr lang="zh-CN" altLang="en-US" sz="1800" dirty="0">
                <a:latin typeface="华文新魏" panose="02010800040101010101" pitchFamily="2" charset="-122"/>
                <a:ea typeface="华文新魏" panose="02010800040101010101" pitchFamily="2" charset="-122"/>
              </a:rPr>
              <a:t>（</a:t>
            </a:r>
            <a:r>
              <a:rPr lang="en-US" altLang="zh-CN" dirty="0"/>
              <a:t> International Electrotechnical Commission</a:t>
            </a:r>
            <a:r>
              <a:rPr lang="zh-CN" altLang="en-US" sz="1800" dirty="0">
                <a:latin typeface="华文新魏" panose="02010800040101010101" pitchFamily="2" charset="-122"/>
                <a:ea typeface="华文新魏" panose="02010800040101010101" pitchFamily="2" charset="-122"/>
              </a:rPr>
              <a:t>国际电工委员会）标准、</a:t>
            </a:r>
            <a:r>
              <a:rPr lang="en-US" altLang="zh-CN" sz="1800" dirty="0">
                <a:solidFill>
                  <a:srgbClr val="0000FF"/>
                </a:solidFill>
                <a:latin typeface="华文新魏" panose="02010800040101010101" pitchFamily="2" charset="-122"/>
                <a:ea typeface="华文新魏" panose="02010800040101010101" pitchFamily="2" charset="-122"/>
              </a:rPr>
              <a:t>IEEE</a:t>
            </a:r>
            <a:r>
              <a:rPr lang="zh-CN" altLang="en-US" sz="1800" dirty="0">
                <a:latin typeface="华文新魏" panose="02010800040101010101" pitchFamily="2" charset="-122"/>
                <a:ea typeface="华文新魏" panose="02010800040101010101" pitchFamily="2" charset="-122"/>
              </a:rPr>
              <a:t>（电气和电子工程师协会）标准</a:t>
            </a:r>
          </a:p>
          <a:p>
            <a:pPr eaLnBrk="1" hangingPunct="1"/>
            <a:r>
              <a:rPr lang="zh-CN" altLang="en-US" sz="1800" b="1" dirty="0">
                <a:solidFill>
                  <a:srgbClr val="FF0000"/>
                </a:solidFill>
                <a:latin typeface="华文新魏" panose="02010800040101010101" pitchFamily="2" charset="-122"/>
                <a:ea typeface="华文新魏" panose="02010800040101010101" pitchFamily="2" charset="-122"/>
              </a:rPr>
              <a:t>变形符号</a:t>
            </a:r>
            <a:r>
              <a:rPr lang="zh-CN" altLang="en-US" sz="1800" dirty="0">
                <a:latin typeface="华文新魏" panose="02010800040101010101" pitchFamily="2" charset="-122"/>
                <a:ea typeface="华文新魏" panose="02010800040101010101" pitchFamily="2" charset="-122"/>
              </a:rPr>
              <a:t>： </a:t>
            </a:r>
            <a:r>
              <a:rPr lang="en-US" altLang="zh-CN" sz="1800" dirty="0">
                <a:solidFill>
                  <a:srgbClr val="0000FF"/>
                </a:solidFill>
                <a:latin typeface="华文新魏" panose="02010800040101010101" pitchFamily="2" charset="-122"/>
                <a:ea typeface="华文新魏" panose="02010800040101010101" pitchFamily="2" charset="-122"/>
              </a:rPr>
              <a:t>IEEE</a:t>
            </a:r>
            <a:r>
              <a:rPr lang="zh-CN" altLang="en-US" sz="1800" dirty="0">
                <a:solidFill>
                  <a:srgbClr val="0000FF"/>
                </a:solidFill>
                <a:latin typeface="华文新魏" panose="02010800040101010101" pitchFamily="2" charset="-122"/>
                <a:ea typeface="华文新魏" panose="02010800040101010101" pitchFamily="2" charset="-122"/>
              </a:rPr>
              <a:t>标准</a:t>
            </a:r>
            <a:r>
              <a:rPr lang="zh-CN" altLang="en-US" sz="1800" dirty="0">
                <a:latin typeface="华文新魏" panose="02010800040101010101" pitchFamily="2" charset="-122"/>
                <a:ea typeface="华文新魏" panose="02010800040101010101" pitchFamily="2" charset="-122"/>
              </a:rPr>
              <a:t>　</a:t>
            </a:r>
          </a:p>
          <a:p>
            <a:pPr eaLnBrk="1" hangingPunct="1">
              <a:buNone/>
            </a:pPr>
            <a:r>
              <a:rPr lang="zh-CN" altLang="en-US" sz="1800" dirty="0">
                <a:latin typeface="华文新魏" panose="02010800040101010101" pitchFamily="2" charset="-122"/>
                <a:ea typeface="华文新魏" panose="02010800040101010101" pitchFamily="2" charset="-122"/>
              </a:rPr>
              <a:t>	常用门的符号表示参见下页图所示。</a:t>
            </a:r>
          </a:p>
        </p:txBody>
      </p:sp>
      <p:sp>
        <p:nvSpPr>
          <p:cNvPr id="21508" name="Rectangle 3"/>
          <p:cNvSpPr txBox="1"/>
          <p:nvPr/>
        </p:nvSpPr>
        <p:spPr>
          <a:xfrm>
            <a:off x="327025" y="3263265"/>
            <a:ext cx="8061325" cy="1657350"/>
          </a:xfrm>
          <a:prstGeom prst="rect">
            <a:avLst/>
          </a:prstGeom>
          <a:noFill/>
          <a:ln w="9525">
            <a:noFill/>
          </a:ln>
        </p:spPr>
        <p:txBody>
          <a:bodyPr/>
          <a:lstStyle/>
          <a:p>
            <a:pPr marL="171450" indent="-171450" defTabSz="685800" eaLnBrk="1" hangingPunct="1">
              <a:lnSpc>
                <a:spcPct val="90000"/>
              </a:lnSpc>
              <a:spcBef>
                <a:spcPts val="750"/>
              </a:spcBef>
              <a:buFont typeface="Wingdings" panose="05000000000000000000" pitchFamily="2" charset="2"/>
              <a:buChar char="Ø"/>
            </a:pPr>
            <a:r>
              <a:rPr lang="zh-CN" altLang="en-US" sz="1800" b="1" dirty="0">
                <a:solidFill>
                  <a:srgbClr val="FF0066"/>
                </a:solidFill>
                <a:latin typeface="华文新魏" panose="02010800040101010101" pitchFamily="2" charset="-122"/>
                <a:ea typeface="华文新魏" panose="02010800040101010101" pitchFamily="2" charset="-122"/>
              </a:rPr>
              <a:t>门的等效符号</a:t>
            </a:r>
            <a:endParaRPr lang="en-US" altLang="zh-CN" sz="1800" b="1" dirty="0">
              <a:solidFill>
                <a:srgbClr val="FF0066"/>
              </a:solidFill>
              <a:latin typeface="华文新魏" panose="02010800040101010101" pitchFamily="2" charset="-122"/>
              <a:ea typeface="华文新魏" panose="02010800040101010101" pitchFamily="2" charset="-122"/>
            </a:endParaRPr>
          </a:p>
          <a:p>
            <a:pPr marL="171450" indent="-171450" defTabSz="685800" eaLnBrk="1" hangingPunct="1">
              <a:lnSpc>
                <a:spcPct val="90000"/>
              </a:lnSpc>
              <a:spcBef>
                <a:spcPts val="75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对上述常用门中</a:t>
            </a:r>
            <a:r>
              <a:rPr lang="zh-CN" altLang="en-US" sz="1800" b="1" u="sng" dirty="0">
                <a:solidFill>
                  <a:schemeClr val="tx1"/>
                </a:solidFill>
                <a:latin typeface="华文新魏" panose="02010800040101010101" pitchFamily="2" charset="-122"/>
                <a:ea typeface="华文新魏" panose="02010800040101010101" pitchFamily="2" charset="-122"/>
              </a:rPr>
              <a:t>输入信号进行有效级变换</a:t>
            </a:r>
            <a:r>
              <a:rPr lang="en-US" altLang="zh-CN" sz="1800" b="1" u="sng" dirty="0">
                <a:solidFill>
                  <a:schemeClr val="tx1"/>
                </a:solidFill>
                <a:latin typeface="华文新魏" panose="02010800040101010101" pitchFamily="2" charset="-122"/>
                <a:ea typeface="华文新魏" panose="02010800040101010101" pitchFamily="2" charset="-122"/>
              </a:rPr>
              <a:t>(</a:t>
            </a:r>
            <a:r>
              <a:rPr lang="zh-CN" altLang="en-US" sz="1800" b="1" u="sng" dirty="0">
                <a:solidFill>
                  <a:schemeClr val="tx1"/>
                </a:solidFill>
                <a:latin typeface="华文新魏" panose="02010800040101010101" pitchFamily="2" charset="-122"/>
                <a:ea typeface="华文新魏" panose="02010800040101010101" pitchFamily="2" charset="-122"/>
              </a:rPr>
              <a:t>变反</a:t>
            </a:r>
            <a:r>
              <a:rPr lang="en-US" altLang="zh-CN" sz="1800" b="1" u="sng"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，并按照</a:t>
            </a:r>
            <a:r>
              <a:rPr lang="en-US" altLang="zh-CN" sz="1800" b="1" dirty="0">
                <a:solidFill>
                  <a:schemeClr val="tx1"/>
                </a:solidFill>
                <a:latin typeface="华文新魏" panose="02010800040101010101" pitchFamily="2" charset="-122"/>
                <a:ea typeface="华文新魏" panose="02010800040101010101" pitchFamily="2" charset="-122"/>
              </a:rPr>
              <a:t>DeMorgan</a:t>
            </a:r>
            <a:r>
              <a:rPr lang="zh-CN" altLang="en-US" sz="1800" b="1" dirty="0">
                <a:solidFill>
                  <a:schemeClr val="tx1"/>
                </a:solidFill>
                <a:latin typeface="华文新魏" panose="02010800040101010101" pitchFamily="2" charset="-122"/>
                <a:ea typeface="华文新魏" panose="02010800040101010101" pitchFamily="2" charset="-122"/>
              </a:rPr>
              <a:t>定律得到的门的等效符号。</a:t>
            </a:r>
          </a:p>
          <a:p>
            <a:pPr marL="171450" indent="-171450" defTabSz="685800" eaLnBrk="1" hangingPunct="1">
              <a:lnSpc>
                <a:spcPct val="90000"/>
              </a:lnSpc>
              <a:spcBef>
                <a:spcPts val="75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实际上，</a:t>
            </a:r>
            <a:r>
              <a:rPr lang="zh-CN" altLang="en-US" sz="1800" b="1" dirty="0">
                <a:solidFill>
                  <a:srgbClr val="FF0000"/>
                </a:solidFill>
                <a:latin typeface="华文新魏" panose="02010800040101010101" pitchFamily="2" charset="-122"/>
                <a:ea typeface="华文新魏" panose="02010800040101010101" pitchFamily="2" charset="-122"/>
              </a:rPr>
              <a:t>等效变换即为小圆圈（表示反相器）在门的符号上的出现和移动（可以变换具有反向输出的门）</a:t>
            </a:r>
            <a:r>
              <a:rPr lang="zh-CN" altLang="en-US" sz="1800" b="1" dirty="0">
                <a:solidFill>
                  <a:schemeClr val="tx1"/>
                </a:solidFill>
                <a:latin typeface="华文新魏" panose="02010800040101010101" pitchFamily="2" charset="-122"/>
                <a:ea typeface="华文新魏" panose="02010800040101010101" pitchFamily="2" charset="-122"/>
              </a:rPr>
              <a:t>。参见下页图所示</a:t>
            </a:r>
          </a:p>
        </p:txBody>
      </p:sp>
      <p:pic>
        <p:nvPicPr>
          <p:cNvPr id="3" name="图片 2"/>
          <p:cNvPicPr>
            <a:picLocks noChangeAspect="1"/>
          </p:cNvPicPr>
          <p:nvPr/>
        </p:nvPicPr>
        <p:blipFill>
          <a:blip r:embed="rId2"/>
          <a:srcRect l="-16905"/>
          <a:stretch>
            <a:fillRect/>
          </a:stretch>
        </p:blipFill>
        <p:spPr>
          <a:xfrm>
            <a:off x="3435350" y="2084705"/>
            <a:ext cx="5622925" cy="129984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6">
                                            <p:txEl>
                                              <p:charRg st="0" end="11"/>
                                            </p:txEl>
                                          </p:spTgt>
                                        </p:tgtEl>
                                        <p:attrNameLst>
                                          <p:attrName>style.visibility</p:attrName>
                                        </p:attrNameLst>
                                      </p:cBhvr>
                                      <p:to>
                                        <p:strVal val="visible"/>
                                      </p:to>
                                    </p:set>
                                    <p:animEffect transition="in" filter="fade">
                                      <p:cBhvr>
                                        <p:cTn id="7" dur="1000"/>
                                        <p:tgtEl>
                                          <p:spTgt spid="21506">
                                            <p:txEl>
                                              <p:charRg st="0" end="11"/>
                                            </p:txEl>
                                          </p:spTgt>
                                        </p:tgtEl>
                                      </p:cBhvr>
                                    </p:animEffect>
                                    <p:anim calcmode="lin" valueType="num">
                                      <p:cBhvr>
                                        <p:cTn id="8" dur="1000" fill="hold"/>
                                        <p:tgtEl>
                                          <p:spTgt spid="21506">
                                            <p:txEl>
                                              <p:charRg st="0" end="11"/>
                                            </p:txEl>
                                          </p:spTgt>
                                        </p:tgtEl>
                                        <p:attrNameLst>
                                          <p:attrName>ppt_x</p:attrName>
                                        </p:attrNameLst>
                                      </p:cBhvr>
                                      <p:tavLst>
                                        <p:tav tm="0">
                                          <p:val>
                                            <p:strVal val="#ppt_x"/>
                                          </p:val>
                                        </p:tav>
                                        <p:tav tm="100000">
                                          <p:val>
                                            <p:strVal val="#ppt_x"/>
                                          </p:val>
                                        </p:tav>
                                      </p:tavLst>
                                    </p:anim>
                                    <p:anim calcmode="lin" valueType="num">
                                      <p:cBhvr>
                                        <p:cTn id="9" dur="1000" fill="hold"/>
                                        <p:tgtEl>
                                          <p:spTgt spid="21506">
                                            <p:txEl>
                                              <p:charRg st="0"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506">
                                            <p:txEl>
                                              <p:charRg st="11" end="98"/>
                                            </p:txEl>
                                          </p:spTgt>
                                        </p:tgtEl>
                                        <p:attrNameLst>
                                          <p:attrName>style.visibility</p:attrName>
                                        </p:attrNameLst>
                                      </p:cBhvr>
                                      <p:to>
                                        <p:strVal val="visible"/>
                                      </p:to>
                                    </p:set>
                                    <p:animEffect transition="in" filter="fade">
                                      <p:cBhvr>
                                        <p:cTn id="12" dur="1000"/>
                                        <p:tgtEl>
                                          <p:spTgt spid="21506">
                                            <p:txEl>
                                              <p:charRg st="11" end="98"/>
                                            </p:txEl>
                                          </p:spTgt>
                                        </p:tgtEl>
                                      </p:cBhvr>
                                    </p:animEffect>
                                    <p:anim calcmode="lin" valueType="num">
                                      <p:cBhvr>
                                        <p:cTn id="13" dur="1000" fill="hold"/>
                                        <p:tgtEl>
                                          <p:spTgt spid="21506">
                                            <p:txEl>
                                              <p:charRg st="11" end="98"/>
                                            </p:txEl>
                                          </p:spTgt>
                                        </p:tgtEl>
                                        <p:attrNameLst>
                                          <p:attrName>ppt_x</p:attrName>
                                        </p:attrNameLst>
                                      </p:cBhvr>
                                      <p:tavLst>
                                        <p:tav tm="0">
                                          <p:val>
                                            <p:strVal val="#ppt_x"/>
                                          </p:val>
                                        </p:tav>
                                        <p:tav tm="100000">
                                          <p:val>
                                            <p:strVal val="#ppt_x"/>
                                          </p:val>
                                        </p:tav>
                                      </p:tavLst>
                                    </p:anim>
                                    <p:anim calcmode="lin" valueType="num">
                                      <p:cBhvr>
                                        <p:cTn id="14" dur="1000" fill="hold"/>
                                        <p:tgtEl>
                                          <p:spTgt spid="21506">
                                            <p:txEl>
                                              <p:charRg st="11" end="98"/>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1506">
                                            <p:txEl>
                                              <p:charRg st="98" end="111"/>
                                            </p:txEl>
                                          </p:spTgt>
                                        </p:tgtEl>
                                        <p:attrNameLst>
                                          <p:attrName>style.visibility</p:attrName>
                                        </p:attrNameLst>
                                      </p:cBhvr>
                                      <p:to>
                                        <p:strVal val="visible"/>
                                      </p:to>
                                    </p:set>
                                    <p:animEffect transition="in" filter="fade">
                                      <p:cBhvr>
                                        <p:cTn id="17" dur="1000"/>
                                        <p:tgtEl>
                                          <p:spTgt spid="21506">
                                            <p:txEl>
                                              <p:charRg st="98" end="111"/>
                                            </p:txEl>
                                          </p:spTgt>
                                        </p:tgtEl>
                                      </p:cBhvr>
                                    </p:animEffect>
                                    <p:anim calcmode="lin" valueType="num">
                                      <p:cBhvr>
                                        <p:cTn id="18" dur="1000" fill="hold"/>
                                        <p:tgtEl>
                                          <p:spTgt spid="21506">
                                            <p:txEl>
                                              <p:charRg st="98" end="111"/>
                                            </p:txEl>
                                          </p:spTgt>
                                        </p:tgtEl>
                                        <p:attrNameLst>
                                          <p:attrName>ppt_x</p:attrName>
                                        </p:attrNameLst>
                                      </p:cBhvr>
                                      <p:tavLst>
                                        <p:tav tm="0">
                                          <p:val>
                                            <p:strVal val="#ppt_x"/>
                                          </p:val>
                                        </p:tav>
                                        <p:tav tm="100000">
                                          <p:val>
                                            <p:strVal val="#ppt_x"/>
                                          </p:val>
                                        </p:tav>
                                      </p:tavLst>
                                    </p:anim>
                                    <p:anim calcmode="lin" valueType="num">
                                      <p:cBhvr>
                                        <p:cTn id="19" dur="1000" fill="hold"/>
                                        <p:tgtEl>
                                          <p:spTgt spid="21506">
                                            <p:txEl>
                                              <p:charRg st="98" end="11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1506">
                                            <p:txEl>
                                              <p:pRg st="3" end="3"/>
                                            </p:txEl>
                                          </p:spTgt>
                                        </p:tgtEl>
                                        <p:attrNameLst>
                                          <p:attrName>style.visibility</p:attrName>
                                        </p:attrNameLst>
                                      </p:cBhvr>
                                      <p:to>
                                        <p:strVal val="visible"/>
                                      </p:to>
                                    </p:set>
                                    <p:animEffect transition="in" filter="fade">
                                      <p:cBhvr>
                                        <p:cTn id="22" dur="1000"/>
                                        <p:tgtEl>
                                          <p:spTgt spid="21506">
                                            <p:txEl>
                                              <p:pRg st="3" end="3"/>
                                            </p:txEl>
                                          </p:spTgt>
                                        </p:tgtEl>
                                      </p:cBhvr>
                                    </p:animEffect>
                                    <p:anim calcmode="lin" valueType="num">
                                      <p:cBhvr>
                                        <p:cTn id="23" dur="10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150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P spid="21508"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p:cNvSpPr>
          <p:nvPr>
            <p:ph type="title"/>
          </p:nvPr>
        </p:nvSpPr>
        <p:spPr>
          <a:xfrm>
            <a:off x="323850" y="987425"/>
            <a:ext cx="647700" cy="3887788"/>
          </a:xfrm>
          <a:noFill/>
          <a:ln>
            <a:noFill/>
          </a:ln>
        </p:spPr>
        <p:txBody>
          <a:bodyPr vert="eaVert"/>
          <a:lstStyle/>
          <a:p>
            <a:pPr eaLnBrk="1" hangingPunct="1"/>
            <a:r>
              <a:rPr lang="zh-CN" altLang="en-US" sz="1800" b="1" dirty="0">
                <a:solidFill>
                  <a:srgbClr val="FF0000"/>
                </a:solidFill>
                <a:latin typeface="华文新魏" panose="02010800040101010101" pitchFamily="2" charset="-122"/>
                <a:ea typeface="华文新魏" panose="02010800040101010101" pitchFamily="2" charset="-122"/>
              </a:rPr>
              <a:t>常用逻辑门的两种标准化的表示形式</a:t>
            </a:r>
          </a:p>
        </p:txBody>
      </p:sp>
      <p:grpSp>
        <p:nvGrpSpPr>
          <p:cNvPr id="30725" name="Group 407"/>
          <p:cNvGrpSpPr/>
          <p:nvPr/>
        </p:nvGrpSpPr>
        <p:grpSpPr>
          <a:xfrm>
            <a:off x="1256983" y="75565"/>
            <a:ext cx="7504112" cy="5092700"/>
            <a:chOff x="240" y="411"/>
            <a:chExt cx="5280" cy="3885"/>
          </a:xfrm>
        </p:grpSpPr>
        <p:sp>
          <p:nvSpPr>
            <p:cNvPr id="2" name="Line 410"/>
            <p:cNvSpPr/>
            <p:nvPr/>
          </p:nvSpPr>
          <p:spPr>
            <a:xfrm>
              <a:off x="5325" y="1831"/>
              <a:ext cx="113" cy="0"/>
            </a:xfrm>
            <a:prstGeom prst="line">
              <a:avLst/>
            </a:prstGeom>
            <a:ln w="9525" cap="flat" cmpd="sng">
              <a:solidFill>
                <a:schemeClr val="bg1"/>
              </a:solidFill>
              <a:prstDash val="solid"/>
              <a:headEnd type="none" w="med" len="med"/>
              <a:tailEnd type="none" w="med" len="med"/>
            </a:ln>
          </p:spPr>
        </p:sp>
        <p:sp>
          <p:nvSpPr>
            <p:cNvPr id="3" name="Rectangle 253"/>
            <p:cNvSpPr/>
            <p:nvPr/>
          </p:nvSpPr>
          <p:spPr>
            <a:xfrm>
              <a:off x="240" y="411"/>
              <a:ext cx="1344" cy="336"/>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电路名称</a:t>
              </a:r>
            </a:p>
          </p:txBody>
        </p:sp>
        <p:sp>
          <p:nvSpPr>
            <p:cNvPr id="30726" name="Rectangle 254"/>
            <p:cNvSpPr/>
            <p:nvPr/>
          </p:nvSpPr>
          <p:spPr>
            <a:xfrm>
              <a:off x="1584" y="411"/>
              <a:ext cx="1872" cy="336"/>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方框型符号</a:t>
              </a:r>
            </a:p>
          </p:txBody>
        </p:sp>
        <p:sp>
          <p:nvSpPr>
            <p:cNvPr id="30727" name="Rectangle 255"/>
            <p:cNvSpPr/>
            <p:nvPr/>
          </p:nvSpPr>
          <p:spPr>
            <a:xfrm>
              <a:off x="3456" y="411"/>
              <a:ext cx="2064" cy="336"/>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变形符号</a:t>
              </a:r>
            </a:p>
          </p:txBody>
        </p:sp>
        <p:sp>
          <p:nvSpPr>
            <p:cNvPr id="30728" name="Rectangle 256"/>
            <p:cNvSpPr/>
            <p:nvPr/>
          </p:nvSpPr>
          <p:spPr>
            <a:xfrm>
              <a:off x="240" y="747"/>
              <a:ext cx="1344"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跟随器</a:t>
              </a:r>
            </a:p>
          </p:txBody>
        </p:sp>
        <p:sp>
          <p:nvSpPr>
            <p:cNvPr id="30729" name="Rectangle 257"/>
            <p:cNvSpPr/>
            <p:nvPr/>
          </p:nvSpPr>
          <p:spPr>
            <a:xfrm>
              <a:off x="1584" y="747"/>
              <a:ext cx="1872"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0" name="Rectangle 258"/>
            <p:cNvSpPr/>
            <p:nvPr/>
          </p:nvSpPr>
          <p:spPr>
            <a:xfrm>
              <a:off x="3456" y="747"/>
              <a:ext cx="2064"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1" name="Rectangle 259"/>
            <p:cNvSpPr/>
            <p:nvPr/>
          </p:nvSpPr>
          <p:spPr>
            <a:xfrm>
              <a:off x="240" y="1177"/>
              <a:ext cx="134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非   门</a:t>
              </a:r>
            </a:p>
          </p:txBody>
        </p:sp>
        <p:sp>
          <p:nvSpPr>
            <p:cNvPr id="30732" name="Rectangle 260"/>
            <p:cNvSpPr/>
            <p:nvPr/>
          </p:nvSpPr>
          <p:spPr>
            <a:xfrm>
              <a:off x="1584" y="1177"/>
              <a:ext cx="1872"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3" name="Rectangle 261"/>
            <p:cNvSpPr/>
            <p:nvPr/>
          </p:nvSpPr>
          <p:spPr>
            <a:xfrm>
              <a:off x="3456" y="1177"/>
              <a:ext cx="206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4" name="Rectangle 262"/>
            <p:cNvSpPr/>
            <p:nvPr/>
          </p:nvSpPr>
          <p:spPr>
            <a:xfrm>
              <a:off x="240" y="1606"/>
              <a:ext cx="1344"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与   门</a:t>
              </a:r>
            </a:p>
          </p:txBody>
        </p:sp>
        <p:sp>
          <p:nvSpPr>
            <p:cNvPr id="30735" name="Rectangle 263"/>
            <p:cNvSpPr/>
            <p:nvPr/>
          </p:nvSpPr>
          <p:spPr>
            <a:xfrm>
              <a:off x="1584" y="1606"/>
              <a:ext cx="1872"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6" name="Rectangle 264"/>
            <p:cNvSpPr/>
            <p:nvPr/>
          </p:nvSpPr>
          <p:spPr>
            <a:xfrm>
              <a:off x="3456" y="1606"/>
              <a:ext cx="2064"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7" name="Rectangle 265"/>
            <p:cNvSpPr/>
            <p:nvPr/>
          </p:nvSpPr>
          <p:spPr>
            <a:xfrm>
              <a:off x="240" y="2036"/>
              <a:ext cx="134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或   门</a:t>
              </a:r>
            </a:p>
          </p:txBody>
        </p:sp>
        <p:sp>
          <p:nvSpPr>
            <p:cNvPr id="30738" name="Rectangle 266"/>
            <p:cNvSpPr/>
            <p:nvPr/>
          </p:nvSpPr>
          <p:spPr>
            <a:xfrm>
              <a:off x="1584" y="2036"/>
              <a:ext cx="1872"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39" name="Rectangle 267"/>
            <p:cNvSpPr/>
            <p:nvPr/>
          </p:nvSpPr>
          <p:spPr>
            <a:xfrm>
              <a:off x="3456" y="2036"/>
              <a:ext cx="206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0" name="Rectangle 268"/>
            <p:cNvSpPr/>
            <p:nvPr/>
          </p:nvSpPr>
          <p:spPr>
            <a:xfrm>
              <a:off x="240" y="2465"/>
              <a:ext cx="1344"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与非门</a:t>
              </a:r>
              <a:endParaRPr lang="zh-CN" altLang="en-US" sz="1900" b="1" dirty="0">
                <a:solidFill>
                  <a:schemeClr val="tx1"/>
                </a:solidFill>
                <a:latin typeface="华文新魏" panose="02010800040101010101" pitchFamily="2" charset="-122"/>
                <a:ea typeface="华文新魏" panose="02010800040101010101" pitchFamily="2" charset="-122"/>
              </a:endParaRPr>
            </a:p>
          </p:txBody>
        </p:sp>
        <p:sp>
          <p:nvSpPr>
            <p:cNvPr id="30741" name="Rectangle 269"/>
            <p:cNvSpPr/>
            <p:nvPr/>
          </p:nvSpPr>
          <p:spPr>
            <a:xfrm>
              <a:off x="1584" y="2465"/>
              <a:ext cx="1872"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2" name="Rectangle 270"/>
            <p:cNvSpPr/>
            <p:nvPr/>
          </p:nvSpPr>
          <p:spPr>
            <a:xfrm>
              <a:off x="3456" y="2465"/>
              <a:ext cx="2064" cy="430"/>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3" name="Rectangle 271"/>
            <p:cNvSpPr/>
            <p:nvPr/>
          </p:nvSpPr>
          <p:spPr>
            <a:xfrm>
              <a:off x="240" y="2895"/>
              <a:ext cx="134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或非门</a:t>
              </a:r>
            </a:p>
          </p:txBody>
        </p:sp>
        <p:sp>
          <p:nvSpPr>
            <p:cNvPr id="30744" name="Rectangle 272"/>
            <p:cNvSpPr/>
            <p:nvPr/>
          </p:nvSpPr>
          <p:spPr>
            <a:xfrm>
              <a:off x="1584" y="2895"/>
              <a:ext cx="1872"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5" name="Rectangle 273"/>
            <p:cNvSpPr/>
            <p:nvPr/>
          </p:nvSpPr>
          <p:spPr>
            <a:xfrm>
              <a:off x="3456" y="2895"/>
              <a:ext cx="206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6" name="Rectangle 274"/>
            <p:cNvSpPr/>
            <p:nvPr/>
          </p:nvSpPr>
          <p:spPr>
            <a:xfrm>
              <a:off x="240" y="3324"/>
              <a:ext cx="1344" cy="543"/>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800" b="1" dirty="0">
                  <a:solidFill>
                    <a:schemeClr val="bg1"/>
                  </a:solidFill>
                  <a:latin typeface="华文新魏" panose="02010800040101010101" pitchFamily="2" charset="-122"/>
                  <a:ea typeface="华文新魏" panose="02010800040101010101" pitchFamily="2" charset="-122"/>
                </a:rPr>
                <a:t>与或非门</a:t>
              </a:r>
            </a:p>
          </p:txBody>
        </p:sp>
        <p:sp>
          <p:nvSpPr>
            <p:cNvPr id="30747" name="Rectangle 275"/>
            <p:cNvSpPr/>
            <p:nvPr/>
          </p:nvSpPr>
          <p:spPr>
            <a:xfrm>
              <a:off x="1584" y="3324"/>
              <a:ext cx="1872" cy="543"/>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8" name="Rectangle 276"/>
            <p:cNvSpPr/>
            <p:nvPr/>
          </p:nvSpPr>
          <p:spPr>
            <a:xfrm>
              <a:off x="3456" y="3324"/>
              <a:ext cx="2064" cy="543"/>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49" name="Rectangle 277"/>
            <p:cNvSpPr/>
            <p:nvPr/>
          </p:nvSpPr>
          <p:spPr>
            <a:xfrm>
              <a:off x="240" y="3867"/>
              <a:ext cx="134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r>
                <a:rPr lang="zh-CN" altLang="en-US" sz="1900" b="1" dirty="0">
                  <a:solidFill>
                    <a:schemeClr val="bg1"/>
                  </a:solidFill>
                  <a:latin typeface="华文新魏" panose="02010800040101010101" pitchFamily="2" charset="-122"/>
                  <a:ea typeface="华文新魏" panose="02010800040101010101" pitchFamily="2" charset="-122"/>
                </a:rPr>
                <a:t>异或门</a:t>
              </a:r>
            </a:p>
          </p:txBody>
        </p:sp>
        <p:sp>
          <p:nvSpPr>
            <p:cNvPr id="30750" name="Rectangle 278"/>
            <p:cNvSpPr/>
            <p:nvPr/>
          </p:nvSpPr>
          <p:spPr>
            <a:xfrm>
              <a:off x="1584" y="3867"/>
              <a:ext cx="1872"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51" name="Rectangle 279"/>
            <p:cNvSpPr/>
            <p:nvPr/>
          </p:nvSpPr>
          <p:spPr>
            <a:xfrm>
              <a:off x="3456" y="3867"/>
              <a:ext cx="2064" cy="429"/>
            </a:xfrm>
            <a:prstGeom prst="rect">
              <a:avLst/>
            </a:prstGeom>
            <a:solidFill>
              <a:srgbClr val="000066"/>
            </a:solidFill>
            <a:ln w="9525">
              <a:noFill/>
            </a:ln>
          </p:spPr>
          <p:txBody>
            <a:bodyPr anchor="ctr" anchorCtr="1"/>
            <a:lstStyle/>
            <a:p>
              <a:pPr eaLnBrk="1" hangingPunct="1">
                <a:lnSpc>
                  <a:spcPct val="80000"/>
                </a:lnSpc>
                <a:spcBef>
                  <a:spcPts val="750"/>
                </a:spcBef>
                <a:buFont typeface="Arial" panose="020B0604020202020204" pitchFamily="34" charset="0"/>
              </a:pPr>
              <a:endParaRPr lang="en-US" altLang="zh-CN" sz="1900" b="1" dirty="0">
                <a:solidFill>
                  <a:schemeClr val="tx1"/>
                </a:solidFill>
                <a:latin typeface="华文新魏" panose="02010800040101010101" pitchFamily="2" charset="-122"/>
                <a:ea typeface="华文新魏" panose="02010800040101010101" pitchFamily="2" charset="-122"/>
              </a:endParaRPr>
            </a:p>
          </p:txBody>
        </p:sp>
        <p:sp>
          <p:nvSpPr>
            <p:cNvPr id="30752" name="Line 280"/>
            <p:cNvSpPr/>
            <p:nvPr/>
          </p:nvSpPr>
          <p:spPr>
            <a:xfrm>
              <a:off x="1584" y="411"/>
              <a:ext cx="0" cy="3885"/>
            </a:xfrm>
            <a:prstGeom prst="line">
              <a:avLst/>
            </a:prstGeom>
            <a:ln w="12700" cap="flat" cmpd="sng">
              <a:solidFill>
                <a:schemeClr val="bg1"/>
              </a:solidFill>
              <a:prstDash val="solid"/>
              <a:headEnd type="none" w="med" len="med"/>
              <a:tailEnd type="none" w="med" len="med"/>
            </a:ln>
          </p:spPr>
        </p:sp>
        <p:sp>
          <p:nvSpPr>
            <p:cNvPr id="30753" name="Line 281"/>
            <p:cNvSpPr/>
            <p:nvPr/>
          </p:nvSpPr>
          <p:spPr>
            <a:xfrm>
              <a:off x="3456" y="411"/>
              <a:ext cx="0" cy="3885"/>
            </a:xfrm>
            <a:prstGeom prst="line">
              <a:avLst/>
            </a:prstGeom>
            <a:ln w="12700" cap="flat" cmpd="sng">
              <a:solidFill>
                <a:schemeClr val="bg1"/>
              </a:solidFill>
              <a:prstDash val="solid"/>
              <a:headEnd type="none" w="med" len="med"/>
              <a:tailEnd type="none" w="med" len="med"/>
            </a:ln>
          </p:spPr>
        </p:sp>
        <p:sp>
          <p:nvSpPr>
            <p:cNvPr id="30754" name="Line 282"/>
            <p:cNvSpPr/>
            <p:nvPr/>
          </p:nvSpPr>
          <p:spPr>
            <a:xfrm>
              <a:off x="240" y="747"/>
              <a:ext cx="5280" cy="0"/>
            </a:xfrm>
            <a:prstGeom prst="line">
              <a:avLst/>
            </a:prstGeom>
            <a:ln w="12700" cap="flat" cmpd="sng">
              <a:solidFill>
                <a:schemeClr val="bg1"/>
              </a:solidFill>
              <a:prstDash val="solid"/>
              <a:headEnd type="none" w="med" len="med"/>
              <a:tailEnd type="none" w="med" len="med"/>
            </a:ln>
          </p:spPr>
        </p:sp>
        <p:sp>
          <p:nvSpPr>
            <p:cNvPr id="30755" name="Line 283"/>
            <p:cNvSpPr/>
            <p:nvPr/>
          </p:nvSpPr>
          <p:spPr>
            <a:xfrm>
              <a:off x="240" y="1177"/>
              <a:ext cx="5280" cy="0"/>
            </a:xfrm>
            <a:prstGeom prst="line">
              <a:avLst/>
            </a:prstGeom>
            <a:ln w="12700" cap="flat" cmpd="sng">
              <a:solidFill>
                <a:schemeClr val="bg1"/>
              </a:solidFill>
              <a:prstDash val="solid"/>
              <a:headEnd type="none" w="med" len="med"/>
              <a:tailEnd type="none" w="med" len="med"/>
            </a:ln>
          </p:spPr>
        </p:sp>
        <p:sp>
          <p:nvSpPr>
            <p:cNvPr id="30756" name="Line 284"/>
            <p:cNvSpPr/>
            <p:nvPr/>
          </p:nvSpPr>
          <p:spPr>
            <a:xfrm>
              <a:off x="240" y="1606"/>
              <a:ext cx="5280" cy="0"/>
            </a:xfrm>
            <a:prstGeom prst="line">
              <a:avLst/>
            </a:prstGeom>
            <a:ln w="12700" cap="flat" cmpd="sng">
              <a:solidFill>
                <a:schemeClr val="bg1"/>
              </a:solidFill>
              <a:prstDash val="solid"/>
              <a:headEnd type="none" w="med" len="med"/>
              <a:tailEnd type="none" w="med" len="med"/>
            </a:ln>
          </p:spPr>
        </p:sp>
        <p:sp>
          <p:nvSpPr>
            <p:cNvPr id="30757" name="Line 285"/>
            <p:cNvSpPr/>
            <p:nvPr/>
          </p:nvSpPr>
          <p:spPr>
            <a:xfrm>
              <a:off x="240" y="2036"/>
              <a:ext cx="5280" cy="0"/>
            </a:xfrm>
            <a:prstGeom prst="line">
              <a:avLst/>
            </a:prstGeom>
            <a:ln w="12700" cap="flat" cmpd="sng">
              <a:solidFill>
                <a:schemeClr val="bg1"/>
              </a:solidFill>
              <a:prstDash val="solid"/>
              <a:headEnd type="none" w="med" len="med"/>
              <a:tailEnd type="none" w="med" len="med"/>
            </a:ln>
          </p:spPr>
        </p:sp>
        <p:sp>
          <p:nvSpPr>
            <p:cNvPr id="30758" name="Line 286"/>
            <p:cNvSpPr/>
            <p:nvPr/>
          </p:nvSpPr>
          <p:spPr>
            <a:xfrm>
              <a:off x="240" y="2465"/>
              <a:ext cx="5280" cy="0"/>
            </a:xfrm>
            <a:prstGeom prst="line">
              <a:avLst/>
            </a:prstGeom>
            <a:ln w="12700" cap="flat" cmpd="sng">
              <a:solidFill>
                <a:schemeClr val="bg1"/>
              </a:solidFill>
              <a:prstDash val="solid"/>
              <a:headEnd type="none" w="med" len="med"/>
              <a:tailEnd type="none" w="med" len="med"/>
            </a:ln>
          </p:spPr>
        </p:sp>
        <p:sp>
          <p:nvSpPr>
            <p:cNvPr id="30759" name="Line 287"/>
            <p:cNvSpPr/>
            <p:nvPr/>
          </p:nvSpPr>
          <p:spPr>
            <a:xfrm>
              <a:off x="240" y="2895"/>
              <a:ext cx="5280" cy="0"/>
            </a:xfrm>
            <a:prstGeom prst="line">
              <a:avLst/>
            </a:prstGeom>
            <a:ln w="12700" cap="flat" cmpd="sng">
              <a:solidFill>
                <a:schemeClr val="bg1"/>
              </a:solidFill>
              <a:prstDash val="solid"/>
              <a:headEnd type="none" w="med" len="med"/>
              <a:tailEnd type="none" w="med" len="med"/>
            </a:ln>
          </p:spPr>
        </p:sp>
        <p:sp>
          <p:nvSpPr>
            <p:cNvPr id="30760" name="Line 288"/>
            <p:cNvSpPr/>
            <p:nvPr/>
          </p:nvSpPr>
          <p:spPr>
            <a:xfrm>
              <a:off x="240" y="3324"/>
              <a:ext cx="5280" cy="0"/>
            </a:xfrm>
            <a:prstGeom prst="line">
              <a:avLst/>
            </a:prstGeom>
            <a:ln w="12700" cap="flat" cmpd="sng">
              <a:solidFill>
                <a:schemeClr val="bg1"/>
              </a:solidFill>
              <a:prstDash val="solid"/>
              <a:headEnd type="none" w="med" len="med"/>
              <a:tailEnd type="none" w="med" len="med"/>
            </a:ln>
          </p:spPr>
        </p:sp>
        <p:sp>
          <p:nvSpPr>
            <p:cNvPr id="30761" name="Line 289"/>
            <p:cNvSpPr/>
            <p:nvPr/>
          </p:nvSpPr>
          <p:spPr>
            <a:xfrm>
              <a:off x="240" y="3867"/>
              <a:ext cx="5280" cy="0"/>
            </a:xfrm>
            <a:prstGeom prst="line">
              <a:avLst/>
            </a:prstGeom>
            <a:ln w="12700" cap="flat" cmpd="sng">
              <a:solidFill>
                <a:schemeClr val="bg1"/>
              </a:solidFill>
              <a:prstDash val="solid"/>
              <a:headEnd type="none" w="med" len="med"/>
              <a:tailEnd type="none" w="med" len="med"/>
            </a:ln>
          </p:spPr>
        </p:sp>
        <p:sp>
          <p:nvSpPr>
            <p:cNvPr id="30762" name="Line 290"/>
            <p:cNvSpPr/>
            <p:nvPr/>
          </p:nvSpPr>
          <p:spPr>
            <a:xfrm>
              <a:off x="240" y="411"/>
              <a:ext cx="0" cy="3885"/>
            </a:xfrm>
            <a:prstGeom prst="line">
              <a:avLst/>
            </a:prstGeom>
            <a:ln w="12700" cap="flat" cmpd="sng">
              <a:solidFill>
                <a:schemeClr val="bg1"/>
              </a:solidFill>
              <a:prstDash val="solid"/>
              <a:headEnd type="none" w="med" len="med"/>
              <a:tailEnd type="none" w="med" len="med"/>
            </a:ln>
          </p:spPr>
        </p:sp>
        <p:sp>
          <p:nvSpPr>
            <p:cNvPr id="30763" name="Line 291"/>
            <p:cNvSpPr/>
            <p:nvPr/>
          </p:nvSpPr>
          <p:spPr>
            <a:xfrm>
              <a:off x="5520" y="411"/>
              <a:ext cx="0" cy="3885"/>
            </a:xfrm>
            <a:prstGeom prst="line">
              <a:avLst/>
            </a:prstGeom>
            <a:ln w="12700" cap="flat" cmpd="sng">
              <a:solidFill>
                <a:schemeClr val="bg1"/>
              </a:solidFill>
              <a:prstDash val="solid"/>
              <a:headEnd type="none" w="med" len="med"/>
              <a:tailEnd type="none" w="med" len="med"/>
            </a:ln>
          </p:spPr>
        </p:sp>
        <p:sp>
          <p:nvSpPr>
            <p:cNvPr id="30764" name="Line 292"/>
            <p:cNvSpPr/>
            <p:nvPr/>
          </p:nvSpPr>
          <p:spPr>
            <a:xfrm>
              <a:off x="240" y="411"/>
              <a:ext cx="5280" cy="0"/>
            </a:xfrm>
            <a:prstGeom prst="line">
              <a:avLst/>
            </a:prstGeom>
            <a:ln w="12700" cap="flat" cmpd="sng">
              <a:solidFill>
                <a:schemeClr val="bg1"/>
              </a:solidFill>
              <a:prstDash val="solid"/>
              <a:headEnd type="none" w="med" len="med"/>
              <a:tailEnd type="none" w="med" len="med"/>
            </a:ln>
          </p:spPr>
        </p:sp>
        <p:sp>
          <p:nvSpPr>
            <p:cNvPr id="30765" name="Line 293"/>
            <p:cNvSpPr/>
            <p:nvPr/>
          </p:nvSpPr>
          <p:spPr>
            <a:xfrm>
              <a:off x="240" y="4296"/>
              <a:ext cx="5280" cy="0"/>
            </a:xfrm>
            <a:prstGeom prst="line">
              <a:avLst/>
            </a:prstGeom>
            <a:ln w="12700" cap="flat" cmpd="sng">
              <a:solidFill>
                <a:schemeClr val="bg1"/>
              </a:solidFill>
              <a:prstDash val="solid"/>
              <a:headEnd type="none" w="med" len="med"/>
              <a:tailEnd type="none" w="med" len="med"/>
            </a:ln>
          </p:spPr>
        </p:sp>
        <p:grpSp>
          <p:nvGrpSpPr>
            <p:cNvPr id="30766" name="Group 382"/>
            <p:cNvGrpSpPr/>
            <p:nvPr/>
          </p:nvGrpSpPr>
          <p:grpSpPr>
            <a:xfrm>
              <a:off x="2075" y="812"/>
              <a:ext cx="815" cy="297"/>
              <a:chOff x="0" y="0"/>
              <a:chExt cx="815" cy="297"/>
            </a:xfrm>
          </p:grpSpPr>
          <p:sp>
            <p:nvSpPr>
              <p:cNvPr id="26780" name="Rectangle 21"/>
              <p:cNvSpPr>
                <a:spLocks noChangeArrowheads="1"/>
              </p:cNvSpPr>
              <p:nvPr/>
            </p:nvSpPr>
            <p:spPr bwMode="auto">
              <a:xfrm>
                <a:off x="284" y="0"/>
                <a:ext cx="241" cy="297"/>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81" name="Text Box 22"/>
              <p:cNvSpPr txBox="1">
                <a:spLocks noChangeArrowheads="1"/>
              </p:cNvSpPr>
              <p:nvPr/>
            </p:nvSpPr>
            <p:spPr bwMode="auto">
              <a:xfrm>
                <a:off x="325" y="16"/>
                <a:ext cx="162"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26782" name="Line 23"/>
              <p:cNvSpPr>
                <a:spLocks noChangeShapeType="1"/>
              </p:cNvSpPr>
              <p:nvPr/>
            </p:nvSpPr>
            <p:spPr bwMode="auto">
              <a:xfrm>
                <a:off x="0" y="157"/>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83" name="Line 24"/>
              <p:cNvSpPr>
                <a:spLocks noChangeShapeType="1"/>
              </p:cNvSpPr>
              <p:nvPr/>
            </p:nvSpPr>
            <p:spPr bwMode="auto">
              <a:xfrm>
                <a:off x="531" y="157"/>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67" name="Group 384"/>
            <p:cNvGrpSpPr/>
            <p:nvPr/>
          </p:nvGrpSpPr>
          <p:grpSpPr>
            <a:xfrm>
              <a:off x="2077" y="1216"/>
              <a:ext cx="873" cy="326"/>
              <a:chOff x="0" y="0"/>
              <a:chExt cx="873" cy="326"/>
            </a:xfrm>
          </p:grpSpPr>
          <p:sp>
            <p:nvSpPr>
              <p:cNvPr id="26775" name="Rectangle 45"/>
              <p:cNvSpPr>
                <a:spLocks noChangeArrowheads="1"/>
              </p:cNvSpPr>
              <p:nvPr/>
            </p:nvSpPr>
            <p:spPr bwMode="auto">
              <a:xfrm>
                <a:off x="290" y="0"/>
                <a:ext cx="240" cy="297"/>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76" name="Text Box 46"/>
              <p:cNvSpPr txBox="1">
                <a:spLocks noChangeArrowheads="1"/>
              </p:cNvSpPr>
              <p:nvPr/>
            </p:nvSpPr>
            <p:spPr bwMode="auto">
              <a:xfrm>
                <a:off x="323" y="44"/>
                <a:ext cx="162"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26777" name="Line 47"/>
              <p:cNvSpPr>
                <a:spLocks noChangeShapeType="1"/>
              </p:cNvSpPr>
              <p:nvPr/>
            </p:nvSpPr>
            <p:spPr bwMode="auto">
              <a:xfrm>
                <a:off x="0" y="146"/>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78" name="Line 48"/>
              <p:cNvSpPr>
                <a:spLocks noChangeShapeType="1"/>
              </p:cNvSpPr>
              <p:nvPr/>
            </p:nvSpPr>
            <p:spPr bwMode="auto">
              <a:xfrm>
                <a:off x="589" y="146"/>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79" name="Oval 49"/>
              <p:cNvSpPr>
                <a:spLocks noChangeArrowheads="1"/>
              </p:cNvSpPr>
              <p:nvPr/>
            </p:nvSpPr>
            <p:spPr bwMode="auto">
              <a:xfrm>
                <a:off x="530" y="115"/>
                <a:ext cx="64" cy="57"/>
              </a:xfrm>
              <a:prstGeom prst="ellipse">
                <a:avLst/>
              </a:prstGeom>
              <a:noFill/>
              <a:ln w="127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30768" name="Group 385"/>
            <p:cNvGrpSpPr/>
            <p:nvPr/>
          </p:nvGrpSpPr>
          <p:grpSpPr>
            <a:xfrm>
              <a:off x="2077" y="1650"/>
              <a:ext cx="814" cy="322"/>
              <a:chOff x="0" y="0"/>
              <a:chExt cx="814" cy="322"/>
            </a:xfrm>
          </p:grpSpPr>
          <p:sp>
            <p:nvSpPr>
              <p:cNvPr id="26770" name="Rectangle 51"/>
              <p:cNvSpPr>
                <a:spLocks noChangeArrowheads="1"/>
              </p:cNvSpPr>
              <p:nvPr/>
            </p:nvSpPr>
            <p:spPr bwMode="auto">
              <a:xfrm>
                <a:off x="284" y="0"/>
                <a:ext cx="241" cy="297"/>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71" name="Text Box 52"/>
              <p:cNvSpPr txBox="1">
                <a:spLocks noChangeArrowheads="1"/>
              </p:cNvSpPr>
              <p:nvPr/>
            </p:nvSpPr>
            <p:spPr bwMode="auto">
              <a:xfrm>
                <a:off x="323" y="42"/>
                <a:ext cx="24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&amp;</a:t>
                </a:r>
              </a:p>
            </p:txBody>
          </p:sp>
          <p:sp>
            <p:nvSpPr>
              <p:cNvPr id="26772" name="Line 53"/>
              <p:cNvSpPr>
                <a:spLocks noChangeShapeType="1"/>
              </p:cNvSpPr>
              <p:nvPr/>
            </p:nvSpPr>
            <p:spPr bwMode="auto">
              <a:xfrm>
                <a:off x="0" y="88"/>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73" name="Line 54"/>
              <p:cNvSpPr>
                <a:spLocks noChangeShapeType="1"/>
              </p:cNvSpPr>
              <p:nvPr/>
            </p:nvSpPr>
            <p:spPr bwMode="auto">
              <a:xfrm>
                <a:off x="530" y="145"/>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74" name="Line 55"/>
              <p:cNvSpPr>
                <a:spLocks noChangeShapeType="1"/>
              </p:cNvSpPr>
              <p:nvPr/>
            </p:nvSpPr>
            <p:spPr bwMode="auto">
              <a:xfrm>
                <a:off x="0" y="198"/>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69" name="Group 398"/>
            <p:cNvGrpSpPr/>
            <p:nvPr/>
          </p:nvGrpSpPr>
          <p:grpSpPr>
            <a:xfrm>
              <a:off x="2077" y="2513"/>
              <a:ext cx="883" cy="325"/>
              <a:chOff x="0" y="0"/>
              <a:chExt cx="883" cy="325"/>
            </a:xfrm>
          </p:grpSpPr>
          <p:sp>
            <p:nvSpPr>
              <p:cNvPr id="26764" name="Rectangle 57"/>
              <p:cNvSpPr>
                <a:spLocks noChangeArrowheads="1"/>
              </p:cNvSpPr>
              <p:nvPr/>
            </p:nvSpPr>
            <p:spPr bwMode="auto">
              <a:xfrm>
                <a:off x="284" y="0"/>
                <a:ext cx="242" cy="294"/>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65" name="Text Box 58"/>
              <p:cNvSpPr txBox="1">
                <a:spLocks noChangeArrowheads="1"/>
              </p:cNvSpPr>
              <p:nvPr/>
            </p:nvSpPr>
            <p:spPr bwMode="auto">
              <a:xfrm>
                <a:off x="323" y="43"/>
                <a:ext cx="240"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&amp;</a:t>
                </a:r>
              </a:p>
            </p:txBody>
          </p:sp>
          <p:sp>
            <p:nvSpPr>
              <p:cNvPr id="26766" name="Line 59"/>
              <p:cNvSpPr>
                <a:spLocks noChangeShapeType="1"/>
              </p:cNvSpPr>
              <p:nvPr/>
            </p:nvSpPr>
            <p:spPr bwMode="auto">
              <a:xfrm>
                <a:off x="0" y="89"/>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67" name="Line 60"/>
              <p:cNvSpPr>
                <a:spLocks noChangeShapeType="1"/>
              </p:cNvSpPr>
              <p:nvPr/>
            </p:nvSpPr>
            <p:spPr bwMode="auto">
              <a:xfrm>
                <a:off x="599" y="146"/>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68" name="Line 61"/>
              <p:cNvSpPr>
                <a:spLocks noChangeShapeType="1"/>
              </p:cNvSpPr>
              <p:nvPr/>
            </p:nvSpPr>
            <p:spPr bwMode="auto">
              <a:xfrm>
                <a:off x="0" y="200"/>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69" name="Oval 62"/>
              <p:cNvSpPr>
                <a:spLocks noChangeArrowheads="1"/>
              </p:cNvSpPr>
              <p:nvPr/>
            </p:nvSpPr>
            <p:spPr bwMode="auto">
              <a:xfrm>
                <a:off x="531" y="117"/>
                <a:ext cx="61" cy="57"/>
              </a:xfrm>
              <a:prstGeom prst="ellipse">
                <a:avLst/>
              </a:prstGeom>
              <a:noFill/>
              <a:ln w="127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30770" name="Group 399"/>
            <p:cNvGrpSpPr/>
            <p:nvPr/>
          </p:nvGrpSpPr>
          <p:grpSpPr>
            <a:xfrm>
              <a:off x="2080" y="2945"/>
              <a:ext cx="883" cy="503"/>
              <a:chOff x="0" y="0"/>
              <a:chExt cx="883" cy="503"/>
            </a:xfrm>
          </p:grpSpPr>
          <p:sp>
            <p:nvSpPr>
              <p:cNvPr id="26758" name="Rectangle 64"/>
              <p:cNvSpPr>
                <a:spLocks noChangeArrowheads="1"/>
              </p:cNvSpPr>
              <p:nvPr/>
            </p:nvSpPr>
            <p:spPr bwMode="auto">
              <a:xfrm>
                <a:off x="283" y="-2"/>
                <a:ext cx="244" cy="299"/>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59" name="Text Box 65"/>
              <p:cNvSpPr txBox="1">
                <a:spLocks noChangeArrowheads="1"/>
              </p:cNvSpPr>
              <p:nvPr/>
            </p:nvSpPr>
            <p:spPr bwMode="auto">
              <a:xfrm>
                <a:off x="260" y="60"/>
                <a:ext cx="317"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26760" name="Line 66"/>
              <p:cNvSpPr>
                <a:spLocks noChangeShapeType="1"/>
              </p:cNvSpPr>
              <p:nvPr/>
            </p:nvSpPr>
            <p:spPr bwMode="auto">
              <a:xfrm>
                <a:off x="0" y="88"/>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61" name="Line 67"/>
              <p:cNvSpPr>
                <a:spLocks noChangeShapeType="1"/>
              </p:cNvSpPr>
              <p:nvPr/>
            </p:nvSpPr>
            <p:spPr bwMode="auto">
              <a:xfrm>
                <a:off x="600" y="145"/>
                <a:ext cx="28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62" name="Line 68"/>
              <p:cNvSpPr>
                <a:spLocks noChangeShapeType="1"/>
              </p:cNvSpPr>
              <p:nvPr/>
            </p:nvSpPr>
            <p:spPr bwMode="auto">
              <a:xfrm>
                <a:off x="0" y="199"/>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63" name="Oval 69"/>
              <p:cNvSpPr>
                <a:spLocks noChangeArrowheads="1"/>
              </p:cNvSpPr>
              <p:nvPr/>
            </p:nvSpPr>
            <p:spPr bwMode="auto">
              <a:xfrm>
                <a:off x="531" y="124"/>
                <a:ext cx="59" cy="58"/>
              </a:xfrm>
              <a:prstGeom prst="ellipse">
                <a:avLst/>
              </a:prstGeom>
              <a:noFill/>
              <a:ln w="127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30771" name="Group 397"/>
            <p:cNvGrpSpPr/>
            <p:nvPr/>
          </p:nvGrpSpPr>
          <p:grpSpPr>
            <a:xfrm>
              <a:off x="2077" y="2081"/>
              <a:ext cx="816" cy="297"/>
              <a:chOff x="0" y="0"/>
              <a:chExt cx="816" cy="297"/>
            </a:xfrm>
          </p:grpSpPr>
          <p:sp>
            <p:nvSpPr>
              <p:cNvPr id="26753" name="Rectangle 71"/>
              <p:cNvSpPr>
                <a:spLocks noChangeArrowheads="1"/>
              </p:cNvSpPr>
              <p:nvPr/>
            </p:nvSpPr>
            <p:spPr bwMode="auto">
              <a:xfrm>
                <a:off x="284" y="0"/>
                <a:ext cx="246" cy="297"/>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54" name="Text Box 72"/>
              <p:cNvSpPr txBox="1">
                <a:spLocks noChangeArrowheads="1"/>
              </p:cNvSpPr>
              <p:nvPr/>
            </p:nvSpPr>
            <p:spPr bwMode="auto">
              <a:xfrm>
                <a:off x="242" y="15"/>
                <a:ext cx="389"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6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26755" name="Line 73"/>
              <p:cNvSpPr>
                <a:spLocks noChangeShapeType="1"/>
              </p:cNvSpPr>
              <p:nvPr/>
            </p:nvSpPr>
            <p:spPr bwMode="auto">
              <a:xfrm>
                <a:off x="0" y="88"/>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56" name="Line 74"/>
              <p:cNvSpPr>
                <a:spLocks noChangeShapeType="1"/>
              </p:cNvSpPr>
              <p:nvPr/>
            </p:nvSpPr>
            <p:spPr bwMode="auto">
              <a:xfrm>
                <a:off x="530" y="145"/>
                <a:ext cx="286"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57" name="Line 75"/>
              <p:cNvSpPr>
                <a:spLocks noChangeShapeType="1"/>
              </p:cNvSpPr>
              <p:nvPr/>
            </p:nvSpPr>
            <p:spPr bwMode="auto">
              <a:xfrm>
                <a:off x="0" y="200"/>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72" name="Group 437"/>
            <p:cNvGrpSpPr/>
            <p:nvPr/>
          </p:nvGrpSpPr>
          <p:grpSpPr>
            <a:xfrm>
              <a:off x="2112" y="3363"/>
              <a:ext cx="912" cy="431"/>
              <a:chOff x="0" y="0"/>
              <a:chExt cx="912" cy="431"/>
            </a:xfrm>
          </p:grpSpPr>
          <p:sp>
            <p:nvSpPr>
              <p:cNvPr id="26742" name="Rectangle 203"/>
              <p:cNvSpPr>
                <a:spLocks noChangeArrowheads="1"/>
              </p:cNvSpPr>
              <p:nvPr/>
            </p:nvSpPr>
            <p:spPr bwMode="auto">
              <a:xfrm>
                <a:off x="429" y="3"/>
                <a:ext cx="208" cy="426"/>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43" name="Text Box 204"/>
              <p:cNvSpPr txBox="1">
                <a:spLocks noChangeArrowheads="1"/>
              </p:cNvSpPr>
              <p:nvPr/>
            </p:nvSpPr>
            <p:spPr bwMode="auto">
              <a:xfrm>
                <a:off x="399" y="77"/>
                <a:ext cx="356"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26744" name="Line 205"/>
              <p:cNvSpPr>
                <a:spLocks noChangeShapeType="1"/>
              </p:cNvSpPr>
              <p:nvPr/>
            </p:nvSpPr>
            <p:spPr bwMode="auto">
              <a:xfrm>
                <a:off x="3" y="60"/>
                <a:ext cx="225"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45" name="Line 206"/>
              <p:cNvSpPr>
                <a:spLocks noChangeShapeType="1"/>
              </p:cNvSpPr>
              <p:nvPr/>
            </p:nvSpPr>
            <p:spPr bwMode="auto">
              <a:xfrm>
                <a:off x="687" y="195"/>
                <a:ext cx="225"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46" name="Line 207"/>
              <p:cNvSpPr>
                <a:spLocks noChangeShapeType="1"/>
              </p:cNvSpPr>
              <p:nvPr/>
            </p:nvSpPr>
            <p:spPr bwMode="auto">
              <a:xfrm>
                <a:off x="3" y="175"/>
                <a:ext cx="225"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47" name="Oval 208"/>
              <p:cNvSpPr>
                <a:spLocks noChangeArrowheads="1"/>
              </p:cNvSpPr>
              <p:nvPr/>
            </p:nvSpPr>
            <p:spPr bwMode="auto">
              <a:xfrm>
                <a:off x="631" y="175"/>
                <a:ext cx="48" cy="57"/>
              </a:xfrm>
              <a:prstGeom prst="ellipse">
                <a:avLst/>
              </a:prstGeom>
              <a:noFill/>
              <a:ln w="127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48" name="Rectangle 209"/>
              <p:cNvSpPr>
                <a:spLocks noChangeArrowheads="1"/>
              </p:cNvSpPr>
              <p:nvPr/>
            </p:nvSpPr>
            <p:spPr bwMode="auto">
              <a:xfrm>
                <a:off x="219" y="-2"/>
                <a:ext cx="211" cy="430"/>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49" name="Line 210"/>
              <p:cNvSpPr>
                <a:spLocks noChangeShapeType="1"/>
              </p:cNvSpPr>
              <p:nvPr/>
            </p:nvSpPr>
            <p:spPr bwMode="auto">
              <a:xfrm>
                <a:off x="228" y="209"/>
                <a:ext cx="192"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50" name="Text Box 211"/>
              <p:cNvSpPr txBox="1">
                <a:spLocks noChangeArrowheads="1"/>
              </p:cNvSpPr>
              <p:nvPr/>
            </p:nvSpPr>
            <p:spPr bwMode="auto">
              <a:xfrm>
                <a:off x="219" y="15"/>
                <a:ext cx="251"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6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&amp;</a:t>
                </a:r>
              </a:p>
            </p:txBody>
          </p:sp>
          <p:sp>
            <p:nvSpPr>
              <p:cNvPr id="26751" name="Line 219"/>
              <p:cNvSpPr>
                <a:spLocks noChangeShapeType="1"/>
              </p:cNvSpPr>
              <p:nvPr/>
            </p:nvSpPr>
            <p:spPr bwMode="auto">
              <a:xfrm>
                <a:off x="0" y="267"/>
                <a:ext cx="225"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52" name="Line 220"/>
              <p:cNvSpPr>
                <a:spLocks noChangeShapeType="1"/>
              </p:cNvSpPr>
              <p:nvPr/>
            </p:nvSpPr>
            <p:spPr bwMode="auto">
              <a:xfrm>
                <a:off x="0" y="382"/>
                <a:ext cx="225"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73" name="Group 337"/>
            <p:cNvGrpSpPr/>
            <p:nvPr/>
          </p:nvGrpSpPr>
          <p:grpSpPr>
            <a:xfrm>
              <a:off x="4077" y="819"/>
              <a:ext cx="819" cy="240"/>
              <a:chOff x="0" y="0"/>
              <a:chExt cx="819" cy="240"/>
            </a:xfrm>
          </p:grpSpPr>
          <p:sp>
            <p:nvSpPr>
              <p:cNvPr id="26739" name="Line 35"/>
              <p:cNvSpPr>
                <a:spLocks noChangeShapeType="1"/>
              </p:cNvSpPr>
              <p:nvPr/>
            </p:nvSpPr>
            <p:spPr bwMode="auto">
              <a:xfrm>
                <a:off x="0" y="115"/>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40" name="Line 36"/>
              <p:cNvSpPr>
                <a:spLocks noChangeShapeType="1"/>
              </p:cNvSpPr>
              <p:nvPr/>
            </p:nvSpPr>
            <p:spPr bwMode="auto">
              <a:xfrm>
                <a:off x="535" y="115"/>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30835" name="AutoShape 223"/>
              <p:cNvSpPr/>
              <p:nvPr/>
            </p:nvSpPr>
            <p:spPr>
              <a:xfrm rot="5400000">
                <a:off x="295" y="0"/>
                <a:ext cx="240" cy="240"/>
              </a:xfrm>
              <a:prstGeom prst="triangle">
                <a:avLst>
                  <a:gd name="adj" fmla="val 50000"/>
                </a:avLst>
              </a:prstGeom>
              <a:solidFill>
                <a:schemeClr val="bg1"/>
              </a:solidFill>
              <a:ln w="9525" cap="flat" cmpd="sng">
                <a:solidFill>
                  <a:schemeClr val="bg1"/>
                </a:solidFill>
                <a:prstDash val="solid"/>
                <a:miter/>
                <a:headEnd type="none" w="med" len="med"/>
                <a:tailEnd type="none" w="med" len="med"/>
              </a:ln>
            </p:spPr>
            <p:txBody>
              <a:bodyPr rot="10800000" vert="eaVert" wrap="none" anchor="ctr"/>
              <a:lstStyle/>
              <a:p>
                <a:pPr algn="ctr">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grpSp>
        <p:grpSp>
          <p:nvGrpSpPr>
            <p:cNvPr id="30774" name="Group 402"/>
            <p:cNvGrpSpPr/>
            <p:nvPr/>
          </p:nvGrpSpPr>
          <p:grpSpPr>
            <a:xfrm>
              <a:off x="4080" y="1203"/>
              <a:ext cx="862" cy="240"/>
              <a:chOff x="0" y="0"/>
              <a:chExt cx="862" cy="240"/>
            </a:xfrm>
          </p:grpSpPr>
          <p:sp>
            <p:nvSpPr>
              <p:cNvPr id="26735" name="Line 224"/>
              <p:cNvSpPr>
                <a:spLocks noChangeShapeType="1"/>
              </p:cNvSpPr>
              <p:nvPr/>
            </p:nvSpPr>
            <p:spPr bwMode="auto">
              <a:xfrm>
                <a:off x="0" y="115"/>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36" name="Line 225"/>
              <p:cNvSpPr>
                <a:spLocks noChangeShapeType="1"/>
              </p:cNvSpPr>
              <p:nvPr/>
            </p:nvSpPr>
            <p:spPr bwMode="auto">
              <a:xfrm>
                <a:off x="580" y="126"/>
                <a:ext cx="287"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37" name="Oval 226"/>
              <p:cNvSpPr>
                <a:spLocks noChangeArrowheads="1"/>
              </p:cNvSpPr>
              <p:nvPr/>
            </p:nvSpPr>
            <p:spPr bwMode="auto">
              <a:xfrm>
                <a:off x="532" y="94"/>
                <a:ext cx="58" cy="57"/>
              </a:xfrm>
              <a:prstGeom prst="ellipse">
                <a:avLst/>
              </a:prstGeom>
              <a:noFill/>
              <a:ln w="12700">
                <a:solidFill>
                  <a:schemeClr val="bg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0832" name="AutoShape 227"/>
              <p:cNvSpPr/>
              <p:nvPr/>
            </p:nvSpPr>
            <p:spPr>
              <a:xfrm rot="5400000">
                <a:off x="295" y="0"/>
                <a:ext cx="240" cy="240"/>
              </a:xfrm>
              <a:prstGeom prst="triangle">
                <a:avLst>
                  <a:gd name="adj" fmla="val 50000"/>
                </a:avLst>
              </a:prstGeom>
              <a:solidFill>
                <a:schemeClr val="accent1"/>
              </a:solidFill>
              <a:ln w="9525" cap="flat" cmpd="sng">
                <a:solidFill>
                  <a:schemeClr val="bg1"/>
                </a:solidFill>
                <a:prstDash val="solid"/>
                <a:miter/>
                <a:headEnd type="none" w="med" len="med"/>
                <a:tailEnd type="none" w="med" len="med"/>
              </a:ln>
            </p:spPr>
            <p:txBody>
              <a:bodyPr rot="10800000" vert="eaVert" wrap="none" anchor="ctr"/>
              <a:lstStyle/>
              <a:p>
                <a:pPr algn="ctr">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grpSp>
        <p:grpSp>
          <p:nvGrpSpPr>
            <p:cNvPr id="30775" name="Group 401"/>
            <p:cNvGrpSpPr/>
            <p:nvPr/>
          </p:nvGrpSpPr>
          <p:grpSpPr>
            <a:xfrm>
              <a:off x="2077" y="3891"/>
              <a:ext cx="814" cy="312"/>
              <a:chOff x="0" y="0"/>
              <a:chExt cx="814" cy="312"/>
            </a:xfrm>
          </p:grpSpPr>
          <p:sp>
            <p:nvSpPr>
              <p:cNvPr id="26730" name="Rectangle 213"/>
              <p:cNvSpPr>
                <a:spLocks noChangeArrowheads="1"/>
              </p:cNvSpPr>
              <p:nvPr/>
            </p:nvSpPr>
            <p:spPr bwMode="auto">
              <a:xfrm>
                <a:off x="284" y="15"/>
                <a:ext cx="241" cy="297"/>
              </a:xfrm>
              <a:prstGeom prst="rect">
                <a:avLst/>
              </a:prstGeom>
              <a:solidFill>
                <a:schemeClr val="accent1"/>
              </a:solidFill>
              <a:ln w="1905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31" name="Text Box 214"/>
              <p:cNvSpPr txBox="1">
                <a:spLocks noChangeArrowheads="1"/>
              </p:cNvSpPr>
              <p:nvPr/>
            </p:nvSpPr>
            <p:spPr bwMode="auto">
              <a:xfrm>
                <a:off x="242" y="2"/>
                <a:ext cx="350"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a:t>
                </a:r>
              </a:p>
            </p:txBody>
          </p:sp>
          <p:sp>
            <p:nvSpPr>
              <p:cNvPr id="26732" name="Line 215"/>
              <p:cNvSpPr>
                <a:spLocks noChangeShapeType="1"/>
              </p:cNvSpPr>
              <p:nvPr/>
            </p:nvSpPr>
            <p:spPr bwMode="auto">
              <a:xfrm>
                <a:off x="0" y="100"/>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33" name="Line 216"/>
              <p:cNvSpPr>
                <a:spLocks noChangeShapeType="1"/>
              </p:cNvSpPr>
              <p:nvPr/>
            </p:nvSpPr>
            <p:spPr bwMode="auto">
              <a:xfrm>
                <a:off x="530" y="158"/>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34" name="Line 217"/>
              <p:cNvSpPr>
                <a:spLocks noChangeShapeType="1"/>
              </p:cNvSpPr>
              <p:nvPr/>
            </p:nvSpPr>
            <p:spPr bwMode="auto">
              <a:xfrm>
                <a:off x="0" y="214"/>
                <a:ext cx="284"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76" name="Group 350"/>
            <p:cNvGrpSpPr/>
            <p:nvPr/>
          </p:nvGrpSpPr>
          <p:grpSpPr>
            <a:xfrm>
              <a:off x="4091" y="1657"/>
              <a:ext cx="857" cy="274"/>
              <a:chOff x="0" y="0"/>
              <a:chExt cx="857" cy="274"/>
            </a:xfrm>
          </p:grpSpPr>
          <p:sp>
            <p:nvSpPr>
              <p:cNvPr id="26726" name="Line 339"/>
              <p:cNvSpPr>
                <a:spLocks noChangeShapeType="1"/>
              </p:cNvSpPr>
              <p:nvPr/>
            </p:nvSpPr>
            <p:spPr bwMode="auto">
              <a:xfrm>
                <a:off x="6" y="196"/>
                <a:ext cx="275"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7" name="Line 341"/>
              <p:cNvSpPr>
                <a:spLocks noChangeShapeType="1"/>
              </p:cNvSpPr>
              <p:nvPr/>
            </p:nvSpPr>
            <p:spPr bwMode="auto">
              <a:xfrm>
                <a:off x="569" y="141"/>
                <a:ext cx="28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8" name="Line 344"/>
              <p:cNvSpPr>
                <a:spLocks noChangeShapeType="1"/>
              </p:cNvSpPr>
              <p:nvPr/>
            </p:nvSpPr>
            <p:spPr bwMode="auto">
              <a:xfrm>
                <a:off x="0" y="83"/>
                <a:ext cx="26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9" name="AutoShape 349"/>
              <p:cNvSpPr>
                <a:spLocks noChangeArrowheads="1"/>
              </p:cNvSpPr>
              <p:nvPr/>
            </p:nvSpPr>
            <p:spPr bwMode="auto">
              <a:xfrm>
                <a:off x="281" y="0"/>
                <a:ext cx="288" cy="274"/>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30777" name="Group 403"/>
            <p:cNvGrpSpPr/>
            <p:nvPr/>
          </p:nvGrpSpPr>
          <p:grpSpPr>
            <a:xfrm>
              <a:off x="4091" y="2513"/>
              <a:ext cx="912" cy="274"/>
              <a:chOff x="0" y="0"/>
              <a:chExt cx="912" cy="274"/>
            </a:xfrm>
          </p:grpSpPr>
          <p:sp>
            <p:nvSpPr>
              <p:cNvPr id="26721" name="Line 352"/>
              <p:cNvSpPr>
                <a:spLocks noChangeShapeType="1"/>
              </p:cNvSpPr>
              <p:nvPr/>
            </p:nvSpPr>
            <p:spPr bwMode="auto">
              <a:xfrm>
                <a:off x="6" y="197"/>
                <a:ext cx="275"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2" name="Line 353"/>
              <p:cNvSpPr>
                <a:spLocks noChangeShapeType="1"/>
              </p:cNvSpPr>
              <p:nvPr/>
            </p:nvSpPr>
            <p:spPr bwMode="auto">
              <a:xfrm>
                <a:off x="624" y="141"/>
                <a:ext cx="28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3" name="Line 354"/>
              <p:cNvSpPr>
                <a:spLocks noChangeShapeType="1"/>
              </p:cNvSpPr>
              <p:nvPr/>
            </p:nvSpPr>
            <p:spPr bwMode="auto">
              <a:xfrm>
                <a:off x="0" y="83"/>
                <a:ext cx="268"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4" name="AutoShape 355"/>
              <p:cNvSpPr>
                <a:spLocks noChangeArrowheads="1"/>
              </p:cNvSpPr>
              <p:nvPr/>
            </p:nvSpPr>
            <p:spPr bwMode="auto">
              <a:xfrm>
                <a:off x="281" y="0"/>
                <a:ext cx="288" cy="274"/>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25" name="Oval 91"/>
              <p:cNvSpPr>
                <a:spLocks noChangeArrowheads="1"/>
              </p:cNvSpPr>
              <p:nvPr/>
            </p:nvSpPr>
            <p:spPr bwMode="auto">
              <a:xfrm>
                <a:off x="576" y="123"/>
                <a:ext cx="66" cy="57"/>
              </a:xfrm>
              <a:prstGeom prst="ellipse">
                <a:avLst/>
              </a:prstGeom>
              <a:solidFill>
                <a:srgbClr val="333399"/>
              </a:solidFill>
              <a:ln w="1270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30778" name="Group 462"/>
            <p:cNvGrpSpPr/>
            <p:nvPr/>
          </p:nvGrpSpPr>
          <p:grpSpPr>
            <a:xfrm>
              <a:off x="4149" y="2903"/>
              <a:ext cx="795" cy="363"/>
              <a:chOff x="0" y="0"/>
              <a:chExt cx="795" cy="363"/>
            </a:xfrm>
          </p:grpSpPr>
          <p:sp>
            <p:nvSpPr>
              <p:cNvPr id="26715" name="Line 374"/>
              <p:cNvSpPr>
                <a:spLocks noChangeShapeType="1"/>
              </p:cNvSpPr>
              <p:nvPr/>
            </p:nvSpPr>
            <p:spPr bwMode="auto">
              <a:xfrm flipV="1">
                <a:off x="596" y="171"/>
                <a:ext cx="199" cy="1"/>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16" name="AutoShape 372"/>
              <p:cNvSpPr>
                <a:spLocks noChangeArrowheads="1"/>
              </p:cNvSpPr>
              <p:nvPr/>
            </p:nvSpPr>
            <p:spPr bwMode="auto">
              <a:xfrm>
                <a:off x="235" y="28"/>
                <a:ext cx="318" cy="308"/>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17" name="Oval 373"/>
              <p:cNvSpPr>
                <a:spLocks noChangeArrowheads="1"/>
              </p:cNvSpPr>
              <p:nvPr/>
            </p:nvSpPr>
            <p:spPr bwMode="auto">
              <a:xfrm>
                <a:off x="553" y="148"/>
                <a:ext cx="47" cy="47"/>
              </a:xfrm>
              <a:prstGeom prst="ellipse">
                <a:avLst/>
              </a:prstGeom>
              <a:solidFill>
                <a:srgbClr val="333399"/>
              </a:solidFill>
              <a:ln w="1270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0812" name="AutoShape 378"/>
              <p:cNvSpPr/>
              <p:nvPr/>
            </p:nvSpPr>
            <p:spPr>
              <a:xfrm rot="10774188">
                <a:off x="177" y="0"/>
                <a:ext cx="98" cy="360"/>
              </a:xfrm>
              <a:prstGeom prst="moon">
                <a:avLst>
                  <a:gd name="adj" fmla="val 50000"/>
                </a:avLst>
              </a:prstGeom>
              <a:solidFill>
                <a:srgbClr val="000066"/>
              </a:solidFill>
              <a:ln w="9525" cap="flat" cmpd="sng">
                <a:solidFill>
                  <a:srgbClr val="001400"/>
                </a:solidFill>
                <a:prstDash val="solid"/>
                <a:miter/>
                <a:headEnd type="none" w="med" len="med"/>
                <a:tailEnd type="none" w="med" len="med"/>
              </a:ln>
            </p:spPr>
            <p:txBody>
              <a:bodyPr rot="10800000" wrap="none" anchor="ctr"/>
              <a:lstStyle/>
              <a:p>
                <a:pPr algn="ctr">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sp>
            <p:nvSpPr>
              <p:cNvPr id="26719" name="Line 379"/>
              <p:cNvSpPr>
                <a:spLocks noChangeShapeType="1"/>
              </p:cNvSpPr>
              <p:nvPr/>
            </p:nvSpPr>
            <p:spPr bwMode="auto">
              <a:xfrm>
                <a:off x="0" y="112"/>
                <a:ext cx="26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20" name="Line 381"/>
              <p:cNvSpPr>
                <a:spLocks noChangeShapeType="1"/>
              </p:cNvSpPr>
              <p:nvPr/>
            </p:nvSpPr>
            <p:spPr bwMode="auto">
              <a:xfrm>
                <a:off x="5" y="241"/>
                <a:ext cx="265"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79" name="Group 461"/>
            <p:cNvGrpSpPr/>
            <p:nvPr/>
          </p:nvGrpSpPr>
          <p:grpSpPr>
            <a:xfrm>
              <a:off x="4166" y="2038"/>
              <a:ext cx="778" cy="384"/>
              <a:chOff x="0" y="0"/>
              <a:chExt cx="778" cy="384"/>
            </a:xfrm>
          </p:grpSpPr>
          <p:sp>
            <p:nvSpPr>
              <p:cNvPr id="26710" name="Line 389"/>
              <p:cNvSpPr>
                <a:spLocks noChangeShapeType="1"/>
              </p:cNvSpPr>
              <p:nvPr/>
            </p:nvSpPr>
            <p:spPr bwMode="auto">
              <a:xfrm flipV="1">
                <a:off x="536" y="192"/>
                <a:ext cx="237"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11" name="AutoShape 390"/>
              <p:cNvSpPr>
                <a:spLocks noChangeArrowheads="1"/>
              </p:cNvSpPr>
              <p:nvPr/>
            </p:nvSpPr>
            <p:spPr bwMode="auto">
              <a:xfrm>
                <a:off x="218" y="37"/>
                <a:ext cx="322" cy="321"/>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0806" name="AutoShape 392"/>
              <p:cNvSpPr/>
              <p:nvPr/>
            </p:nvSpPr>
            <p:spPr>
              <a:xfrm rot="10774188">
                <a:off x="152" y="-2"/>
                <a:ext cx="118" cy="386"/>
              </a:xfrm>
              <a:prstGeom prst="moon">
                <a:avLst>
                  <a:gd name="adj" fmla="val 50000"/>
                </a:avLst>
              </a:prstGeom>
              <a:solidFill>
                <a:srgbClr val="000066"/>
              </a:solidFill>
              <a:ln w="9525" cap="flat" cmpd="sng">
                <a:solidFill>
                  <a:srgbClr val="001400"/>
                </a:solidFill>
                <a:prstDash val="solid"/>
                <a:miter/>
                <a:headEnd type="none" w="med" len="med"/>
                <a:tailEnd type="none" w="med" len="med"/>
              </a:ln>
            </p:spPr>
            <p:txBody>
              <a:bodyPr rot="10800000" wrap="none" anchor="ctr"/>
              <a:lstStyle/>
              <a:p>
                <a:pPr algn="ctr">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sp>
            <p:nvSpPr>
              <p:cNvPr id="26713" name="Line 393"/>
              <p:cNvSpPr>
                <a:spLocks noChangeShapeType="1"/>
              </p:cNvSpPr>
              <p:nvPr/>
            </p:nvSpPr>
            <p:spPr bwMode="auto">
              <a:xfrm>
                <a:off x="0" y="122"/>
                <a:ext cx="26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14" name="Line 394"/>
              <p:cNvSpPr>
                <a:spLocks noChangeShapeType="1"/>
              </p:cNvSpPr>
              <p:nvPr/>
            </p:nvSpPr>
            <p:spPr bwMode="auto">
              <a:xfrm>
                <a:off x="8" y="260"/>
                <a:ext cx="265"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80" name="Group 463"/>
            <p:cNvGrpSpPr/>
            <p:nvPr/>
          </p:nvGrpSpPr>
          <p:grpSpPr>
            <a:xfrm>
              <a:off x="3913" y="3363"/>
              <a:ext cx="1204" cy="432"/>
              <a:chOff x="0" y="0"/>
              <a:chExt cx="1204" cy="432"/>
            </a:xfrm>
          </p:grpSpPr>
          <p:sp>
            <p:nvSpPr>
              <p:cNvPr id="26694" name="Line 406"/>
              <p:cNvSpPr>
                <a:spLocks noChangeShapeType="1"/>
              </p:cNvSpPr>
              <p:nvPr/>
            </p:nvSpPr>
            <p:spPr bwMode="auto">
              <a:xfrm flipV="1">
                <a:off x="1025" y="214"/>
                <a:ext cx="179"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695" name="AutoShape 407"/>
              <p:cNvSpPr>
                <a:spLocks noChangeArrowheads="1"/>
              </p:cNvSpPr>
              <p:nvPr/>
            </p:nvSpPr>
            <p:spPr bwMode="auto">
              <a:xfrm>
                <a:off x="700" y="112"/>
                <a:ext cx="287" cy="216"/>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696" name="Oval 408"/>
              <p:cNvSpPr>
                <a:spLocks noChangeArrowheads="1"/>
              </p:cNvSpPr>
              <p:nvPr/>
            </p:nvSpPr>
            <p:spPr bwMode="auto">
              <a:xfrm>
                <a:off x="985" y="192"/>
                <a:ext cx="45" cy="47"/>
              </a:xfrm>
              <a:prstGeom prst="ellipse">
                <a:avLst/>
              </a:prstGeom>
              <a:solidFill>
                <a:srgbClr val="333399"/>
              </a:solidFill>
              <a:ln w="12700">
                <a:solidFill>
                  <a:schemeClr val="bg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0791" name="AutoShape 409"/>
              <p:cNvSpPr/>
              <p:nvPr/>
            </p:nvSpPr>
            <p:spPr>
              <a:xfrm rot="10774188">
                <a:off x="645" y="94"/>
                <a:ext cx="86" cy="253"/>
              </a:xfrm>
              <a:prstGeom prst="moon">
                <a:avLst>
                  <a:gd name="adj" fmla="val 50000"/>
                </a:avLst>
              </a:prstGeom>
              <a:solidFill>
                <a:srgbClr val="000066"/>
              </a:solidFill>
              <a:ln w="9525" cap="flat" cmpd="sng">
                <a:solidFill>
                  <a:srgbClr val="001400"/>
                </a:solidFill>
                <a:prstDash val="solid"/>
                <a:miter/>
                <a:headEnd type="none" w="med" len="med"/>
                <a:tailEnd type="none" w="med" len="med"/>
              </a:ln>
            </p:spPr>
            <p:txBody>
              <a:bodyPr rot="10800000" wrap="none" anchor="ctr"/>
              <a:lstStyle/>
              <a:p>
                <a:pPr algn="ctr">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sp>
            <p:nvSpPr>
              <p:cNvPr id="26698" name="Line 410"/>
              <p:cNvSpPr>
                <a:spLocks noChangeShapeType="1"/>
              </p:cNvSpPr>
              <p:nvPr/>
            </p:nvSpPr>
            <p:spPr bwMode="auto">
              <a:xfrm>
                <a:off x="623" y="158"/>
                <a:ext cx="113"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699" name="Line 411"/>
              <p:cNvSpPr>
                <a:spLocks noChangeShapeType="1"/>
              </p:cNvSpPr>
              <p:nvPr/>
            </p:nvSpPr>
            <p:spPr bwMode="auto">
              <a:xfrm>
                <a:off x="624" y="272"/>
                <a:ext cx="113"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0" name="Line 413"/>
              <p:cNvSpPr>
                <a:spLocks noChangeShapeType="1"/>
              </p:cNvSpPr>
              <p:nvPr/>
            </p:nvSpPr>
            <p:spPr bwMode="auto">
              <a:xfrm>
                <a:off x="4" y="140"/>
                <a:ext cx="249"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1" name="Line 415"/>
              <p:cNvSpPr>
                <a:spLocks noChangeShapeType="1"/>
              </p:cNvSpPr>
              <p:nvPr/>
            </p:nvSpPr>
            <p:spPr bwMode="auto">
              <a:xfrm>
                <a:off x="0" y="55"/>
                <a:ext cx="24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2" name="AutoShape 416"/>
              <p:cNvSpPr>
                <a:spLocks noChangeArrowheads="1"/>
              </p:cNvSpPr>
              <p:nvPr/>
            </p:nvSpPr>
            <p:spPr bwMode="auto">
              <a:xfrm>
                <a:off x="253" y="-2"/>
                <a:ext cx="258" cy="194"/>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3" name="Line 418"/>
              <p:cNvSpPr>
                <a:spLocks noChangeShapeType="1"/>
              </p:cNvSpPr>
              <p:nvPr/>
            </p:nvSpPr>
            <p:spPr bwMode="auto">
              <a:xfrm>
                <a:off x="4" y="377"/>
                <a:ext cx="249"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4" name="Line 419"/>
              <p:cNvSpPr>
                <a:spLocks noChangeShapeType="1"/>
              </p:cNvSpPr>
              <p:nvPr/>
            </p:nvSpPr>
            <p:spPr bwMode="auto">
              <a:xfrm>
                <a:off x="511" y="338"/>
                <a:ext cx="114"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5" name="Line 420"/>
              <p:cNvSpPr>
                <a:spLocks noChangeShapeType="1"/>
              </p:cNvSpPr>
              <p:nvPr/>
            </p:nvSpPr>
            <p:spPr bwMode="auto">
              <a:xfrm>
                <a:off x="0" y="296"/>
                <a:ext cx="24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6" name="AutoShape 421"/>
              <p:cNvSpPr>
                <a:spLocks noChangeArrowheads="1"/>
              </p:cNvSpPr>
              <p:nvPr/>
            </p:nvSpPr>
            <p:spPr bwMode="auto">
              <a:xfrm>
                <a:off x="253" y="239"/>
                <a:ext cx="258" cy="193"/>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7" name="Line 422"/>
              <p:cNvSpPr>
                <a:spLocks noChangeShapeType="1"/>
              </p:cNvSpPr>
              <p:nvPr/>
            </p:nvSpPr>
            <p:spPr bwMode="auto">
              <a:xfrm>
                <a:off x="510" y="95"/>
                <a:ext cx="113"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8" name="Line 423"/>
              <p:cNvSpPr>
                <a:spLocks noChangeShapeType="1"/>
              </p:cNvSpPr>
              <p:nvPr/>
            </p:nvSpPr>
            <p:spPr bwMode="auto">
              <a:xfrm>
                <a:off x="624" y="95"/>
                <a:ext cx="0" cy="69"/>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9" name="Line 424"/>
              <p:cNvSpPr>
                <a:spLocks noChangeShapeType="1"/>
              </p:cNvSpPr>
              <p:nvPr/>
            </p:nvSpPr>
            <p:spPr bwMode="auto">
              <a:xfrm>
                <a:off x="624" y="272"/>
                <a:ext cx="0" cy="64"/>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grpSp>
          <p:nvGrpSpPr>
            <p:cNvPr id="30781" name="Group 464"/>
            <p:cNvGrpSpPr/>
            <p:nvPr/>
          </p:nvGrpSpPr>
          <p:grpSpPr>
            <a:xfrm>
              <a:off x="4176" y="3865"/>
              <a:ext cx="778" cy="384"/>
              <a:chOff x="0" y="0"/>
              <a:chExt cx="778" cy="384"/>
            </a:xfrm>
          </p:grpSpPr>
          <p:sp>
            <p:nvSpPr>
              <p:cNvPr id="26688" name="Line 440"/>
              <p:cNvSpPr>
                <a:spLocks noChangeShapeType="1"/>
              </p:cNvSpPr>
              <p:nvPr/>
            </p:nvSpPr>
            <p:spPr bwMode="auto">
              <a:xfrm flipV="1">
                <a:off x="538" y="192"/>
                <a:ext cx="24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689" name="AutoShape 441"/>
              <p:cNvSpPr>
                <a:spLocks noChangeArrowheads="1"/>
              </p:cNvSpPr>
              <p:nvPr/>
            </p:nvSpPr>
            <p:spPr bwMode="auto">
              <a:xfrm>
                <a:off x="218" y="37"/>
                <a:ext cx="322" cy="321"/>
              </a:xfrm>
              <a:prstGeom prst="flowChartDelay">
                <a:avLst/>
              </a:prstGeom>
              <a:solidFill>
                <a:schemeClr val="accent1"/>
              </a:soli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eaLnBrk="0" hangingPunct="0">
                  <a:defRPr sz="2000">
                    <a:solidFill>
                      <a:srgbClr val="FFFF00"/>
                    </a:solidFill>
                    <a:latin typeface="Calibri" panose="020F0502020204030204" pitchFamily="34" charset="0"/>
                    <a:ea typeface="宋体" panose="02010600030101010101" pitchFamily="2" charset="-122"/>
                  </a:defRPr>
                </a:lvl1pPr>
                <a:lvl2pPr marL="742950" indent="-285750" eaLnBrk="0" hangingPunct="0">
                  <a:defRPr sz="2000">
                    <a:solidFill>
                      <a:srgbClr val="FFFF00"/>
                    </a:solidFill>
                    <a:latin typeface="Calibri" panose="020F0502020204030204" pitchFamily="34" charset="0"/>
                    <a:ea typeface="宋体" panose="02010600030101010101" pitchFamily="2" charset="-122"/>
                  </a:defRPr>
                </a:lvl2pPr>
                <a:lvl3pPr marL="1143000" indent="-228600" eaLnBrk="0" hangingPunct="0">
                  <a:defRPr sz="2000">
                    <a:solidFill>
                      <a:srgbClr val="FFFF00"/>
                    </a:solidFill>
                    <a:latin typeface="Calibri" panose="020F0502020204030204" pitchFamily="34" charset="0"/>
                    <a:ea typeface="宋体" panose="02010600030101010101" pitchFamily="2" charset="-122"/>
                  </a:defRPr>
                </a:lvl3pPr>
                <a:lvl4pPr marL="1600200" indent="-228600" eaLnBrk="0" hangingPunct="0">
                  <a:defRPr sz="2000">
                    <a:solidFill>
                      <a:srgbClr val="FFFF00"/>
                    </a:solidFill>
                    <a:latin typeface="Calibri" panose="020F0502020204030204" pitchFamily="34" charset="0"/>
                    <a:ea typeface="宋体" panose="02010600030101010101" pitchFamily="2" charset="-122"/>
                  </a:defRPr>
                </a:lvl4pPr>
                <a:lvl5pPr marL="2057400" indent="-228600" eaLnBrk="0" hangingPunct="0">
                  <a:defRPr sz="2000">
                    <a:solidFill>
                      <a:srgbClr val="FFFF00"/>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000">
                    <a:solidFill>
                      <a:srgbClr val="FFFF00"/>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30784" name="AutoShape 442"/>
              <p:cNvSpPr/>
              <p:nvPr/>
            </p:nvSpPr>
            <p:spPr>
              <a:xfrm rot="10774188">
                <a:off x="152" y="0"/>
                <a:ext cx="118" cy="384"/>
              </a:xfrm>
              <a:prstGeom prst="moon">
                <a:avLst>
                  <a:gd name="adj" fmla="val 50000"/>
                </a:avLst>
              </a:prstGeom>
              <a:solidFill>
                <a:srgbClr val="000066"/>
              </a:solidFill>
              <a:ln w="9525" cap="flat" cmpd="sng">
                <a:solidFill>
                  <a:srgbClr val="001400"/>
                </a:solidFill>
                <a:prstDash val="solid"/>
                <a:miter/>
                <a:headEnd type="none" w="med" len="med"/>
                <a:tailEnd type="none" w="med" len="med"/>
              </a:ln>
            </p:spPr>
            <p:txBody>
              <a:bodyPr rot="10800000" wrap="none" anchor="ctr"/>
              <a:lstStyle/>
              <a:p>
                <a:pPr algn="ctr">
                  <a:buFont typeface="Arial" panose="020B0604020202020204" pitchFamily="34" charset="0"/>
                </a:pPr>
                <a:endParaRPr lang="zh-CN" altLang="en-US" b="1" dirty="0">
                  <a:solidFill>
                    <a:schemeClr val="tx1"/>
                  </a:solidFill>
                  <a:latin typeface="华文新魏" panose="02010800040101010101" pitchFamily="2" charset="-122"/>
                  <a:ea typeface="华文新魏" panose="02010800040101010101" pitchFamily="2" charset="-122"/>
                </a:endParaRPr>
              </a:p>
            </p:txBody>
          </p:sp>
          <p:sp>
            <p:nvSpPr>
              <p:cNvPr id="26691" name="Line 443"/>
              <p:cNvSpPr>
                <a:spLocks noChangeShapeType="1"/>
              </p:cNvSpPr>
              <p:nvPr/>
            </p:nvSpPr>
            <p:spPr bwMode="auto">
              <a:xfrm>
                <a:off x="0" y="122"/>
                <a:ext cx="260"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692" name="Line 444"/>
              <p:cNvSpPr>
                <a:spLocks noChangeShapeType="1"/>
              </p:cNvSpPr>
              <p:nvPr/>
            </p:nvSpPr>
            <p:spPr bwMode="auto">
              <a:xfrm>
                <a:off x="8" y="260"/>
                <a:ext cx="265"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30787" name="Freeform 445"/>
              <p:cNvSpPr>
                <a:spLocks noChangeAspect="1"/>
              </p:cNvSpPr>
              <p:nvPr/>
            </p:nvSpPr>
            <p:spPr>
              <a:xfrm>
                <a:off x="142" y="37"/>
                <a:ext cx="54" cy="320"/>
              </a:xfrm>
              <a:custGeom>
                <a:avLst/>
                <a:gdLst/>
                <a:ahLst/>
                <a:cxnLst>
                  <a:cxn ang="0">
                    <a:pos x="0" y="0"/>
                  </a:cxn>
                  <a:cxn ang="0">
                    <a:pos x="0" y="0"/>
                  </a:cxn>
                  <a:cxn ang="0">
                    <a:pos x="0" y="0"/>
                  </a:cxn>
                  <a:cxn ang="0">
                    <a:pos x="0" y="0"/>
                  </a:cxn>
                  <a:cxn ang="0">
                    <a:pos x="0" y="0"/>
                  </a:cxn>
                </a:cxnLst>
                <a:rect l="0" t="0" r="0" b="0"/>
                <a:pathLst>
                  <a:path w="192" h="1152">
                    <a:moveTo>
                      <a:pt x="0" y="0"/>
                    </a:moveTo>
                    <a:cubicBezTo>
                      <a:pt x="56" y="72"/>
                      <a:pt x="112" y="144"/>
                      <a:pt x="144" y="240"/>
                    </a:cubicBezTo>
                    <a:cubicBezTo>
                      <a:pt x="176" y="336"/>
                      <a:pt x="192" y="464"/>
                      <a:pt x="192" y="576"/>
                    </a:cubicBezTo>
                    <a:cubicBezTo>
                      <a:pt x="192" y="688"/>
                      <a:pt x="176" y="816"/>
                      <a:pt x="144" y="912"/>
                    </a:cubicBezTo>
                    <a:cubicBezTo>
                      <a:pt x="112" y="1008"/>
                      <a:pt x="56" y="1080"/>
                      <a:pt x="0" y="1152"/>
                    </a:cubicBezTo>
                  </a:path>
                </a:pathLst>
              </a:custGeom>
              <a:noFill/>
              <a:ln w="9525" cap="flat" cmpd="sng">
                <a:solidFill>
                  <a:schemeClr val="bg1">
                    <a:alpha val="100000"/>
                  </a:schemeClr>
                </a:solidFill>
                <a:prstDash val="solid"/>
                <a:round/>
                <a:headEnd type="none" w="med" len="med"/>
                <a:tailEnd type="none" w="med" len="med"/>
              </a:ln>
            </p:spPr>
            <p:txBody>
              <a:bodyPr/>
              <a:lstStyle/>
              <a:p>
                <a:endParaRPr lang="zh-CN" altLang="en-US"/>
              </a:p>
            </p:txBody>
          </p:sp>
        </p:grpSp>
      </p:grpSp>
      <p:sp>
        <p:nvSpPr>
          <p:cNvPr id="5" name="文本框 4"/>
          <p:cNvSpPr txBox="1"/>
          <p:nvPr/>
        </p:nvSpPr>
        <p:spPr>
          <a:xfrm>
            <a:off x="2627630" y="516255"/>
            <a:ext cx="669925" cy="398780"/>
          </a:xfrm>
          <a:prstGeom prst="rect">
            <a:avLst/>
          </a:prstGeom>
          <a:noFill/>
        </p:spPr>
        <p:txBody>
          <a:bodyPr wrap="square" rtlCol="0" anchor="t">
            <a:spAutoFit/>
          </a:bodyPr>
          <a:lstStyle/>
          <a:p>
            <a:r>
              <a:rPr lang="zh-CN" altLang="en-US" b="1">
                <a:solidFill>
                  <a:srgbClr val="FF0066"/>
                </a:solidFill>
                <a:latin typeface="Arial" panose="020B0604020202020204" pitchFamily="34" charset="0"/>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circle(in)">
                                      <p:cBhvr>
                                        <p:cTn id="7" dur="1000"/>
                                        <p:tgtEl>
                                          <p:spTgt spid="30724"/>
                                        </p:tgtEl>
                                      </p:cBhvr>
                                    </p:animEffect>
                                  </p:childTnLst>
                                </p:cTn>
                              </p:par>
                              <p:par>
                                <p:cTn id="8" presetID="6" presetClass="entr" presetSubtype="16" fill="hold" nodeType="withEffect">
                                  <p:stCondLst>
                                    <p:cond delay="0"/>
                                  </p:stCondLst>
                                  <p:childTnLst>
                                    <p:set>
                                      <p:cBhvr>
                                        <p:cTn id="9" dur="1" fill="hold">
                                          <p:stCondLst>
                                            <p:cond delay="0"/>
                                          </p:stCondLst>
                                        </p:cTn>
                                        <p:tgtEl>
                                          <p:spTgt spid="30725"/>
                                        </p:tgtEl>
                                        <p:attrNameLst>
                                          <p:attrName>style.visibility</p:attrName>
                                        </p:attrNameLst>
                                      </p:cBhvr>
                                      <p:to>
                                        <p:strVal val="visible"/>
                                      </p:to>
                                    </p:set>
                                    <p:animEffect transition="in" filter="circle(in)">
                                      <p:cBhvr>
                                        <p:cTn id="10" dur="1000"/>
                                        <p:tgtEl>
                                          <p:spTgt spid="3072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5" grpId="0"/>
      <p:bldP spid="5"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4205" y="1290955"/>
            <a:ext cx="7886700" cy="2131695"/>
          </a:xfrm>
        </p:spPr>
        <p:txBody>
          <a:bodyPr/>
          <a:lstStyle/>
          <a:p>
            <a:endParaRPr lang="zh-CN" altLang="en-US"/>
          </a:p>
        </p:txBody>
      </p:sp>
      <p:pic>
        <p:nvPicPr>
          <p:cNvPr id="4" name="图片 3"/>
          <p:cNvPicPr>
            <a:picLocks noChangeAspect="1"/>
          </p:cNvPicPr>
          <p:nvPr/>
        </p:nvPicPr>
        <p:blipFill>
          <a:blip r:embed="rId2"/>
          <a:srcRect l="1383" b="14699"/>
          <a:stretch>
            <a:fillRect/>
          </a:stretch>
        </p:blipFill>
        <p:spPr>
          <a:xfrm>
            <a:off x="250825" y="492125"/>
            <a:ext cx="8679180" cy="2176145"/>
          </a:xfrm>
          <a:prstGeom prst="rect">
            <a:avLst/>
          </a:prstGeom>
        </p:spPr>
      </p:pic>
      <p:pic>
        <p:nvPicPr>
          <p:cNvPr id="3" name="图片 2"/>
          <p:cNvPicPr>
            <a:picLocks noChangeAspect="1"/>
          </p:cNvPicPr>
          <p:nvPr/>
        </p:nvPicPr>
        <p:blipFill>
          <a:blip r:embed="rId3"/>
          <a:stretch>
            <a:fillRect/>
          </a:stretch>
        </p:blipFill>
        <p:spPr>
          <a:xfrm>
            <a:off x="1042035" y="2632710"/>
            <a:ext cx="7426325" cy="22136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p:cNvSpPr>
          <p:nvPr>
            <p:ph type="title"/>
          </p:nvPr>
        </p:nvSpPr>
        <p:spPr>
          <a:xfrm>
            <a:off x="682625" y="698500"/>
            <a:ext cx="7772400" cy="514350"/>
          </a:xfrm>
          <a:noFill/>
          <a:ln>
            <a:noFill/>
          </a:ln>
        </p:spPr>
        <p:txBody>
          <a:bodyPr/>
          <a:lstStyle/>
          <a:p>
            <a:pPr eaLnBrk="1" hangingPunct="1"/>
            <a:r>
              <a:rPr lang="zh-CN" altLang="en-US" sz="1800" b="1" dirty="0">
                <a:solidFill>
                  <a:srgbClr val="FF0000"/>
                </a:solidFill>
                <a:latin typeface="华文新魏" panose="02010800040101010101" pitchFamily="2" charset="-122"/>
                <a:ea typeface="华文新魏" panose="02010800040101010101" pitchFamily="2" charset="-122"/>
              </a:rPr>
              <a:t>逻辑门的等效符号</a:t>
            </a:r>
          </a:p>
        </p:txBody>
      </p:sp>
      <p:graphicFrame>
        <p:nvGraphicFramePr>
          <p:cNvPr id="91303" name="Group 167"/>
          <p:cNvGraphicFramePr>
            <a:graphicFrameLocks noGrp="1"/>
          </p:cNvGraphicFramePr>
          <p:nvPr/>
        </p:nvGraphicFramePr>
        <p:xfrm>
          <a:off x="763588" y="1122363"/>
          <a:ext cx="6872287" cy="3800477"/>
        </p:xfrm>
        <a:graphic>
          <a:graphicData uri="http://schemas.openxmlformats.org/drawingml/2006/table">
            <a:tbl>
              <a:tblPr/>
              <a:tblGrid>
                <a:gridCol w="1571625">
                  <a:extLst>
                    <a:ext uri="{9D8B030D-6E8A-4147-A177-3AD203B41FA5}">
                      <a16:colId xmlns:a16="http://schemas.microsoft.com/office/drawing/2014/main" val="20000"/>
                    </a:ext>
                  </a:extLst>
                </a:gridCol>
                <a:gridCol w="2790825">
                  <a:extLst>
                    <a:ext uri="{9D8B030D-6E8A-4147-A177-3AD203B41FA5}">
                      <a16:colId xmlns:a16="http://schemas.microsoft.com/office/drawing/2014/main" val="20001"/>
                    </a:ext>
                  </a:extLst>
                </a:gridCol>
                <a:gridCol w="2509837">
                  <a:extLst>
                    <a:ext uri="{9D8B030D-6E8A-4147-A177-3AD203B41FA5}">
                      <a16:colId xmlns:a16="http://schemas.microsoft.com/office/drawing/2014/main" val="20002"/>
                    </a:ext>
                  </a:extLst>
                </a:gridCol>
              </a:tblGrid>
              <a:tr h="342918">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电路名称</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原符号</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等效符号</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0"/>
                  </a:ext>
                </a:extLst>
              </a:tr>
              <a:tr h="56356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跟随器</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1"/>
                  </a:ext>
                </a:extLst>
              </a:tr>
              <a:tr h="561972">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非   门</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2"/>
                  </a:ext>
                </a:extLst>
              </a:tr>
              <a:tr h="56356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与   门</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3"/>
                  </a:ext>
                </a:extLst>
              </a:tr>
              <a:tr h="56356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或   门</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4"/>
                  </a:ext>
                </a:extLst>
              </a:tr>
              <a:tr h="590547">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与非门</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5"/>
                  </a:ext>
                </a:extLst>
              </a:tr>
              <a:tr h="61436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0" i="0" u="none" strike="noStrike" cap="none" normalizeH="0" baseline="0">
                          <a:ln>
                            <a:noFill/>
                          </a:ln>
                          <a:solidFill>
                            <a:schemeClr val="tx1"/>
                          </a:solidFill>
                          <a:effectLst/>
                          <a:latin typeface="黑体" panose="02010609060101010101" pitchFamily="49" charset="-122"/>
                          <a:ea typeface="黑体" panose="02010609060101010101" pitchFamily="49" charset="-122"/>
                        </a:rPr>
                        <a:t>或非门</a:t>
                      </a: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a:txBody>
                  <a:tcPr marL="91436" marR="91436" marT="34299" marB="34299"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6"/>
                  </a:ext>
                </a:extLst>
              </a:tr>
            </a:tbl>
          </a:graphicData>
        </a:graphic>
      </p:graphicFrame>
      <p:grpSp>
        <p:nvGrpSpPr>
          <p:cNvPr id="31783" name="Group 171"/>
          <p:cNvGrpSpPr/>
          <p:nvPr/>
        </p:nvGrpSpPr>
        <p:grpSpPr>
          <a:xfrm>
            <a:off x="3062288" y="1603375"/>
            <a:ext cx="1227137" cy="458788"/>
            <a:chOff x="2064" y="864"/>
            <a:chExt cx="964" cy="475"/>
          </a:xfrm>
        </p:grpSpPr>
        <p:sp>
          <p:nvSpPr>
            <p:cNvPr id="31891" name="Rectangle 39"/>
            <p:cNvSpPr/>
            <p:nvPr/>
          </p:nvSpPr>
          <p:spPr>
            <a:xfrm>
              <a:off x="2400" y="864"/>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92" name="Text Box 40"/>
            <p:cNvSpPr txBox="1"/>
            <p:nvPr/>
          </p:nvSpPr>
          <p:spPr>
            <a:xfrm>
              <a:off x="2448" y="960"/>
              <a:ext cx="192" cy="3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31893" name="Line 41"/>
            <p:cNvSpPr/>
            <p:nvPr/>
          </p:nvSpPr>
          <p:spPr>
            <a:xfrm>
              <a:off x="2064" y="1067"/>
              <a:ext cx="336" cy="0"/>
            </a:xfrm>
            <a:prstGeom prst="line">
              <a:avLst/>
            </a:prstGeom>
            <a:ln w="28575" cap="flat" cmpd="sng">
              <a:solidFill>
                <a:schemeClr val="tx1"/>
              </a:solidFill>
              <a:prstDash val="solid"/>
              <a:headEnd type="none" w="med" len="med"/>
              <a:tailEnd type="none" w="med" len="med"/>
            </a:ln>
          </p:spPr>
        </p:sp>
        <p:sp>
          <p:nvSpPr>
            <p:cNvPr id="31894" name="Line 42"/>
            <p:cNvSpPr/>
            <p:nvPr/>
          </p:nvSpPr>
          <p:spPr>
            <a:xfrm>
              <a:off x="2692" y="1067"/>
              <a:ext cx="336" cy="0"/>
            </a:xfrm>
            <a:prstGeom prst="line">
              <a:avLst/>
            </a:prstGeom>
            <a:ln w="28575" cap="flat" cmpd="sng">
              <a:solidFill>
                <a:schemeClr val="tx1"/>
              </a:solidFill>
              <a:prstDash val="solid"/>
              <a:headEnd type="none" w="med" len="med"/>
              <a:tailEnd type="none" w="med" len="med"/>
            </a:ln>
          </p:spPr>
        </p:sp>
      </p:grpSp>
      <p:grpSp>
        <p:nvGrpSpPr>
          <p:cNvPr id="31784" name="Group 177"/>
          <p:cNvGrpSpPr/>
          <p:nvPr/>
        </p:nvGrpSpPr>
        <p:grpSpPr>
          <a:xfrm>
            <a:off x="5694363" y="2160588"/>
            <a:ext cx="1239837" cy="371475"/>
            <a:chOff x="4084" y="1445"/>
            <a:chExt cx="1034" cy="426"/>
          </a:xfrm>
        </p:grpSpPr>
        <p:sp>
          <p:nvSpPr>
            <p:cNvPr id="31886" name="Rectangle 50"/>
            <p:cNvSpPr/>
            <p:nvPr/>
          </p:nvSpPr>
          <p:spPr>
            <a:xfrm>
              <a:off x="4494" y="1445"/>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87" name="Text Box 51"/>
            <p:cNvSpPr txBox="1"/>
            <p:nvPr/>
          </p:nvSpPr>
          <p:spPr>
            <a:xfrm>
              <a:off x="4512" y="1452"/>
              <a:ext cx="192" cy="41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31888" name="Line 52"/>
            <p:cNvSpPr/>
            <p:nvPr/>
          </p:nvSpPr>
          <p:spPr>
            <a:xfrm>
              <a:off x="4084" y="1624"/>
              <a:ext cx="336" cy="0"/>
            </a:xfrm>
            <a:prstGeom prst="line">
              <a:avLst/>
            </a:prstGeom>
            <a:ln w="28575" cap="flat" cmpd="sng">
              <a:solidFill>
                <a:schemeClr val="tx1"/>
              </a:solidFill>
              <a:prstDash val="solid"/>
              <a:headEnd type="none" w="med" len="med"/>
              <a:tailEnd type="none" w="med" len="med"/>
            </a:ln>
          </p:spPr>
        </p:sp>
        <p:sp>
          <p:nvSpPr>
            <p:cNvPr id="31889" name="Line 53"/>
            <p:cNvSpPr/>
            <p:nvPr/>
          </p:nvSpPr>
          <p:spPr>
            <a:xfrm>
              <a:off x="4782" y="1624"/>
              <a:ext cx="336" cy="0"/>
            </a:xfrm>
            <a:prstGeom prst="line">
              <a:avLst/>
            </a:prstGeom>
            <a:ln w="28575" cap="flat" cmpd="sng">
              <a:solidFill>
                <a:schemeClr val="tx1"/>
              </a:solidFill>
              <a:prstDash val="solid"/>
              <a:headEnd type="none" w="med" len="med"/>
              <a:tailEnd type="none" w="med" len="med"/>
            </a:ln>
          </p:spPr>
        </p:sp>
        <p:sp>
          <p:nvSpPr>
            <p:cNvPr id="31890" name="Oval 54"/>
            <p:cNvSpPr/>
            <p:nvPr/>
          </p:nvSpPr>
          <p:spPr>
            <a:xfrm>
              <a:off x="4409" y="1584"/>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785" name="Group 172"/>
          <p:cNvGrpSpPr/>
          <p:nvPr/>
        </p:nvGrpSpPr>
        <p:grpSpPr>
          <a:xfrm>
            <a:off x="3086100" y="2141538"/>
            <a:ext cx="1316038" cy="419100"/>
            <a:chOff x="2079" y="1436"/>
            <a:chExt cx="1034" cy="435"/>
          </a:xfrm>
        </p:grpSpPr>
        <p:sp>
          <p:nvSpPr>
            <p:cNvPr id="31881" name="Rectangle 56"/>
            <p:cNvSpPr/>
            <p:nvPr/>
          </p:nvSpPr>
          <p:spPr>
            <a:xfrm>
              <a:off x="2419" y="1436"/>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82" name="Text Box 57"/>
            <p:cNvSpPr txBox="1"/>
            <p:nvPr/>
          </p:nvSpPr>
          <p:spPr>
            <a:xfrm>
              <a:off x="2448" y="1488"/>
              <a:ext cx="192" cy="38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31883" name="Line 58"/>
            <p:cNvSpPr/>
            <p:nvPr/>
          </p:nvSpPr>
          <p:spPr>
            <a:xfrm>
              <a:off x="2079" y="1624"/>
              <a:ext cx="336" cy="0"/>
            </a:xfrm>
            <a:prstGeom prst="line">
              <a:avLst/>
            </a:prstGeom>
            <a:ln w="28575" cap="flat" cmpd="sng">
              <a:solidFill>
                <a:schemeClr val="tx1"/>
              </a:solidFill>
              <a:prstDash val="solid"/>
              <a:headEnd type="none" w="med" len="med"/>
              <a:tailEnd type="none" w="med" len="med"/>
            </a:ln>
          </p:spPr>
        </p:sp>
        <p:sp>
          <p:nvSpPr>
            <p:cNvPr id="31884" name="Line 59"/>
            <p:cNvSpPr/>
            <p:nvPr/>
          </p:nvSpPr>
          <p:spPr>
            <a:xfrm>
              <a:off x="2777" y="1624"/>
              <a:ext cx="336" cy="0"/>
            </a:xfrm>
            <a:prstGeom prst="line">
              <a:avLst/>
            </a:prstGeom>
            <a:ln w="28575" cap="flat" cmpd="sng">
              <a:solidFill>
                <a:schemeClr val="tx1"/>
              </a:solidFill>
              <a:prstDash val="solid"/>
              <a:headEnd type="none" w="med" len="med"/>
              <a:tailEnd type="none" w="med" len="med"/>
            </a:ln>
          </p:spPr>
        </p:sp>
        <p:sp>
          <p:nvSpPr>
            <p:cNvPr id="31885" name="Oval 60"/>
            <p:cNvSpPr/>
            <p:nvPr/>
          </p:nvSpPr>
          <p:spPr>
            <a:xfrm>
              <a:off x="2707" y="1584"/>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786" name="Group 173"/>
          <p:cNvGrpSpPr/>
          <p:nvPr/>
        </p:nvGrpSpPr>
        <p:grpSpPr>
          <a:xfrm>
            <a:off x="3086100" y="2667000"/>
            <a:ext cx="1227138" cy="438150"/>
            <a:chOff x="2079" y="1998"/>
            <a:chExt cx="964" cy="455"/>
          </a:xfrm>
        </p:grpSpPr>
        <p:sp>
          <p:nvSpPr>
            <p:cNvPr id="31876" name="Rectangle 62"/>
            <p:cNvSpPr/>
            <p:nvPr/>
          </p:nvSpPr>
          <p:spPr>
            <a:xfrm>
              <a:off x="2415" y="1998"/>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77" name="Text Box 63"/>
            <p:cNvSpPr txBox="1"/>
            <p:nvPr/>
          </p:nvSpPr>
          <p:spPr>
            <a:xfrm>
              <a:off x="2452" y="2073"/>
              <a:ext cx="284" cy="380"/>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31878" name="Line 64"/>
            <p:cNvSpPr/>
            <p:nvPr/>
          </p:nvSpPr>
          <p:spPr>
            <a:xfrm>
              <a:off x="2079" y="2112"/>
              <a:ext cx="336" cy="0"/>
            </a:xfrm>
            <a:prstGeom prst="line">
              <a:avLst/>
            </a:prstGeom>
            <a:ln w="28575" cap="flat" cmpd="sng">
              <a:solidFill>
                <a:schemeClr val="tx1"/>
              </a:solidFill>
              <a:prstDash val="solid"/>
              <a:headEnd type="none" w="med" len="med"/>
              <a:tailEnd type="none" w="med" len="med"/>
            </a:ln>
          </p:spPr>
        </p:sp>
        <p:sp>
          <p:nvSpPr>
            <p:cNvPr id="31879" name="Line 65"/>
            <p:cNvSpPr/>
            <p:nvPr/>
          </p:nvSpPr>
          <p:spPr>
            <a:xfrm>
              <a:off x="2707" y="2186"/>
              <a:ext cx="336" cy="0"/>
            </a:xfrm>
            <a:prstGeom prst="line">
              <a:avLst/>
            </a:prstGeom>
            <a:ln w="28575" cap="flat" cmpd="sng">
              <a:solidFill>
                <a:schemeClr val="tx1"/>
              </a:solidFill>
              <a:prstDash val="solid"/>
              <a:headEnd type="none" w="med" len="med"/>
              <a:tailEnd type="none" w="med" len="med"/>
            </a:ln>
          </p:spPr>
        </p:sp>
        <p:sp>
          <p:nvSpPr>
            <p:cNvPr id="31880" name="Line 66"/>
            <p:cNvSpPr/>
            <p:nvPr/>
          </p:nvSpPr>
          <p:spPr>
            <a:xfrm>
              <a:off x="2079" y="2256"/>
              <a:ext cx="336" cy="0"/>
            </a:xfrm>
            <a:prstGeom prst="line">
              <a:avLst/>
            </a:prstGeom>
            <a:ln w="28575" cap="flat" cmpd="sng">
              <a:solidFill>
                <a:schemeClr val="tx1"/>
              </a:solidFill>
              <a:prstDash val="solid"/>
              <a:headEnd type="none" w="med" len="med"/>
              <a:tailEnd type="none" w="med" len="med"/>
            </a:ln>
          </p:spPr>
        </p:sp>
      </p:grpSp>
      <p:grpSp>
        <p:nvGrpSpPr>
          <p:cNvPr id="31787" name="Group 182"/>
          <p:cNvGrpSpPr/>
          <p:nvPr/>
        </p:nvGrpSpPr>
        <p:grpSpPr>
          <a:xfrm>
            <a:off x="3086100" y="3879850"/>
            <a:ext cx="1330325" cy="417513"/>
            <a:chOff x="2079" y="3138"/>
            <a:chExt cx="1045" cy="434"/>
          </a:xfrm>
        </p:grpSpPr>
        <p:sp>
          <p:nvSpPr>
            <p:cNvPr id="31870" name="Rectangle 68"/>
            <p:cNvSpPr/>
            <p:nvPr/>
          </p:nvSpPr>
          <p:spPr>
            <a:xfrm>
              <a:off x="2415" y="3138"/>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71" name="Text Box 69"/>
            <p:cNvSpPr txBox="1"/>
            <p:nvPr/>
          </p:nvSpPr>
          <p:spPr>
            <a:xfrm>
              <a:off x="2434" y="3189"/>
              <a:ext cx="284" cy="38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31872" name="Line 70"/>
            <p:cNvSpPr/>
            <p:nvPr/>
          </p:nvSpPr>
          <p:spPr>
            <a:xfrm>
              <a:off x="2079" y="3252"/>
              <a:ext cx="336" cy="0"/>
            </a:xfrm>
            <a:prstGeom prst="line">
              <a:avLst/>
            </a:prstGeom>
            <a:ln w="28575" cap="flat" cmpd="sng">
              <a:solidFill>
                <a:schemeClr val="tx1"/>
              </a:solidFill>
              <a:prstDash val="solid"/>
              <a:headEnd type="none" w="med" len="med"/>
              <a:tailEnd type="none" w="med" len="med"/>
            </a:ln>
          </p:spPr>
        </p:sp>
        <p:sp>
          <p:nvSpPr>
            <p:cNvPr id="31873" name="Line 71"/>
            <p:cNvSpPr/>
            <p:nvPr/>
          </p:nvSpPr>
          <p:spPr>
            <a:xfrm>
              <a:off x="2788" y="3326"/>
              <a:ext cx="336" cy="0"/>
            </a:xfrm>
            <a:prstGeom prst="line">
              <a:avLst/>
            </a:prstGeom>
            <a:ln w="28575" cap="flat" cmpd="sng">
              <a:solidFill>
                <a:schemeClr val="tx1"/>
              </a:solidFill>
              <a:prstDash val="solid"/>
              <a:headEnd type="none" w="med" len="med"/>
              <a:tailEnd type="none" w="med" len="med"/>
            </a:ln>
          </p:spPr>
        </p:sp>
        <p:sp>
          <p:nvSpPr>
            <p:cNvPr id="31874" name="Line 72"/>
            <p:cNvSpPr/>
            <p:nvPr/>
          </p:nvSpPr>
          <p:spPr>
            <a:xfrm>
              <a:off x="2079" y="3396"/>
              <a:ext cx="336" cy="0"/>
            </a:xfrm>
            <a:prstGeom prst="line">
              <a:avLst/>
            </a:prstGeom>
            <a:ln w="28575" cap="flat" cmpd="sng">
              <a:solidFill>
                <a:schemeClr val="tx1"/>
              </a:solidFill>
              <a:prstDash val="solid"/>
              <a:headEnd type="none" w="med" len="med"/>
              <a:tailEnd type="none" w="med" len="med"/>
            </a:ln>
          </p:spPr>
        </p:sp>
        <p:sp>
          <p:nvSpPr>
            <p:cNvPr id="31875" name="Oval 73"/>
            <p:cNvSpPr/>
            <p:nvPr/>
          </p:nvSpPr>
          <p:spPr>
            <a:xfrm>
              <a:off x="2707" y="3301"/>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788" name="Group 175"/>
          <p:cNvGrpSpPr/>
          <p:nvPr/>
        </p:nvGrpSpPr>
        <p:grpSpPr>
          <a:xfrm>
            <a:off x="3092450" y="4422775"/>
            <a:ext cx="1330325" cy="368300"/>
            <a:chOff x="2083" y="3714"/>
            <a:chExt cx="1045" cy="384"/>
          </a:xfrm>
        </p:grpSpPr>
        <p:sp>
          <p:nvSpPr>
            <p:cNvPr id="31864" name="Rectangle 75"/>
            <p:cNvSpPr/>
            <p:nvPr/>
          </p:nvSpPr>
          <p:spPr>
            <a:xfrm>
              <a:off x="2419" y="3714"/>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65" name="Text Box 76"/>
            <p:cNvSpPr txBox="1"/>
            <p:nvPr/>
          </p:nvSpPr>
          <p:spPr>
            <a:xfrm>
              <a:off x="2372" y="3716"/>
              <a:ext cx="394" cy="352"/>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华文新魏" panose="02010800040101010101" pitchFamily="2" charset="-122"/>
                  <a:ea typeface="华文新魏" panose="02010800040101010101" pitchFamily="2" charset="-122"/>
                </a:rPr>
                <a:t>≥1</a:t>
              </a:r>
            </a:p>
          </p:txBody>
        </p:sp>
        <p:sp>
          <p:nvSpPr>
            <p:cNvPr id="31866" name="Line 77"/>
            <p:cNvSpPr/>
            <p:nvPr/>
          </p:nvSpPr>
          <p:spPr>
            <a:xfrm>
              <a:off x="2083" y="3828"/>
              <a:ext cx="336" cy="0"/>
            </a:xfrm>
            <a:prstGeom prst="line">
              <a:avLst/>
            </a:prstGeom>
            <a:ln w="28575" cap="flat" cmpd="sng">
              <a:solidFill>
                <a:schemeClr val="tx1"/>
              </a:solidFill>
              <a:prstDash val="solid"/>
              <a:headEnd type="none" w="med" len="med"/>
              <a:tailEnd type="none" w="med" len="med"/>
            </a:ln>
          </p:spPr>
        </p:sp>
        <p:sp>
          <p:nvSpPr>
            <p:cNvPr id="31867" name="Line 78"/>
            <p:cNvSpPr/>
            <p:nvPr/>
          </p:nvSpPr>
          <p:spPr>
            <a:xfrm>
              <a:off x="2792" y="3902"/>
              <a:ext cx="336" cy="0"/>
            </a:xfrm>
            <a:prstGeom prst="line">
              <a:avLst/>
            </a:prstGeom>
            <a:ln w="28575" cap="flat" cmpd="sng">
              <a:solidFill>
                <a:schemeClr val="tx1"/>
              </a:solidFill>
              <a:prstDash val="solid"/>
              <a:headEnd type="none" w="med" len="med"/>
              <a:tailEnd type="none" w="med" len="med"/>
            </a:ln>
          </p:spPr>
        </p:sp>
        <p:sp>
          <p:nvSpPr>
            <p:cNvPr id="31868" name="Line 79"/>
            <p:cNvSpPr/>
            <p:nvPr/>
          </p:nvSpPr>
          <p:spPr>
            <a:xfrm>
              <a:off x="2083" y="3972"/>
              <a:ext cx="336" cy="0"/>
            </a:xfrm>
            <a:prstGeom prst="line">
              <a:avLst/>
            </a:prstGeom>
            <a:ln w="28575" cap="flat" cmpd="sng">
              <a:solidFill>
                <a:schemeClr val="tx1"/>
              </a:solidFill>
              <a:prstDash val="solid"/>
              <a:headEnd type="none" w="med" len="med"/>
              <a:tailEnd type="none" w="med" len="med"/>
            </a:ln>
          </p:spPr>
        </p:sp>
        <p:sp>
          <p:nvSpPr>
            <p:cNvPr id="31869" name="Oval 80"/>
            <p:cNvSpPr/>
            <p:nvPr/>
          </p:nvSpPr>
          <p:spPr>
            <a:xfrm>
              <a:off x="2711" y="3877"/>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789" name="Group 174"/>
          <p:cNvGrpSpPr/>
          <p:nvPr/>
        </p:nvGrpSpPr>
        <p:grpSpPr>
          <a:xfrm>
            <a:off x="3086100" y="3265488"/>
            <a:ext cx="1222375" cy="371475"/>
            <a:chOff x="2079" y="2562"/>
            <a:chExt cx="960" cy="384"/>
          </a:xfrm>
        </p:grpSpPr>
        <p:sp>
          <p:nvSpPr>
            <p:cNvPr id="31859" name="Rectangle 82"/>
            <p:cNvSpPr/>
            <p:nvPr/>
          </p:nvSpPr>
          <p:spPr>
            <a:xfrm>
              <a:off x="2415" y="2562"/>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60" name="Text Box 83"/>
            <p:cNvSpPr txBox="1"/>
            <p:nvPr/>
          </p:nvSpPr>
          <p:spPr>
            <a:xfrm>
              <a:off x="2385" y="2580"/>
              <a:ext cx="385" cy="3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华文新魏" panose="02010800040101010101" pitchFamily="2" charset="-122"/>
                  <a:ea typeface="华文新魏" panose="02010800040101010101" pitchFamily="2" charset="-122"/>
                </a:rPr>
                <a:t>≥1</a:t>
              </a:r>
            </a:p>
          </p:txBody>
        </p:sp>
        <p:sp>
          <p:nvSpPr>
            <p:cNvPr id="31861" name="Line 84"/>
            <p:cNvSpPr/>
            <p:nvPr/>
          </p:nvSpPr>
          <p:spPr>
            <a:xfrm>
              <a:off x="2079" y="2676"/>
              <a:ext cx="336" cy="0"/>
            </a:xfrm>
            <a:prstGeom prst="line">
              <a:avLst/>
            </a:prstGeom>
            <a:ln w="28575" cap="flat" cmpd="sng">
              <a:solidFill>
                <a:schemeClr val="tx1"/>
              </a:solidFill>
              <a:prstDash val="solid"/>
              <a:headEnd type="none" w="med" len="med"/>
              <a:tailEnd type="none" w="med" len="med"/>
            </a:ln>
          </p:spPr>
        </p:sp>
        <p:sp>
          <p:nvSpPr>
            <p:cNvPr id="31862" name="Line 85"/>
            <p:cNvSpPr/>
            <p:nvPr/>
          </p:nvSpPr>
          <p:spPr>
            <a:xfrm>
              <a:off x="2703" y="2750"/>
              <a:ext cx="336" cy="0"/>
            </a:xfrm>
            <a:prstGeom prst="line">
              <a:avLst/>
            </a:prstGeom>
            <a:ln w="28575" cap="flat" cmpd="sng">
              <a:solidFill>
                <a:schemeClr val="tx1"/>
              </a:solidFill>
              <a:prstDash val="solid"/>
              <a:headEnd type="none" w="med" len="med"/>
              <a:tailEnd type="none" w="med" len="med"/>
            </a:ln>
          </p:spPr>
        </p:sp>
        <p:sp>
          <p:nvSpPr>
            <p:cNvPr id="31863" name="Line 86"/>
            <p:cNvSpPr/>
            <p:nvPr/>
          </p:nvSpPr>
          <p:spPr>
            <a:xfrm>
              <a:off x="2079" y="2820"/>
              <a:ext cx="336" cy="0"/>
            </a:xfrm>
            <a:prstGeom prst="line">
              <a:avLst/>
            </a:prstGeom>
            <a:ln w="28575" cap="flat" cmpd="sng">
              <a:solidFill>
                <a:schemeClr val="tx1"/>
              </a:solidFill>
              <a:prstDash val="solid"/>
              <a:headEnd type="none" w="med" len="med"/>
              <a:tailEnd type="none" w="med" len="med"/>
            </a:ln>
          </p:spPr>
        </p:sp>
      </p:grpSp>
      <p:grpSp>
        <p:nvGrpSpPr>
          <p:cNvPr id="31790" name="Group 178"/>
          <p:cNvGrpSpPr/>
          <p:nvPr/>
        </p:nvGrpSpPr>
        <p:grpSpPr>
          <a:xfrm>
            <a:off x="5695950" y="2674938"/>
            <a:ext cx="1325563" cy="411162"/>
            <a:chOff x="4084" y="2008"/>
            <a:chExt cx="1104" cy="472"/>
          </a:xfrm>
        </p:grpSpPr>
        <p:sp>
          <p:nvSpPr>
            <p:cNvPr id="31849" name="Rectangle 88"/>
            <p:cNvSpPr/>
            <p:nvPr/>
          </p:nvSpPr>
          <p:spPr>
            <a:xfrm>
              <a:off x="4490" y="2008"/>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50" name="Text Box 89"/>
            <p:cNvSpPr txBox="1"/>
            <p:nvPr/>
          </p:nvSpPr>
          <p:spPr>
            <a:xfrm>
              <a:off x="4472" y="2092"/>
              <a:ext cx="376" cy="388"/>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华文新魏" panose="02010800040101010101" pitchFamily="2" charset="-122"/>
                  <a:ea typeface="华文新魏" panose="02010800040101010101" pitchFamily="2" charset="-122"/>
                </a:rPr>
                <a:t>≥</a:t>
              </a:r>
            </a:p>
          </p:txBody>
        </p:sp>
        <p:sp>
          <p:nvSpPr>
            <p:cNvPr id="31851" name="Line 90"/>
            <p:cNvSpPr/>
            <p:nvPr/>
          </p:nvSpPr>
          <p:spPr>
            <a:xfrm>
              <a:off x="4852" y="2196"/>
              <a:ext cx="336" cy="0"/>
            </a:xfrm>
            <a:prstGeom prst="line">
              <a:avLst/>
            </a:prstGeom>
            <a:ln w="28575" cap="flat" cmpd="sng">
              <a:solidFill>
                <a:schemeClr val="tx1"/>
              </a:solidFill>
              <a:prstDash val="solid"/>
              <a:headEnd type="none" w="med" len="med"/>
              <a:tailEnd type="none" w="med" len="med"/>
            </a:ln>
          </p:spPr>
        </p:sp>
        <p:sp>
          <p:nvSpPr>
            <p:cNvPr id="31852" name="Oval 91"/>
            <p:cNvSpPr/>
            <p:nvPr/>
          </p:nvSpPr>
          <p:spPr>
            <a:xfrm>
              <a:off x="4782" y="215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nvGrpSpPr>
            <p:cNvPr id="31853" name="Group 92"/>
            <p:cNvGrpSpPr/>
            <p:nvPr/>
          </p:nvGrpSpPr>
          <p:grpSpPr>
            <a:xfrm>
              <a:off x="4084" y="2086"/>
              <a:ext cx="398" cy="73"/>
              <a:chOff x="3840" y="2086"/>
              <a:chExt cx="398" cy="73"/>
            </a:xfrm>
          </p:grpSpPr>
          <p:sp>
            <p:nvSpPr>
              <p:cNvPr id="31857" name="Line 93"/>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58" name="Oval 94"/>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854" name="Group 95"/>
            <p:cNvGrpSpPr/>
            <p:nvPr/>
          </p:nvGrpSpPr>
          <p:grpSpPr>
            <a:xfrm>
              <a:off x="4084" y="2256"/>
              <a:ext cx="398" cy="73"/>
              <a:chOff x="3840" y="2086"/>
              <a:chExt cx="398" cy="73"/>
            </a:xfrm>
          </p:grpSpPr>
          <p:sp>
            <p:nvSpPr>
              <p:cNvPr id="31855" name="Line 96"/>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56" name="Oval 97"/>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grpSp>
        <p:nvGrpSpPr>
          <p:cNvPr id="31791" name="Group 179"/>
          <p:cNvGrpSpPr/>
          <p:nvPr/>
        </p:nvGrpSpPr>
        <p:grpSpPr>
          <a:xfrm>
            <a:off x="5689600" y="3311525"/>
            <a:ext cx="1325563" cy="411163"/>
            <a:chOff x="4084" y="2562"/>
            <a:chExt cx="1104" cy="471"/>
          </a:xfrm>
        </p:grpSpPr>
        <p:sp>
          <p:nvSpPr>
            <p:cNvPr id="31839" name="Rectangle 99"/>
            <p:cNvSpPr/>
            <p:nvPr/>
          </p:nvSpPr>
          <p:spPr>
            <a:xfrm>
              <a:off x="4490" y="2562"/>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40" name="Text Box 100"/>
            <p:cNvSpPr txBox="1"/>
            <p:nvPr/>
          </p:nvSpPr>
          <p:spPr>
            <a:xfrm>
              <a:off x="4512" y="2614"/>
              <a:ext cx="376" cy="41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31841" name="Line 101"/>
            <p:cNvSpPr/>
            <p:nvPr/>
          </p:nvSpPr>
          <p:spPr>
            <a:xfrm>
              <a:off x="4852" y="2750"/>
              <a:ext cx="336" cy="0"/>
            </a:xfrm>
            <a:prstGeom prst="line">
              <a:avLst/>
            </a:prstGeom>
            <a:ln w="28575" cap="flat" cmpd="sng">
              <a:solidFill>
                <a:schemeClr val="tx1"/>
              </a:solidFill>
              <a:prstDash val="solid"/>
              <a:headEnd type="none" w="med" len="med"/>
              <a:tailEnd type="none" w="med" len="med"/>
            </a:ln>
          </p:spPr>
        </p:sp>
        <p:sp>
          <p:nvSpPr>
            <p:cNvPr id="31842" name="Oval 102"/>
            <p:cNvSpPr/>
            <p:nvPr/>
          </p:nvSpPr>
          <p:spPr>
            <a:xfrm>
              <a:off x="4782" y="2710"/>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nvGrpSpPr>
            <p:cNvPr id="31843" name="Group 103"/>
            <p:cNvGrpSpPr/>
            <p:nvPr/>
          </p:nvGrpSpPr>
          <p:grpSpPr>
            <a:xfrm>
              <a:off x="4084" y="2640"/>
              <a:ext cx="398" cy="73"/>
              <a:chOff x="3840" y="2086"/>
              <a:chExt cx="398" cy="73"/>
            </a:xfrm>
          </p:grpSpPr>
          <p:sp>
            <p:nvSpPr>
              <p:cNvPr id="31847" name="Line 104"/>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48" name="Oval 105"/>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844" name="Group 106"/>
            <p:cNvGrpSpPr/>
            <p:nvPr/>
          </p:nvGrpSpPr>
          <p:grpSpPr>
            <a:xfrm>
              <a:off x="4084" y="2810"/>
              <a:ext cx="398" cy="73"/>
              <a:chOff x="3840" y="2086"/>
              <a:chExt cx="398" cy="73"/>
            </a:xfrm>
          </p:grpSpPr>
          <p:sp>
            <p:nvSpPr>
              <p:cNvPr id="31845" name="Line 107"/>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46" name="Oval 108"/>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grpSp>
        <p:nvGrpSpPr>
          <p:cNvPr id="31792" name="Group 180"/>
          <p:cNvGrpSpPr/>
          <p:nvPr/>
        </p:nvGrpSpPr>
        <p:grpSpPr>
          <a:xfrm>
            <a:off x="5694363" y="3868738"/>
            <a:ext cx="1239837" cy="341312"/>
            <a:chOff x="4084" y="3128"/>
            <a:chExt cx="1034" cy="394"/>
          </a:xfrm>
        </p:grpSpPr>
        <p:sp>
          <p:nvSpPr>
            <p:cNvPr id="31830" name="Rectangle 109"/>
            <p:cNvSpPr/>
            <p:nvPr/>
          </p:nvSpPr>
          <p:spPr>
            <a:xfrm>
              <a:off x="4490" y="3138"/>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31" name="Text Box 110"/>
            <p:cNvSpPr txBox="1"/>
            <p:nvPr/>
          </p:nvSpPr>
          <p:spPr>
            <a:xfrm>
              <a:off x="4435" y="3128"/>
              <a:ext cx="450" cy="390"/>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华文新魏" panose="02010800040101010101" pitchFamily="2" charset="-122"/>
                  <a:ea typeface="华文新魏" panose="02010800040101010101" pitchFamily="2" charset="-122"/>
                </a:rPr>
                <a:t>≥1</a:t>
              </a:r>
            </a:p>
          </p:txBody>
        </p:sp>
        <p:sp>
          <p:nvSpPr>
            <p:cNvPr id="31832" name="Line 111"/>
            <p:cNvSpPr/>
            <p:nvPr/>
          </p:nvSpPr>
          <p:spPr>
            <a:xfrm>
              <a:off x="4782" y="3326"/>
              <a:ext cx="336" cy="0"/>
            </a:xfrm>
            <a:prstGeom prst="line">
              <a:avLst/>
            </a:prstGeom>
            <a:ln w="28575" cap="flat" cmpd="sng">
              <a:solidFill>
                <a:schemeClr val="tx1"/>
              </a:solidFill>
              <a:prstDash val="solid"/>
              <a:headEnd type="none" w="med" len="med"/>
              <a:tailEnd type="none" w="med" len="med"/>
            </a:ln>
          </p:spPr>
        </p:sp>
        <p:grpSp>
          <p:nvGrpSpPr>
            <p:cNvPr id="31833" name="Group 112"/>
            <p:cNvGrpSpPr/>
            <p:nvPr/>
          </p:nvGrpSpPr>
          <p:grpSpPr>
            <a:xfrm>
              <a:off x="4084" y="3216"/>
              <a:ext cx="398" cy="73"/>
              <a:chOff x="3840" y="2086"/>
              <a:chExt cx="398" cy="73"/>
            </a:xfrm>
          </p:grpSpPr>
          <p:sp>
            <p:nvSpPr>
              <p:cNvPr id="31837" name="Line 113"/>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38" name="Oval 114"/>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834" name="Group 115"/>
            <p:cNvGrpSpPr/>
            <p:nvPr/>
          </p:nvGrpSpPr>
          <p:grpSpPr>
            <a:xfrm>
              <a:off x="4084" y="3386"/>
              <a:ext cx="398" cy="73"/>
              <a:chOff x="3840" y="2086"/>
              <a:chExt cx="398" cy="73"/>
            </a:xfrm>
          </p:grpSpPr>
          <p:sp>
            <p:nvSpPr>
              <p:cNvPr id="31835" name="Line 116"/>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36" name="Oval 117"/>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grpSp>
        <p:nvGrpSpPr>
          <p:cNvPr id="31793" name="Group 181"/>
          <p:cNvGrpSpPr/>
          <p:nvPr/>
        </p:nvGrpSpPr>
        <p:grpSpPr>
          <a:xfrm>
            <a:off x="5694363" y="4487863"/>
            <a:ext cx="1239837" cy="373062"/>
            <a:chOff x="4084" y="3710"/>
            <a:chExt cx="1034" cy="427"/>
          </a:xfrm>
        </p:grpSpPr>
        <p:sp>
          <p:nvSpPr>
            <p:cNvPr id="31821" name="Rectangle 118"/>
            <p:cNvSpPr/>
            <p:nvPr/>
          </p:nvSpPr>
          <p:spPr>
            <a:xfrm>
              <a:off x="4490" y="3710"/>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22" name="Text Box 119"/>
            <p:cNvSpPr txBox="1"/>
            <p:nvPr/>
          </p:nvSpPr>
          <p:spPr>
            <a:xfrm>
              <a:off x="4520" y="3718"/>
              <a:ext cx="376" cy="41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31823" name="Line 120"/>
            <p:cNvSpPr/>
            <p:nvPr/>
          </p:nvSpPr>
          <p:spPr>
            <a:xfrm>
              <a:off x="4782" y="3898"/>
              <a:ext cx="336" cy="0"/>
            </a:xfrm>
            <a:prstGeom prst="line">
              <a:avLst/>
            </a:prstGeom>
            <a:ln w="28575" cap="flat" cmpd="sng">
              <a:solidFill>
                <a:schemeClr val="tx1"/>
              </a:solidFill>
              <a:prstDash val="solid"/>
              <a:headEnd type="none" w="med" len="med"/>
              <a:tailEnd type="none" w="med" len="med"/>
            </a:ln>
          </p:spPr>
        </p:sp>
        <p:grpSp>
          <p:nvGrpSpPr>
            <p:cNvPr id="31824" name="Group 121"/>
            <p:cNvGrpSpPr/>
            <p:nvPr/>
          </p:nvGrpSpPr>
          <p:grpSpPr>
            <a:xfrm>
              <a:off x="4084" y="3788"/>
              <a:ext cx="398" cy="73"/>
              <a:chOff x="3840" y="2086"/>
              <a:chExt cx="398" cy="73"/>
            </a:xfrm>
          </p:grpSpPr>
          <p:sp>
            <p:nvSpPr>
              <p:cNvPr id="31828" name="Line 122"/>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29" name="Oval 123"/>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825" name="Group 124"/>
            <p:cNvGrpSpPr/>
            <p:nvPr/>
          </p:nvGrpSpPr>
          <p:grpSpPr>
            <a:xfrm>
              <a:off x="4084" y="3958"/>
              <a:ext cx="398" cy="73"/>
              <a:chOff x="3840" y="2086"/>
              <a:chExt cx="398" cy="73"/>
            </a:xfrm>
          </p:grpSpPr>
          <p:sp>
            <p:nvSpPr>
              <p:cNvPr id="31826" name="Line 125"/>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27" name="Oval 126"/>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grpSp>
        <p:nvGrpSpPr>
          <p:cNvPr id="31794" name="Group 176"/>
          <p:cNvGrpSpPr/>
          <p:nvPr/>
        </p:nvGrpSpPr>
        <p:grpSpPr>
          <a:xfrm>
            <a:off x="5688013" y="1574800"/>
            <a:ext cx="1311275" cy="369888"/>
            <a:chOff x="4084" y="849"/>
            <a:chExt cx="1093" cy="388"/>
          </a:xfrm>
        </p:grpSpPr>
        <p:sp>
          <p:nvSpPr>
            <p:cNvPr id="31815" name="Rectangle 44"/>
            <p:cNvSpPr/>
            <p:nvPr/>
          </p:nvSpPr>
          <p:spPr>
            <a:xfrm>
              <a:off x="4494" y="849"/>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16" name="Text Box 45"/>
            <p:cNvSpPr txBox="1"/>
            <p:nvPr/>
          </p:nvSpPr>
          <p:spPr>
            <a:xfrm>
              <a:off x="4518" y="849"/>
              <a:ext cx="153" cy="388"/>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31817" name="Line 46"/>
            <p:cNvSpPr/>
            <p:nvPr/>
          </p:nvSpPr>
          <p:spPr>
            <a:xfrm>
              <a:off x="4084" y="1037"/>
              <a:ext cx="336" cy="0"/>
            </a:xfrm>
            <a:prstGeom prst="line">
              <a:avLst/>
            </a:prstGeom>
            <a:ln w="28575" cap="flat" cmpd="sng">
              <a:solidFill>
                <a:schemeClr val="tx1"/>
              </a:solidFill>
              <a:prstDash val="solid"/>
              <a:headEnd type="none" w="med" len="med"/>
              <a:tailEnd type="none" w="med" len="med"/>
            </a:ln>
          </p:spPr>
        </p:sp>
        <p:sp>
          <p:nvSpPr>
            <p:cNvPr id="31818" name="Line 47"/>
            <p:cNvSpPr/>
            <p:nvPr/>
          </p:nvSpPr>
          <p:spPr>
            <a:xfrm>
              <a:off x="4841" y="1037"/>
              <a:ext cx="336" cy="0"/>
            </a:xfrm>
            <a:prstGeom prst="line">
              <a:avLst/>
            </a:prstGeom>
            <a:ln w="28575" cap="flat" cmpd="sng">
              <a:solidFill>
                <a:schemeClr val="tx1"/>
              </a:solidFill>
              <a:prstDash val="solid"/>
              <a:headEnd type="none" w="med" len="med"/>
              <a:tailEnd type="none" w="med" len="med"/>
            </a:ln>
          </p:spPr>
        </p:sp>
        <p:sp>
          <p:nvSpPr>
            <p:cNvPr id="31819" name="Oval 48"/>
            <p:cNvSpPr/>
            <p:nvPr/>
          </p:nvSpPr>
          <p:spPr>
            <a:xfrm>
              <a:off x="4409" y="997"/>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20" name="Oval 49"/>
            <p:cNvSpPr/>
            <p:nvPr/>
          </p:nvSpPr>
          <p:spPr>
            <a:xfrm>
              <a:off x="4782" y="997"/>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795" name="Group 178"/>
          <p:cNvGrpSpPr/>
          <p:nvPr/>
        </p:nvGrpSpPr>
        <p:grpSpPr>
          <a:xfrm>
            <a:off x="5688013" y="2670175"/>
            <a:ext cx="1325562" cy="349250"/>
            <a:chOff x="4084" y="2008"/>
            <a:chExt cx="1104" cy="401"/>
          </a:xfrm>
        </p:grpSpPr>
        <p:sp>
          <p:nvSpPr>
            <p:cNvPr id="31805" name="Rectangle 88"/>
            <p:cNvSpPr/>
            <p:nvPr/>
          </p:nvSpPr>
          <p:spPr>
            <a:xfrm>
              <a:off x="4490" y="2008"/>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1806" name="Text Box 89"/>
            <p:cNvSpPr txBox="1"/>
            <p:nvPr/>
          </p:nvSpPr>
          <p:spPr>
            <a:xfrm>
              <a:off x="4442" y="2020"/>
              <a:ext cx="417" cy="38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600" dirty="0">
                  <a:solidFill>
                    <a:schemeClr val="tx1"/>
                  </a:solidFill>
                  <a:latin typeface="华文新魏" panose="02010800040101010101" pitchFamily="2" charset="-122"/>
                  <a:ea typeface="华文新魏" panose="02010800040101010101" pitchFamily="2" charset="-122"/>
                </a:rPr>
                <a:t>≥1</a:t>
              </a:r>
            </a:p>
          </p:txBody>
        </p:sp>
        <p:sp>
          <p:nvSpPr>
            <p:cNvPr id="31807" name="Line 90"/>
            <p:cNvSpPr/>
            <p:nvPr/>
          </p:nvSpPr>
          <p:spPr>
            <a:xfrm>
              <a:off x="4852" y="2196"/>
              <a:ext cx="336" cy="0"/>
            </a:xfrm>
            <a:prstGeom prst="line">
              <a:avLst/>
            </a:prstGeom>
            <a:ln w="28575" cap="flat" cmpd="sng">
              <a:solidFill>
                <a:schemeClr val="tx1"/>
              </a:solidFill>
              <a:prstDash val="solid"/>
              <a:headEnd type="none" w="med" len="med"/>
              <a:tailEnd type="none" w="med" len="med"/>
            </a:ln>
          </p:spPr>
        </p:sp>
        <p:sp>
          <p:nvSpPr>
            <p:cNvPr id="31808" name="Oval 91"/>
            <p:cNvSpPr/>
            <p:nvPr/>
          </p:nvSpPr>
          <p:spPr>
            <a:xfrm>
              <a:off x="4782" y="215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nvGrpSpPr>
            <p:cNvPr id="31809" name="Group 92"/>
            <p:cNvGrpSpPr/>
            <p:nvPr/>
          </p:nvGrpSpPr>
          <p:grpSpPr>
            <a:xfrm>
              <a:off x="4084" y="2086"/>
              <a:ext cx="398" cy="73"/>
              <a:chOff x="3840" y="2086"/>
              <a:chExt cx="398" cy="73"/>
            </a:xfrm>
          </p:grpSpPr>
          <p:sp>
            <p:nvSpPr>
              <p:cNvPr id="31813" name="Line 93"/>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14" name="Oval 94"/>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810" name="Group 95"/>
            <p:cNvGrpSpPr/>
            <p:nvPr/>
          </p:nvGrpSpPr>
          <p:grpSpPr>
            <a:xfrm>
              <a:off x="4084" y="2256"/>
              <a:ext cx="398" cy="73"/>
              <a:chOff x="3840" y="2086"/>
              <a:chExt cx="398" cy="73"/>
            </a:xfrm>
          </p:grpSpPr>
          <p:sp>
            <p:nvSpPr>
              <p:cNvPr id="31811" name="Line 96"/>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12" name="Oval 97"/>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grpSp>
        <p:nvGrpSpPr>
          <p:cNvPr id="31796" name="Group 179"/>
          <p:cNvGrpSpPr/>
          <p:nvPr/>
        </p:nvGrpSpPr>
        <p:grpSpPr>
          <a:xfrm>
            <a:off x="5681663" y="3306763"/>
            <a:ext cx="1325562" cy="411162"/>
            <a:chOff x="4084" y="2562"/>
            <a:chExt cx="1104" cy="471"/>
          </a:xfrm>
        </p:grpSpPr>
        <p:sp>
          <p:nvSpPr>
            <p:cNvPr id="2" name="Rectangle 99"/>
            <p:cNvSpPr/>
            <p:nvPr/>
          </p:nvSpPr>
          <p:spPr>
            <a:xfrm>
              <a:off x="4490" y="2562"/>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sp>
          <p:nvSpPr>
            <p:cNvPr id="3" name="Text Box 100"/>
            <p:cNvSpPr txBox="1"/>
            <p:nvPr/>
          </p:nvSpPr>
          <p:spPr>
            <a:xfrm>
              <a:off x="4512" y="2614"/>
              <a:ext cx="376" cy="41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31797" name="Line 101"/>
            <p:cNvSpPr/>
            <p:nvPr/>
          </p:nvSpPr>
          <p:spPr>
            <a:xfrm>
              <a:off x="4852" y="2750"/>
              <a:ext cx="336" cy="0"/>
            </a:xfrm>
            <a:prstGeom prst="line">
              <a:avLst/>
            </a:prstGeom>
            <a:ln w="28575" cap="flat" cmpd="sng">
              <a:solidFill>
                <a:schemeClr val="tx1"/>
              </a:solidFill>
              <a:prstDash val="solid"/>
              <a:headEnd type="none" w="med" len="med"/>
              <a:tailEnd type="none" w="med" len="med"/>
            </a:ln>
          </p:spPr>
        </p:sp>
        <p:sp>
          <p:nvSpPr>
            <p:cNvPr id="31798" name="Oval 102"/>
            <p:cNvSpPr/>
            <p:nvPr/>
          </p:nvSpPr>
          <p:spPr>
            <a:xfrm>
              <a:off x="4782" y="2710"/>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nvGrpSpPr>
            <p:cNvPr id="31799" name="Group 103"/>
            <p:cNvGrpSpPr/>
            <p:nvPr/>
          </p:nvGrpSpPr>
          <p:grpSpPr>
            <a:xfrm>
              <a:off x="4084" y="2640"/>
              <a:ext cx="398" cy="73"/>
              <a:chOff x="3840" y="2086"/>
              <a:chExt cx="398" cy="73"/>
            </a:xfrm>
          </p:grpSpPr>
          <p:sp>
            <p:nvSpPr>
              <p:cNvPr id="31803" name="Line 104"/>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04" name="Oval 105"/>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nvGrpSpPr>
            <p:cNvPr id="31800" name="Group 106"/>
            <p:cNvGrpSpPr/>
            <p:nvPr/>
          </p:nvGrpSpPr>
          <p:grpSpPr>
            <a:xfrm>
              <a:off x="4084" y="2810"/>
              <a:ext cx="398" cy="73"/>
              <a:chOff x="3840" y="2086"/>
              <a:chExt cx="398" cy="73"/>
            </a:xfrm>
          </p:grpSpPr>
          <p:sp>
            <p:nvSpPr>
              <p:cNvPr id="31801" name="Line 107"/>
              <p:cNvSpPr/>
              <p:nvPr/>
            </p:nvSpPr>
            <p:spPr>
              <a:xfrm>
                <a:off x="3840" y="2122"/>
                <a:ext cx="336" cy="0"/>
              </a:xfrm>
              <a:prstGeom prst="line">
                <a:avLst/>
              </a:prstGeom>
              <a:ln w="28575" cap="flat" cmpd="sng">
                <a:solidFill>
                  <a:schemeClr val="tx1"/>
                </a:solidFill>
                <a:prstDash val="solid"/>
                <a:headEnd type="none" w="med" len="med"/>
                <a:tailEnd type="none" w="med" len="med"/>
              </a:ln>
            </p:spPr>
          </p:sp>
          <p:sp>
            <p:nvSpPr>
              <p:cNvPr id="31802" name="Oval 108"/>
              <p:cNvSpPr/>
              <p:nvPr/>
            </p:nvSpPr>
            <p:spPr>
              <a:xfrm>
                <a:off x="4165" y="208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pSp>
      </p:grpSp>
      <p:sp>
        <p:nvSpPr>
          <p:cNvPr id="5" name="文本框 4"/>
          <p:cNvSpPr txBox="1"/>
          <p:nvPr/>
        </p:nvSpPr>
        <p:spPr>
          <a:xfrm>
            <a:off x="6875780" y="1059815"/>
            <a:ext cx="669925" cy="398780"/>
          </a:xfrm>
          <a:prstGeom prst="rect">
            <a:avLst/>
          </a:prstGeom>
          <a:noFill/>
        </p:spPr>
        <p:txBody>
          <a:bodyPr wrap="square" rtlCol="0" anchor="t">
            <a:spAutoFit/>
          </a:bodyPr>
          <a:lstStyle/>
          <a:p>
            <a:r>
              <a:rPr lang="zh-CN" altLang="en-US" b="1">
                <a:solidFill>
                  <a:srgbClr val="FF0066"/>
                </a:solidFill>
                <a:latin typeface="Arial" panose="020B0604020202020204" pitchFamily="34" charset="0"/>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circle(in)">
                                      <p:cBhvr>
                                        <p:cTn id="7" dur="1000"/>
                                        <p:tgtEl>
                                          <p:spTgt spid="31748"/>
                                        </p:tgtEl>
                                      </p:cBhvr>
                                    </p:animEffect>
                                  </p:childTnLst>
                                </p:cTn>
                              </p:par>
                              <p:par>
                                <p:cTn id="8" presetID="6" presetClass="entr" presetSubtype="16" fill="hold" nodeType="withEffect">
                                  <p:stCondLst>
                                    <p:cond delay="0"/>
                                  </p:stCondLst>
                                  <p:childTnLst>
                                    <p:set>
                                      <p:cBhvr>
                                        <p:cTn id="9" dur="1" fill="hold">
                                          <p:stCondLst>
                                            <p:cond delay="0"/>
                                          </p:stCondLst>
                                        </p:cTn>
                                        <p:tgtEl>
                                          <p:spTgt spid="91303"/>
                                        </p:tgtEl>
                                        <p:attrNameLst>
                                          <p:attrName>style.visibility</p:attrName>
                                        </p:attrNameLst>
                                      </p:cBhvr>
                                      <p:to>
                                        <p:strVal val="visible"/>
                                      </p:to>
                                    </p:set>
                                    <p:animEffect transition="in" filter="circle(in)">
                                      <p:cBhvr>
                                        <p:cTn id="10" dur="1000"/>
                                        <p:tgtEl>
                                          <p:spTgt spid="91303"/>
                                        </p:tgtEl>
                                      </p:cBhvr>
                                    </p:animEffect>
                                  </p:childTnLst>
                                </p:cTn>
                              </p:par>
                              <p:par>
                                <p:cTn id="11" presetID="6" presetClass="entr" presetSubtype="16" fill="hold" nodeType="withEffect">
                                  <p:stCondLst>
                                    <p:cond delay="0"/>
                                  </p:stCondLst>
                                  <p:childTnLst>
                                    <p:set>
                                      <p:cBhvr>
                                        <p:cTn id="12" dur="1" fill="hold">
                                          <p:stCondLst>
                                            <p:cond delay="0"/>
                                          </p:stCondLst>
                                        </p:cTn>
                                        <p:tgtEl>
                                          <p:spTgt spid="31783"/>
                                        </p:tgtEl>
                                        <p:attrNameLst>
                                          <p:attrName>style.visibility</p:attrName>
                                        </p:attrNameLst>
                                      </p:cBhvr>
                                      <p:to>
                                        <p:strVal val="visible"/>
                                      </p:to>
                                    </p:set>
                                    <p:animEffect transition="in" filter="circle(in)">
                                      <p:cBhvr>
                                        <p:cTn id="13" dur="1000"/>
                                        <p:tgtEl>
                                          <p:spTgt spid="31783"/>
                                        </p:tgtEl>
                                      </p:cBhvr>
                                    </p:animEffect>
                                  </p:childTnLst>
                                </p:cTn>
                              </p:par>
                              <p:par>
                                <p:cTn id="14" presetID="6" presetClass="entr" presetSubtype="16" fill="hold" nodeType="withEffect">
                                  <p:stCondLst>
                                    <p:cond delay="0"/>
                                  </p:stCondLst>
                                  <p:childTnLst>
                                    <p:set>
                                      <p:cBhvr>
                                        <p:cTn id="15" dur="1" fill="hold">
                                          <p:stCondLst>
                                            <p:cond delay="0"/>
                                          </p:stCondLst>
                                        </p:cTn>
                                        <p:tgtEl>
                                          <p:spTgt spid="31784"/>
                                        </p:tgtEl>
                                        <p:attrNameLst>
                                          <p:attrName>style.visibility</p:attrName>
                                        </p:attrNameLst>
                                      </p:cBhvr>
                                      <p:to>
                                        <p:strVal val="visible"/>
                                      </p:to>
                                    </p:set>
                                    <p:animEffect transition="in" filter="circle(in)">
                                      <p:cBhvr>
                                        <p:cTn id="16" dur="1000"/>
                                        <p:tgtEl>
                                          <p:spTgt spid="31784"/>
                                        </p:tgtEl>
                                      </p:cBhvr>
                                    </p:animEffect>
                                  </p:childTnLst>
                                </p:cTn>
                              </p:par>
                              <p:par>
                                <p:cTn id="17" presetID="6" presetClass="entr" presetSubtype="16" fill="hold" nodeType="withEffect">
                                  <p:stCondLst>
                                    <p:cond delay="0"/>
                                  </p:stCondLst>
                                  <p:childTnLst>
                                    <p:set>
                                      <p:cBhvr>
                                        <p:cTn id="18" dur="1" fill="hold">
                                          <p:stCondLst>
                                            <p:cond delay="0"/>
                                          </p:stCondLst>
                                        </p:cTn>
                                        <p:tgtEl>
                                          <p:spTgt spid="31785"/>
                                        </p:tgtEl>
                                        <p:attrNameLst>
                                          <p:attrName>style.visibility</p:attrName>
                                        </p:attrNameLst>
                                      </p:cBhvr>
                                      <p:to>
                                        <p:strVal val="visible"/>
                                      </p:to>
                                    </p:set>
                                    <p:animEffect transition="in" filter="circle(in)">
                                      <p:cBhvr>
                                        <p:cTn id="19" dur="1000"/>
                                        <p:tgtEl>
                                          <p:spTgt spid="31785"/>
                                        </p:tgtEl>
                                      </p:cBhvr>
                                    </p:animEffect>
                                  </p:childTnLst>
                                </p:cTn>
                              </p:par>
                              <p:par>
                                <p:cTn id="20" presetID="6" presetClass="entr" presetSubtype="16" fill="hold" nodeType="withEffect">
                                  <p:stCondLst>
                                    <p:cond delay="0"/>
                                  </p:stCondLst>
                                  <p:childTnLst>
                                    <p:set>
                                      <p:cBhvr>
                                        <p:cTn id="21" dur="1" fill="hold">
                                          <p:stCondLst>
                                            <p:cond delay="0"/>
                                          </p:stCondLst>
                                        </p:cTn>
                                        <p:tgtEl>
                                          <p:spTgt spid="31786"/>
                                        </p:tgtEl>
                                        <p:attrNameLst>
                                          <p:attrName>style.visibility</p:attrName>
                                        </p:attrNameLst>
                                      </p:cBhvr>
                                      <p:to>
                                        <p:strVal val="visible"/>
                                      </p:to>
                                    </p:set>
                                    <p:animEffect transition="in" filter="circle(in)">
                                      <p:cBhvr>
                                        <p:cTn id="22" dur="1000"/>
                                        <p:tgtEl>
                                          <p:spTgt spid="31786"/>
                                        </p:tgtEl>
                                      </p:cBhvr>
                                    </p:animEffect>
                                  </p:childTnLst>
                                </p:cTn>
                              </p:par>
                              <p:par>
                                <p:cTn id="23" presetID="6" presetClass="entr" presetSubtype="16" fill="hold" nodeType="withEffect">
                                  <p:stCondLst>
                                    <p:cond delay="0"/>
                                  </p:stCondLst>
                                  <p:childTnLst>
                                    <p:set>
                                      <p:cBhvr>
                                        <p:cTn id="24" dur="1" fill="hold">
                                          <p:stCondLst>
                                            <p:cond delay="0"/>
                                          </p:stCondLst>
                                        </p:cTn>
                                        <p:tgtEl>
                                          <p:spTgt spid="31787"/>
                                        </p:tgtEl>
                                        <p:attrNameLst>
                                          <p:attrName>style.visibility</p:attrName>
                                        </p:attrNameLst>
                                      </p:cBhvr>
                                      <p:to>
                                        <p:strVal val="visible"/>
                                      </p:to>
                                    </p:set>
                                    <p:animEffect transition="in" filter="circle(in)">
                                      <p:cBhvr>
                                        <p:cTn id="25" dur="1000"/>
                                        <p:tgtEl>
                                          <p:spTgt spid="31787"/>
                                        </p:tgtEl>
                                      </p:cBhvr>
                                    </p:animEffect>
                                  </p:childTnLst>
                                </p:cTn>
                              </p:par>
                              <p:par>
                                <p:cTn id="26" presetID="6" presetClass="entr" presetSubtype="16" fill="hold" nodeType="withEffect">
                                  <p:stCondLst>
                                    <p:cond delay="0"/>
                                  </p:stCondLst>
                                  <p:childTnLst>
                                    <p:set>
                                      <p:cBhvr>
                                        <p:cTn id="27" dur="1" fill="hold">
                                          <p:stCondLst>
                                            <p:cond delay="0"/>
                                          </p:stCondLst>
                                        </p:cTn>
                                        <p:tgtEl>
                                          <p:spTgt spid="31788"/>
                                        </p:tgtEl>
                                        <p:attrNameLst>
                                          <p:attrName>style.visibility</p:attrName>
                                        </p:attrNameLst>
                                      </p:cBhvr>
                                      <p:to>
                                        <p:strVal val="visible"/>
                                      </p:to>
                                    </p:set>
                                    <p:animEffect transition="in" filter="circle(in)">
                                      <p:cBhvr>
                                        <p:cTn id="28" dur="1000"/>
                                        <p:tgtEl>
                                          <p:spTgt spid="31788"/>
                                        </p:tgtEl>
                                      </p:cBhvr>
                                    </p:animEffect>
                                  </p:childTnLst>
                                </p:cTn>
                              </p:par>
                              <p:par>
                                <p:cTn id="29" presetID="6" presetClass="entr" presetSubtype="16" fill="hold" nodeType="withEffect">
                                  <p:stCondLst>
                                    <p:cond delay="0"/>
                                  </p:stCondLst>
                                  <p:childTnLst>
                                    <p:set>
                                      <p:cBhvr>
                                        <p:cTn id="30" dur="1" fill="hold">
                                          <p:stCondLst>
                                            <p:cond delay="0"/>
                                          </p:stCondLst>
                                        </p:cTn>
                                        <p:tgtEl>
                                          <p:spTgt spid="31789"/>
                                        </p:tgtEl>
                                        <p:attrNameLst>
                                          <p:attrName>style.visibility</p:attrName>
                                        </p:attrNameLst>
                                      </p:cBhvr>
                                      <p:to>
                                        <p:strVal val="visible"/>
                                      </p:to>
                                    </p:set>
                                    <p:animEffect transition="in" filter="circle(in)">
                                      <p:cBhvr>
                                        <p:cTn id="31" dur="1000"/>
                                        <p:tgtEl>
                                          <p:spTgt spid="31789"/>
                                        </p:tgtEl>
                                      </p:cBhvr>
                                    </p:animEffect>
                                  </p:childTnLst>
                                </p:cTn>
                              </p:par>
                              <p:par>
                                <p:cTn id="32" presetID="6" presetClass="entr" presetSubtype="16" fill="hold" nodeType="withEffect">
                                  <p:stCondLst>
                                    <p:cond delay="0"/>
                                  </p:stCondLst>
                                  <p:childTnLst>
                                    <p:set>
                                      <p:cBhvr>
                                        <p:cTn id="33" dur="1" fill="hold">
                                          <p:stCondLst>
                                            <p:cond delay="0"/>
                                          </p:stCondLst>
                                        </p:cTn>
                                        <p:tgtEl>
                                          <p:spTgt spid="31790"/>
                                        </p:tgtEl>
                                        <p:attrNameLst>
                                          <p:attrName>style.visibility</p:attrName>
                                        </p:attrNameLst>
                                      </p:cBhvr>
                                      <p:to>
                                        <p:strVal val="visible"/>
                                      </p:to>
                                    </p:set>
                                    <p:animEffect transition="in" filter="circle(in)">
                                      <p:cBhvr>
                                        <p:cTn id="34" dur="1000"/>
                                        <p:tgtEl>
                                          <p:spTgt spid="31790"/>
                                        </p:tgtEl>
                                      </p:cBhvr>
                                    </p:animEffect>
                                  </p:childTnLst>
                                </p:cTn>
                              </p:par>
                              <p:par>
                                <p:cTn id="35" presetID="6" presetClass="entr" presetSubtype="16" fill="hold" nodeType="withEffect">
                                  <p:stCondLst>
                                    <p:cond delay="0"/>
                                  </p:stCondLst>
                                  <p:childTnLst>
                                    <p:set>
                                      <p:cBhvr>
                                        <p:cTn id="36" dur="1" fill="hold">
                                          <p:stCondLst>
                                            <p:cond delay="0"/>
                                          </p:stCondLst>
                                        </p:cTn>
                                        <p:tgtEl>
                                          <p:spTgt spid="31791"/>
                                        </p:tgtEl>
                                        <p:attrNameLst>
                                          <p:attrName>style.visibility</p:attrName>
                                        </p:attrNameLst>
                                      </p:cBhvr>
                                      <p:to>
                                        <p:strVal val="visible"/>
                                      </p:to>
                                    </p:set>
                                    <p:animEffect transition="in" filter="circle(in)">
                                      <p:cBhvr>
                                        <p:cTn id="37" dur="1000"/>
                                        <p:tgtEl>
                                          <p:spTgt spid="31791"/>
                                        </p:tgtEl>
                                      </p:cBhvr>
                                    </p:animEffect>
                                  </p:childTnLst>
                                </p:cTn>
                              </p:par>
                              <p:par>
                                <p:cTn id="38" presetID="6" presetClass="entr" presetSubtype="16" fill="hold" nodeType="withEffect">
                                  <p:stCondLst>
                                    <p:cond delay="0"/>
                                  </p:stCondLst>
                                  <p:childTnLst>
                                    <p:set>
                                      <p:cBhvr>
                                        <p:cTn id="39" dur="1" fill="hold">
                                          <p:stCondLst>
                                            <p:cond delay="0"/>
                                          </p:stCondLst>
                                        </p:cTn>
                                        <p:tgtEl>
                                          <p:spTgt spid="31792"/>
                                        </p:tgtEl>
                                        <p:attrNameLst>
                                          <p:attrName>style.visibility</p:attrName>
                                        </p:attrNameLst>
                                      </p:cBhvr>
                                      <p:to>
                                        <p:strVal val="visible"/>
                                      </p:to>
                                    </p:set>
                                    <p:animEffect transition="in" filter="circle(in)">
                                      <p:cBhvr>
                                        <p:cTn id="40" dur="1000"/>
                                        <p:tgtEl>
                                          <p:spTgt spid="31792"/>
                                        </p:tgtEl>
                                      </p:cBhvr>
                                    </p:animEffect>
                                  </p:childTnLst>
                                </p:cTn>
                              </p:par>
                              <p:par>
                                <p:cTn id="41" presetID="6" presetClass="entr" presetSubtype="16" fill="hold" nodeType="withEffect">
                                  <p:stCondLst>
                                    <p:cond delay="0"/>
                                  </p:stCondLst>
                                  <p:childTnLst>
                                    <p:set>
                                      <p:cBhvr>
                                        <p:cTn id="42" dur="1" fill="hold">
                                          <p:stCondLst>
                                            <p:cond delay="0"/>
                                          </p:stCondLst>
                                        </p:cTn>
                                        <p:tgtEl>
                                          <p:spTgt spid="31793"/>
                                        </p:tgtEl>
                                        <p:attrNameLst>
                                          <p:attrName>style.visibility</p:attrName>
                                        </p:attrNameLst>
                                      </p:cBhvr>
                                      <p:to>
                                        <p:strVal val="visible"/>
                                      </p:to>
                                    </p:set>
                                    <p:animEffect transition="in" filter="circle(in)">
                                      <p:cBhvr>
                                        <p:cTn id="43" dur="1000"/>
                                        <p:tgtEl>
                                          <p:spTgt spid="31793"/>
                                        </p:tgtEl>
                                      </p:cBhvr>
                                    </p:animEffect>
                                  </p:childTnLst>
                                </p:cTn>
                              </p:par>
                              <p:par>
                                <p:cTn id="44" presetID="6" presetClass="entr" presetSubtype="16" fill="hold" nodeType="withEffect">
                                  <p:stCondLst>
                                    <p:cond delay="0"/>
                                  </p:stCondLst>
                                  <p:childTnLst>
                                    <p:set>
                                      <p:cBhvr>
                                        <p:cTn id="45" dur="1" fill="hold">
                                          <p:stCondLst>
                                            <p:cond delay="0"/>
                                          </p:stCondLst>
                                        </p:cTn>
                                        <p:tgtEl>
                                          <p:spTgt spid="31794"/>
                                        </p:tgtEl>
                                        <p:attrNameLst>
                                          <p:attrName>style.visibility</p:attrName>
                                        </p:attrNameLst>
                                      </p:cBhvr>
                                      <p:to>
                                        <p:strVal val="visible"/>
                                      </p:to>
                                    </p:set>
                                    <p:animEffect transition="in" filter="circle(in)">
                                      <p:cBhvr>
                                        <p:cTn id="46" dur="1000"/>
                                        <p:tgtEl>
                                          <p:spTgt spid="31794"/>
                                        </p:tgtEl>
                                      </p:cBhvr>
                                    </p:animEffect>
                                  </p:childTnLst>
                                </p:cTn>
                              </p:par>
                              <p:par>
                                <p:cTn id="47" presetID="6" presetClass="entr" presetSubtype="16" fill="hold" nodeType="withEffect">
                                  <p:stCondLst>
                                    <p:cond delay="0"/>
                                  </p:stCondLst>
                                  <p:childTnLst>
                                    <p:set>
                                      <p:cBhvr>
                                        <p:cTn id="48" dur="1" fill="hold">
                                          <p:stCondLst>
                                            <p:cond delay="0"/>
                                          </p:stCondLst>
                                        </p:cTn>
                                        <p:tgtEl>
                                          <p:spTgt spid="31795"/>
                                        </p:tgtEl>
                                        <p:attrNameLst>
                                          <p:attrName>style.visibility</p:attrName>
                                        </p:attrNameLst>
                                      </p:cBhvr>
                                      <p:to>
                                        <p:strVal val="visible"/>
                                      </p:to>
                                    </p:set>
                                    <p:animEffect transition="in" filter="circle(in)">
                                      <p:cBhvr>
                                        <p:cTn id="49" dur="1000"/>
                                        <p:tgtEl>
                                          <p:spTgt spid="31795"/>
                                        </p:tgtEl>
                                      </p:cBhvr>
                                    </p:animEffect>
                                  </p:childTnLst>
                                </p:cTn>
                              </p:par>
                              <p:par>
                                <p:cTn id="50" presetID="6" presetClass="entr" presetSubtype="16" fill="hold" nodeType="withEffect">
                                  <p:stCondLst>
                                    <p:cond delay="0"/>
                                  </p:stCondLst>
                                  <p:childTnLst>
                                    <p:set>
                                      <p:cBhvr>
                                        <p:cTn id="51" dur="1" fill="hold">
                                          <p:stCondLst>
                                            <p:cond delay="0"/>
                                          </p:stCondLst>
                                        </p:cTn>
                                        <p:tgtEl>
                                          <p:spTgt spid="31796"/>
                                        </p:tgtEl>
                                        <p:attrNameLst>
                                          <p:attrName>style.visibility</p:attrName>
                                        </p:attrNameLst>
                                      </p:cBhvr>
                                      <p:to>
                                        <p:strVal val="visible"/>
                                      </p:to>
                                    </p:set>
                                    <p:animEffect transition="in" filter="circle(in)">
                                      <p:cBhvr>
                                        <p:cTn id="52" dur="1000"/>
                                        <p:tgtEl>
                                          <p:spTgt spid="3179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linds(horizontal)">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p:cNvSpPr>
          <p:nvPr>
            <p:ph type="title"/>
          </p:nvPr>
        </p:nvSpPr>
        <p:spPr>
          <a:xfrm>
            <a:off x="611188" y="663575"/>
            <a:ext cx="8496300" cy="485775"/>
          </a:xfrm>
          <a:noFill/>
          <a:ln>
            <a:noFill/>
          </a:ln>
        </p:spPr>
        <p:txBody>
          <a:bodyPr/>
          <a:lstStyle/>
          <a:p>
            <a:pPr eaLnBrk="1" hangingPunct="1"/>
            <a:r>
              <a:rPr lang="en-US" altLang="zh-CN" sz="2000" b="1" dirty="0">
                <a:solidFill>
                  <a:srgbClr val="FF0000"/>
                </a:solidFill>
                <a:latin typeface="华文新魏" panose="02010800040101010101" pitchFamily="2" charset="-122"/>
                <a:ea typeface="华文新魏" panose="02010800040101010101" pitchFamily="2" charset="-122"/>
              </a:rPr>
              <a:t>3</a:t>
            </a:r>
            <a:r>
              <a:rPr lang="zh-CN" altLang="en-US" sz="2000" b="1" dirty="0">
                <a:solidFill>
                  <a:srgbClr val="FF0000"/>
                </a:solidFill>
                <a:latin typeface="华文新魏" panose="02010800040101010101" pitchFamily="2" charset="-122"/>
                <a:ea typeface="华文新魏" panose="02010800040101010101" pitchFamily="2" charset="-122"/>
              </a:rPr>
              <a:t>）信号名和有效级</a:t>
            </a:r>
            <a:endParaRPr lang="en-US" altLang="zh-CN" sz="2000" b="1" dirty="0">
              <a:solidFill>
                <a:srgbClr val="FF0000"/>
              </a:solidFill>
              <a:latin typeface="华文新魏" panose="02010800040101010101" pitchFamily="2" charset="-122"/>
              <a:ea typeface="华文新魏" panose="02010800040101010101" pitchFamily="2" charset="-122"/>
            </a:endParaRPr>
          </a:p>
        </p:txBody>
      </p:sp>
      <p:sp>
        <p:nvSpPr>
          <p:cNvPr id="24578" name="Rectangle 4"/>
          <p:cNvSpPr>
            <a:spLocks noGrp="1"/>
          </p:cNvSpPr>
          <p:nvPr>
            <p:ph idx="1"/>
          </p:nvPr>
        </p:nvSpPr>
        <p:spPr>
          <a:xfrm>
            <a:off x="660400" y="1103313"/>
            <a:ext cx="8232775" cy="3700462"/>
          </a:xfrm>
          <a:noFill/>
          <a:ln>
            <a:noFill/>
          </a:ln>
        </p:spPr>
        <p:txBody>
          <a:bodyPr/>
          <a:lstStyle/>
          <a:p>
            <a:pPr eaLnBrk="1" hangingPunct="1">
              <a:buFont typeface="Wingdings" panose="05000000000000000000" pitchFamily="2" charset="2"/>
              <a:buChar char="Ø"/>
            </a:pPr>
            <a:r>
              <a:rPr lang="zh-CN" altLang="en-US" sz="2000" b="1" dirty="0">
                <a:solidFill>
                  <a:srgbClr val="FF0000"/>
                </a:solidFill>
                <a:latin typeface="华文新魏" panose="02010800040101010101" pitchFamily="2" charset="-122"/>
                <a:ea typeface="华文新魏" panose="02010800040101010101" pitchFamily="2" charset="-122"/>
              </a:rPr>
              <a:t>信号</a:t>
            </a:r>
            <a:r>
              <a:rPr lang="zh-CN" altLang="en-US" sz="2000" b="1" dirty="0">
                <a:solidFill>
                  <a:srgbClr val="FF0000"/>
                </a:solidFill>
                <a:latin typeface="华文新魏" panose="02010800040101010101" pitchFamily="2" charset="-122"/>
                <a:ea typeface="华文新魏" panose="02010800040101010101" pitchFamily="2" charset="-122"/>
                <a:sym typeface="+mn-ea"/>
              </a:rPr>
              <a:t>（逻辑变量）</a:t>
            </a:r>
            <a:r>
              <a:rPr lang="zh-CN" altLang="en-US" sz="2000" b="1" dirty="0">
                <a:solidFill>
                  <a:srgbClr val="FF0000"/>
                </a:solidFill>
                <a:latin typeface="华文新魏" panose="02010800040101010101" pitchFamily="2" charset="-122"/>
                <a:ea typeface="华文新魏" panose="02010800040101010101" pitchFamily="2" charset="-122"/>
              </a:rPr>
              <a:t>命名</a:t>
            </a:r>
          </a:p>
          <a:p>
            <a:pPr eaLnBrk="1" hangingPunct="1">
              <a:buNone/>
            </a:pPr>
            <a:r>
              <a:rPr lang="zh-CN" altLang="en-US"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为了电路分析和设计，对电路的各</a:t>
            </a:r>
            <a:r>
              <a:rPr lang="zh-CN" altLang="en-US" sz="2000" b="1" dirty="0">
                <a:solidFill>
                  <a:srgbClr val="FF0000"/>
                </a:solidFill>
                <a:latin typeface="华文新魏" panose="02010800040101010101" pitchFamily="2" charset="-122"/>
                <a:ea typeface="华文新魏" panose="02010800040101010101" pitchFamily="2" charset="-122"/>
              </a:rPr>
              <a:t>输入、输出信号</a:t>
            </a:r>
            <a:r>
              <a:rPr lang="zh-CN" altLang="en-US" sz="2000" b="1" dirty="0">
                <a:latin typeface="华文新魏" panose="02010800040101010101" pitchFamily="2" charset="-122"/>
                <a:ea typeface="华文新魏" panose="02010800040101010101" pitchFamily="2" charset="-122"/>
              </a:rPr>
              <a:t>进行</a:t>
            </a:r>
            <a:r>
              <a:rPr lang="zh-CN" altLang="en-US" sz="2000" b="1" dirty="0">
                <a:solidFill>
                  <a:srgbClr val="FF0000"/>
                </a:solidFill>
                <a:latin typeface="华文新魏" panose="02010800040101010101" pitchFamily="2" charset="-122"/>
                <a:ea typeface="华文新魏" panose="02010800040101010101" pitchFamily="2" charset="-122"/>
              </a:rPr>
              <a:t>规范化命名，</a:t>
            </a:r>
            <a:endParaRPr lang="zh-CN" altLang="en-US" sz="2000" b="1" dirty="0">
              <a:latin typeface="华文新魏" panose="02010800040101010101" pitchFamily="2" charset="-122"/>
              <a:ea typeface="华文新魏" panose="02010800040101010101" pitchFamily="2" charset="-122"/>
            </a:endParaRPr>
          </a:p>
          <a:p>
            <a:pPr eaLnBrk="1" hangingPunct="1">
              <a:buNone/>
            </a:pPr>
            <a:r>
              <a:rPr lang="zh-CN" altLang="en-US" sz="2000" b="1" dirty="0">
                <a:latin typeface="华文新魏" panose="02010800040101010101" pitchFamily="2" charset="-122"/>
                <a:ea typeface="华文新魏" panose="02010800040101010101" pitchFamily="2" charset="-122"/>
              </a:rPr>
              <a:t>即取名最好源自信号的名称或者是它的英文缩写。如：</a:t>
            </a:r>
          </a:p>
          <a:p>
            <a:pPr eaLnBrk="1" hangingPunct="1">
              <a:buNone/>
            </a:pPr>
            <a:r>
              <a:rPr lang="zh-CN" altLang="en-US" sz="2000" dirty="0">
                <a:latin typeface="华文新魏" panose="02010800040101010101" pitchFamily="2" charset="-122"/>
                <a:ea typeface="华文新魏" panose="02010800040101010101" pitchFamily="2" charset="-122"/>
              </a:rPr>
              <a:t>	</a:t>
            </a:r>
          </a:p>
          <a:p>
            <a:pPr eaLnBrk="1" hangingPunct="1">
              <a:buNone/>
            </a:pPr>
            <a:r>
              <a:rPr lang="zh-CN" altLang="en-US" sz="2000"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数据信号</a:t>
            </a:r>
            <a:r>
              <a:rPr lang="en-US" altLang="zh-CN" sz="2000" b="1" dirty="0">
                <a:latin typeface="华文新魏" panose="02010800040101010101" pitchFamily="2" charset="-122"/>
                <a:ea typeface="华文新魏" panose="02010800040101010101" pitchFamily="2" charset="-122"/>
              </a:rPr>
              <a:t>Data</a:t>
            </a:r>
            <a:r>
              <a:rPr lang="en-US" altLang="zh-CN" sz="2000" b="1" baseline="-25000" dirty="0">
                <a:latin typeface="华文新魏" panose="02010800040101010101" pitchFamily="2" charset="-122"/>
                <a:ea typeface="华文新魏" panose="02010800040101010101" pitchFamily="2" charset="-122"/>
              </a:rPr>
              <a:t>i </a:t>
            </a:r>
            <a:r>
              <a:rPr lang="en-US" altLang="zh-CN" sz="2000" b="1" dirty="0">
                <a:latin typeface="华文新魏" panose="02010800040101010101" pitchFamily="2" charset="-122"/>
                <a:ea typeface="华文新魏" panose="02010800040101010101" pitchFamily="2" charset="-122"/>
              </a:rPr>
              <a:t>(D</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a:t>
            </a:r>
          </a:p>
          <a:p>
            <a:pPr eaLnBrk="1" hangingPunct="1">
              <a:buNone/>
            </a:pPr>
            <a:r>
              <a:rPr lang="zh-CN" altLang="en-US" sz="2000" b="1" dirty="0">
                <a:latin typeface="华文新魏" panose="02010800040101010101" pitchFamily="2" charset="-122"/>
                <a:ea typeface="华文新魏" panose="02010800040101010101" pitchFamily="2" charset="-122"/>
              </a:rPr>
              <a:t>	  地址信号</a:t>
            </a:r>
            <a:r>
              <a:rPr lang="en-US" altLang="zh-CN" sz="2000" b="1" dirty="0">
                <a:latin typeface="华文新魏" panose="02010800040101010101" pitchFamily="2" charset="-122"/>
                <a:ea typeface="华文新魏" panose="02010800040101010101" pitchFamily="2" charset="-122"/>
              </a:rPr>
              <a:t>Addr</a:t>
            </a:r>
            <a:r>
              <a:rPr lang="en-US" altLang="zh-CN" sz="2000" b="1" baseline="-25000" dirty="0">
                <a:latin typeface="华文新魏" panose="02010800040101010101" pitchFamily="2" charset="-122"/>
                <a:ea typeface="华文新魏" panose="02010800040101010101" pitchFamily="2" charset="-122"/>
              </a:rPr>
              <a:t>i </a:t>
            </a:r>
            <a:r>
              <a:rPr lang="en-US" altLang="zh-CN" sz="2000" b="1" dirty="0">
                <a:latin typeface="华文新魏" panose="02010800040101010101" pitchFamily="2" charset="-122"/>
                <a:ea typeface="华文新魏" panose="02010800040101010101" pitchFamily="2" charset="-122"/>
              </a:rPr>
              <a:t>(A</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a:t>
            </a:r>
          </a:p>
          <a:p>
            <a:pPr eaLnBrk="1" hangingPunct="1">
              <a:buNone/>
            </a:pPr>
            <a:r>
              <a:rPr lang="zh-CN" altLang="en-US" sz="2000" b="1" dirty="0">
                <a:latin typeface="华文新魏" panose="02010800040101010101" pitchFamily="2" charset="-122"/>
                <a:ea typeface="华文新魏" panose="02010800040101010101" pitchFamily="2" charset="-122"/>
              </a:rPr>
              <a:t>	  控制信号</a:t>
            </a:r>
            <a:r>
              <a:rPr lang="en-US" altLang="zh-CN" sz="2000" b="1" dirty="0">
                <a:latin typeface="华文新魏" panose="02010800040101010101" pitchFamily="2" charset="-122"/>
                <a:ea typeface="华文新魏" panose="02010800040101010101" pitchFamily="2" charset="-122"/>
              </a:rPr>
              <a:t>Cont</a:t>
            </a:r>
            <a:r>
              <a:rPr lang="en-US" altLang="zh-CN" sz="2000" b="1" baseline="-25000" dirty="0">
                <a:latin typeface="华文新魏" panose="02010800040101010101" pitchFamily="2" charset="-122"/>
                <a:ea typeface="华文新魏" panose="02010800040101010101" pitchFamily="2" charset="-122"/>
              </a:rPr>
              <a:t>i </a:t>
            </a:r>
            <a:r>
              <a:rPr lang="en-US" altLang="zh-CN" sz="2000" b="1" dirty="0">
                <a:latin typeface="华文新魏" panose="02010800040101010101" pitchFamily="2" charset="-122"/>
                <a:ea typeface="华文新魏" panose="02010800040101010101" pitchFamily="2" charset="-122"/>
              </a:rPr>
              <a:t>(C</a:t>
            </a:r>
            <a:r>
              <a:rPr lang="en-US" altLang="zh-CN" sz="2000" b="1" baseline="-25000" dirty="0">
                <a:latin typeface="华文新魏" panose="02010800040101010101" pitchFamily="2" charset="-122"/>
                <a:ea typeface="华文新魏" panose="02010800040101010101" pitchFamily="2" charset="-122"/>
              </a:rPr>
              <a:t>i</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Reset</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Set</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a:t>
            </a:r>
          </a:p>
          <a:p>
            <a:pPr eaLnBrk="1" hangingPunct="1">
              <a:buNone/>
            </a:pPr>
            <a:r>
              <a:rPr lang="zh-CN" altLang="en-US" sz="2000" b="1" dirty="0">
                <a:latin typeface="华文新魏" panose="02010800040101010101" pitchFamily="2" charset="-122"/>
                <a:ea typeface="华文新魏" panose="02010800040101010101" pitchFamily="2" charset="-122"/>
              </a:rPr>
              <a:t>	  检测信号</a:t>
            </a:r>
            <a:r>
              <a:rPr lang="en-US" altLang="zh-CN" sz="2000" b="1" dirty="0">
                <a:latin typeface="华文新魏" panose="02010800040101010101" pitchFamily="2" charset="-122"/>
                <a:ea typeface="华文新魏" panose="02010800040101010101" pitchFamily="2" charset="-122"/>
              </a:rPr>
              <a:t>Ready</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Error</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a:t>
            </a:r>
          </a:p>
          <a:p>
            <a:pPr eaLnBrk="1" hangingPunct="1">
              <a:buNone/>
            </a:pPr>
            <a:r>
              <a:rPr lang="zh-CN" altLang="en-US" sz="2000" b="1" dirty="0">
                <a:latin typeface="华文新魏" panose="02010800040101010101" pitchFamily="2" charset="-122"/>
                <a:ea typeface="华文新魏" panose="02010800040101010101" pitchFamily="2" charset="-122"/>
              </a:rPr>
              <a:t>	  等待信号</a:t>
            </a:r>
            <a:r>
              <a:rPr lang="en-US" altLang="zh-CN" sz="2000" b="1" dirty="0">
                <a:latin typeface="华文新魏" panose="02010800040101010101" pitchFamily="2" charset="-122"/>
                <a:ea typeface="华文新魏" panose="02010800040101010101" pitchFamily="2" charset="-122"/>
              </a:rPr>
              <a:t>Wait</a:t>
            </a:r>
            <a:r>
              <a:rPr lang="zh-CN" altLang="en-US" sz="2000" b="1" dirty="0">
                <a:latin typeface="华文新魏" panose="02010800040101010101" pitchFamily="2" charset="-122"/>
                <a:ea typeface="华文新魏" panose="02010800040101010101" pitchFamily="2" charset="-122"/>
              </a:rPr>
              <a:t>、</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a:t>
            </a:r>
          </a:p>
          <a:p>
            <a:pPr eaLnBrk="1" hangingPunct="1">
              <a:buNone/>
            </a:pPr>
            <a:r>
              <a:rPr lang="zh-CN" altLang="en-US" sz="2000" b="1" dirty="0">
                <a:latin typeface="华文新魏" panose="02010800040101010101" pitchFamily="2" charset="-122"/>
                <a:ea typeface="华文新魏" panose="02010800040101010101" pitchFamily="2" charset="-122"/>
              </a:rPr>
              <a:t>	  片选信号</a:t>
            </a:r>
            <a:r>
              <a:rPr lang="en-US" altLang="zh-CN" sz="2000" b="1" dirty="0">
                <a:latin typeface="华文新魏" panose="02010800040101010101" pitchFamily="2" charset="-122"/>
                <a:ea typeface="华文新魏" panose="02010800040101010101" pitchFamily="2" charset="-122"/>
              </a:rPr>
              <a:t>CS</a:t>
            </a:r>
            <a:r>
              <a:rPr lang="zh-CN" altLang="en-US" sz="2000" b="1" dirty="0">
                <a:latin typeface="华文新魏" panose="02010800040101010101" pitchFamily="2" charset="-122"/>
                <a:ea typeface="华文新魏" panose="02010800040101010101" pitchFamily="2" charset="-122"/>
              </a:rPr>
              <a:t>；使能信号</a:t>
            </a:r>
            <a:r>
              <a:rPr lang="en-US" altLang="zh-CN" sz="2000" b="1" dirty="0">
                <a:latin typeface="华文新魏" panose="02010800040101010101" pitchFamily="2" charset="-122"/>
                <a:ea typeface="华文新魏" panose="02010800040101010101" pitchFamily="2" charset="-122"/>
              </a:rPr>
              <a:t>EN</a:t>
            </a:r>
            <a:r>
              <a:rPr lang="zh-CN" altLang="en-US" sz="2000" b="1" dirty="0">
                <a:latin typeface="华文新魏" panose="02010800040101010101" pitchFamily="2" charset="-122"/>
                <a:ea typeface="华文新魏" panose="02010800040101010101" pitchFamily="2" charset="-122"/>
              </a:rPr>
              <a:t>； </a:t>
            </a:r>
            <a:r>
              <a:rPr lang="en-US" altLang="zh-CN" sz="2000" b="1" dirty="0">
                <a:latin typeface="华文新魏" panose="02010800040101010101" pitchFamily="2" charset="-122"/>
                <a:ea typeface="华文新魏" panose="02010800040101010101" pitchFamily="2" charset="-122"/>
              </a:rPr>
              <a:t>…</a:t>
            </a:r>
            <a:r>
              <a:rPr lang="zh-CN" altLang="en-US" sz="2000" b="1" dirty="0">
                <a:latin typeface="华文新魏" panose="02010800040101010101" pitchFamily="2" charset="-122"/>
                <a:ea typeface="华文新魏" panose="0201080004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fade">
                                      <p:cBhvr>
                                        <p:cTn id="7" dur="1000"/>
                                        <p:tgtEl>
                                          <p:spTgt spid="32772"/>
                                        </p:tgtEl>
                                      </p:cBhvr>
                                    </p:animEffect>
                                    <p:anim calcmode="lin" valueType="num">
                                      <p:cBhvr>
                                        <p:cTn id="8" dur="1000" fill="hold"/>
                                        <p:tgtEl>
                                          <p:spTgt spid="32772"/>
                                        </p:tgtEl>
                                        <p:attrNameLst>
                                          <p:attrName>ppt_x</p:attrName>
                                        </p:attrNameLst>
                                      </p:cBhvr>
                                      <p:tavLst>
                                        <p:tav tm="0">
                                          <p:val>
                                            <p:strVal val="#ppt_x"/>
                                          </p:val>
                                        </p:tav>
                                        <p:tav tm="100000">
                                          <p:val>
                                            <p:strVal val="#ppt_x"/>
                                          </p:val>
                                        </p:tav>
                                      </p:tavLst>
                                    </p:anim>
                                    <p:anim calcmode="lin" valueType="num">
                                      <p:cBhvr>
                                        <p:cTn id="9" dur="1000" fill="hold"/>
                                        <p:tgtEl>
                                          <p:spTgt spid="3277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578">
                                            <p:txEl>
                                              <p:charRg st="0" end="6"/>
                                            </p:txEl>
                                          </p:spTgt>
                                        </p:tgtEl>
                                        <p:attrNameLst>
                                          <p:attrName>style.visibility</p:attrName>
                                        </p:attrNameLst>
                                      </p:cBhvr>
                                      <p:to>
                                        <p:strVal val="visible"/>
                                      </p:to>
                                    </p:set>
                                    <p:animEffect transition="in" filter="fade">
                                      <p:cBhvr>
                                        <p:cTn id="14" dur="1000"/>
                                        <p:tgtEl>
                                          <p:spTgt spid="24578">
                                            <p:txEl>
                                              <p:charRg st="0" end="6"/>
                                            </p:txEl>
                                          </p:spTgt>
                                        </p:tgtEl>
                                      </p:cBhvr>
                                    </p:animEffect>
                                    <p:anim calcmode="lin" valueType="num">
                                      <p:cBhvr>
                                        <p:cTn id="15" dur="1000" fill="hold"/>
                                        <p:tgtEl>
                                          <p:spTgt spid="24578">
                                            <p:txEl>
                                              <p:charRg st="0" end="6"/>
                                            </p:txEl>
                                          </p:spTgt>
                                        </p:tgtEl>
                                        <p:attrNameLst>
                                          <p:attrName>ppt_x</p:attrName>
                                        </p:attrNameLst>
                                      </p:cBhvr>
                                      <p:tavLst>
                                        <p:tav tm="0">
                                          <p:val>
                                            <p:strVal val="#ppt_x"/>
                                          </p:val>
                                        </p:tav>
                                        <p:tav tm="100000">
                                          <p:val>
                                            <p:strVal val="#ppt_x"/>
                                          </p:val>
                                        </p:tav>
                                      </p:tavLst>
                                    </p:anim>
                                    <p:anim calcmode="lin" valueType="num">
                                      <p:cBhvr>
                                        <p:cTn id="16" dur="1000" fill="hold"/>
                                        <p:tgtEl>
                                          <p:spTgt spid="24578">
                                            <p:txEl>
                                              <p:charRg st="0" end="6"/>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4578">
                                            <p:txEl>
                                              <p:charRg st="6" end="37"/>
                                            </p:txEl>
                                          </p:spTgt>
                                        </p:tgtEl>
                                        <p:attrNameLst>
                                          <p:attrName>style.visibility</p:attrName>
                                        </p:attrNameLst>
                                      </p:cBhvr>
                                      <p:to>
                                        <p:strVal val="visible"/>
                                      </p:to>
                                    </p:set>
                                    <p:animEffect transition="in" filter="fade">
                                      <p:cBhvr>
                                        <p:cTn id="19" dur="1000"/>
                                        <p:tgtEl>
                                          <p:spTgt spid="24578">
                                            <p:txEl>
                                              <p:charRg st="6" end="37"/>
                                            </p:txEl>
                                          </p:spTgt>
                                        </p:tgtEl>
                                      </p:cBhvr>
                                    </p:animEffect>
                                    <p:anim calcmode="lin" valueType="num">
                                      <p:cBhvr>
                                        <p:cTn id="20" dur="1000" fill="hold"/>
                                        <p:tgtEl>
                                          <p:spTgt spid="24578">
                                            <p:txEl>
                                              <p:charRg st="6" end="37"/>
                                            </p:txEl>
                                          </p:spTgt>
                                        </p:tgtEl>
                                        <p:attrNameLst>
                                          <p:attrName>ppt_x</p:attrName>
                                        </p:attrNameLst>
                                      </p:cBhvr>
                                      <p:tavLst>
                                        <p:tav tm="0">
                                          <p:val>
                                            <p:strVal val="#ppt_x"/>
                                          </p:val>
                                        </p:tav>
                                        <p:tav tm="100000">
                                          <p:val>
                                            <p:strVal val="#ppt_x"/>
                                          </p:val>
                                        </p:tav>
                                      </p:tavLst>
                                    </p:anim>
                                    <p:anim calcmode="lin" valueType="num">
                                      <p:cBhvr>
                                        <p:cTn id="21" dur="1000" fill="hold"/>
                                        <p:tgtEl>
                                          <p:spTgt spid="24578">
                                            <p:txEl>
                                              <p:charRg st="6" end="3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4578">
                                            <p:txEl>
                                              <p:charRg st="37" end="62"/>
                                            </p:txEl>
                                          </p:spTgt>
                                        </p:tgtEl>
                                        <p:attrNameLst>
                                          <p:attrName>style.visibility</p:attrName>
                                        </p:attrNameLst>
                                      </p:cBhvr>
                                      <p:to>
                                        <p:strVal val="visible"/>
                                      </p:to>
                                    </p:set>
                                    <p:animEffect transition="in" filter="fade">
                                      <p:cBhvr>
                                        <p:cTn id="24" dur="1000"/>
                                        <p:tgtEl>
                                          <p:spTgt spid="24578">
                                            <p:txEl>
                                              <p:charRg st="37" end="62"/>
                                            </p:txEl>
                                          </p:spTgt>
                                        </p:tgtEl>
                                      </p:cBhvr>
                                    </p:animEffect>
                                    <p:anim calcmode="lin" valueType="num">
                                      <p:cBhvr>
                                        <p:cTn id="25" dur="1000" fill="hold"/>
                                        <p:tgtEl>
                                          <p:spTgt spid="24578">
                                            <p:txEl>
                                              <p:charRg st="37" end="62"/>
                                            </p:txEl>
                                          </p:spTgt>
                                        </p:tgtEl>
                                        <p:attrNameLst>
                                          <p:attrName>ppt_x</p:attrName>
                                        </p:attrNameLst>
                                      </p:cBhvr>
                                      <p:tavLst>
                                        <p:tav tm="0">
                                          <p:val>
                                            <p:strVal val="#ppt_x"/>
                                          </p:val>
                                        </p:tav>
                                        <p:tav tm="100000">
                                          <p:val>
                                            <p:strVal val="#ppt_x"/>
                                          </p:val>
                                        </p:tav>
                                      </p:tavLst>
                                    </p:anim>
                                    <p:anim calcmode="lin" valueType="num">
                                      <p:cBhvr>
                                        <p:cTn id="26" dur="1000" fill="hold"/>
                                        <p:tgtEl>
                                          <p:spTgt spid="24578">
                                            <p:txEl>
                                              <p:charRg st="37" end="6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4578">
                                            <p:txEl>
                                              <p:charRg st="62" end="64"/>
                                            </p:txEl>
                                          </p:spTgt>
                                        </p:tgtEl>
                                        <p:attrNameLst>
                                          <p:attrName>style.visibility</p:attrName>
                                        </p:attrNameLst>
                                      </p:cBhvr>
                                      <p:to>
                                        <p:strVal val="visible"/>
                                      </p:to>
                                    </p:set>
                                    <p:animEffect transition="in" filter="fade">
                                      <p:cBhvr>
                                        <p:cTn id="29" dur="1000"/>
                                        <p:tgtEl>
                                          <p:spTgt spid="24578">
                                            <p:txEl>
                                              <p:charRg st="62" end="64"/>
                                            </p:txEl>
                                          </p:spTgt>
                                        </p:tgtEl>
                                      </p:cBhvr>
                                    </p:animEffect>
                                    <p:anim calcmode="lin" valueType="num">
                                      <p:cBhvr>
                                        <p:cTn id="30" dur="1000" fill="hold"/>
                                        <p:tgtEl>
                                          <p:spTgt spid="24578">
                                            <p:txEl>
                                              <p:charRg st="62" end="64"/>
                                            </p:txEl>
                                          </p:spTgt>
                                        </p:tgtEl>
                                        <p:attrNameLst>
                                          <p:attrName>ppt_x</p:attrName>
                                        </p:attrNameLst>
                                      </p:cBhvr>
                                      <p:tavLst>
                                        <p:tav tm="0">
                                          <p:val>
                                            <p:strVal val="#ppt_x"/>
                                          </p:val>
                                        </p:tav>
                                        <p:tav tm="100000">
                                          <p:val>
                                            <p:strVal val="#ppt_x"/>
                                          </p:val>
                                        </p:tav>
                                      </p:tavLst>
                                    </p:anim>
                                    <p:anim calcmode="lin" valueType="num">
                                      <p:cBhvr>
                                        <p:cTn id="31" dur="1000" fill="hold"/>
                                        <p:tgtEl>
                                          <p:spTgt spid="24578">
                                            <p:txEl>
                                              <p:charRg st="62" end="6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4578">
                                            <p:txEl>
                                              <p:charRg st="64" end="83"/>
                                            </p:txEl>
                                          </p:spTgt>
                                        </p:tgtEl>
                                        <p:attrNameLst>
                                          <p:attrName>style.visibility</p:attrName>
                                        </p:attrNameLst>
                                      </p:cBhvr>
                                      <p:to>
                                        <p:strVal val="visible"/>
                                      </p:to>
                                    </p:set>
                                    <p:animEffect transition="in" filter="fade">
                                      <p:cBhvr>
                                        <p:cTn id="34" dur="1000"/>
                                        <p:tgtEl>
                                          <p:spTgt spid="24578">
                                            <p:txEl>
                                              <p:charRg st="64" end="83"/>
                                            </p:txEl>
                                          </p:spTgt>
                                        </p:tgtEl>
                                      </p:cBhvr>
                                    </p:animEffect>
                                    <p:anim calcmode="lin" valueType="num">
                                      <p:cBhvr>
                                        <p:cTn id="35" dur="1000" fill="hold"/>
                                        <p:tgtEl>
                                          <p:spTgt spid="24578">
                                            <p:txEl>
                                              <p:charRg st="64" end="83"/>
                                            </p:txEl>
                                          </p:spTgt>
                                        </p:tgtEl>
                                        <p:attrNameLst>
                                          <p:attrName>ppt_x</p:attrName>
                                        </p:attrNameLst>
                                      </p:cBhvr>
                                      <p:tavLst>
                                        <p:tav tm="0">
                                          <p:val>
                                            <p:strVal val="#ppt_x"/>
                                          </p:val>
                                        </p:tav>
                                        <p:tav tm="100000">
                                          <p:val>
                                            <p:strVal val="#ppt_x"/>
                                          </p:val>
                                        </p:tav>
                                      </p:tavLst>
                                    </p:anim>
                                    <p:anim calcmode="lin" valueType="num">
                                      <p:cBhvr>
                                        <p:cTn id="36" dur="1000" fill="hold"/>
                                        <p:tgtEl>
                                          <p:spTgt spid="24578">
                                            <p:txEl>
                                              <p:charRg st="64" end="83"/>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4578">
                                            <p:txEl>
                                              <p:charRg st="83" end="102"/>
                                            </p:txEl>
                                          </p:spTgt>
                                        </p:tgtEl>
                                        <p:attrNameLst>
                                          <p:attrName>style.visibility</p:attrName>
                                        </p:attrNameLst>
                                      </p:cBhvr>
                                      <p:to>
                                        <p:strVal val="visible"/>
                                      </p:to>
                                    </p:set>
                                    <p:animEffect transition="in" filter="fade">
                                      <p:cBhvr>
                                        <p:cTn id="39" dur="1000"/>
                                        <p:tgtEl>
                                          <p:spTgt spid="24578">
                                            <p:txEl>
                                              <p:charRg st="83" end="102"/>
                                            </p:txEl>
                                          </p:spTgt>
                                        </p:tgtEl>
                                      </p:cBhvr>
                                    </p:animEffect>
                                    <p:anim calcmode="lin" valueType="num">
                                      <p:cBhvr>
                                        <p:cTn id="40" dur="1000" fill="hold"/>
                                        <p:tgtEl>
                                          <p:spTgt spid="24578">
                                            <p:txEl>
                                              <p:charRg st="83" end="102"/>
                                            </p:txEl>
                                          </p:spTgt>
                                        </p:tgtEl>
                                        <p:attrNameLst>
                                          <p:attrName>ppt_x</p:attrName>
                                        </p:attrNameLst>
                                      </p:cBhvr>
                                      <p:tavLst>
                                        <p:tav tm="0">
                                          <p:val>
                                            <p:strVal val="#ppt_x"/>
                                          </p:val>
                                        </p:tav>
                                        <p:tav tm="100000">
                                          <p:val>
                                            <p:strVal val="#ppt_x"/>
                                          </p:val>
                                        </p:tav>
                                      </p:tavLst>
                                    </p:anim>
                                    <p:anim calcmode="lin" valueType="num">
                                      <p:cBhvr>
                                        <p:cTn id="41" dur="1000" fill="hold"/>
                                        <p:tgtEl>
                                          <p:spTgt spid="24578">
                                            <p:txEl>
                                              <p:charRg st="83" end="102"/>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4578">
                                            <p:txEl>
                                              <p:charRg st="102" end="135"/>
                                            </p:txEl>
                                          </p:spTgt>
                                        </p:tgtEl>
                                        <p:attrNameLst>
                                          <p:attrName>style.visibility</p:attrName>
                                        </p:attrNameLst>
                                      </p:cBhvr>
                                      <p:to>
                                        <p:strVal val="visible"/>
                                      </p:to>
                                    </p:set>
                                    <p:animEffect transition="in" filter="fade">
                                      <p:cBhvr>
                                        <p:cTn id="44" dur="1000"/>
                                        <p:tgtEl>
                                          <p:spTgt spid="24578">
                                            <p:txEl>
                                              <p:charRg st="102" end="135"/>
                                            </p:txEl>
                                          </p:spTgt>
                                        </p:tgtEl>
                                      </p:cBhvr>
                                    </p:animEffect>
                                    <p:anim calcmode="lin" valueType="num">
                                      <p:cBhvr>
                                        <p:cTn id="45" dur="1000" fill="hold"/>
                                        <p:tgtEl>
                                          <p:spTgt spid="24578">
                                            <p:txEl>
                                              <p:charRg st="102" end="135"/>
                                            </p:txEl>
                                          </p:spTgt>
                                        </p:tgtEl>
                                        <p:attrNameLst>
                                          <p:attrName>ppt_x</p:attrName>
                                        </p:attrNameLst>
                                      </p:cBhvr>
                                      <p:tavLst>
                                        <p:tav tm="0">
                                          <p:val>
                                            <p:strVal val="#ppt_x"/>
                                          </p:val>
                                        </p:tav>
                                        <p:tav tm="100000">
                                          <p:val>
                                            <p:strVal val="#ppt_x"/>
                                          </p:val>
                                        </p:tav>
                                      </p:tavLst>
                                    </p:anim>
                                    <p:anim calcmode="lin" valueType="num">
                                      <p:cBhvr>
                                        <p:cTn id="46" dur="1000" fill="hold"/>
                                        <p:tgtEl>
                                          <p:spTgt spid="24578">
                                            <p:txEl>
                                              <p:charRg st="102" end="135"/>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4578">
                                            <p:txEl>
                                              <p:charRg st="135" end="158"/>
                                            </p:txEl>
                                          </p:spTgt>
                                        </p:tgtEl>
                                        <p:attrNameLst>
                                          <p:attrName>style.visibility</p:attrName>
                                        </p:attrNameLst>
                                      </p:cBhvr>
                                      <p:to>
                                        <p:strVal val="visible"/>
                                      </p:to>
                                    </p:set>
                                    <p:animEffect transition="in" filter="fade">
                                      <p:cBhvr>
                                        <p:cTn id="49" dur="1000"/>
                                        <p:tgtEl>
                                          <p:spTgt spid="24578">
                                            <p:txEl>
                                              <p:charRg st="135" end="158"/>
                                            </p:txEl>
                                          </p:spTgt>
                                        </p:tgtEl>
                                      </p:cBhvr>
                                    </p:animEffect>
                                    <p:anim calcmode="lin" valueType="num">
                                      <p:cBhvr>
                                        <p:cTn id="50" dur="1000" fill="hold"/>
                                        <p:tgtEl>
                                          <p:spTgt spid="24578">
                                            <p:txEl>
                                              <p:charRg st="135" end="158"/>
                                            </p:txEl>
                                          </p:spTgt>
                                        </p:tgtEl>
                                        <p:attrNameLst>
                                          <p:attrName>ppt_x</p:attrName>
                                        </p:attrNameLst>
                                      </p:cBhvr>
                                      <p:tavLst>
                                        <p:tav tm="0">
                                          <p:val>
                                            <p:strVal val="#ppt_x"/>
                                          </p:val>
                                        </p:tav>
                                        <p:tav tm="100000">
                                          <p:val>
                                            <p:strVal val="#ppt_x"/>
                                          </p:val>
                                        </p:tav>
                                      </p:tavLst>
                                    </p:anim>
                                    <p:anim calcmode="lin" valueType="num">
                                      <p:cBhvr>
                                        <p:cTn id="51" dur="1000" fill="hold"/>
                                        <p:tgtEl>
                                          <p:spTgt spid="24578">
                                            <p:txEl>
                                              <p:charRg st="135" end="15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24578">
                                            <p:txEl>
                                              <p:charRg st="158" end="173"/>
                                            </p:txEl>
                                          </p:spTgt>
                                        </p:tgtEl>
                                        <p:attrNameLst>
                                          <p:attrName>style.visibility</p:attrName>
                                        </p:attrNameLst>
                                      </p:cBhvr>
                                      <p:to>
                                        <p:strVal val="visible"/>
                                      </p:to>
                                    </p:set>
                                    <p:animEffect transition="in" filter="fade">
                                      <p:cBhvr>
                                        <p:cTn id="54" dur="1000"/>
                                        <p:tgtEl>
                                          <p:spTgt spid="24578">
                                            <p:txEl>
                                              <p:charRg st="158" end="173"/>
                                            </p:txEl>
                                          </p:spTgt>
                                        </p:tgtEl>
                                      </p:cBhvr>
                                    </p:animEffect>
                                    <p:anim calcmode="lin" valueType="num">
                                      <p:cBhvr>
                                        <p:cTn id="55" dur="1000" fill="hold"/>
                                        <p:tgtEl>
                                          <p:spTgt spid="24578">
                                            <p:txEl>
                                              <p:charRg st="158" end="173"/>
                                            </p:txEl>
                                          </p:spTgt>
                                        </p:tgtEl>
                                        <p:attrNameLst>
                                          <p:attrName>ppt_x</p:attrName>
                                        </p:attrNameLst>
                                      </p:cBhvr>
                                      <p:tavLst>
                                        <p:tav tm="0">
                                          <p:val>
                                            <p:strVal val="#ppt_x"/>
                                          </p:val>
                                        </p:tav>
                                        <p:tav tm="100000">
                                          <p:val>
                                            <p:strVal val="#ppt_x"/>
                                          </p:val>
                                        </p:tav>
                                      </p:tavLst>
                                    </p:anim>
                                    <p:anim calcmode="lin" valueType="num">
                                      <p:cBhvr>
                                        <p:cTn id="56" dur="1000" fill="hold"/>
                                        <p:tgtEl>
                                          <p:spTgt spid="24578">
                                            <p:txEl>
                                              <p:charRg st="158" end="173"/>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4578">
                                            <p:txEl>
                                              <p:charRg st="173" end="195"/>
                                            </p:txEl>
                                          </p:spTgt>
                                        </p:tgtEl>
                                        <p:attrNameLst>
                                          <p:attrName>style.visibility</p:attrName>
                                        </p:attrNameLst>
                                      </p:cBhvr>
                                      <p:to>
                                        <p:strVal val="visible"/>
                                      </p:to>
                                    </p:set>
                                    <p:animEffect transition="in" filter="fade">
                                      <p:cBhvr>
                                        <p:cTn id="59" dur="1000"/>
                                        <p:tgtEl>
                                          <p:spTgt spid="24578">
                                            <p:txEl>
                                              <p:charRg st="173" end="195"/>
                                            </p:txEl>
                                          </p:spTgt>
                                        </p:tgtEl>
                                      </p:cBhvr>
                                    </p:animEffect>
                                    <p:anim calcmode="lin" valueType="num">
                                      <p:cBhvr>
                                        <p:cTn id="60" dur="1000" fill="hold"/>
                                        <p:tgtEl>
                                          <p:spTgt spid="24578">
                                            <p:txEl>
                                              <p:charRg st="173" end="195"/>
                                            </p:txEl>
                                          </p:spTgt>
                                        </p:tgtEl>
                                        <p:attrNameLst>
                                          <p:attrName>ppt_x</p:attrName>
                                        </p:attrNameLst>
                                      </p:cBhvr>
                                      <p:tavLst>
                                        <p:tav tm="0">
                                          <p:val>
                                            <p:strVal val="#ppt_x"/>
                                          </p:val>
                                        </p:tav>
                                        <p:tav tm="100000">
                                          <p:val>
                                            <p:strVal val="#ppt_x"/>
                                          </p:val>
                                        </p:tav>
                                      </p:tavLst>
                                    </p:anim>
                                    <p:anim calcmode="lin" valueType="num">
                                      <p:cBhvr>
                                        <p:cTn id="61" dur="1000" fill="hold"/>
                                        <p:tgtEl>
                                          <p:spTgt spid="24578">
                                            <p:txEl>
                                              <p:charRg st="173" end="19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p:cNvSpPr>
          <p:nvPr>
            <p:ph type="title"/>
          </p:nvPr>
        </p:nvSpPr>
        <p:spPr>
          <a:xfrm>
            <a:off x="309563" y="617538"/>
            <a:ext cx="7391400" cy="514350"/>
          </a:xfrm>
          <a:noFill/>
          <a:ln>
            <a:noFill/>
          </a:ln>
        </p:spPr>
        <p:txBody>
          <a:bodyPr/>
          <a:lstStyle/>
          <a:p>
            <a:pPr marL="457200" indent="-457200" eaLnBrk="1" hangingPunct="1">
              <a:buFont typeface="Wingdings" panose="05000000000000000000" pitchFamily="2" charset="2"/>
              <a:buChar char="Ø"/>
            </a:pPr>
            <a:r>
              <a:rPr lang="zh-CN" altLang="en-US" sz="2000" b="1" dirty="0">
                <a:solidFill>
                  <a:srgbClr val="FF0000"/>
                </a:solidFill>
                <a:latin typeface="华文新魏" panose="02010800040101010101" pitchFamily="2" charset="-122"/>
                <a:ea typeface="华文新魏" panose="02010800040101010101" pitchFamily="2" charset="-122"/>
              </a:rPr>
              <a:t>信号的有效级	 </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i="1" dirty="0">
                <a:solidFill>
                  <a:srgbClr val="FF0000"/>
                </a:solidFill>
                <a:latin typeface="华文新魏" panose="02010800040101010101" pitchFamily="2" charset="-122"/>
                <a:ea typeface="华文新魏" panose="02010800040101010101" pitchFamily="2" charset="-122"/>
              </a:rPr>
              <a:t>Active levels for Signals</a:t>
            </a:r>
            <a:r>
              <a:rPr lang="en-US" altLang="zh-CN" sz="2000" b="1" dirty="0">
                <a:solidFill>
                  <a:srgbClr val="FF0000"/>
                </a:solidFill>
                <a:latin typeface="华文新魏" panose="02010800040101010101" pitchFamily="2" charset="-122"/>
                <a:ea typeface="华文新魏" panose="02010800040101010101" pitchFamily="2" charset="-122"/>
              </a:rPr>
              <a:t>)</a:t>
            </a:r>
          </a:p>
        </p:txBody>
      </p:sp>
      <p:sp>
        <p:nvSpPr>
          <p:cNvPr id="25602" name="Rectangle 3"/>
          <p:cNvSpPr>
            <a:spLocks noGrp="1"/>
          </p:cNvSpPr>
          <p:nvPr>
            <p:ph idx="1"/>
          </p:nvPr>
        </p:nvSpPr>
        <p:spPr>
          <a:xfrm>
            <a:off x="755650" y="1108075"/>
            <a:ext cx="8097838" cy="1608138"/>
          </a:xfrm>
          <a:noFill/>
          <a:ln>
            <a:noFill/>
          </a:ln>
        </p:spPr>
        <p:txBody>
          <a:bodyPr/>
          <a:lstStyle/>
          <a:p>
            <a:pPr marL="514350" indent="-514350" eaLnBrk="1" hangingPunct="1">
              <a:buFont typeface="宋体" panose="02010600030101010101" pitchFamily="2" charset="-122"/>
              <a:buAutoNum type="circleNumDbPlain"/>
            </a:pPr>
            <a:r>
              <a:rPr lang="zh-CN" altLang="en-US" sz="1800" b="1" dirty="0">
                <a:solidFill>
                  <a:srgbClr val="FF0000"/>
                </a:solidFill>
                <a:latin typeface="华文新魏" panose="02010800040101010101" pitchFamily="2" charset="-122"/>
                <a:ea typeface="华文新魏" panose="02010800040101010101" pitchFamily="2" charset="-122"/>
              </a:rPr>
              <a:t>控制信号、测试信号等</a:t>
            </a:r>
            <a:r>
              <a:rPr lang="zh-CN" altLang="en-US" sz="1800" dirty="0">
                <a:latin typeface="华文新魏" panose="02010800040101010101" pitchFamily="2" charset="-122"/>
                <a:ea typeface="华文新魏" panose="02010800040101010101" pitchFamily="2" charset="-122"/>
              </a:rPr>
              <a:t>：</a:t>
            </a:r>
          </a:p>
          <a:p>
            <a:pPr marL="514350" indent="-514350" eaLnBrk="1" hangingPunct="1">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此类信号都有一个与之对应的有效级。</a:t>
            </a:r>
          </a:p>
          <a:p>
            <a:pPr marL="514350" indent="-514350" eaLnBrk="1" hangingPunct="1">
              <a:buNone/>
            </a:pPr>
            <a:r>
              <a:rPr lang="zh-CN" altLang="en-US" sz="1800" b="1" dirty="0">
                <a:latin typeface="华文新魏" panose="02010800040101010101" pitchFamily="2" charset="-122"/>
                <a:ea typeface="华文新魏" panose="02010800040101010101" pitchFamily="2" charset="-122"/>
              </a:rPr>
              <a:t>	当信号处在其有效级时，逻辑电路才能正确地执行其功能。</a:t>
            </a:r>
          </a:p>
          <a:p>
            <a:pPr marL="514350" indent="-514350" eaLnBrk="1" hangingPunct="1">
              <a:buNone/>
            </a:pPr>
            <a:endParaRPr lang="zh-CN" altLang="en-US" sz="1800" b="1" dirty="0">
              <a:latin typeface="华文新魏" panose="02010800040101010101" pitchFamily="2" charset="-122"/>
              <a:ea typeface="华文新魏" panose="02010800040101010101" pitchFamily="2" charset="-122"/>
            </a:endParaRPr>
          </a:p>
        </p:txBody>
      </p:sp>
      <p:sp>
        <p:nvSpPr>
          <p:cNvPr id="31750" name="Text Box 25"/>
          <p:cNvSpPr txBox="1"/>
          <p:nvPr/>
        </p:nvSpPr>
        <p:spPr>
          <a:xfrm>
            <a:off x="765175" y="2571750"/>
            <a:ext cx="8078788" cy="700405"/>
          </a:xfrm>
          <a:prstGeom prst="rect">
            <a:avLst/>
          </a:prstGeom>
          <a:noFill/>
          <a:ln w="9525">
            <a:noFill/>
          </a:ln>
        </p:spPr>
        <p:txBody>
          <a:bodyPr>
            <a:spAutoFit/>
          </a:bodyPr>
          <a:lstStyle/>
          <a:p>
            <a:pPr marL="514350" indent="-514350" eaLnBrk="1" hangingPunct="1">
              <a:spcBef>
                <a:spcPct val="20000"/>
              </a:spcBef>
              <a:buFont typeface="宋体" panose="02010600030101010101" pitchFamily="2" charset="-122"/>
              <a:buAutoNum type="circleNumDbPlain" startAt="2"/>
            </a:pPr>
            <a:r>
              <a:rPr lang="zh-CN" altLang="en-US" sz="1800" b="1" dirty="0">
                <a:solidFill>
                  <a:srgbClr val="FF0000"/>
                </a:solidFill>
                <a:latin typeface="华文新魏" panose="02010800040101010101" pitchFamily="2" charset="-122"/>
                <a:ea typeface="华文新魏" panose="02010800040101010101" pitchFamily="2" charset="-122"/>
              </a:rPr>
              <a:t>在正逻辑规定中</a:t>
            </a:r>
            <a:r>
              <a:rPr lang="zh-CN" altLang="en-US" sz="1800" b="1" dirty="0">
                <a:solidFill>
                  <a:schemeClr val="tx1"/>
                </a:solidFill>
                <a:latin typeface="华文新魏" panose="02010800040101010101" pitchFamily="2" charset="-122"/>
                <a:ea typeface="华文新魏" panose="02010800040101010101" pitchFamily="2" charset="-122"/>
              </a:rPr>
              <a:t>，高电平与逻辑状态“</a:t>
            </a:r>
            <a:r>
              <a:rPr lang="en-US" altLang="zh-CN" sz="1800" b="1" dirty="0">
                <a:solidFill>
                  <a:schemeClr val="tx1"/>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等效；</a:t>
            </a:r>
          </a:p>
          <a:p>
            <a:pPr marL="514350" indent="-514350" eaLnBrk="1" hangingPunct="1">
              <a:spcBef>
                <a:spcPct val="2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低电平与逻辑状态“</a:t>
            </a:r>
            <a:r>
              <a:rPr lang="en-US" altLang="zh-CN" sz="1800" b="1" dirty="0">
                <a:solidFill>
                  <a:schemeClr val="tx1"/>
                </a:solidFill>
                <a:latin typeface="华文新魏" panose="02010800040101010101" pitchFamily="2" charset="-122"/>
                <a:ea typeface="华文新魏" panose="02010800040101010101" pitchFamily="2" charset="-122"/>
              </a:rPr>
              <a:t>0”</a:t>
            </a:r>
            <a:r>
              <a:rPr lang="zh-CN" altLang="en-US" sz="1800" b="1" dirty="0">
                <a:solidFill>
                  <a:schemeClr val="tx1"/>
                </a:solidFill>
                <a:latin typeface="华文新魏" panose="02010800040101010101" pitchFamily="2" charset="-122"/>
                <a:ea typeface="华文新魏" panose="02010800040101010101" pitchFamily="2" charset="-122"/>
              </a:rPr>
              <a:t>等效。</a:t>
            </a:r>
          </a:p>
        </p:txBody>
      </p:sp>
      <p:sp>
        <p:nvSpPr>
          <p:cNvPr id="31751" name="Text Box 26"/>
          <p:cNvSpPr txBox="1"/>
          <p:nvPr/>
        </p:nvSpPr>
        <p:spPr>
          <a:xfrm>
            <a:off x="755650" y="3535363"/>
            <a:ext cx="8293100" cy="1069340"/>
          </a:xfrm>
          <a:prstGeom prst="rect">
            <a:avLst/>
          </a:prstGeom>
          <a:noFill/>
          <a:ln w="9525">
            <a:noFill/>
          </a:ln>
        </p:spPr>
        <p:txBody>
          <a:bodyPr>
            <a:spAutoFit/>
          </a:bodyPr>
          <a:lstStyle/>
          <a:p>
            <a:pPr marL="514350" indent="-514350" eaLnBrk="1" hangingPunct="1">
              <a:spcBef>
                <a:spcPct val="20000"/>
              </a:spcBef>
              <a:buFont typeface="宋体" panose="02010600030101010101" pitchFamily="2" charset="-122"/>
              <a:buAutoNum type="circleNumDbPlain" startAt="3"/>
            </a:pPr>
            <a:r>
              <a:rPr lang="zh-CN" altLang="en-US" sz="1800" b="1" dirty="0">
                <a:solidFill>
                  <a:srgbClr val="FF0000"/>
                </a:solidFill>
                <a:latin typeface="华文新魏" panose="02010800040101010101" pitchFamily="2" charset="-122"/>
                <a:ea typeface="华文新魏" panose="02010800040101010101" pitchFamily="2" charset="-122"/>
              </a:rPr>
              <a:t>有效级分高有效或低有效</a:t>
            </a:r>
            <a:r>
              <a:rPr lang="zh-CN" altLang="en-US" sz="1800" dirty="0">
                <a:solidFill>
                  <a:schemeClr val="tx1"/>
                </a:solidFill>
                <a:latin typeface="华文新魏" panose="02010800040101010101" pitchFamily="2" charset="-122"/>
                <a:ea typeface="华文新魏" panose="02010800040101010101" pitchFamily="2" charset="-122"/>
              </a:rPr>
              <a:t>。</a:t>
            </a:r>
          </a:p>
          <a:p>
            <a:pPr marL="514350" indent="-514350" eaLnBrk="1" hangingPunct="1">
              <a:spcBef>
                <a:spcPct val="2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高有效</a:t>
            </a:r>
            <a:r>
              <a:rPr lang="zh-CN" altLang="en-US" sz="1800" b="1" dirty="0">
                <a:solidFill>
                  <a:schemeClr val="tx1"/>
                </a:solidFill>
                <a:latin typeface="华文新魏" panose="02010800040101010101" pitchFamily="2" charset="-122"/>
                <a:ea typeface="华文新魏" panose="02010800040101010101" pitchFamily="2" charset="-122"/>
              </a:rPr>
              <a:t>：信号为</a:t>
            </a:r>
            <a:r>
              <a:rPr lang="zh-CN" altLang="en-US" sz="1800" b="1" dirty="0">
                <a:solidFill>
                  <a:srgbClr val="FF0000"/>
                </a:solidFill>
                <a:latin typeface="华文新魏" panose="02010800040101010101" pitchFamily="2" charset="-122"/>
                <a:ea typeface="华文新魏" panose="02010800040101010101" pitchFamily="2" charset="-122"/>
              </a:rPr>
              <a:t>高电平</a:t>
            </a:r>
            <a:r>
              <a:rPr lang="zh-CN" altLang="en-US" sz="1800" b="1" dirty="0">
                <a:solidFill>
                  <a:schemeClr val="tx1"/>
                </a:solidFill>
                <a:latin typeface="华文新魏" panose="02010800040101010101" pitchFamily="2" charset="-122"/>
                <a:ea typeface="华文新魏" panose="02010800040101010101" pitchFamily="2" charset="-122"/>
              </a:rPr>
              <a:t>或为</a:t>
            </a:r>
            <a:r>
              <a:rPr lang="zh-CN" altLang="en-US" sz="1800" b="1" dirty="0">
                <a:solidFill>
                  <a:srgbClr val="FF0000"/>
                </a:solidFill>
                <a:latin typeface="华文新魏" panose="02010800040101010101" pitchFamily="2" charset="-122"/>
                <a:ea typeface="华文新魏" panose="02010800040101010101" pitchFamily="2" charset="-122"/>
              </a:rPr>
              <a:t>逻辑状态“</a:t>
            </a:r>
            <a:r>
              <a:rPr lang="en-US" altLang="zh-CN" sz="1800" b="1" dirty="0">
                <a:solidFill>
                  <a:srgbClr val="FF0000"/>
                </a:solidFill>
                <a:latin typeface="华文新魏" panose="02010800040101010101" pitchFamily="2" charset="-122"/>
                <a:ea typeface="华文新魏" panose="02010800040101010101" pitchFamily="2" charset="-122"/>
              </a:rPr>
              <a:t>1”</a:t>
            </a:r>
            <a:r>
              <a:rPr lang="zh-CN" altLang="en-US" sz="1800" b="1" dirty="0">
                <a:solidFill>
                  <a:schemeClr val="tx1"/>
                </a:solidFill>
                <a:latin typeface="华文新魏" panose="02010800040101010101" pitchFamily="2" charset="-122"/>
                <a:ea typeface="华文新魏" panose="02010800040101010101" pitchFamily="2" charset="-122"/>
              </a:rPr>
              <a:t>时为逻辑电路功能有效；</a:t>
            </a:r>
          </a:p>
          <a:p>
            <a:pPr marL="514350" indent="-514350" eaLnBrk="1" hangingPunct="1">
              <a:spcBef>
                <a:spcPct val="20000"/>
              </a:spcBef>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	低有效</a:t>
            </a:r>
            <a:r>
              <a:rPr lang="zh-CN" altLang="en-US" sz="1800" b="1" dirty="0">
                <a:solidFill>
                  <a:schemeClr val="tx1"/>
                </a:solidFill>
                <a:latin typeface="华文新魏" panose="02010800040101010101" pitchFamily="2" charset="-122"/>
                <a:ea typeface="华文新魏" panose="02010800040101010101" pitchFamily="2" charset="-122"/>
              </a:rPr>
              <a:t>：信号为</a:t>
            </a:r>
            <a:r>
              <a:rPr lang="zh-CN" altLang="en-US" sz="1800" b="1" dirty="0">
                <a:solidFill>
                  <a:srgbClr val="FF0000"/>
                </a:solidFill>
                <a:latin typeface="华文新魏" panose="02010800040101010101" pitchFamily="2" charset="-122"/>
                <a:ea typeface="华文新魏" panose="02010800040101010101" pitchFamily="2" charset="-122"/>
              </a:rPr>
              <a:t>低电平</a:t>
            </a:r>
            <a:r>
              <a:rPr lang="zh-CN" altLang="en-US" sz="1800" b="1" dirty="0">
                <a:solidFill>
                  <a:schemeClr val="tx1"/>
                </a:solidFill>
                <a:latin typeface="华文新魏" panose="02010800040101010101" pitchFamily="2" charset="-122"/>
                <a:ea typeface="华文新魏" panose="02010800040101010101" pitchFamily="2" charset="-122"/>
              </a:rPr>
              <a:t>或为</a:t>
            </a:r>
            <a:r>
              <a:rPr lang="zh-CN" altLang="en-US" sz="1800" b="1" dirty="0">
                <a:solidFill>
                  <a:srgbClr val="FF0000"/>
                </a:solidFill>
                <a:latin typeface="华文新魏" panose="02010800040101010101" pitchFamily="2" charset="-122"/>
                <a:ea typeface="华文新魏" panose="02010800040101010101" pitchFamily="2" charset="-122"/>
              </a:rPr>
              <a:t>逻辑</a:t>
            </a:r>
            <a:r>
              <a:rPr lang="zh-CN" altLang="en-US" sz="1800" b="1" dirty="0">
                <a:solidFill>
                  <a:srgbClr val="FF0000"/>
                </a:solidFill>
                <a:latin typeface="华文新魏" panose="02010800040101010101" pitchFamily="2" charset="-122"/>
                <a:ea typeface="华文新魏" panose="02010800040101010101" pitchFamily="2" charset="-122"/>
                <a:sym typeface="+mn-ea"/>
              </a:rPr>
              <a:t>状态</a:t>
            </a:r>
            <a:r>
              <a:rPr lang="zh-CN" altLang="en-US" sz="1800" b="1" dirty="0">
                <a:solidFill>
                  <a:srgbClr val="FF0000"/>
                </a:solidFill>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0”</a:t>
            </a:r>
            <a:r>
              <a:rPr lang="zh-CN" altLang="en-US" sz="1800" b="1" dirty="0">
                <a:solidFill>
                  <a:schemeClr val="tx1"/>
                </a:solidFill>
                <a:latin typeface="华文新魏" panose="02010800040101010101" pitchFamily="2" charset="-122"/>
                <a:ea typeface="华文新魏" panose="02010800040101010101" pitchFamily="2" charset="-122"/>
              </a:rPr>
              <a:t>时为</a:t>
            </a:r>
            <a:r>
              <a:rPr lang="zh-CN" altLang="en-US" b="1" dirty="0">
                <a:solidFill>
                  <a:schemeClr val="tx1"/>
                </a:solidFill>
                <a:latin typeface="华文新魏" panose="02010800040101010101" pitchFamily="2" charset="-122"/>
                <a:ea typeface="华文新魏" panose="02010800040101010101" pitchFamily="2" charset="-122"/>
              </a:rPr>
              <a:t>逻辑电路功能</a:t>
            </a:r>
            <a:r>
              <a:rPr lang="zh-CN" altLang="en-US" sz="1800" b="1" dirty="0">
                <a:solidFill>
                  <a:schemeClr val="tx1"/>
                </a:solidFill>
                <a:latin typeface="华文新魏" panose="02010800040101010101" pitchFamily="2" charset="-122"/>
                <a:ea typeface="华文新魏" panose="02010800040101010101" pitchFamily="2" charset="-122"/>
              </a:rPr>
              <a:t>有效。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fade">
                                      <p:cBhvr>
                                        <p:cTn id="7" dur="1000"/>
                                        <p:tgtEl>
                                          <p:spTgt spid="33796"/>
                                        </p:tgtEl>
                                      </p:cBhvr>
                                    </p:animEffect>
                                    <p:anim calcmode="lin" valueType="num">
                                      <p:cBhvr>
                                        <p:cTn id="8" dur="1000" fill="hold"/>
                                        <p:tgtEl>
                                          <p:spTgt spid="33796"/>
                                        </p:tgtEl>
                                        <p:attrNameLst>
                                          <p:attrName>ppt_x</p:attrName>
                                        </p:attrNameLst>
                                      </p:cBhvr>
                                      <p:tavLst>
                                        <p:tav tm="0">
                                          <p:val>
                                            <p:strVal val="#ppt_x"/>
                                          </p:val>
                                        </p:tav>
                                        <p:tav tm="100000">
                                          <p:val>
                                            <p:strVal val="#ppt_x"/>
                                          </p:val>
                                        </p:tav>
                                      </p:tavLst>
                                    </p:anim>
                                    <p:anim calcmode="lin" valueType="num">
                                      <p:cBhvr>
                                        <p:cTn id="9" dur="1000" fill="hold"/>
                                        <p:tgtEl>
                                          <p:spTgt spid="3379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5602">
                                            <p:txEl>
                                              <p:pRg st="0" end="0"/>
                                            </p:txEl>
                                          </p:spTgt>
                                        </p:tgtEl>
                                        <p:attrNameLst>
                                          <p:attrName>style.visibility</p:attrName>
                                        </p:attrNameLst>
                                      </p:cBhvr>
                                      <p:to>
                                        <p:strVal val="visible"/>
                                      </p:to>
                                    </p:set>
                                    <p:animEffect transition="in" filter="fade">
                                      <p:cBhvr>
                                        <p:cTn id="14" dur="1000"/>
                                        <p:tgtEl>
                                          <p:spTgt spid="25602">
                                            <p:txEl>
                                              <p:pRg st="0" end="0"/>
                                            </p:txEl>
                                          </p:spTgt>
                                        </p:tgtEl>
                                      </p:cBhvr>
                                    </p:animEffect>
                                    <p:anim calcmode="lin" valueType="num">
                                      <p:cBhvr>
                                        <p:cTn id="15" dur="1000" fill="hold"/>
                                        <p:tgtEl>
                                          <p:spTgt spid="2560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560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5602">
                                            <p:txEl>
                                              <p:charRg st="12" end="35"/>
                                            </p:txEl>
                                          </p:spTgt>
                                        </p:tgtEl>
                                        <p:attrNameLst>
                                          <p:attrName>style.visibility</p:attrName>
                                        </p:attrNameLst>
                                      </p:cBhvr>
                                      <p:to>
                                        <p:strVal val="visible"/>
                                      </p:to>
                                    </p:set>
                                    <p:animEffect transition="in" filter="fade">
                                      <p:cBhvr>
                                        <p:cTn id="19" dur="1000"/>
                                        <p:tgtEl>
                                          <p:spTgt spid="25602">
                                            <p:txEl>
                                              <p:charRg st="12" end="35"/>
                                            </p:txEl>
                                          </p:spTgt>
                                        </p:tgtEl>
                                      </p:cBhvr>
                                    </p:animEffect>
                                    <p:anim calcmode="lin" valueType="num">
                                      <p:cBhvr>
                                        <p:cTn id="20" dur="1000" fill="hold"/>
                                        <p:tgtEl>
                                          <p:spTgt spid="25602">
                                            <p:txEl>
                                              <p:charRg st="12" end="35"/>
                                            </p:txEl>
                                          </p:spTgt>
                                        </p:tgtEl>
                                        <p:attrNameLst>
                                          <p:attrName>ppt_x</p:attrName>
                                        </p:attrNameLst>
                                      </p:cBhvr>
                                      <p:tavLst>
                                        <p:tav tm="0">
                                          <p:val>
                                            <p:strVal val="#ppt_x"/>
                                          </p:val>
                                        </p:tav>
                                        <p:tav tm="100000">
                                          <p:val>
                                            <p:strVal val="#ppt_x"/>
                                          </p:val>
                                        </p:tav>
                                      </p:tavLst>
                                    </p:anim>
                                    <p:anim calcmode="lin" valueType="num">
                                      <p:cBhvr>
                                        <p:cTn id="21" dur="1000" fill="hold"/>
                                        <p:tgtEl>
                                          <p:spTgt spid="25602">
                                            <p:txEl>
                                              <p:charRg st="12" end="3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602">
                                            <p:txEl>
                                              <p:charRg st="35" end="66"/>
                                            </p:txEl>
                                          </p:spTgt>
                                        </p:tgtEl>
                                        <p:attrNameLst>
                                          <p:attrName>style.visibility</p:attrName>
                                        </p:attrNameLst>
                                      </p:cBhvr>
                                      <p:to>
                                        <p:strVal val="visible"/>
                                      </p:to>
                                    </p:set>
                                    <p:animEffect transition="in" filter="fade">
                                      <p:cBhvr>
                                        <p:cTn id="24" dur="1000"/>
                                        <p:tgtEl>
                                          <p:spTgt spid="25602">
                                            <p:txEl>
                                              <p:charRg st="35" end="66"/>
                                            </p:txEl>
                                          </p:spTgt>
                                        </p:tgtEl>
                                      </p:cBhvr>
                                    </p:animEffect>
                                    <p:anim calcmode="lin" valueType="num">
                                      <p:cBhvr>
                                        <p:cTn id="25" dur="1000" fill="hold"/>
                                        <p:tgtEl>
                                          <p:spTgt spid="25602">
                                            <p:txEl>
                                              <p:charRg st="35" end="66"/>
                                            </p:txEl>
                                          </p:spTgt>
                                        </p:tgtEl>
                                        <p:attrNameLst>
                                          <p:attrName>ppt_x</p:attrName>
                                        </p:attrNameLst>
                                      </p:cBhvr>
                                      <p:tavLst>
                                        <p:tav tm="0">
                                          <p:val>
                                            <p:strVal val="#ppt_x"/>
                                          </p:val>
                                        </p:tav>
                                        <p:tav tm="100000">
                                          <p:val>
                                            <p:strVal val="#ppt_x"/>
                                          </p:val>
                                        </p:tav>
                                      </p:tavLst>
                                    </p:anim>
                                    <p:anim calcmode="lin" valueType="num">
                                      <p:cBhvr>
                                        <p:cTn id="26" dur="1000" fill="hold"/>
                                        <p:tgtEl>
                                          <p:spTgt spid="25602">
                                            <p:txEl>
                                              <p:charRg st="35" end="66"/>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1750">
                                            <p:txEl>
                                              <p:charRg st="0" end="21"/>
                                            </p:txEl>
                                          </p:spTgt>
                                        </p:tgtEl>
                                        <p:attrNameLst>
                                          <p:attrName>style.visibility</p:attrName>
                                        </p:attrNameLst>
                                      </p:cBhvr>
                                      <p:to>
                                        <p:strVal val="visible"/>
                                      </p:to>
                                    </p:set>
                                    <p:animEffect transition="in" filter="fade">
                                      <p:cBhvr>
                                        <p:cTn id="31" dur="1000"/>
                                        <p:tgtEl>
                                          <p:spTgt spid="31750">
                                            <p:txEl>
                                              <p:charRg st="0" end="21"/>
                                            </p:txEl>
                                          </p:spTgt>
                                        </p:tgtEl>
                                      </p:cBhvr>
                                    </p:animEffect>
                                    <p:anim calcmode="lin" valueType="num">
                                      <p:cBhvr>
                                        <p:cTn id="32" dur="1000" fill="hold"/>
                                        <p:tgtEl>
                                          <p:spTgt spid="31750">
                                            <p:txEl>
                                              <p:charRg st="0" end="21"/>
                                            </p:txEl>
                                          </p:spTgt>
                                        </p:tgtEl>
                                        <p:attrNameLst>
                                          <p:attrName>ppt_x</p:attrName>
                                        </p:attrNameLst>
                                      </p:cBhvr>
                                      <p:tavLst>
                                        <p:tav tm="0">
                                          <p:val>
                                            <p:strVal val="#ppt_x"/>
                                          </p:val>
                                        </p:tav>
                                        <p:tav tm="100000">
                                          <p:val>
                                            <p:strVal val="#ppt_x"/>
                                          </p:val>
                                        </p:tav>
                                      </p:tavLst>
                                    </p:anim>
                                    <p:anim calcmode="lin" valueType="num">
                                      <p:cBhvr>
                                        <p:cTn id="33" dur="1000" fill="hold"/>
                                        <p:tgtEl>
                                          <p:spTgt spid="31750">
                                            <p:txEl>
                                              <p:charRg st="0" end="21"/>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1750">
                                            <p:txEl>
                                              <p:charRg st="21" end="76"/>
                                            </p:txEl>
                                          </p:spTgt>
                                        </p:tgtEl>
                                        <p:attrNameLst>
                                          <p:attrName>style.visibility</p:attrName>
                                        </p:attrNameLst>
                                      </p:cBhvr>
                                      <p:to>
                                        <p:strVal val="visible"/>
                                      </p:to>
                                    </p:set>
                                    <p:animEffect transition="in" filter="fade">
                                      <p:cBhvr>
                                        <p:cTn id="36" dur="1000"/>
                                        <p:tgtEl>
                                          <p:spTgt spid="31750">
                                            <p:txEl>
                                              <p:charRg st="21" end="76"/>
                                            </p:txEl>
                                          </p:spTgt>
                                        </p:tgtEl>
                                      </p:cBhvr>
                                    </p:animEffect>
                                    <p:anim calcmode="lin" valueType="num">
                                      <p:cBhvr>
                                        <p:cTn id="37" dur="1000" fill="hold"/>
                                        <p:tgtEl>
                                          <p:spTgt spid="31750">
                                            <p:txEl>
                                              <p:charRg st="21" end="76"/>
                                            </p:txEl>
                                          </p:spTgt>
                                        </p:tgtEl>
                                        <p:attrNameLst>
                                          <p:attrName>ppt_x</p:attrName>
                                        </p:attrNameLst>
                                      </p:cBhvr>
                                      <p:tavLst>
                                        <p:tav tm="0">
                                          <p:val>
                                            <p:strVal val="#ppt_x"/>
                                          </p:val>
                                        </p:tav>
                                        <p:tav tm="100000">
                                          <p:val>
                                            <p:strVal val="#ppt_x"/>
                                          </p:val>
                                        </p:tav>
                                      </p:tavLst>
                                    </p:anim>
                                    <p:anim calcmode="lin" valueType="num">
                                      <p:cBhvr>
                                        <p:cTn id="38" dur="1000" fill="hold"/>
                                        <p:tgtEl>
                                          <p:spTgt spid="31750">
                                            <p:txEl>
                                              <p:charRg st="21" end="76"/>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1751">
                                            <p:txEl>
                                              <p:pRg st="0" end="0"/>
                                            </p:txEl>
                                          </p:spTgt>
                                        </p:tgtEl>
                                        <p:attrNameLst>
                                          <p:attrName>style.visibility</p:attrName>
                                        </p:attrNameLst>
                                      </p:cBhvr>
                                      <p:to>
                                        <p:strVal val="visible"/>
                                      </p:to>
                                    </p:set>
                                    <p:animEffect transition="in" filter="fade">
                                      <p:cBhvr>
                                        <p:cTn id="43" dur="1000"/>
                                        <p:tgtEl>
                                          <p:spTgt spid="31751">
                                            <p:txEl>
                                              <p:pRg st="0" end="0"/>
                                            </p:txEl>
                                          </p:spTgt>
                                        </p:tgtEl>
                                      </p:cBhvr>
                                    </p:animEffect>
                                    <p:anim calcmode="lin" valueType="num">
                                      <p:cBhvr>
                                        <p:cTn id="44" dur="1000" fill="hold"/>
                                        <p:tgtEl>
                                          <p:spTgt spid="31751">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31751">
                                            <p:txEl>
                                              <p:pRg st="0" end="0"/>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1751">
                                            <p:txEl>
                                              <p:charRg st="13" end="43"/>
                                            </p:txEl>
                                          </p:spTgt>
                                        </p:tgtEl>
                                        <p:attrNameLst>
                                          <p:attrName>style.visibility</p:attrName>
                                        </p:attrNameLst>
                                      </p:cBhvr>
                                      <p:to>
                                        <p:strVal val="visible"/>
                                      </p:to>
                                    </p:set>
                                    <p:animEffect transition="in" filter="fade">
                                      <p:cBhvr>
                                        <p:cTn id="48" dur="1000"/>
                                        <p:tgtEl>
                                          <p:spTgt spid="31751">
                                            <p:txEl>
                                              <p:charRg st="13" end="43"/>
                                            </p:txEl>
                                          </p:spTgt>
                                        </p:tgtEl>
                                      </p:cBhvr>
                                    </p:animEffect>
                                    <p:anim calcmode="lin" valueType="num">
                                      <p:cBhvr>
                                        <p:cTn id="49" dur="1000" fill="hold"/>
                                        <p:tgtEl>
                                          <p:spTgt spid="31751">
                                            <p:txEl>
                                              <p:charRg st="13" end="43"/>
                                            </p:txEl>
                                          </p:spTgt>
                                        </p:tgtEl>
                                        <p:attrNameLst>
                                          <p:attrName>ppt_x</p:attrName>
                                        </p:attrNameLst>
                                      </p:cBhvr>
                                      <p:tavLst>
                                        <p:tav tm="0">
                                          <p:val>
                                            <p:strVal val="#ppt_x"/>
                                          </p:val>
                                        </p:tav>
                                        <p:tav tm="100000">
                                          <p:val>
                                            <p:strVal val="#ppt_x"/>
                                          </p:val>
                                        </p:tav>
                                      </p:tavLst>
                                    </p:anim>
                                    <p:anim calcmode="lin" valueType="num">
                                      <p:cBhvr>
                                        <p:cTn id="50" dur="1000" fill="hold"/>
                                        <p:tgtEl>
                                          <p:spTgt spid="31751">
                                            <p:txEl>
                                              <p:charRg st="13" end="43"/>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1751">
                                            <p:txEl>
                                              <p:charRg st="43" end="73"/>
                                            </p:txEl>
                                          </p:spTgt>
                                        </p:tgtEl>
                                        <p:attrNameLst>
                                          <p:attrName>style.visibility</p:attrName>
                                        </p:attrNameLst>
                                      </p:cBhvr>
                                      <p:to>
                                        <p:strVal val="visible"/>
                                      </p:to>
                                    </p:set>
                                    <p:animEffect transition="in" filter="fade">
                                      <p:cBhvr>
                                        <p:cTn id="53" dur="1000"/>
                                        <p:tgtEl>
                                          <p:spTgt spid="31751">
                                            <p:txEl>
                                              <p:charRg st="43" end="73"/>
                                            </p:txEl>
                                          </p:spTgt>
                                        </p:tgtEl>
                                      </p:cBhvr>
                                    </p:animEffect>
                                    <p:anim calcmode="lin" valueType="num">
                                      <p:cBhvr>
                                        <p:cTn id="54" dur="1000" fill="hold"/>
                                        <p:tgtEl>
                                          <p:spTgt spid="31751">
                                            <p:txEl>
                                              <p:charRg st="43" end="73"/>
                                            </p:txEl>
                                          </p:spTgt>
                                        </p:tgtEl>
                                        <p:attrNameLst>
                                          <p:attrName>ppt_x</p:attrName>
                                        </p:attrNameLst>
                                      </p:cBhvr>
                                      <p:tavLst>
                                        <p:tav tm="0">
                                          <p:val>
                                            <p:strVal val="#ppt_x"/>
                                          </p:val>
                                        </p:tav>
                                        <p:tav tm="100000">
                                          <p:val>
                                            <p:strVal val="#ppt_x"/>
                                          </p:val>
                                        </p:tav>
                                      </p:tavLst>
                                    </p:anim>
                                    <p:anim calcmode="lin" valueType="num">
                                      <p:cBhvr>
                                        <p:cTn id="55" dur="1000" fill="hold"/>
                                        <p:tgtEl>
                                          <p:spTgt spid="31751">
                                            <p:txEl>
                                              <p:charRg st="43" end="7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title"/>
          </p:nvPr>
        </p:nvSpPr>
        <p:spPr>
          <a:xfrm>
            <a:off x="304800" y="544513"/>
            <a:ext cx="6715125" cy="514350"/>
          </a:xfrm>
          <a:noFill/>
          <a:ln>
            <a:noFill/>
          </a:ln>
        </p:spPr>
        <p:txBody>
          <a:bodyPr/>
          <a:lstStyle/>
          <a:p>
            <a:pPr marL="514350" indent="-514350" eaLnBrk="1" hangingPunct="1">
              <a:buFont typeface="宋体" panose="02010600030101010101" pitchFamily="2" charset="-122"/>
              <a:buAutoNum type="circleNumDbPlain" startAt="4"/>
            </a:pPr>
            <a:r>
              <a:rPr lang="zh-CN" altLang="en-US" sz="1800" b="1" dirty="0">
                <a:solidFill>
                  <a:srgbClr val="FF0000"/>
                </a:solidFill>
                <a:latin typeface="华文新魏" panose="02010800040101010101" pitchFamily="2" charset="-122"/>
                <a:ea typeface="华文新魏" panose="02010800040101010101" pitchFamily="2" charset="-122"/>
              </a:rPr>
              <a:t>信号有效级的约定（即表示法） 	</a:t>
            </a:r>
          </a:p>
        </p:txBody>
      </p:sp>
      <p:sp>
        <p:nvSpPr>
          <p:cNvPr id="26626" name="Rectangle 4"/>
          <p:cNvSpPr>
            <a:spLocks noGrp="1"/>
          </p:cNvSpPr>
          <p:nvPr>
            <p:ph idx="1"/>
          </p:nvPr>
        </p:nvSpPr>
        <p:spPr>
          <a:xfrm>
            <a:off x="515620" y="916940"/>
            <a:ext cx="7657465" cy="688975"/>
          </a:xfrm>
          <a:noFill/>
          <a:ln>
            <a:noFill/>
          </a:ln>
        </p:spPr>
        <p:txBody>
          <a:bodyPr/>
          <a:lstStyle/>
          <a:p>
            <a:pPr eaLnBrk="1" hangingPunct="1">
              <a:lnSpc>
                <a:spcPct val="120000"/>
              </a:lnSpc>
              <a:buNone/>
            </a:pP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用</a:t>
            </a:r>
            <a:r>
              <a:rPr lang="zh-CN" altLang="en-US" sz="1800" b="1" dirty="0">
                <a:solidFill>
                  <a:srgbClr val="0000FF"/>
                </a:solidFill>
                <a:latin typeface="华文新魏" panose="02010800040101010101" pitchFamily="2" charset="-122"/>
                <a:ea typeface="华文新魏" panose="02010800040101010101" pitchFamily="2" charset="-122"/>
              </a:rPr>
              <a:t>特殊符号</a:t>
            </a:r>
            <a:r>
              <a:rPr lang="zh-CN" altLang="en-US" sz="1800" b="1" dirty="0">
                <a:latin typeface="华文新魏" panose="02010800040101010101" pitchFamily="2" charset="-122"/>
                <a:ea typeface="华文新魏" panose="02010800040101010101" pitchFamily="2" charset="-122"/>
              </a:rPr>
              <a:t>作为信号名的</a:t>
            </a:r>
            <a:r>
              <a:rPr lang="zh-CN" altLang="en-US" sz="1800" b="1" dirty="0">
                <a:solidFill>
                  <a:srgbClr val="FF0000"/>
                </a:solidFill>
                <a:latin typeface="华文新魏" panose="02010800040101010101" pitchFamily="2" charset="-122"/>
                <a:ea typeface="华文新魏" panose="02010800040101010101" pitchFamily="2" charset="-122"/>
              </a:rPr>
              <a:t>前缀或后缀，</a:t>
            </a:r>
            <a:r>
              <a:rPr lang="zh-CN" altLang="en-US" sz="1800" b="1" dirty="0">
                <a:latin typeface="华文新魏" panose="02010800040101010101" pitchFamily="2" charset="-122"/>
                <a:ea typeface="华文新魏" panose="02010800040101010101" pitchFamily="2" charset="-122"/>
              </a:rPr>
              <a:t>这些符号反映了信号的有效性，如下表所示。</a:t>
            </a:r>
            <a:endParaRPr lang="zh-CN" altLang="en-US" sz="1800" dirty="0">
              <a:latin typeface="华文新魏" panose="02010800040101010101" pitchFamily="2" charset="-122"/>
              <a:ea typeface="华文新魏" panose="02010800040101010101" pitchFamily="2" charset="-122"/>
            </a:endParaRPr>
          </a:p>
          <a:p>
            <a:pPr eaLnBrk="1" hangingPunct="1">
              <a:buNone/>
            </a:pPr>
            <a:endParaRPr lang="zh-CN" altLang="en-US" sz="1800" dirty="0">
              <a:latin typeface="华文新魏" panose="02010800040101010101" pitchFamily="2" charset="-122"/>
              <a:ea typeface="华文新魏" panose="02010800040101010101" pitchFamily="2" charset="-122"/>
            </a:endParaRPr>
          </a:p>
          <a:p>
            <a:pPr eaLnBrk="1" hangingPunct="1">
              <a:buNone/>
            </a:pPr>
            <a:r>
              <a:rPr lang="zh-CN" altLang="en-US" sz="1800" dirty="0">
                <a:latin typeface="华文新魏" panose="02010800040101010101" pitchFamily="2" charset="-122"/>
                <a:ea typeface="华文新魏" panose="02010800040101010101" pitchFamily="2" charset="-122"/>
              </a:rPr>
              <a:t>     </a:t>
            </a:r>
          </a:p>
        </p:txBody>
      </p:sp>
      <p:sp>
        <p:nvSpPr>
          <p:cNvPr id="32774" name="Text Box 16"/>
          <p:cNvSpPr txBox="1"/>
          <p:nvPr/>
        </p:nvSpPr>
        <p:spPr>
          <a:xfrm>
            <a:off x="827405" y="4400550"/>
            <a:ext cx="7345363" cy="755650"/>
          </a:xfrm>
          <a:prstGeom prst="rect">
            <a:avLst/>
          </a:prstGeom>
          <a:noFill/>
          <a:ln w="9525">
            <a:noFill/>
          </a:ln>
        </p:spPr>
        <p:txBody>
          <a:bodyPr>
            <a:spAutoFit/>
          </a:bodyPr>
          <a:lstStyle/>
          <a:p>
            <a:pPr eaLnBrk="1" hangingPunct="1">
              <a:lnSpc>
                <a:spcPct val="120000"/>
              </a:lnSpc>
              <a:spcBef>
                <a:spcPct val="2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本书采用表中“</a:t>
            </a:r>
            <a:r>
              <a:rPr lang="en-US" altLang="zh-CN" sz="1800" b="1" dirty="0">
                <a:solidFill>
                  <a:srgbClr val="FF0000"/>
                </a:solidFill>
                <a:latin typeface="华文新魏" panose="02010800040101010101" pitchFamily="2" charset="-122"/>
                <a:ea typeface="华文新魏" panose="02010800040101010101" pitchFamily="2" charset="-122"/>
              </a:rPr>
              <a:t>EN(</a:t>
            </a:r>
            <a:r>
              <a:rPr lang="zh-CN" altLang="en-US" sz="1800" b="1" dirty="0">
                <a:solidFill>
                  <a:srgbClr val="FF0000"/>
                </a:solidFill>
                <a:latin typeface="华文新魏" panose="02010800040101010101" pitchFamily="2" charset="-122"/>
                <a:ea typeface="华文新魏" panose="02010800040101010101" pitchFamily="2" charset="-122"/>
              </a:rPr>
              <a:t>高有效</a:t>
            </a:r>
            <a:r>
              <a:rPr lang="en-US" altLang="zh-CN" sz="1800" b="1" dirty="0">
                <a:solidFill>
                  <a:srgbClr val="FF0000"/>
                </a:solidFill>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rPr>
              <a:t>/EN(</a:t>
            </a:r>
            <a:r>
              <a:rPr lang="zh-CN" altLang="en-US" sz="1800" b="1" dirty="0">
                <a:solidFill>
                  <a:srgbClr val="FF0000"/>
                </a:solidFill>
                <a:latin typeface="华文新魏" panose="02010800040101010101" pitchFamily="2" charset="-122"/>
                <a:ea typeface="华文新魏" panose="02010800040101010101" pitchFamily="2" charset="-122"/>
              </a:rPr>
              <a:t>低有效</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的这一组表示法，特殊符号为正斜杠</a:t>
            </a:r>
            <a:r>
              <a:rPr lang="en-US" altLang="zh-CN" sz="1800" b="1" dirty="0">
                <a:solidFill>
                  <a:schemeClr val="tx1"/>
                </a:solidFill>
                <a:latin typeface="华文新魏" panose="02010800040101010101" pitchFamily="2" charset="-122"/>
                <a:ea typeface="华文新魏" panose="02010800040101010101" pitchFamily="2" charset="-122"/>
              </a:rPr>
              <a:t>“</a:t>
            </a:r>
            <a:r>
              <a:rPr lang="en-US" altLang="zh-CN" sz="1800" b="1" dirty="0">
                <a:solidFill>
                  <a:srgbClr val="FF0000"/>
                </a:solidFill>
                <a:latin typeface="华文新魏" panose="02010800040101010101" pitchFamily="2" charset="-122"/>
                <a:ea typeface="华文新魏" panose="02010800040101010101" pitchFamily="2" charset="-122"/>
                <a:sym typeface="+mn-ea"/>
              </a:rPr>
              <a:t>/</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a:t>
            </a:r>
          </a:p>
        </p:txBody>
      </p:sp>
      <p:graphicFrame>
        <p:nvGraphicFramePr>
          <p:cNvPr id="32775" name="Group 35"/>
          <p:cNvGraphicFramePr>
            <a:graphicFrameLocks noGrp="1"/>
          </p:cNvGraphicFramePr>
          <p:nvPr>
            <p:custDataLst>
              <p:tags r:id="rId1"/>
            </p:custDataLst>
          </p:nvPr>
        </p:nvGraphicFramePr>
        <p:xfrm>
          <a:off x="1050925" y="1707833"/>
          <a:ext cx="6834188" cy="2575360"/>
        </p:xfrm>
        <a:graphic>
          <a:graphicData uri="http://schemas.openxmlformats.org/drawingml/2006/table">
            <a:tbl>
              <a:tblPr/>
              <a:tblGrid>
                <a:gridCol w="3208338">
                  <a:extLst>
                    <a:ext uri="{9D8B030D-6E8A-4147-A177-3AD203B41FA5}">
                      <a16:colId xmlns:a16="http://schemas.microsoft.com/office/drawing/2014/main" val="20000"/>
                    </a:ext>
                  </a:extLst>
                </a:gridCol>
                <a:gridCol w="3625850">
                  <a:extLst>
                    <a:ext uri="{9D8B030D-6E8A-4147-A177-3AD203B41FA5}">
                      <a16:colId xmlns:a16="http://schemas.microsoft.com/office/drawing/2014/main" val="20001"/>
                    </a:ext>
                  </a:extLst>
                </a:gridCol>
              </a:tblGrid>
              <a:tr h="37306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a:ln>
                            <a:noFill/>
                          </a:ln>
                          <a:solidFill>
                            <a:srgbClr val="0000FF"/>
                          </a:solidFill>
                          <a:effectLst/>
                          <a:latin typeface="华文新魏" panose="02010800040101010101" pitchFamily="2" charset="-122"/>
                          <a:ea typeface="华文新魏" panose="02010800040101010101" pitchFamily="2" charset="-122"/>
                        </a:rPr>
                        <a:t>低电平有效</a:t>
                      </a:r>
                    </a:p>
                  </a:txBody>
                  <a:tcPr marL="91438" marR="91438" marT="34240" marB="342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rgbClr val="0000FF"/>
                          </a:solidFill>
                          <a:effectLst/>
                          <a:latin typeface="华文新魏" panose="02010800040101010101" pitchFamily="2" charset="-122"/>
                          <a:ea typeface="华文新魏" panose="02010800040101010101" pitchFamily="2" charset="-122"/>
                        </a:rPr>
                        <a:t>高电平有效</a:t>
                      </a:r>
                    </a:p>
                  </a:txBody>
                  <a:tcPr marL="91438" marR="91438" marT="34240" marB="342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2201863">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ACK</a:t>
                      </a:r>
                      <a:r>
                        <a:rPr kumimoji="1" lang="en-US" altLang="zh-CN"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a:t>
                      </a:r>
                      <a:endPar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ERROR</a:t>
                      </a:r>
                      <a:r>
                        <a:rPr kumimoji="1" lang="en-US" altLang="zh-CN"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.L</a:t>
                      </a:r>
                      <a:endPar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ACS</a:t>
                      </a:r>
                      <a:r>
                        <a:rPr kumimoji="1" lang="en-US" altLang="zh-CN"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(L)</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CS</a:t>
                      </a:r>
                      <a:r>
                        <a:rPr kumimoji="1" lang="en-US" altLang="zh-CN"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a:t>
                      </a:r>
                      <a:endPar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rgbClr val="FF3300"/>
                          </a:solidFill>
                          <a:effectLst/>
                          <a:latin typeface="华文新魏" panose="02010800040101010101" pitchFamily="2" charset="-122"/>
                          <a:ea typeface="华文新魏" panose="02010800040101010101" pitchFamily="2" charset="-122"/>
                        </a:rPr>
                        <a:t>/</a:t>
                      </a: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EN</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RESET</a:t>
                      </a:r>
                      <a:r>
                        <a:rPr kumimoji="1" lang="en-US" altLang="zh-CN" sz="2000" b="1" i="0" u="none" strike="noStrike" cap="none" normalizeH="0" baseline="30000" dirty="0">
                          <a:ln>
                            <a:noFill/>
                          </a:ln>
                          <a:solidFill>
                            <a:srgbClr val="FF0000"/>
                          </a:solidFill>
                          <a:effectLst/>
                          <a:latin typeface="华文新魏" panose="02010800040101010101" pitchFamily="2" charset="-122"/>
                          <a:ea typeface="华文新魏" panose="02010800040101010101" pitchFamily="2" charset="-122"/>
                        </a:rPr>
                        <a:t>#</a:t>
                      </a:r>
                    </a:p>
                  </a:txBody>
                  <a:tcPr marL="91438" marR="91438" marT="34240" marB="342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ACK</a:t>
                      </a:r>
                      <a:r>
                        <a:rPr kumimoji="1" lang="zh-CN" altLang="en-US"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a:t>
                      </a:r>
                      <a:endParaRPr kumimoji="1" lang="zh-CN" altLang="en-US"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ERROR</a:t>
                      </a:r>
                      <a:r>
                        <a:rPr kumimoji="1" lang="en-US" altLang="zh-CN"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.H</a:t>
                      </a:r>
                      <a:endPar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ACS</a:t>
                      </a:r>
                      <a:r>
                        <a:rPr kumimoji="1" lang="en-US" altLang="zh-CN" sz="2000" b="1" i="0" u="none" strike="noStrike" cap="none" normalizeH="0" baseline="0" dirty="0">
                          <a:ln>
                            <a:noFill/>
                          </a:ln>
                          <a:solidFill>
                            <a:srgbClr val="FF0000"/>
                          </a:solidFill>
                          <a:effectLst/>
                          <a:latin typeface="华文新魏" panose="02010800040101010101" pitchFamily="2" charset="-122"/>
                          <a:ea typeface="华文新魏" panose="02010800040101010101" pitchFamily="2" charset="-122"/>
                        </a:rPr>
                        <a:t>(H)</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CS</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EN</a:t>
                      </a:r>
                    </a:p>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a:ln>
                            <a:noFill/>
                          </a:ln>
                          <a:solidFill>
                            <a:schemeClr val="tx1"/>
                          </a:solidFill>
                          <a:effectLst/>
                          <a:latin typeface="华文新魏" panose="02010800040101010101" pitchFamily="2" charset="-122"/>
                          <a:ea typeface="华文新魏" panose="02010800040101010101" pitchFamily="2" charset="-122"/>
                        </a:rPr>
                        <a:t>RESET</a:t>
                      </a:r>
                    </a:p>
                  </a:txBody>
                  <a:tcPr marL="91438" marR="91438" marT="34240" marB="342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6">
                                            <p:txEl>
                                              <p:charRg st="0" end="41"/>
                                            </p:txEl>
                                          </p:spTgt>
                                        </p:tgtEl>
                                        <p:attrNameLst>
                                          <p:attrName>style.visibility</p:attrName>
                                        </p:attrNameLst>
                                      </p:cBhvr>
                                      <p:to>
                                        <p:strVal val="visible"/>
                                      </p:to>
                                    </p:set>
                                    <p:animEffect transition="in" filter="fade">
                                      <p:cBhvr>
                                        <p:cTn id="7" dur="1000"/>
                                        <p:tgtEl>
                                          <p:spTgt spid="26626">
                                            <p:txEl>
                                              <p:charRg st="0" end="41"/>
                                            </p:txEl>
                                          </p:spTgt>
                                        </p:tgtEl>
                                      </p:cBhvr>
                                    </p:animEffect>
                                    <p:anim calcmode="lin" valueType="num">
                                      <p:cBhvr>
                                        <p:cTn id="8" dur="1000" fill="hold"/>
                                        <p:tgtEl>
                                          <p:spTgt spid="26626">
                                            <p:txEl>
                                              <p:charRg st="0" end="41"/>
                                            </p:txEl>
                                          </p:spTgt>
                                        </p:tgtEl>
                                        <p:attrNameLst>
                                          <p:attrName>ppt_x</p:attrName>
                                        </p:attrNameLst>
                                      </p:cBhvr>
                                      <p:tavLst>
                                        <p:tav tm="0">
                                          <p:val>
                                            <p:strVal val="#ppt_x"/>
                                          </p:val>
                                        </p:tav>
                                        <p:tav tm="100000">
                                          <p:val>
                                            <p:strVal val="#ppt_x"/>
                                          </p:val>
                                        </p:tav>
                                      </p:tavLst>
                                    </p:anim>
                                    <p:anim calcmode="lin" valueType="num">
                                      <p:cBhvr>
                                        <p:cTn id="9" dur="1000" fill="hold"/>
                                        <p:tgtEl>
                                          <p:spTgt spid="26626">
                                            <p:txEl>
                                              <p:charRg st="0" end="4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626">
                                            <p:txEl>
                                              <p:charRg st="42" end="48"/>
                                            </p:txEl>
                                          </p:spTgt>
                                        </p:tgtEl>
                                        <p:attrNameLst>
                                          <p:attrName>style.visibility</p:attrName>
                                        </p:attrNameLst>
                                      </p:cBhvr>
                                      <p:to>
                                        <p:strVal val="visible"/>
                                      </p:to>
                                    </p:set>
                                    <p:animEffect transition="in" filter="fade">
                                      <p:cBhvr>
                                        <p:cTn id="12" dur="1000"/>
                                        <p:tgtEl>
                                          <p:spTgt spid="26626">
                                            <p:txEl>
                                              <p:charRg st="42" end="48"/>
                                            </p:txEl>
                                          </p:spTgt>
                                        </p:tgtEl>
                                      </p:cBhvr>
                                    </p:animEffect>
                                    <p:anim calcmode="lin" valueType="num">
                                      <p:cBhvr>
                                        <p:cTn id="13" dur="1000" fill="hold"/>
                                        <p:tgtEl>
                                          <p:spTgt spid="26626">
                                            <p:txEl>
                                              <p:charRg st="42" end="48"/>
                                            </p:txEl>
                                          </p:spTgt>
                                        </p:tgtEl>
                                        <p:attrNameLst>
                                          <p:attrName>ppt_x</p:attrName>
                                        </p:attrNameLst>
                                      </p:cBhvr>
                                      <p:tavLst>
                                        <p:tav tm="0">
                                          <p:val>
                                            <p:strVal val="#ppt_x"/>
                                          </p:val>
                                        </p:tav>
                                        <p:tav tm="100000">
                                          <p:val>
                                            <p:strVal val="#ppt_x"/>
                                          </p:val>
                                        </p:tav>
                                      </p:tavLst>
                                    </p:anim>
                                    <p:anim calcmode="lin" valueType="num">
                                      <p:cBhvr>
                                        <p:cTn id="14" dur="1000" fill="hold"/>
                                        <p:tgtEl>
                                          <p:spTgt spid="26626">
                                            <p:txEl>
                                              <p:charRg st="42" end="48"/>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2775"/>
                                        </p:tgtEl>
                                        <p:attrNameLst>
                                          <p:attrName>style.visibility</p:attrName>
                                        </p:attrNameLst>
                                      </p:cBhvr>
                                      <p:to>
                                        <p:strVal val="visible"/>
                                      </p:to>
                                    </p:set>
                                    <p:animEffect transition="in" filter="wheel(1)">
                                      <p:cBhvr>
                                        <p:cTn id="19" dur="1000"/>
                                        <p:tgtEl>
                                          <p:spTgt spid="32775"/>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2774">
                                            <p:txEl>
                                              <p:charRg st="0" end="33"/>
                                            </p:txEl>
                                          </p:spTgt>
                                        </p:tgtEl>
                                        <p:attrNameLst>
                                          <p:attrName>style.visibility</p:attrName>
                                        </p:attrNameLst>
                                      </p:cBhvr>
                                      <p:to>
                                        <p:strVal val="visible"/>
                                      </p:to>
                                    </p:set>
                                    <p:animEffect transition="in" filter="fade">
                                      <p:cBhvr>
                                        <p:cTn id="24" dur="1000"/>
                                        <p:tgtEl>
                                          <p:spTgt spid="32774">
                                            <p:txEl>
                                              <p:charRg st="0" end="33"/>
                                            </p:txEl>
                                          </p:spTgt>
                                        </p:tgtEl>
                                      </p:cBhvr>
                                    </p:animEffect>
                                    <p:anim calcmode="lin" valueType="num">
                                      <p:cBhvr>
                                        <p:cTn id="25" dur="1000" fill="hold"/>
                                        <p:tgtEl>
                                          <p:spTgt spid="32774">
                                            <p:txEl>
                                              <p:charRg st="0" end="33"/>
                                            </p:txEl>
                                          </p:spTgt>
                                        </p:tgtEl>
                                        <p:attrNameLst>
                                          <p:attrName>ppt_x</p:attrName>
                                        </p:attrNameLst>
                                      </p:cBhvr>
                                      <p:tavLst>
                                        <p:tav tm="0">
                                          <p:val>
                                            <p:strVal val="#ppt_x"/>
                                          </p:val>
                                        </p:tav>
                                        <p:tav tm="100000">
                                          <p:val>
                                            <p:strVal val="#ppt_x"/>
                                          </p:val>
                                        </p:tav>
                                      </p:tavLst>
                                    </p:anim>
                                    <p:anim calcmode="lin" valueType="num">
                                      <p:cBhvr>
                                        <p:cTn id="26" dur="1000" fill="hold"/>
                                        <p:tgtEl>
                                          <p:spTgt spid="32774">
                                            <p:txEl>
                                              <p:charRg st="0" end="3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type="title"/>
          </p:nvPr>
        </p:nvSpPr>
        <p:spPr>
          <a:xfrm>
            <a:off x="236538" y="668338"/>
            <a:ext cx="8583612" cy="534987"/>
          </a:xfrm>
          <a:noFill/>
          <a:ln>
            <a:noFill/>
          </a:ln>
        </p:spPr>
        <p:txBody>
          <a:bodyPr/>
          <a:lstStyle/>
          <a:p>
            <a:pPr marL="514350" indent="-514350" eaLnBrk="1" hangingPunct="1">
              <a:buFont typeface="宋体" panose="02010600030101010101" pitchFamily="2" charset="-122"/>
              <a:buAutoNum type="circleNumDbPlain" startAt="5"/>
            </a:pPr>
            <a:r>
              <a:rPr lang="zh-CN" altLang="en-US" sz="1800" b="1" dirty="0">
                <a:solidFill>
                  <a:srgbClr val="FF0000"/>
                </a:solidFill>
                <a:latin typeface="华文新魏" panose="02010800040101010101" pitchFamily="2" charset="-122"/>
                <a:ea typeface="华文新魏" panose="02010800040101010101" pitchFamily="2" charset="-122"/>
              </a:rPr>
              <a:t>信号名不能采用反变量符号，不能采用表达式（本教材约定）。</a:t>
            </a:r>
          </a:p>
        </p:txBody>
      </p:sp>
      <p:sp>
        <p:nvSpPr>
          <p:cNvPr id="27650" name="Rectangle 4"/>
          <p:cNvSpPr>
            <a:spLocks noGrp="1"/>
          </p:cNvSpPr>
          <p:nvPr>
            <p:ph idx="1"/>
          </p:nvPr>
        </p:nvSpPr>
        <p:spPr>
          <a:xfrm>
            <a:off x="756285" y="1089025"/>
            <a:ext cx="7131685" cy="1189355"/>
          </a:xfrm>
          <a:noFill/>
          <a:ln>
            <a:noFill/>
          </a:ln>
        </p:spPr>
        <p:txBody>
          <a:bodyPr/>
          <a:lstStyle/>
          <a:p>
            <a:pPr eaLnBrk="1" hangingPunct="1">
              <a:lnSpc>
                <a:spcPct val="80000"/>
              </a:lnSpc>
              <a:buNone/>
            </a:pPr>
            <a:r>
              <a:rPr lang="zh-CN" altLang="en-US" sz="1800" b="1" dirty="0">
                <a:latin typeface="华文新魏" panose="02010800040101010101" pitchFamily="2" charset="-122"/>
                <a:ea typeface="华文新魏" panose="02010800040101010101" pitchFamily="2" charset="-122"/>
              </a:rPr>
              <a:t>如下图中，</a:t>
            </a:r>
            <a:r>
              <a:rPr lang="en-US" altLang="zh-CN" sz="1800" b="1" dirty="0">
                <a:latin typeface="华文新魏" panose="02010800040101010101" pitchFamily="2" charset="-122"/>
                <a:ea typeface="华文新魏" panose="02010800040101010101" pitchFamily="2" charset="-122"/>
              </a:rPr>
              <a:t>RDY (</a:t>
            </a:r>
            <a:r>
              <a:rPr lang="zh-CN" altLang="en-US" sz="1800" b="1" dirty="0">
                <a:latin typeface="华文新魏" panose="02010800040101010101" pitchFamily="2" charset="-122"/>
                <a:ea typeface="华文新魏" panose="02010800040101010101" pitchFamily="2" charset="-122"/>
              </a:rPr>
              <a:t>准备好</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为测试信号，</a:t>
            </a:r>
            <a:r>
              <a:rPr lang="en-US" altLang="zh-CN" sz="1800" b="1" dirty="0">
                <a:latin typeface="华文新魏" panose="02010800040101010101" pitchFamily="2" charset="-122"/>
                <a:ea typeface="华文新魏" panose="02010800040101010101" pitchFamily="2" charset="-122"/>
              </a:rPr>
              <a:t>/EN (</a:t>
            </a:r>
            <a:r>
              <a:rPr lang="zh-CN" altLang="en-US" sz="1800" b="1" dirty="0">
                <a:latin typeface="华文新魏" panose="02010800040101010101" pitchFamily="2" charset="-122"/>
                <a:ea typeface="华文新魏" panose="02010800040101010101" pitchFamily="2" charset="-122"/>
              </a:rPr>
              <a:t>使能</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为控制信号，</a:t>
            </a:r>
          </a:p>
          <a:p>
            <a:pPr eaLnBrk="1" hangingPunct="1">
              <a:lnSpc>
                <a:spcPct val="80000"/>
              </a:lnSpc>
              <a:buNone/>
            </a:pPr>
            <a:endParaRPr lang="zh-CN" altLang="en-US" sz="1800" b="1" dirty="0">
              <a:latin typeface="华文新魏" panose="02010800040101010101" pitchFamily="2" charset="-122"/>
              <a:ea typeface="华文新魏" panose="02010800040101010101" pitchFamily="2" charset="-122"/>
            </a:endParaRPr>
          </a:p>
          <a:p>
            <a:pPr eaLnBrk="1" hangingPunct="1">
              <a:lnSpc>
                <a:spcPct val="80000"/>
              </a:lnSpc>
              <a:buNone/>
            </a:pPr>
            <a:r>
              <a:rPr lang="zh-CN" altLang="en-US" sz="1800" b="1" dirty="0">
                <a:latin typeface="华文新魏" panose="02010800040101010101" pitchFamily="2" charset="-122"/>
                <a:ea typeface="华文新魏" panose="02010800040101010101" pitchFamily="2" charset="-122"/>
              </a:rPr>
              <a:t>当</a:t>
            </a:r>
            <a:r>
              <a:rPr lang="en-US" altLang="zh-CN" sz="1800" b="1" dirty="0">
                <a:latin typeface="华文新魏" panose="02010800040101010101" pitchFamily="2" charset="-122"/>
                <a:ea typeface="华文新魏" panose="02010800040101010101" pitchFamily="2" charset="-122"/>
              </a:rPr>
              <a:t>RDY</a:t>
            </a:r>
            <a:r>
              <a:rPr lang="zh-CN" altLang="en-US" sz="1800" b="1" dirty="0">
                <a:latin typeface="华文新魏" panose="02010800040101010101" pitchFamily="2" charset="-122"/>
                <a:ea typeface="华文新魏" panose="02010800040101010101" pitchFamily="2" charset="-122"/>
              </a:rPr>
              <a:t>为高电平、</a:t>
            </a:r>
            <a:r>
              <a:rPr lang="en-US" altLang="zh-CN" sz="1800" b="1" dirty="0">
                <a:latin typeface="华文新魏" panose="02010800040101010101" pitchFamily="2" charset="-122"/>
                <a:ea typeface="华文新魏" panose="02010800040101010101" pitchFamily="2" charset="-122"/>
              </a:rPr>
              <a:t>/EN</a:t>
            </a:r>
            <a:r>
              <a:rPr lang="zh-CN" altLang="en-US" sz="1800" b="1" dirty="0">
                <a:latin typeface="华文新魏" panose="02010800040101010101" pitchFamily="2" charset="-122"/>
                <a:ea typeface="华文新魏" panose="02010800040101010101" pitchFamily="2" charset="-122"/>
              </a:rPr>
              <a:t>为低电平时，则该电路工作，即</a:t>
            </a:r>
            <a:r>
              <a:rPr lang="en-US" altLang="zh-CN" sz="1800" b="1" dirty="0">
                <a:latin typeface="华文新魏" panose="02010800040101010101" pitchFamily="2" charset="-122"/>
                <a:ea typeface="华文新魏" panose="02010800040101010101" pitchFamily="2" charset="-122"/>
              </a:rPr>
              <a:t>F</a:t>
            </a:r>
            <a:r>
              <a:rPr lang="zh-CN" altLang="en-US" sz="1800" b="1" dirty="0">
                <a:latin typeface="华文新魏" panose="02010800040101010101" pitchFamily="2" charset="-122"/>
                <a:ea typeface="华文新魏" panose="02010800040101010101" pitchFamily="2" charset="-122"/>
              </a:rPr>
              <a:t>为有效。</a:t>
            </a:r>
          </a:p>
        </p:txBody>
      </p:sp>
      <p:grpSp>
        <p:nvGrpSpPr>
          <p:cNvPr id="25604" name="Group 14"/>
          <p:cNvGrpSpPr/>
          <p:nvPr/>
        </p:nvGrpSpPr>
        <p:grpSpPr>
          <a:xfrm>
            <a:off x="2292350" y="2125980"/>
            <a:ext cx="4286885" cy="945515"/>
            <a:chOff x="1536" y="2328"/>
            <a:chExt cx="2256" cy="744"/>
          </a:xfrm>
        </p:grpSpPr>
        <p:sp>
          <p:nvSpPr>
            <p:cNvPr id="37894" name="Rectangle 6"/>
            <p:cNvSpPr/>
            <p:nvPr/>
          </p:nvSpPr>
          <p:spPr>
            <a:xfrm>
              <a:off x="2448" y="2448"/>
              <a:ext cx="768" cy="624"/>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37895" name="Line 7"/>
            <p:cNvSpPr/>
            <p:nvPr/>
          </p:nvSpPr>
          <p:spPr>
            <a:xfrm>
              <a:off x="2112" y="2592"/>
              <a:ext cx="336" cy="0"/>
            </a:xfrm>
            <a:prstGeom prst="line">
              <a:avLst/>
            </a:prstGeom>
            <a:ln w="28575" cap="flat" cmpd="sng">
              <a:solidFill>
                <a:schemeClr val="tx1"/>
              </a:solidFill>
              <a:prstDash val="solid"/>
              <a:headEnd type="none" w="med" len="med"/>
              <a:tailEnd type="none" w="med" len="med"/>
            </a:ln>
          </p:spPr>
        </p:sp>
        <p:sp>
          <p:nvSpPr>
            <p:cNvPr id="37896" name="Line 8"/>
            <p:cNvSpPr/>
            <p:nvPr/>
          </p:nvSpPr>
          <p:spPr>
            <a:xfrm>
              <a:off x="2112" y="2880"/>
              <a:ext cx="336" cy="0"/>
            </a:xfrm>
            <a:prstGeom prst="line">
              <a:avLst/>
            </a:prstGeom>
            <a:ln w="28575" cap="flat" cmpd="sng">
              <a:solidFill>
                <a:schemeClr val="tx1"/>
              </a:solidFill>
              <a:prstDash val="solid"/>
              <a:headEnd type="none" w="med" len="med"/>
              <a:tailEnd type="none" w="med" len="med"/>
            </a:ln>
          </p:spPr>
        </p:sp>
        <p:sp>
          <p:nvSpPr>
            <p:cNvPr id="37897" name="Line 9"/>
            <p:cNvSpPr/>
            <p:nvPr/>
          </p:nvSpPr>
          <p:spPr>
            <a:xfrm>
              <a:off x="3216" y="2736"/>
              <a:ext cx="288" cy="0"/>
            </a:xfrm>
            <a:prstGeom prst="line">
              <a:avLst/>
            </a:prstGeom>
            <a:ln w="28575" cap="flat" cmpd="sng">
              <a:solidFill>
                <a:schemeClr val="tx1"/>
              </a:solidFill>
              <a:prstDash val="solid"/>
              <a:headEnd type="none" w="med" len="med"/>
              <a:tailEnd type="none" w="med" len="med"/>
            </a:ln>
          </p:spPr>
        </p:sp>
        <p:sp>
          <p:nvSpPr>
            <p:cNvPr id="37898" name="Text Box 10"/>
            <p:cNvSpPr txBox="1"/>
            <p:nvPr/>
          </p:nvSpPr>
          <p:spPr>
            <a:xfrm>
              <a:off x="1536" y="2328"/>
              <a:ext cx="528" cy="67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/EN</a:t>
              </a:r>
            </a:p>
            <a:p>
              <a:pPr algn="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RDY</a:t>
              </a:r>
            </a:p>
          </p:txBody>
        </p:sp>
        <p:sp>
          <p:nvSpPr>
            <p:cNvPr id="37899" name="Text Box 11"/>
            <p:cNvSpPr txBox="1"/>
            <p:nvPr/>
          </p:nvSpPr>
          <p:spPr>
            <a:xfrm>
              <a:off x="3552" y="2601"/>
              <a:ext cx="240" cy="31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F</a:t>
              </a:r>
            </a:p>
          </p:txBody>
        </p:sp>
        <p:sp>
          <p:nvSpPr>
            <p:cNvPr id="37900" name="Oval 12"/>
            <p:cNvSpPr/>
            <p:nvPr/>
          </p:nvSpPr>
          <p:spPr>
            <a:xfrm>
              <a:off x="2389" y="2566"/>
              <a:ext cx="68" cy="68"/>
            </a:xfrm>
            <a:prstGeom prst="ellipse">
              <a:avLst/>
            </a:prstGeom>
            <a:solidFill>
              <a:schemeClr val="bg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37901" name="Text Box 13"/>
            <p:cNvSpPr txBox="1"/>
            <p:nvPr/>
          </p:nvSpPr>
          <p:spPr>
            <a:xfrm>
              <a:off x="2457" y="2556"/>
              <a:ext cx="711" cy="314"/>
            </a:xfrm>
            <a:prstGeom prst="rect">
              <a:avLst/>
            </a:prstGeom>
            <a:noFill/>
            <a:ln w="9525">
              <a:noFill/>
            </a:ln>
          </p:spPr>
          <p:txBody>
            <a:bodyPr wrap="square">
              <a:spAutoFit/>
            </a:bodyPr>
            <a:lstStyle/>
            <a:p>
              <a:pPr algn="ctr" eaLnBrk="1" hangingPunct="1">
                <a:spcBef>
                  <a:spcPct val="50000"/>
                </a:spcBef>
                <a:buFont typeface="Arial" panose="020B0604020202020204" pitchFamily="34" charset="0"/>
              </a:pPr>
              <a:r>
                <a:rPr lang="zh-CN" altLang="en-US" dirty="0">
                  <a:solidFill>
                    <a:schemeClr val="tx1"/>
                  </a:solidFill>
                  <a:latin typeface="华文新魏" panose="02010800040101010101" pitchFamily="2" charset="-122"/>
                  <a:ea typeface="华文新魏" panose="02010800040101010101" pitchFamily="2" charset="-122"/>
                </a:rPr>
                <a:t>逻辑电路</a:t>
              </a:r>
            </a:p>
          </p:txBody>
        </p:sp>
      </p:grpSp>
      <p:sp>
        <p:nvSpPr>
          <p:cNvPr id="27660" name="Rectangle 3"/>
          <p:cNvSpPr txBox="1"/>
          <p:nvPr/>
        </p:nvSpPr>
        <p:spPr>
          <a:xfrm>
            <a:off x="236538" y="3071495"/>
            <a:ext cx="8713787" cy="1908175"/>
          </a:xfrm>
          <a:prstGeom prst="rect">
            <a:avLst/>
          </a:prstGeom>
          <a:noFill/>
          <a:ln w="9525">
            <a:noFill/>
          </a:ln>
        </p:spPr>
        <p:txBody>
          <a:bodyPr/>
          <a:lstStyle/>
          <a:p>
            <a:pPr eaLnBrk="1" hangingPunct="1">
              <a:lnSpc>
                <a:spcPct val="160000"/>
              </a:lnSpc>
              <a:buFont typeface="Arial" panose="020B0604020202020204" pitchFamily="34" charset="0"/>
            </a:pPr>
            <a:r>
              <a:rPr lang="en-US" altLang="zh-CN" sz="1800" b="1" dirty="0">
                <a:solidFill>
                  <a:srgbClr val="0000FF"/>
                </a:solidFill>
                <a:latin typeface="华文新魏" panose="02010800040101010101" pitchFamily="2" charset="-122"/>
                <a:ea typeface="华文新魏" panose="02010800040101010101" pitchFamily="2" charset="-122"/>
              </a:rPr>
              <a:t>4</a:t>
            </a:r>
            <a:r>
              <a:rPr lang="zh-CN" altLang="en-US" sz="1800" b="1" dirty="0">
                <a:solidFill>
                  <a:srgbClr val="0000FF"/>
                </a:solidFill>
                <a:latin typeface="华文新魏" panose="02010800040101010101" pitchFamily="2" charset="-122"/>
                <a:ea typeface="华文新魏" panose="02010800040101010101" pitchFamily="2" charset="-122"/>
              </a:rPr>
              <a:t>）引端</a:t>
            </a:r>
            <a:r>
              <a:rPr lang="zh-CN" altLang="en-US" sz="1800" b="1" dirty="0">
                <a:solidFill>
                  <a:srgbClr val="FF0000"/>
                </a:solidFill>
                <a:latin typeface="华文新魏" panose="02010800040101010101" pitchFamily="2" charset="-122"/>
                <a:ea typeface="华文新魏" panose="02010800040101010101" pitchFamily="2" charset="-122"/>
                <a:sym typeface="+mn-ea"/>
              </a:rPr>
              <a:t>（通俗一点叫引脚）</a:t>
            </a:r>
            <a:r>
              <a:rPr lang="zh-CN" altLang="en-US" sz="1800" b="1" dirty="0">
                <a:solidFill>
                  <a:srgbClr val="0000FF"/>
                </a:solidFill>
                <a:latin typeface="华文新魏" panose="02010800040101010101" pitchFamily="2" charset="-122"/>
                <a:ea typeface="华文新魏" panose="02010800040101010101" pitchFamily="2" charset="-122"/>
              </a:rPr>
              <a:t>的有效级</a:t>
            </a:r>
            <a:r>
              <a:rPr lang="en-US" altLang="zh-CN" sz="1800" b="1" dirty="0">
                <a:solidFill>
                  <a:srgbClr val="0000FF"/>
                </a:solidFill>
                <a:latin typeface="华文新魏" panose="02010800040101010101" pitchFamily="2" charset="-122"/>
                <a:ea typeface="华文新魏" panose="02010800040101010101" pitchFamily="2" charset="-122"/>
              </a:rPr>
              <a:t>(</a:t>
            </a:r>
            <a:r>
              <a:rPr lang="en-US" altLang="zh-CN" sz="1800" b="1" i="1" dirty="0">
                <a:solidFill>
                  <a:srgbClr val="0000FF"/>
                </a:solidFill>
                <a:latin typeface="华文新魏" panose="02010800040101010101" pitchFamily="2" charset="-122"/>
                <a:ea typeface="华文新魏" panose="02010800040101010101" pitchFamily="2" charset="-122"/>
              </a:rPr>
              <a:t>Active levels for pins</a:t>
            </a:r>
            <a:r>
              <a:rPr lang="en-US" altLang="zh-CN" sz="1800" b="1" dirty="0">
                <a:solidFill>
                  <a:srgbClr val="0000FF"/>
                </a:solidFill>
                <a:latin typeface="华文新魏" panose="02010800040101010101" pitchFamily="2" charset="-122"/>
                <a:ea typeface="华文新魏" panose="02010800040101010101" pitchFamily="2" charset="-122"/>
              </a:rPr>
              <a:t>)</a:t>
            </a:r>
          </a:p>
          <a:p>
            <a:pPr eaLnBrk="1" hangingPunct="1">
              <a:lnSpc>
                <a:spcPct val="160000"/>
              </a:lnSpc>
              <a:spcBef>
                <a:spcPct val="20000"/>
              </a:spcBef>
              <a:buFont typeface="Wingdings" panose="05000000000000000000" pitchFamily="2" charset="2"/>
              <a:buChar char="l"/>
            </a:pPr>
            <a:r>
              <a:rPr lang="zh-CN" altLang="en-US" sz="1800" b="1" dirty="0">
                <a:solidFill>
                  <a:srgbClr val="FF0000"/>
                </a:solidFill>
                <a:latin typeface="华文新魏" panose="02010800040101010101" pitchFamily="2" charset="-122"/>
                <a:ea typeface="华文新魏" panose="02010800040101010101" pitchFamily="2" charset="-122"/>
              </a:rPr>
              <a:t>引端的有效级：</a:t>
            </a:r>
            <a:r>
              <a:rPr lang="zh-CN" altLang="en-US" sz="1800" b="1" dirty="0">
                <a:solidFill>
                  <a:schemeClr val="tx1"/>
                </a:solidFill>
                <a:latin typeface="华文新魏" panose="02010800040101010101" pitchFamily="2" charset="-122"/>
                <a:ea typeface="华文新魏" panose="02010800040101010101" pitchFamily="2" charset="-122"/>
              </a:rPr>
              <a:t>是指电路的输入、输出上的物理量与电路内部逻辑状态的对应关系。</a:t>
            </a:r>
          </a:p>
          <a:p>
            <a:pPr eaLnBrk="1" hangingPunct="1">
              <a:lnSpc>
                <a:spcPct val="160000"/>
              </a:lnSpc>
              <a:spcBef>
                <a:spcPct val="20000"/>
              </a:spcBef>
              <a:buFont typeface="Wingdings" panose="05000000000000000000" pitchFamily="2" charset="2"/>
              <a:buChar char="l"/>
            </a:pPr>
            <a:r>
              <a:rPr lang="zh-CN" altLang="en-US" sz="1800" b="1" dirty="0">
                <a:solidFill>
                  <a:schemeClr val="tx1"/>
                </a:solidFill>
                <a:latin typeface="华文新魏" panose="02010800040101010101" pitchFamily="2" charset="-122"/>
                <a:ea typeface="华文新魏" panose="02010800040101010101" pitchFamily="2" charset="-122"/>
              </a:rPr>
              <a:t>要求：选用器件的引端的有效级与所给信号的有效级要相匹配。本书采用</a:t>
            </a:r>
            <a:r>
              <a:rPr lang="zh-CN" altLang="en-US" sz="1800" b="1" dirty="0">
                <a:solidFill>
                  <a:srgbClr val="0000FF"/>
                </a:solidFill>
                <a:latin typeface="华文新魏" panose="02010800040101010101" pitchFamily="2" charset="-122"/>
                <a:ea typeface="华文新魏" panose="02010800040101010101" pitchFamily="2" charset="-122"/>
              </a:rPr>
              <a:t>“</a:t>
            </a:r>
            <a:r>
              <a:rPr lang="zh-CN" altLang="en-US" sz="1800" b="1" dirty="0">
                <a:solidFill>
                  <a:srgbClr val="FF0066"/>
                </a:solidFill>
                <a:latin typeface="华文新魏" panose="02010800040101010101" pitchFamily="2" charset="-122"/>
                <a:ea typeface="华文新魏" panose="02010800040101010101" pitchFamily="2" charset="-122"/>
              </a:rPr>
              <a:t>逻辑非符号</a:t>
            </a:r>
            <a:r>
              <a:rPr lang="zh-CN" altLang="en-US" sz="1800" b="1">
                <a:solidFill>
                  <a:srgbClr val="FF0066"/>
                </a:solidFill>
                <a:latin typeface="华文新魏" panose="02010800040101010101" pitchFamily="2" charset="-122"/>
                <a:ea typeface="华文新魏" panose="02010800040101010101" pitchFamily="2" charset="-122"/>
              </a:rPr>
              <a:t>体制</a:t>
            </a:r>
            <a:r>
              <a:rPr lang="zh-CN" altLang="en-US" sz="1800" b="1">
                <a:solidFill>
                  <a:srgbClr val="0000FF"/>
                </a:solidFill>
                <a:latin typeface="华文新魏" panose="02010800040101010101" pitchFamily="2" charset="-122"/>
                <a:ea typeface="华文新魏" panose="02010800040101010101" pitchFamily="2" charset="-122"/>
              </a:rPr>
              <a:t>”。</a:t>
            </a:r>
            <a:endParaRPr lang="zh-CN" altLang="en-US" sz="1800" b="1" dirty="0">
              <a:solidFill>
                <a:srgbClr val="0000FF"/>
              </a:solidFill>
              <a:latin typeface="华文新魏" panose="02010800040101010101" pitchFamily="2" charset="-122"/>
              <a:ea typeface="华文新魏" panose="02010800040101010101" pitchFamily="2" charset="-122"/>
            </a:endParaRPr>
          </a:p>
        </p:txBody>
      </p:sp>
      <p:grpSp>
        <p:nvGrpSpPr>
          <p:cNvPr id="4" name="组合 3"/>
          <p:cNvGrpSpPr/>
          <p:nvPr/>
        </p:nvGrpSpPr>
        <p:grpSpPr>
          <a:xfrm>
            <a:off x="6530975" y="2468245"/>
            <a:ext cx="2385124" cy="398780"/>
            <a:chOff x="10628" y="3887"/>
            <a:chExt cx="3413" cy="628"/>
          </a:xfrm>
        </p:grpSpPr>
        <p:sp>
          <p:nvSpPr>
            <p:cNvPr id="2" name="Text Box 10"/>
            <p:cNvSpPr txBox="1"/>
            <p:nvPr/>
          </p:nvSpPr>
          <p:spPr>
            <a:xfrm>
              <a:off x="10628" y="3887"/>
              <a:ext cx="3413" cy="628"/>
            </a:xfrm>
            <a:prstGeom prst="rect">
              <a:avLst/>
            </a:prstGeom>
            <a:noFill/>
            <a:ln w="9525">
              <a:noFill/>
            </a:ln>
          </p:spPr>
          <p:txBody>
            <a:bodyPr wrap="square">
              <a:spAutoFit/>
            </a:bodyPr>
            <a:lstStyle/>
            <a:p>
              <a:pPr algn="r" eaLnBrk="1" hangingPunct="1">
                <a:spcBef>
                  <a:spcPct val="5000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/EN</a:t>
              </a:r>
              <a:r>
                <a:rPr lang="zh-CN" altLang="en-US" dirty="0">
                  <a:solidFill>
                    <a:schemeClr val="tx1"/>
                  </a:solidFill>
                  <a:latin typeface="华文新魏" panose="02010800040101010101" pitchFamily="2" charset="-122"/>
                  <a:ea typeface="华文新魏" panose="02010800040101010101" pitchFamily="2" charset="-122"/>
                </a:rPr>
                <a:t>不能用</a:t>
              </a:r>
              <a:r>
                <a:rPr lang="en-US" altLang="zh-CN" dirty="0">
                  <a:solidFill>
                    <a:schemeClr val="tx1"/>
                  </a:solidFill>
                  <a:latin typeface="华文新魏" panose="02010800040101010101" pitchFamily="2" charset="-122"/>
                  <a:ea typeface="华文新魏" panose="02010800040101010101" pitchFamily="2" charset="-122"/>
                </a:rPr>
                <a:t>EN</a:t>
              </a:r>
              <a:r>
                <a:rPr lang="zh-CN" altLang="en-US" dirty="0">
                  <a:solidFill>
                    <a:schemeClr val="tx1"/>
                  </a:solidFill>
                  <a:latin typeface="华文新魏" panose="02010800040101010101" pitchFamily="2" charset="-122"/>
                  <a:ea typeface="华文新魏" panose="02010800040101010101" pitchFamily="2" charset="-122"/>
                </a:rPr>
                <a:t>标识</a:t>
              </a:r>
            </a:p>
          </p:txBody>
        </p:sp>
        <p:cxnSp>
          <p:nvCxnSpPr>
            <p:cNvPr id="3" name="直接连接符 2"/>
            <p:cNvCxnSpPr/>
            <p:nvPr/>
          </p:nvCxnSpPr>
          <p:spPr>
            <a:xfrm>
              <a:off x="12632" y="3937"/>
              <a:ext cx="454" cy="0"/>
            </a:xfrm>
            <a:prstGeom prst="line">
              <a:avLst/>
            </a:prstGeom>
          </p:spPr>
          <p:style>
            <a:lnRef idx="3">
              <a:schemeClr val="dk1"/>
            </a:lnRef>
            <a:fillRef idx="0">
              <a:schemeClr val="dk1"/>
            </a:fillRef>
            <a:effectRef idx="2">
              <a:schemeClr val="dk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fade">
                                      <p:cBhvr>
                                        <p:cTn id="7" dur="1000"/>
                                        <p:tgtEl>
                                          <p:spTgt spid="27650">
                                            <p:txEl>
                                              <p:pRg st="0" end="0"/>
                                            </p:txEl>
                                          </p:spTgt>
                                        </p:tgtEl>
                                      </p:cBhvr>
                                    </p:animEffect>
                                    <p:anim calcmode="lin" valueType="num">
                                      <p:cBhvr>
                                        <p:cTn id="8" dur="1000" fill="hold"/>
                                        <p:tgtEl>
                                          <p:spTgt spid="2765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765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7650">
                                            <p:txEl>
                                              <p:charRg st="39" end="65"/>
                                            </p:txEl>
                                          </p:spTgt>
                                        </p:tgtEl>
                                        <p:attrNameLst>
                                          <p:attrName>style.visibility</p:attrName>
                                        </p:attrNameLst>
                                      </p:cBhvr>
                                      <p:to>
                                        <p:strVal val="visible"/>
                                      </p:to>
                                    </p:set>
                                    <p:animEffect transition="in" filter="fade">
                                      <p:cBhvr>
                                        <p:cTn id="12" dur="1000"/>
                                        <p:tgtEl>
                                          <p:spTgt spid="27650">
                                            <p:txEl>
                                              <p:charRg st="39" end="65"/>
                                            </p:txEl>
                                          </p:spTgt>
                                        </p:tgtEl>
                                      </p:cBhvr>
                                    </p:animEffect>
                                    <p:anim calcmode="lin" valueType="num">
                                      <p:cBhvr>
                                        <p:cTn id="13" dur="1000" fill="hold"/>
                                        <p:tgtEl>
                                          <p:spTgt spid="27650">
                                            <p:txEl>
                                              <p:charRg st="39" end="65"/>
                                            </p:txEl>
                                          </p:spTgt>
                                        </p:tgtEl>
                                        <p:attrNameLst>
                                          <p:attrName>ppt_x</p:attrName>
                                        </p:attrNameLst>
                                      </p:cBhvr>
                                      <p:tavLst>
                                        <p:tav tm="0">
                                          <p:val>
                                            <p:strVal val="#ppt_x"/>
                                          </p:val>
                                        </p:tav>
                                        <p:tav tm="100000">
                                          <p:val>
                                            <p:strVal val="#ppt_x"/>
                                          </p:val>
                                        </p:tav>
                                      </p:tavLst>
                                    </p:anim>
                                    <p:anim calcmode="lin" valueType="num">
                                      <p:cBhvr>
                                        <p:cTn id="14" dur="1000" fill="hold"/>
                                        <p:tgtEl>
                                          <p:spTgt spid="27650">
                                            <p:txEl>
                                              <p:charRg st="39" end="6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5604"/>
                                        </p:tgtEl>
                                        <p:attrNameLst>
                                          <p:attrName>style.visibility</p:attrName>
                                        </p:attrNameLst>
                                      </p:cBhvr>
                                      <p:to>
                                        <p:strVal val="visible"/>
                                      </p:to>
                                    </p:set>
                                    <p:animEffect transition="in" filter="fade">
                                      <p:cBhvr>
                                        <p:cTn id="19" dur="1000"/>
                                        <p:tgtEl>
                                          <p:spTgt spid="25604"/>
                                        </p:tgtEl>
                                      </p:cBhvr>
                                    </p:animEffect>
                                    <p:anim calcmode="lin" valueType="num">
                                      <p:cBhvr>
                                        <p:cTn id="20" dur="1000" fill="hold"/>
                                        <p:tgtEl>
                                          <p:spTgt spid="25604"/>
                                        </p:tgtEl>
                                        <p:attrNameLst>
                                          <p:attrName>ppt_x</p:attrName>
                                        </p:attrNameLst>
                                      </p:cBhvr>
                                      <p:tavLst>
                                        <p:tav tm="0">
                                          <p:val>
                                            <p:strVal val="#ppt_x"/>
                                          </p:val>
                                        </p:tav>
                                        <p:tav tm="100000">
                                          <p:val>
                                            <p:strVal val="#ppt_x"/>
                                          </p:val>
                                        </p:tav>
                                      </p:tavLst>
                                    </p:anim>
                                    <p:anim calcmode="lin" valueType="num">
                                      <p:cBhvr>
                                        <p:cTn id="21" dur="1000" fill="hold"/>
                                        <p:tgtEl>
                                          <p:spTgt spid="2560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additive="base">
                                        <p:cTn id="26" dur="500" fill="hold"/>
                                        <p:tgtEl>
                                          <p:spTgt spid="4"/>
                                        </p:tgtEl>
                                        <p:attrNameLst>
                                          <p:attrName>ppt_x</p:attrName>
                                        </p:attrNameLst>
                                      </p:cBhvr>
                                      <p:tavLst>
                                        <p:tav tm="0">
                                          <p:val>
                                            <p:strVal val="#ppt_x"/>
                                          </p:val>
                                        </p:tav>
                                        <p:tav tm="100000">
                                          <p:val>
                                            <p:strVal val="#ppt_x"/>
                                          </p:val>
                                        </p:tav>
                                      </p:tavLst>
                                    </p:anim>
                                    <p:anim calcmode="lin" valueType="num">
                                      <p:cBhvr additive="base">
                                        <p:cTn id="2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27660">
                                            <p:txEl>
                                              <p:charRg st="0" end="33"/>
                                            </p:txEl>
                                          </p:spTgt>
                                        </p:tgtEl>
                                        <p:attrNameLst>
                                          <p:attrName>style.visibility</p:attrName>
                                        </p:attrNameLst>
                                      </p:cBhvr>
                                      <p:to>
                                        <p:strVal val="visible"/>
                                      </p:to>
                                    </p:set>
                                    <p:animEffect transition="in" filter="fade">
                                      <p:cBhvr>
                                        <p:cTn id="32" dur="1000"/>
                                        <p:tgtEl>
                                          <p:spTgt spid="27660">
                                            <p:txEl>
                                              <p:charRg st="0" end="33"/>
                                            </p:txEl>
                                          </p:spTgt>
                                        </p:tgtEl>
                                      </p:cBhvr>
                                    </p:animEffect>
                                    <p:anim calcmode="lin" valueType="num">
                                      <p:cBhvr>
                                        <p:cTn id="33" dur="1000" fill="hold"/>
                                        <p:tgtEl>
                                          <p:spTgt spid="27660">
                                            <p:txEl>
                                              <p:charRg st="0" end="33"/>
                                            </p:txEl>
                                          </p:spTgt>
                                        </p:tgtEl>
                                        <p:attrNameLst>
                                          <p:attrName>ppt_x</p:attrName>
                                        </p:attrNameLst>
                                      </p:cBhvr>
                                      <p:tavLst>
                                        <p:tav tm="0">
                                          <p:val>
                                            <p:strVal val="#ppt_x"/>
                                          </p:val>
                                        </p:tav>
                                        <p:tav tm="100000">
                                          <p:val>
                                            <p:strVal val="#ppt_x"/>
                                          </p:val>
                                        </p:tav>
                                      </p:tavLst>
                                    </p:anim>
                                    <p:anim calcmode="lin" valueType="num">
                                      <p:cBhvr>
                                        <p:cTn id="34" dur="1000" fill="hold"/>
                                        <p:tgtEl>
                                          <p:spTgt spid="27660">
                                            <p:txEl>
                                              <p:charRg st="0" end="33"/>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7660">
                                            <p:txEl>
                                              <p:charRg st="33" end="71"/>
                                            </p:txEl>
                                          </p:spTgt>
                                        </p:tgtEl>
                                        <p:attrNameLst>
                                          <p:attrName>style.visibility</p:attrName>
                                        </p:attrNameLst>
                                      </p:cBhvr>
                                      <p:to>
                                        <p:strVal val="visible"/>
                                      </p:to>
                                    </p:set>
                                    <p:animEffect transition="in" filter="fade">
                                      <p:cBhvr>
                                        <p:cTn id="37" dur="1000"/>
                                        <p:tgtEl>
                                          <p:spTgt spid="27660">
                                            <p:txEl>
                                              <p:charRg st="33" end="71"/>
                                            </p:txEl>
                                          </p:spTgt>
                                        </p:tgtEl>
                                      </p:cBhvr>
                                    </p:animEffect>
                                    <p:anim calcmode="lin" valueType="num">
                                      <p:cBhvr>
                                        <p:cTn id="38" dur="1000" fill="hold"/>
                                        <p:tgtEl>
                                          <p:spTgt spid="27660">
                                            <p:txEl>
                                              <p:charRg st="33" end="71"/>
                                            </p:txEl>
                                          </p:spTgt>
                                        </p:tgtEl>
                                        <p:attrNameLst>
                                          <p:attrName>ppt_x</p:attrName>
                                        </p:attrNameLst>
                                      </p:cBhvr>
                                      <p:tavLst>
                                        <p:tav tm="0">
                                          <p:val>
                                            <p:strVal val="#ppt_x"/>
                                          </p:val>
                                        </p:tav>
                                        <p:tav tm="100000">
                                          <p:val>
                                            <p:strVal val="#ppt_x"/>
                                          </p:val>
                                        </p:tav>
                                      </p:tavLst>
                                    </p:anim>
                                    <p:anim calcmode="lin" valueType="num">
                                      <p:cBhvr>
                                        <p:cTn id="39" dur="1000" fill="hold"/>
                                        <p:tgtEl>
                                          <p:spTgt spid="27660">
                                            <p:txEl>
                                              <p:charRg st="33" end="7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7660">
                                            <p:txEl>
                                              <p:charRg st="71" end="123"/>
                                            </p:txEl>
                                          </p:spTgt>
                                        </p:tgtEl>
                                        <p:attrNameLst>
                                          <p:attrName>style.visibility</p:attrName>
                                        </p:attrNameLst>
                                      </p:cBhvr>
                                      <p:to>
                                        <p:strVal val="visible"/>
                                      </p:to>
                                    </p:set>
                                    <p:animEffect transition="in" filter="fade">
                                      <p:cBhvr>
                                        <p:cTn id="42" dur="1000"/>
                                        <p:tgtEl>
                                          <p:spTgt spid="27660">
                                            <p:txEl>
                                              <p:charRg st="71" end="123"/>
                                            </p:txEl>
                                          </p:spTgt>
                                        </p:tgtEl>
                                      </p:cBhvr>
                                    </p:animEffect>
                                    <p:anim calcmode="lin" valueType="num">
                                      <p:cBhvr>
                                        <p:cTn id="43" dur="1000" fill="hold"/>
                                        <p:tgtEl>
                                          <p:spTgt spid="27660">
                                            <p:txEl>
                                              <p:charRg st="71" end="123"/>
                                            </p:txEl>
                                          </p:spTgt>
                                        </p:tgtEl>
                                        <p:attrNameLst>
                                          <p:attrName>ppt_x</p:attrName>
                                        </p:attrNameLst>
                                      </p:cBhvr>
                                      <p:tavLst>
                                        <p:tav tm="0">
                                          <p:val>
                                            <p:strVal val="#ppt_x"/>
                                          </p:val>
                                        </p:tav>
                                        <p:tav tm="100000">
                                          <p:val>
                                            <p:strVal val="#ppt_x"/>
                                          </p:val>
                                        </p:tav>
                                      </p:tavLst>
                                    </p:anim>
                                    <p:anim calcmode="lin" valueType="num">
                                      <p:cBhvr>
                                        <p:cTn id="44" dur="1000" fill="hold"/>
                                        <p:tgtEl>
                                          <p:spTgt spid="27660">
                                            <p:txEl>
                                              <p:charRg st="71" end="12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p:cNvSpPr>
          <p:nvPr>
            <p:ph type="title"/>
          </p:nvPr>
        </p:nvSpPr>
        <p:spPr>
          <a:xfrm>
            <a:off x="214313" y="601663"/>
            <a:ext cx="8610600" cy="385762"/>
          </a:xfrm>
          <a:noFill/>
          <a:ln>
            <a:noFill/>
          </a:ln>
        </p:spPr>
        <p:txBody>
          <a:bodyPr/>
          <a:lstStyle/>
          <a:p>
            <a:pPr marL="457200" indent="-457200" eaLnBrk="1" hangingPunct="1">
              <a:buFont typeface="Wingdings" panose="05000000000000000000" pitchFamily="2" charset="2"/>
              <a:buChar char="l"/>
            </a:pPr>
            <a:r>
              <a:rPr lang="zh-CN" altLang="en-US" sz="1800" b="1" dirty="0">
                <a:solidFill>
                  <a:srgbClr val="FF0066"/>
                </a:solidFill>
                <a:latin typeface="华文新魏" panose="02010800040101010101" pitchFamily="2" charset="-122"/>
                <a:ea typeface="华文新魏" panose="02010800040101010101" pitchFamily="2" charset="-122"/>
              </a:rPr>
              <a:t>逻辑非符号体制</a:t>
            </a:r>
            <a:r>
              <a:rPr lang="zh-CN" altLang="en-US" sz="1800" b="1" dirty="0">
                <a:latin typeface="华文新魏" panose="02010800040101010101" pitchFamily="2" charset="-122"/>
                <a:ea typeface="华文新魏" panose="02010800040101010101" pitchFamily="2" charset="-122"/>
              </a:rPr>
              <a:t> 在本体制下存在两级对应关系：</a:t>
            </a:r>
          </a:p>
        </p:txBody>
      </p:sp>
      <p:sp>
        <p:nvSpPr>
          <p:cNvPr id="37893" name="Rectangle 4"/>
          <p:cNvSpPr>
            <a:spLocks noGrp="1"/>
          </p:cNvSpPr>
          <p:nvPr>
            <p:ph idx="1"/>
          </p:nvPr>
        </p:nvSpPr>
        <p:spPr>
          <a:xfrm>
            <a:off x="285750" y="931863"/>
            <a:ext cx="8591550" cy="631825"/>
          </a:xfrm>
          <a:noFill/>
          <a:ln>
            <a:noFill/>
          </a:ln>
        </p:spPr>
        <p:txBody>
          <a:bodyPr/>
          <a:lstStyle/>
          <a:p>
            <a:pPr marL="0" indent="0" eaLnBrk="1" hangingPunct="1">
              <a:lnSpc>
                <a:spcPct val="100000"/>
              </a:lnSpc>
              <a:spcBef>
                <a:spcPct val="0"/>
              </a:spcBef>
              <a:buNone/>
            </a:pPr>
            <a:r>
              <a:rPr lang="zh-CN" altLang="en-US" sz="1800" b="1" dirty="0">
                <a:solidFill>
                  <a:srgbClr val="FF0066"/>
                </a:solidFill>
                <a:latin typeface="华文新魏" panose="02010800040101010101" pitchFamily="2" charset="-122"/>
                <a:ea typeface="华文新魏" panose="02010800040101010101" pitchFamily="2" charset="-122"/>
              </a:rPr>
              <a:t>（</a:t>
            </a:r>
            <a:r>
              <a:rPr lang="en-US" altLang="zh-CN" sz="1800" b="1" dirty="0">
                <a:solidFill>
                  <a:srgbClr val="FF0066"/>
                </a:solidFill>
                <a:latin typeface="华文新魏" panose="02010800040101010101" pitchFamily="2" charset="-122"/>
                <a:ea typeface="华文新魏" panose="02010800040101010101" pitchFamily="2" charset="-122"/>
              </a:rPr>
              <a:t>1</a:t>
            </a:r>
            <a:r>
              <a:rPr lang="zh-CN" altLang="en-US" sz="1800" b="1" dirty="0">
                <a:solidFill>
                  <a:srgbClr val="FF0066"/>
                </a:solidFill>
                <a:latin typeface="华文新魏" panose="02010800040101010101" pitchFamily="2" charset="-122"/>
                <a:ea typeface="华文新魏" panose="02010800040101010101" pitchFamily="2" charset="-122"/>
              </a:rPr>
              <a:t>）首先是电路的外部逻辑状态与内部逻辑状态的对应关系。</a:t>
            </a:r>
            <a:endParaRPr lang="en-US" altLang="zh-CN" sz="1800" b="1" dirty="0">
              <a:solidFill>
                <a:srgbClr val="FF0066"/>
              </a:solidFill>
              <a:latin typeface="华文新魏" panose="02010800040101010101" pitchFamily="2" charset="-122"/>
              <a:ea typeface="华文新魏" panose="02010800040101010101" pitchFamily="2" charset="-122"/>
            </a:endParaRPr>
          </a:p>
          <a:p>
            <a:pPr marL="0" indent="0" eaLnBrk="1" hangingPunct="1">
              <a:lnSpc>
                <a:spcPct val="100000"/>
              </a:lnSpc>
              <a:spcBef>
                <a:spcPct val="0"/>
              </a:spcBef>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下例：所示框图中</a:t>
            </a:r>
            <a:r>
              <a:rPr lang="en-US" altLang="zh-CN" sz="1800" b="1" dirty="0">
                <a:latin typeface="华文新魏" panose="02010800040101010101" pitchFamily="2" charset="-122"/>
                <a:ea typeface="华文新魏" panose="02010800040101010101" pitchFamily="2" charset="-122"/>
              </a:rPr>
              <a:t>a</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c</a:t>
            </a:r>
            <a:r>
              <a:rPr lang="zh-CN" altLang="en-US" sz="1800" b="1" dirty="0">
                <a:latin typeface="华文新魏" panose="02010800040101010101" pitchFamily="2" charset="-122"/>
                <a:ea typeface="华文新魏" panose="02010800040101010101" pitchFamily="2" charset="-122"/>
              </a:rPr>
              <a:t>为外部逻辑状态符号；</a:t>
            </a:r>
            <a:r>
              <a:rPr lang="zh-CN" altLang="zh-CN" sz="1800" b="1" dirty="0">
                <a:latin typeface="华文新魏" panose="02010800040101010101" pitchFamily="2" charset="-122"/>
                <a:ea typeface="华文新魏" panose="02010800040101010101" pitchFamily="2" charset="-122"/>
              </a:rPr>
              <a:t>X、</a:t>
            </a:r>
            <a:r>
              <a:rPr lang="en-US" altLang="zh-CN" sz="1800" b="1" dirty="0">
                <a:latin typeface="华文新魏" panose="02010800040101010101" pitchFamily="2" charset="-122"/>
                <a:ea typeface="华文新魏" panose="02010800040101010101" pitchFamily="2" charset="-122"/>
              </a:rPr>
              <a:t>Z</a:t>
            </a:r>
            <a:r>
              <a:rPr lang="zh-CN" altLang="en-US" sz="1800" b="1" dirty="0">
                <a:latin typeface="华文新魏" panose="02010800040101010101" pitchFamily="2" charset="-122"/>
                <a:ea typeface="华文新魏" panose="02010800040101010101" pitchFamily="2" charset="-122"/>
              </a:rPr>
              <a:t>为内部逻辑状态符号。</a:t>
            </a:r>
          </a:p>
        </p:txBody>
      </p:sp>
      <p:sp>
        <p:nvSpPr>
          <p:cNvPr id="37894" name="Rectangle 4"/>
          <p:cNvSpPr txBox="1"/>
          <p:nvPr/>
        </p:nvSpPr>
        <p:spPr>
          <a:xfrm>
            <a:off x="468313" y="1501775"/>
            <a:ext cx="7050087" cy="590550"/>
          </a:xfrm>
          <a:prstGeom prst="rect">
            <a:avLst/>
          </a:prstGeom>
          <a:noFill/>
          <a:ln w="9525">
            <a:noFill/>
          </a:ln>
        </p:spPr>
        <p:txBody>
          <a:bodyPr/>
          <a:lstStyle/>
          <a:p>
            <a:pPr marL="342900" indent="-342900" eaLnBrk="1" hangingPunct="1">
              <a:spcBef>
                <a:spcPct val="20000"/>
              </a:spcBef>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rPr>
              <a:t>器件框图上不带</a:t>
            </a:r>
            <a:r>
              <a:rPr lang="zh-CN" altLang="en-US" sz="1800" b="1" u="sng" dirty="0">
                <a:solidFill>
                  <a:schemeClr val="tx1"/>
                </a:solidFill>
                <a:latin typeface="华文新魏" panose="02010800040101010101" pitchFamily="2" charset="-122"/>
                <a:ea typeface="华文新魏" panose="02010800040101010101" pitchFamily="2" charset="-122"/>
              </a:rPr>
              <a:t>逻辑非符号</a:t>
            </a:r>
            <a:r>
              <a:rPr lang="zh-CN" altLang="en-US" sz="1800" b="1" dirty="0">
                <a:solidFill>
                  <a:schemeClr val="tx1"/>
                </a:solidFill>
                <a:latin typeface="华文新魏" panose="02010800040101010101" pitchFamily="2" charset="-122"/>
                <a:ea typeface="华文新魏" panose="02010800040101010101" pitchFamily="2" charset="-122"/>
              </a:rPr>
              <a:t>（即</a:t>
            </a:r>
            <a:r>
              <a:rPr lang="zh-CN" altLang="en-US" sz="1800" b="1" dirty="0">
                <a:solidFill>
                  <a:srgbClr val="FF0000"/>
                </a:solidFill>
                <a:latin typeface="华文新魏" panose="02010800040101010101" pitchFamily="2" charset="-122"/>
                <a:ea typeface="华文新魏" panose="02010800040101010101" pitchFamily="2" charset="-122"/>
              </a:rPr>
              <a:t>小圆圈</a:t>
            </a:r>
            <a:r>
              <a:rPr lang="zh-CN" altLang="en-US" sz="1800" b="1" dirty="0">
                <a:solidFill>
                  <a:schemeClr val="tx1"/>
                </a:solidFill>
                <a:latin typeface="华文新魏" panose="02010800040101010101" pitchFamily="2" charset="-122"/>
                <a:ea typeface="华文新魏" panose="02010800040101010101" pitchFamily="2" charset="-122"/>
              </a:rPr>
              <a:t>）的输入</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与</a:t>
            </a:r>
            <a:r>
              <a:rPr lang="en-US" altLang="zh-CN" sz="1800" b="1" dirty="0">
                <a:solidFill>
                  <a:schemeClr val="tx1"/>
                </a:solidFill>
                <a:latin typeface="华文新魏" panose="02010800040101010101" pitchFamily="2" charset="-122"/>
                <a:ea typeface="华文新魏" panose="02010800040101010101" pitchFamily="2" charset="-122"/>
              </a:rPr>
              <a:t>X</a:t>
            </a:r>
            <a:r>
              <a:rPr lang="zh-CN" altLang="en-US" sz="1800" b="1" dirty="0">
                <a:solidFill>
                  <a:schemeClr val="tx1"/>
                </a:solidFill>
                <a:latin typeface="华文新魏" panose="02010800040101010101" pitchFamily="2" charset="-122"/>
                <a:ea typeface="华文新魏" panose="02010800040101010101" pitchFamily="2" charset="-122"/>
              </a:rPr>
              <a:t>、输出</a:t>
            </a:r>
            <a:r>
              <a:rPr lang="en-US" altLang="zh-CN" sz="1800" b="1" dirty="0">
                <a:solidFill>
                  <a:schemeClr val="tx1"/>
                </a:solidFill>
                <a:latin typeface="华文新魏" panose="02010800040101010101" pitchFamily="2" charset="-122"/>
                <a:ea typeface="华文新魏" panose="02010800040101010101" pitchFamily="2" charset="-122"/>
              </a:rPr>
              <a:t>c</a:t>
            </a:r>
            <a:r>
              <a:rPr lang="zh-CN" altLang="en-US" sz="1800" b="1" dirty="0">
                <a:solidFill>
                  <a:schemeClr val="tx1"/>
                </a:solidFill>
                <a:latin typeface="华文新魏" panose="02010800040101010101" pitchFamily="2" charset="-122"/>
                <a:ea typeface="华文新魏" panose="02010800040101010101" pitchFamily="2" charset="-122"/>
              </a:rPr>
              <a:t>与</a:t>
            </a:r>
            <a:r>
              <a:rPr lang="en-US" altLang="zh-CN" sz="1800" b="1" dirty="0">
                <a:solidFill>
                  <a:schemeClr val="tx1"/>
                </a:solidFill>
                <a:latin typeface="华文新魏" panose="02010800040101010101" pitchFamily="2" charset="-122"/>
                <a:ea typeface="华文新魏" panose="02010800040101010101" pitchFamily="2" charset="-122"/>
              </a:rPr>
              <a:t>Z</a:t>
            </a:r>
            <a:r>
              <a:rPr lang="zh-CN" altLang="en-US" sz="1800" b="1" dirty="0">
                <a:solidFill>
                  <a:schemeClr val="tx1"/>
                </a:solidFill>
                <a:latin typeface="华文新魏" panose="02010800040101010101" pitchFamily="2" charset="-122"/>
                <a:ea typeface="华文新魏" panose="02010800040101010101" pitchFamily="2" charset="-122"/>
              </a:rPr>
              <a:t>的关系：若</a:t>
            </a:r>
            <a:r>
              <a:rPr lang="en-US" altLang="zh-CN" sz="1800" b="1" dirty="0">
                <a:solidFill>
                  <a:schemeClr val="tx1"/>
                </a:solidFill>
                <a:latin typeface="华文新魏" panose="02010800040101010101" pitchFamily="2" charset="-122"/>
                <a:ea typeface="华文新魏" panose="02010800040101010101" pitchFamily="2" charset="-122"/>
              </a:rPr>
              <a:t>Z = f(X)</a:t>
            </a:r>
            <a:r>
              <a:rPr lang="zh-CN" altLang="en-US" sz="1800" b="1" dirty="0">
                <a:solidFill>
                  <a:schemeClr val="tx1"/>
                </a:solidFill>
                <a:latin typeface="华文新魏" panose="02010800040101010101" pitchFamily="2" charset="-122"/>
                <a:ea typeface="华文新魏" panose="02010800040101010101" pitchFamily="2" charset="-122"/>
              </a:rPr>
              <a:t>，则</a:t>
            </a:r>
            <a:r>
              <a:rPr lang="en-US" altLang="zh-CN" sz="1800" b="1" dirty="0">
                <a:solidFill>
                  <a:schemeClr val="tx1"/>
                </a:solidFill>
                <a:latin typeface="华文新魏" panose="02010800040101010101" pitchFamily="2" charset="-122"/>
                <a:ea typeface="华文新魏" panose="02010800040101010101" pitchFamily="2" charset="-122"/>
              </a:rPr>
              <a:t>c = f(a)</a:t>
            </a:r>
          </a:p>
        </p:txBody>
      </p:sp>
      <p:grpSp>
        <p:nvGrpSpPr>
          <p:cNvPr id="26629" name="Group 54"/>
          <p:cNvGrpSpPr/>
          <p:nvPr/>
        </p:nvGrpSpPr>
        <p:grpSpPr>
          <a:xfrm>
            <a:off x="684530" y="2108835"/>
            <a:ext cx="6861810" cy="968375"/>
            <a:chOff x="816" y="2400"/>
            <a:chExt cx="4224" cy="960"/>
          </a:xfrm>
          <a:solidFill>
            <a:schemeClr val="accent1">
              <a:lumMod val="60000"/>
              <a:lumOff val="40000"/>
            </a:schemeClr>
          </a:solidFill>
        </p:grpSpPr>
        <p:sp>
          <p:nvSpPr>
            <p:cNvPr id="26695" name="Rectangle 53"/>
            <p:cNvSpPr/>
            <p:nvPr/>
          </p:nvSpPr>
          <p:spPr>
            <a:xfrm>
              <a:off x="816" y="2400"/>
              <a:ext cx="4224" cy="960"/>
            </a:xfrm>
            <a:prstGeom prst="rect">
              <a:avLst/>
            </a:prstGeom>
            <a:grp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696" name="Line 12"/>
            <p:cNvSpPr/>
            <p:nvPr/>
          </p:nvSpPr>
          <p:spPr>
            <a:xfrm>
              <a:off x="1296" y="2688"/>
              <a:ext cx="0" cy="336"/>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697" name="Line 13"/>
            <p:cNvSpPr/>
            <p:nvPr/>
          </p:nvSpPr>
          <p:spPr>
            <a:xfrm>
              <a:off x="2256" y="2688"/>
              <a:ext cx="0" cy="336"/>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698" name="Line 14"/>
            <p:cNvSpPr/>
            <p:nvPr/>
          </p:nvSpPr>
          <p:spPr>
            <a:xfrm>
              <a:off x="1296" y="2688"/>
              <a:ext cx="384" cy="0"/>
            </a:xfrm>
            <a:prstGeom prst="line">
              <a:avLst/>
            </a:prstGeom>
            <a:ln w="28575">
              <a:solidFill>
                <a:schemeClr val="tx1"/>
              </a:solidFill>
              <a:prstDash val="sysDash"/>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699" name="Line 15"/>
            <p:cNvSpPr/>
            <p:nvPr/>
          </p:nvSpPr>
          <p:spPr>
            <a:xfrm>
              <a:off x="1296" y="3024"/>
              <a:ext cx="384" cy="0"/>
            </a:xfrm>
            <a:prstGeom prst="line">
              <a:avLst/>
            </a:prstGeom>
            <a:ln w="28575">
              <a:solidFill>
                <a:schemeClr val="tx1"/>
              </a:solidFill>
              <a:prstDash val="sysDash"/>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0" name="Line 16"/>
            <p:cNvSpPr/>
            <p:nvPr/>
          </p:nvSpPr>
          <p:spPr>
            <a:xfrm>
              <a:off x="1104" y="2832"/>
              <a:ext cx="192"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1" name="Line 17"/>
            <p:cNvSpPr/>
            <p:nvPr/>
          </p:nvSpPr>
          <p:spPr>
            <a:xfrm>
              <a:off x="2256" y="2832"/>
              <a:ext cx="192"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6702" name="Text Box 18"/>
            <p:cNvSpPr txBox="1"/>
            <p:nvPr/>
          </p:nvSpPr>
          <p:spPr>
            <a:xfrm>
              <a:off x="912" y="2688"/>
              <a:ext cx="288" cy="363"/>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a</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3" name="Text Box 19"/>
            <p:cNvSpPr txBox="1"/>
            <p:nvPr/>
          </p:nvSpPr>
          <p:spPr>
            <a:xfrm>
              <a:off x="2448" y="2688"/>
              <a:ext cx="288" cy="363"/>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c</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4" name="Text Box 20"/>
            <p:cNvSpPr txBox="1"/>
            <p:nvPr/>
          </p:nvSpPr>
          <p:spPr>
            <a:xfrm>
              <a:off x="1290" y="2646"/>
              <a:ext cx="288" cy="363"/>
            </a:xfrm>
            <a:prstGeom prst="rect">
              <a:avLst/>
            </a:prstGeom>
            <a:noFill/>
            <a:ln w="2857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X</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5" name="Text Box 21"/>
            <p:cNvSpPr txBox="1"/>
            <p:nvPr/>
          </p:nvSpPr>
          <p:spPr>
            <a:xfrm>
              <a:off x="1920" y="2688"/>
              <a:ext cx="288" cy="363"/>
            </a:xfrm>
            <a:prstGeom prst="rect">
              <a:avLst/>
            </a:prstGeom>
            <a:grpFill/>
            <a:ln w="9525">
              <a:noFill/>
              <a:miter/>
            </a:ln>
          </p:spPr>
          <p:txBody>
            <a:bodyPr>
              <a:spAutoFit/>
            </a:body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Z</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6" name="Line 22"/>
            <p:cNvSpPr/>
            <p:nvPr/>
          </p:nvSpPr>
          <p:spPr>
            <a:xfrm>
              <a:off x="1872" y="3024"/>
              <a:ext cx="384" cy="0"/>
            </a:xfrm>
            <a:prstGeom prst="line">
              <a:avLst/>
            </a:prstGeom>
            <a:ln w="28575">
              <a:solidFill>
                <a:schemeClr val="tx1"/>
              </a:solidFill>
              <a:prstDash val="sysDash"/>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6707" name="Line 23"/>
            <p:cNvSpPr/>
            <p:nvPr/>
          </p:nvSpPr>
          <p:spPr>
            <a:xfrm>
              <a:off x="1872" y="2688"/>
              <a:ext cx="384" cy="0"/>
            </a:xfrm>
            <a:prstGeom prst="line">
              <a:avLst/>
            </a:prstGeom>
            <a:ln w="28575">
              <a:solidFill>
                <a:schemeClr val="tx1"/>
              </a:solidFill>
              <a:prstDash val="sysDash"/>
              <a:headEnd type="none" w="med" len="med"/>
              <a:tailEnd type="none" w="med" len="med"/>
            </a:ln>
          </p:spPr>
          <p:style>
            <a:lnRef idx="1">
              <a:schemeClr val="accent5"/>
            </a:lnRef>
            <a:fillRef idx="0">
              <a:schemeClr val="accent5"/>
            </a:fillRef>
            <a:effectRef idx="0">
              <a:schemeClr val="accent5"/>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aphicFrame>
        <p:nvGraphicFramePr>
          <p:cNvPr id="125" name="Group 111"/>
          <p:cNvGraphicFramePr>
            <a:graphicFrameLocks noGrp="1"/>
          </p:cNvGraphicFramePr>
          <p:nvPr/>
        </p:nvGraphicFramePr>
        <p:xfrm>
          <a:off x="4373563" y="2154238"/>
          <a:ext cx="990600" cy="889000"/>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319464">
                <a:tc>
                  <a:txBody>
                    <a:bodyPr/>
                    <a:lstStyle/>
                    <a:p>
                      <a:pPr marL="0" marR="0" lvl="0" indent="0" algn="l" defTabSz="914400" rtl="0" eaLnBrk="1" fontAlgn="base" latinLnBrk="0" hangingPunct="1">
                        <a:lnSpc>
                          <a:spcPct val="8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a</a:t>
                      </a:r>
                    </a:p>
                  </a:txBody>
                  <a:tcPr marT="35363" marB="353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X</a:t>
                      </a:r>
                    </a:p>
                  </a:txBody>
                  <a:tcPr marT="35363" marB="353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69536">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5363" marB="353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T="35363" marB="353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26" name="Group 112"/>
          <p:cNvGraphicFramePr>
            <a:graphicFrameLocks noGrp="1"/>
          </p:cNvGraphicFramePr>
          <p:nvPr/>
        </p:nvGraphicFramePr>
        <p:xfrm>
          <a:off x="6040438" y="2154238"/>
          <a:ext cx="969962" cy="889000"/>
        </p:xfrm>
        <a:graphic>
          <a:graphicData uri="http://schemas.openxmlformats.org/drawingml/2006/table">
            <a:tbl>
              <a:tblPr/>
              <a:tblGrid>
                <a:gridCol w="484981">
                  <a:extLst>
                    <a:ext uri="{9D8B030D-6E8A-4147-A177-3AD203B41FA5}">
                      <a16:colId xmlns:a16="http://schemas.microsoft.com/office/drawing/2014/main" val="20000"/>
                    </a:ext>
                  </a:extLst>
                </a:gridCol>
                <a:gridCol w="484981">
                  <a:extLst>
                    <a:ext uri="{9D8B030D-6E8A-4147-A177-3AD203B41FA5}">
                      <a16:colId xmlns:a16="http://schemas.microsoft.com/office/drawing/2014/main" val="20001"/>
                    </a:ext>
                  </a:extLst>
                </a:gridCol>
              </a:tblGrid>
              <a:tr h="319464">
                <a:tc>
                  <a:txBody>
                    <a:bodyPr/>
                    <a:lstStyle/>
                    <a:p>
                      <a:pPr marL="0" marR="0" lvl="0" indent="0" algn="l" defTabSz="914400" rtl="0" eaLnBrk="1" fontAlgn="base" latinLnBrk="0" hangingPunct="1">
                        <a:lnSpc>
                          <a:spcPct val="8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Z</a:t>
                      </a:r>
                    </a:p>
                  </a:txBody>
                  <a:tcPr marL="91530" marR="91530" marT="35363" marB="353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85000"/>
                        </a:lnSpc>
                        <a:spcBef>
                          <a:spcPct val="20000"/>
                        </a:spcBef>
                        <a:spcAft>
                          <a:spcPct val="0"/>
                        </a:spcAft>
                        <a:buClrTx/>
                        <a:buSzTx/>
                        <a:buFontTx/>
                        <a:buNone/>
                      </a:pPr>
                      <a:r>
                        <a:rPr kumimoji="1" lang="en-US" altLang="zh-CN" sz="1900" b="1" i="0" u="none" strike="noStrike" cap="none" normalizeH="0" baseline="0">
                          <a:ln>
                            <a:noFill/>
                          </a:ln>
                          <a:solidFill>
                            <a:schemeClr val="tx1"/>
                          </a:solidFill>
                          <a:effectLst/>
                          <a:latin typeface="黑体" panose="02010609060101010101" pitchFamily="49" charset="-122"/>
                          <a:ea typeface="黑体" panose="02010609060101010101" pitchFamily="49" charset="-122"/>
                        </a:rPr>
                        <a:t>c</a:t>
                      </a:r>
                    </a:p>
                  </a:txBody>
                  <a:tcPr marL="91530" marR="91530" marT="35363" marB="353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569536">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a:ln>
                            <a:noFill/>
                          </a:ln>
                          <a:solidFill>
                            <a:schemeClr val="tx1"/>
                          </a:solidFill>
                          <a:effectLst/>
                          <a:latin typeface="黑体" panose="02010609060101010101" pitchFamily="49" charset="-122"/>
                          <a:ea typeface="黑体" panose="02010609060101010101" pitchFamily="49" charset="-122"/>
                        </a:rPr>
                        <a:t>0</a:t>
                      </a:r>
                    </a:p>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a:ln>
                            <a:noFill/>
                          </a:ln>
                          <a:solidFill>
                            <a:schemeClr val="tx1"/>
                          </a:solidFill>
                          <a:effectLst/>
                          <a:latin typeface="黑体" panose="02010609060101010101" pitchFamily="49" charset="-122"/>
                          <a:ea typeface="黑体" panose="02010609060101010101" pitchFamily="49" charset="-122"/>
                        </a:rPr>
                        <a:t>1</a:t>
                      </a:r>
                    </a:p>
                  </a:txBody>
                  <a:tcPr marL="91530" marR="91530" marT="35363" marB="353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0</a:t>
                      </a:r>
                    </a:p>
                    <a:p>
                      <a:pPr marL="0" marR="0" lvl="0" indent="0" algn="l" defTabSz="914400" rtl="0" eaLnBrk="1" fontAlgn="base" latinLnBrk="0" hangingPunct="1">
                        <a:lnSpc>
                          <a:spcPct val="75000"/>
                        </a:lnSpc>
                        <a:spcBef>
                          <a:spcPct val="20000"/>
                        </a:spcBef>
                        <a:spcAft>
                          <a:spcPct val="0"/>
                        </a:spcAft>
                        <a:buClrTx/>
                        <a:buSzTx/>
                        <a:buFontTx/>
                        <a:buNone/>
                      </a:pPr>
                      <a:r>
                        <a:rPr kumimoji="1" lang="en-US" altLang="zh-CN" sz="1900" b="1"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1</a:t>
                      </a:r>
                    </a:p>
                  </a:txBody>
                  <a:tcPr marL="91530" marR="91530" marT="35363" marB="353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pic>
        <p:nvPicPr>
          <p:cNvPr id="2" name="图片 1"/>
          <p:cNvPicPr>
            <a:picLocks noChangeAspect="1"/>
          </p:cNvPicPr>
          <p:nvPr/>
        </p:nvPicPr>
        <p:blipFill>
          <a:blip r:embed="rId2"/>
          <a:stretch>
            <a:fillRect/>
          </a:stretch>
        </p:blipFill>
        <p:spPr>
          <a:xfrm>
            <a:off x="468313" y="3119577"/>
            <a:ext cx="7580630" cy="19399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fade">
                                      <p:cBhvr>
                                        <p:cTn id="7" dur="1000"/>
                                        <p:tgtEl>
                                          <p:spTgt spid="37892"/>
                                        </p:tgtEl>
                                      </p:cBhvr>
                                    </p:animEffect>
                                    <p:anim calcmode="lin" valueType="num">
                                      <p:cBhvr>
                                        <p:cTn id="8" dur="1000" fill="hold"/>
                                        <p:tgtEl>
                                          <p:spTgt spid="37892"/>
                                        </p:tgtEl>
                                        <p:attrNameLst>
                                          <p:attrName>ppt_x</p:attrName>
                                        </p:attrNameLst>
                                      </p:cBhvr>
                                      <p:tavLst>
                                        <p:tav tm="0">
                                          <p:val>
                                            <p:strVal val="#ppt_x"/>
                                          </p:val>
                                        </p:tav>
                                        <p:tav tm="100000">
                                          <p:val>
                                            <p:strVal val="#ppt_x"/>
                                          </p:val>
                                        </p:tav>
                                      </p:tavLst>
                                    </p:anim>
                                    <p:anim calcmode="lin" valueType="num">
                                      <p:cBhvr>
                                        <p:cTn id="9" dur="1000" fill="hold"/>
                                        <p:tgtEl>
                                          <p:spTgt spid="3789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7893">
                                            <p:txEl>
                                              <p:pRg st="0" end="0"/>
                                            </p:txEl>
                                          </p:spTgt>
                                        </p:tgtEl>
                                        <p:attrNameLst>
                                          <p:attrName>style.visibility</p:attrName>
                                        </p:attrNameLst>
                                      </p:cBhvr>
                                      <p:to>
                                        <p:strVal val="visible"/>
                                      </p:to>
                                    </p:set>
                                    <p:animEffect transition="in" filter="fade">
                                      <p:cBhvr>
                                        <p:cTn id="14" dur="500"/>
                                        <p:tgtEl>
                                          <p:spTgt spid="3789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7893">
                                            <p:txEl>
                                              <p:pRg st="1" end="1"/>
                                            </p:txEl>
                                          </p:spTgt>
                                        </p:tgtEl>
                                        <p:attrNameLst>
                                          <p:attrName>style.visibility</p:attrName>
                                        </p:attrNameLst>
                                      </p:cBhvr>
                                      <p:to>
                                        <p:strVal val="visible"/>
                                      </p:to>
                                    </p:set>
                                    <p:animEffect transition="in" filter="fade">
                                      <p:cBhvr>
                                        <p:cTn id="19" dur="500"/>
                                        <p:tgtEl>
                                          <p:spTgt spid="37893">
                                            <p:txEl>
                                              <p:pRg st="1" end="1"/>
                                            </p:txEl>
                                          </p:spTgt>
                                        </p:tgtEl>
                                      </p:cBhvr>
                                    </p:animEffect>
                                  </p:childTnLst>
                                </p:cTn>
                              </p:par>
                              <p:par>
                                <p:cTn id="20" presetID="42" presetClass="entr" presetSubtype="0" fill="hold" grpId="0" nodeType="withEffect">
                                  <p:stCondLst>
                                    <p:cond delay="0"/>
                                  </p:stCondLst>
                                  <p:childTnLst>
                                    <p:set>
                                      <p:cBhvr>
                                        <p:cTn id="21" dur="1" fill="hold">
                                          <p:stCondLst>
                                            <p:cond delay="0"/>
                                          </p:stCondLst>
                                        </p:cTn>
                                        <p:tgtEl>
                                          <p:spTgt spid="37894"/>
                                        </p:tgtEl>
                                        <p:attrNameLst>
                                          <p:attrName>style.visibility</p:attrName>
                                        </p:attrNameLst>
                                      </p:cBhvr>
                                      <p:to>
                                        <p:strVal val="visible"/>
                                      </p:to>
                                    </p:set>
                                    <p:animEffect transition="in" filter="fade">
                                      <p:cBhvr>
                                        <p:cTn id="22" dur="1000"/>
                                        <p:tgtEl>
                                          <p:spTgt spid="37894"/>
                                        </p:tgtEl>
                                      </p:cBhvr>
                                    </p:animEffect>
                                    <p:anim calcmode="lin" valueType="num">
                                      <p:cBhvr>
                                        <p:cTn id="23" dur="1000" fill="hold"/>
                                        <p:tgtEl>
                                          <p:spTgt spid="37894"/>
                                        </p:tgtEl>
                                        <p:attrNameLst>
                                          <p:attrName>ppt_x</p:attrName>
                                        </p:attrNameLst>
                                      </p:cBhvr>
                                      <p:tavLst>
                                        <p:tav tm="0">
                                          <p:val>
                                            <p:strVal val="#ppt_x"/>
                                          </p:val>
                                        </p:tav>
                                        <p:tav tm="100000">
                                          <p:val>
                                            <p:strVal val="#ppt_x"/>
                                          </p:val>
                                        </p:tav>
                                      </p:tavLst>
                                    </p:anim>
                                    <p:anim calcmode="lin" valueType="num">
                                      <p:cBhvr>
                                        <p:cTn id="24" dur="1000" fill="hold"/>
                                        <p:tgtEl>
                                          <p:spTgt spid="3789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6629"/>
                                        </p:tgtEl>
                                        <p:attrNameLst>
                                          <p:attrName>style.visibility</p:attrName>
                                        </p:attrNameLst>
                                      </p:cBhvr>
                                      <p:to>
                                        <p:strVal val="visible"/>
                                      </p:to>
                                    </p:set>
                                    <p:animEffect transition="in" filter="fade">
                                      <p:cBhvr>
                                        <p:cTn id="27" dur="1000"/>
                                        <p:tgtEl>
                                          <p:spTgt spid="26629"/>
                                        </p:tgtEl>
                                      </p:cBhvr>
                                    </p:animEffect>
                                    <p:anim calcmode="lin" valueType="num">
                                      <p:cBhvr>
                                        <p:cTn id="28" dur="1000" fill="hold"/>
                                        <p:tgtEl>
                                          <p:spTgt spid="26629"/>
                                        </p:tgtEl>
                                        <p:attrNameLst>
                                          <p:attrName>ppt_x</p:attrName>
                                        </p:attrNameLst>
                                      </p:cBhvr>
                                      <p:tavLst>
                                        <p:tav tm="0">
                                          <p:val>
                                            <p:strVal val="#ppt_x"/>
                                          </p:val>
                                        </p:tav>
                                        <p:tav tm="100000">
                                          <p:val>
                                            <p:strVal val="#ppt_x"/>
                                          </p:val>
                                        </p:tav>
                                      </p:tavLst>
                                    </p:anim>
                                    <p:anim calcmode="lin" valueType="num">
                                      <p:cBhvr>
                                        <p:cTn id="29" dur="1000" fill="hold"/>
                                        <p:tgtEl>
                                          <p:spTgt spid="2662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25"/>
                                        </p:tgtEl>
                                        <p:attrNameLst>
                                          <p:attrName>style.visibility</p:attrName>
                                        </p:attrNameLst>
                                      </p:cBhvr>
                                      <p:to>
                                        <p:strVal val="visible"/>
                                      </p:to>
                                    </p:set>
                                    <p:animEffect transition="in" filter="fade">
                                      <p:cBhvr>
                                        <p:cTn id="32" dur="1000"/>
                                        <p:tgtEl>
                                          <p:spTgt spid="125"/>
                                        </p:tgtEl>
                                      </p:cBhvr>
                                    </p:animEffect>
                                    <p:anim calcmode="lin" valueType="num">
                                      <p:cBhvr>
                                        <p:cTn id="33" dur="1000" fill="hold"/>
                                        <p:tgtEl>
                                          <p:spTgt spid="125"/>
                                        </p:tgtEl>
                                        <p:attrNameLst>
                                          <p:attrName>ppt_x</p:attrName>
                                        </p:attrNameLst>
                                      </p:cBhvr>
                                      <p:tavLst>
                                        <p:tav tm="0">
                                          <p:val>
                                            <p:strVal val="#ppt_x"/>
                                          </p:val>
                                        </p:tav>
                                        <p:tav tm="100000">
                                          <p:val>
                                            <p:strVal val="#ppt_x"/>
                                          </p:val>
                                        </p:tav>
                                      </p:tavLst>
                                    </p:anim>
                                    <p:anim calcmode="lin" valueType="num">
                                      <p:cBhvr>
                                        <p:cTn id="34" dur="1000" fill="hold"/>
                                        <p:tgtEl>
                                          <p:spTgt spid="125"/>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fade">
                                      <p:cBhvr>
                                        <p:cTn id="37" dur="1000"/>
                                        <p:tgtEl>
                                          <p:spTgt spid="126"/>
                                        </p:tgtEl>
                                      </p:cBhvr>
                                    </p:animEffect>
                                    <p:anim calcmode="lin" valueType="num">
                                      <p:cBhvr>
                                        <p:cTn id="38" dur="1000" fill="hold"/>
                                        <p:tgtEl>
                                          <p:spTgt spid="126"/>
                                        </p:tgtEl>
                                        <p:attrNameLst>
                                          <p:attrName>ppt_x</p:attrName>
                                        </p:attrNameLst>
                                      </p:cBhvr>
                                      <p:tavLst>
                                        <p:tav tm="0">
                                          <p:val>
                                            <p:strVal val="#ppt_x"/>
                                          </p:val>
                                        </p:tav>
                                        <p:tav tm="100000">
                                          <p:val>
                                            <p:strVal val="#ppt_x"/>
                                          </p:val>
                                        </p:tav>
                                      </p:tavLst>
                                    </p:anim>
                                    <p:anim calcmode="lin" valueType="num">
                                      <p:cBhvr>
                                        <p:cTn id="39"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 calcmode="lin" valueType="num">
                                      <p:cBhvr additive="base">
                                        <p:cTn id="44" dur="500" fill="hold"/>
                                        <p:tgtEl>
                                          <p:spTgt spid="2"/>
                                        </p:tgtEl>
                                        <p:attrNameLst>
                                          <p:attrName>ppt_x</p:attrName>
                                        </p:attrNameLst>
                                      </p:cBhvr>
                                      <p:tavLst>
                                        <p:tav tm="0">
                                          <p:val>
                                            <p:strVal val="#ppt_x"/>
                                          </p:val>
                                        </p:tav>
                                        <p:tav tm="100000">
                                          <p:val>
                                            <p:strVal val="#ppt_x"/>
                                          </p:val>
                                        </p:tav>
                                      </p:tavLst>
                                    </p:anim>
                                    <p:anim calcmode="lin" valueType="num">
                                      <p:cBhvr additive="base">
                                        <p:cTn id="4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p:bldP spid="37893" grpId="0" build="p"/>
      <p:bldP spid="3789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330200" y="820738"/>
            <a:ext cx="7596188" cy="742950"/>
          </a:xfrm>
          <a:noFill/>
          <a:ln>
            <a:noFill/>
          </a:ln>
        </p:spPr>
        <p:txBody>
          <a:bodyPr/>
          <a:lstStyle/>
          <a:p>
            <a:pPr eaLnBrk="1" hangingPunct="1">
              <a:lnSpc>
                <a:spcPct val="110000"/>
              </a:lnSpc>
            </a:pPr>
            <a:r>
              <a:rPr lang="zh-CN" altLang="en-US" sz="2000" b="1" dirty="0">
                <a:solidFill>
                  <a:srgbClr val="FF0000"/>
                </a:solidFill>
                <a:latin typeface="华文新魏" panose="02010800040101010101" pitchFamily="2" charset="-122"/>
                <a:ea typeface="华文新魏" panose="02010800040101010101" pitchFamily="2" charset="-122"/>
              </a:rPr>
              <a:t>（</a:t>
            </a:r>
            <a:r>
              <a:rPr lang="en-US" altLang="zh-CN" sz="2000" b="1" dirty="0">
                <a:solidFill>
                  <a:srgbClr val="FF0000"/>
                </a:solidFill>
                <a:latin typeface="华文新魏" panose="02010800040101010101" pitchFamily="2" charset="-122"/>
                <a:ea typeface="华文新魏" panose="02010800040101010101" pitchFamily="2" charset="-122"/>
              </a:rPr>
              <a:t>2</a:t>
            </a:r>
            <a:r>
              <a:rPr lang="zh-CN" altLang="en-US" sz="2000" b="1" dirty="0">
                <a:solidFill>
                  <a:srgbClr val="FF0000"/>
                </a:solidFill>
                <a:latin typeface="华文新魏" panose="02010800040101010101" pitchFamily="2" charset="-122"/>
                <a:ea typeface="华文新魏" panose="02010800040101010101" pitchFamily="2" charset="-122"/>
              </a:rPr>
              <a:t>）电路的输入、输出信号的物理量与电路的外部逻辑状态的对    </a:t>
            </a:r>
            <a:br>
              <a:rPr lang="zh-CN" altLang="en-US" sz="2000" b="1" dirty="0">
                <a:solidFill>
                  <a:srgbClr val="FF0000"/>
                </a:solidFill>
                <a:latin typeface="华文新魏" panose="02010800040101010101" pitchFamily="2" charset="-122"/>
                <a:ea typeface="华文新魏" panose="02010800040101010101" pitchFamily="2" charset="-122"/>
              </a:rPr>
            </a:br>
            <a:r>
              <a:rPr lang="zh-CN" altLang="en-US" sz="2000" b="1" dirty="0">
                <a:solidFill>
                  <a:srgbClr val="FF0000"/>
                </a:solidFill>
                <a:latin typeface="华文新魏" panose="02010800040101010101" pitchFamily="2" charset="-122"/>
                <a:ea typeface="华文新魏" panose="02010800040101010101" pitchFamily="2" charset="-122"/>
              </a:rPr>
              <a:t>           应关系，用正逻辑或负逻辑加以约定。</a:t>
            </a:r>
          </a:p>
        </p:txBody>
      </p:sp>
      <p:sp>
        <p:nvSpPr>
          <p:cNvPr id="29698" name="Rectangle 3"/>
          <p:cNvSpPr>
            <a:spLocks noGrp="1"/>
          </p:cNvSpPr>
          <p:nvPr>
            <p:ph idx="1"/>
          </p:nvPr>
        </p:nvSpPr>
        <p:spPr>
          <a:xfrm>
            <a:off x="831850" y="1760538"/>
            <a:ext cx="7485063" cy="1171575"/>
          </a:xfrm>
          <a:noFill/>
          <a:ln>
            <a:noFill/>
          </a:ln>
        </p:spPr>
        <p:txBody>
          <a:bodyPr/>
          <a:lstStyle/>
          <a:p>
            <a:pPr eaLnBrk="1" hangingPunct="1"/>
            <a:r>
              <a:rPr lang="en-US" altLang="zh-CN" sz="2000" dirty="0">
                <a:solidFill>
                  <a:srgbClr val="FF0000"/>
                </a:solidFill>
                <a:latin typeface="华文新魏" panose="02010800040101010101" pitchFamily="2" charset="-122"/>
                <a:ea typeface="华文新魏" panose="02010800040101010101" pitchFamily="2" charset="-122"/>
              </a:rPr>
              <a:t> </a:t>
            </a:r>
            <a:r>
              <a:rPr lang="zh-CN" altLang="en-US" sz="2000" b="1" dirty="0">
                <a:solidFill>
                  <a:srgbClr val="FF0000"/>
                </a:solidFill>
                <a:latin typeface="华文新魏" panose="02010800040101010101" pitchFamily="2" charset="-122"/>
                <a:ea typeface="华文新魏" panose="02010800040101010101" pitchFamily="2" charset="-122"/>
              </a:rPr>
              <a:t>正逻辑约定</a:t>
            </a:r>
          </a:p>
          <a:p>
            <a:pPr eaLnBrk="1" hangingPunct="1">
              <a:buNone/>
            </a:pPr>
            <a:r>
              <a:rPr lang="en-US" altLang="zh-CN" sz="2000" b="1"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逻辑电平对应关系：</a:t>
            </a:r>
            <a:r>
              <a:rPr lang="en-US" altLang="zh-CN" sz="1800" b="1" dirty="0">
                <a:latin typeface="华文新魏" panose="02010800040101010101" pitchFamily="2" charset="-122"/>
                <a:ea typeface="华文新魏" panose="02010800040101010101" pitchFamily="2" charset="-122"/>
              </a:rPr>
              <a:t>H (</a:t>
            </a:r>
            <a:r>
              <a:rPr lang="zh-CN" altLang="en-US" sz="1800" b="1" dirty="0">
                <a:latin typeface="华文新魏" panose="02010800040101010101" pitchFamily="2" charset="-122"/>
                <a:ea typeface="华文新魏" panose="02010800040101010101" pitchFamily="2" charset="-122"/>
              </a:rPr>
              <a:t>高电平</a:t>
            </a:r>
            <a:r>
              <a:rPr lang="en-US" altLang="zh-CN" sz="1800" b="1" dirty="0">
                <a:latin typeface="华文新魏" panose="02010800040101010101" pitchFamily="2" charset="-122"/>
                <a:ea typeface="华文新魏" panose="02010800040101010101" pitchFamily="2" charset="-122"/>
              </a:rPr>
              <a:t>) </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 </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1</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外部逻辑状态</a:t>
            </a:r>
            <a:r>
              <a:rPr lang="en-US" altLang="zh-CN" sz="1800" b="1" dirty="0">
                <a:latin typeface="华文新魏" panose="02010800040101010101" pitchFamily="2" charset="-122"/>
                <a:ea typeface="华文新魏" panose="02010800040101010101" pitchFamily="2" charset="-122"/>
              </a:rPr>
              <a:t>)</a:t>
            </a:r>
          </a:p>
          <a:p>
            <a:pPr eaLnBrk="1" hangingPunct="1">
              <a:buNone/>
            </a:pPr>
            <a:r>
              <a:rPr lang="en-US" altLang="zh-CN" sz="1800" b="1" dirty="0">
                <a:latin typeface="华文新魏" panose="02010800040101010101" pitchFamily="2" charset="-122"/>
                <a:ea typeface="华文新魏" panose="02010800040101010101" pitchFamily="2" charset="-122"/>
              </a:rPr>
              <a:t>			                 L (</a:t>
            </a:r>
            <a:r>
              <a:rPr lang="zh-CN" altLang="en-US" sz="1800" b="1" dirty="0">
                <a:latin typeface="华文新魏" panose="02010800040101010101" pitchFamily="2" charset="-122"/>
                <a:ea typeface="华文新魏" panose="02010800040101010101" pitchFamily="2" charset="-122"/>
              </a:rPr>
              <a:t>低电平</a:t>
            </a:r>
            <a:r>
              <a:rPr lang="en-US" altLang="zh-CN" sz="1800" b="1" dirty="0">
                <a:latin typeface="华文新魏" panose="02010800040101010101" pitchFamily="2" charset="-122"/>
                <a:ea typeface="华文新魏" panose="02010800040101010101" pitchFamily="2" charset="-122"/>
              </a:rPr>
              <a:t>) </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 </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0</a:t>
            </a:r>
            <a:r>
              <a:rPr lang="en-US" altLang="zh-CN" sz="1800" b="1" dirty="0">
                <a:latin typeface="黑体" panose="02010609060101010101" pitchFamily="49"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外部逻辑状态</a:t>
            </a:r>
            <a:r>
              <a:rPr lang="en-US" altLang="zh-CN" sz="1800" b="1" dirty="0">
                <a:latin typeface="华文新魏" panose="02010800040101010101" pitchFamily="2" charset="-122"/>
                <a:ea typeface="华文新魏" panose="02010800040101010101" pitchFamily="2" charset="-122"/>
              </a:rPr>
              <a:t>)</a:t>
            </a:r>
          </a:p>
        </p:txBody>
      </p:sp>
      <p:sp>
        <p:nvSpPr>
          <p:cNvPr id="39940" name="Rectangle 3"/>
          <p:cNvSpPr txBox="1"/>
          <p:nvPr/>
        </p:nvSpPr>
        <p:spPr>
          <a:xfrm>
            <a:off x="539750" y="2700338"/>
            <a:ext cx="2520950" cy="520700"/>
          </a:xfrm>
          <a:prstGeom prst="rect">
            <a:avLst/>
          </a:prstGeom>
          <a:noFill/>
          <a:ln w="9525">
            <a:noFill/>
          </a:ln>
        </p:spPr>
        <p:txBody>
          <a:bodyPr anchor="ctr"/>
          <a:lstStyle/>
          <a:p>
            <a:pPr eaLnBrk="1" hangingPunct="1">
              <a:buFont typeface="Arial" panose="020B0604020202020204" pitchFamily="34" charset="0"/>
              <a:buChar char="•"/>
            </a:pPr>
            <a:endParaRPr lang="zh-CN" altLang="en-US" dirty="0">
              <a:solidFill>
                <a:srgbClr val="FF0000"/>
              </a:solidFill>
              <a:latin typeface="华文新魏" panose="02010800040101010101" pitchFamily="2" charset="-122"/>
              <a:ea typeface="华文新魏" panose="02010800040101010101" pitchFamily="2" charset="-122"/>
            </a:endParaRPr>
          </a:p>
        </p:txBody>
      </p:sp>
      <p:sp>
        <p:nvSpPr>
          <p:cNvPr id="29700" name="Rectangle 4"/>
          <p:cNvSpPr txBox="1"/>
          <p:nvPr/>
        </p:nvSpPr>
        <p:spPr>
          <a:xfrm>
            <a:off x="827088" y="2730500"/>
            <a:ext cx="7340600" cy="1287463"/>
          </a:xfrm>
          <a:prstGeom prst="rect">
            <a:avLst/>
          </a:prstGeom>
          <a:noFill/>
          <a:ln w="9525">
            <a:noFill/>
          </a:ln>
        </p:spPr>
        <p:txBody>
          <a:bodyPr/>
          <a:lstStyle/>
          <a:p>
            <a:pPr marL="342900" indent="-342900" eaLnBrk="1" hangingPunct="1">
              <a:lnSpc>
                <a:spcPct val="90000"/>
              </a:lnSpc>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p>
          <a:p>
            <a:pPr marL="342900" indent="-342900" eaLnBrk="1" hangingPunct="1">
              <a:lnSpc>
                <a:spcPct val="90000"/>
              </a:lnSpc>
              <a:spcBef>
                <a:spcPts val="750"/>
              </a:spcBef>
              <a:buFont typeface="Arial" panose="020B0604020202020204" pitchFamily="34" charset="0"/>
              <a:buChar char="•"/>
            </a:pPr>
            <a:r>
              <a:rPr lang="zh-CN" altLang="en-US" b="1" dirty="0">
                <a:solidFill>
                  <a:srgbClr val="FF0000"/>
                </a:solidFill>
                <a:latin typeface="华文新魏" panose="02010800040101010101" pitchFamily="2" charset="-122"/>
                <a:ea typeface="华文新魏" panose="02010800040101010101" pitchFamily="2" charset="-122"/>
              </a:rPr>
              <a:t>负逻辑约定</a:t>
            </a:r>
            <a:endParaRPr lang="en-US" altLang="zh-CN" b="1" dirty="0">
              <a:solidFill>
                <a:srgbClr val="FF0000"/>
              </a:solidFill>
              <a:latin typeface="华文新魏" panose="02010800040101010101" pitchFamily="2" charset="-122"/>
              <a:ea typeface="华文新魏" panose="02010800040101010101" pitchFamily="2" charset="-122"/>
            </a:endParaRPr>
          </a:p>
          <a:p>
            <a:pPr marL="342900" indent="-342900" eaLnBrk="1" hangingPunct="1">
              <a:lnSpc>
                <a:spcPct val="90000"/>
              </a:lnSpc>
              <a:spcBef>
                <a:spcPct val="2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逻辑电平对应关系：</a:t>
            </a:r>
            <a:r>
              <a:rPr lang="en-US" altLang="zh-CN" sz="1800" b="1" dirty="0">
                <a:solidFill>
                  <a:schemeClr val="tx1"/>
                </a:solidFill>
                <a:latin typeface="华文新魏" panose="02010800040101010101" pitchFamily="2" charset="-122"/>
                <a:ea typeface="华文新魏" panose="02010800040101010101" pitchFamily="2" charset="-122"/>
              </a:rPr>
              <a:t>H (</a:t>
            </a:r>
            <a:r>
              <a:rPr lang="zh-CN" altLang="en-US" sz="1800" b="1" dirty="0">
                <a:solidFill>
                  <a:schemeClr val="tx1"/>
                </a:solidFill>
                <a:latin typeface="华文新魏" panose="02010800040101010101" pitchFamily="2" charset="-122"/>
                <a:ea typeface="华文新魏" panose="02010800040101010101" pitchFamily="2" charset="-122"/>
              </a:rPr>
              <a:t>高电平</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0</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外部逻辑状态</a:t>
            </a:r>
            <a:r>
              <a:rPr lang="en-US" altLang="zh-CN" sz="1800" b="1" dirty="0">
                <a:solidFill>
                  <a:schemeClr val="tx1"/>
                </a:solidFill>
                <a:latin typeface="华文新魏" panose="02010800040101010101" pitchFamily="2" charset="-122"/>
                <a:ea typeface="华文新魏" panose="02010800040101010101" pitchFamily="2" charset="-122"/>
              </a:rPr>
              <a:t>)</a:t>
            </a:r>
          </a:p>
          <a:p>
            <a:pPr marL="342900" indent="-342900" eaLnBrk="1" hangingPunct="1">
              <a:lnSpc>
                <a:spcPct val="90000"/>
              </a:lnSpc>
              <a:spcBef>
                <a:spcPct val="2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		                          L (</a:t>
            </a:r>
            <a:r>
              <a:rPr lang="zh-CN" altLang="en-US" sz="1800" b="1" dirty="0">
                <a:solidFill>
                  <a:schemeClr val="tx1"/>
                </a:solidFill>
                <a:latin typeface="华文新魏" panose="02010800040101010101" pitchFamily="2" charset="-122"/>
                <a:ea typeface="华文新魏" panose="02010800040101010101" pitchFamily="2" charset="-122"/>
              </a:rPr>
              <a:t>低电平</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1</a:t>
            </a:r>
            <a:r>
              <a:rPr lang="en-US" altLang="zh-CN" sz="1800" b="1" dirty="0">
                <a:solidFill>
                  <a:schemeClr val="tx1"/>
                </a:solidFill>
                <a:latin typeface="黑体" panose="02010609060101010101" pitchFamily="49" charset="-122"/>
                <a:ea typeface="华文新魏" panose="02010800040101010101" pitchFamily="2" charset="-122"/>
              </a:rPr>
              <a:t>”</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外部逻辑状态</a:t>
            </a:r>
            <a:r>
              <a:rPr lang="en-US" altLang="zh-CN" sz="1800" b="1" dirty="0">
                <a:solidFill>
                  <a:schemeClr val="tx1"/>
                </a:solidFill>
                <a:latin typeface="华文新魏" panose="02010800040101010101" pitchFamily="2" charset="-122"/>
                <a:ea typeface="华文新魏" panose="02010800040101010101" pitchFamily="2" charset="-122"/>
              </a:rPr>
              <a:t>)</a:t>
            </a:r>
          </a:p>
        </p:txBody>
      </p:sp>
      <p:sp>
        <p:nvSpPr>
          <p:cNvPr id="29701" name="Text Box 13"/>
          <p:cNvSpPr txBox="1"/>
          <p:nvPr/>
        </p:nvSpPr>
        <p:spPr>
          <a:xfrm>
            <a:off x="934403" y="4274185"/>
            <a:ext cx="7135812" cy="460375"/>
          </a:xfrm>
          <a:prstGeom prst="rect">
            <a:avLst/>
          </a:prstGeom>
          <a:noFill/>
          <a:ln w="9525">
            <a:noFill/>
          </a:ln>
        </p:spPr>
        <p:txBody>
          <a:bodyPr>
            <a:spAutoFit/>
          </a:bodyPr>
          <a:lstStyle/>
          <a:p>
            <a:pPr eaLnBrk="1" hangingPunct="1">
              <a:spcBef>
                <a:spcPct val="20000"/>
              </a:spcBef>
              <a:buFont typeface="Arial" panose="020B0604020202020204" pitchFamily="34" charset="0"/>
            </a:pPr>
            <a:r>
              <a:rPr lang="zh-CN" altLang="en-US" sz="2400" b="1" dirty="0">
                <a:solidFill>
                  <a:srgbClr val="FF0000"/>
                </a:solidFill>
                <a:latin typeface="华文新魏" panose="02010800040101010101" pitchFamily="2" charset="-122"/>
                <a:ea typeface="华文新魏" panose="02010800040101010101" pitchFamily="2" charset="-122"/>
              </a:rPr>
              <a:t>本书采用</a:t>
            </a:r>
            <a:r>
              <a:rPr lang="zh-CN" altLang="en-US" sz="2400" b="1" u="sng" dirty="0">
                <a:solidFill>
                  <a:srgbClr val="FF0000"/>
                </a:solidFill>
                <a:latin typeface="华文新魏" panose="02010800040101010101" pitchFamily="2" charset="-122"/>
                <a:ea typeface="华文新魏" panose="02010800040101010101" pitchFamily="2" charset="-122"/>
              </a:rPr>
              <a:t>逻辑非符号体制下</a:t>
            </a:r>
            <a:r>
              <a:rPr lang="zh-CN" altLang="en-US" sz="2400" b="1" dirty="0">
                <a:solidFill>
                  <a:srgbClr val="FF0000"/>
                </a:solidFill>
                <a:latin typeface="华文新魏" panose="02010800040101010101" pitchFamily="2" charset="-122"/>
                <a:ea typeface="华文新魏" panose="02010800040101010101" pitchFamily="2" charset="-122"/>
              </a:rPr>
              <a:t>的正逻辑约定！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7"/>
                                        </p:tgtEl>
                                        <p:attrNameLst>
                                          <p:attrName>style.visibility</p:attrName>
                                        </p:attrNameLst>
                                      </p:cBhvr>
                                      <p:to>
                                        <p:strVal val="visible"/>
                                      </p:to>
                                    </p:set>
                                    <p:animEffect transition="in" filter="fade">
                                      <p:cBhvr>
                                        <p:cTn id="7" dur="1000"/>
                                        <p:tgtEl>
                                          <p:spTgt spid="29697"/>
                                        </p:tgtEl>
                                      </p:cBhvr>
                                    </p:animEffect>
                                    <p:anim calcmode="lin" valueType="num">
                                      <p:cBhvr>
                                        <p:cTn id="8" dur="1000" fill="hold"/>
                                        <p:tgtEl>
                                          <p:spTgt spid="29697"/>
                                        </p:tgtEl>
                                        <p:attrNameLst>
                                          <p:attrName>ppt_x</p:attrName>
                                        </p:attrNameLst>
                                      </p:cBhvr>
                                      <p:tavLst>
                                        <p:tav tm="0">
                                          <p:val>
                                            <p:strVal val="#ppt_x"/>
                                          </p:val>
                                        </p:tav>
                                        <p:tav tm="100000">
                                          <p:val>
                                            <p:strVal val="#ppt_x"/>
                                          </p:val>
                                        </p:tav>
                                      </p:tavLst>
                                    </p:anim>
                                    <p:anim calcmode="lin" valueType="num">
                                      <p:cBhvr>
                                        <p:cTn id="9" dur="1000" fill="hold"/>
                                        <p:tgtEl>
                                          <p:spTgt spid="296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8">
                                            <p:txEl>
                                              <p:pRg st="0" end="0"/>
                                            </p:txEl>
                                          </p:spTgt>
                                        </p:tgtEl>
                                        <p:attrNameLst>
                                          <p:attrName>style.visibility</p:attrName>
                                        </p:attrNameLst>
                                      </p:cBhvr>
                                      <p:to>
                                        <p:strVal val="visible"/>
                                      </p:to>
                                    </p:set>
                                    <p:animEffect transition="in" filter="fade">
                                      <p:cBhvr>
                                        <p:cTn id="14" dur="1000"/>
                                        <p:tgtEl>
                                          <p:spTgt spid="29698">
                                            <p:txEl>
                                              <p:pRg st="0" end="0"/>
                                            </p:txEl>
                                          </p:spTgt>
                                        </p:tgtEl>
                                      </p:cBhvr>
                                    </p:animEffect>
                                    <p:anim calcmode="lin" valueType="num">
                                      <p:cBhvr>
                                        <p:cTn id="15" dur="10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969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9698">
                                            <p:txEl>
                                              <p:pRg st="1" end="1"/>
                                            </p:txEl>
                                          </p:spTgt>
                                        </p:tgtEl>
                                        <p:attrNameLst>
                                          <p:attrName>style.visibility</p:attrName>
                                        </p:attrNameLst>
                                      </p:cBhvr>
                                      <p:to>
                                        <p:strVal val="visible"/>
                                      </p:to>
                                    </p:set>
                                    <p:animEffect transition="in" filter="fade">
                                      <p:cBhvr>
                                        <p:cTn id="19" dur="1000"/>
                                        <p:tgtEl>
                                          <p:spTgt spid="29698">
                                            <p:txEl>
                                              <p:pRg st="1" end="1"/>
                                            </p:txEl>
                                          </p:spTgt>
                                        </p:tgtEl>
                                      </p:cBhvr>
                                    </p:animEffect>
                                    <p:anim calcmode="lin" valueType="num">
                                      <p:cBhvr>
                                        <p:cTn id="20" dur="10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969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698">
                                            <p:txEl>
                                              <p:pRg st="2" end="2"/>
                                            </p:txEl>
                                          </p:spTgt>
                                        </p:tgtEl>
                                        <p:attrNameLst>
                                          <p:attrName>style.visibility</p:attrName>
                                        </p:attrNameLst>
                                      </p:cBhvr>
                                      <p:to>
                                        <p:strVal val="visible"/>
                                      </p:to>
                                    </p:set>
                                    <p:animEffect transition="in" filter="fade">
                                      <p:cBhvr>
                                        <p:cTn id="24" dur="1000"/>
                                        <p:tgtEl>
                                          <p:spTgt spid="29698">
                                            <p:txEl>
                                              <p:pRg st="2" end="2"/>
                                            </p:txEl>
                                          </p:spTgt>
                                        </p:tgtEl>
                                      </p:cBhvr>
                                    </p:animEffect>
                                    <p:anim calcmode="lin" valueType="num">
                                      <p:cBhvr>
                                        <p:cTn id="25" dur="10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969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1" nodeType="clickEffect">
                                  <p:stCondLst>
                                    <p:cond delay="0"/>
                                  </p:stCondLst>
                                  <p:childTnLst>
                                    <p:set>
                                      <p:cBhvr>
                                        <p:cTn id="30" dur="1" fill="hold">
                                          <p:stCondLst>
                                            <p:cond delay="0"/>
                                          </p:stCondLst>
                                        </p:cTn>
                                        <p:tgtEl>
                                          <p:spTgt spid="29700"/>
                                        </p:tgtEl>
                                        <p:attrNameLst>
                                          <p:attrName>style.visibility</p:attrName>
                                        </p:attrNameLst>
                                      </p:cBhvr>
                                      <p:to>
                                        <p:strVal val="visible"/>
                                      </p:to>
                                    </p:set>
                                    <p:anim calcmode="lin" valueType="num">
                                      <p:cBhvr additive="base">
                                        <p:cTn id="31" dur="500" fill="hold"/>
                                        <p:tgtEl>
                                          <p:spTgt spid="29700"/>
                                        </p:tgtEl>
                                        <p:attrNameLst>
                                          <p:attrName>ppt_x</p:attrName>
                                        </p:attrNameLst>
                                      </p:cBhvr>
                                      <p:tavLst>
                                        <p:tav tm="0">
                                          <p:val>
                                            <p:strVal val="#ppt_x"/>
                                          </p:val>
                                        </p:tav>
                                        <p:tav tm="100000">
                                          <p:val>
                                            <p:strVal val="#ppt_x"/>
                                          </p:val>
                                        </p:tav>
                                      </p:tavLst>
                                    </p:anim>
                                    <p:anim calcmode="lin" valueType="num">
                                      <p:cBhvr additive="base">
                                        <p:cTn id="32"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29701">
                                            <p:txEl>
                                              <p:pRg st="0" end="0"/>
                                            </p:txEl>
                                          </p:spTgt>
                                        </p:tgtEl>
                                        <p:attrNameLst>
                                          <p:attrName>style.visibility</p:attrName>
                                        </p:attrNameLst>
                                      </p:cBhvr>
                                      <p:to>
                                        <p:strVal val="visible"/>
                                      </p:to>
                                    </p:set>
                                    <p:animEffect transition="in" filter="fade">
                                      <p:cBhvr>
                                        <p:cTn id="37" dur="1000"/>
                                        <p:tgtEl>
                                          <p:spTgt spid="29701">
                                            <p:txEl>
                                              <p:pRg st="0" end="0"/>
                                            </p:txEl>
                                          </p:spTgt>
                                        </p:tgtEl>
                                      </p:cBhvr>
                                    </p:animEffect>
                                    <p:anim calcmode="lin" valueType="num">
                                      <p:cBhvr>
                                        <p:cTn id="38" dur="1000" fill="hold"/>
                                        <p:tgtEl>
                                          <p:spTgt spid="29701">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2970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xit" presetSubtype="4" fill="hold" grpId="0" nodeType="clickEffect">
                                  <p:stCondLst>
                                    <p:cond delay="0"/>
                                  </p:stCondLst>
                                  <p:childTnLst>
                                    <p:anim calcmode="lin" valueType="num">
                                      <p:cBhvr additive="base">
                                        <p:cTn id="43" dur="500"/>
                                        <p:tgtEl>
                                          <p:spTgt spid="29700"/>
                                        </p:tgtEl>
                                        <p:attrNameLst>
                                          <p:attrName>ppt_x</p:attrName>
                                        </p:attrNameLst>
                                      </p:cBhvr>
                                      <p:tavLst>
                                        <p:tav tm="0">
                                          <p:val>
                                            <p:strVal val="ppt_x"/>
                                          </p:val>
                                        </p:tav>
                                        <p:tav tm="100000">
                                          <p:val>
                                            <p:strVal val="ppt_x"/>
                                          </p:val>
                                        </p:tav>
                                      </p:tavLst>
                                    </p:anim>
                                    <p:anim calcmode="lin" valueType="num">
                                      <p:cBhvr additive="base">
                                        <p:cTn id="44" dur="500"/>
                                        <p:tgtEl>
                                          <p:spTgt spid="29700"/>
                                        </p:tgtEl>
                                        <p:attrNameLst>
                                          <p:attrName>ppt_y</p:attrName>
                                        </p:attrNameLst>
                                      </p:cBhvr>
                                      <p:tavLst>
                                        <p:tav tm="0">
                                          <p:val>
                                            <p:strVal val="ppt_y"/>
                                          </p:val>
                                        </p:tav>
                                        <p:tav tm="100000">
                                          <p:val>
                                            <p:strVal val="1+ppt_h/2"/>
                                          </p:val>
                                        </p:tav>
                                      </p:tavLst>
                                    </p:anim>
                                    <p:set>
                                      <p:cBhvr>
                                        <p:cTn id="45" dur="1" fill="hold">
                                          <p:stCondLst>
                                            <p:cond delay="499"/>
                                          </p:stCondLst>
                                        </p:cTn>
                                        <p:tgtEl>
                                          <p:spTgt spid="297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7" grpId="0"/>
      <p:bldP spid="29700" grpId="0"/>
      <p:bldP spid="2970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a:xfrm>
            <a:off x="1006475" y="793750"/>
            <a:ext cx="7597775" cy="482600"/>
          </a:xfrm>
          <a:noFill/>
          <a:ln>
            <a:noFill/>
          </a:ln>
        </p:spPr>
        <p:txBody>
          <a:bodyPr/>
          <a:lstStyle/>
          <a:p>
            <a:pPr eaLnBrk="1" hangingPunct="1"/>
            <a:r>
              <a:rPr lang="zh-CN" altLang="en-US" sz="2400" b="1" dirty="0">
                <a:solidFill>
                  <a:srgbClr val="FF0000"/>
                </a:solidFill>
                <a:latin typeface="华文新魏" panose="02010800040101010101" pitchFamily="2" charset="-122"/>
                <a:ea typeface="华文新魏" panose="02010800040101010101" pitchFamily="2" charset="-122"/>
              </a:rPr>
              <a:t>第二章 组合逻辑电路的分析与设计</a:t>
            </a:r>
            <a:endParaRPr lang="zh-CN" altLang="en-US" sz="2400" dirty="0">
              <a:solidFill>
                <a:srgbClr val="FF0000"/>
              </a:solidFill>
              <a:latin typeface="华文新魏" panose="02010800040101010101" pitchFamily="2" charset="-122"/>
              <a:ea typeface="华文新魏" panose="02010800040101010101" pitchFamily="2" charset="-122"/>
            </a:endParaRPr>
          </a:p>
        </p:txBody>
      </p:sp>
      <p:sp>
        <p:nvSpPr>
          <p:cNvPr id="2" name="Rectangle 3"/>
          <p:cNvSpPr>
            <a:spLocks noGrp="1"/>
          </p:cNvSpPr>
          <p:nvPr>
            <p:ph idx="1"/>
          </p:nvPr>
        </p:nvSpPr>
        <p:spPr>
          <a:xfrm>
            <a:off x="971550" y="1419225"/>
            <a:ext cx="7786688" cy="2968625"/>
          </a:xfrm>
          <a:noFill/>
          <a:ln>
            <a:noFill/>
          </a:ln>
        </p:spPr>
        <p:txBody>
          <a:bodyPr/>
          <a:lstStyle/>
          <a:p>
            <a:pPr eaLnBrk="1" hangingPunct="1">
              <a:buNone/>
            </a:pPr>
            <a:r>
              <a:rPr lang="zh-CN" altLang="en-US" sz="2000" b="1" dirty="0">
                <a:solidFill>
                  <a:srgbClr val="FF0000"/>
                </a:solidFill>
                <a:latin typeface="华文新魏" panose="02010800040101010101" pitchFamily="2" charset="-122"/>
                <a:ea typeface="华文新魏" panose="02010800040101010101" pitchFamily="2" charset="-122"/>
              </a:rPr>
              <a:t>学习要求： </a:t>
            </a:r>
          </a:p>
          <a:p>
            <a:pPr eaLnBrk="1" hangingPunct="1">
              <a:lnSpc>
                <a:spcPct val="120000"/>
              </a:lnSpc>
              <a:buNone/>
            </a:pPr>
            <a:r>
              <a:rPr lang="zh-CN" altLang="en-US" sz="2000"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rPr>
              <a:t>熟悉逻辑电路设计文档标准</a:t>
            </a: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 掌握组合逻辑电路的分析方法</a:t>
            </a:r>
            <a:endParaRPr lang="en-US" altLang="zh-CN" sz="2000" b="1" dirty="0">
              <a:latin typeface="华文新魏" panose="02010800040101010101" pitchFamily="2" charset="-122"/>
              <a:ea typeface="华文新魏" panose="02010800040101010101" pitchFamily="2" charset="-122"/>
            </a:endParaRPr>
          </a:p>
          <a:p>
            <a:pPr eaLnBrk="1" hangingPunct="1">
              <a:lnSpc>
                <a:spcPct val="120000"/>
              </a:lnSpc>
              <a:buNone/>
            </a:pPr>
            <a:r>
              <a:rPr lang="en-US" altLang="zh-CN" sz="2000" b="1" dirty="0">
                <a:latin typeface="华文新魏" panose="02010800040101010101" pitchFamily="2" charset="-122"/>
                <a:ea typeface="华文新魏" panose="02010800040101010101" pitchFamily="2" charset="-122"/>
              </a:rPr>
              <a:t>    </a:t>
            </a:r>
            <a:r>
              <a:rPr lang="zh-CN" altLang="en-US" sz="2000" b="1" dirty="0">
                <a:latin typeface="华文新魏" panose="02010800040101010101" pitchFamily="2" charset="-122"/>
                <a:ea typeface="华文新魏" panose="02010800040101010101" pitchFamily="2" charset="-122"/>
              </a:rPr>
              <a:t>● 掌握组合逻辑电路设计的一般方法</a:t>
            </a:r>
            <a:endParaRPr lang="en-US" altLang="zh-CN" sz="2000" b="1" dirty="0">
              <a:latin typeface="华文新魏" panose="02010800040101010101" pitchFamily="2" charset="-122"/>
              <a:ea typeface="华文新魏" panose="02010800040101010101" pitchFamily="2" charset="-122"/>
            </a:endParaRP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 </a:t>
            </a:r>
            <a:r>
              <a:rPr lang="zh-CN" altLang="en-US" sz="2000" b="1" dirty="0">
                <a:latin typeface="华文新魏" panose="02010800040101010101" pitchFamily="2" charset="-122"/>
                <a:ea typeface="华文新魏" panose="02010800040101010101" pitchFamily="2" charset="-122"/>
                <a:sym typeface="+mn-ea"/>
              </a:rPr>
              <a:t>掌握</a:t>
            </a:r>
            <a:r>
              <a:rPr lang="zh-CN" altLang="en-US" sz="2000" b="1" dirty="0">
                <a:latin typeface="华文新魏" panose="02010800040101010101" pitchFamily="2" charset="-122"/>
                <a:ea typeface="华文新魏" panose="02010800040101010101" pitchFamily="2" charset="-122"/>
              </a:rPr>
              <a:t>组合逻辑电路的竞争与险象识别与消除方法</a:t>
            </a:r>
          </a:p>
          <a:p>
            <a:pPr eaLnBrk="1" hangingPunct="1">
              <a:lnSpc>
                <a:spcPct val="120000"/>
              </a:lnSpc>
              <a:buNone/>
            </a:pPr>
            <a:r>
              <a:rPr lang="zh-CN" altLang="en-US" sz="2000" b="1" dirty="0">
                <a:latin typeface="华文新魏" panose="02010800040101010101" pitchFamily="2" charset="-122"/>
                <a:ea typeface="华文新魏" panose="02010800040101010101" pitchFamily="2" charset="-122"/>
              </a:rPr>
              <a:t>    ● 熟练掌握常用</a:t>
            </a:r>
            <a:r>
              <a:rPr lang="en-US" altLang="zh-CN" sz="2000" b="1" dirty="0">
                <a:latin typeface="华文新魏" panose="02010800040101010101" pitchFamily="2" charset="-122"/>
                <a:ea typeface="华文新魏" panose="02010800040101010101" pitchFamily="2" charset="-122"/>
              </a:rPr>
              <a:t>MSI</a:t>
            </a:r>
            <a:r>
              <a:rPr lang="zh-CN" altLang="en-US" sz="2000" b="1" dirty="0">
                <a:latin typeface="华文新魏" panose="02010800040101010101" pitchFamily="2" charset="-122"/>
                <a:ea typeface="华文新魏" panose="02010800040101010101" pitchFamily="2" charset="-122"/>
              </a:rPr>
              <a:t>组合逻辑器件及其应用</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charRg st="26" end="43"/>
                                            </p:txEl>
                                          </p:spTgt>
                                        </p:tgtEl>
                                        <p:attrNameLst>
                                          <p:attrName>style.visibility</p:attrName>
                                        </p:attrNameLst>
                                      </p:cBhvr>
                                      <p:to>
                                        <p:strVal val="visible"/>
                                      </p:to>
                                    </p:set>
                                    <p:animEffect transition="in" filter="fade">
                                      <p:cBhvr>
                                        <p:cTn id="24" dur="1000"/>
                                        <p:tgtEl>
                                          <p:spTgt spid="2">
                                            <p:txEl>
                                              <p:charRg st="26" end="43"/>
                                            </p:txEl>
                                          </p:spTgt>
                                        </p:tgtEl>
                                      </p:cBhvr>
                                    </p:animEffect>
                                    <p:anim calcmode="lin" valueType="num">
                                      <p:cBhvr>
                                        <p:cTn id="25" dur="1000" fill="hold"/>
                                        <p:tgtEl>
                                          <p:spTgt spid="2">
                                            <p:txEl>
                                              <p:charRg st="26" end="4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charRg st="26" end="4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charRg st="43" end="65"/>
                                            </p:txEl>
                                          </p:spTgt>
                                        </p:tgtEl>
                                        <p:attrNameLst>
                                          <p:attrName>style.visibility</p:attrName>
                                        </p:attrNameLst>
                                      </p:cBhvr>
                                      <p:to>
                                        <p:strVal val="visible"/>
                                      </p:to>
                                    </p:set>
                                    <p:animEffect transition="in" filter="fade">
                                      <p:cBhvr>
                                        <p:cTn id="29" dur="1000"/>
                                        <p:tgtEl>
                                          <p:spTgt spid="2">
                                            <p:txEl>
                                              <p:charRg st="43" end="65"/>
                                            </p:txEl>
                                          </p:spTgt>
                                        </p:tgtEl>
                                      </p:cBhvr>
                                    </p:animEffect>
                                    <p:anim calcmode="lin" valueType="num">
                                      <p:cBhvr>
                                        <p:cTn id="30" dur="1000" fill="hold"/>
                                        <p:tgtEl>
                                          <p:spTgt spid="2">
                                            <p:txEl>
                                              <p:charRg st="43" end="6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charRg st="43" end="6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
                                            <p:txEl>
                                              <p:charRg st="65" end="87"/>
                                            </p:txEl>
                                          </p:spTgt>
                                        </p:tgtEl>
                                        <p:attrNameLst>
                                          <p:attrName>style.visibility</p:attrName>
                                        </p:attrNameLst>
                                      </p:cBhvr>
                                      <p:to>
                                        <p:strVal val="visible"/>
                                      </p:to>
                                    </p:set>
                                    <p:animEffect transition="in" filter="fade">
                                      <p:cBhvr>
                                        <p:cTn id="34" dur="1000"/>
                                        <p:tgtEl>
                                          <p:spTgt spid="2">
                                            <p:txEl>
                                              <p:charRg st="65" end="87"/>
                                            </p:txEl>
                                          </p:spTgt>
                                        </p:tgtEl>
                                      </p:cBhvr>
                                    </p:animEffect>
                                    <p:anim calcmode="lin" valueType="num">
                                      <p:cBhvr>
                                        <p:cTn id="35" dur="1000" fill="hold"/>
                                        <p:tgtEl>
                                          <p:spTgt spid="2">
                                            <p:txEl>
                                              <p:charRg st="65" end="87"/>
                                            </p:txEl>
                                          </p:spTgt>
                                        </p:tgtEl>
                                        <p:attrNameLst>
                                          <p:attrName>ppt_x</p:attrName>
                                        </p:attrNameLst>
                                      </p:cBhvr>
                                      <p:tavLst>
                                        <p:tav tm="0">
                                          <p:val>
                                            <p:strVal val="#ppt_x"/>
                                          </p:val>
                                        </p:tav>
                                        <p:tav tm="100000">
                                          <p:val>
                                            <p:strVal val="#ppt_x"/>
                                          </p:val>
                                        </p:tav>
                                      </p:tavLst>
                                    </p:anim>
                                    <p:anim calcmode="lin" valueType="num">
                                      <p:cBhvr>
                                        <p:cTn id="36" dur="1000" fill="hold"/>
                                        <p:tgtEl>
                                          <p:spTgt spid="2">
                                            <p:txEl>
                                              <p:charRg st="65" end="87"/>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
                                            <p:txEl>
                                              <p:charRg st="87" end="113"/>
                                            </p:txEl>
                                          </p:spTgt>
                                        </p:tgtEl>
                                        <p:attrNameLst>
                                          <p:attrName>style.visibility</p:attrName>
                                        </p:attrNameLst>
                                      </p:cBhvr>
                                      <p:to>
                                        <p:strVal val="visible"/>
                                      </p:to>
                                    </p:set>
                                    <p:animEffect transition="in" filter="fade">
                                      <p:cBhvr>
                                        <p:cTn id="39" dur="1000"/>
                                        <p:tgtEl>
                                          <p:spTgt spid="2">
                                            <p:txEl>
                                              <p:charRg st="87" end="113"/>
                                            </p:txEl>
                                          </p:spTgt>
                                        </p:tgtEl>
                                      </p:cBhvr>
                                    </p:animEffect>
                                    <p:anim calcmode="lin" valueType="num">
                                      <p:cBhvr>
                                        <p:cTn id="40" dur="1000" fill="hold"/>
                                        <p:tgtEl>
                                          <p:spTgt spid="2">
                                            <p:txEl>
                                              <p:charRg st="87" end="113"/>
                                            </p:txEl>
                                          </p:spTgt>
                                        </p:tgtEl>
                                        <p:attrNameLst>
                                          <p:attrName>ppt_x</p:attrName>
                                        </p:attrNameLst>
                                      </p:cBhvr>
                                      <p:tavLst>
                                        <p:tav tm="0">
                                          <p:val>
                                            <p:strVal val="#ppt_x"/>
                                          </p:val>
                                        </p:tav>
                                        <p:tav tm="100000">
                                          <p:val>
                                            <p:strVal val="#ppt_x"/>
                                          </p:val>
                                        </p:tav>
                                      </p:tavLst>
                                    </p:anim>
                                    <p:anim calcmode="lin" valueType="num">
                                      <p:cBhvr>
                                        <p:cTn id="41" dur="1000" fill="hold"/>
                                        <p:tgtEl>
                                          <p:spTgt spid="2">
                                            <p:txEl>
                                              <p:charRg st="87" end="1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9" name="Group 57"/>
          <p:cNvGrpSpPr/>
          <p:nvPr/>
        </p:nvGrpSpPr>
        <p:grpSpPr>
          <a:xfrm>
            <a:off x="755650" y="2997200"/>
            <a:ext cx="3429000" cy="762000"/>
            <a:chOff x="528" y="2553"/>
            <a:chExt cx="2160" cy="641"/>
          </a:xfrm>
        </p:grpSpPr>
        <p:sp>
          <p:nvSpPr>
            <p:cNvPr id="48175" name="Text Box 7"/>
            <p:cNvSpPr txBox="1"/>
            <p:nvPr/>
          </p:nvSpPr>
          <p:spPr>
            <a:xfrm>
              <a:off x="960" y="2553"/>
              <a:ext cx="528" cy="641"/>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4400" dirty="0">
                  <a:solidFill>
                    <a:schemeClr val="tx1"/>
                  </a:solidFill>
                  <a:latin typeface="华文新魏" panose="02010800040101010101" pitchFamily="2" charset="-122"/>
                  <a:ea typeface="华文新魏" panose="02010800040101010101" pitchFamily="2" charset="-122"/>
                </a:rPr>
                <a:t>｛</a:t>
              </a:r>
            </a:p>
          </p:txBody>
        </p:sp>
        <p:sp>
          <p:nvSpPr>
            <p:cNvPr id="48176" name="Text Box 8"/>
            <p:cNvSpPr txBox="1"/>
            <p:nvPr/>
          </p:nvSpPr>
          <p:spPr>
            <a:xfrm>
              <a:off x="528" y="2688"/>
              <a:ext cx="912" cy="307"/>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rgbClr val="FF0000"/>
                  </a:solidFill>
                  <a:latin typeface="华文新魏" panose="02010800040101010101" pitchFamily="2" charset="-122"/>
                  <a:ea typeface="华文新魏" panose="02010800040101010101" pitchFamily="2" charset="-122"/>
                </a:rPr>
                <a:t>DATA</a:t>
              </a:r>
              <a:r>
                <a:rPr lang="en-US" altLang="zh-CN" sz="1800" dirty="0">
                  <a:solidFill>
                    <a:schemeClr val="tx1"/>
                  </a:solidFill>
                  <a:latin typeface="华文新魏" panose="02010800040101010101" pitchFamily="2" charset="-122"/>
                  <a:ea typeface="华文新魏" panose="02010800040101010101" pitchFamily="2" charset="-122"/>
                </a:rPr>
                <a:t> =</a:t>
              </a:r>
            </a:p>
          </p:txBody>
        </p:sp>
        <p:sp>
          <p:nvSpPr>
            <p:cNvPr id="48177" name="Text Box 9"/>
            <p:cNvSpPr txBox="1"/>
            <p:nvPr/>
          </p:nvSpPr>
          <p:spPr>
            <a:xfrm>
              <a:off x="1344" y="2582"/>
              <a:ext cx="1296" cy="307"/>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rgbClr val="FF0000"/>
                  </a:solidFill>
                  <a:latin typeface="华文新魏" panose="02010800040101010101" pitchFamily="2" charset="-122"/>
                  <a:ea typeface="华文新魏" panose="02010800040101010101" pitchFamily="2" charset="-122"/>
                </a:rPr>
                <a:t>A</a:t>
              </a: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chemeClr val="tx1"/>
                  </a:solidFill>
                  <a:latin typeface="华文新魏" panose="02010800040101010101" pitchFamily="2" charset="-122"/>
                  <a:ea typeface="华文新魏" panose="02010800040101010101" pitchFamily="2" charset="-122"/>
                </a:rPr>
                <a:t>当</a:t>
              </a:r>
              <a:r>
                <a:rPr lang="en-US" altLang="zh-CN" sz="1800" dirty="0">
                  <a:solidFill>
                    <a:srgbClr val="FF0000"/>
                  </a:solidFill>
                  <a:latin typeface="华文新魏" panose="02010800040101010101" pitchFamily="2" charset="-122"/>
                  <a:ea typeface="华文新魏" panose="02010800040101010101" pitchFamily="2" charset="-122"/>
                </a:rPr>
                <a:t>SEL = 1</a:t>
              </a:r>
            </a:p>
          </p:txBody>
        </p:sp>
        <p:sp>
          <p:nvSpPr>
            <p:cNvPr id="48178" name="Text Box 10"/>
            <p:cNvSpPr txBox="1"/>
            <p:nvPr/>
          </p:nvSpPr>
          <p:spPr>
            <a:xfrm>
              <a:off x="1344" y="2822"/>
              <a:ext cx="134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rgbClr val="FF0000"/>
                  </a:solidFill>
                  <a:latin typeface="华文新魏" panose="02010800040101010101" pitchFamily="2" charset="-122"/>
                  <a:ea typeface="华文新魏" panose="02010800040101010101" pitchFamily="2" charset="-122"/>
                </a:rPr>
                <a:t>B </a:t>
              </a: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chemeClr val="tx1"/>
                  </a:solidFill>
                  <a:latin typeface="华文新魏" panose="02010800040101010101" pitchFamily="2" charset="-122"/>
                  <a:ea typeface="华文新魏" panose="02010800040101010101" pitchFamily="2" charset="-122"/>
                </a:rPr>
                <a:t>当</a:t>
              </a:r>
              <a:r>
                <a:rPr lang="en-US" altLang="zh-CN" sz="1800" dirty="0">
                  <a:solidFill>
                    <a:srgbClr val="FF0000"/>
                  </a:solidFill>
                  <a:latin typeface="华文新魏" panose="02010800040101010101" pitchFamily="2" charset="-122"/>
                  <a:ea typeface="华文新魏" panose="02010800040101010101" pitchFamily="2" charset="-122"/>
                </a:rPr>
                <a:t>SEL = 0</a:t>
              </a:r>
            </a:p>
          </p:txBody>
        </p:sp>
      </p:grpSp>
      <p:sp>
        <p:nvSpPr>
          <p:cNvPr id="47112" name="Text Box 65"/>
          <p:cNvSpPr txBox="1"/>
          <p:nvPr/>
        </p:nvSpPr>
        <p:spPr>
          <a:xfrm>
            <a:off x="530225" y="2414588"/>
            <a:ext cx="32766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则输出数据信号</a:t>
            </a:r>
            <a:r>
              <a:rPr lang="en-US" altLang="zh-CN" sz="1800" b="1" dirty="0">
                <a:solidFill>
                  <a:srgbClr val="FF0000"/>
                </a:solidFill>
                <a:latin typeface="华文新魏" panose="02010800040101010101" pitchFamily="2" charset="-122"/>
                <a:ea typeface="华文新魏" panose="02010800040101010101" pitchFamily="2" charset="-122"/>
              </a:rPr>
              <a:t>DATA</a:t>
            </a:r>
            <a:r>
              <a:rPr lang="zh-CN" altLang="en-US" sz="1800" b="1" dirty="0">
                <a:solidFill>
                  <a:schemeClr val="tx1"/>
                </a:solidFill>
                <a:latin typeface="华文新魏" panose="02010800040101010101" pitchFamily="2" charset="-122"/>
                <a:ea typeface="华文新魏" panose="02010800040101010101" pitchFamily="2" charset="-122"/>
              </a:rPr>
              <a:t>如下：</a:t>
            </a:r>
            <a:r>
              <a:rPr lang="zh-CN" altLang="en-US" sz="1800" dirty="0">
                <a:solidFill>
                  <a:schemeClr val="tx1"/>
                </a:solidFill>
                <a:latin typeface="华文新魏" panose="02010800040101010101" pitchFamily="2" charset="-122"/>
                <a:ea typeface="华文新魏" panose="02010800040101010101" pitchFamily="2" charset="-122"/>
              </a:rPr>
              <a:t> </a:t>
            </a:r>
          </a:p>
        </p:txBody>
      </p:sp>
      <p:grpSp>
        <p:nvGrpSpPr>
          <p:cNvPr id="2" name="组合 1"/>
          <p:cNvGrpSpPr/>
          <p:nvPr/>
        </p:nvGrpSpPr>
        <p:grpSpPr>
          <a:xfrm>
            <a:off x="3760470" y="2408714"/>
            <a:ext cx="4628515" cy="1544819"/>
            <a:chOff x="5922" y="3793"/>
            <a:chExt cx="7289" cy="2433"/>
          </a:xfrm>
        </p:grpSpPr>
        <p:grpSp>
          <p:nvGrpSpPr>
            <p:cNvPr id="47111" name="Group 64"/>
            <p:cNvGrpSpPr/>
            <p:nvPr/>
          </p:nvGrpSpPr>
          <p:grpSpPr>
            <a:xfrm>
              <a:off x="5922" y="3793"/>
              <a:ext cx="7289" cy="2433"/>
              <a:chOff x="2214" y="2939"/>
              <a:chExt cx="3528" cy="1296"/>
            </a:xfrm>
          </p:grpSpPr>
          <p:sp>
            <p:nvSpPr>
              <p:cNvPr id="48141" name="Rectangle 53"/>
              <p:cNvSpPr/>
              <p:nvPr/>
            </p:nvSpPr>
            <p:spPr>
              <a:xfrm>
                <a:off x="2214" y="2939"/>
                <a:ext cx="3456" cy="1296"/>
              </a:xfrm>
              <a:prstGeom prst="rect">
                <a:avLst/>
              </a:prstGeom>
              <a:solidFill>
                <a:srgbClr val="9DC3E6"/>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2" name="Rectangle 11"/>
              <p:cNvSpPr/>
              <p:nvPr/>
            </p:nvSpPr>
            <p:spPr>
              <a:xfrm>
                <a:off x="3936" y="3087"/>
                <a:ext cx="2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3" name="Rectangle 12"/>
              <p:cNvSpPr/>
              <p:nvPr/>
            </p:nvSpPr>
            <p:spPr>
              <a:xfrm>
                <a:off x="3936" y="3648"/>
                <a:ext cx="2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4" name="Rectangle 13"/>
              <p:cNvSpPr/>
              <p:nvPr/>
            </p:nvSpPr>
            <p:spPr>
              <a:xfrm>
                <a:off x="3072" y="3648"/>
                <a:ext cx="288" cy="2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6" name="Line 17"/>
              <p:cNvSpPr/>
              <p:nvPr/>
            </p:nvSpPr>
            <p:spPr>
              <a:xfrm>
                <a:off x="4464" y="3482"/>
                <a:ext cx="336" cy="0"/>
              </a:xfrm>
              <a:prstGeom prst="line">
                <a:avLst/>
              </a:prstGeom>
              <a:ln w="28575" cap="flat" cmpd="sng">
                <a:solidFill>
                  <a:schemeClr val="tx1"/>
                </a:solidFill>
                <a:prstDash val="solid"/>
                <a:headEnd type="none" w="med" len="med"/>
                <a:tailEnd type="none" w="med" len="med"/>
              </a:ln>
            </p:spPr>
          </p:sp>
          <p:sp>
            <p:nvSpPr>
              <p:cNvPr id="33806" name="Line 19"/>
              <p:cNvSpPr/>
              <p:nvPr/>
            </p:nvSpPr>
            <p:spPr>
              <a:xfrm>
                <a:off x="5126" y="3619"/>
                <a:ext cx="2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8148" name="Text Box 21"/>
              <p:cNvSpPr txBox="1"/>
              <p:nvPr/>
            </p:nvSpPr>
            <p:spPr>
              <a:xfrm>
                <a:off x="5112" y="3352"/>
                <a:ext cx="630" cy="307"/>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DATA</a:t>
                </a:r>
              </a:p>
            </p:txBody>
          </p:sp>
          <p:sp>
            <p:nvSpPr>
              <p:cNvPr id="48149" name="Oval 22"/>
              <p:cNvSpPr/>
              <p:nvPr/>
            </p:nvSpPr>
            <p:spPr>
              <a:xfrm>
                <a:off x="4756" y="3460"/>
                <a:ext cx="45" cy="45"/>
              </a:xfrm>
              <a:prstGeom prst="ellipse">
                <a:avLst/>
              </a:prstGeom>
              <a:solidFill>
                <a:schemeClr val="hlink"/>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50" name="Line 27"/>
              <p:cNvSpPr/>
              <p:nvPr/>
            </p:nvSpPr>
            <p:spPr>
              <a:xfrm>
                <a:off x="4472" y="3696"/>
                <a:ext cx="336" cy="0"/>
              </a:xfrm>
              <a:prstGeom prst="line">
                <a:avLst/>
              </a:prstGeom>
              <a:ln w="28575" cap="flat" cmpd="sng">
                <a:solidFill>
                  <a:schemeClr val="tx1"/>
                </a:solidFill>
                <a:prstDash val="solid"/>
                <a:headEnd type="none" w="med" len="med"/>
                <a:tailEnd type="none" w="med" len="med"/>
              </a:ln>
            </p:spPr>
          </p:sp>
          <p:sp>
            <p:nvSpPr>
              <p:cNvPr id="48151" name="Line 28"/>
              <p:cNvSpPr/>
              <p:nvPr/>
            </p:nvSpPr>
            <p:spPr>
              <a:xfrm>
                <a:off x="4272" y="3301"/>
                <a:ext cx="192" cy="0"/>
              </a:xfrm>
              <a:prstGeom prst="line">
                <a:avLst/>
              </a:prstGeom>
              <a:ln w="28575" cap="flat" cmpd="sng">
                <a:solidFill>
                  <a:schemeClr val="tx1"/>
                </a:solidFill>
                <a:prstDash val="solid"/>
                <a:headEnd type="none" w="med" len="med"/>
                <a:tailEnd type="none" w="med" len="med"/>
              </a:ln>
            </p:spPr>
          </p:sp>
          <p:sp>
            <p:nvSpPr>
              <p:cNvPr id="48152" name="Line 29"/>
              <p:cNvSpPr/>
              <p:nvPr/>
            </p:nvSpPr>
            <p:spPr>
              <a:xfrm>
                <a:off x="4272" y="3862"/>
                <a:ext cx="192" cy="0"/>
              </a:xfrm>
              <a:prstGeom prst="line">
                <a:avLst/>
              </a:prstGeom>
              <a:ln w="28575" cap="flat" cmpd="sng">
                <a:solidFill>
                  <a:schemeClr val="tx1"/>
                </a:solidFill>
                <a:prstDash val="solid"/>
                <a:headEnd type="none" w="med" len="med"/>
                <a:tailEnd type="none" w="med" len="med"/>
              </a:ln>
            </p:spPr>
          </p:sp>
          <p:sp>
            <p:nvSpPr>
              <p:cNvPr id="48153" name="Line 30"/>
              <p:cNvSpPr/>
              <p:nvPr/>
            </p:nvSpPr>
            <p:spPr>
              <a:xfrm>
                <a:off x="4464" y="3312"/>
                <a:ext cx="0" cy="159"/>
              </a:xfrm>
              <a:prstGeom prst="line">
                <a:avLst/>
              </a:prstGeom>
              <a:ln w="28575" cap="flat" cmpd="sng">
                <a:solidFill>
                  <a:schemeClr val="tx1"/>
                </a:solidFill>
                <a:prstDash val="solid"/>
                <a:headEnd type="none" w="med" len="med"/>
                <a:tailEnd type="none" w="med" len="med"/>
              </a:ln>
            </p:spPr>
          </p:sp>
          <p:sp>
            <p:nvSpPr>
              <p:cNvPr id="48154" name="Line 31"/>
              <p:cNvSpPr/>
              <p:nvPr/>
            </p:nvSpPr>
            <p:spPr>
              <a:xfrm>
                <a:off x="4464" y="3716"/>
                <a:ext cx="0" cy="150"/>
              </a:xfrm>
              <a:prstGeom prst="line">
                <a:avLst/>
              </a:prstGeom>
              <a:ln w="28575" cap="flat" cmpd="sng">
                <a:solidFill>
                  <a:schemeClr val="tx1"/>
                </a:solidFill>
                <a:prstDash val="solid"/>
                <a:headEnd type="none" w="med" len="med"/>
                <a:tailEnd type="none" w="med" len="med"/>
              </a:ln>
            </p:spPr>
          </p:sp>
          <p:sp>
            <p:nvSpPr>
              <p:cNvPr id="48155" name="Text Box 32"/>
              <p:cNvSpPr txBox="1"/>
              <p:nvPr/>
            </p:nvSpPr>
            <p:spPr>
              <a:xfrm>
                <a:off x="2256" y="3395"/>
                <a:ext cx="52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SEL</a:t>
                </a:r>
              </a:p>
            </p:txBody>
          </p:sp>
          <p:sp>
            <p:nvSpPr>
              <p:cNvPr id="48156" name="Text Box 33"/>
              <p:cNvSpPr txBox="1"/>
              <p:nvPr/>
            </p:nvSpPr>
            <p:spPr>
              <a:xfrm>
                <a:off x="3408" y="3729"/>
                <a:ext cx="52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BSEL</a:t>
                </a:r>
              </a:p>
            </p:txBody>
          </p:sp>
          <p:sp>
            <p:nvSpPr>
              <p:cNvPr id="33817" name="Line 35"/>
              <p:cNvSpPr/>
              <p:nvPr/>
            </p:nvSpPr>
            <p:spPr>
              <a:xfrm>
                <a:off x="3360" y="3772"/>
                <a:ext cx="577"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8158" name="Line 37"/>
              <p:cNvSpPr/>
              <p:nvPr/>
            </p:nvSpPr>
            <p:spPr>
              <a:xfrm>
                <a:off x="2562" y="3386"/>
                <a:ext cx="1374" cy="0"/>
              </a:xfrm>
              <a:prstGeom prst="line">
                <a:avLst/>
              </a:prstGeom>
              <a:ln w="28575" cap="flat" cmpd="sng">
                <a:solidFill>
                  <a:schemeClr val="tx1"/>
                </a:solidFill>
                <a:prstDash val="solid"/>
                <a:headEnd type="none" w="med" len="med"/>
                <a:tailEnd type="none" w="med" len="med"/>
              </a:ln>
            </p:spPr>
          </p:sp>
          <p:sp>
            <p:nvSpPr>
              <p:cNvPr id="48159" name="Line 38"/>
              <p:cNvSpPr/>
              <p:nvPr/>
            </p:nvSpPr>
            <p:spPr>
              <a:xfrm>
                <a:off x="2832" y="3403"/>
                <a:ext cx="0" cy="367"/>
              </a:xfrm>
              <a:prstGeom prst="line">
                <a:avLst/>
              </a:prstGeom>
              <a:ln w="28575" cap="flat" cmpd="sng">
                <a:solidFill>
                  <a:schemeClr val="tx1"/>
                </a:solidFill>
                <a:prstDash val="solid"/>
                <a:headEnd type="none" w="med" len="med"/>
                <a:tailEnd type="none" w="med" len="med"/>
              </a:ln>
            </p:spPr>
          </p:sp>
          <p:sp>
            <p:nvSpPr>
              <p:cNvPr id="48160" name="Line 39"/>
              <p:cNvSpPr/>
              <p:nvPr/>
            </p:nvSpPr>
            <p:spPr>
              <a:xfrm>
                <a:off x="2827" y="3770"/>
                <a:ext cx="244" cy="2"/>
              </a:xfrm>
              <a:prstGeom prst="line">
                <a:avLst/>
              </a:prstGeom>
              <a:ln w="28575" cap="flat" cmpd="sng">
                <a:solidFill>
                  <a:schemeClr val="tx1"/>
                </a:solidFill>
                <a:prstDash val="solid"/>
                <a:headEnd type="none" w="med" len="med"/>
                <a:tailEnd type="none" w="med" len="med"/>
              </a:ln>
            </p:spPr>
          </p:sp>
          <p:sp>
            <p:nvSpPr>
              <p:cNvPr id="48161" name="Oval 40"/>
              <p:cNvSpPr/>
              <p:nvPr/>
            </p:nvSpPr>
            <p:spPr>
              <a:xfrm>
                <a:off x="2802" y="3357"/>
                <a:ext cx="58" cy="64"/>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62" name="Text Box 41"/>
              <p:cNvSpPr txBox="1"/>
              <p:nvPr/>
            </p:nvSpPr>
            <p:spPr>
              <a:xfrm>
                <a:off x="2400" y="3002"/>
                <a:ext cx="336"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8163" name="Text Box 42"/>
              <p:cNvSpPr txBox="1"/>
              <p:nvPr/>
            </p:nvSpPr>
            <p:spPr>
              <a:xfrm>
                <a:off x="2448" y="3731"/>
                <a:ext cx="28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8164" name="Line 43"/>
              <p:cNvSpPr/>
              <p:nvPr/>
            </p:nvSpPr>
            <p:spPr>
              <a:xfrm flipH="1">
                <a:off x="2537" y="3993"/>
                <a:ext cx="1401" cy="1"/>
              </a:xfrm>
              <a:prstGeom prst="line">
                <a:avLst/>
              </a:prstGeom>
              <a:ln w="28575" cap="flat" cmpd="sng">
                <a:solidFill>
                  <a:schemeClr val="tx1"/>
                </a:solidFill>
                <a:prstDash val="solid"/>
                <a:headEnd type="none" w="med" len="med"/>
                <a:tailEnd type="none" w="med" len="med"/>
              </a:ln>
            </p:spPr>
          </p:sp>
          <p:sp>
            <p:nvSpPr>
              <p:cNvPr id="48165" name="Text Box 45"/>
              <p:cNvSpPr txBox="1"/>
              <p:nvPr/>
            </p:nvSpPr>
            <p:spPr>
              <a:xfrm>
                <a:off x="3984" y="3088"/>
                <a:ext cx="288"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8166" name="Text Box 46"/>
              <p:cNvSpPr txBox="1"/>
              <p:nvPr/>
            </p:nvSpPr>
            <p:spPr>
              <a:xfrm>
                <a:off x="3984" y="3638"/>
                <a:ext cx="288"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8167" name="Text Box 47"/>
              <p:cNvSpPr txBox="1"/>
              <p:nvPr/>
            </p:nvSpPr>
            <p:spPr>
              <a:xfrm>
                <a:off x="3105" y="3636"/>
                <a:ext cx="64" cy="309"/>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１</a:t>
                </a:r>
              </a:p>
            </p:txBody>
          </p:sp>
          <p:sp>
            <p:nvSpPr>
              <p:cNvPr id="48171" name="Oval 24"/>
              <p:cNvSpPr/>
              <p:nvPr/>
            </p:nvSpPr>
            <p:spPr>
              <a:xfrm>
                <a:off x="4756" y="3666"/>
                <a:ext cx="45" cy="45"/>
              </a:xfrm>
              <a:prstGeom prst="ellipse">
                <a:avLst/>
              </a:prstGeom>
              <a:solidFill>
                <a:schemeClr val="hlink"/>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72" name="Oval 26"/>
              <p:cNvSpPr/>
              <p:nvPr/>
            </p:nvSpPr>
            <p:spPr>
              <a:xfrm>
                <a:off x="4246" y="3843"/>
                <a:ext cx="45" cy="45"/>
              </a:xfrm>
              <a:prstGeom prst="ellipse">
                <a:avLst/>
              </a:prstGeom>
              <a:solidFill>
                <a:schemeClr val="hlink"/>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73" name="Line 54"/>
              <p:cNvSpPr/>
              <p:nvPr/>
            </p:nvSpPr>
            <p:spPr>
              <a:xfrm>
                <a:off x="2562" y="3242"/>
                <a:ext cx="1374" cy="0"/>
              </a:xfrm>
              <a:prstGeom prst="line">
                <a:avLst/>
              </a:prstGeom>
              <a:ln w="28575" cap="flat" cmpd="sng">
                <a:solidFill>
                  <a:schemeClr val="tx1"/>
                </a:solidFill>
                <a:prstDash val="solid"/>
                <a:headEnd type="none" w="med" len="med"/>
                <a:tailEnd type="none" w="med" len="med"/>
              </a:ln>
            </p:spPr>
          </p:sp>
          <p:sp>
            <p:nvSpPr>
              <p:cNvPr id="48174" name="Text Box 63"/>
              <p:cNvSpPr txBox="1"/>
              <p:nvPr/>
            </p:nvSpPr>
            <p:spPr>
              <a:xfrm>
                <a:off x="3420" y="3360"/>
                <a:ext cx="516" cy="307"/>
              </a:xfrm>
              <a:prstGeom prst="rect">
                <a:avLst/>
              </a:prstGeom>
              <a:noFill/>
              <a:ln w="9525">
                <a:noFill/>
              </a:ln>
            </p:spPr>
            <p:txBody>
              <a:bodyPr wrap="square">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ASEL</a:t>
                </a:r>
              </a:p>
            </p:txBody>
          </p:sp>
        </p:grpSp>
        <p:sp>
          <p:nvSpPr>
            <p:cNvPr id="4" name="椭圆 3"/>
            <p:cNvSpPr/>
            <p:nvPr/>
          </p:nvSpPr>
          <p:spPr>
            <a:xfrm>
              <a:off x="10070" y="4385"/>
              <a:ext cx="180" cy="1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1" name="椭圆 50"/>
            <p:cNvSpPr/>
            <p:nvPr/>
          </p:nvSpPr>
          <p:spPr>
            <a:xfrm>
              <a:off x="10095" y="5418"/>
              <a:ext cx="178" cy="1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3" name="椭圆 52"/>
            <p:cNvSpPr/>
            <p:nvPr/>
          </p:nvSpPr>
          <p:spPr>
            <a:xfrm>
              <a:off x="8221" y="5258"/>
              <a:ext cx="178" cy="18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sp>
        <p:nvSpPr>
          <p:cNvPr id="55" name="文本框 54">
            <a:extLst>
              <a:ext uri="{FF2B5EF4-FFF2-40B4-BE49-F238E27FC236}">
                <a16:creationId xmlns:a16="http://schemas.microsoft.com/office/drawing/2014/main" id="{F73B7D2C-ACCA-42E8-B4B1-5C4E02690437}"/>
              </a:ext>
            </a:extLst>
          </p:cNvPr>
          <p:cNvSpPr txBox="1"/>
          <p:nvPr/>
        </p:nvSpPr>
        <p:spPr>
          <a:xfrm>
            <a:off x="685800" y="540024"/>
            <a:ext cx="4591454" cy="400110"/>
          </a:xfrm>
          <a:prstGeom prst="rect">
            <a:avLst/>
          </a:prstGeom>
          <a:noFill/>
        </p:spPr>
        <p:txBody>
          <a:bodyPr wrap="square">
            <a:spAutoFit/>
          </a:bodyPr>
          <a:lstStyle/>
          <a:p>
            <a:r>
              <a:rPr lang="zh-CN" altLang="zh-CN" sz="2000" b="1" dirty="0">
                <a:solidFill>
                  <a:srgbClr val="FF0000"/>
                </a:solidFill>
                <a:latin typeface="华文新魏" panose="02010800040101010101" pitchFamily="2" charset="-122"/>
                <a:ea typeface="华文新魏" panose="02010800040101010101" pitchFamily="2" charset="-122"/>
              </a:rPr>
              <a:t>5</a:t>
            </a:r>
            <a:r>
              <a:rPr lang="zh-CN" altLang="en-US" sz="2000" b="1" dirty="0">
                <a:solidFill>
                  <a:srgbClr val="FF0000"/>
                </a:solidFill>
                <a:latin typeface="华文新魏" panose="02010800040101010101" pitchFamily="2" charset="-122"/>
                <a:ea typeface="华文新魏" panose="02010800040101010101" pitchFamily="2" charset="-122"/>
              </a:rPr>
              <a:t>）引端有效级的变换</a:t>
            </a:r>
            <a:endParaRPr lang="zh-CN" altLang="en-US" dirty="0"/>
          </a:p>
        </p:txBody>
      </p:sp>
      <p:sp>
        <p:nvSpPr>
          <p:cNvPr id="56" name="Rectangle 8">
            <a:extLst>
              <a:ext uri="{FF2B5EF4-FFF2-40B4-BE49-F238E27FC236}">
                <a16:creationId xmlns:a16="http://schemas.microsoft.com/office/drawing/2014/main" id="{C717401E-E544-44D2-BF4D-5567242CBF11}"/>
              </a:ext>
            </a:extLst>
          </p:cNvPr>
          <p:cNvSpPr txBox="1">
            <a:spLocks/>
          </p:cNvSpPr>
          <p:nvPr/>
        </p:nvSpPr>
        <p:spPr>
          <a:xfrm>
            <a:off x="752475" y="1000125"/>
            <a:ext cx="8286750" cy="965200"/>
          </a:xfrm>
          <a:prstGeom prst="rect">
            <a:avLst/>
          </a:prstGeom>
          <a:noFill/>
          <a:ln>
            <a:noFill/>
          </a:ln>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lnSpc>
                <a:spcPct val="85000"/>
              </a:lnSpc>
            </a:pPr>
            <a:r>
              <a:rPr lang="zh-CN" altLang="en-US" sz="1800" b="1" dirty="0">
                <a:solidFill>
                  <a:srgbClr val="FF0000"/>
                </a:solidFill>
                <a:latin typeface="华文新魏" panose="02010800040101010101" pitchFamily="2" charset="-122"/>
                <a:ea typeface="华文新魏" panose="02010800040101010101" pitchFamily="2" charset="-122"/>
              </a:rPr>
              <a:t>目的</a:t>
            </a:r>
            <a:r>
              <a:rPr lang="zh-CN" altLang="en-US" sz="1800" b="1" dirty="0">
                <a:latin typeface="华文新魏" panose="02010800040101010101" pitchFamily="2" charset="-122"/>
                <a:ea typeface="华文新魏" panose="02010800040101010101" pitchFamily="2" charset="-122"/>
              </a:rPr>
              <a:t>：使逻辑电路的功能一目了然；</a:t>
            </a:r>
          </a:p>
          <a:p>
            <a:pPr eaLnBrk="1" hangingPunct="1">
              <a:lnSpc>
                <a:spcPct val="85000"/>
              </a:lnSpc>
            </a:pPr>
            <a:r>
              <a:rPr lang="zh-CN" altLang="en-US" sz="1800" b="1" dirty="0">
                <a:solidFill>
                  <a:srgbClr val="FF0000"/>
                </a:solidFill>
                <a:latin typeface="华文新魏" panose="02010800040101010101" pitchFamily="2" charset="-122"/>
                <a:ea typeface="华文新魏" panose="02010800040101010101" pitchFamily="2" charset="-122"/>
              </a:rPr>
              <a:t>结果</a:t>
            </a:r>
            <a:r>
              <a:rPr lang="zh-CN" altLang="en-US" sz="1800" b="1" dirty="0">
                <a:latin typeface="华文新魏" panose="02010800040101010101" pitchFamily="2" charset="-122"/>
                <a:ea typeface="华文新魏" panose="02010800040101010101" pitchFamily="2" charset="-122"/>
              </a:rPr>
              <a:t>：使所选用</a:t>
            </a:r>
            <a:r>
              <a:rPr lang="zh-CN" altLang="en-US" sz="1800" b="1" dirty="0">
                <a:solidFill>
                  <a:srgbClr val="FF0000"/>
                </a:solidFill>
                <a:latin typeface="华文新魏" panose="02010800040101010101" pitchFamily="2" charset="-122"/>
                <a:ea typeface="华文新魏" panose="02010800040101010101" pitchFamily="2" charset="-122"/>
              </a:rPr>
              <a:t>器件（集成电路）引端的有效级与所给的信号有效级</a:t>
            </a:r>
            <a:r>
              <a:rPr lang="zh-CN" altLang="en-US" sz="1800" b="1" dirty="0">
                <a:latin typeface="华文新魏" panose="02010800040101010101" pitchFamily="2" charset="-122"/>
                <a:ea typeface="华文新魏" panose="02010800040101010101" pitchFamily="2" charset="-122"/>
              </a:rPr>
              <a:t>相匹配；</a:t>
            </a:r>
          </a:p>
          <a:p>
            <a:pPr eaLnBrk="1" hangingPunct="1">
              <a:lnSpc>
                <a:spcPct val="85000"/>
              </a:lnSpc>
            </a:pPr>
            <a:r>
              <a:rPr lang="zh-CN" altLang="en-US" sz="1800" b="1" dirty="0">
                <a:solidFill>
                  <a:srgbClr val="FF0000"/>
                </a:solidFill>
                <a:latin typeface="华文新魏" panose="02010800040101010101" pitchFamily="2" charset="-122"/>
                <a:ea typeface="华文新魏" panose="02010800040101010101" pitchFamily="2" charset="-122"/>
              </a:rPr>
              <a:t>方法</a:t>
            </a:r>
            <a:r>
              <a:rPr lang="zh-CN" altLang="en-US" sz="1800" b="1" dirty="0">
                <a:latin typeface="华文新魏" panose="02010800040101010101" pitchFamily="2" charset="-122"/>
                <a:ea typeface="华文新魏" panose="02010800040101010101" pitchFamily="2" charset="-122"/>
              </a:rPr>
              <a:t>：信号与引脚端不匹配时，对器件引端的有效级进行变换。</a:t>
            </a:r>
          </a:p>
        </p:txBody>
      </p:sp>
      <p:sp>
        <p:nvSpPr>
          <p:cNvPr id="59" name="Rectangle 11">
            <a:extLst>
              <a:ext uri="{FF2B5EF4-FFF2-40B4-BE49-F238E27FC236}">
                <a16:creationId xmlns:a16="http://schemas.microsoft.com/office/drawing/2014/main" id="{2286D8FD-7FBC-43FA-B58F-B9591A586DBA}"/>
              </a:ext>
            </a:extLst>
          </p:cNvPr>
          <p:cNvSpPr/>
          <p:nvPr/>
        </p:nvSpPr>
        <p:spPr>
          <a:xfrm>
            <a:off x="7092280" y="2931790"/>
            <a:ext cx="377846" cy="5149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60" name="Text Box 45">
            <a:extLst>
              <a:ext uri="{FF2B5EF4-FFF2-40B4-BE49-F238E27FC236}">
                <a16:creationId xmlns:a16="http://schemas.microsoft.com/office/drawing/2014/main" id="{62A5E2B0-F1ED-4870-AF89-F9AEFA5E2715}"/>
              </a:ext>
            </a:extLst>
          </p:cNvPr>
          <p:cNvSpPr txBox="1"/>
          <p:nvPr/>
        </p:nvSpPr>
        <p:spPr>
          <a:xfrm>
            <a:off x="7155255" y="2932982"/>
            <a:ext cx="377846" cy="365941"/>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61" name="椭圆 60">
            <a:extLst>
              <a:ext uri="{FF2B5EF4-FFF2-40B4-BE49-F238E27FC236}">
                <a16:creationId xmlns:a16="http://schemas.microsoft.com/office/drawing/2014/main" id="{03F0E635-4B2B-4B6D-A4E9-23CD245F00D5}"/>
              </a:ext>
            </a:extLst>
          </p:cNvPr>
          <p:cNvSpPr/>
          <p:nvPr/>
        </p:nvSpPr>
        <p:spPr>
          <a:xfrm>
            <a:off x="7467054" y="3131262"/>
            <a:ext cx="114300" cy="11746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2993530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7112"/>
                                        </p:tgtEl>
                                        <p:attrNameLst>
                                          <p:attrName>style.visibility</p:attrName>
                                        </p:attrNameLst>
                                      </p:cBhvr>
                                      <p:to>
                                        <p:strVal val="visible"/>
                                      </p:to>
                                    </p:set>
                                    <p:animEffect transition="in" filter="fade">
                                      <p:cBhvr>
                                        <p:cTn id="13" dur="1000"/>
                                        <p:tgtEl>
                                          <p:spTgt spid="47112"/>
                                        </p:tgtEl>
                                      </p:cBhvr>
                                    </p:animEffect>
                                    <p:anim calcmode="lin" valueType="num">
                                      <p:cBhvr>
                                        <p:cTn id="14" dur="1000" fill="hold"/>
                                        <p:tgtEl>
                                          <p:spTgt spid="47112"/>
                                        </p:tgtEl>
                                        <p:attrNameLst>
                                          <p:attrName>ppt_x</p:attrName>
                                        </p:attrNameLst>
                                      </p:cBhvr>
                                      <p:tavLst>
                                        <p:tav tm="0">
                                          <p:val>
                                            <p:strVal val="#ppt_x"/>
                                          </p:val>
                                        </p:tav>
                                        <p:tav tm="100000">
                                          <p:val>
                                            <p:strVal val="#ppt_x"/>
                                          </p:val>
                                        </p:tav>
                                      </p:tavLst>
                                    </p:anim>
                                    <p:anim calcmode="lin" valueType="num">
                                      <p:cBhvr>
                                        <p:cTn id="15" dur="1000" fill="hold"/>
                                        <p:tgtEl>
                                          <p:spTgt spid="47112"/>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7109"/>
                                        </p:tgtEl>
                                        <p:attrNameLst>
                                          <p:attrName>style.visibility</p:attrName>
                                        </p:attrNameLst>
                                      </p:cBhvr>
                                      <p:to>
                                        <p:strVal val="visible"/>
                                      </p:to>
                                    </p:set>
                                    <p:animEffect transition="in" filter="fade">
                                      <p:cBhvr>
                                        <p:cTn id="18" dur="1000"/>
                                        <p:tgtEl>
                                          <p:spTgt spid="47109"/>
                                        </p:tgtEl>
                                      </p:cBhvr>
                                    </p:animEffect>
                                    <p:anim calcmode="lin" valueType="num">
                                      <p:cBhvr>
                                        <p:cTn id="19" dur="1000" fill="hold"/>
                                        <p:tgtEl>
                                          <p:spTgt spid="47109"/>
                                        </p:tgtEl>
                                        <p:attrNameLst>
                                          <p:attrName>ppt_x</p:attrName>
                                        </p:attrNameLst>
                                      </p:cBhvr>
                                      <p:tavLst>
                                        <p:tav tm="0">
                                          <p:val>
                                            <p:strVal val="#ppt_x"/>
                                          </p:val>
                                        </p:tav>
                                        <p:tav tm="100000">
                                          <p:val>
                                            <p:strVal val="#ppt_x"/>
                                          </p:val>
                                        </p:tav>
                                      </p:tavLst>
                                    </p:anim>
                                    <p:anim calcmode="lin" valueType="num">
                                      <p:cBhvr>
                                        <p:cTn id="20" dur="1000" fill="hold"/>
                                        <p:tgtEl>
                                          <p:spTgt spid="4710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6">
                                            <p:txEl>
                                              <p:pRg st="0" end="0"/>
                                            </p:txEl>
                                          </p:spTgt>
                                        </p:tgtEl>
                                        <p:attrNameLst>
                                          <p:attrName>style.visibility</p:attrName>
                                        </p:attrNameLst>
                                      </p:cBhvr>
                                      <p:to>
                                        <p:strVal val="visible"/>
                                      </p:to>
                                    </p:set>
                                    <p:animEffect transition="in" filter="fade">
                                      <p:cBhvr>
                                        <p:cTn id="25" dur="1000"/>
                                        <p:tgtEl>
                                          <p:spTgt spid="56">
                                            <p:txEl>
                                              <p:pRg st="0" end="0"/>
                                            </p:txEl>
                                          </p:spTgt>
                                        </p:tgtEl>
                                      </p:cBhvr>
                                    </p:animEffect>
                                    <p:anim calcmode="lin" valueType="num">
                                      <p:cBhvr>
                                        <p:cTn id="26" dur="1000" fill="hold"/>
                                        <p:tgtEl>
                                          <p:spTgt spid="56">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56">
                                            <p:txEl>
                                              <p:pRg st="0" end="0"/>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6">
                                            <p:txEl>
                                              <p:charRg st="17" end="47"/>
                                            </p:txEl>
                                          </p:spTgt>
                                        </p:tgtEl>
                                        <p:attrNameLst>
                                          <p:attrName>style.visibility</p:attrName>
                                        </p:attrNameLst>
                                      </p:cBhvr>
                                      <p:to>
                                        <p:strVal val="visible"/>
                                      </p:to>
                                    </p:set>
                                    <p:animEffect transition="in" filter="fade">
                                      <p:cBhvr>
                                        <p:cTn id="30" dur="1000"/>
                                        <p:tgtEl>
                                          <p:spTgt spid="56">
                                            <p:txEl>
                                              <p:charRg st="17" end="47"/>
                                            </p:txEl>
                                          </p:spTgt>
                                        </p:tgtEl>
                                      </p:cBhvr>
                                    </p:animEffect>
                                    <p:anim calcmode="lin" valueType="num">
                                      <p:cBhvr>
                                        <p:cTn id="31" dur="1000" fill="hold"/>
                                        <p:tgtEl>
                                          <p:spTgt spid="56">
                                            <p:txEl>
                                              <p:charRg st="17" end="47"/>
                                            </p:txEl>
                                          </p:spTgt>
                                        </p:tgtEl>
                                        <p:attrNameLst>
                                          <p:attrName>ppt_x</p:attrName>
                                        </p:attrNameLst>
                                      </p:cBhvr>
                                      <p:tavLst>
                                        <p:tav tm="0">
                                          <p:val>
                                            <p:strVal val="#ppt_x"/>
                                          </p:val>
                                        </p:tav>
                                        <p:tav tm="100000">
                                          <p:val>
                                            <p:strVal val="#ppt_x"/>
                                          </p:val>
                                        </p:tav>
                                      </p:tavLst>
                                    </p:anim>
                                    <p:anim calcmode="lin" valueType="num">
                                      <p:cBhvr>
                                        <p:cTn id="32" dur="1000" fill="hold"/>
                                        <p:tgtEl>
                                          <p:spTgt spid="56">
                                            <p:txEl>
                                              <p:charRg st="17" end="47"/>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6">
                                            <p:txEl>
                                              <p:charRg st="47" end="65"/>
                                            </p:txEl>
                                          </p:spTgt>
                                        </p:tgtEl>
                                        <p:attrNameLst>
                                          <p:attrName>style.visibility</p:attrName>
                                        </p:attrNameLst>
                                      </p:cBhvr>
                                      <p:to>
                                        <p:strVal val="visible"/>
                                      </p:to>
                                    </p:set>
                                    <p:animEffect transition="in" filter="fade">
                                      <p:cBhvr>
                                        <p:cTn id="35" dur="1000"/>
                                        <p:tgtEl>
                                          <p:spTgt spid="56">
                                            <p:txEl>
                                              <p:charRg st="47" end="65"/>
                                            </p:txEl>
                                          </p:spTgt>
                                        </p:tgtEl>
                                      </p:cBhvr>
                                    </p:animEffect>
                                    <p:anim calcmode="lin" valueType="num">
                                      <p:cBhvr>
                                        <p:cTn id="36" dur="1000" fill="hold"/>
                                        <p:tgtEl>
                                          <p:spTgt spid="56">
                                            <p:txEl>
                                              <p:charRg st="47" end="65"/>
                                            </p:txEl>
                                          </p:spTgt>
                                        </p:tgtEl>
                                        <p:attrNameLst>
                                          <p:attrName>ppt_x</p:attrName>
                                        </p:attrNameLst>
                                      </p:cBhvr>
                                      <p:tavLst>
                                        <p:tav tm="0">
                                          <p:val>
                                            <p:strVal val="#ppt_x"/>
                                          </p:val>
                                        </p:tav>
                                        <p:tav tm="100000">
                                          <p:val>
                                            <p:strVal val="#ppt_x"/>
                                          </p:val>
                                        </p:tav>
                                      </p:tavLst>
                                    </p:anim>
                                    <p:anim calcmode="lin" valueType="num">
                                      <p:cBhvr>
                                        <p:cTn id="37" dur="1000" fill="hold"/>
                                        <p:tgtEl>
                                          <p:spTgt spid="56">
                                            <p:txEl>
                                              <p:charRg st="47" end="6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23850" y="571500"/>
            <a:ext cx="8534400" cy="639763"/>
          </a:xfrm>
          <a:noFill/>
          <a:ln>
            <a:noFill/>
          </a:ln>
        </p:spPr>
        <p:txBody>
          <a:bodyPr/>
          <a:lstStyle/>
          <a:p>
            <a:pPr eaLnBrk="1" hangingPunct="1"/>
            <a:r>
              <a:rPr lang="zh-CN" altLang="zh-CN" sz="2000" b="1" dirty="0">
                <a:solidFill>
                  <a:srgbClr val="FF0000"/>
                </a:solidFill>
                <a:latin typeface="华文新魏" panose="02010800040101010101" pitchFamily="2" charset="-122"/>
                <a:ea typeface="华文新魏" panose="02010800040101010101" pitchFamily="2" charset="-122"/>
              </a:rPr>
              <a:t>5</a:t>
            </a:r>
            <a:r>
              <a:rPr lang="zh-CN" altLang="en-US" sz="2000" b="1" dirty="0">
                <a:solidFill>
                  <a:srgbClr val="FF0000"/>
                </a:solidFill>
                <a:latin typeface="华文新魏" panose="02010800040101010101" pitchFamily="2" charset="-122"/>
                <a:ea typeface="华文新魏" panose="02010800040101010101" pitchFamily="2" charset="-122"/>
              </a:rPr>
              <a:t>）引端有效级的变换</a:t>
            </a:r>
          </a:p>
        </p:txBody>
      </p:sp>
      <p:sp>
        <p:nvSpPr>
          <p:cNvPr id="30722" name="Rectangle 8"/>
          <p:cNvSpPr>
            <a:spLocks noGrp="1"/>
          </p:cNvSpPr>
          <p:nvPr>
            <p:ph idx="1"/>
          </p:nvPr>
        </p:nvSpPr>
        <p:spPr>
          <a:xfrm>
            <a:off x="752475" y="1000125"/>
            <a:ext cx="8286750" cy="965200"/>
          </a:xfrm>
          <a:noFill/>
          <a:ln>
            <a:noFill/>
          </a:ln>
        </p:spPr>
        <p:txBody>
          <a:bodyPr/>
          <a:lstStyle/>
          <a:p>
            <a:pPr eaLnBrk="1" hangingPunct="1">
              <a:lnSpc>
                <a:spcPct val="85000"/>
              </a:lnSpc>
            </a:pPr>
            <a:r>
              <a:rPr lang="zh-CN" altLang="en-US" sz="1800" b="1" dirty="0">
                <a:solidFill>
                  <a:srgbClr val="FF0000"/>
                </a:solidFill>
                <a:latin typeface="华文新魏" panose="02010800040101010101" pitchFamily="2" charset="-122"/>
                <a:ea typeface="华文新魏" panose="02010800040101010101" pitchFamily="2" charset="-122"/>
              </a:rPr>
              <a:t>目的</a:t>
            </a:r>
            <a:r>
              <a:rPr lang="zh-CN" altLang="en-US" sz="1800" b="1" dirty="0">
                <a:latin typeface="华文新魏" panose="02010800040101010101" pitchFamily="2" charset="-122"/>
                <a:ea typeface="华文新魏" panose="02010800040101010101" pitchFamily="2" charset="-122"/>
              </a:rPr>
              <a:t>：使逻辑电路的功能一目了然；</a:t>
            </a:r>
          </a:p>
          <a:p>
            <a:pPr eaLnBrk="1" hangingPunct="1">
              <a:lnSpc>
                <a:spcPct val="85000"/>
              </a:lnSpc>
            </a:pPr>
            <a:r>
              <a:rPr lang="zh-CN" altLang="en-US" sz="1800" b="1" dirty="0">
                <a:solidFill>
                  <a:srgbClr val="FF0000"/>
                </a:solidFill>
                <a:latin typeface="华文新魏" panose="02010800040101010101" pitchFamily="2" charset="-122"/>
                <a:ea typeface="华文新魏" panose="02010800040101010101" pitchFamily="2" charset="-122"/>
              </a:rPr>
              <a:t>结果</a:t>
            </a:r>
            <a:r>
              <a:rPr lang="zh-CN" altLang="en-US" sz="1800" b="1" dirty="0">
                <a:latin typeface="华文新魏" panose="02010800040101010101" pitchFamily="2" charset="-122"/>
                <a:ea typeface="华文新魏" panose="02010800040101010101" pitchFamily="2" charset="-122"/>
              </a:rPr>
              <a:t>：使所选用</a:t>
            </a:r>
            <a:r>
              <a:rPr lang="zh-CN" altLang="en-US" sz="1800" b="1" dirty="0">
                <a:solidFill>
                  <a:srgbClr val="FF0000"/>
                </a:solidFill>
                <a:latin typeface="华文新魏" panose="02010800040101010101" pitchFamily="2" charset="-122"/>
                <a:ea typeface="华文新魏" panose="02010800040101010101" pitchFamily="2" charset="-122"/>
              </a:rPr>
              <a:t>器件（集成电路）引端的有效级与所给的信号有效级</a:t>
            </a:r>
            <a:r>
              <a:rPr lang="zh-CN" altLang="en-US" sz="1800" b="1" dirty="0">
                <a:latin typeface="华文新魏" panose="02010800040101010101" pitchFamily="2" charset="-122"/>
                <a:ea typeface="华文新魏" panose="02010800040101010101" pitchFamily="2" charset="-122"/>
              </a:rPr>
              <a:t>相匹配；</a:t>
            </a:r>
          </a:p>
          <a:p>
            <a:pPr eaLnBrk="1" hangingPunct="1">
              <a:lnSpc>
                <a:spcPct val="85000"/>
              </a:lnSpc>
            </a:pPr>
            <a:r>
              <a:rPr lang="zh-CN" altLang="en-US" sz="1800" b="1" dirty="0">
                <a:solidFill>
                  <a:srgbClr val="FF0000"/>
                </a:solidFill>
                <a:latin typeface="华文新魏" panose="02010800040101010101" pitchFamily="2" charset="-122"/>
                <a:ea typeface="华文新魏" panose="02010800040101010101" pitchFamily="2" charset="-122"/>
              </a:rPr>
              <a:t>方法</a:t>
            </a:r>
            <a:r>
              <a:rPr lang="zh-CN" altLang="en-US" sz="1800" b="1" dirty="0">
                <a:latin typeface="华文新魏" panose="02010800040101010101" pitchFamily="2" charset="-122"/>
                <a:ea typeface="华文新魏" panose="02010800040101010101" pitchFamily="2" charset="-122"/>
              </a:rPr>
              <a:t>：信号与引脚端不匹配时，对器件引端的有效级进行变换。</a:t>
            </a:r>
          </a:p>
        </p:txBody>
      </p:sp>
      <p:sp>
        <p:nvSpPr>
          <p:cNvPr id="38918" name="Text Box 9"/>
          <p:cNvSpPr txBox="1"/>
          <p:nvPr/>
        </p:nvSpPr>
        <p:spPr>
          <a:xfrm>
            <a:off x="865188" y="2000250"/>
            <a:ext cx="8675687" cy="368300"/>
          </a:xfrm>
          <a:prstGeom prst="rect">
            <a:avLst/>
          </a:prstGeom>
          <a:noFill/>
          <a:ln w="9525">
            <a:noFill/>
          </a:ln>
        </p:spPr>
        <p:txBody>
          <a:bodyPr>
            <a:spAutoFit/>
          </a:bodyPr>
          <a:lstStyle/>
          <a:p>
            <a:pPr eaLnBrk="1" hangingPunct="1">
              <a:spcBef>
                <a:spcPct val="2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下面两组、每组四种分别表示四个可以完成</a:t>
            </a:r>
            <a:r>
              <a:rPr lang="zh-CN" altLang="en-US" sz="1800" b="1" dirty="0">
                <a:solidFill>
                  <a:srgbClr val="FF0000"/>
                </a:solidFill>
                <a:latin typeface="华文新魏" panose="02010800040101010101" pitchFamily="2" charset="-122"/>
                <a:ea typeface="华文新魏" panose="02010800040101010101" pitchFamily="2" charset="-122"/>
              </a:rPr>
              <a:t>同一逻辑功能</a:t>
            </a:r>
            <a:r>
              <a:rPr lang="zh-CN" altLang="en-US" sz="1800" b="1" dirty="0">
                <a:solidFill>
                  <a:schemeClr val="tx1"/>
                </a:solidFill>
                <a:latin typeface="华文新魏" panose="02010800040101010101" pitchFamily="2" charset="-122"/>
                <a:ea typeface="华文新魏" panose="02010800040101010101" pitchFamily="2" charset="-122"/>
              </a:rPr>
              <a:t>的器件：</a:t>
            </a:r>
          </a:p>
        </p:txBody>
      </p:sp>
      <p:graphicFrame>
        <p:nvGraphicFramePr>
          <p:cNvPr id="38919" name="Group 117"/>
          <p:cNvGraphicFramePr>
            <a:graphicFrameLocks noGrp="1"/>
          </p:cNvGraphicFramePr>
          <p:nvPr>
            <p:custDataLst>
              <p:tags r:id="rId1"/>
            </p:custDataLst>
          </p:nvPr>
        </p:nvGraphicFramePr>
        <p:xfrm>
          <a:off x="506413" y="2498725"/>
          <a:ext cx="7613650" cy="2171700"/>
        </p:xfrm>
        <a:graphic>
          <a:graphicData uri="http://schemas.openxmlformats.org/drawingml/2006/table">
            <a:tbl>
              <a:tblPr/>
              <a:tblGrid>
                <a:gridCol w="876300">
                  <a:extLst>
                    <a:ext uri="{9D8B030D-6E8A-4147-A177-3AD203B41FA5}">
                      <a16:colId xmlns:a16="http://schemas.microsoft.com/office/drawing/2014/main" val="20000"/>
                    </a:ext>
                  </a:extLst>
                </a:gridCol>
                <a:gridCol w="6737350">
                  <a:extLst>
                    <a:ext uri="{9D8B030D-6E8A-4147-A177-3AD203B41FA5}">
                      <a16:colId xmlns:a16="http://schemas.microsoft.com/office/drawing/2014/main" val="20001"/>
                    </a:ext>
                  </a:extLst>
                </a:gridCol>
              </a:tblGrid>
              <a:tr h="10858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  </a:t>
                      </a:r>
                      <a:r>
                        <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四种</a:t>
                      </a: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accent2"/>
                          </a:solidFill>
                          <a:effectLst/>
                          <a:latin typeface="黑体" panose="02010609060101010101" pitchFamily="49" charset="-122"/>
                          <a:ea typeface="华文新魏" panose="02010800040101010101" pitchFamily="2" charset="-122"/>
                        </a:rPr>
                        <a:t>“</a:t>
                      </a:r>
                      <a:r>
                        <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或</a:t>
                      </a:r>
                      <a:r>
                        <a:rPr kumimoji="1" lang="zh-CN" altLang="en-US" sz="1600" b="1" i="0" u="none" strike="noStrike" cap="none" normalizeH="0" baseline="0">
                          <a:ln>
                            <a:noFill/>
                          </a:ln>
                          <a:solidFill>
                            <a:schemeClr val="accent2"/>
                          </a:solidFill>
                          <a:effectLst/>
                          <a:latin typeface="黑体" panose="02010609060101010101" pitchFamily="49" charset="-122"/>
                          <a:ea typeface="华文新魏" panose="02010800040101010101" pitchFamily="2" charset="-122"/>
                        </a:rPr>
                        <a:t>”</a:t>
                      </a:r>
                      <a:endPar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功能</a:t>
                      </a:r>
                    </a:p>
                  </a:txBody>
                  <a:tcPr marL="91448" marR="91448" marT="34290" marB="3429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FFCC"/>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48" marR="91448" marT="34290" marB="3429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0"/>
                  </a:ext>
                </a:extLst>
              </a:tr>
              <a:tr h="1085850">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  </a:t>
                      </a:r>
                      <a:r>
                        <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四种</a:t>
                      </a: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accent2"/>
                          </a:solidFill>
                          <a:effectLst/>
                          <a:latin typeface="黑体" panose="02010609060101010101" pitchFamily="49" charset="-122"/>
                          <a:ea typeface="华文新魏" panose="02010800040101010101" pitchFamily="2" charset="-122"/>
                        </a:rPr>
                        <a:t>“</a:t>
                      </a:r>
                      <a:r>
                        <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与</a:t>
                      </a:r>
                      <a:r>
                        <a:rPr kumimoji="1" lang="zh-CN" altLang="en-US" sz="1600" b="1" i="0" u="none" strike="noStrike" cap="none" normalizeH="0" baseline="0">
                          <a:ln>
                            <a:noFill/>
                          </a:ln>
                          <a:solidFill>
                            <a:schemeClr val="accent2"/>
                          </a:solidFill>
                          <a:effectLst/>
                          <a:latin typeface="黑体" panose="02010609060101010101" pitchFamily="49" charset="-122"/>
                          <a:ea typeface="华文新魏" panose="02010800040101010101" pitchFamily="2" charset="-122"/>
                        </a:rPr>
                        <a:t>”</a:t>
                      </a:r>
                      <a:endPar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600" b="1" i="0" u="none" strike="noStrike" cap="none" normalizeH="0" baseline="0">
                          <a:ln>
                            <a:noFill/>
                          </a:ln>
                          <a:solidFill>
                            <a:schemeClr val="accent2"/>
                          </a:solidFill>
                          <a:effectLst/>
                          <a:latin typeface="华文新魏" panose="02010800040101010101" pitchFamily="2" charset="-122"/>
                          <a:ea typeface="华文新魏" panose="02010800040101010101" pitchFamily="2" charset="-122"/>
                        </a:rPr>
                        <a:t>功能</a:t>
                      </a:r>
                    </a:p>
                  </a:txBody>
                  <a:tcPr marL="91448" marR="91448" marT="34290" marB="3429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FCCFF"/>
                    </a:solidFill>
                  </a:tcPr>
                </a:tc>
                <a:tc>
                  <a:txBody>
                    <a:bodyPr/>
                    <a:lstStyle>
                      <a:lvl1pPr>
                        <a:lnSpc>
                          <a:spcPct val="90000"/>
                        </a:lnSpc>
                        <a:spcBef>
                          <a:spcPts val="750"/>
                        </a:spcBef>
                        <a:buFont typeface="Arial" panose="020B0604020202020204" pitchFamily="34" charset="0"/>
                        <a:defRPr sz="19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defRPr sz="13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1800" b="0" i="0" u="none" strike="noStrike" cap="none" normalizeH="0" baseline="0">
                        <a:ln>
                          <a:noFill/>
                        </a:ln>
                        <a:solidFill>
                          <a:schemeClr val="tx1"/>
                        </a:solidFill>
                        <a:effectLst/>
                        <a:latin typeface="华文新魏" panose="02010800040101010101" pitchFamily="2" charset="-122"/>
                        <a:ea typeface="华文新魏" panose="02010800040101010101" pitchFamily="2" charset="-122"/>
                      </a:endParaRPr>
                    </a:p>
                  </a:txBody>
                  <a:tcPr marL="91448" marR="91448" marT="34290" marB="34290" anchor="ctr" anchorCtr="1"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9DC3E6"/>
                    </a:solidFill>
                  </a:tcPr>
                </a:tc>
                <a:extLst>
                  <a:ext uri="{0D108BD9-81ED-4DB2-BD59-A6C34878D82A}">
                    <a16:rowId xmlns:a16="http://schemas.microsoft.com/office/drawing/2014/main" val="10001"/>
                  </a:ext>
                </a:extLst>
              </a:tr>
            </a:tbl>
          </a:graphicData>
        </a:graphic>
      </p:graphicFrame>
      <p:grpSp>
        <p:nvGrpSpPr>
          <p:cNvPr id="28688" name="Group 108"/>
          <p:cNvGrpSpPr/>
          <p:nvPr/>
        </p:nvGrpSpPr>
        <p:grpSpPr>
          <a:xfrm>
            <a:off x="1514475" y="2652713"/>
            <a:ext cx="1482725" cy="906462"/>
            <a:chOff x="768" y="2448"/>
            <a:chExt cx="1056" cy="805"/>
          </a:xfrm>
        </p:grpSpPr>
        <p:sp>
          <p:nvSpPr>
            <p:cNvPr id="42070" name="Rectangle 23"/>
            <p:cNvSpPr/>
            <p:nvPr/>
          </p:nvSpPr>
          <p:spPr>
            <a:xfrm>
              <a:off x="1104" y="2466"/>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71" name="Text Box 24"/>
            <p:cNvSpPr txBox="1"/>
            <p:nvPr/>
          </p:nvSpPr>
          <p:spPr>
            <a:xfrm>
              <a:off x="1075" y="2448"/>
              <a:ext cx="376" cy="325"/>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2072" name="Line 25"/>
            <p:cNvSpPr/>
            <p:nvPr/>
          </p:nvSpPr>
          <p:spPr>
            <a:xfrm>
              <a:off x="768" y="2580"/>
              <a:ext cx="336" cy="0"/>
            </a:xfrm>
            <a:prstGeom prst="line">
              <a:avLst/>
            </a:prstGeom>
            <a:ln w="12700" cap="flat" cmpd="sng">
              <a:solidFill>
                <a:schemeClr val="tx1"/>
              </a:solidFill>
              <a:prstDash val="solid"/>
              <a:headEnd type="none" w="med" len="med"/>
              <a:tailEnd type="none" w="med" len="med"/>
            </a:ln>
          </p:spPr>
        </p:sp>
        <p:sp>
          <p:nvSpPr>
            <p:cNvPr id="42073" name="Line 26"/>
            <p:cNvSpPr/>
            <p:nvPr/>
          </p:nvSpPr>
          <p:spPr>
            <a:xfrm>
              <a:off x="1392" y="2654"/>
              <a:ext cx="336" cy="0"/>
            </a:xfrm>
            <a:prstGeom prst="line">
              <a:avLst/>
            </a:prstGeom>
            <a:ln w="12700" cap="flat" cmpd="sng">
              <a:solidFill>
                <a:schemeClr val="tx1"/>
              </a:solidFill>
              <a:prstDash val="solid"/>
              <a:headEnd type="none" w="med" len="med"/>
              <a:tailEnd type="none" w="med" len="med"/>
            </a:ln>
          </p:spPr>
        </p:sp>
        <p:sp>
          <p:nvSpPr>
            <p:cNvPr id="42074" name="Line 27"/>
            <p:cNvSpPr/>
            <p:nvPr/>
          </p:nvSpPr>
          <p:spPr>
            <a:xfrm>
              <a:off x="768" y="2724"/>
              <a:ext cx="336" cy="0"/>
            </a:xfrm>
            <a:prstGeom prst="line">
              <a:avLst/>
            </a:prstGeom>
            <a:ln w="12700" cap="flat" cmpd="sng">
              <a:solidFill>
                <a:schemeClr val="tx1"/>
              </a:solidFill>
              <a:prstDash val="solid"/>
              <a:headEnd type="none" w="med" len="med"/>
              <a:tailEnd type="none" w="med" len="med"/>
            </a:ln>
          </p:spPr>
        </p:sp>
        <p:sp>
          <p:nvSpPr>
            <p:cNvPr id="42075" name="Text Box 28"/>
            <p:cNvSpPr txBox="1"/>
            <p:nvPr/>
          </p:nvSpPr>
          <p:spPr>
            <a:xfrm>
              <a:off x="816" y="2928"/>
              <a:ext cx="1008" cy="325"/>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或门</a:t>
              </a:r>
              <a:r>
                <a:rPr lang="en-US" altLang="zh-CN" sz="1800" dirty="0">
                  <a:solidFill>
                    <a:schemeClr val="tx1"/>
                  </a:solidFill>
                  <a:latin typeface="华文新魏" panose="02010800040101010101" pitchFamily="2" charset="-122"/>
                  <a:ea typeface="华文新魏" panose="02010800040101010101" pitchFamily="2" charset="-122"/>
                </a:rPr>
                <a:t>(7432)</a:t>
              </a:r>
            </a:p>
          </p:txBody>
        </p:sp>
      </p:grpSp>
      <p:grpSp>
        <p:nvGrpSpPr>
          <p:cNvPr id="28689" name="Group 111"/>
          <p:cNvGrpSpPr/>
          <p:nvPr/>
        </p:nvGrpSpPr>
        <p:grpSpPr>
          <a:xfrm>
            <a:off x="3087688" y="2660650"/>
            <a:ext cx="1616075" cy="893763"/>
            <a:chOff x="1920" y="2448"/>
            <a:chExt cx="1152" cy="813"/>
          </a:xfrm>
        </p:grpSpPr>
        <p:sp>
          <p:nvSpPr>
            <p:cNvPr id="42063" name="Rectangle 31"/>
            <p:cNvSpPr/>
            <p:nvPr/>
          </p:nvSpPr>
          <p:spPr>
            <a:xfrm>
              <a:off x="2304" y="2448"/>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64" name="Text Box 32"/>
            <p:cNvSpPr txBox="1"/>
            <p:nvPr/>
          </p:nvSpPr>
          <p:spPr>
            <a:xfrm>
              <a:off x="2275" y="2448"/>
              <a:ext cx="376"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2065" name="Line 33"/>
            <p:cNvSpPr/>
            <p:nvPr/>
          </p:nvSpPr>
          <p:spPr>
            <a:xfrm>
              <a:off x="1968" y="2580"/>
              <a:ext cx="336" cy="0"/>
            </a:xfrm>
            <a:prstGeom prst="line">
              <a:avLst/>
            </a:prstGeom>
            <a:ln w="12700" cap="flat" cmpd="sng">
              <a:solidFill>
                <a:schemeClr val="tx1"/>
              </a:solidFill>
              <a:prstDash val="solid"/>
              <a:headEnd type="none" w="med" len="med"/>
              <a:tailEnd type="none" w="med" len="med"/>
            </a:ln>
          </p:spPr>
        </p:sp>
        <p:sp>
          <p:nvSpPr>
            <p:cNvPr id="42066" name="Line 34"/>
            <p:cNvSpPr/>
            <p:nvPr/>
          </p:nvSpPr>
          <p:spPr>
            <a:xfrm>
              <a:off x="2677" y="2665"/>
              <a:ext cx="336" cy="0"/>
            </a:xfrm>
            <a:prstGeom prst="line">
              <a:avLst/>
            </a:prstGeom>
            <a:ln w="12700" cap="flat" cmpd="sng">
              <a:solidFill>
                <a:schemeClr val="tx1"/>
              </a:solidFill>
              <a:prstDash val="solid"/>
              <a:headEnd type="none" w="med" len="med"/>
              <a:tailEnd type="none" w="med" len="med"/>
            </a:ln>
          </p:spPr>
        </p:sp>
        <p:sp>
          <p:nvSpPr>
            <p:cNvPr id="42067" name="Line 35"/>
            <p:cNvSpPr/>
            <p:nvPr/>
          </p:nvSpPr>
          <p:spPr>
            <a:xfrm>
              <a:off x="1968" y="2724"/>
              <a:ext cx="336" cy="0"/>
            </a:xfrm>
            <a:prstGeom prst="line">
              <a:avLst/>
            </a:prstGeom>
            <a:ln w="12700" cap="flat" cmpd="sng">
              <a:solidFill>
                <a:schemeClr val="tx1"/>
              </a:solidFill>
              <a:prstDash val="solid"/>
              <a:headEnd type="none" w="med" len="med"/>
              <a:tailEnd type="none" w="med" len="med"/>
            </a:ln>
          </p:spPr>
        </p:sp>
        <p:sp>
          <p:nvSpPr>
            <p:cNvPr id="42068" name="Oval 36"/>
            <p:cNvSpPr/>
            <p:nvPr/>
          </p:nvSpPr>
          <p:spPr>
            <a:xfrm>
              <a:off x="2596" y="2629"/>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69" name="Text Box 37"/>
            <p:cNvSpPr txBox="1"/>
            <p:nvPr/>
          </p:nvSpPr>
          <p:spPr>
            <a:xfrm>
              <a:off x="1920" y="2928"/>
              <a:ext cx="1152"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或非门</a:t>
              </a:r>
              <a:r>
                <a:rPr lang="en-US" altLang="zh-CN" sz="1800" dirty="0">
                  <a:solidFill>
                    <a:schemeClr val="tx1"/>
                  </a:solidFill>
                  <a:latin typeface="华文新魏" panose="02010800040101010101" pitchFamily="2" charset="-122"/>
                  <a:ea typeface="华文新魏" panose="02010800040101010101" pitchFamily="2" charset="-122"/>
                </a:rPr>
                <a:t>(7402)</a:t>
              </a:r>
            </a:p>
          </p:txBody>
        </p:sp>
      </p:grpSp>
      <p:grpSp>
        <p:nvGrpSpPr>
          <p:cNvPr id="28690" name="Group 110"/>
          <p:cNvGrpSpPr/>
          <p:nvPr/>
        </p:nvGrpSpPr>
        <p:grpSpPr>
          <a:xfrm>
            <a:off x="4710113" y="2660650"/>
            <a:ext cx="1616075" cy="893763"/>
            <a:chOff x="3168" y="2448"/>
            <a:chExt cx="1152" cy="813"/>
          </a:xfrm>
        </p:grpSpPr>
        <p:sp>
          <p:nvSpPr>
            <p:cNvPr id="42053" name="Rectangle 40"/>
            <p:cNvSpPr/>
            <p:nvPr/>
          </p:nvSpPr>
          <p:spPr>
            <a:xfrm>
              <a:off x="3670" y="2466"/>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54" name="Text Box 41"/>
            <p:cNvSpPr txBox="1"/>
            <p:nvPr/>
          </p:nvSpPr>
          <p:spPr>
            <a:xfrm>
              <a:off x="3641" y="2448"/>
              <a:ext cx="376"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2055" name="Line 42"/>
            <p:cNvSpPr/>
            <p:nvPr/>
          </p:nvSpPr>
          <p:spPr>
            <a:xfrm>
              <a:off x="3962" y="2654"/>
              <a:ext cx="336" cy="0"/>
            </a:xfrm>
            <a:prstGeom prst="line">
              <a:avLst/>
            </a:prstGeom>
            <a:ln w="12700" cap="flat" cmpd="sng">
              <a:solidFill>
                <a:schemeClr val="tx1"/>
              </a:solidFill>
              <a:prstDash val="solid"/>
              <a:headEnd type="none" w="med" len="med"/>
              <a:tailEnd type="none" w="med" len="med"/>
            </a:ln>
          </p:spPr>
        </p:sp>
        <p:grpSp>
          <p:nvGrpSpPr>
            <p:cNvPr id="42056" name="Group 43"/>
            <p:cNvGrpSpPr/>
            <p:nvPr/>
          </p:nvGrpSpPr>
          <p:grpSpPr>
            <a:xfrm>
              <a:off x="3264" y="2544"/>
              <a:ext cx="398" cy="73"/>
              <a:chOff x="3840" y="2086"/>
              <a:chExt cx="398" cy="73"/>
            </a:xfrm>
          </p:grpSpPr>
          <p:sp>
            <p:nvSpPr>
              <p:cNvPr id="42061" name="Line 44"/>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62" name="Oval 45"/>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42057" name="Group 46"/>
            <p:cNvGrpSpPr/>
            <p:nvPr/>
          </p:nvGrpSpPr>
          <p:grpSpPr>
            <a:xfrm>
              <a:off x="3264" y="2714"/>
              <a:ext cx="398" cy="73"/>
              <a:chOff x="3840" y="2086"/>
              <a:chExt cx="398" cy="73"/>
            </a:xfrm>
          </p:grpSpPr>
          <p:sp>
            <p:nvSpPr>
              <p:cNvPr id="42059" name="Line 47"/>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60" name="Oval 48"/>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2058" name="Text Box 49"/>
            <p:cNvSpPr txBox="1"/>
            <p:nvPr/>
          </p:nvSpPr>
          <p:spPr>
            <a:xfrm>
              <a:off x="3168" y="2928"/>
              <a:ext cx="1152"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与非门</a:t>
              </a:r>
              <a:r>
                <a:rPr lang="en-US" altLang="zh-CN" sz="1800" dirty="0">
                  <a:solidFill>
                    <a:schemeClr val="tx1"/>
                  </a:solidFill>
                  <a:latin typeface="华文新魏" panose="02010800040101010101" pitchFamily="2" charset="-122"/>
                  <a:ea typeface="华文新魏" panose="02010800040101010101" pitchFamily="2" charset="-122"/>
                </a:rPr>
                <a:t>(7400)</a:t>
              </a:r>
            </a:p>
          </p:txBody>
        </p:sp>
      </p:grpSp>
      <p:grpSp>
        <p:nvGrpSpPr>
          <p:cNvPr id="28691" name="Group 109"/>
          <p:cNvGrpSpPr/>
          <p:nvPr/>
        </p:nvGrpSpPr>
        <p:grpSpPr>
          <a:xfrm>
            <a:off x="6402388" y="2660650"/>
            <a:ext cx="1685925" cy="893763"/>
            <a:chOff x="4416" y="2448"/>
            <a:chExt cx="1200" cy="813"/>
          </a:xfrm>
        </p:grpSpPr>
        <p:sp>
          <p:nvSpPr>
            <p:cNvPr id="42042" name="Rectangle 52"/>
            <p:cNvSpPr/>
            <p:nvPr/>
          </p:nvSpPr>
          <p:spPr>
            <a:xfrm>
              <a:off x="4822" y="2466"/>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43" name="Text Box 53"/>
            <p:cNvSpPr txBox="1"/>
            <p:nvPr/>
          </p:nvSpPr>
          <p:spPr>
            <a:xfrm>
              <a:off x="4793" y="2448"/>
              <a:ext cx="376"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2044" name="Line 54"/>
            <p:cNvSpPr/>
            <p:nvPr/>
          </p:nvSpPr>
          <p:spPr>
            <a:xfrm>
              <a:off x="5184" y="2654"/>
              <a:ext cx="336" cy="0"/>
            </a:xfrm>
            <a:prstGeom prst="line">
              <a:avLst/>
            </a:prstGeom>
            <a:ln w="12700" cap="flat" cmpd="sng">
              <a:solidFill>
                <a:schemeClr val="tx1"/>
              </a:solidFill>
              <a:prstDash val="solid"/>
              <a:headEnd type="none" w="med" len="med"/>
              <a:tailEnd type="none" w="med" len="med"/>
            </a:ln>
          </p:spPr>
        </p:sp>
        <p:sp>
          <p:nvSpPr>
            <p:cNvPr id="42045" name="Oval 55"/>
            <p:cNvSpPr/>
            <p:nvPr/>
          </p:nvSpPr>
          <p:spPr>
            <a:xfrm>
              <a:off x="5114" y="2614"/>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nvGrpSpPr>
            <p:cNvPr id="42046" name="Group 56"/>
            <p:cNvGrpSpPr/>
            <p:nvPr/>
          </p:nvGrpSpPr>
          <p:grpSpPr>
            <a:xfrm>
              <a:off x="4416" y="2544"/>
              <a:ext cx="398" cy="73"/>
              <a:chOff x="3840" y="2086"/>
              <a:chExt cx="398" cy="73"/>
            </a:xfrm>
          </p:grpSpPr>
          <p:sp>
            <p:nvSpPr>
              <p:cNvPr id="42051" name="Line 57"/>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52" name="Oval 58"/>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42047" name="Group 59"/>
            <p:cNvGrpSpPr/>
            <p:nvPr/>
          </p:nvGrpSpPr>
          <p:grpSpPr>
            <a:xfrm>
              <a:off x="4416" y="2714"/>
              <a:ext cx="398" cy="73"/>
              <a:chOff x="3840" y="2086"/>
              <a:chExt cx="398" cy="73"/>
            </a:xfrm>
          </p:grpSpPr>
          <p:sp>
            <p:nvSpPr>
              <p:cNvPr id="42049" name="Line 60"/>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50" name="Oval 61"/>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2048" name="Text Box 62"/>
            <p:cNvSpPr txBox="1"/>
            <p:nvPr/>
          </p:nvSpPr>
          <p:spPr>
            <a:xfrm>
              <a:off x="4464" y="2928"/>
              <a:ext cx="1152"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与门（</a:t>
              </a:r>
              <a:r>
                <a:rPr lang="en-US" altLang="zh-CN" sz="1800" dirty="0">
                  <a:solidFill>
                    <a:schemeClr val="tx1"/>
                  </a:solidFill>
                  <a:latin typeface="华文新魏" panose="02010800040101010101" pitchFamily="2" charset="-122"/>
                  <a:ea typeface="华文新魏" panose="02010800040101010101" pitchFamily="2" charset="-122"/>
                </a:rPr>
                <a:t>7408</a:t>
              </a:r>
              <a:r>
                <a:rPr lang="zh-CN" altLang="en-US" sz="1800" dirty="0">
                  <a:solidFill>
                    <a:schemeClr val="tx1"/>
                  </a:solidFill>
                  <a:latin typeface="华文新魏" panose="02010800040101010101" pitchFamily="2" charset="-122"/>
                  <a:ea typeface="华文新魏" panose="02010800040101010101" pitchFamily="2" charset="-122"/>
                </a:rPr>
                <a:t>）</a:t>
              </a:r>
            </a:p>
          </p:txBody>
        </p:sp>
      </p:grpSp>
      <p:grpSp>
        <p:nvGrpSpPr>
          <p:cNvPr id="28692" name="Group 115"/>
          <p:cNvGrpSpPr/>
          <p:nvPr/>
        </p:nvGrpSpPr>
        <p:grpSpPr>
          <a:xfrm>
            <a:off x="1546225" y="3827463"/>
            <a:ext cx="1482725" cy="912812"/>
            <a:chOff x="768" y="3438"/>
            <a:chExt cx="1056" cy="831"/>
          </a:xfrm>
        </p:grpSpPr>
        <p:sp>
          <p:nvSpPr>
            <p:cNvPr id="42036" name="Rectangle 65"/>
            <p:cNvSpPr/>
            <p:nvPr/>
          </p:nvSpPr>
          <p:spPr>
            <a:xfrm>
              <a:off x="1104" y="3456"/>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37" name="Text Box 66"/>
            <p:cNvSpPr txBox="1"/>
            <p:nvPr/>
          </p:nvSpPr>
          <p:spPr>
            <a:xfrm>
              <a:off x="1097" y="3438"/>
              <a:ext cx="284"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2038" name="Line 67"/>
            <p:cNvSpPr/>
            <p:nvPr/>
          </p:nvSpPr>
          <p:spPr>
            <a:xfrm>
              <a:off x="768" y="3570"/>
              <a:ext cx="336" cy="0"/>
            </a:xfrm>
            <a:prstGeom prst="line">
              <a:avLst/>
            </a:prstGeom>
            <a:ln w="12700" cap="flat" cmpd="sng">
              <a:solidFill>
                <a:schemeClr val="tx1"/>
              </a:solidFill>
              <a:prstDash val="solid"/>
              <a:headEnd type="none" w="med" len="med"/>
              <a:tailEnd type="none" w="med" len="med"/>
            </a:ln>
          </p:spPr>
        </p:sp>
        <p:sp>
          <p:nvSpPr>
            <p:cNvPr id="42039" name="Line 68"/>
            <p:cNvSpPr/>
            <p:nvPr/>
          </p:nvSpPr>
          <p:spPr>
            <a:xfrm>
              <a:off x="1396" y="3644"/>
              <a:ext cx="336" cy="0"/>
            </a:xfrm>
            <a:prstGeom prst="line">
              <a:avLst/>
            </a:prstGeom>
            <a:ln w="12700" cap="flat" cmpd="sng">
              <a:solidFill>
                <a:schemeClr val="tx1"/>
              </a:solidFill>
              <a:prstDash val="solid"/>
              <a:headEnd type="none" w="med" len="med"/>
              <a:tailEnd type="none" w="med" len="med"/>
            </a:ln>
          </p:spPr>
        </p:sp>
        <p:sp>
          <p:nvSpPr>
            <p:cNvPr id="42040" name="Line 69"/>
            <p:cNvSpPr/>
            <p:nvPr/>
          </p:nvSpPr>
          <p:spPr>
            <a:xfrm>
              <a:off x="768" y="3714"/>
              <a:ext cx="336" cy="0"/>
            </a:xfrm>
            <a:prstGeom prst="line">
              <a:avLst/>
            </a:prstGeom>
            <a:ln w="12700" cap="flat" cmpd="sng">
              <a:solidFill>
                <a:schemeClr val="tx1"/>
              </a:solidFill>
              <a:prstDash val="solid"/>
              <a:headEnd type="none" w="med" len="med"/>
              <a:tailEnd type="none" w="med" len="med"/>
            </a:ln>
          </p:spPr>
        </p:sp>
        <p:sp>
          <p:nvSpPr>
            <p:cNvPr id="42041" name="Text Box 70"/>
            <p:cNvSpPr txBox="1"/>
            <p:nvPr/>
          </p:nvSpPr>
          <p:spPr>
            <a:xfrm>
              <a:off x="768" y="3936"/>
              <a:ext cx="1056"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与门</a:t>
              </a:r>
              <a:r>
                <a:rPr lang="en-US" altLang="zh-CN" sz="1800" dirty="0">
                  <a:solidFill>
                    <a:schemeClr val="tx1"/>
                  </a:solidFill>
                  <a:latin typeface="华文新魏" panose="02010800040101010101" pitchFamily="2" charset="-122"/>
                  <a:ea typeface="华文新魏" panose="02010800040101010101" pitchFamily="2" charset="-122"/>
                </a:rPr>
                <a:t>(7408)</a:t>
              </a:r>
            </a:p>
          </p:txBody>
        </p:sp>
      </p:grpSp>
      <p:grpSp>
        <p:nvGrpSpPr>
          <p:cNvPr id="28693" name="Group 114"/>
          <p:cNvGrpSpPr/>
          <p:nvPr/>
        </p:nvGrpSpPr>
        <p:grpSpPr>
          <a:xfrm>
            <a:off x="3087688" y="3800475"/>
            <a:ext cx="1616075" cy="908050"/>
            <a:chOff x="1920" y="3441"/>
            <a:chExt cx="1152" cy="829"/>
          </a:xfrm>
        </p:grpSpPr>
        <p:sp>
          <p:nvSpPr>
            <p:cNvPr id="42029" name="Rectangle 73"/>
            <p:cNvSpPr/>
            <p:nvPr/>
          </p:nvSpPr>
          <p:spPr>
            <a:xfrm>
              <a:off x="2304" y="3459"/>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30" name="Text Box 74"/>
            <p:cNvSpPr txBox="1"/>
            <p:nvPr/>
          </p:nvSpPr>
          <p:spPr>
            <a:xfrm>
              <a:off x="2297" y="3441"/>
              <a:ext cx="284" cy="33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2031" name="Line 75"/>
            <p:cNvSpPr/>
            <p:nvPr/>
          </p:nvSpPr>
          <p:spPr>
            <a:xfrm>
              <a:off x="1968" y="3573"/>
              <a:ext cx="336" cy="0"/>
            </a:xfrm>
            <a:prstGeom prst="line">
              <a:avLst/>
            </a:prstGeom>
            <a:ln w="12700" cap="flat" cmpd="sng">
              <a:solidFill>
                <a:schemeClr val="tx1"/>
              </a:solidFill>
              <a:prstDash val="solid"/>
              <a:headEnd type="none" w="med" len="med"/>
              <a:tailEnd type="none" w="med" len="med"/>
            </a:ln>
          </p:spPr>
        </p:sp>
        <p:sp>
          <p:nvSpPr>
            <p:cNvPr id="42032" name="Line 76"/>
            <p:cNvSpPr/>
            <p:nvPr/>
          </p:nvSpPr>
          <p:spPr>
            <a:xfrm>
              <a:off x="2677" y="3647"/>
              <a:ext cx="336" cy="0"/>
            </a:xfrm>
            <a:prstGeom prst="line">
              <a:avLst/>
            </a:prstGeom>
            <a:ln w="12700" cap="flat" cmpd="sng">
              <a:solidFill>
                <a:schemeClr val="tx1"/>
              </a:solidFill>
              <a:prstDash val="solid"/>
              <a:headEnd type="none" w="med" len="med"/>
              <a:tailEnd type="none" w="med" len="med"/>
            </a:ln>
          </p:spPr>
        </p:sp>
        <p:sp>
          <p:nvSpPr>
            <p:cNvPr id="42033" name="Line 77"/>
            <p:cNvSpPr/>
            <p:nvPr/>
          </p:nvSpPr>
          <p:spPr>
            <a:xfrm>
              <a:off x="1968" y="3717"/>
              <a:ext cx="336" cy="0"/>
            </a:xfrm>
            <a:prstGeom prst="line">
              <a:avLst/>
            </a:prstGeom>
            <a:ln w="12700" cap="flat" cmpd="sng">
              <a:solidFill>
                <a:schemeClr val="tx1"/>
              </a:solidFill>
              <a:prstDash val="solid"/>
              <a:headEnd type="none" w="med" len="med"/>
              <a:tailEnd type="none" w="med" len="med"/>
            </a:ln>
          </p:spPr>
        </p:sp>
        <p:sp>
          <p:nvSpPr>
            <p:cNvPr id="42034" name="Oval 78"/>
            <p:cNvSpPr/>
            <p:nvPr/>
          </p:nvSpPr>
          <p:spPr>
            <a:xfrm>
              <a:off x="2596" y="3622"/>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35" name="Text Box 79"/>
            <p:cNvSpPr txBox="1"/>
            <p:nvPr/>
          </p:nvSpPr>
          <p:spPr>
            <a:xfrm>
              <a:off x="1920" y="3936"/>
              <a:ext cx="1152" cy="334"/>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与非门</a:t>
              </a:r>
              <a:r>
                <a:rPr lang="en-US" altLang="zh-CN" sz="1800" dirty="0">
                  <a:solidFill>
                    <a:schemeClr val="tx1"/>
                  </a:solidFill>
                  <a:latin typeface="华文新魏" panose="02010800040101010101" pitchFamily="2" charset="-122"/>
                  <a:ea typeface="华文新魏" panose="02010800040101010101" pitchFamily="2" charset="-122"/>
                </a:rPr>
                <a:t>(7400)</a:t>
              </a:r>
            </a:p>
          </p:txBody>
        </p:sp>
      </p:grpSp>
      <p:grpSp>
        <p:nvGrpSpPr>
          <p:cNvPr id="28694" name="Group 113"/>
          <p:cNvGrpSpPr/>
          <p:nvPr/>
        </p:nvGrpSpPr>
        <p:grpSpPr>
          <a:xfrm>
            <a:off x="4786313" y="3805238"/>
            <a:ext cx="1616075" cy="904875"/>
            <a:chOff x="3216" y="3445"/>
            <a:chExt cx="1152" cy="825"/>
          </a:xfrm>
        </p:grpSpPr>
        <p:sp>
          <p:nvSpPr>
            <p:cNvPr id="42019" name="Rectangle 82"/>
            <p:cNvSpPr/>
            <p:nvPr/>
          </p:nvSpPr>
          <p:spPr>
            <a:xfrm>
              <a:off x="3670" y="3463"/>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20" name="Text Box 83"/>
            <p:cNvSpPr txBox="1"/>
            <p:nvPr/>
          </p:nvSpPr>
          <p:spPr>
            <a:xfrm>
              <a:off x="3641" y="3445"/>
              <a:ext cx="376" cy="334"/>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2021" name="Line 84"/>
            <p:cNvSpPr/>
            <p:nvPr/>
          </p:nvSpPr>
          <p:spPr>
            <a:xfrm>
              <a:off x="3962" y="3651"/>
              <a:ext cx="336" cy="0"/>
            </a:xfrm>
            <a:prstGeom prst="line">
              <a:avLst/>
            </a:prstGeom>
            <a:ln w="12700" cap="flat" cmpd="sng">
              <a:solidFill>
                <a:schemeClr val="tx1"/>
              </a:solidFill>
              <a:prstDash val="solid"/>
              <a:headEnd type="none" w="med" len="med"/>
              <a:tailEnd type="none" w="med" len="med"/>
            </a:ln>
          </p:spPr>
        </p:sp>
        <p:grpSp>
          <p:nvGrpSpPr>
            <p:cNvPr id="42022" name="Group 85"/>
            <p:cNvGrpSpPr/>
            <p:nvPr/>
          </p:nvGrpSpPr>
          <p:grpSpPr>
            <a:xfrm>
              <a:off x="3264" y="3541"/>
              <a:ext cx="398" cy="73"/>
              <a:chOff x="3840" y="2086"/>
              <a:chExt cx="398" cy="73"/>
            </a:xfrm>
          </p:grpSpPr>
          <p:sp>
            <p:nvSpPr>
              <p:cNvPr id="42027" name="Line 86"/>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28" name="Oval 87"/>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42023" name="Group 88"/>
            <p:cNvGrpSpPr/>
            <p:nvPr/>
          </p:nvGrpSpPr>
          <p:grpSpPr>
            <a:xfrm>
              <a:off x="3264" y="3711"/>
              <a:ext cx="398" cy="73"/>
              <a:chOff x="3840" y="2086"/>
              <a:chExt cx="398" cy="73"/>
            </a:xfrm>
          </p:grpSpPr>
          <p:sp>
            <p:nvSpPr>
              <p:cNvPr id="42025" name="Line 89"/>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26" name="Oval 90"/>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2024" name="Text Box 91"/>
            <p:cNvSpPr txBox="1"/>
            <p:nvPr/>
          </p:nvSpPr>
          <p:spPr>
            <a:xfrm>
              <a:off x="3216" y="3936"/>
              <a:ext cx="1152" cy="334"/>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或非门</a:t>
              </a:r>
              <a:r>
                <a:rPr lang="en-US" altLang="zh-CN" sz="1800" dirty="0">
                  <a:solidFill>
                    <a:schemeClr val="tx1"/>
                  </a:solidFill>
                  <a:latin typeface="华文新魏" panose="02010800040101010101" pitchFamily="2" charset="-122"/>
                  <a:ea typeface="华文新魏" panose="02010800040101010101" pitchFamily="2" charset="-122"/>
                </a:rPr>
                <a:t>(7402)</a:t>
              </a:r>
            </a:p>
          </p:txBody>
        </p:sp>
      </p:grpSp>
      <p:grpSp>
        <p:nvGrpSpPr>
          <p:cNvPr id="28695" name="Group 112"/>
          <p:cNvGrpSpPr/>
          <p:nvPr/>
        </p:nvGrpSpPr>
        <p:grpSpPr>
          <a:xfrm>
            <a:off x="6402388" y="3800475"/>
            <a:ext cx="1549400" cy="908050"/>
            <a:chOff x="4416" y="3442"/>
            <a:chExt cx="1104" cy="827"/>
          </a:xfrm>
        </p:grpSpPr>
        <p:sp>
          <p:nvSpPr>
            <p:cNvPr id="42008" name="Rectangle 94"/>
            <p:cNvSpPr/>
            <p:nvPr/>
          </p:nvSpPr>
          <p:spPr>
            <a:xfrm>
              <a:off x="4822" y="3460"/>
              <a:ext cx="288" cy="384"/>
            </a:xfrm>
            <a:prstGeom prst="rect">
              <a:avLst/>
            </a:prstGeom>
            <a:solidFill>
              <a:schemeClr val="accent1"/>
            </a:solidFill>
            <a:ln w="19050"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2009" name="Text Box 95"/>
            <p:cNvSpPr txBox="1"/>
            <p:nvPr/>
          </p:nvSpPr>
          <p:spPr>
            <a:xfrm>
              <a:off x="4793" y="3442"/>
              <a:ext cx="376"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2010" name="Line 96"/>
            <p:cNvSpPr/>
            <p:nvPr/>
          </p:nvSpPr>
          <p:spPr>
            <a:xfrm>
              <a:off x="5184" y="3648"/>
              <a:ext cx="336" cy="0"/>
            </a:xfrm>
            <a:prstGeom prst="line">
              <a:avLst/>
            </a:prstGeom>
            <a:ln w="12700" cap="flat" cmpd="sng">
              <a:solidFill>
                <a:schemeClr val="tx1"/>
              </a:solidFill>
              <a:prstDash val="solid"/>
              <a:headEnd type="none" w="med" len="med"/>
              <a:tailEnd type="none" w="med" len="med"/>
            </a:ln>
          </p:spPr>
        </p:sp>
        <p:sp>
          <p:nvSpPr>
            <p:cNvPr id="42011" name="Oval 97"/>
            <p:cNvSpPr/>
            <p:nvPr/>
          </p:nvSpPr>
          <p:spPr>
            <a:xfrm>
              <a:off x="5114" y="3608"/>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nvGrpSpPr>
            <p:cNvPr id="42012" name="Group 98"/>
            <p:cNvGrpSpPr/>
            <p:nvPr/>
          </p:nvGrpSpPr>
          <p:grpSpPr>
            <a:xfrm>
              <a:off x="4416" y="3538"/>
              <a:ext cx="398" cy="73"/>
              <a:chOff x="3840" y="2086"/>
              <a:chExt cx="398" cy="73"/>
            </a:xfrm>
          </p:grpSpPr>
          <p:sp>
            <p:nvSpPr>
              <p:cNvPr id="42017" name="Line 99"/>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18" name="Oval 100"/>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42013" name="Group 101"/>
            <p:cNvGrpSpPr/>
            <p:nvPr/>
          </p:nvGrpSpPr>
          <p:grpSpPr>
            <a:xfrm>
              <a:off x="4416" y="3708"/>
              <a:ext cx="398" cy="73"/>
              <a:chOff x="3840" y="2086"/>
              <a:chExt cx="398" cy="73"/>
            </a:xfrm>
          </p:grpSpPr>
          <p:sp>
            <p:nvSpPr>
              <p:cNvPr id="42015" name="Line 102"/>
              <p:cNvSpPr/>
              <p:nvPr/>
            </p:nvSpPr>
            <p:spPr>
              <a:xfrm>
                <a:off x="3840" y="2122"/>
                <a:ext cx="336" cy="0"/>
              </a:xfrm>
              <a:prstGeom prst="line">
                <a:avLst/>
              </a:prstGeom>
              <a:ln w="12700" cap="flat" cmpd="sng">
                <a:solidFill>
                  <a:schemeClr val="tx1"/>
                </a:solidFill>
                <a:prstDash val="solid"/>
                <a:headEnd type="none" w="med" len="med"/>
                <a:tailEnd type="none" w="med" len="med"/>
              </a:ln>
            </p:spPr>
          </p:sp>
          <p:sp>
            <p:nvSpPr>
              <p:cNvPr id="42016" name="Oval 103"/>
              <p:cNvSpPr/>
              <p:nvPr/>
            </p:nvSpPr>
            <p:spPr>
              <a:xfrm>
                <a:off x="4165" y="2086"/>
                <a:ext cx="73" cy="73"/>
              </a:xfrm>
              <a:prstGeom prst="ellipse">
                <a:avLst/>
              </a:prstGeom>
              <a:noFill/>
              <a:ln w="1270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2014" name="Text Box 104"/>
            <p:cNvSpPr txBox="1"/>
            <p:nvPr/>
          </p:nvSpPr>
          <p:spPr>
            <a:xfrm>
              <a:off x="4464" y="3936"/>
              <a:ext cx="1008" cy="333"/>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或门</a:t>
              </a:r>
              <a:r>
                <a:rPr lang="en-US" altLang="zh-CN" sz="1800" dirty="0">
                  <a:solidFill>
                    <a:schemeClr val="tx1"/>
                  </a:solidFill>
                  <a:latin typeface="华文新魏" panose="02010800040101010101" pitchFamily="2" charset="-122"/>
                  <a:ea typeface="华文新魏" panose="02010800040101010101" pitchFamily="2" charset="-122"/>
                </a:rPr>
                <a:t>(7432)</a:t>
              </a:r>
            </a:p>
          </p:txBody>
        </p:sp>
      </p:grpSp>
      <p:cxnSp>
        <p:nvCxnSpPr>
          <p:cNvPr id="2" name="直接箭头连接符 1"/>
          <p:cNvCxnSpPr/>
          <p:nvPr/>
        </p:nvCxnSpPr>
        <p:spPr>
          <a:xfrm flipH="1">
            <a:off x="4211955" y="3159125"/>
            <a:ext cx="1192530" cy="781050"/>
          </a:xfrm>
          <a:prstGeom prst="straightConnector1">
            <a:avLst/>
          </a:prstGeom>
          <a:ln>
            <a:solidFill>
              <a:srgbClr val="FF006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2900045" y="3147695"/>
            <a:ext cx="3903980" cy="906145"/>
          </a:xfrm>
          <a:prstGeom prst="straightConnector1">
            <a:avLst/>
          </a:prstGeom>
          <a:ln>
            <a:solidFill>
              <a:srgbClr val="FF006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flipV="1">
            <a:off x="4067810" y="3147695"/>
            <a:ext cx="1151890" cy="791845"/>
          </a:xfrm>
          <a:prstGeom prst="straightConnector1">
            <a:avLst/>
          </a:prstGeom>
          <a:ln>
            <a:solidFill>
              <a:srgbClr val="FF0066"/>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flipV="1">
            <a:off x="2483485" y="3147695"/>
            <a:ext cx="4320540" cy="935990"/>
          </a:xfrm>
          <a:prstGeom prst="straightConnector1">
            <a:avLst/>
          </a:prstGeom>
          <a:ln>
            <a:solidFill>
              <a:srgbClr val="FF0066"/>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fade">
                                      <p:cBhvr>
                                        <p:cTn id="7" dur="1000"/>
                                        <p:tgtEl>
                                          <p:spTgt spid="30722">
                                            <p:txEl>
                                              <p:pRg st="0" end="0"/>
                                            </p:txEl>
                                          </p:spTgt>
                                        </p:tgtEl>
                                      </p:cBhvr>
                                    </p:animEffect>
                                    <p:anim calcmode="lin" valueType="num">
                                      <p:cBhvr>
                                        <p:cTn id="8" dur="1000" fill="hold"/>
                                        <p:tgtEl>
                                          <p:spTgt spid="307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7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0722">
                                            <p:txEl>
                                              <p:charRg st="17" end="47"/>
                                            </p:txEl>
                                          </p:spTgt>
                                        </p:tgtEl>
                                        <p:attrNameLst>
                                          <p:attrName>style.visibility</p:attrName>
                                        </p:attrNameLst>
                                      </p:cBhvr>
                                      <p:to>
                                        <p:strVal val="visible"/>
                                      </p:to>
                                    </p:set>
                                    <p:animEffect transition="in" filter="fade">
                                      <p:cBhvr>
                                        <p:cTn id="12" dur="1000"/>
                                        <p:tgtEl>
                                          <p:spTgt spid="30722">
                                            <p:txEl>
                                              <p:charRg st="17" end="47"/>
                                            </p:txEl>
                                          </p:spTgt>
                                        </p:tgtEl>
                                      </p:cBhvr>
                                    </p:animEffect>
                                    <p:anim calcmode="lin" valueType="num">
                                      <p:cBhvr>
                                        <p:cTn id="13" dur="1000" fill="hold"/>
                                        <p:tgtEl>
                                          <p:spTgt spid="30722">
                                            <p:txEl>
                                              <p:charRg st="17" end="47"/>
                                            </p:txEl>
                                          </p:spTgt>
                                        </p:tgtEl>
                                        <p:attrNameLst>
                                          <p:attrName>ppt_x</p:attrName>
                                        </p:attrNameLst>
                                      </p:cBhvr>
                                      <p:tavLst>
                                        <p:tav tm="0">
                                          <p:val>
                                            <p:strVal val="#ppt_x"/>
                                          </p:val>
                                        </p:tav>
                                        <p:tav tm="100000">
                                          <p:val>
                                            <p:strVal val="#ppt_x"/>
                                          </p:val>
                                        </p:tav>
                                      </p:tavLst>
                                    </p:anim>
                                    <p:anim calcmode="lin" valueType="num">
                                      <p:cBhvr>
                                        <p:cTn id="14" dur="1000" fill="hold"/>
                                        <p:tgtEl>
                                          <p:spTgt spid="30722">
                                            <p:txEl>
                                              <p:charRg st="17" end="47"/>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722">
                                            <p:txEl>
                                              <p:charRg st="47" end="65"/>
                                            </p:txEl>
                                          </p:spTgt>
                                        </p:tgtEl>
                                        <p:attrNameLst>
                                          <p:attrName>style.visibility</p:attrName>
                                        </p:attrNameLst>
                                      </p:cBhvr>
                                      <p:to>
                                        <p:strVal val="visible"/>
                                      </p:to>
                                    </p:set>
                                    <p:animEffect transition="in" filter="fade">
                                      <p:cBhvr>
                                        <p:cTn id="17" dur="1000"/>
                                        <p:tgtEl>
                                          <p:spTgt spid="30722">
                                            <p:txEl>
                                              <p:charRg st="47" end="65"/>
                                            </p:txEl>
                                          </p:spTgt>
                                        </p:tgtEl>
                                      </p:cBhvr>
                                    </p:animEffect>
                                    <p:anim calcmode="lin" valueType="num">
                                      <p:cBhvr>
                                        <p:cTn id="18" dur="1000" fill="hold"/>
                                        <p:tgtEl>
                                          <p:spTgt spid="30722">
                                            <p:txEl>
                                              <p:charRg st="47" end="65"/>
                                            </p:txEl>
                                          </p:spTgt>
                                        </p:tgtEl>
                                        <p:attrNameLst>
                                          <p:attrName>ppt_x</p:attrName>
                                        </p:attrNameLst>
                                      </p:cBhvr>
                                      <p:tavLst>
                                        <p:tav tm="0">
                                          <p:val>
                                            <p:strVal val="#ppt_x"/>
                                          </p:val>
                                        </p:tav>
                                        <p:tav tm="100000">
                                          <p:val>
                                            <p:strVal val="#ppt_x"/>
                                          </p:val>
                                        </p:tav>
                                      </p:tavLst>
                                    </p:anim>
                                    <p:anim calcmode="lin" valueType="num">
                                      <p:cBhvr>
                                        <p:cTn id="19" dur="1000" fill="hold"/>
                                        <p:tgtEl>
                                          <p:spTgt spid="30722">
                                            <p:txEl>
                                              <p:charRg st="47" end="6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8918">
                                            <p:txEl>
                                              <p:pRg st="0" end="0"/>
                                            </p:txEl>
                                          </p:spTgt>
                                        </p:tgtEl>
                                        <p:attrNameLst>
                                          <p:attrName>style.visibility</p:attrName>
                                        </p:attrNameLst>
                                      </p:cBhvr>
                                      <p:to>
                                        <p:strVal val="visible"/>
                                      </p:to>
                                    </p:set>
                                    <p:animEffect transition="in" filter="fade">
                                      <p:cBhvr>
                                        <p:cTn id="24" dur="1000"/>
                                        <p:tgtEl>
                                          <p:spTgt spid="38918">
                                            <p:txEl>
                                              <p:pRg st="0" end="0"/>
                                            </p:txEl>
                                          </p:spTgt>
                                        </p:tgtEl>
                                      </p:cBhvr>
                                    </p:animEffect>
                                    <p:anim calcmode="lin" valueType="num">
                                      <p:cBhvr>
                                        <p:cTn id="25" dur="1000" fill="hold"/>
                                        <p:tgtEl>
                                          <p:spTgt spid="38918">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891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8919"/>
                                        </p:tgtEl>
                                        <p:attrNameLst>
                                          <p:attrName>style.visibility</p:attrName>
                                        </p:attrNameLst>
                                      </p:cBhvr>
                                      <p:to>
                                        <p:strVal val="visible"/>
                                      </p:to>
                                    </p:set>
                                    <p:animEffect transition="in" filter="fade">
                                      <p:cBhvr>
                                        <p:cTn id="31" dur="1000"/>
                                        <p:tgtEl>
                                          <p:spTgt spid="38919"/>
                                        </p:tgtEl>
                                      </p:cBhvr>
                                    </p:animEffect>
                                    <p:anim calcmode="lin" valueType="num">
                                      <p:cBhvr>
                                        <p:cTn id="32" dur="1000" fill="hold"/>
                                        <p:tgtEl>
                                          <p:spTgt spid="38919"/>
                                        </p:tgtEl>
                                        <p:attrNameLst>
                                          <p:attrName>ppt_x</p:attrName>
                                        </p:attrNameLst>
                                      </p:cBhvr>
                                      <p:tavLst>
                                        <p:tav tm="0">
                                          <p:val>
                                            <p:strVal val="#ppt_x"/>
                                          </p:val>
                                        </p:tav>
                                        <p:tav tm="100000">
                                          <p:val>
                                            <p:strVal val="#ppt_x"/>
                                          </p:val>
                                        </p:tav>
                                      </p:tavLst>
                                    </p:anim>
                                    <p:anim calcmode="lin" valueType="num">
                                      <p:cBhvr>
                                        <p:cTn id="33" dur="1000" fill="hold"/>
                                        <p:tgtEl>
                                          <p:spTgt spid="3891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8688"/>
                                        </p:tgtEl>
                                        <p:attrNameLst>
                                          <p:attrName>style.visibility</p:attrName>
                                        </p:attrNameLst>
                                      </p:cBhvr>
                                      <p:to>
                                        <p:strVal val="visible"/>
                                      </p:to>
                                    </p:set>
                                    <p:animEffect transition="in" filter="fade">
                                      <p:cBhvr>
                                        <p:cTn id="36" dur="1000"/>
                                        <p:tgtEl>
                                          <p:spTgt spid="28688"/>
                                        </p:tgtEl>
                                      </p:cBhvr>
                                    </p:animEffect>
                                    <p:anim calcmode="lin" valueType="num">
                                      <p:cBhvr>
                                        <p:cTn id="37" dur="1000" fill="hold"/>
                                        <p:tgtEl>
                                          <p:spTgt spid="28688"/>
                                        </p:tgtEl>
                                        <p:attrNameLst>
                                          <p:attrName>ppt_x</p:attrName>
                                        </p:attrNameLst>
                                      </p:cBhvr>
                                      <p:tavLst>
                                        <p:tav tm="0">
                                          <p:val>
                                            <p:strVal val="#ppt_x"/>
                                          </p:val>
                                        </p:tav>
                                        <p:tav tm="100000">
                                          <p:val>
                                            <p:strVal val="#ppt_x"/>
                                          </p:val>
                                        </p:tav>
                                      </p:tavLst>
                                    </p:anim>
                                    <p:anim calcmode="lin" valueType="num">
                                      <p:cBhvr>
                                        <p:cTn id="38" dur="1000" fill="hold"/>
                                        <p:tgtEl>
                                          <p:spTgt spid="2868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8689"/>
                                        </p:tgtEl>
                                        <p:attrNameLst>
                                          <p:attrName>style.visibility</p:attrName>
                                        </p:attrNameLst>
                                      </p:cBhvr>
                                      <p:to>
                                        <p:strVal val="visible"/>
                                      </p:to>
                                    </p:set>
                                    <p:animEffect transition="in" filter="fade">
                                      <p:cBhvr>
                                        <p:cTn id="41" dur="1000"/>
                                        <p:tgtEl>
                                          <p:spTgt spid="28689"/>
                                        </p:tgtEl>
                                      </p:cBhvr>
                                    </p:animEffect>
                                    <p:anim calcmode="lin" valueType="num">
                                      <p:cBhvr>
                                        <p:cTn id="42" dur="1000" fill="hold"/>
                                        <p:tgtEl>
                                          <p:spTgt spid="28689"/>
                                        </p:tgtEl>
                                        <p:attrNameLst>
                                          <p:attrName>ppt_x</p:attrName>
                                        </p:attrNameLst>
                                      </p:cBhvr>
                                      <p:tavLst>
                                        <p:tav tm="0">
                                          <p:val>
                                            <p:strVal val="#ppt_x"/>
                                          </p:val>
                                        </p:tav>
                                        <p:tav tm="100000">
                                          <p:val>
                                            <p:strVal val="#ppt_x"/>
                                          </p:val>
                                        </p:tav>
                                      </p:tavLst>
                                    </p:anim>
                                    <p:anim calcmode="lin" valueType="num">
                                      <p:cBhvr>
                                        <p:cTn id="43" dur="1000" fill="hold"/>
                                        <p:tgtEl>
                                          <p:spTgt spid="28689"/>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28690"/>
                                        </p:tgtEl>
                                        <p:attrNameLst>
                                          <p:attrName>style.visibility</p:attrName>
                                        </p:attrNameLst>
                                      </p:cBhvr>
                                      <p:to>
                                        <p:strVal val="visible"/>
                                      </p:to>
                                    </p:set>
                                    <p:animEffect transition="in" filter="fade">
                                      <p:cBhvr>
                                        <p:cTn id="46" dur="1000"/>
                                        <p:tgtEl>
                                          <p:spTgt spid="28690"/>
                                        </p:tgtEl>
                                      </p:cBhvr>
                                    </p:animEffect>
                                    <p:anim calcmode="lin" valueType="num">
                                      <p:cBhvr>
                                        <p:cTn id="47" dur="1000" fill="hold"/>
                                        <p:tgtEl>
                                          <p:spTgt spid="28690"/>
                                        </p:tgtEl>
                                        <p:attrNameLst>
                                          <p:attrName>ppt_x</p:attrName>
                                        </p:attrNameLst>
                                      </p:cBhvr>
                                      <p:tavLst>
                                        <p:tav tm="0">
                                          <p:val>
                                            <p:strVal val="#ppt_x"/>
                                          </p:val>
                                        </p:tav>
                                        <p:tav tm="100000">
                                          <p:val>
                                            <p:strVal val="#ppt_x"/>
                                          </p:val>
                                        </p:tav>
                                      </p:tavLst>
                                    </p:anim>
                                    <p:anim calcmode="lin" valueType="num">
                                      <p:cBhvr>
                                        <p:cTn id="48" dur="1000" fill="hold"/>
                                        <p:tgtEl>
                                          <p:spTgt spid="28690"/>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28691"/>
                                        </p:tgtEl>
                                        <p:attrNameLst>
                                          <p:attrName>style.visibility</p:attrName>
                                        </p:attrNameLst>
                                      </p:cBhvr>
                                      <p:to>
                                        <p:strVal val="visible"/>
                                      </p:to>
                                    </p:set>
                                    <p:animEffect transition="in" filter="fade">
                                      <p:cBhvr>
                                        <p:cTn id="51" dur="1000"/>
                                        <p:tgtEl>
                                          <p:spTgt spid="28691"/>
                                        </p:tgtEl>
                                      </p:cBhvr>
                                    </p:animEffect>
                                    <p:anim calcmode="lin" valueType="num">
                                      <p:cBhvr>
                                        <p:cTn id="52" dur="1000" fill="hold"/>
                                        <p:tgtEl>
                                          <p:spTgt spid="28691"/>
                                        </p:tgtEl>
                                        <p:attrNameLst>
                                          <p:attrName>ppt_x</p:attrName>
                                        </p:attrNameLst>
                                      </p:cBhvr>
                                      <p:tavLst>
                                        <p:tav tm="0">
                                          <p:val>
                                            <p:strVal val="#ppt_x"/>
                                          </p:val>
                                        </p:tav>
                                        <p:tav tm="100000">
                                          <p:val>
                                            <p:strVal val="#ppt_x"/>
                                          </p:val>
                                        </p:tav>
                                      </p:tavLst>
                                    </p:anim>
                                    <p:anim calcmode="lin" valueType="num">
                                      <p:cBhvr>
                                        <p:cTn id="53" dur="1000" fill="hold"/>
                                        <p:tgtEl>
                                          <p:spTgt spid="28691"/>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28692"/>
                                        </p:tgtEl>
                                        <p:attrNameLst>
                                          <p:attrName>style.visibility</p:attrName>
                                        </p:attrNameLst>
                                      </p:cBhvr>
                                      <p:to>
                                        <p:strVal val="visible"/>
                                      </p:to>
                                    </p:set>
                                    <p:animEffect transition="in" filter="fade">
                                      <p:cBhvr>
                                        <p:cTn id="56" dur="1000"/>
                                        <p:tgtEl>
                                          <p:spTgt spid="28692"/>
                                        </p:tgtEl>
                                      </p:cBhvr>
                                    </p:animEffect>
                                    <p:anim calcmode="lin" valueType="num">
                                      <p:cBhvr>
                                        <p:cTn id="57" dur="1000" fill="hold"/>
                                        <p:tgtEl>
                                          <p:spTgt spid="28692"/>
                                        </p:tgtEl>
                                        <p:attrNameLst>
                                          <p:attrName>ppt_x</p:attrName>
                                        </p:attrNameLst>
                                      </p:cBhvr>
                                      <p:tavLst>
                                        <p:tav tm="0">
                                          <p:val>
                                            <p:strVal val="#ppt_x"/>
                                          </p:val>
                                        </p:tav>
                                        <p:tav tm="100000">
                                          <p:val>
                                            <p:strVal val="#ppt_x"/>
                                          </p:val>
                                        </p:tav>
                                      </p:tavLst>
                                    </p:anim>
                                    <p:anim calcmode="lin" valueType="num">
                                      <p:cBhvr>
                                        <p:cTn id="58" dur="1000" fill="hold"/>
                                        <p:tgtEl>
                                          <p:spTgt spid="28692"/>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28693"/>
                                        </p:tgtEl>
                                        <p:attrNameLst>
                                          <p:attrName>style.visibility</p:attrName>
                                        </p:attrNameLst>
                                      </p:cBhvr>
                                      <p:to>
                                        <p:strVal val="visible"/>
                                      </p:to>
                                    </p:set>
                                    <p:animEffect transition="in" filter="fade">
                                      <p:cBhvr>
                                        <p:cTn id="61" dur="1000"/>
                                        <p:tgtEl>
                                          <p:spTgt spid="28693"/>
                                        </p:tgtEl>
                                      </p:cBhvr>
                                    </p:animEffect>
                                    <p:anim calcmode="lin" valueType="num">
                                      <p:cBhvr>
                                        <p:cTn id="62" dur="1000" fill="hold"/>
                                        <p:tgtEl>
                                          <p:spTgt spid="28693"/>
                                        </p:tgtEl>
                                        <p:attrNameLst>
                                          <p:attrName>ppt_x</p:attrName>
                                        </p:attrNameLst>
                                      </p:cBhvr>
                                      <p:tavLst>
                                        <p:tav tm="0">
                                          <p:val>
                                            <p:strVal val="#ppt_x"/>
                                          </p:val>
                                        </p:tav>
                                        <p:tav tm="100000">
                                          <p:val>
                                            <p:strVal val="#ppt_x"/>
                                          </p:val>
                                        </p:tav>
                                      </p:tavLst>
                                    </p:anim>
                                    <p:anim calcmode="lin" valueType="num">
                                      <p:cBhvr>
                                        <p:cTn id="63" dur="1000" fill="hold"/>
                                        <p:tgtEl>
                                          <p:spTgt spid="28693"/>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28694"/>
                                        </p:tgtEl>
                                        <p:attrNameLst>
                                          <p:attrName>style.visibility</p:attrName>
                                        </p:attrNameLst>
                                      </p:cBhvr>
                                      <p:to>
                                        <p:strVal val="visible"/>
                                      </p:to>
                                    </p:set>
                                    <p:animEffect transition="in" filter="fade">
                                      <p:cBhvr>
                                        <p:cTn id="66" dur="1000"/>
                                        <p:tgtEl>
                                          <p:spTgt spid="28694"/>
                                        </p:tgtEl>
                                      </p:cBhvr>
                                    </p:animEffect>
                                    <p:anim calcmode="lin" valueType="num">
                                      <p:cBhvr>
                                        <p:cTn id="67" dur="1000" fill="hold"/>
                                        <p:tgtEl>
                                          <p:spTgt spid="28694"/>
                                        </p:tgtEl>
                                        <p:attrNameLst>
                                          <p:attrName>ppt_x</p:attrName>
                                        </p:attrNameLst>
                                      </p:cBhvr>
                                      <p:tavLst>
                                        <p:tav tm="0">
                                          <p:val>
                                            <p:strVal val="#ppt_x"/>
                                          </p:val>
                                        </p:tav>
                                        <p:tav tm="100000">
                                          <p:val>
                                            <p:strVal val="#ppt_x"/>
                                          </p:val>
                                        </p:tav>
                                      </p:tavLst>
                                    </p:anim>
                                    <p:anim calcmode="lin" valueType="num">
                                      <p:cBhvr>
                                        <p:cTn id="68" dur="1000" fill="hold"/>
                                        <p:tgtEl>
                                          <p:spTgt spid="28694"/>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28695"/>
                                        </p:tgtEl>
                                        <p:attrNameLst>
                                          <p:attrName>style.visibility</p:attrName>
                                        </p:attrNameLst>
                                      </p:cBhvr>
                                      <p:to>
                                        <p:strVal val="visible"/>
                                      </p:to>
                                    </p:set>
                                    <p:animEffect transition="in" filter="fade">
                                      <p:cBhvr>
                                        <p:cTn id="71" dur="1000"/>
                                        <p:tgtEl>
                                          <p:spTgt spid="28695"/>
                                        </p:tgtEl>
                                      </p:cBhvr>
                                    </p:animEffect>
                                    <p:anim calcmode="lin" valueType="num">
                                      <p:cBhvr>
                                        <p:cTn id="72" dur="1000" fill="hold"/>
                                        <p:tgtEl>
                                          <p:spTgt spid="28695"/>
                                        </p:tgtEl>
                                        <p:attrNameLst>
                                          <p:attrName>ppt_x</p:attrName>
                                        </p:attrNameLst>
                                      </p:cBhvr>
                                      <p:tavLst>
                                        <p:tav tm="0">
                                          <p:val>
                                            <p:strVal val="#ppt_x"/>
                                          </p:val>
                                        </p:tav>
                                        <p:tav tm="100000">
                                          <p:val>
                                            <p:strVal val="#ppt_x"/>
                                          </p:val>
                                        </p:tav>
                                      </p:tavLst>
                                    </p:anim>
                                    <p:anim calcmode="lin" valueType="num">
                                      <p:cBhvr>
                                        <p:cTn id="73" dur="1000" fill="hold"/>
                                        <p:tgtEl>
                                          <p:spTgt spid="28695"/>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additive="base">
                                        <p:cTn id="78" dur="500" fill="hold"/>
                                        <p:tgtEl>
                                          <p:spTgt spid="2"/>
                                        </p:tgtEl>
                                        <p:attrNameLst>
                                          <p:attrName>ppt_x</p:attrName>
                                        </p:attrNameLst>
                                      </p:cBhvr>
                                      <p:tavLst>
                                        <p:tav tm="0">
                                          <p:val>
                                            <p:strVal val="#ppt_x"/>
                                          </p:val>
                                        </p:tav>
                                        <p:tav tm="100000">
                                          <p:val>
                                            <p:strVal val="#ppt_x"/>
                                          </p:val>
                                        </p:tav>
                                      </p:tavLst>
                                    </p:anim>
                                    <p:anim calcmode="lin" valueType="num">
                                      <p:cBhvr additive="base">
                                        <p:cTn id="7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 calcmode="lin" valueType="num">
                                      <p:cBhvr additive="base">
                                        <p:cTn id="84" dur="500" fill="hold"/>
                                        <p:tgtEl>
                                          <p:spTgt spid="3"/>
                                        </p:tgtEl>
                                        <p:attrNameLst>
                                          <p:attrName>ppt_x</p:attrName>
                                        </p:attrNameLst>
                                      </p:cBhvr>
                                      <p:tavLst>
                                        <p:tav tm="0">
                                          <p:val>
                                            <p:strVal val="#ppt_x"/>
                                          </p:val>
                                        </p:tav>
                                        <p:tav tm="100000">
                                          <p:val>
                                            <p:strVal val="#ppt_x"/>
                                          </p:val>
                                        </p:tav>
                                      </p:tavLst>
                                    </p:anim>
                                    <p:anim calcmode="lin" valueType="num">
                                      <p:cBhvr additive="base">
                                        <p:cTn id="8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4"/>
                                        </p:tgtEl>
                                        <p:attrNameLst>
                                          <p:attrName>style.visibility</p:attrName>
                                        </p:attrNameLst>
                                      </p:cBhvr>
                                      <p:to>
                                        <p:strVal val="visible"/>
                                      </p:to>
                                    </p:set>
                                    <p:anim calcmode="lin" valueType="num">
                                      <p:cBhvr additive="base">
                                        <p:cTn id="90" dur="500" fill="hold"/>
                                        <p:tgtEl>
                                          <p:spTgt spid="4"/>
                                        </p:tgtEl>
                                        <p:attrNameLst>
                                          <p:attrName>ppt_x</p:attrName>
                                        </p:attrNameLst>
                                      </p:cBhvr>
                                      <p:tavLst>
                                        <p:tav tm="0">
                                          <p:val>
                                            <p:strVal val="#ppt_x"/>
                                          </p:val>
                                        </p:tav>
                                        <p:tav tm="100000">
                                          <p:val>
                                            <p:strVal val="#ppt_x"/>
                                          </p:val>
                                        </p:tav>
                                      </p:tavLst>
                                    </p:anim>
                                    <p:anim calcmode="lin" valueType="num">
                                      <p:cBhvr additive="base">
                                        <p:cTn id="9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5"/>
                                        </p:tgtEl>
                                        <p:attrNameLst>
                                          <p:attrName>style.visibility</p:attrName>
                                        </p:attrNameLst>
                                      </p:cBhvr>
                                      <p:to>
                                        <p:strVal val="visible"/>
                                      </p:to>
                                    </p:set>
                                    <p:anim calcmode="lin" valueType="num">
                                      <p:cBhvr additive="base">
                                        <p:cTn id="96" dur="500" fill="hold"/>
                                        <p:tgtEl>
                                          <p:spTgt spid="5"/>
                                        </p:tgtEl>
                                        <p:attrNameLst>
                                          <p:attrName>ppt_x</p:attrName>
                                        </p:attrNameLst>
                                      </p:cBhvr>
                                      <p:tavLst>
                                        <p:tav tm="0">
                                          <p:val>
                                            <p:strVal val="#ppt_x"/>
                                          </p:val>
                                        </p:tav>
                                        <p:tav tm="100000">
                                          <p:val>
                                            <p:strVal val="#ppt_x"/>
                                          </p:val>
                                        </p:tav>
                                      </p:tavLst>
                                    </p:anim>
                                    <p:anim calcmode="lin" valueType="num">
                                      <p:cBhvr additive="base">
                                        <p:cTn id="9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381000" y="741363"/>
            <a:ext cx="5191125" cy="582612"/>
          </a:xfrm>
          <a:noFill/>
          <a:ln>
            <a:noFill/>
          </a:ln>
        </p:spPr>
        <p:txBody>
          <a:bodyPr/>
          <a:lstStyle/>
          <a:p>
            <a:pPr marL="457200" indent="-457200" eaLnBrk="1" hangingPunct="1">
              <a:buFont typeface="Wingdings" panose="05000000000000000000" pitchFamily="2" charset="2"/>
              <a:buChar char="l"/>
            </a:pPr>
            <a:r>
              <a:rPr lang="zh-CN" altLang="en-US" sz="2000" b="1" dirty="0">
                <a:solidFill>
                  <a:srgbClr val="FF0000"/>
                </a:solidFill>
                <a:latin typeface="华文新魏" panose="02010800040101010101" pitchFamily="2" charset="-122"/>
                <a:ea typeface="华文新魏" panose="02010800040101010101" pitchFamily="2" charset="-122"/>
              </a:rPr>
              <a:t>引端有效级的变换，</a:t>
            </a:r>
            <a:r>
              <a:rPr lang="zh-CN" altLang="en-US" sz="2000" b="1" dirty="0">
                <a:latin typeface="华文新魏" panose="02010800040101010101" pitchFamily="2" charset="-122"/>
                <a:ea typeface="华文新魏" panose="02010800040101010101" pitchFamily="2" charset="-122"/>
              </a:rPr>
              <a:t>包括：</a:t>
            </a:r>
          </a:p>
        </p:txBody>
      </p:sp>
      <p:sp>
        <p:nvSpPr>
          <p:cNvPr id="31746" name="Rectangle 3"/>
          <p:cNvSpPr>
            <a:spLocks noGrp="1"/>
          </p:cNvSpPr>
          <p:nvPr>
            <p:ph idx="1"/>
          </p:nvPr>
        </p:nvSpPr>
        <p:spPr>
          <a:xfrm>
            <a:off x="827088" y="1226820"/>
            <a:ext cx="7888287" cy="811213"/>
          </a:xfrm>
          <a:noFill/>
          <a:ln>
            <a:noFill/>
          </a:ln>
        </p:spPr>
        <p:txBody>
          <a:bodyPr/>
          <a:lstStyle/>
          <a:p>
            <a:pPr eaLnBrk="1" hangingPunct="1">
              <a:lnSpc>
                <a:spcPct val="60000"/>
              </a:lnSpc>
              <a:spcBef>
                <a:spcPct val="50000"/>
              </a:spcBef>
              <a:buNone/>
            </a:pPr>
            <a:r>
              <a:rPr lang="zh-CN" altLang="en-US" sz="1800" b="1" dirty="0">
                <a:latin typeface="华文新魏" panose="02010800040101010101" pitchFamily="2" charset="-122"/>
                <a:ea typeface="华文新魏" panose="02010800040101010101" pitchFamily="2" charset="-122"/>
              </a:rPr>
              <a:t>输入引端和输出引端的变换：或为高有效、或为低有效，</a:t>
            </a:r>
          </a:p>
          <a:p>
            <a:pPr eaLnBrk="1" hangingPunct="1">
              <a:lnSpc>
                <a:spcPct val="60000"/>
              </a:lnSpc>
              <a:spcBef>
                <a:spcPct val="50000"/>
              </a:spcBef>
              <a:buNone/>
            </a:pPr>
            <a:r>
              <a:rPr lang="zh-CN" altLang="en-US" sz="1800" b="1" dirty="0">
                <a:latin typeface="华文新魏" panose="02010800040101010101" pitchFamily="2" charset="-122"/>
                <a:ea typeface="华文新魏" panose="02010800040101010101" pitchFamily="2" charset="-122"/>
              </a:rPr>
              <a:t>例如，下图给出了实现 </a:t>
            </a:r>
            <a:r>
              <a:rPr lang="en-US" altLang="zh-CN" sz="1800" b="1" dirty="0">
                <a:latin typeface="华文新魏" panose="02010800040101010101" pitchFamily="2" charset="-122"/>
                <a:ea typeface="华文新魏" panose="02010800040101010101" pitchFamily="2" charset="-122"/>
              </a:rPr>
              <a:t>Busy = REY·REQ </a:t>
            </a:r>
            <a:r>
              <a:rPr lang="zh-CN" altLang="en-US" sz="1800" b="1" dirty="0">
                <a:latin typeface="华文新魏" panose="02010800040101010101" pitchFamily="2" charset="-122"/>
                <a:ea typeface="华文新魏" panose="02010800040101010101" pitchFamily="2" charset="-122"/>
              </a:rPr>
              <a:t>逻辑功能对应的四种电路。</a:t>
            </a:r>
          </a:p>
        </p:txBody>
      </p:sp>
      <p:grpSp>
        <p:nvGrpSpPr>
          <p:cNvPr id="29700" name="Group 223"/>
          <p:cNvGrpSpPr/>
          <p:nvPr/>
        </p:nvGrpSpPr>
        <p:grpSpPr>
          <a:xfrm>
            <a:off x="967105" y="2139315"/>
            <a:ext cx="3152775" cy="1257300"/>
            <a:chOff x="288" y="1872"/>
            <a:chExt cx="2352" cy="1056"/>
          </a:xfrm>
          <a:solidFill>
            <a:schemeClr val="accent1">
              <a:lumMod val="60000"/>
              <a:lumOff val="40000"/>
            </a:schemeClr>
          </a:solidFill>
        </p:grpSpPr>
        <p:sp>
          <p:nvSpPr>
            <p:cNvPr id="29744" name="Rectangle 212"/>
            <p:cNvSpPr/>
            <p:nvPr/>
          </p:nvSpPr>
          <p:spPr>
            <a:xfrm>
              <a:off x="288" y="1872"/>
              <a:ext cx="2352" cy="1056"/>
            </a:xfrm>
            <a:prstGeom prst="rect">
              <a:avLst/>
            </a:prstGeom>
            <a:grpFill/>
            <a:ln w="9525" cap="flat" cmpd="sng">
              <a:solidFill>
                <a:srgbClr val="333399"/>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45" name="Rectangle 133"/>
            <p:cNvSpPr/>
            <p:nvPr/>
          </p:nvSpPr>
          <p:spPr>
            <a:xfrm>
              <a:off x="1200" y="1998"/>
              <a:ext cx="288" cy="384"/>
            </a:xfrm>
            <a:prstGeom prst="rect">
              <a:avLst/>
            </a:prstGeom>
            <a:solidFill>
              <a:schemeClr val="accent1">
                <a:lumMod val="75000"/>
              </a:schemeClr>
            </a:solidFill>
            <a:ln w="19050"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46" name="Text Box 134"/>
            <p:cNvSpPr txBox="1"/>
            <p:nvPr/>
          </p:nvSpPr>
          <p:spPr>
            <a:xfrm>
              <a:off x="1237" y="2073"/>
              <a:ext cx="28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&amp;</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47" name="Line 135"/>
            <p:cNvSpPr/>
            <p:nvPr/>
          </p:nvSpPr>
          <p:spPr>
            <a:xfrm>
              <a:off x="864" y="2112"/>
              <a:ext cx="33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48" name="Line 136"/>
            <p:cNvSpPr/>
            <p:nvPr/>
          </p:nvSpPr>
          <p:spPr>
            <a:xfrm>
              <a:off x="1492" y="2186"/>
              <a:ext cx="33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49" name="Line 137"/>
            <p:cNvSpPr/>
            <p:nvPr/>
          </p:nvSpPr>
          <p:spPr>
            <a:xfrm>
              <a:off x="864" y="2256"/>
              <a:ext cx="336"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50" name="Text Box 166"/>
            <p:cNvSpPr txBox="1"/>
            <p:nvPr/>
          </p:nvSpPr>
          <p:spPr>
            <a:xfrm>
              <a:off x="432" y="1968"/>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51" name="Text Box 167"/>
            <p:cNvSpPr txBox="1"/>
            <p:nvPr/>
          </p:nvSpPr>
          <p:spPr>
            <a:xfrm>
              <a:off x="432" y="2179"/>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REQ</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52" name="Text Box 168"/>
            <p:cNvSpPr txBox="1"/>
            <p:nvPr/>
          </p:nvSpPr>
          <p:spPr>
            <a:xfrm>
              <a:off x="1824" y="2064"/>
              <a:ext cx="624"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BUSY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53" name="Text Box 169"/>
            <p:cNvSpPr txBox="1"/>
            <p:nvPr/>
          </p:nvSpPr>
          <p:spPr>
            <a:xfrm>
              <a:off x="336" y="2544"/>
              <a:ext cx="2304"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高有效输入、高有效输出</a:t>
              </a: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29701" name="Group 224"/>
          <p:cNvGrpSpPr/>
          <p:nvPr/>
        </p:nvGrpSpPr>
        <p:grpSpPr>
          <a:xfrm>
            <a:off x="973455" y="3510915"/>
            <a:ext cx="3152775" cy="1257300"/>
            <a:chOff x="292" y="3024"/>
            <a:chExt cx="2352" cy="1056"/>
          </a:xfrm>
          <a:solidFill>
            <a:schemeClr val="accent1">
              <a:lumMod val="60000"/>
              <a:lumOff val="40000"/>
            </a:schemeClr>
          </a:solidFill>
        </p:grpSpPr>
        <p:sp>
          <p:nvSpPr>
            <p:cNvPr id="29730" name="Rectangle 213"/>
            <p:cNvSpPr/>
            <p:nvPr/>
          </p:nvSpPr>
          <p:spPr>
            <a:xfrm>
              <a:off x="292" y="3024"/>
              <a:ext cx="2352" cy="1056"/>
            </a:xfrm>
            <a:prstGeom prst="rect">
              <a:avLst/>
            </a:prstGeom>
            <a:grpFill/>
            <a:ln w="9525"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31" name="Rectangle 146"/>
            <p:cNvSpPr/>
            <p:nvPr/>
          </p:nvSpPr>
          <p:spPr>
            <a:xfrm>
              <a:off x="1292" y="3168"/>
              <a:ext cx="288" cy="384"/>
            </a:xfrm>
            <a:prstGeom prst="rect">
              <a:avLst/>
            </a:prstGeom>
            <a:solidFill>
              <a:schemeClr val="accent1">
                <a:lumMod val="75000"/>
              </a:schemeClr>
            </a:solidFill>
            <a:ln w="19050"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32" name="Text Box 147"/>
            <p:cNvSpPr txBox="1"/>
            <p:nvPr/>
          </p:nvSpPr>
          <p:spPr>
            <a:xfrm>
              <a:off x="1322" y="3211"/>
              <a:ext cx="376"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&amp;</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33" name="Line 148"/>
            <p:cNvSpPr/>
            <p:nvPr/>
          </p:nvSpPr>
          <p:spPr>
            <a:xfrm>
              <a:off x="1584" y="3356"/>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grpSp>
          <p:nvGrpSpPr>
            <p:cNvPr id="29734" name="Group 149"/>
            <p:cNvGrpSpPr/>
            <p:nvPr/>
          </p:nvGrpSpPr>
          <p:grpSpPr>
            <a:xfrm>
              <a:off x="886" y="3246"/>
              <a:ext cx="398" cy="73"/>
              <a:chOff x="3840" y="2086"/>
              <a:chExt cx="398" cy="73"/>
            </a:xfrm>
            <a:grpFill/>
          </p:grpSpPr>
          <p:sp>
            <p:nvSpPr>
              <p:cNvPr id="29742" name="Line 150"/>
              <p:cNvSpPr/>
              <p:nvPr/>
            </p:nvSpPr>
            <p:spPr>
              <a:xfrm>
                <a:off x="3840" y="2122"/>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43" name="Oval 151"/>
              <p:cNvSpPr/>
              <p:nvPr/>
            </p:nvSpPr>
            <p:spPr>
              <a:xfrm>
                <a:off x="4165" y="2086"/>
                <a:ext cx="73" cy="73"/>
              </a:xfrm>
              <a:prstGeom prst="ellipse">
                <a:avLst/>
              </a:prstGeom>
              <a:grpFill/>
              <a:ln w="28575" cap="flat" cmpd="sng">
                <a:solidFill>
                  <a:schemeClr val="tx1"/>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29735" name="Group 152"/>
            <p:cNvGrpSpPr/>
            <p:nvPr/>
          </p:nvGrpSpPr>
          <p:grpSpPr>
            <a:xfrm>
              <a:off x="886" y="3416"/>
              <a:ext cx="398" cy="73"/>
              <a:chOff x="3840" y="2086"/>
              <a:chExt cx="398" cy="73"/>
            </a:xfrm>
            <a:grpFill/>
          </p:grpSpPr>
          <p:sp>
            <p:nvSpPr>
              <p:cNvPr id="29740" name="Line 153"/>
              <p:cNvSpPr/>
              <p:nvPr/>
            </p:nvSpPr>
            <p:spPr>
              <a:xfrm>
                <a:off x="3840" y="2122"/>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41" name="Oval 154"/>
              <p:cNvSpPr/>
              <p:nvPr/>
            </p:nvSpPr>
            <p:spPr>
              <a:xfrm>
                <a:off x="4165" y="2086"/>
                <a:ext cx="73" cy="73"/>
              </a:xfrm>
              <a:prstGeom prst="ellipse">
                <a:avLst/>
              </a:prstGeom>
              <a:grpFill/>
              <a:ln w="28575" cap="flat" cmpd="sng">
                <a:solidFill>
                  <a:schemeClr val="tx1"/>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
          <p:nvSpPr>
            <p:cNvPr id="29736" name="Text Box 190"/>
            <p:cNvSpPr txBox="1"/>
            <p:nvPr/>
          </p:nvSpPr>
          <p:spPr>
            <a:xfrm>
              <a:off x="384" y="3120"/>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37" name="Text Box 191"/>
            <p:cNvSpPr txBox="1"/>
            <p:nvPr/>
          </p:nvSpPr>
          <p:spPr>
            <a:xfrm>
              <a:off x="384" y="3331"/>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/REQ</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38" name="Text Box 192"/>
            <p:cNvSpPr txBox="1"/>
            <p:nvPr/>
          </p:nvSpPr>
          <p:spPr>
            <a:xfrm>
              <a:off x="1920" y="3216"/>
              <a:ext cx="624"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BUSY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39" name="Text Box 193"/>
            <p:cNvSpPr txBox="1"/>
            <p:nvPr/>
          </p:nvSpPr>
          <p:spPr>
            <a:xfrm>
              <a:off x="336" y="3696"/>
              <a:ext cx="2304"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低有效输入、高有效输出</a:t>
              </a: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29702" name="Group 217"/>
          <p:cNvGrpSpPr/>
          <p:nvPr/>
        </p:nvGrpSpPr>
        <p:grpSpPr>
          <a:xfrm>
            <a:off x="4359910" y="2139315"/>
            <a:ext cx="3324860" cy="1257300"/>
            <a:chOff x="2832" y="1872"/>
            <a:chExt cx="2352" cy="1056"/>
          </a:xfrm>
          <a:solidFill>
            <a:schemeClr val="accent1">
              <a:lumMod val="60000"/>
              <a:lumOff val="40000"/>
            </a:schemeClr>
          </a:solidFill>
        </p:grpSpPr>
        <p:sp>
          <p:nvSpPr>
            <p:cNvPr id="29719" name="Rectangle 214"/>
            <p:cNvSpPr/>
            <p:nvPr/>
          </p:nvSpPr>
          <p:spPr>
            <a:xfrm>
              <a:off x="2832" y="1872"/>
              <a:ext cx="2352" cy="1056"/>
            </a:xfrm>
            <a:prstGeom prst="rect">
              <a:avLst/>
            </a:prstGeom>
            <a:grpFill/>
            <a:ln w="9525" cap="flat" cmpd="sng">
              <a:solidFill>
                <a:srgbClr val="333399"/>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0" name="Rectangle 139"/>
            <p:cNvSpPr/>
            <p:nvPr/>
          </p:nvSpPr>
          <p:spPr>
            <a:xfrm>
              <a:off x="3707" y="2016"/>
              <a:ext cx="288" cy="384"/>
            </a:xfrm>
            <a:prstGeom prst="rect">
              <a:avLst/>
            </a:prstGeom>
            <a:solidFill>
              <a:schemeClr val="accent1">
                <a:lumMod val="75000"/>
              </a:schemeClr>
            </a:solidFill>
            <a:ln w="19050"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1" name="Text Box 140"/>
            <p:cNvSpPr txBox="1"/>
            <p:nvPr/>
          </p:nvSpPr>
          <p:spPr>
            <a:xfrm>
              <a:off x="3744" y="2103"/>
              <a:ext cx="28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&amp;</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2" name="Line 141"/>
            <p:cNvSpPr/>
            <p:nvPr/>
          </p:nvSpPr>
          <p:spPr>
            <a:xfrm>
              <a:off x="3371" y="2130"/>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23" name="Line 142"/>
            <p:cNvSpPr/>
            <p:nvPr/>
          </p:nvSpPr>
          <p:spPr>
            <a:xfrm>
              <a:off x="4080" y="2204"/>
              <a:ext cx="336" cy="0"/>
            </a:xfrm>
            <a:prstGeom prst="line">
              <a:avLst/>
            </a:prstGeom>
            <a:ln w="28575">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4" name="Line 143"/>
            <p:cNvSpPr/>
            <p:nvPr/>
          </p:nvSpPr>
          <p:spPr>
            <a:xfrm>
              <a:off x="3371" y="2274"/>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25" name="Oval 144"/>
            <p:cNvSpPr/>
            <p:nvPr/>
          </p:nvSpPr>
          <p:spPr>
            <a:xfrm>
              <a:off x="3999" y="2179"/>
              <a:ext cx="73" cy="73"/>
            </a:xfrm>
            <a:prstGeom prst="ellipse">
              <a:avLst/>
            </a:prstGeom>
            <a:grpFill/>
            <a:ln w="28575" cap="flat" cmpd="sng">
              <a:solidFill>
                <a:schemeClr val="tx1"/>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6" name="Text Box 176"/>
            <p:cNvSpPr txBox="1"/>
            <p:nvPr/>
          </p:nvSpPr>
          <p:spPr>
            <a:xfrm>
              <a:off x="2976" y="1968"/>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7" name="Text Box 177"/>
            <p:cNvSpPr txBox="1"/>
            <p:nvPr/>
          </p:nvSpPr>
          <p:spPr>
            <a:xfrm>
              <a:off x="2976" y="2179"/>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REQ</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8" name="Text Box 178"/>
            <p:cNvSpPr txBox="1"/>
            <p:nvPr/>
          </p:nvSpPr>
          <p:spPr>
            <a:xfrm>
              <a:off x="4416" y="2064"/>
              <a:ext cx="624"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/BUSY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29" name="Text Box 179"/>
            <p:cNvSpPr txBox="1"/>
            <p:nvPr/>
          </p:nvSpPr>
          <p:spPr>
            <a:xfrm>
              <a:off x="2928" y="2544"/>
              <a:ext cx="2100"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高有效输入、低有效输出</a:t>
              </a: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29703" name="Group 221"/>
          <p:cNvGrpSpPr/>
          <p:nvPr/>
        </p:nvGrpSpPr>
        <p:grpSpPr>
          <a:xfrm>
            <a:off x="4359910" y="3510915"/>
            <a:ext cx="3324860" cy="1257300"/>
            <a:chOff x="2832" y="3024"/>
            <a:chExt cx="2352" cy="1056"/>
          </a:xfrm>
          <a:solidFill>
            <a:schemeClr val="accent1">
              <a:lumMod val="60000"/>
              <a:lumOff val="40000"/>
            </a:schemeClr>
          </a:solidFill>
        </p:grpSpPr>
        <p:sp>
          <p:nvSpPr>
            <p:cNvPr id="29704" name="Rectangle 215"/>
            <p:cNvSpPr/>
            <p:nvPr/>
          </p:nvSpPr>
          <p:spPr>
            <a:xfrm>
              <a:off x="2832" y="3024"/>
              <a:ext cx="2352" cy="1056"/>
            </a:xfrm>
            <a:prstGeom prst="rect">
              <a:avLst/>
            </a:prstGeom>
            <a:grpFill/>
            <a:ln w="9525" cap="flat" cmpd="sng">
              <a:solidFill>
                <a:schemeClr val="tx1"/>
              </a:solidFill>
              <a:prstDash val="solid"/>
              <a:miter/>
              <a:headEnd type="none" w="med" len="med"/>
              <a:tailEnd type="none" w="med" len="med"/>
            </a:ln>
          </p:spPr>
          <p:txBody>
            <a:bodyPr wrap="none"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05" name="Rectangle 156"/>
            <p:cNvSpPr/>
            <p:nvPr/>
          </p:nvSpPr>
          <p:spPr>
            <a:xfrm>
              <a:off x="3766" y="3168"/>
              <a:ext cx="288" cy="384"/>
            </a:xfrm>
            <a:prstGeom prst="rect">
              <a:avLst/>
            </a:prstGeom>
            <a:solidFill>
              <a:schemeClr val="accent1">
                <a:lumMod val="75000"/>
              </a:schemeClr>
            </a:solidFill>
            <a:ln w="19050" cap="flat" cmpd="sng">
              <a:solidFill>
                <a:schemeClr val="tx1"/>
              </a:solidFill>
              <a:prstDash val="solid"/>
              <a:miter/>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06" name="Text Box 157"/>
            <p:cNvSpPr txBox="1"/>
            <p:nvPr/>
          </p:nvSpPr>
          <p:spPr>
            <a:xfrm>
              <a:off x="3797" y="3203"/>
              <a:ext cx="376"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&amp;</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07" name="Line 158"/>
            <p:cNvSpPr/>
            <p:nvPr/>
          </p:nvSpPr>
          <p:spPr>
            <a:xfrm>
              <a:off x="4128" y="3356"/>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08" name="Oval 159"/>
            <p:cNvSpPr/>
            <p:nvPr/>
          </p:nvSpPr>
          <p:spPr>
            <a:xfrm>
              <a:off x="4058" y="3316"/>
              <a:ext cx="73" cy="73"/>
            </a:xfrm>
            <a:prstGeom prst="ellipse">
              <a:avLst/>
            </a:prstGeom>
            <a:grpFill/>
            <a:ln w="28575" cap="flat" cmpd="sng">
              <a:solidFill>
                <a:schemeClr val="tx1"/>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nvGrpSpPr>
            <p:cNvPr id="29709" name="Group 160"/>
            <p:cNvGrpSpPr/>
            <p:nvPr/>
          </p:nvGrpSpPr>
          <p:grpSpPr>
            <a:xfrm>
              <a:off x="3360" y="3246"/>
              <a:ext cx="398" cy="73"/>
              <a:chOff x="3840" y="2086"/>
              <a:chExt cx="398" cy="73"/>
            </a:xfrm>
            <a:grpFill/>
          </p:grpSpPr>
          <p:sp>
            <p:nvSpPr>
              <p:cNvPr id="29717" name="Line 161"/>
              <p:cNvSpPr/>
              <p:nvPr/>
            </p:nvSpPr>
            <p:spPr>
              <a:xfrm>
                <a:off x="3840" y="2122"/>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18" name="Oval 162"/>
              <p:cNvSpPr/>
              <p:nvPr/>
            </p:nvSpPr>
            <p:spPr>
              <a:xfrm>
                <a:off x="4165" y="2086"/>
                <a:ext cx="73" cy="73"/>
              </a:xfrm>
              <a:prstGeom prst="ellipse">
                <a:avLst/>
              </a:prstGeom>
              <a:grpFill/>
              <a:ln w="28575" cap="flat" cmpd="sng">
                <a:solidFill>
                  <a:schemeClr val="tx1"/>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grpSp>
          <p:nvGrpSpPr>
            <p:cNvPr id="29710" name="Group 163"/>
            <p:cNvGrpSpPr/>
            <p:nvPr/>
          </p:nvGrpSpPr>
          <p:grpSpPr>
            <a:xfrm>
              <a:off x="3360" y="3416"/>
              <a:ext cx="398" cy="73"/>
              <a:chOff x="3840" y="2086"/>
              <a:chExt cx="398" cy="73"/>
            </a:xfrm>
            <a:grpFill/>
          </p:grpSpPr>
          <p:sp>
            <p:nvSpPr>
              <p:cNvPr id="29715" name="Line 164"/>
              <p:cNvSpPr/>
              <p:nvPr/>
            </p:nvSpPr>
            <p:spPr>
              <a:xfrm>
                <a:off x="3840" y="2122"/>
                <a:ext cx="336" cy="0"/>
              </a:xfrm>
              <a:prstGeom prst="line">
                <a:avLst/>
              </a:prstGeom>
              <a:grpFill/>
              <a:ln w="28575" cap="flat" cmpd="sng">
                <a:solidFill>
                  <a:schemeClr val="tx1"/>
                </a:solidFill>
                <a:prstDash val="solid"/>
                <a:headEnd type="none" w="med" len="med"/>
                <a:tailEnd type="none" w="med" len="med"/>
              </a:ln>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1">
                  <a:ln>
                    <a:noFill/>
                  </a:ln>
                  <a:solidFill>
                    <a:srgbClr val="FFFF00"/>
                  </a:solidFill>
                  <a:effectLst/>
                  <a:uLnTx/>
                  <a:uFillTx/>
                  <a:latin typeface="华文新魏" panose="02010800040101010101" pitchFamily="2" charset="-122"/>
                  <a:ea typeface="华文新魏" panose="02010800040101010101" pitchFamily="2" charset="-122"/>
                  <a:cs typeface="+mn-cs"/>
                </a:endParaRPr>
              </a:p>
            </p:txBody>
          </p:sp>
          <p:sp>
            <p:nvSpPr>
              <p:cNvPr id="29716" name="Oval 165"/>
              <p:cNvSpPr/>
              <p:nvPr/>
            </p:nvSpPr>
            <p:spPr>
              <a:xfrm>
                <a:off x="4165" y="2086"/>
                <a:ext cx="73" cy="73"/>
              </a:xfrm>
              <a:prstGeom prst="ellipse">
                <a:avLst/>
              </a:prstGeom>
              <a:grpFill/>
              <a:ln w="28575" cap="flat" cmpd="sng">
                <a:solidFill>
                  <a:schemeClr val="tx1"/>
                </a:solidFill>
                <a:prstDash val="solid"/>
                <a:headEnd type="none" w="med" len="med"/>
                <a:tailEnd type="none" w="med" len="med"/>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
          <p:nvSpPr>
            <p:cNvPr id="29711" name="Text Box 206"/>
            <p:cNvSpPr txBox="1"/>
            <p:nvPr/>
          </p:nvSpPr>
          <p:spPr>
            <a:xfrm>
              <a:off x="2880" y="3120"/>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12" name="Text Box 207"/>
            <p:cNvSpPr txBox="1"/>
            <p:nvPr/>
          </p:nvSpPr>
          <p:spPr>
            <a:xfrm>
              <a:off x="2880" y="3331"/>
              <a:ext cx="624" cy="310"/>
            </a:xfrm>
            <a:prstGeom prst="rect">
              <a:avLst/>
            </a:prstGeom>
            <a:noFill/>
            <a:ln w="9525">
              <a:noFill/>
              <a:miter/>
            </a:ln>
            <a:extLst>
              <a:ext uri="{909E8E84-426E-40DD-AFC4-6F175D3DCCD1}">
                <a14:hiddenFill xmlns:a14="http://schemas.microsoft.com/office/drawing/2010/main">
                  <a:grpFill/>
                </a14:hiddenFill>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/REQ</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13" name="Text Box 208"/>
            <p:cNvSpPr txBox="1"/>
            <p:nvPr/>
          </p:nvSpPr>
          <p:spPr>
            <a:xfrm>
              <a:off x="4464" y="3216"/>
              <a:ext cx="624"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/BUSY</a:t>
              </a:r>
              <a:endParaRPr kumimoji="0" lang="en-US" altLang="zh-CN"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29714" name="Text Box 209"/>
            <p:cNvSpPr txBox="1"/>
            <p:nvPr/>
          </p:nvSpPr>
          <p:spPr>
            <a:xfrm>
              <a:off x="2928" y="3696"/>
              <a:ext cx="2075" cy="310"/>
            </a:xfrm>
            <a:prstGeom prst="rect">
              <a:avLst/>
            </a:prstGeom>
            <a:grpFill/>
            <a:ln w="9525">
              <a:noFill/>
              <a:miter/>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r>
                <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ea"/>
                </a:rPr>
                <a:t>低有效输入、低有效输出</a:t>
              </a:r>
              <a:endParaRPr kumimoji="0" lang="zh-CN" altLang="en-US" sz="1800" b="1" i="0" u="none" strike="noStrike" kern="1200" cap="none" spc="0" normalizeH="0" baseline="0" noProof="1">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Effect transition="in" filter="fade">
                                      <p:cBhvr>
                                        <p:cTn id="7" dur="1000"/>
                                        <p:tgtEl>
                                          <p:spTgt spid="31746">
                                            <p:txEl>
                                              <p:pRg st="0" end="0"/>
                                            </p:txEl>
                                          </p:spTgt>
                                        </p:tgtEl>
                                      </p:cBhvr>
                                    </p:animEffect>
                                    <p:anim calcmode="lin" valueType="num">
                                      <p:cBhvr>
                                        <p:cTn id="8" dur="10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174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746">
                                            <p:txEl>
                                              <p:charRg st="26" end="57"/>
                                            </p:txEl>
                                          </p:spTgt>
                                        </p:tgtEl>
                                        <p:attrNameLst>
                                          <p:attrName>style.visibility</p:attrName>
                                        </p:attrNameLst>
                                      </p:cBhvr>
                                      <p:to>
                                        <p:strVal val="visible"/>
                                      </p:to>
                                    </p:set>
                                    <p:animEffect transition="in" filter="fade">
                                      <p:cBhvr>
                                        <p:cTn id="12" dur="1000"/>
                                        <p:tgtEl>
                                          <p:spTgt spid="31746">
                                            <p:txEl>
                                              <p:charRg st="26" end="57"/>
                                            </p:txEl>
                                          </p:spTgt>
                                        </p:tgtEl>
                                      </p:cBhvr>
                                    </p:animEffect>
                                    <p:anim calcmode="lin" valueType="num">
                                      <p:cBhvr>
                                        <p:cTn id="13" dur="1000" fill="hold"/>
                                        <p:tgtEl>
                                          <p:spTgt spid="31746">
                                            <p:txEl>
                                              <p:charRg st="26" end="57"/>
                                            </p:txEl>
                                          </p:spTgt>
                                        </p:tgtEl>
                                        <p:attrNameLst>
                                          <p:attrName>ppt_x</p:attrName>
                                        </p:attrNameLst>
                                      </p:cBhvr>
                                      <p:tavLst>
                                        <p:tav tm="0">
                                          <p:val>
                                            <p:strVal val="#ppt_x"/>
                                          </p:val>
                                        </p:tav>
                                        <p:tav tm="100000">
                                          <p:val>
                                            <p:strVal val="#ppt_x"/>
                                          </p:val>
                                        </p:tav>
                                      </p:tavLst>
                                    </p:anim>
                                    <p:anim calcmode="lin" valueType="num">
                                      <p:cBhvr>
                                        <p:cTn id="14" dur="1000" fill="hold"/>
                                        <p:tgtEl>
                                          <p:spTgt spid="31746">
                                            <p:txEl>
                                              <p:charRg st="26" end="57"/>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animEffect transition="in" filter="fade">
                                      <p:cBhvr>
                                        <p:cTn id="19" dur="1000"/>
                                        <p:tgtEl>
                                          <p:spTgt spid="29702"/>
                                        </p:tgtEl>
                                      </p:cBhvr>
                                    </p:animEffect>
                                    <p:anim calcmode="lin" valueType="num">
                                      <p:cBhvr>
                                        <p:cTn id="20" dur="1000" fill="hold"/>
                                        <p:tgtEl>
                                          <p:spTgt spid="29702"/>
                                        </p:tgtEl>
                                        <p:attrNameLst>
                                          <p:attrName>ppt_x</p:attrName>
                                        </p:attrNameLst>
                                      </p:cBhvr>
                                      <p:tavLst>
                                        <p:tav tm="0">
                                          <p:val>
                                            <p:strVal val="#ppt_x"/>
                                          </p:val>
                                        </p:tav>
                                        <p:tav tm="100000">
                                          <p:val>
                                            <p:strVal val="#ppt_x"/>
                                          </p:val>
                                        </p:tav>
                                      </p:tavLst>
                                    </p:anim>
                                    <p:anim calcmode="lin" valueType="num">
                                      <p:cBhvr>
                                        <p:cTn id="21" dur="1000" fill="hold"/>
                                        <p:tgtEl>
                                          <p:spTgt spid="29702"/>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9700"/>
                                        </p:tgtEl>
                                        <p:attrNameLst>
                                          <p:attrName>style.visibility</p:attrName>
                                        </p:attrNameLst>
                                      </p:cBhvr>
                                      <p:to>
                                        <p:strVal val="visible"/>
                                      </p:to>
                                    </p:set>
                                    <p:animEffect transition="in" filter="fade">
                                      <p:cBhvr>
                                        <p:cTn id="24" dur="1000"/>
                                        <p:tgtEl>
                                          <p:spTgt spid="29700"/>
                                        </p:tgtEl>
                                      </p:cBhvr>
                                    </p:animEffect>
                                    <p:anim calcmode="lin" valueType="num">
                                      <p:cBhvr>
                                        <p:cTn id="25" dur="1000" fill="hold"/>
                                        <p:tgtEl>
                                          <p:spTgt spid="29700"/>
                                        </p:tgtEl>
                                        <p:attrNameLst>
                                          <p:attrName>ppt_x</p:attrName>
                                        </p:attrNameLst>
                                      </p:cBhvr>
                                      <p:tavLst>
                                        <p:tav tm="0">
                                          <p:val>
                                            <p:strVal val="#ppt_x"/>
                                          </p:val>
                                        </p:tav>
                                        <p:tav tm="100000">
                                          <p:val>
                                            <p:strVal val="#ppt_x"/>
                                          </p:val>
                                        </p:tav>
                                      </p:tavLst>
                                    </p:anim>
                                    <p:anim calcmode="lin" valueType="num">
                                      <p:cBhvr>
                                        <p:cTn id="26" dur="1000" fill="hold"/>
                                        <p:tgtEl>
                                          <p:spTgt spid="29700"/>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9701"/>
                                        </p:tgtEl>
                                        <p:attrNameLst>
                                          <p:attrName>style.visibility</p:attrName>
                                        </p:attrNameLst>
                                      </p:cBhvr>
                                      <p:to>
                                        <p:strVal val="visible"/>
                                      </p:to>
                                    </p:set>
                                    <p:animEffect transition="in" filter="fade">
                                      <p:cBhvr>
                                        <p:cTn id="29" dur="1000"/>
                                        <p:tgtEl>
                                          <p:spTgt spid="29701"/>
                                        </p:tgtEl>
                                      </p:cBhvr>
                                    </p:animEffect>
                                    <p:anim calcmode="lin" valueType="num">
                                      <p:cBhvr>
                                        <p:cTn id="30" dur="1000" fill="hold"/>
                                        <p:tgtEl>
                                          <p:spTgt spid="29701"/>
                                        </p:tgtEl>
                                        <p:attrNameLst>
                                          <p:attrName>ppt_x</p:attrName>
                                        </p:attrNameLst>
                                      </p:cBhvr>
                                      <p:tavLst>
                                        <p:tav tm="0">
                                          <p:val>
                                            <p:strVal val="#ppt_x"/>
                                          </p:val>
                                        </p:tav>
                                        <p:tav tm="100000">
                                          <p:val>
                                            <p:strVal val="#ppt_x"/>
                                          </p:val>
                                        </p:tav>
                                      </p:tavLst>
                                    </p:anim>
                                    <p:anim calcmode="lin" valueType="num">
                                      <p:cBhvr>
                                        <p:cTn id="31" dur="1000" fill="hold"/>
                                        <p:tgtEl>
                                          <p:spTgt spid="2970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29703"/>
                                        </p:tgtEl>
                                        <p:attrNameLst>
                                          <p:attrName>style.visibility</p:attrName>
                                        </p:attrNameLst>
                                      </p:cBhvr>
                                      <p:to>
                                        <p:strVal val="visible"/>
                                      </p:to>
                                    </p:set>
                                    <p:animEffect transition="in" filter="fade">
                                      <p:cBhvr>
                                        <p:cTn id="34" dur="1000"/>
                                        <p:tgtEl>
                                          <p:spTgt spid="29703"/>
                                        </p:tgtEl>
                                      </p:cBhvr>
                                    </p:animEffect>
                                    <p:anim calcmode="lin" valueType="num">
                                      <p:cBhvr>
                                        <p:cTn id="35" dur="1000" fill="hold"/>
                                        <p:tgtEl>
                                          <p:spTgt spid="29703"/>
                                        </p:tgtEl>
                                        <p:attrNameLst>
                                          <p:attrName>ppt_x</p:attrName>
                                        </p:attrNameLst>
                                      </p:cBhvr>
                                      <p:tavLst>
                                        <p:tav tm="0">
                                          <p:val>
                                            <p:strVal val="#ppt_x"/>
                                          </p:val>
                                        </p:tav>
                                        <p:tav tm="100000">
                                          <p:val>
                                            <p:strVal val="#ppt_x"/>
                                          </p:val>
                                        </p:tav>
                                      </p:tavLst>
                                    </p:anim>
                                    <p:anim calcmode="lin" valueType="num">
                                      <p:cBhvr>
                                        <p:cTn id="36" dur="1000" fill="hold"/>
                                        <p:tgtEl>
                                          <p:spTgt spid="297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type="title"/>
          </p:nvPr>
        </p:nvSpPr>
        <p:spPr>
          <a:xfrm>
            <a:off x="285750" y="446088"/>
            <a:ext cx="8610600" cy="514350"/>
          </a:xfrm>
          <a:noFill/>
          <a:ln>
            <a:noFill/>
          </a:ln>
        </p:spPr>
        <p:txBody>
          <a:bodyPr/>
          <a:lstStyle/>
          <a:p>
            <a:pPr marL="457200" indent="-457200" eaLnBrk="1" fontAlgn="t" hangingPunct="1">
              <a:buFont typeface="Wingdings" panose="05000000000000000000" pitchFamily="2" charset="2"/>
              <a:buChar char="l"/>
            </a:pPr>
            <a:r>
              <a:rPr lang="zh-CN" altLang="en-US" sz="2000" b="1" dirty="0">
                <a:solidFill>
                  <a:srgbClr val="FF0000"/>
                </a:solidFill>
                <a:latin typeface="华文新魏" panose="02010800040101010101" pitchFamily="2" charset="-122"/>
                <a:ea typeface="华文新魏" panose="02010800040101010101" pitchFamily="2" charset="-122"/>
              </a:rPr>
              <a:t>引端有效级的变换规则</a:t>
            </a:r>
          </a:p>
        </p:txBody>
      </p:sp>
      <p:sp>
        <p:nvSpPr>
          <p:cNvPr id="32770" name="Rectangle 15"/>
          <p:cNvSpPr>
            <a:spLocks noGrp="1"/>
          </p:cNvSpPr>
          <p:nvPr>
            <p:ph idx="1"/>
          </p:nvPr>
        </p:nvSpPr>
        <p:spPr>
          <a:xfrm>
            <a:off x="546735" y="1492250"/>
            <a:ext cx="8129270" cy="787400"/>
          </a:xfrm>
          <a:noFill/>
          <a:ln>
            <a:noFill/>
          </a:ln>
        </p:spPr>
        <p:txBody>
          <a:bodyPr/>
          <a:lstStyle/>
          <a:p>
            <a:pPr eaLnBrk="1" hangingPunct="1">
              <a:lnSpc>
                <a:spcPct val="70000"/>
              </a:lnSpc>
              <a:buNone/>
            </a:pPr>
            <a:r>
              <a:rPr lang="zh-CN" altLang="en-US" sz="1800" b="1" dirty="0">
                <a:solidFill>
                  <a:srgbClr val="FF0000"/>
                </a:solidFill>
                <a:latin typeface="华文新魏" panose="02010800040101010101" pitchFamily="2" charset="-122"/>
                <a:ea typeface="华文新魏" panose="02010800040101010101" pitchFamily="2" charset="-122"/>
              </a:rPr>
              <a:t>规则</a:t>
            </a:r>
            <a:r>
              <a:rPr lang="en-US" altLang="zh-CN" sz="1800" b="1" dirty="0">
                <a:solidFill>
                  <a:srgbClr val="FF0000"/>
                </a:solidFill>
                <a:latin typeface="华文新魏" panose="02010800040101010101" pitchFamily="2" charset="-122"/>
                <a:ea typeface="华文新魏" panose="02010800040101010101" pitchFamily="2" charset="-122"/>
              </a:rPr>
              <a:t>1</a:t>
            </a:r>
            <a:r>
              <a:rPr lang="zh-CN" altLang="en-US" sz="1800" b="1" dirty="0">
                <a:solidFill>
                  <a:srgbClr val="FF0000"/>
                </a:solidFill>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任何</a:t>
            </a:r>
            <a:r>
              <a:rPr lang="zh-CN" altLang="en-US" sz="1800" b="1" dirty="0">
                <a:solidFill>
                  <a:srgbClr val="FF0066"/>
                </a:solidFill>
                <a:latin typeface="华文新魏" panose="02010800040101010101" pitchFamily="2" charset="-122"/>
                <a:ea typeface="华文新魏" panose="02010800040101010101" pitchFamily="2" charset="-122"/>
              </a:rPr>
              <a:t>模块电路</a:t>
            </a:r>
            <a:r>
              <a:rPr lang="zh-CN" altLang="en-US" sz="1800" b="1" dirty="0">
                <a:latin typeface="华文新魏" panose="02010800040101010101" pitchFamily="2" charset="-122"/>
                <a:ea typeface="华文新魏" panose="02010800040101010101" pitchFamily="2" charset="-122"/>
              </a:rPr>
              <a:t>输入或输出端</a:t>
            </a:r>
            <a:r>
              <a:rPr lang="zh-CN" altLang="en-US" sz="1800" b="1" dirty="0">
                <a:solidFill>
                  <a:srgbClr val="FF0066"/>
                </a:solidFill>
                <a:latin typeface="华文新魏" panose="02010800040101010101" pitchFamily="2" charset="-122"/>
                <a:ea typeface="华文新魏" panose="02010800040101010101" pitchFamily="2" charset="-122"/>
              </a:rPr>
              <a:t>加上或删去</a:t>
            </a:r>
            <a:r>
              <a:rPr lang="zh-CN" altLang="en-US" sz="1800" b="1" dirty="0">
                <a:latin typeface="华文新魏" panose="02010800040101010101" pitchFamily="2" charset="-122"/>
                <a:ea typeface="华文新魏" panose="02010800040101010101" pitchFamily="2" charset="-122"/>
              </a:rPr>
              <a:t>逻辑非符号 </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即小圆圈</a:t>
            </a:r>
            <a:r>
              <a:rPr lang="en-US" altLang="zh-CN" sz="1800" b="1" dirty="0">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，且其</a:t>
            </a:r>
          </a:p>
          <a:p>
            <a:pPr eaLnBrk="1" hangingPunct="1">
              <a:lnSpc>
                <a:spcPct val="70000"/>
              </a:lnSpc>
              <a:buNone/>
            </a:pPr>
            <a:r>
              <a:rPr lang="zh-CN" altLang="en-US" sz="1800" b="1" dirty="0">
                <a:latin typeface="华文新魏" panose="02010800040101010101" pitchFamily="2" charset="-122"/>
                <a:ea typeface="华文新魏" panose="02010800040101010101" pitchFamily="2" charset="-122"/>
              </a:rPr>
              <a:t>       对应的信号有效级变反，则逻辑图的功能不变。</a:t>
            </a:r>
            <a:endParaRPr lang="en-US" altLang="zh-CN" sz="1800" b="1" dirty="0">
              <a:latin typeface="华文新魏" panose="02010800040101010101" pitchFamily="2" charset="-122"/>
              <a:ea typeface="华文新魏" panose="02010800040101010101" pitchFamily="2" charset="-122"/>
            </a:endParaRPr>
          </a:p>
          <a:p>
            <a:pPr eaLnBrk="1" hangingPunct="1">
              <a:lnSpc>
                <a:spcPct val="70000"/>
              </a:lnSpc>
              <a:buNone/>
            </a:pPr>
            <a:endParaRPr lang="zh-CN" altLang="en-US" sz="1800" b="1" dirty="0">
              <a:latin typeface="华文新魏" panose="02010800040101010101" pitchFamily="2" charset="-122"/>
              <a:ea typeface="华文新魏" panose="02010800040101010101" pitchFamily="2" charset="-122"/>
            </a:endParaRPr>
          </a:p>
        </p:txBody>
      </p:sp>
      <p:grpSp>
        <p:nvGrpSpPr>
          <p:cNvPr id="30724" name="Group 51"/>
          <p:cNvGrpSpPr/>
          <p:nvPr/>
        </p:nvGrpSpPr>
        <p:grpSpPr>
          <a:xfrm>
            <a:off x="4356100" y="2033588"/>
            <a:ext cx="2401888" cy="609600"/>
            <a:chOff x="3095" y="2596"/>
            <a:chExt cx="1513" cy="466"/>
          </a:xfrm>
        </p:grpSpPr>
        <p:sp>
          <p:nvSpPr>
            <p:cNvPr id="44117" name="Rectangle 17"/>
            <p:cNvSpPr/>
            <p:nvPr/>
          </p:nvSpPr>
          <p:spPr>
            <a:xfrm>
              <a:off x="3670" y="2607"/>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118" name="Text Box 18"/>
            <p:cNvSpPr txBox="1"/>
            <p:nvPr/>
          </p:nvSpPr>
          <p:spPr>
            <a:xfrm>
              <a:off x="3737" y="2688"/>
              <a:ext cx="247"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119" name="Line 19"/>
            <p:cNvSpPr/>
            <p:nvPr/>
          </p:nvSpPr>
          <p:spPr>
            <a:xfrm>
              <a:off x="3964" y="2795"/>
              <a:ext cx="381" cy="0"/>
            </a:xfrm>
            <a:prstGeom prst="line">
              <a:avLst/>
            </a:prstGeom>
            <a:ln w="28575" cap="flat" cmpd="sng">
              <a:solidFill>
                <a:schemeClr val="tx1"/>
              </a:solidFill>
              <a:prstDash val="solid"/>
              <a:headEnd type="none" w="med" len="med"/>
              <a:tailEnd type="none" w="med" len="med"/>
            </a:ln>
          </p:spPr>
        </p:sp>
        <p:sp>
          <p:nvSpPr>
            <p:cNvPr id="44120" name="Line 21"/>
            <p:cNvSpPr/>
            <p:nvPr/>
          </p:nvSpPr>
          <p:spPr>
            <a:xfrm>
              <a:off x="3412" y="2721"/>
              <a:ext cx="245" cy="0"/>
            </a:xfrm>
            <a:prstGeom prst="line">
              <a:avLst/>
            </a:prstGeom>
            <a:ln w="28575" cap="flat" cmpd="sng">
              <a:solidFill>
                <a:schemeClr val="tx1"/>
              </a:solidFill>
              <a:prstDash val="solid"/>
              <a:headEnd type="none" w="med" len="med"/>
              <a:tailEnd type="none" w="med" len="med"/>
            </a:ln>
          </p:spPr>
        </p:sp>
        <p:grpSp>
          <p:nvGrpSpPr>
            <p:cNvPr id="44121" name="Group 22"/>
            <p:cNvGrpSpPr/>
            <p:nvPr/>
          </p:nvGrpSpPr>
          <p:grpSpPr>
            <a:xfrm>
              <a:off x="3419" y="2862"/>
              <a:ext cx="250" cy="73"/>
              <a:chOff x="1348" y="2330"/>
              <a:chExt cx="250" cy="73"/>
            </a:xfrm>
          </p:grpSpPr>
          <p:sp>
            <p:nvSpPr>
              <p:cNvPr id="44125" name="Line 23"/>
              <p:cNvSpPr/>
              <p:nvPr/>
            </p:nvSpPr>
            <p:spPr>
              <a:xfrm>
                <a:off x="1348" y="2366"/>
                <a:ext cx="177" cy="0"/>
              </a:xfrm>
              <a:prstGeom prst="line">
                <a:avLst/>
              </a:prstGeom>
              <a:ln w="28575" cap="flat" cmpd="sng">
                <a:solidFill>
                  <a:schemeClr val="tx1"/>
                </a:solidFill>
                <a:prstDash val="solid"/>
                <a:headEnd type="none" w="med" len="med"/>
                <a:tailEnd type="none" w="med" len="med"/>
              </a:ln>
            </p:spPr>
          </p:sp>
          <p:sp>
            <p:nvSpPr>
              <p:cNvPr id="44126" name="Oval 24"/>
              <p:cNvSpPr/>
              <p:nvPr/>
            </p:nvSpPr>
            <p:spPr>
              <a:xfrm>
                <a:off x="1525" y="2330"/>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4122" name="Text Box 41"/>
            <p:cNvSpPr txBox="1"/>
            <p:nvPr/>
          </p:nvSpPr>
          <p:spPr>
            <a:xfrm>
              <a:off x="3120" y="2596"/>
              <a:ext cx="240"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4123" name="Text Box 42"/>
            <p:cNvSpPr txBox="1"/>
            <p:nvPr/>
          </p:nvSpPr>
          <p:spPr>
            <a:xfrm>
              <a:off x="3095" y="2783"/>
              <a:ext cx="321"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4124" name="Text Box 43"/>
            <p:cNvSpPr txBox="1"/>
            <p:nvPr/>
          </p:nvSpPr>
          <p:spPr>
            <a:xfrm>
              <a:off x="4368" y="2660"/>
              <a:ext cx="240"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sp>
        <p:nvSpPr>
          <p:cNvPr id="30725" name="Line 44"/>
          <p:cNvSpPr/>
          <p:nvPr/>
        </p:nvSpPr>
        <p:spPr>
          <a:xfrm>
            <a:off x="3059113" y="2606675"/>
            <a:ext cx="381000" cy="0"/>
          </a:xfrm>
          <a:prstGeom prst="line">
            <a:avLst/>
          </a:prstGeom>
          <a:ln w="76200" cap="flat" cmpd="sng">
            <a:solidFill>
              <a:srgbClr val="FF9900"/>
            </a:solidFill>
            <a:prstDash val="solid"/>
            <a:headEnd type="none" w="med" len="med"/>
            <a:tailEnd type="none" w="med" len="med"/>
          </a:ln>
        </p:spPr>
      </p:sp>
      <p:sp>
        <p:nvSpPr>
          <p:cNvPr id="30726" name="Line 45"/>
          <p:cNvSpPr/>
          <p:nvPr/>
        </p:nvSpPr>
        <p:spPr>
          <a:xfrm flipV="1">
            <a:off x="3440113" y="2149475"/>
            <a:ext cx="838200" cy="457200"/>
          </a:xfrm>
          <a:prstGeom prst="line">
            <a:avLst/>
          </a:prstGeom>
          <a:ln w="76200" cap="flat" cmpd="sng">
            <a:solidFill>
              <a:srgbClr val="FF9900"/>
            </a:solidFill>
            <a:prstDash val="solid"/>
            <a:headEnd type="none" w="med" len="med"/>
            <a:tailEnd type="triangle" w="med" len="med"/>
          </a:ln>
        </p:spPr>
      </p:sp>
      <p:sp>
        <p:nvSpPr>
          <p:cNvPr id="30727" name="Line 46"/>
          <p:cNvSpPr/>
          <p:nvPr/>
        </p:nvSpPr>
        <p:spPr>
          <a:xfrm>
            <a:off x="3440113" y="2606675"/>
            <a:ext cx="838200" cy="514350"/>
          </a:xfrm>
          <a:prstGeom prst="line">
            <a:avLst/>
          </a:prstGeom>
          <a:ln w="76200" cap="flat" cmpd="sng">
            <a:solidFill>
              <a:srgbClr val="FF9900"/>
            </a:solidFill>
            <a:prstDash val="solid"/>
            <a:headEnd type="none" w="med" len="med"/>
            <a:tailEnd type="triangle" w="med" len="med"/>
          </a:ln>
        </p:spPr>
      </p:sp>
      <p:grpSp>
        <p:nvGrpSpPr>
          <p:cNvPr id="30728" name="Group 50"/>
          <p:cNvGrpSpPr/>
          <p:nvPr/>
        </p:nvGrpSpPr>
        <p:grpSpPr>
          <a:xfrm>
            <a:off x="804863" y="2347913"/>
            <a:ext cx="2543175" cy="584200"/>
            <a:chOff x="576" y="3072"/>
            <a:chExt cx="1602" cy="491"/>
          </a:xfrm>
        </p:grpSpPr>
        <p:sp>
          <p:nvSpPr>
            <p:cNvPr id="44107" name="Oval 20"/>
            <p:cNvSpPr/>
            <p:nvPr/>
          </p:nvSpPr>
          <p:spPr>
            <a:xfrm>
              <a:off x="1152" y="3168"/>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108" name="Rectangle 25"/>
            <p:cNvSpPr/>
            <p:nvPr/>
          </p:nvSpPr>
          <p:spPr>
            <a:xfrm>
              <a:off x="1228" y="3096"/>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109" name="Text Box 26"/>
            <p:cNvSpPr txBox="1"/>
            <p:nvPr/>
          </p:nvSpPr>
          <p:spPr>
            <a:xfrm>
              <a:off x="1296" y="3168"/>
              <a:ext cx="232"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110" name="Line 35"/>
            <p:cNvSpPr/>
            <p:nvPr/>
          </p:nvSpPr>
          <p:spPr>
            <a:xfrm>
              <a:off x="820" y="3210"/>
              <a:ext cx="336" cy="0"/>
            </a:xfrm>
            <a:prstGeom prst="line">
              <a:avLst/>
            </a:prstGeom>
            <a:ln w="28575" cap="flat" cmpd="sng">
              <a:solidFill>
                <a:schemeClr val="tx1"/>
              </a:solidFill>
              <a:prstDash val="solid"/>
              <a:headEnd type="none" w="med" len="med"/>
              <a:tailEnd type="none" w="med" len="med"/>
            </a:ln>
          </p:spPr>
        </p:sp>
        <p:sp>
          <p:nvSpPr>
            <p:cNvPr id="44111" name="Line 36"/>
            <p:cNvSpPr/>
            <p:nvPr/>
          </p:nvSpPr>
          <p:spPr>
            <a:xfrm>
              <a:off x="1518" y="3284"/>
              <a:ext cx="336" cy="0"/>
            </a:xfrm>
            <a:prstGeom prst="line">
              <a:avLst/>
            </a:prstGeom>
            <a:ln w="28575" cap="flat" cmpd="sng">
              <a:solidFill>
                <a:schemeClr val="tx1"/>
              </a:solidFill>
              <a:prstDash val="solid"/>
              <a:headEnd type="none" w="med" len="med"/>
              <a:tailEnd type="none" w="med" len="med"/>
            </a:ln>
          </p:spPr>
        </p:sp>
        <p:sp>
          <p:nvSpPr>
            <p:cNvPr id="44112" name="Line 37"/>
            <p:cNvSpPr/>
            <p:nvPr/>
          </p:nvSpPr>
          <p:spPr>
            <a:xfrm>
              <a:off x="820" y="3354"/>
              <a:ext cx="336" cy="0"/>
            </a:xfrm>
            <a:prstGeom prst="line">
              <a:avLst/>
            </a:prstGeom>
            <a:ln w="28575" cap="flat" cmpd="sng">
              <a:solidFill>
                <a:schemeClr val="tx1"/>
              </a:solidFill>
              <a:prstDash val="solid"/>
              <a:headEnd type="none" w="med" len="med"/>
              <a:tailEnd type="none" w="med" len="med"/>
            </a:ln>
          </p:spPr>
        </p:sp>
        <p:sp>
          <p:nvSpPr>
            <p:cNvPr id="44113" name="Text Box 38"/>
            <p:cNvSpPr txBox="1"/>
            <p:nvPr/>
          </p:nvSpPr>
          <p:spPr>
            <a:xfrm>
              <a:off x="576" y="3072"/>
              <a:ext cx="362"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4114" name="Text Box 39"/>
            <p:cNvSpPr txBox="1"/>
            <p:nvPr/>
          </p:nvSpPr>
          <p:spPr>
            <a:xfrm>
              <a:off x="576" y="3256"/>
              <a:ext cx="362"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4115" name="Text Box 40"/>
            <p:cNvSpPr txBox="1"/>
            <p:nvPr/>
          </p:nvSpPr>
          <p:spPr>
            <a:xfrm>
              <a:off x="1842" y="3152"/>
              <a:ext cx="336"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sp>
          <p:nvSpPr>
            <p:cNvPr id="44116" name="Oval 47"/>
            <p:cNvSpPr/>
            <p:nvPr/>
          </p:nvSpPr>
          <p:spPr>
            <a:xfrm>
              <a:off x="1152" y="3312"/>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grpSp>
        <p:nvGrpSpPr>
          <p:cNvPr id="30729" name="Group 52"/>
          <p:cNvGrpSpPr/>
          <p:nvPr/>
        </p:nvGrpSpPr>
        <p:grpSpPr>
          <a:xfrm>
            <a:off x="4284663" y="2554288"/>
            <a:ext cx="2819400" cy="609600"/>
            <a:chOff x="3120" y="3499"/>
            <a:chExt cx="1776" cy="466"/>
          </a:xfrm>
        </p:grpSpPr>
        <p:sp>
          <p:nvSpPr>
            <p:cNvPr id="44097" name="Rectangle 27"/>
            <p:cNvSpPr/>
            <p:nvPr/>
          </p:nvSpPr>
          <p:spPr>
            <a:xfrm>
              <a:off x="3733" y="3538"/>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98" name="Text Box 28"/>
            <p:cNvSpPr txBox="1"/>
            <p:nvPr/>
          </p:nvSpPr>
          <p:spPr>
            <a:xfrm>
              <a:off x="3792" y="3609"/>
              <a:ext cx="258"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099" name="Line 29"/>
            <p:cNvSpPr/>
            <p:nvPr/>
          </p:nvSpPr>
          <p:spPr>
            <a:xfrm>
              <a:off x="3397" y="3652"/>
              <a:ext cx="268" cy="0"/>
            </a:xfrm>
            <a:prstGeom prst="line">
              <a:avLst/>
            </a:prstGeom>
            <a:ln w="28575" cap="flat" cmpd="sng">
              <a:solidFill>
                <a:schemeClr val="tx1"/>
              </a:solidFill>
              <a:prstDash val="solid"/>
              <a:headEnd type="none" w="med" len="med"/>
              <a:tailEnd type="none" w="med" len="med"/>
            </a:ln>
          </p:spPr>
        </p:sp>
        <p:sp>
          <p:nvSpPr>
            <p:cNvPr id="44100" name="Line 30"/>
            <p:cNvSpPr/>
            <p:nvPr/>
          </p:nvSpPr>
          <p:spPr>
            <a:xfrm>
              <a:off x="4100" y="3726"/>
              <a:ext cx="336" cy="0"/>
            </a:xfrm>
            <a:prstGeom prst="line">
              <a:avLst/>
            </a:prstGeom>
            <a:ln w="28575" cap="flat" cmpd="sng">
              <a:solidFill>
                <a:schemeClr val="tx1"/>
              </a:solidFill>
              <a:prstDash val="solid"/>
              <a:headEnd type="none" w="med" len="med"/>
              <a:tailEnd type="none" w="med" len="med"/>
            </a:ln>
          </p:spPr>
        </p:sp>
        <p:sp>
          <p:nvSpPr>
            <p:cNvPr id="44101" name="Line 31"/>
            <p:cNvSpPr/>
            <p:nvPr/>
          </p:nvSpPr>
          <p:spPr>
            <a:xfrm>
              <a:off x="3397" y="3796"/>
              <a:ext cx="336" cy="0"/>
            </a:xfrm>
            <a:prstGeom prst="line">
              <a:avLst/>
            </a:prstGeom>
            <a:ln w="28575" cap="flat" cmpd="sng">
              <a:solidFill>
                <a:schemeClr val="tx1"/>
              </a:solidFill>
              <a:prstDash val="solid"/>
              <a:headEnd type="none" w="med" len="med"/>
              <a:tailEnd type="none" w="med" len="med"/>
            </a:ln>
          </p:spPr>
        </p:sp>
        <p:sp>
          <p:nvSpPr>
            <p:cNvPr id="44102" name="Text Box 32"/>
            <p:cNvSpPr txBox="1"/>
            <p:nvPr/>
          </p:nvSpPr>
          <p:spPr>
            <a:xfrm>
              <a:off x="3120" y="3499"/>
              <a:ext cx="336"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4103" name="Text Box 33"/>
            <p:cNvSpPr txBox="1"/>
            <p:nvPr/>
          </p:nvSpPr>
          <p:spPr>
            <a:xfrm>
              <a:off x="3183" y="3686"/>
              <a:ext cx="240"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4104" name="Text Box 34"/>
            <p:cNvSpPr txBox="1"/>
            <p:nvPr/>
          </p:nvSpPr>
          <p:spPr>
            <a:xfrm>
              <a:off x="4464" y="3590"/>
              <a:ext cx="432" cy="279"/>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sp>
          <p:nvSpPr>
            <p:cNvPr id="44105" name="Oval 48"/>
            <p:cNvSpPr/>
            <p:nvPr/>
          </p:nvSpPr>
          <p:spPr>
            <a:xfrm>
              <a:off x="3658" y="3618"/>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106" name="Oval 49"/>
            <p:cNvSpPr/>
            <p:nvPr/>
          </p:nvSpPr>
          <p:spPr>
            <a:xfrm>
              <a:off x="4022" y="3696"/>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0972" name="Text Box 54"/>
          <p:cNvSpPr txBox="1"/>
          <p:nvPr/>
        </p:nvSpPr>
        <p:spPr>
          <a:xfrm>
            <a:off x="323850" y="768350"/>
            <a:ext cx="8498205" cy="755650"/>
          </a:xfrm>
          <a:prstGeom prst="rect">
            <a:avLst/>
          </a:prstGeom>
          <a:noFill/>
          <a:ln w="9525">
            <a:noFill/>
          </a:ln>
        </p:spPr>
        <p:txBody>
          <a:bodyPr wrap="square">
            <a:spAutoFit/>
          </a:bodyPr>
          <a:lstStyle/>
          <a:p>
            <a:pPr eaLnBrk="1" hangingPunct="1">
              <a:lnSpc>
                <a:spcPct val="120000"/>
              </a:lnSpc>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在</a:t>
            </a:r>
            <a:r>
              <a:rPr lang="zh-CN" altLang="en-US" sz="1800" b="1" dirty="0">
                <a:solidFill>
                  <a:srgbClr val="0000FF"/>
                </a:solidFill>
                <a:latin typeface="华文新魏" panose="02010800040101010101" pitchFamily="2" charset="-122"/>
                <a:ea typeface="华文新魏" panose="02010800040101010101" pitchFamily="2" charset="-122"/>
              </a:rPr>
              <a:t>保持</a:t>
            </a:r>
            <a:r>
              <a:rPr lang="zh-CN" altLang="en-US" sz="1800" b="1" dirty="0">
                <a:solidFill>
                  <a:schemeClr val="tx1"/>
                </a:solidFill>
                <a:latin typeface="华文新魏" panose="02010800040101010101" pitchFamily="2" charset="-122"/>
                <a:ea typeface="华文新魏" panose="02010800040101010101" pitchFamily="2" charset="-122"/>
              </a:rPr>
              <a:t>输入与输出</a:t>
            </a:r>
            <a:r>
              <a:rPr lang="zh-CN" altLang="en-US" sz="1800" b="1" dirty="0">
                <a:solidFill>
                  <a:srgbClr val="0000FF"/>
                </a:solidFill>
                <a:latin typeface="华文新魏" panose="02010800040101010101" pitchFamily="2" charset="-122"/>
                <a:ea typeface="华文新魏" panose="02010800040101010101" pitchFamily="2" charset="-122"/>
              </a:rPr>
              <a:t>逻辑功能不变</a:t>
            </a:r>
            <a:r>
              <a:rPr lang="zh-CN" altLang="en-US" sz="1800" b="1" dirty="0">
                <a:solidFill>
                  <a:schemeClr val="tx1"/>
                </a:solidFill>
                <a:latin typeface="华文新魏" panose="02010800040101010101" pitchFamily="2" charset="-122"/>
                <a:ea typeface="华文新魏" panose="02010800040101010101" pitchFamily="2" charset="-122"/>
              </a:rPr>
              <a:t>的条件下，可依如下</a:t>
            </a:r>
            <a:r>
              <a:rPr lang="zh-CN" altLang="en-US" sz="1800" b="1" dirty="0">
                <a:solidFill>
                  <a:srgbClr val="0000FF"/>
                </a:solidFill>
                <a:latin typeface="华文新魏" panose="02010800040101010101" pitchFamily="2" charset="-122"/>
                <a:ea typeface="华文新魏" panose="02010800040101010101" pitchFamily="2" charset="-122"/>
              </a:rPr>
              <a:t>变换规则</a:t>
            </a:r>
            <a:r>
              <a:rPr lang="zh-CN" altLang="en-US" sz="1800" b="1" dirty="0">
                <a:solidFill>
                  <a:schemeClr val="tx1"/>
                </a:solidFill>
                <a:latin typeface="华文新魏" panose="02010800040101010101" pitchFamily="2" charset="-122"/>
                <a:ea typeface="华文新魏" panose="02010800040101010101" pitchFamily="2" charset="-122"/>
              </a:rPr>
              <a:t>对逻辑图进行任       意变换。</a:t>
            </a:r>
          </a:p>
        </p:txBody>
      </p:sp>
      <p:grpSp>
        <p:nvGrpSpPr>
          <p:cNvPr id="30731" name="Group 118"/>
          <p:cNvGrpSpPr/>
          <p:nvPr/>
        </p:nvGrpSpPr>
        <p:grpSpPr>
          <a:xfrm>
            <a:off x="1566545" y="3753485"/>
            <a:ext cx="2712085" cy="1358991"/>
            <a:chOff x="288" y="1667"/>
            <a:chExt cx="2298" cy="1665"/>
          </a:xfrm>
        </p:grpSpPr>
        <p:sp>
          <p:nvSpPr>
            <p:cNvPr id="44072" name="Rectangle 8"/>
            <p:cNvSpPr/>
            <p:nvPr/>
          </p:nvSpPr>
          <p:spPr>
            <a:xfrm>
              <a:off x="1750" y="2252"/>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73" name="Text Box 9"/>
            <p:cNvSpPr txBox="1"/>
            <p:nvPr/>
          </p:nvSpPr>
          <p:spPr>
            <a:xfrm>
              <a:off x="1673" y="2244"/>
              <a:ext cx="530" cy="451"/>
            </a:xfrm>
            <a:prstGeom prst="rect">
              <a:avLst/>
            </a:prstGeom>
            <a:noFill/>
            <a:ln w="28575">
              <a:noFill/>
            </a:ln>
          </p:spPr>
          <p:txBody>
            <a:bodyPr wrap="square">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4074" name="Line 10"/>
            <p:cNvSpPr/>
            <p:nvPr/>
          </p:nvSpPr>
          <p:spPr>
            <a:xfrm>
              <a:off x="2038" y="2440"/>
              <a:ext cx="336" cy="0"/>
            </a:xfrm>
            <a:prstGeom prst="line">
              <a:avLst/>
            </a:prstGeom>
            <a:ln w="28575" cap="flat" cmpd="sng">
              <a:solidFill>
                <a:schemeClr val="tx1"/>
              </a:solidFill>
              <a:prstDash val="solid"/>
              <a:headEnd type="none" w="med" len="med"/>
              <a:tailEnd type="none" w="med" len="med"/>
            </a:ln>
          </p:spPr>
        </p:sp>
        <p:sp>
          <p:nvSpPr>
            <p:cNvPr id="44075" name="Line 11"/>
            <p:cNvSpPr/>
            <p:nvPr/>
          </p:nvSpPr>
          <p:spPr>
            <a:xfrm>
              <a:off x="1492" y="2366"/>
              <a:ext cx="245" cy="0"/>
            </a:xfrm>
            <a:prstGeom prst="line">
              <a:avLst/>
            </a:prstGeom>
            <a:ln w="28575" cap="flat" cmpd="sng">
              <a:solidFill>
                <a:schemeClr val="tx1"/>
              </a:solidFill>
              <a:prstDash val="solid"/>
              <a:headEnd type="none" w="med" len="med"/>
              <a:tailEnd type="none" w="med" len="med"/>
            </a:ln>
          </p:spPr>
        </p:sp>
        <p:sp>
          <p:nvSpPr>
            <p:cNvPr id="44076" name="Oval 12"/>
            <p:cNvSpPr/>
            <p:nvPr/>
          </p:nvSpPr>
          <p:spPr>
            <a:xfrm>
              <a:off x="1152" y="2877"/>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77" name="Rectangle 13"/>
            <p:cNvSpPr/>
            <p:nvPr/>
          </p:nvSpPr>
          <p:spPr>
            <a:xfrm>
              <a:off x="864" y="1794"/>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78" name="Text Box 14"/>
            <p:cNvSpPr txBox="1"/>
            <p:nvPr/>
          </p:nvSpPr>
          <p:spPr>
            <a:xfrm>
              <a:off x="912" y="1745"/>
              <a:ext cx="199"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079" name="Line 15"/>
            <p:cNvSpPr/>
            <p:nvPr/>
          </p:nvSpPr>
          <p:spPr>
            <a:xfrm>
              <a:off x="528" y="1908"/>
              <a:ext cx="336" cy="0"/>
            </a:xfrm>
            <a:prstGeom prst="line">
              <a:avLst/>
            </a:prstGeom>
            <a:ln w="28575" cap="flat" cmpd="sng">
              <a:solidFill>
                <a:schemeClr val="tx1"/>
              </a:solidFill>
              <a:prstDash val="solid"/>
              <a:headEnd type="none" w="med" len="med"/>
              <a:tailEnd type="none" w="med" len="med"/>
            </a:ln>
          </p:spPr>
        </p:sp>
        <p:sp>
          <p:nvSpPr>
            <p:cNvPr id="44080" name="Line 16"/>
            <p:cNvSpPr/>
            <p:nvPr/>
          </p:nvSpPr>
          <p:spPr>
            <a:xfrm>
              <a:off x="1156" y="1982"/>
              <a:ext cx="336" cy="0"/>
            </a:xfrm>
            <a:prstGeom prst="line">
              <a:avLst/>
            </a:prstGeom>
            <a:ln w="28575" cap="flat" cmpd="sng">
              <a:solidFill>
                <a:schemeClr val="tx1"/>
              </a:solidFill>
              <a:prstDash val="solid"/>
              <a:headEnd type="none" w="med" len="med"/>
              <a:tailEnd type="none" w="med" len="med"/>
            </a:ln>
          </p:spPr>
        </p:sp>
        <p:sp>
          <p:nvSpPr>
            <p:cNvPr id="44081" name="Line 17"/>
            <p:cNvSpPr/>
            <p:nvPr/>
          </p:nvSpPr>
          <p:spPr>
            <a:xfrm>
              <a:off x="528" y="2052"/>
              <a:ext cx="336" cy="0"/>
            </a:xfrm>
            <a:prstGeom prst="line">
              <a:avLst/>
            </a:prstGeom>
            <a:ln w="28575" cap="flat" cmpd="sng">
              <a:solidFill>
                <a:schemeClr val="tx1"/>
              </a:solidFill>
              <a:prstDash val="solid"/>
              <a:headEnd type="none" w="med" len="med"/>
              <a:tailEnd type="none" w="med" len="med"/>
            </a:ln>
          </p:spPr>
        </p:sp>
        <p:sp>
          <p:nvSpPr>
            <p:cNvPr id="44082" name="Rectangle 18"/>
            <p:cNvSpPr/>
            <p:nvPr/>
          </p:nvSpPr>
          <p:spPr>
            <a:xfrm>
              <a:off x="864" y="2739"/>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83" name="Text Box 19"/>
            <p:cNvSpPr txBox="1"/>
            <p:nvPr/>
          </p:nvSpPr>
          <p:spPr>
            <a:xfrm>
              <a:off x="920" y="2705"/>
              <a:ext cx="280"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084" name="Line 20"/>
            <p:cNvSpPr/>
            <p:nvPr/>
          </p:nvSpPr>
          <p:spPr>
            <a:xfrm>
              <a:off x="528" y="2853"/>
              <a:ext cx="336" cy="0"/>
            </a:xfrm>
            <a:prstGeom prst="line">
              <a:avLst/>
            </a:prstGeom>
            <a:ln w="28575" cap="flat" cmpd="sng">
              <a:solidFill>
                <a:schemeClr val="tx1"/>
              </a:solidFill>
              <a:prstDash val="solid"/>
              <a:headEnd type="none" w="med" len="med"/>
              <a:tailEnd type="none" w="med" len="med"/>
            </a:ln>
          </p:spPr>
        </p:sp>
        <p:sp>
          <p:nvSpPr>
            <p:cNvPr id="44085" name="Line 21"/>
            <p:cNvSpPr/>
            <p:nvPr/>
          </p:nvSpPr>
          <p:spPr>
            <a:xfrm>
              <a:off x="1231" y="2927"/>
              <a:ext cx="268" cy="0"/>
            </a:xfrm>
            <a:prstGeom prst="line">
              <a:avLst/>
            </a:prstGeom>
            <a:ln w="28575" cap="flat" cmpd="sng">
              <a:solidFill>
                <a:schemeClr val="tx1"/>
              </a:solidFill>
              <a:prstDash val="solid"/>
              <a:headEnd type="none" w="med" len="med"/>
              <a:tailEnd type="none" w="med" len="med"/>
            </a:ln>
          </p:spPr>
        </p:sp>
        <p:sp>
          <p:nvSpPr>
            <p:cNvPr id="44086" name="Line 22"/>
            <p:cNvSpPr/>
            <p:nvPr/>
          </p:nvSpPr>
          <p:spPr>
            <a:xfrm>
              <a:off x="528" y="2997"/>
              <a:ext cx="336" cy="0"/>
            </a:xfrm>
            <a:prstGeom prst="line">
              <a:avLst/>
            </a:prstGeom>
            <a:ln w="28575" cap="flat" cmpd="sng">
              <a:solidFill>
                <a:schemeClr val="tx1"/>
              </a:solidFill>
              <a:prstDash val="solid"/>
              <a:headEnd type="none" w="med" len="med"/>
              <a:tailEnd type="none" w="med" len="med"/>
            </a:ln>
          </p:spPr>
        </p:sp>
        <p:sp>
          <p:nvSpPr>
            <p:cNvPr id="44087" name="Line 23"/>
            <p:cNvSpPr/>
            <p:nvPr/>
          </p:nvSpPr>
          <p:spPr>
            <a:xfrm>
              <a:off x="1488" y="1979"/>
              <a:ext cx="0" cy="384"/>
            </a:xfrm>
            <a:prstGeom prst="line">
              <a:avLst/>
            </a:prstGeom>
            <a:ln w="28575" cap="flat" cmpd="sng">
              <a:solidFill>
                <a:schemeClr val="tx1"/>
              </a:solidFill>
              <a:prstDash val="solid"/>
              <a:headEnd type="none" w="med" len="med"/>
              <a:tailEnd type="none" w="med" len="med"/>
            </a:ln>
          </p:spPr>
        </p:sp>
        <p:sp>
          <p:nvSpPr>
            <p:cNvPr id="44088" name="Line 24"/>
            <p:cNvSpPr/>
            <p:nvPr/>
          </p:nvSpPr>
          <p:spPr>
            <a:xfrm>
              <a:off x="1495" y="2544"/>
              <a:ext cx="0" cy="384"/>
            </a:xfrm>
            <a:prstGeom prst="line">
              <a:avLst/>
            </a:prstGeom>
            <a:ln w="28575" cap="flat" cmpd="sng">
              <a:solidFill>
                <a:schemeClr val="tx1"/>
              </a:solidFill>
              <a:prstDash val="solid"/>
              <a:headEnd type="none" w="med" len="med"/>
              <a:tailEnd type="none" w="med" len="med"/>
            </a:ln>
          </p:spPr>
        </p:sp>
        <p:grpSp>
          <p:nvGrpSpPr>
            <p:cNvPr id="44089" name="Group 25"/>
            <p:cNvGrpSpPr/>
            <p:nvPr/>
          </p:nvGrpSpPr>
          <p:grpSpPr>
            <a:xfrm>
              <a:off x="1499" y="2507"/>
              <a:ext cx="250" cy="73"/>
              <a:chOff x="1348" y="2330"/>
              <a:chExt cx="250" cy="73"/>
            </a:xfrm>
          </p:grpSpPr>
          <p:sp>
            <p:nvSpPr>
              <p:cNvPr id="44095" name="Line 26"/>
              <p:cNvSpPr/>
              <p:nvPr/>
            </p:nvSpPr>
            <p:spPr>
              <a:xfrm>
                <a:off x="1348" y="2366"/>
                <a:ext cx="177" cy="0"/>
              </a:xfrm>
              <a:prstGeom prst="line">
                <a:avLst/>
              </a:prstGeom>
              <a:ln w="28575" cap="flat" cmpd="sng">
                <a:solidFill>
                  <a:schemeClr val="tx1"/>
                </a:solidFill>
                <a:prstDash val="solid"/>
                <a:headEnd type="none" w="med" len="med"/>
                <a:tailEnd type="none" w="med" len="med"/>
              </a:ln>
            </p:spPr>
          </p:sp>
          <p:sp>
            <p:nvSpPr>
              <p:cNvPr id="44096" name="Oval 27"/>
              <p:cNvSpPr/>
              <p:nvPr/>
            </p:nvSpPr>
            <p:spPr>
              <a:xfrm>
                <a:off x="1525" y="2330"/>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4090" name="Text Box 28"/>
            <p:cNvSpPr txBox="1"/>
            <p:nvPr/>
          </p:nvSpPr>
          <p:spPr>
            <a:xfrm>
              <a:off x="299" y="1667"/>
              <a:ext cx="240"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4091" name="Text Box 29"/>
            <p:cNvSpPr txBox="1"/>
            <p:nvPr/>
          </p:nvSpPr>
          <p:spPr>
            <a:xfrm>
              <a:off x="314" y="1942"/>
              <a:ext cx="240"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4092" name="Text Box 30"/>
            <p:cNvSpPr txBox="1"/>
            <p:nvPr/>
          </p:nvSpPr>
          <p:spPr>
            <a:xfrm>
              <a:off x="288" y="2607"/>
              <a:ext cx="240"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a:t>
              </a:r>
            </a:p>
          </p:txBody>
        </p:sp>
        <p:sp>
          <p:nvSpPr>
            <p:cNvPr id="44093" name="Text Box 31"/>
            <p:cNvSpPr txBox="1"/>
            <p:nvPr/>
          </p:nvSpPr>
          <p:spPr>
            <a:xfrm>
              <a:off x="288" y="2881"/>
              <a:ext cx="240"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
              </a:r>
            </a:p>
          </p:txBody>
        </p:sp>
        <p:sp>
          <p:nvSpPr>
            <p:cNvPr id="44094" name="Text Box 32"/>
            <p:cNvSpPr txBox="1"/>
            <p:nvPr/>
          </p:nvSpPr>
          <p:spPr>
            <a:xfrm>
              <a:off x="2346" y="2160"/>
              <a:ext cx="240" cy="451"/>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sp>
        <p:nvSpPr>
          <p:cNvPr id="30732" name="Line 34"/>
          <p:cNvSpPr/>
          <p:nvPr/>
        </p:nvSpPr>
        <p:spPr>
          <a:xfrm>
            <a:off x="4277360" y="4323080"/>
            <a:ext cx="499110" cy="6985"/>
          </a:xfrm>
          <a:prstGeom prst="line">
            <a:avLst/>
          </a:prstGeom>
          <a:ln w="57150">
            <a:solidFill>
              <a:schemeClr val="accent2"/>
            </a:solidFill>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grpSp>
        <p:nvGrpSpPr>
          <p:cNvPr id="30733" name="Group 119"/>
          <p:cNvGrpSpPr/>
          <p:nvPr/>
        </p:nvGrpSpPr>
        <p:grpSpPr>
          <a:xfrm>
            <a:off x="4708525" y="3667328"/>
            <a:ext cx="2964180" cy="1355421"/>
            <a:chOff x="3168" y="1688"/>
            <a:chExt cx="2298" cy="1667"/>
          </a:xfrm>
        </p:grpSpPr>
        <p:sp>
          <p:nvSpPr>
            <p:cNvPr id="44047" name="Rectangle 35"/>
            <p:cNvSpPr/>
            <p:nvPr/>
          </p:nvSpPr>
          <p:spPr>
            <a:xfrm>
              <a:off x="4630" y="2273"/>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48" name="Text Box 36"/>
            <p:cNvSpPr txBox="1"/>
            <p:nvPr/>
          </p:nvSpPr>
          <p:spPr>
            <a:xfrm>
              <a:off x="4582" y="2264"/>
              <a:ext cx="462" cy="453"/>
            </a:xfrm>
            <a:prstGeom prst="rect">
              <a:avLst/>
            </a:prstGeom>
            <a:noFill/>
            <a:ln w="28575">
              <a:noFill/>
            </a:ln>
          </p:spPr>
          <p:txBody>
            <a:bodyPr wrap="square">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4049" name="Line 37"/>
            <p:cNvSpPr/>
            <p:nvPr/>
          </p:nvSpPr>
          <p:spPr>
            <a:xfrm>
              <a:off x="4918" y="2461"/>
              <a:ext cx="336" cy="0"/>
            </a:xfrm>
            <a:prstGeom prst="line">
              <a:avLst/>
            </a:prstGeom>
            <a:ln w="28575" cap="flat" cmpd="sng">
              <a:solidFill>
                <a:schemeClr val="tx1"/>
              </a:solidFill>
              <a:prstDash val="solid"/>
              <a:headEnd type="none" w="med" len="med"/>
              <a:tailEnd type="none" w="med" len="med"/>
            </a:ln>
          </p:spPr>
        </p:sp>
        <p:sp>
          <p:nvSpPr>
            <p:cNvPr id="44050" name="Line 38"/>
            <p:cNvSpPr/>
            <p:nvPr/>
          </p:nvSpPr>
          <p:spPr>
            <a:xfrm>
              <a:off x="4372" y="2559"/>
              <a:ext cx="245" cy="0"/>
            </a:xfrm>
            <a:prstGeom prst="line">
              <a:avLst/>
            </a:prstGeom>
            <a:ln w="28575" cap="flat" cmpd="sng">
              <a:solidFill>
                <a:schemeClr val="tx1"/>
              </a:solidFill>
              <a:prstDash val="solid"/>
              <a:headEnd type="none" w="med" len="med"/>
              <a:tailEnd type="none" w="med" len="med"/>
            </a:ln>
          </p:spPr>
        </p:sp>
        <p:sp>
          <p:nvSpPr>
            <p:cNvPr id="44051" name="Oval 39"/>
            <p:cNvSpPr/>
            <p:nvPr/>
          </p:nvSpPr>
          <p:spPr>
            <a:xfrm>
              <a:off x="4032" y="1957"/>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52" name="Rectangle 40"/>
            <p:cNvSpPr/>
            <p:nvPr/>
          </p:nvSpPr>
          <p:spPr>
            <a:xfrm>
              <a:off x="3744" y="1815"/>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53" name="Text Box 41"/>
            <p:cNvSpPr txBox="1"/>
            <p:nvPr/>
          </p:nvSpPr>
          <p:spPr>
            <a:xfrm>
              <a:off x="3792" y="1793"/>
              <a:ext cx="247" cy="45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054" name="Line 42"/>
            <p:cNvSpPr/>
            <p:nvPr/>
          </p:nvSpPr>
          <p:spPr>
            <a:xfrm>
              <a:off x="3408" y="1929"/>
              <a:ext cx="336" cy="0"/>
            </a:xfrm>
            <a:prstGeom prst="line">
              <a:avLst/>
            </a:prstGeom>
            <a:ln w="28575" cap="flat" cmpd="sng">
              <a:solidFill>
                <a:schemeClr val="tx1"/>
              </a:solidFill>
              <a:prstDash val="solid"/>
              <a:headEnd type="none" w="med" len="med"/>
              <a:tailEnd type="none" w="med" len="med"/>
            </a:ln>
          </p:spPr>
        </p:sp>
        <p:sp>
          <p:nvSpPr>
            <p:cNvPr id="44055" name="Line 43"/>
            <p:cNvSpPr/>
            <p:nvPr/>
          </p:nvSpPr>
          <p:spPr>
            <a:xfrm>
              <a:off x="4036" y="2928"/>
              <a:ext cx="336" cy="0"/>
            </a:xfrm>
            <a:prstGeom prst="line">
              <a:avLst/>
            </a:prstGeom>
            <a:ln w="28575" cap="flat" cmpd="sng">
              <a:solidFill>
                <a:schemeClr val="tx1"/>
              </a:solidFill>
              <a:prstDash val="solid"/>
              <a:headEnd type="none" w="med" len="med"/>
              <a:tailEnd type="none" w="med" len="med"/>
            </a:ln>
          </p:spPr>
        </p:sp>
        <p:sp>
          <p:nvSpPr>
            <p:cNvPr id="44056" name="Line 44"/>
            <p:cNvSpPr/>
            <p:nvPr/>
          </p:nvSpPr>
          <p:spPr>
            <a:xfrm>
              <a:off x="3408" y="2073"/>
              <a:ext cx="336" cy="0"/>
            </a:xfrm>
            <a:prstGeom prst="line">
              <a:avLst/>
            </a:prstGeom>
            <a:ln w="28575" cap="flat" cmpd="sng">
              <a:solidFill>
                <a:schemeClr val="tx1"/>
              </a:solidFill>
              <a:prstDash val="solid"/>
              <a:headEnd type="none" w="med" len="med"/>
              <a:tailEnd type="none" w="med" len="med"/>
            </a:ln>
          </p:spPr>
        </p:sp>
        <p:sp>
          <p:nvSpPr>
            <p:cNvPr id="44057" name="Rectangle 45"/>
            <p:cNvSpPr/>
            <p:nvPr/>
          </p:nvSpPr>
          <p:spPr>
            <a:xfrm>
              <a:off x="3744" y="2760"/>
              <a:ext cx="288" cy="38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4058" name="Text Box 46"/>
            <p:cNvSpPr txBox="1"/>
            <p:nvPr/>
          </p:nvSpPr>
          <p:spPr>
            <a:xfrm>
              <a:off x="3811" y="2705"/>
              <a:ext cx="317" cy="45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4059" name="Line 47"/>
            <p:cNvSpPr/>
            <p:nvPr/>
          </p:nvSpPr>
          <p:spPr>
            <a:xfrm>
              <a:off x="3408" y="2874"/>
              <a:ext cx="336" cy="0"/>
            </a:xfrm>
            <a:prstGeom prst="line">
              <a:avLst/>
            </a:prstGeom>
            <a:ln w="28575" cap="flat" cmpd="sng">
              <a:solidFill>
                <a:schemeClr val="tx1"/>
              </a:solidFill>
              <a:prstDash val="solid"/>
              <a:headEnd type="none" w="med" len="med"/>
              <a:tailEnd type="none" w="med" len="med"/>
            </a:ln>
          </p:spPr>
        </p:sp>
        <p:sp>
          <p:nvSpPr>
            <p:cNvPr id="44060" name="Line 48"/>
            <p:cNvSpPr/>
            <p:nvPr/>
          </p:nvSpPr>
          <p:spPr>
            <a:xfrm>
              <a:off x="4111" y="2007"/>
              <a:ext cx="268" cy="0"/>
            </a:xfrm>
            <a:prstGeom prst="line">
              <a:avLst/>
            </a:prstGeom>
            <a:ln w="28575" cap="flat" cmpd="sng">
              <a:solidFill>
                <a:schemeClr val="tx1"/>
              </a:solidFill>
              <a:prstDash val="solid"/>
              <a:headEnd type="none" w="med" len="med"/>
              <a:tailEnd type="none" w="med" len="med"/>
            </a:ln>
          </p:spPr>
        </p:sp>
        <p:sp>
          <p:nvSpPr>
            <p:cNvPr id="44061" name="Line 49"/>
            <p:cNvSpPr/>
            <p:nvPr/>
          </p:nvSpPr>
          <p:spPr>
            <a:xfrm>
              <a:off x="3408" y="3018"/>
              <a:ext cx="336" cy="0"/>
            </a:xfrm>
            <a:prstGeom prst="line">
              <a:avLst/>
            </a:prstGeom>
            <a:ln w="28575" cap="flat" cmpd="sng">
              <a:solidFill>
                <a:schemeClr val="tx1"/>
              </a:solidFill>
              <a:prstDash val="solid"/>
              <a:headEnd type="none" w="med" len="med"/>
              <a:tailEnd type="none" w="med" len="med"/>
            </a:ln>
          </p:spPr>
        </p:sp>
        <p:sp>
          <p:nvSpPr>
            <p:cNvPr id="44062" name="Line 50"/>
            <p:cNvSpPr/>
            <p:nvPr/>
          </p:nvSpPr>
          <p:spPr>
            <a:xfrm>
              <a:off x="4368" y="2000"/>
              <a:ext cx="0" cy="384"/>
            </a:xfrm>
            <a:prstGeom prst="line">
              <a:avLst/>
            </a:prstGeom>
            <a:ln w="28575" cap="flat" cmpd="sng">
              <a:solidFill>
                <a:schemeClr val="tx1"/>
              </a:solidFill>
              <a:prstDash val="solid"/>
              <a:headEnd type="none" w="med" len="med"/>
              <a:tailEnd type="none" w="med" len="med"/>
            </a:ln>
          </p:spPr>
        </p:sp>
        <p:sp>
          <p:nvSpPr>
            <p:cNvPr id="44063" name="Line 51"/>
            <p:cNvSpPr/>
            <p:nvPr/>
          </p:nvSpPr>
          <p:spPr>
            <a:xfrm>
              <a:off x="4375" y="2565"/>
              <a:ext cx="0" cy="384"/>
            </a:xfrm>
            <a:prstGeom prst="line">
              <a:avLst/>
            </a:prstGeom>
            <a:ln w="28575" cap="flat" cmpd="sng">
              <a:solidFill>
                <a:schemeClr val="tx1"/>
              </a:solidFill>
              <a:prstDash val="solid"/>
              <a:headEnd type="none" w="med" len="med"/>
              <a:tailEnd type="none" w="med" len="med"/>
            </a:ln>
          </p:spPr>
        </p:sp>
        <p:grpSp>
          <p:nvGrpSpPr>
            <p:cNvPr id="44064" name="Group 52"/>
            <p:cNvGrpSpPr/>
            <p:nvPr/>
          </p:nvGrpSpPr>
          <p:grpSpPr>
            <a:xfrm>
              <a:off x="4379" y="2330"/>
              <a:ext cx="250" cy="73"/>
              <a:chOff x="1348" y="2330"/>
              <a:chExt cx="250" cy="73"/>
            </a:xfrm>
          </p:grpSpPr>
          <p:sp>
            <p:nvSpPr>
              <p:cNvPr id="44070" name="Line 53"/>
              <p:cNvSpPr/>
              <p:nvPr/>
            </p:nvSpPr>
            <p:spPr>
              <a:xfrm>
                <a:off x="1348" y="2366"/>
                <a:ext cx="177" cy="0"/>
              </a:xfrm>
              <a:prstGeom prst="line">
                <a:avLst/>
              </a:prstGeom>
              <a:ln w="28575" cap="flat" cmpd="sng">
                <a:solidFill>
                  <a:schemeClr val="tx1"/>
                </a:solidFill>
                <a:prstDash val="solid"/>
                <a:headEnd type="none" w="med" len="med"/>
                <a:tailEnd type="none" w="med" len="med"/>
              </a:ln>
            </p:spPr>
          </p:sp>
          <p:sp>
            <p:nvSpPr>
              <p:cNvPr id="44071" name="Oval 54"/>
              <p:cNvSpPr/>
              <p:nvPr/>
            </p:nvSpPr>
            <p:spPr>
              <a:xfrm>
                <a:off x="1525" y="2330"/>
                <a:ext cx="73" cy="73"/>
              </a:xfrm>
              <a:prstGeom prst="ellipse">
                <a:avLst/>
              </a:prstGeom>
              <a:no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grpSp>
        <p:sp>
          <p:nvSpPr>
            <p:cNvPr id="44065" name="Text Box 55"/>
            <p:cNvSpPr txBox="1"/>
            <p:nvPr/>
          </p:nvSpPr>
          <p:spPr>
            <a:xfrm>
              <a:off x="3179" y="1688"/>
              <a:ext cx="240" cy="45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4066" name="Text Box 56"/>
            <p:cNvSpPr txBox="1"/>
            <p:nvPr/>
          </p:nvSpPr>
          <p:spPr>
            <a:xfrm>
              <a:off x="3194" y="1963"/>
              <a:ext cx="240" cy="45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4067" name="Text Box 57"/>
            <p:cNvSpPr txBox="1"/>
            <p:nvPr/>
          </p:nvSpPr>
          <p:spPr>
            <a:xfrm>
              <a:off x="3168" y="2628"/>
              <a:ext cx="240" cy="45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a:t>
              </a:r>
            </a:p>
          </p:txBody>
        </p:sp>
        <p:sp>
          <p:nvSpPr>
            <p:cNvPr id="44068" name="Text Box 58"/>
            <p:cNvSpPr txBox="1"/>
            <p:nvPr/>
          </p:nvSpPr>
          <p:spPr>
            <a:xfrm>
              <a:off x="3168" y="2902"/>
              <a:ext cx="240" cy="453"/>
            </a:xfrm>
            <a:prstGeom prst="rect">
              <a:avLst/>
            </a:prstGeom>
            <a:noFill/>
            <a:ln w="28575">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
              </a:r>
            </a:p>
          </p:txBody>
        </p:sp>
        <p:sp>
          <p:nvSpPr>
            <p:cNvPr id="44069" name="Text Box 59"/>
            <p:cNvSpPr txBox="1"/>
            <p:nvPr/>
          </p:nvSpPr>
          <p:spPr>
            <a:xfrm>
              <a:off x="5226" y="2181"/>
              <a:ext cx="240" cy="453"/>
            </a:xfrm>
            <a:prstGeom prst="rect">
              <a:avLst/>
            </a:prstGeom>
            <a:noFill/>
            <a:ln w="2857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F</a:t>
              </a:r>
            </a:p>
          </p:txBody>
        </p:sp>
      </p:grpSp>
      <p:sp>
        <p:nvSpPr>
          <p:cNvPr id="32861" name="Rectangle 2"/>
          <p:cNvSpPr txBox="1"/>
          <p:nvPr/>
        </p:nvSpPr>
        <p:spPr>
          <a:xfrm>
            <a:off x="551815" y="3148330"/>
            <a:ext cx="8415655" cy="715010"/>
          </a:xfrm>
          <a:prstGeom prst="rect">
            <a:avLst/>
          </a:prstGeom>
          <a:noFill/>
          <a:ln w="9525">
            <a:noFill/>
          </a:ln>
        </p:spPr>
        <p:txBody>
          <a:bodyPr anchor="ctr"/>
          <a:lstStyle/>
          <a:p>
            <a:pPr eaLnBrk="1" hangingPunct="1">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规则</a:t>
            </a:r>
            <a:r>
              <a:rPr lang="en-US" altLang="zh-CN" sz="1800" b="1" dirty="0">
                <a:solidFill>
                  <a:srgbClr val="FF0000"/>
                </a:solidFill>
                <a:latin typeface="华文新魏" panose="02010800040101010101" pitchFamily="2" charset="-122"/>
                <a:ea typeface="华文新魏" panose="02010800040101010101" pitchFamily="2" charset="-122"/>
              </a:rPr>
              <a:t>2</a:t>
            </a:r>
            <a:r>
              <a:rPr lang="zh-CN" altLang="en-US"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rgbClr val="0000FF"/>
                </a:solidFill>
                <a:latin typeface="华文新魏" panose="02010800040101010101" pitchFamily="2" charset="-122"/>
                <a:ea typeface="华文新魏" panose="02010800040101010101" pitchFamily="2" charset="-122"/>
              </a:rPr>
              <a:t>逻辑电路图</a:t>
            </a:r>
            <a:r>
              <a:rPr lang="zh-CN" altLang="en-US" sz="1800" b="1" u="sng" dirty="0">
                <a:solidFill>
                  <a:schemeClr val="tx1"/>
                </a:solidFill>
                <a:latin typeface="华文新魏" panose="02010800040101010101" pitchFamily="2" charset="-122"/>
                <a:ea typeface="华文新魏" panose="02010800040101010101" pitchFamily="2" charset="-122"/>
              </a:rPr>
              <a:t>内部连线</a:t>
            </a:r>
            <a:r>
              <a:rPr lang="zh-CN" altLang="en-US" sz="1800" b="1" dirty="0">
                <a:solidFill>
                  <a:schemeClr val="tx1"/>
                </a:solidFill>
                <a:latin typeface="华文新魏" panose="02010800040101010101" pitchFamily="2" charset="-122"/>
                <a:ea typeface="华文新魏" panose="02010800040101010101" pitchFamily="2" charset="-122"/>
              </a:rPr>
              <a:t>的两端，同时加上或删去逻辑非符号，则逻辑图的功</a:t>
            </a:r>
          </a:p>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能不变。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72">
                                            <p:txEl>
                                              <p:pRg st="0" end="0"/>
                                            </p:txEl>
                                          </p:spTgt>
                                        </p:tgtEl>
                                        <p:attrNameLst>
                                          <p:attrName>style.visibility</p:attrName>
                                        </p:attrNameLst>
                                      </p:cBhvr>
                                      <p:to>
                                        <p:strVal val="visible"/>
                                      </p:to>
                                    </p:set>
                                    <p:animEffect transition="in" filter="fade">
                                      <p:cBhvr>
                                        <p:cTn id="7" dur="1000"/>
                                        <p:tgtEl>
                                          <p:spTgt spid="40972">
                                            <p:txEl>
                                              <p:pRg st="0" end="0"/>
                                            </p:txEl>
                                          </p:spTgt>
                                        </p:tgtEl>
                                      </p:cBhvr>
                                    </p:animEffect>
                                    <p:anim calcmode="lin" valueType="num">
                                      <p:cBhvr>
                                        <p:cTn id="8" dur="1000" fill="hold"/>
                                        <p:tgtEl>
                                          <p:spTgt spid="4097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7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2770">
                                            <p:txEl>
                                              <p:pRg st="0" end="0"/>
                                            </p:txEl>
                                          </p:spTgt>
                                        </p:tgtEl>
                                        <p:attrNameLst>
                                          <p:attrName>style.visibility</p:attrName>
                                        </p:attrNameLst>
                                      </p:cBhvr>
                                      <p:to>
                                        <p:strVal val="visible"/>
                                      </p:to>
                                    </p:set>
                                    <p:animEffect transition="in" filter="fade">
                                      <p:cBhvr>
                                        <p:cTn id="14" dur="1000"/>
                                        <p:tgtEl>
                                          <p:spTgt spid="32770">
                                            <p:txEl>
                                              <p:pRg st="0" end="0"/>
                                            </p:txEl>
                                          </p:spTgt>
                                        </p:tgtEl>
                                      </p:cBhvr>
                                    </p:animEffect>
                                    <p:anim calcmode="lin" valueType="num">
                                      <p:cBhvr>
                                        <p:cTn id="15" dur="10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2770">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2770">
                                            <p:txEl>
                                              <p:charRg st="37" end="67"/>
                                            </p:txEl>
                                          </p:spTgt>
                                        </p:tgtEl>
                                        <p:attrNameLst>
                                          <p:attrName>style.visibility</p:attrName>
                                        </p:attrNameLst>
                                      </p:cBhvr>
                                      <p:to>
                                        <p:strVal val="visible"/>
                                      </p:to>
                                    </p:set>
                                    <p:animEffect transition="in" filter="fade">
                                      <p:cBhvr>
                                        <p:cTn id="19" dur="1000"/>
                                        <p:tgtEl>
                                          <p:spTgt spid="32770">
                                            <p:txEl>
                                              <p:charRg st="37" end="67"/>
                                            </p:txEl>
                                          </p:spTgt>
                                        </p:tgtEl>
                                      </p:cBhvr>
                                    </p:animEffect>
                                    <p:anim calcmode="lin" valueType="num">
                                      <p:cBhvr>
                                        <p:cTn id="20" dur="1000" fill="hold"/>
                                        <p:tgtEl>
                                          <p:spTgt spid="32770">
                                            <p:txEl>
                                              <p:charRg st="37" end="67"/>
                                            </p:txEl>
                                          </p:spTgt>
                                        </p:tgtEl>
                                        <p:attrNameLst>
                                          <p:attrName>ppt_x</p:attrName>
                                        </p:attrNameLst>
                                      </p:cBhvr>
                                      <p:tavLst>
                                        <p:tav tm="0">
                                          <p:val>
                                            <p:strVal val="#ppt_x"/>
                                          </p:val>
                                        </p:tav>
                                        <p:tav tm="100000">
                                          <p:val>
                                            <p:strVal val="#ppt_x"/>
                                          </p:val>
                                        </p:tav>
                                      </p:tavLst>
                                    </p:anim>
                                    <p:anim calcmode="lin" valueType="num">
                                      <p:cBhvr>
                                        <p:cTn id="21" dur="1000" fill="hold"/>
                                        <p:tgtEl>
                                          <p:spTgt spid="32770">
                                            <p:txEl>
                                              <p:charRg st="37" end="67"/>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725"/>
                                        </p:tgtEl>
                                        <p:attrNameLst>
                                          <p:attrName>style.visibility</p:attrName>
                                        </p:attrNameLst>
                                      </p:cBhvr>
                                      <p:to>
                                        <p:strVal val="visible"/>
                                      </p:to>
                                    </p:set>
                                    <p:animEffect transition="in" filter="fade">
                                      <p:cBhvr>
                                        <p:cTn id="26" dur="1000"/>
                                        <p:tgtEl>
                                          <p:spTgt spid="30725"/>
                                        </p:tgtEl>
                                      </p:cBhvr>
                                    </p:animEffect>
                                    <p:anim calcmode="lin" valueType="num">
                                      <p:cBhvr>
                                        <p:cTn id="27" dur="1000" fill="hold"/>
                                        <p:tgtEl>
                                          <p:spTgt spid="30725"/>
                                        </p:tgtEl>
                                        <p:attrNameLst>
                                          <p:attrName>ppt_x</p:attrName>
                                        </p:attrNameLst>
                                      </p:cBhvr>
                                      <p:tavLst>
                                        <p:tav tm="0">
                                          <p:val>
                                            <p:strVal val="#ppt_x"/>
                                          </p:val>
                                        </p:tav>
                                        <p:tav tm="100000">
                                          <p:val>
                                            <p:strVal val="#ppt_x"/>
                                          </p:val>
                                        </p:tav>
                                      </p:tavLst>
                                    </p:anim>
                                    <p:anim calcmode="lin" valueType="num">
                                      <p:cBhvr>
                                        <p:cTn id="28" dur="1000" fill="hold"/>
                                        <p:tgtEl>
                                          <p:spTgt spid="30725"/>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0726"/>
                                        </p:tgtEl>
                                        <p:attrNameLst>
                                          <p:attrName>style.visibility</p:attrName>
                                        </p:attrNameLst>
                                      </p:cBhvr>
                                      <p:to>
                                        <p:strVal val="visible"/>
                                      </p:to>
                                    </p:set>
                                    <p:animEffect transition="in" filter="fade">
                                      <p:cBhvr>
                                        <p:cTn id="31" dur="1000"/>
                                        <p:tgtEl>
                                          <p:spTgt spid="30726"/>
                                        </p:tgtEl>
                                      </p:cBhvr>
                                    </p:animEffect>
                                    <p:anim calcmode="lin" valueType="num">
                                      <p:cBhvr>
                                        <p:cTn id="32" dur="1000" fill="hold"/>
                                        <p:tgtEl>
                                          <p:spTgt spid="30726"/>
                                        </p:tgtEl>
                                        <p:attrNameLst>
                                          <p:attrName>ppt_x</p:attrName>
                                        </p:attrNameLst>
                                      </p:cBhvr>
                                      <p:tavLst>
                                        <p:tav tm="0">
                                          <p:val>
                                            <p:strVal val="#ppt_x"/>
                                          </p:val>
                                        </p:tav>
                                        <p:tav tm="100000">
                                          <p:val>
                                            <p:strVal val="#ppt_x"/>
                                          </p:val>
                                        </p:tav>
                                      </p:tavLst>
                                    </p:anim>
                                    <p:anim calcmode="lin" valueType="num">
                                      <p:cBhvr>
                                        <p:cTn id="33" dur="1000" fill="hold"/>
                                        <p:tgtEl>
                                          <p:spTgt spid="30726"/>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0728"/>
                                        </p:tgtEl>
                                        <p:attrNameLst>
                                          <p:attrName>style.visibility</p:attrName>
                                        </p:attrNameLst>
                                      </p:cBhvr>
                                      <p:to>
                                        <p:strVal val="visible"/>
                                      </p:to>
                                    </p:set>
                                    <p:animEffect transition="in" filter="fade">
                                      <p:cBhvr>
                                        <p:cTn id="36" dur="1000"/>
                                        <p:tgtEl>
                                          <p:spTgt spid="30728"/>
                                        </p:tgtEl>
                                      </p:cBhvr>
                                    </p:animEffect>
                                    <p:anim calcmode="lin" valueType="num">
                                      <p:cBhvr>
                                        <p:cTn id="37" dur="1000" fill="hold"/>
                                        <p:tgtEl>
                                          <p:spTgt spid="30728"/>
                                        </p:tgtEl>
                                        <p:attrNameLst>
                                          <p:attrName>ppt_x</p:attrName>
                                        </p:attrNameLst>
                                      </p:cBhvr>
                                      <p:tavLst>
                                        <p:tav tm="0">
                                          <p:val>
                                            <p:strVal val="#ppt_x"/>
                                          </p:val>
                                        </p:tav>
                                        <p:tav tm="100000">
                                          <p:val>
                                            <p:strVal val="#ppt_x"/>
                                          </p:val>
                                        </p:tav>
                                      </p:tavLst>
                                    </p:anim>
                                    <p:anim calcmode="lin" valueType="num">
                                      <p:cBhvr>
                                        <p:cTn id="38" dur="1000" fill="hold"/>
                                        <p:tgtEl>
                                          <p:spTgt spid="30728"/>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727"/>
                                        </p:tgtEl>
                                        <p:attrNameLst>
                                          <p:attrName>style.visibility</p:attrName>
                                        </p:attrNameLst>
                                      </p:cBhvr>
                                      <p:to>
                                        <p:strVal val="visible"/>
                                      </p:to>
                                    </p:set>
                                    <p:animEffect transition="in" filter="fade">
                                      <p:cBhvr>
                                        <p:cTn id="41" dur="1000"/>
                                        <p:tgtEl>
                                          <p:spTgt spid="30727"/>
                                        </p:tgtEl>
                                      </p:cBhvr>
                                    </p:animEffect>
                                    <p:anim calcmode="lin" valueType="num">
                                      <p:cBhvr>
                                        <p:cTn id="42" dur="1000" fill="hold"/>
                                        <p:tgtEl>
                                          <p:spTgt spid="30727"/>
                                        </p:tgtEl>
                                        <p:attrNameLst>
                                          <p:attrName>ppt_x</p:attrName>
                                        </p:attrNameLst>
                                      </p:cBhvr>
                                      <p:tavLst>
                                        <p:tav tm="0">
                                          <p:val>
                                            <p:strVal val="#ppt_x"/>
                                          </p:val>
                                        </p:tav>
                                        <p:tav tm="100000">
                                          <p:val>
                                            <p:strVal val="#ppt_x"/>
                                          </p:val>
                                        </p:tav>
                                      </p:tavLst>
                                    </p:anim>
                                    <p:anim calcmode="lin" valueType="num">
                                      <p:cBhvr>
                                        <p:cTn id="43" dur="1000" fill="hold"/>
                                        <p:tgtEl>
                                          <p:spTgt spid="30727"/>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0724"/>
                                        </p:tgtEl>
                                        <p:attrNameLst>
                                          <p:attrName>style.visibility</p:attrName>
                                        </p:attrNameLst>
                                      </p:cBhvr>
                                      <p:to>
                                        <p:strVal val="visible"/>
                                      </p:to>
                                    </p:set>
                                    <p:animEffect transition="in" filter="fade">
                                      <p:cBhvr>
                                        <p:cTn id="46" dur="1000"/>
                                        <p:tgtEl>
                                          <p:spTgt spid="30724"/>
                                        </p:tgtEl>
                                      </p:cBhvr>
                                    </p:animEffect>
                                    <p:anim calcmode="lin" valueType="num">
                                      <p:cBhvr>
                                        <p:cTn id="47" dur="1000" fill="hold"/>
                                        <p:tgtEl>
                                          <p:spTgt spid="30724"/>
                                        </p:tgtEl>
                                        <p:attrNameLst>
                                          <p:attrName>ppt_x</p:attrName>
                                        </p:attrNameLst>
                                      </p:cBhvr>
                                      <p:tavLst>
                                        <p:tav tm="0">
                                          <p:val>
                                            <p:strVal val="#ppt_x"/>
                                          </p:val>
                                        </p:tav>
                                        <p:tav tm="100000">
                                          <p:val>
                                            <p:strVal val="#ppt_x"/>
                                          </p:val>
                                        </p:tav>
                                      </p:tavLst>
                                    </p:anim>
                                    <p:anim calcmode="lin" valueType="num">
                                      <p:cBhvr>
                                        <p:cTn id="48" dur="1000" fill="hold"/>
                                        <p:tgtEl>
                                          <p:spTgt spid="30724"/>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0729"/>
                                        </p:tgtEl>
                                        <p:attrNameLst>
                                          <p:attrName>style.visibility</p:attrName>
                                        </p:attrNameLst>
                                      </p:cBhvr>
                                      <p:to>
                                        <p:strVal val="visible"/>
                                      </p:to>
                                    </p:set>
                                    <p:animEffect transition="in" filter="fade">
                                      <p:cBhvr>
                                        <p:cTn id="51" dur="1000"/>
                                        <p:tgtEl>
                                          <p:spTgt spid="30729"/>
                                        </p:tgtEl>
                                      </p:cBhvr>
                                    </p:animEffect>
                                    <p:anim calcmode="lin" valueType="num">
                                      <p:cBhvr>
                                        <p:cTn id="52" dur="1000" fill="hold"/>
                                        <p:tgtEl>
                                          <p:spTgt spid="30729"/>
                                        </p:tgtEl>
                                        <p:attrNameLst>
                                          <p:attrName>ppt_x</p:attrName>
                                        </p:attrNameLst>
                                      </p:cBhvr>
                                      <p:tavLst>
                                        <p:tav tm="0">
                                          <p:val>
                                            <p:strVal val="#ppt_x"/>
                                          </p:val>
                                        </p:tav>
                                        <p:tav tm="100000">
                                          <p:val>
                                            <p:strVal val="#ppt_x"/>
                                          </p:val>
                                        </p:tav>
                                      </p:tavLst>
                                    </p:anim>
                                    <p:anim calcmode="lin" valueType="num">
                                      <p:cBhvr>
                                        <p:cTn id="53" dur="1000" fill="hold"/>
                                        <p:tgtEl>
                                          <p:spTgt spid="3072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32861">
                                            <p:txEl>
                                              <p:charRg st="0" end="35"/>
                                            </p:txEl>
                                          </p:spTgt>
                                        </p:tgtEl>
                                        <p:attrNameLst>
                                          <p:attrName>style.visibility</p:attrName>
                                        </p:attrNameLst>
                                      </p:cBhvr>
                                      <p:to>
                                        <p:strVal val="visible"/>
                                      </p:to>
                                    </p:set>
                                    <p:animEffect transition="in" filter="fade">
                                      <p:cBhvr>
                                        <p:cTn id="58" dur="1000"/>
                                        <p:tgtEl>
                                          <p:spTgt spid="32861">
                                            <p:txEl>
                                              <p:charRg st="0" end="35"/>
                                            </p:txEl>
                                          </p:spTgt>
                                        </p:tgtEl>
                                      </p:cBhvr>
                                    </p:animEffect>
                                    <p:anim calcmode="lin" valueType="num">
                                      <p:cBhvr>
                                        <p:cTn id="59" dur="1000" fill="hold"/>
                                        <p:tgtEl>
                                          <p:spTgt spid="32861">
                                            <p:txEl>
                                              <p:charRg st="0" end="35"/>
                                            </p:txEl>
                                          </p:spTgt>
                                        </p:tgtEl>
                                        <p:attrNameLst>
                                          <p:attrName>ppt_x</p:attrName>
                                        </p:attrNameLst>
                                      </p:cBhvr>
                                      <p:tavLst>
                                        <p:tav tm="0">
                                          <p:val>
                                            <p:strVal val="#ppt_x"/>
                                          </p:val>
                                        </p:tav>
                                        <p:tav tm="100000">
                                          <p:val>
                                            <p:strVal val="#ppt_x"/>
                                          </p:val>
                                        </p:tav>
                                      </p:tavLst>
                                    </p:anim>
                                    <p:anim calcmode="lin" valueType="num">
                                      <p:cBhvr>
                                        <p:cTn id="60" dur="1000" fill="hold"/>
                                        <p:tgtEl>
                                          <p:spTgt spid="32861">
                                            <p:txEl>
                                              <p:charRg st="0" end="35"/>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32861">
                                            <p:txEl>
                                              <p:charRg st="35" end="49"/>
                                            </p:txEl>
                                          </p:spTgt>
                                        </p:tgtEl>
                                        <p:attrNameLst>
                                          <p:attrName>style.visibility</p:attrName>
                                        </p:attrNameLst>
                                      </p:cBhvr>
                                      <p:to>
                                        <p:strVal val="visible"/>
                                      </p:to>
                                    </p:set>
                                    <p:animEffect transition="in" filter="fade">
                                      <p:cBhvr>
                                        <p:cTn id="63" dur="1000"/>
                                        <p:tgtEl>
                                          <p:spTgt spid="32861">
                                            <p:txEl>
                                              <p:charRg st="35" end="49"/>
                                            </p:txEl>
                                          </p:spTgt>
                                        </p:tgtEl>
                                      </p:cBhvr>
                                    </p:animEffect>
                                    <p:anim calcmode="lin" valueType="num">
                                      <p:cBhvr>
                                        <p:cTn id="64" dur="1000" fill="hold"/>
                                        <p:tgtEl>
                                          <p:spTgt spid="32861">
                                            <p:txEl>
                                              <p:charRg st="35" end="49"/>
                                            </p:txEl>
                                          </p:spTgt>
                                        </p:tgtEl>
                                        <p:attrNameLst>
                                          <p:attrName>ppt_x</p:attrName>
                                        </p:attrNameLst>
                                      </p:cBhvr>
                                      <p:tavLst>
                                        <p:tav tm="0">
                                          <p:val>
                                            <p:strVal val="#ppt_x"/>
                                          </p:val>
                                        </p:tav>
                                        <p:tav tm="100000">
                                          <p:val>
                                            <p:strVal val="#ppt_x"/>
                                          </p:val>
                                        </p:tav>
                                      </p:tavLst>
                                    </p:anim>
                                    <p:anim calcmode="lin" valueType="num">
                                      <p:cBhvr>
                                        <p:cTn id="65" dur="1000" fill="hold"/>
                                        <p:tgtEl>
                                          <p:spTgt spid="32861">
                                            <p:txEl>
                                              <p:charRg st="35" end="49"/>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0732"/>
                                        </p:tgtEl>
                                        <p:attrNameLst>
                                          <p:attrName>style.visibility</p:attrName>
                                        </p:attrNameLst>
                                      </p:cBhvr>
                                      <p:to>
                                        <p:strVal val="visible"/>
                                      </p:to>
                                    </p:set>
                                    <p:animEffect transition="in" filter="fade">
                                      <p:cBhvr>
                                        <p:cTn id="70" dur="1000"/>
                                        <p:tgtEl>
                                          <p:spTgt spid="30732"/>
                                        </p:tgtEl>
                                      </p:cBhvr>
                                    </p:animEffect>
                                    <p:anim calcmode="lin" valueType="num">
                                      <p:cBhvr>
                                        <p:cTn id="71" dur="1000" fill="hold"/>
                                        <p:tgtEl>
                                          <p:spTgt spid="30732"/>
                                        </p:tgtEl>
                                        <p:attrNameLst>
                                          <p:attrName>ppt_x</p:attrName>
                                        </p:attrNameLst>
                                      </p:cBhvr>
                                      <p:tavLst>
                                        <p:tav tm="0">
                                          <p:val>
                                            <p:strVal val="#ppt_x"/>
                                          </p:val>
                                        </p:tav>
                                        <p:tav tm="100000">
                                          <p:val>
                                            <p:strVal val="#ppt_x"/>
                                          </p:val>
                                        </p:tav>
                                      </p:tavLst>
                                    </p:anim>
                                    <p:anim calcmode="lin" valueType="num">
                                      <p:cBhvr>
                                        <p:cTn id="72" dur="1000" fill="hold"/>
                                        <p:tgtEl>
                                          <p:spTgt spid="30732"/>
                                        </p:tgtEl>
                                        <p:attrNameLst>
                                          <p:attrName>ppt_y</p:attrName>
                                        </p:attrNameLst>
                                      </p:cBhvr>
                                      <p:tavLst>
                                        <p:tav tm="0">
                                          <p:val>
                                            <p:strVal val="#ppt_y+.1"/>
                                          </p:val>
                                        </p:tav>
                                        <p:tav tm="100000">
                                          <p:val>
                                            <p:strVal val="#ppt_y"/>
                                          </p:val>
                                        </p:tav>
                                      </p:tavLst>
                                    </p:anim>
                                  </p:childTnLst>
                                </p:cTn>
                              </p:par>
                              <p:par>
                                <p:cTn id="73" presetID="42" presetClass="entr" presetSubtype="0" fill="hold" nodeType="withEffect">
                                  <p:stCondLst>
                                    <p:cond delay="0"/>
                                  </p:stCondLst>
                                  <p:childTnLst>
                                    <p:set>
                                      <p:cBhvr>
                                        <p:cTn id="74" dur="1" fill="hold">
                                          <p:stCondLst>
                                            <p:cond delay="0"/>
                                          </p:stCondLst>
                                        </p:cTn>
                                        <p:tgtEl>
                                          <p:spTgt spid="30731"/>
                                        </p:tgtEl>
                                        <p:attrNameLst>
                                          <p:attrName>style.visibility</p:attrName>
                                        </p:attrNameLst>
                                      </p:cBhvr>
                                      <p:to>
                                        <p:strVal val="visible"/>
                                      </p:to>
                                    </p:set>
                                    <p:animEffect transition="in" filter="fade">
                                      <p:cBhvr>
                                        <p:cTn id="75" dur="1000"/>
                                        <p:tgtEl>
                                          <p:spTgt spid="30731"/>
                                        </p:tgtEl>
                                      </p:cBhvr>
                                    </p:animEffect>
                                    <p:anim calcmode="lin" valueType="num">
                                      <p:cBhvr>
                                        <p:cTn id="76" dur="1000" fill="hold"/>
                                        <p:tgtEl>
                                          <p:spTgt spid="30731"/>
                                        </p:tgtEl>
                                        <p:attrNameLst>
                                          <p:attrName>ppt_x</p:attrName>
                                        </p:attrNameLst>
                                      </p:cBhvr>
                                      <p:tavLst>
                                        <p:tav tm="0">
                                          <p:val>
                                            <p:strVal val="#ppt_x"/>
                                          </p:val>
                                        </p:tav>
                                        <p:tav tm="100000">
                                          <p:val>
                                            <p:strVal val="#ppt_x"/>
                                          </p:val>
                                        </p:tav>
                                      </p:tavLst>
                                    </p:anim>
                                    <p:anim calcmode="lin" valueType="num">
                                      <p:cBhvr>
                                        <p:cTn id="77" dur="1000" fill="hold"/>
                                        <p:tgtEl>
                                          <p:spTgt spid="30731"/>
                                        </p:tgtEl>
                                        <p:attrNameLst>
                                          <p:attrName>ppt_y</p:attrName>
                                        </p:attrNameLst>
                                      </p:cBhvr>
                                      <p:tavLst>
                                        <p:tav tm="0">
                                          <p:val>
                                            <p:strVal val="#ppt_y+.1"/>
                                          </p:val>
                                        </p:tav>
                                        <p:tav tm="100000">
                                          <p:val>
                                            <p:strVal val="#ppt_y"/>
                                          </p:val>
                                        </p:tav>
                                      </p:tavLst>
                                    </p:anim>
                                  </p:childTnLst>
                                </p:cTn>
                              </p:par>
                              <p:par>
                                <p:cTn id="78" presetID="42" presetClass="entr" presetSubtype="0" fill="hold" nodeType="withEffect">
                                  <p:stCondLst>
                                    <p:cond delay="0"/>
                                  </p:stCondLst>
                                  <p:childTnLst>
                                    <p:set>
                                      <p:cBhvr>
                                        <p:cTn id="79" dur="1" fill="hold">
                                          <p:stCondLst>
                                            <p:cond delay="0"/>
                                          </p:stCondLst>
                                        </p:cTn>
                                        <p:tgtEl>
                                          <p:spTgt spid="30733"/>
                                        </p:tgtEl>
                                        <p:attrNameLst>
                                          <p:attrName>style.visibility</p:attrName>
                                        </p:attrNameLst>
                                      </p:cBhvr>
                                      <p:to>
                                        <p:strVal val="visible"/>
                                      </p:to>
                                    </p:set>
                                    <p:animEffect transition="in" filter="fade">
                                      <p:cBhvr>
                                        <p:cTn id="80" dur="1000"/>
                                        <p:tgtEl>
                                          <p:spTgt spid="30733"/>
                                        </p:tgtEl>
                                      </p:cBhvr>
                                    </p:animEffect>
                                    <p:anim calcmode="lin" valueType="num">
                                      <p:cBhvr>
                                        <p:cTn id="81" dur="1000" fill="hold"/>
                                        <p:tgtEl>
                                          <p:spTgt spid="30733"/>
                                        </p:tgtEl>
                                        <p:attrNameLst>
                                          <p:attrName>ppt_x</p:attrName>
                                        </p:attrNameLst>
                                      </p:cBhvr>
                                      <p:tavLst>
                                        <p:tav tm="0">
                                          <p:val>
                                            <p:strVal val="#ppt_x"/>
                                          </p:val>
                                        </p:tav>
                                        <p:tav tm="100000">
                                          <p:val>
                                            <p:strVal val="#ppt_x"/>
                                          </p:val>
                                        </p:tav>
                                      </p:tavLst>
                                    </p:anim>
                                    <p:anim calcmode="lin" valueType="num">
                                      <p:cBhvr>
                                        <p:cTn id="82" dur="1000" fill="hold"/>
                                        <p:tgtEl>
                                          <p:spTgt spid="307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p:cNvSpPr>
          <p:nvPr>
            <p:ph type="title"/>
          </p:nvPr>
        </p:nvSpPr>
        <p:spPr>
          <a:xfrm>
            <a:off x="739775" y="517525"/>
            <a:ext cx="8369300" cy="623888"/>
          </a:xfrm>
          <a:noFill/>
          <a:ln>
            <a:noFill/>
          </a:ln>
        </p:spPr>
        <p:txBody>
          <a:bodyPr/>
          <a:lstStyle/>
          <a:p>
            <a:pPr eaLnBrk="1" hangingPunct="1"/>
            <a:r>
              <a:rPr lang="zh-CN" altLang="en-US" sz="1800" b="1" dirty="0">
                <a:solidFill>
                  <a:srgbClr val="FF0000"/>
                </a:solidFill>
                <a:latin typeface="华文新魏" panose="02010800040101010101" pitchFamily="2" charset="-122"/>
                <a:ea typeface="华文新魏" panose="02010800040101010101" pitchFamily="2" charset="-122"/>
              </a:rPr>
              <a:t>规则</a:t>
            </a:r>
            <a:r>
              <a:rPr lang="en-US" altLang="zh-CN" sz="1800" b="1" dirty="0">
                <a:solidFill>
                  <a:srgbClr val="FF0000"/>
                </a:solidFill>
                <a:latin typeface="华文新魏" panose="02010800040101010101" pitchFamily="2" charset="-122"/>
                <a:ea typeface="华文新魏" panose="02010800040101010101" pitchFamily="2" charset="-122"/>
              </a:rPr>
              <a:t>3</a:t>
            </a:r>
            <a:r>
              <a:rPr lang="zh-CN" altLang="en-US" sz="1800" b="1" dirty="0">
                <a:solidFill>
                  <a:srgbClr val="FF0000"/>
                </a:solidFill>
                <a:latin typeface="华文新魏" panose="020108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单个逻辑非符号在电路内部连线两端移动时逻辑图的功能不变。</a:t>
            </a:r>
          </a:p>
        </p:txBody>
      </p:sp>
      <p:sp>
        <p:nvSpPr>
          <p:cNvPr id="33849" name="Rectangle 2"/>
          <p:cNvSpPr txBox="1"/>
          <p:nvPr/>
        </p:nvSpPr>
        <p:spPr>
          <a:xfrm>
            <a:off x="754380" y="2427734"/>
            <a:ext cx="7752080" cy="965200"/>
          </a:xfrm>
          <a:prstGeom prst="rect">
            <a:avLst/>
          </a:prstGeom>
          <a:noFill/>
          <a:ln w="9525">
            <a:noFill/>
          </a:ln>
        </p:spPr>
        <p:txBody>
          <a:bodyPr anchor="ctr"/>
          <a:lstStyle/>
          <a:p>
            <a:pPr eaLnBrk="1" hangingPunct="1">
              <a:lnSpc>
                <a:spcPct val="120000"/>
              </a:lnSpc>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规则</a:t>
            </a:r>
            <a:r>
              <a:rPr lang="en-US" altLang="zh-CN" sz="1800" b="1" dirty="0">
                <a:solidFill>
                  <a:srgbClr val="FF0000"/>
                </a:solidFill>
                <a:latin typeface="华文新魏" panose="02010800040101010101" pitchFamily="2" charset="-122"/>
                <a:ea typeface="华文新魏" panose="02010800040101010101" pitchFamily="2" charset="-122"/>
              </a:rPr>
              <a:t>4</a:t>
            </a:r>
            <a:r>
              <a:rPr lang="zh-CN" altLang="en-US" sz="1800" dirty="0">
                <a:solidFill>
                  <a:srgbClr val="FF0000"/>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若一个门的</a:t>
            </a:r>
            <a:r>
              <a:rPr lang="zh-CN" altLang="en-US" sz="1800" b="1" dirty="0">
                <a:solidFill>
                  <a:srgbClr val="FF0066"/>
                </a:solidFill>
                <a:latin typeface="华文新魏" panose="02010800040101010101" pitchFamily="2" charset="-122"/>
                <a:ea typeface="华文新魏" panose="02010800040101010101" pitchFamily="2" charset="-122"/>
              </a:rPr>
              <a:t>输入输出端</a:t>
            </a:r>
            <a:r>
              <a:rPr lang="zh-CN" altLang="en-US" sz="1800" b="1" dirty="0">
                <a:solidFill>
                  <a:schemeClr val="tx1"/>
                </a:solidFill>
                <a:latin typeface="华文新魏" panose="02010800040101010101" pitchFamily="2" charset="-122"/>
                <a:ea typeface="华文新魏" panose="02010800040101010101" pitchFamily="2" charset="-122"/>
              </a:rPr>
              <a:t>同时加上或删去逻辑非符号，</a:t>
            </a:r>
            <a:r>
              <a:rPr lang="zh-CN" altLang="en-US" sz="1800" b="1" dirty="0">
                <a:solidFill>
                  <a:srgbClr val="FF0000"/>
                </a:solidFill>
                <a:latin typeface="华文新魏" panose="02010800040101010101" pitchFamily="2" charset="-122"/>
                <a:ea typeface="华文新魏" panose="02010800040101010101" pitchFamily="2" charset="-122"/>
              </a:rPr>
              <a:t>或输入、输出</a:t>
            </a:r>
          </a:p>
          <a:p>
            <a:pPr eaLnBrk="1" hangingPunct="1">
              <a:lnSpc>
                <a:spcPct val="120000"/>
              </a:lnSpc>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       信号有效级同时取反</a:t>
            </a:r>
            <a:r>
              <a:rPr lang="zh-CN" altLang="en-US" sz="1800" b="1" dirty="0">
                <a:solidFill>
                  <a:schemeClr val="tx1"/>
                </a:solidFill>
                <a:latin typeface="华文新魏" panose="02010800040101010101" pitchFamily="2" charset="-122"/>
                <a:ea typeface="华文新魏" panose="02010800040101010101" pitchFamily="2" charset="-122"/>
              </a:rPr>
              <a:t>，且门的符号</a:t>
            </a:r>
            <a:r>
              <a:rPr lang="zh-CN" altLang="en-US" sz="1800" b="1" dirty="0">
                <a:solidFill>
                  <a:schemeClr val="tx1"/>
                </a:solidFill>
                <a:latin typeface="黑体" panose="02010609060101010101" pitchFamily="49"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与</a:t>
            </a:r>
            <a:r>
              <a:rPr lang="zh-CN" altLang="en-US" sz="1800" b="1" dirty="0">
                <a:solidFill>
                  <a:schemeClr val="tx1"/>
                </a:solidFill>
                <a:latin typeface="黑体" panose="02010609060101010101" pitchFamily="49"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黑体" panose="02010609060101010101" pitchFamily="49"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或</a:t>
            </a:r>
            <a:r>
              <a:rPr lang="zh-CN" altLang="en-US" sz="1800" b="1" dirty="0">
                <a:solidFill>
                  <a:schemeClr val="tx1"/>
                </a:solidFill>
                <a:latin typeface="黑体" panose="02010609060101010101" pitchFamily="49"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互变时，则得</a:t>
            </a:r>
            <a:r>
              <a:rPr lang="zh-CN" altLang="en-US" sz="1800" b="1" dirty="0">
                <a:solidFill>
                  <a:schemeClr val="tx1"/>
                </a:solidFill>
                <a:latin typeface="华文新魏" panose="02010800040101010101" pitchFamily="2" charset="-122"/>
                <a:ea typeface="华文新魏" panose="02010800040101010101" pitchFamily="2" charset="-122"/>
                <a:sym typeface="+mn-ea"/>
              </a:rPr>
              <a:t>到的</a:t>
            </a:r>
            <a:endParaRPr lang="zh-CN" altLang="en-US" sz="1800" b="1" dirty="0">
              <a:solidFill>
                <a:schemeClr val="tx1"/>
              </a:solidFill>
              <a:latin typeface="华文新魏" panose="02010800040101010101" pitchFamily="2" charset="-122"/>
              <a:ea typeface="华文新魏" panose="02010800040101010101" pitchFamily="2" charset="-122"/>
            </a:endParaRPr>
          </a:p>
          <a:p>
            <a:pPr eaLnBrk="1" hangingPunct="1">
              <a:lnSpc>
                <a:spcPct val="12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新的逻辑图的功能不变。</a:t>
            </a:r>
          </a:p>
        </p:txBody>
      </p:sp>
      <p:pic>
        <p:nvPicPr>
          <p:cNvPr id="31840" name="Picture 96"/>
          <p:cNvPicPr>
            <a:picLocks noChangeAspect="1" noChangeArrowheads="1"/>
          </p:cNvPicPr>
          <p:nvPr/>
        </p:nvPicPr>
        <p:blipFill>
          <a:blip r:embed="rId2"/>
          <a:srcRect/>
          <a:stretch>
            <a:fillRect/>
          </a:stretch>
        </p:blipFill>
        <p:spPr bwMode="auto">
          <a:xfrm>
            <a:off x="987425" y="915988"/>
            <a:ext cx="6734175"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31841" name="Picture 97"/>
          <p:cNvPicPr>
            <a:picLocks noChangeAspect="1" noChangeArrowheads="1"/>
          </p:cNvPicPr>
          <p:nvPr/>
        </p:nvPicPr>
        <p:blipFill>
          <a:blip r:embed="rId3"/>
          <a:srcRect/>
          <a:stretch>
            <a:fillRect/>
          </a:stretch>
        </p:blipFill>
        <p:spPr bwMode="auto">
          <a:xfrm>
            <a:off x="1185863" y="3446463"/>
            <a:ext cx="6265863"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3793"/>
                                        </p:tgtEl>
                                        <p:attrNameLst>
                                          <p:attrName>style.visibility</p:attrName>
                                        </p:attrNameLst>
                                      </p:cBhvr>
                                      <p:to>
                                        <p:strVal val="visible"/>
                                      </p:to>
                                    </p:set>
                                    <p:animEffect transition="in" filter="fade">
                                      <p:cBhvr>
                                        <p:cTn id="7" dur="1000"/>
                                        <p:tgtEl>
                                          <p:spTgt spid="33793"/>
                                        </p:tgtEl>
                                      </p:cBhvr>
                                    </p:animEffect>
                                    <p:anim calcmode="lin" valueType="num">
                                      <p:cBhvr>
                                        <p:cTn id="8" dur="1000" fill="hold"/>
                                        <p:tgtEl>
                                          <p:spTgt spid="33793"/>
                                        </p:tgtEl>
                                        <p:attrNameLst>
                                          <p:attrName>ppt_x</p:attrName>
                                        </p:attrNameLst>
                                      </p:cBhvr>
                                      <p:tavLst>
                                        <p:tav tm="0">
                                          <p:val>
                                            <p:strVal val="#ppt_x"/>
                                          </p:val>
                                        </p:tav>
                                        <p:tav tm="100000">
                                          <p:val>
                                            <p:strVal val="#ppt_x"/>
                                          </p:val>
                                        </p:tav>
                                      </p:tavLst>
                                    </p:anim>
                                    <p:anim calcmode="lin" valueType="num">
                                      <p:cBhvr>
                                        <p:cTn id="9" dur="1000" fill="hold"/>
                                        <p:tgtEl>
                                          <p:spTgt spid="3379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840"/>
                                        </p:tgtEl>
                                        <p:attrNameLst>
                                          <p:attrName>style.visibility</p:attrName>
                                        </p:attrNameLst>
                                      </p:cBhvr>
                                      <p:to>
                                        <p:strVal val="visible"/>
                                      </p:to>
                                    </p:set>
                                    <p:animEffect transition="in" filter="fade">
                                      <p:cBhvr>
                                        <p:cTn id="14" dur="1000"/>
                                        <p:tgtEl>
                                          <p:spTgt spid="31840"/>
                                        </p:tgtEl>
                                      </p:cBhvr>
                                    </p:animEffect>
                                    <p:anim calcmode="lin" valueType="num">
                                      <p:cBhvr>
                                        <p:cTn id="15" dur="1000" fill="hold"/>
                                        <p:tgtEl>
                                          <p:spTgt spid="31840"/>
                                        </p:tgtEl>
                                        <p:attrNameLst>
                                          <p:attrName>ppt_x</p:attrName>
                                        </p:attrNameLst>
                                      </p:cBhvr>
                                      <p:tavLst>
                                        <p:tav tm="0">
                                          <p:val>
                                            <p:strVal val="#ppt_x"/>
                                          </p:val>
                                        </p:tav>
                                        <p:tav tm="100000">
                                          <p:val>
                                            <p:strVal val="#ppt_x"/>
                                          </p:val>
                                        </p:tav>
                                      </p:tavLst>
                                    </p:anim>
                                    <p:anim calcmode="lin" valueType="num">
                                      <p:cBhvr>
                                        <p:cTn id="16" dur="1000" fill="hold"/>
                                        <p:tgtEl>
                                          <p:spTgt spid="3184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3849">
                                            <p:txEl>
                                              <p:charRg st="0" end="33"/>
                                            </p:txEl>
                                          </p:spTgt>
                                        </p:tgtEl>
                                        <p:attrNameLst>
                                          <p:attrName>style.visibility</p:attrName>
                                        </p:attrNameLst>
                                      </p:cBhvr>
                                      <p:to>
                                        <p:strVal val="visible"/>
                                      </p:to>
                                    </p:set>
                                    <p:animEffect transition="in" filter="fade">
                                      <p:cBhvr>
                                        <p:cTn id="21" dur="1000"/>
                                        <p:tgtEl>
                                          <p:spTgt spid="33849">
                                            <p:txEl>
                                              <p:charRg st="0" end="33"/>
                                            </p:txEl>
                                          </p:spTgt>
                                        </p:tgtEl>
                                      </p:cBhvr>
                                    </p:animEffect>
                                    <p:anim calcmode="lin" valueType="num">
                                      <p:cBhvr>
                                        <p:cTn id="22" dur="1000" fill="hold"/>
                                        <p:tgtEl>
                                          <p:spTgt spid="33849">
                                            <p:txEl>
                                              <p:charRg st="0" end="33"/>
                                            </p:txEl>
                                          </p:spTgt>
                                        </p:tgtEl>
                                        <p:attrNameLst>
                                          <p:attrName>ppt_x</p:attrName>
                                        </p:attrNameLst>
                                      </p:cBhvr>
                                      <p:tavLst>
                                        <p:tav tm="0">
                                          <p:val>
                                            <p:strVal val="#ppt_x"/>
                                          </p:val>
                                        </p:tav>
                                        <p:tav tm="100000">
                                          <p:val>
                                            <p:strVal val="#ppt_x"/>
                                          </p:val>
                                        </p:tav>
                                      </p:tavLst>
                                    </p:anim>
                                    <p:anim calcmode="lin" valueType="num">
                                      <p:cBhvr>
                                        <p:cTn id="23" dur="1000" fill="hold"/>
                                        <p:tgtEl>
                                          <p:spTgt spid="33849">
                                            <p:txEl>
                                              <p:charRg st="0" end="3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3849">
                                            <p:txEl>
                                              <p:charRg st="33" end="78"/>
                                            </p:txEl>
                                          </p:spTgt>
                                        </p:tgtEl>
                                        <p:attrNameLst>
                                          <p:attrName>style.visibility</p:attrName>
                                        </p:attrNameLst>
                                      </p:cBhvr>
                                      <p:to>
                                        <p:strVal val="visible"/>
                                      </p:to>
                                    </p:set>
                                    <p:animEffect transition="in" filter="fade">
                                      <p:cBhvr>
                                        <p:cTn id="26" dur="1000"/>
                                        <p:tgtEl>
                                          <p:spTgt spid="33849">
                                            <p:txEl>
                                              <p:charRg st="33" end="78"/>
                                            </p:txEl>
                                          </p:spTgt>
                                        </p:tgtEl>
                                      </p:cBhvr>
                                    </p:animEffect>
                                    <p:anim calcmode="lin" valueType="num">
                                      <p:cBhvr>
                                        <p:cTn id="27" dur="1000" fill="hold"/>
                                        <p:tgtEl>
                                          <p:spTgt spid="33849">
                                            <p:txEl>
                                              <p:charRg st="33" end="78"/>
                                            </p:txEl>
                                          </p:spTgt>
                                        </p:tgtEl>
                                        <p:attrNameLst>
                                          <p:attrName>ppt_x</p:attrName>
                                        </p:attrNameLst>
                                      </p:cBhvr>
                                      <p:tavLst>
                                        <p:tav tm="0">
                                          <p:val>
                                            <p:strVal val="#ppt_x"/>
                                          </p:val>
                                        </p:tav>
                                        <p:tav tm="100000">
                                          <p:val>
                                            <p:strVal val="#ppt_x"/>
                                          </p:val>
                                        </p:tav>
                                      </p:tavLst>
                                    </p:anim>
                                    <p:anim calcmode="lin" valueType="num">
                                      <p:cBhvr>
                                        <p:cTn id="28" dur="1000" fill="hold"/>
                                        <p:tgtEl>
                                          <p:spTgt spid="33849">
                                            <p:txEl>
                                              <p:charRg st="33" end="78"/>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3849">
                                            <p:txEl>
                                              <p:charRg st="78" end="91"/>
                                            </p:txEl>
                                          </p:spTgt>
                                        </p:tgtEl>
                                        <p:attrNameLst>
                                          <p:attrName>style.visibility</p:attrName>
                                        </p:attrNameLst>
                                      </p:cBhvr>
                                      <p:to>
                                        <p:strVal val="visible"/>
                                      </p:to>
                                    </p:set>
                                    <p:animEffect transition="in" filter="fade">
                                      <p:cBhvr>
                                        <p:cTn id="31" dur="1000"/>
                                        <p:tgtEl>
                                          <p:spTgt spid="33849">
                                            <p:txEl>
                                              <p:charRg st="78" end="91"/>
                                            </p:txEl>
                                          </p:spTgt>
                                        </p:tgtEl>
                                      </p:cBhvr>
                                    </p:animEffect>
                                    <p:anim calcmode="lin" valueType="num">
                                      <p:cBhvr>
                                        <p:cTn id="32" dur="1000" fill="hold"/>
                                        <p:tgtEl>
                                          <p:spTgt spid="33849">
                                            <p:txEl>
                                              <p:charRg st="78" end="91"/>
                                            </p:txEl>
                                          </p:spTgt>
                                        </p:tgtEl>
                                        <p:attrNameLst>
                                          <p:attrName>ppt_x</p:attrName>
                                        </p:attrNameLst>
                                      </p:cBhvr>
                                      <p:tavLst>
                                        <p:tav tm="0">
                                          <p:val>
                                            <p:strVal val="#ppt_x"/>
                                          </p:val>
                                        </p:tav>
                                        <p:tav tm="100000">
                                          <p:val>
                                            <p:strVal val="#ppt_x"/>
                                          </p:val>
                                        </p:tav>
                                      </p:tavLst>
                                    </p:anim>
                                    <p:anim calcmode="lin" valueType="num">
                                      <p:cBhvr>
                                        <p:cTn id="33" dur="1000" fill="hold"/>
                                        <p:tgtEl>
                                          <p:spTgt spid="33849">
                                            <p:txEl>
                                              <p:charRg st="78" end="91"/>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1841"/>
                                        </p:tgtEl>
                                        <p:attrNameLst>
                                          <p:attrName>style.visibility</p:attrName>
                                        </p:attrNameLst>
                                      </p:cBhvr>
                                      <p:to>
                                        <p:strVal val="visible"/>
                                      </p:to>
                                    </p:set>
                                    <p:animEffect transition="in" filter="fade">
                                      <p:cBhvr>
                                        <p:cTn id="38" dur="1000"/>
                                        <p:tgtEl>
                                          <p:spTgt spid="31841"/>
                                        </p:tgtEl>
                                      </p:cBhvr>
                                    </p:animEffect>
                                    <p:anim calcmode="lin" valueType="num">
                                      <p:cBhvr>
                                        <p:cTn id="39" dur="1000" fill="hold"/>
                                        <p:tgtEl>
                                          <p:spTgt spid="31841"/>
                                        </p:tgtEl>
                                        <p:attrNameLst>
                                          <p:attrName>ppt_x</p:attrName>
                                        </p:attrNameLst>
                                      </p:cBhvr>
                                      <p:tavLst>
                                        <p:tav tm="0">
                                          <p:val>
                                            <p:strVal val="#ppt_x"/>
                                          </p:val>
                                        </p:tav>
                                        <p:tav tm="100000">
                                          <p:val>
                                            <p:strVal val="#ppt_x"/>
                                          </p:val>
                                        </p:tav>
                                      </p:tavLst>
                                    </p:anim>
                                    <p:anim calcmode="lin" valueType="num">
                                      <p:cBhvr>
                                        <p:cTn id="40" dur="1000" fill="hold"/>
                                        <p:tgtEl>
                                          <p:spTgt spid="318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538163" y="698500"/>
            <a:ext cx="3810000" cy="571500"/>
          </a:xfrm>
          <a:noFill/>
          <a:ln>
            <a:noFill/>
          </a:ln>
        </p:spPr>
        <p:txBody>
          <a:bodyPr/>
          <a:lstStyle/>
          <a:p>
            <a:pPr eaLnBrk="1" hangingPunct="1"/>
            <a:r>
              <a:rPr lang="zh-CN" altLang="en-US" sz="2000" b="1" dirty="0">
                <a:solidFill>
                  <a:srgbClr val="FF0000"/>
                </a:solidFill>
                <a:latin typeface="华文新魏" panose="02010800040101010101" pitchFamily="2" charset="-122"/>
                <a:ea typeface="华文新魏" panose="02010800040101010101" pitchFamily="2" charset="-122"/>
              </a:rPr>
              <a:t>变换的最终目标：</a:t>
            </a:r>
          </a:p>
        </p:txBody>
      </p:sp>
      <p:sp>
        <p:nvSpPr>
          <p:cNvPr id="34818" name="Rectangle 3"/>
          <p:cNvSpPr>
            <a:spLocks noGrp="1"/>
          </p:cNvSpPr>
          <p:nvPr>
            <p:ph idx="1"/>
          </p:nvPr>
        </p:nvSpPr>
        <p:spPr>
          <a:xfrm>
            <a:off x="971550" y="1089025"/>
            <a:ext cx="7597775" cy="1500505"/>
          </a:xfrm>
          <a:noFill/>
          <a:ln>
            <a:noFill/>
          </a:ln>
        </p:spPr>
        <p:txBody>
          <a:bodyPr/>
          <a:lstStyle/>
          <a:p>
            <a:pPr eaLnBrk="1" hangingPunct="1">
              <a:lnSpc>
                <a:spcPct val="110000"/>
              </a:lnSpc>
              <a:buNone/>
            </a:pPr>
            <a:r>
              <a:rPr lang="zh-CN" altLang="en-US" sz="1800" b="1" dirty="0">
                <a:latin typeface="华文新魏" panose="02010800040101010101" pitchFamily="2" charset="-122"/>
                <a:ea typeface="华文新魏" panose="02010800040101010101" pitchFamily="2" charset="-122"/>
              </a:rPr>
              <a:t>变换后的结果应满足下列规定：</a:t>
            </a:r>
          </a:p>
          <a:p>
            <a:pPr eaLnBrk="1" hangingPunct="1">
              <a:lnSpc>
                <a:spcPct val="110000"/>
              </a:lnSpc>
              <a:buNone/>
            </a:pPr>
            <a:r>
              <a:rPr lang="zh-CN" altLang="en-US" sz="1800" b="1" dirty="0">
                <a:latin typeface="华文新魏" panose="02010800040101010101" pitchFamily="2" charset="-122"/>
                <a:ea typeface="华文新魏" panose="02010800040101010101" pitchFamily="2" charset="-122"/>
              </a:rPr>
              <a:t> ⑴ 器件的</a:t>
            </a:r>
            <a:r>
              <a:rPr lang="zh-CN" altLang="en-US" sz="1800" b="1" dirty="0">
                <a:solidFill>
                  <a:srgbClr val="FF0000"/>
                </a:solidFill>
                <a:latin typeface="华文新魏" panose="02010800040101010101" pitchFamily="2" charset="-122"/>
                <a:ea typeface="华文新魏" panose="02010800040101010101" pitchFamily="2" charset="-122"/>
              </a:rPr>
              <a:t>输出信号有效级应与对应输出引端的有效级一致</a:t>
            </a:r>
            <a:r>
              <a:rPr lang="zh-CN" altLang="en-US" sz="1800" b="1" dirty="0">
                <a:latin typeface="华文新魏" panose="02010800040101010101" pitchFamily="2" charset="-122"/>
                <a:ea typeface="华文新魏" panose="02010800040101010101" pitchFamily="2" charset="-122"/>
              </a:rPr>
              <a:t>。即输出端有 </a:t>
            </a:r>
          </a:p>
          <a:p>
            <a:pPr eaLnBrk="1" hangingPunct="1">
              <a:lnSpc>
                <a:spcPct val="110000"/>
              </a:lnSpc>
              <a:buNone/>
            </a:pPr>
            <a:r>
              <a:rPr lang="zh-CN" altLang="en-US" sz="1800" b="1" dirty="0">
                <a:latin typeface="华文新魏" panose="02010800040101010101" pitchFamily="2" charset="-122"/>
                <a:ea typeface="华文新魏" panose="02010800040101010101" pitchFamily="2" charset="-122"/>
              </a:rPr>
              <a:t>      逻辑非符号，输出信号为低有效，否则为高有效。</a:t>
            </a:r>
          </a:p>
        </p:txBody>
      </p:sp>
      <p:sp>
        <p:nvSpPr>
          <p:cNvPr id="34819" name="Text Box 6"/>
          <p:cNvSpPr txBox="1"/>
          <p:nvPr/>
        </p:nvSpPr>
        <p:spPr>
          <a:xfrm>
            <a:off x="1114425" y="2401888"/>
            <a:ext cx="7705725" cy="1115060"/>
          </a:xfrm>
          <a:prstGeom prst="rect">
            <a:avLst/>
          </a:prstGeom>
          <a:noFill/>
          <a:ln w="9525">
            <a:noFill/>
          </a:ln>
        </p:spPr>
        <p:txBody>
          <a:bodyPr>
            <a:spAutoFit/>
          </a:bodyPr>
          <a:lstStyle/>
          <a:p>
            <a:pPr eaLnBrk="1" hangingPunct="1">
              <a:lnSpc>
                <a:spcPct val="110000"/>
              </a:lnSpc>
              <a:spcBef>
                <a:spcPct val="2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如前面四个变换规则所示：</a:t>
            </a:r>
          </a:p>
          <a:p>
            <a:pPr eaLnBrk="1" hangingPunct="1">
              <a:lnSpc>
                <a:spcPct val="110000"/>
              </a:lnSpc>
              <a:spcBef>
                <a:spcPct val="2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若与门的输出端无逻辑非符号，则</a:t>
            </a:r>
            <a:r>
              <a:rPr lang="en-US" altLang="zh-CN" sz="1800" b="1" dirty="0">
                <a:solidFill>
                  <a:schemeClr val="tx1"/>
                </a:solidFill>
                <a:latin typeface="华文新魏" panose="02010800040101010101" pitchFamily="2" charset="-122"/>
                <a:ea typeface="华文新魏" panose="02010800040101010101" pitchFamily="2" charset="-122"/>
              </a:rPr>
              <a:t>F</a:t>
            </a:r>
            <a:r>
              <a:rPr lang="zh-CN" altLang="en-US" sz="1800" b="1" dirty="0">
                <a:solidFill>
                  <a:schemeClr val="tx1"/>
                </a:solidFill>
                <a:latin typeface="华文新魏" panose="02010800040101010101" pitchFamily="2" charset="-122"/>
                <a:ea typeface="华文新魏" panose="02010800040101010101" pitchFamily="2" charset="-122"/>
              </a:rPr>
              <a:t>为高有效；</a:t>
            </a:r>
          </a:p>
          <a:p>
            <a:pPr eaLnBrk="1" hangingPunct="1">
              <a:lnSpc>
                <a:spcPct val="110000"/>
              </a:lnSpc>
              <a:spcBef>
                <a:spcPct val="2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与门的输出端有逻辑非符号，  则</a:t>
            </a:r>
            <a:r>
              <a:rPr lang="en-US" altLang="zh-CN" sz="1800" b="1" dirty="0">
                <a:solidFill>
                  <a:schemeClr val="tx1"/>
                </a:solidFill>
                <a:latin typeface="华文新魏" panose="02010800040101010101" pitchFamily="2" charset="-122"/>
                <a:ea typeface="华文新魏" panose="02010800040101010101" pitchFamily="2" charset="-122"/>
              </a:rPr>
              <a:t>/F</a:t>
            </a:r>
            <a:r>
              <a:rPr lang="zh-CN" altLang="en-US" sz="1800" b="1" dirty="0">
                <a:solidFill>
                  <a:schemeClr val="tx1"/>
                </a:solidFill>
                <a:latin typeface="华文新魏" panose="02010800040101010101" pitchFamily="2" charset="-122"/>
                <a:ea typeface="华文新魏" panose="02010800040101010101" pitchFamily="2" charset="-122"/>
              </a:rPr>
              <a:t>为低有效。</a:t>
            </a:r>
          </a:p>
        </p:txBody>
      </p:sp>
      <p:sp>
        <p:nvSpPr>
          <p:cNvPr id="34820" name="Rectangle 2"/>
          <p:cNvSpPr txBox="1"/>
          <p:nvPr/>
        </p:nvSpPr>
        <p:spPr>
          <a:xfrm>
            <a:off x="1008063" y="3697288"/>
            <a:ext cx="8027987" cy="890587"/>
          </a:xfrm>
          <a:prstGeom prst="rect">
            <a:avLst/>
          </a:prstGeom>
          <a:noFill/>
          <a:ln w="9525">
            <a:noFill/>
          </a:ln>
        </p:spPr>
        <p:txBody>
          <a:bodyPr anchor="ctr"/>
          <a:lstStyle/>
          <a:p>
            <a:pPr eaLnBrk="1" hangingPunct="1">
              <a:lnSpc>
                <a:spcPct val="110000"/>
              </a:lnSpc>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⑵ </a:t>
            </a:r>
            <a:r>
              <a:rPr lang="zh-CN" altLang="en-US" sz="1800" b="1" dirty="0">
                <a:solidFill>
                  <a:srgbClr val="FF0000"/>
                </a:solidFill>
                <a:latin typeface="华文新魏" panose="02010800040101010101" pitchFamily="2" charset="-122"/>
                <a:ea typeface="华文新魏" panose="02010800040101010101" pitchFamily="2" charset="-122"/>
              </a:rPr>
              <a:t>输入信号有效级</a:t>
            </a:r>
            <a:r>
              <a:rPr lang="zh-CN" altLang="en-US" sz="1800" b="1" dirty="0">
                <a:solidFill>
                  <a:schemeClr val="tx1"/>
                </a:solidFill>
                <a:latin typeface="华文新魏" panose="02010800040101010101" pitchFamily="2" charset="-122"/>
                <a:ea typeface="华文新魏" panose="02010800040101010101" pitchFamily="2" charset="-122"/>
              </a:rPr>
              <a:t>与其对应的</a:t>
            </a:r>
            <a:r>
              <a:rPr lang="zh-CN" altLang="en-US" sz="1800" b="1" dirty="0">
                <a:solidFill>
                  <a:srgbClr val="FF0000"/>
                </a:solidFill>
                <a:latin typeface="华文新魏" panose="02010800040101010101" pitchFamily="2" charset="-122"/>
                <a:ea typeface="华文新魏" panose="02010800040101010101" pitchFamily="2" charset="-122"/>
              </a:rPr>
              <a:t>输入端有效级一致</a:t>
            </a:r>
            <a:r>
              <a:rPr lang="zh-CN" altLang="en-US" sz="1800" b="1" dirty="0">
                <a:solidFill>
                  <a:schemeClr val="tx1"/>
                </a:solidFill>
                <a:latin typeface="华文新魏" panose="02010800040101010101" pitchFamily="2" charset="-122"/>
                <a:ea typeface="华文新魏" panose="02010800040101010101" pitchFamily="2" charset="-122"/>
              </a:rPr>
              <a:t>，当该信号有效时，</a:t>
            </a:r>
          </a:p>
          <a:p>
            <a:pPr eaLnBrk="1" hangingPunct="1">
              <a:lnSpc>
                <a:spcPct val="11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则器件内部逻辑功能有效。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animEffect transition="in" filter="fade">
                                      <p:cBhvr>
                                        <p:cTn id="7" dur="1000"/>
                                        <p:tgtEl>
                                          <p:spTgt spid="34818">
                                            <p:txEl>
                                              <p:pRg st="0" end="0"/>
                                            </p:txEl>
                                          </p:spTgt>
                                        </p:tgtEl>
                                      </p:cBhvr>
                                    </p:animEffect>
                                    <p:anim calcmode="lin" valueType="num">
                                      <p:cBhvr>
                                        <p:cTn id="8" dur="1000" fill="hold"/>
                                        <p:tgtEl>
                                          <p:spTgt spid="3481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481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4818">
                                            <p:txEl>
                                              <p:pRg st="1" end="1"/>
                                            </p:txEl>
                                          </p:spTgt>
                                        </p:tgtEl>
                                        <p:attrNameLst>
                                          <p:attrName>style.visibility</p:attrName>
                                        </p:attrNameLst>
                                      </p:cBhvr>
                                      <p:to>
                                        <p:strVal val="visible"/>
                                      </p:to>
                                    </p:set>
                                    <p:animEffect transition="in" filter="fade">
                                      <p:cBhvr>
                                        <p:cTn id="12" dur="1000"/>
                                        <p:tgtEl>
                                          <p:spTgt spid="34818">
                                            <p:txEl>
                                              <p:pRg st="1" end="1"/>
                                            </p:txEl>
                                          </p:spTgt>
                                        </p:tgtEl>
                                      </p:cBhvr>
                                    </p:animEffect>
                                    <p:anim calcmode="lin" valueType="num">
                                      <p:cBhvr>
                                        <p:cTn id="13" dur="1000" fill="hold"/>
                                        <p:tgtEl>
                                          <p:spTgt spid="3481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481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4818">
                                            <p:txEl>
                                              <p:pRg st="2" end="2"/>
                                            </p:txEl>
                                          </p:spTgt>
                                        </p:tgtEl>
                                        <p:attrNameLst>
                                          <p:attrName>style.visibility</p:attrName>
                                        </p:attrNameLst>
                                      </p:cBhvr>
                                      <p:to>
                                        <p:strVal val="visible"/>
                                      </p:to>
                                    </p:set>
                                    <p:animEffect transition="in" filter="fade">
                                      <p:cBhvr>
                                        <p:cTn id="17" dur="1000"/>
                                        <p:tgtEl>
                                          <p:spTgt spid="34818">
                                            <p:txEl>
                                              <p:pRg st="2" end="2"/>
                                            </p:txEl>
                                          </p:spTgt>
                                        </p:tgtEl>
                                      </p:cBhvr>
                                    </p:animEffect>
                                    <p:anim calcmode="lin" valueType="num">
                                      <p:cBhvr>
                                        <p:cTn id="18" dur="1000" fill="hold"/>
                                        <p:tgtEl>
                                          <p:spTgt spid="3481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481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4819">
                                            <p:txEl>
                                              <p:pRg st="0" end="0"/>
                                            </p:txEl>
                                          </p:spTgt>
                                        </p:tgtEl>
                                        <p:attrNameLst>
                                          <p:attrName>style.visibility</p:attrName>
                                        </p:attrNameLst>
                                      </p:cBhvr>
                                      <p:to>
                                        <p:strVal val="visible"/>
                                      </p:to>
                                    </p:set>
                                    <p:animEffect transition="in" filter="fade">
                                      <p:cBhvr>
                                        <p:cTn id="24" dur="1000"/>
                                        <p:tgtEl>
                                          <p:spTgt spid="34819">
                                            <p:txEl>
                                              <p:pRg st="0" end="0"/>
                                            </p:txEl>
                                          </p:spTgt>
                                        </p:tgtEl>
                                      </p:cBhvr>
                                    </p:animEffect>
                                    <p:anim calcmode="lin" valueType="num">
                                      <p:cBhvr>
                                        <p:cTn id="25" dur="1000" fill="hold"/>
                                        <p:tgtEl>
                                          <p:spTgt spid="34819">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34819">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4819">
                                            <p:txEl>
                                              <p:pRg st="1" end="1"/>
                                            </p:txEl>
                                          </p:spTgt>
                                        </p:tgtEl>
                                        <p:attrNameLst>
                                          <p:attrName>style.visibility</p:attrName>
                                        </p:attrNameLst>
                                      </p:cBhvr>
                                      <p:to>
                                        <p:strVal val="visible"/>
                                      </p:to>
                                    </p:set>
                                    <p:animEffect transition="in" filter="fade">
                                      <p:cBhvr>
                                        <p:cTn id="29" dur="1000"/>
                                        <p:tgtEl>
                                          <p:spTgt spid="34819">
                                            <p:txEl>
                                              <p:pRg st="1" end="1"/>
                                            </p:txEl>
                                          </p:spTgt>
                                        </p:tgtEl>
                                      </p:cBhvr>
                                    </p:animEffect>
                                    <p:anim calcmode="lin" valueType="num">
                                      <p:cBhvr>
                                        <p:cTn id="30" dur="1000" fill="hold"/>
                                        <p:tgtEl>
                                          <p:spTgt spid="34819">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34819">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4819">
                                            <p:txEl>
                                              <p:pRg st="2" end="2"/>
                                            </p:txEl>
                                          </p:spTgt>
                                        </p:tgtEl>
                                        <p:attrNameLst>
                                          <p:attrName>style.visibility</p:attrName>
                                        </p:attrNameLst>
                                      </p:cBhvr>
                                      <p:to>
                                        <p:strVal val="visible"/>
                                      </p:to>
                                    </p:set>
                                    <p:animEffect transition="in" filter="fade">
                                      <p:cBhvr>
                                        <p:cTn id="34" dur="1000"/>
                                        <p:tgtEl>
                                          <p:spTgt spid="34819">
                                            <p:txEl>
                                              <p:pRg st="2" end="2"/>
                                            </p:txEl>
                                          </p:spTgt>
                                        </p:tgtEl>
                                      </p:cBhvr>
                                    </p:animEffect>
                                    <p:anim calcmode="lin" valueType="num">
                                      <p:cBhvr>
                                        <p:cTn id="35" dur="10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348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4820">
                                            <p:txEl>
                                              <p:pRg st="0" end="0"/>
                                            </p:txEl>
                                          </p:spTgt>
                                        </p:tgtEl>
                                        <p:attrNameLst>
                                          <p:attrName>style.visibility</p:attrName>
                                        </p:attrNameLst>
                                      </p:cBhvr>
                                      <p:to>
                                        <p:strVal val="visible"/>
                                      </p:to>
                                    </p:set>
                                    <p:animEffect transition="in" filter="fade">
                                      <p:cBhvr>
                                        <p:cTn id="41" dur="1000"/>
                                        <p:tgtEl>
                                          <p:spTgt spid="34820">
                                            <p:txEl>
                                              <p:pRg st="0" end="0"/>
                                            </p:txEl>
                                          </p:spTgt>
                                        </p:tgtEl>
                                      </p:cBhvr>
                                    </p:animEffect>
                                    <p:anim calcmode="lin" valueType="num">
                                      <p:cBhvr>
                                        <p:cTn id="42" dur="1000" fill="hold"/>
                                        <p:tgtEl>
                                          <p:spTgt spid="34820">
                                            <p:txEl>
                                              <p:pRg st="0" end="0"/>
                                            </p:txEl>
                                          </p:spTgt>
                                        </p:tgtEl>
                                        <p:attrNameLst>
                                          <p:attrName>ppt_x</p:attrName>
                                        </p:attrNameLst>
                                      </p:cBhvr>
                                      <p:tavLst>
                                        <p:tav tm="0">
                                          <p:val>
                                            <p:strVal val="#ppt_x"/>
                                          </p:val>
                                        </p:tav>
                                        <p:tav tm="100000">
                                          <p:val>
                                            <p:strVal val="#ppt_x"/>
                                          </p:val>
                                        </p:tav>
                                      </p:tavLst>
                                    </p:anim>
                                    <p:anim calcmode="lin" valueType="num">
                                      <p:cBhvr>
                                        <p:cTn id="43" dur="1000" fill="hold"/>
                                        <p:tgtEl>
                                          <p:spTgt spid="34820">
                                            <p:txEl>
                                              <p:pRg st="0" end="0"/>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4820">
                                            <p:txEl>
                                              <p:pRg st="1" end="1"/>
                                            </p:txEl>
                                          </p:spTgt>
                                        </p:tgtEl>
                                        <p:attrNameLst>
                                          <p:attrName>style.visibility</p:attrName>
                                        </p:attrNameLst>
                                      </p:cBhvr>
                                      <p:to>
                                        <p:strVal val="visible"/>
                                      </p:to>
                                    </p:set>
                                    <p:animEffect transition="in" filter="fade">
                                      <p:cBhvr>
                                        <p:cTn id="46" dur="1000"/>
                                        <p:tgtEl>
                                          <p:spTgt spid="34820">
                                            <p:txEl>
                                              <p:pRg st="1" end="1"/>
                                            </p:txEl>
                                          </p:spTgt>
                                        </p:tgtEl>
                                      </p:cBhvr>
                                    </p:animEffect>
                                    <p:anim calcmode="lin" valueType="num">
                                      <p:cBhvr>
                                        <p:cTn id="47" dur="1000" fill="hold"/>
                                        <p:tgtEl>
                                          <p:spTgt spid="34820">
                                            <p:txEl>
                                              <p:pRg st="1" end="1"/>
                                            </p:txEl>
                                          </p:spTgt>
                                        </p:tgtEl>
                                        <p:attrNameLst>
                                          <p:attrName>ppt_x</p:attrName>
                                        </p:attrNameLst>
                                      </p:cBhvr>
                                      <p:tavLst>
                                        <p:tav tm="0">
                                          <p:val>
                                            <p:strVal val="#ppt_x"/>
                                          </p:val>
                                        </p:tav>
                                        <p:tav tm="100000">
                                          <p:val>
                                            <p:strVal val="#ppt_x"/>
                                          </p:val>
                                        </p:tav>
                                      </p:tavLst>
                                    </p:anim>
                                    <p:anim calcmode="lin" valueType="num">
                                      <p:cBhvr>
                                        <p:cTn id="48" dur="1000" fill="hold"/>
                                        <p:tgtEl>
                                          <p:spTgt spid="3482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p:cNvSpPr>
            <a:spLocks noGrp="1"/>
          </p:cNvSpPr>
          <p:nvPr>
            <p:ph idx="1"/>
          </p:nvPr>
        </p:nvSpPr>
        <p:spPr>
          <a:xfrm>
            <a:off x="530225" y="633413"/>
            <a:ext cx="7929563" cy="785812"/>
          </a:xfrm>
          <a:noFill/>
          <a:ln>
            <a:noFill/>
          </a:ln>
        </p:spPr>
        <p:txBody>
          <a:bodyPr/>
          <a:lstStyle/>
          <a:p>
            <a:pPr eaLnBrk="1" hangingPunct="1">
              <a:buNone/>
            </a:pP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即输入端有逻辑非符号，输入信号为低有效；输入端无逻辑非符号，输入信号为高有效。如：下图所示：</a:t>
            </a:r>
          </a:p>
        </p:txBody>
      </p:sp>
      <p:grpSp>
        <p:nvGrpSpPr>
          <p:cNvPr id="47109" name="Group 57"/>
          <p:cNvGrpSpPr/>
          <p:nvPr/>
        </p:nvGrpSpPr>
        <p:grpSpPr>
          <a:xfrm>
            <a:off x="755650" y="2997200"/>
            <a:ext cx="3429000" cy="762000"/>
            <a:chOff x="528" y="2553"/>
            <a:chExt cx="2160" cy="641"/>
          </a:xfrm>
        </p:grpSpPr>
        <p:sp>
          <p:nvSpPr>
            <p:cNvPr id="48175" name="Text Box 7"/>
            <p:cNvSpPr txBox="1"/>
            <p:nvPr/>
          </p:nvSpPr>
          <p:spPr>
            <a:xfrm>
              <a:off x="960" y="2553"/>
              <a:ext cx="528" cy="641"/>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4400" dirty="0">
                  <a:solidFill>
                    <a:schemeClr val="tx1"/>
                  </a:solidFill>
                  <a:latin typeface="华文新魏" panose="02010800040101010101" pitchFamily="2" charset="-122"/>
                  <a:ea typeface="华文新魏" panose="02010800040101010101" pitchFamily="2" charset="-122"/>
                </a:rPr>
                <a:t>｛</a:t>
              </a:r>
            </a:p>
          </p:txBody>
        </p:sp>
        <p:sp>
          <p:nvSpPr>
            <p:cNvPr id="48176" name="Text Box 8"/>
            <p:cNvSpPr txBox="1"/>
            <p:nvPr/>
          </p:nvSpPr>
          <p:spPr>
            <a:xfrm>
              <a:off x="528" y="2688"/>
              <a:ext cx="912" cy="307"/>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rgbClr val="FF0000"/>
                  </a:solidFill>
                  <a:latin typeface="华文新魏" panose="02010800040101010101" pitchFamily="2" charset="-122"/>
                  <a:ea typeface="华文新魏" panose="02010800040101010101" pitchFamily="2" charset="-122"/>
                </a:rPr>
                <a:t>DATA</a:t>
              </a:r>
              <a:r>
                <a:rPr lang="en-US" altLang="zh-CN" sz="1800" dirty="0">
                  <a:solidFill>
                    <a:schemeClr val="tx1"/>
                  </a:solidFill>
                  <a:latin typeface="华文新魏" panose="02010800040101010101" pitchFamily="2" charset="-122"/>
                  <a:ea typeface="华文新魏" panose="02010800040101010101" pitchFamily="2" charset="-122"/>
                </a:rPr>
                <a:t> =</a:t>
              </a:r>
            </a:p>
          </p:txBody>
        </p:sp>
        <p:sp>
          <p:nvSpPr>
            <p:cNvPr id="48177" name="Text Box 9"/>
            <p:cNvSpPr txBox="1"/>
            <p:nvPr/>
          </p:nvSpPr>
          <p:spPr>
            <a:xfrm>
              <a:off x="1344" y="2582"/>
              <a:ext cx="1296" cy="307"/>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rgbClr val="FF0000"/>
                  </a:solidFill>
                  <a:latin typeface="华文新魏" panose="02010800040101010101" pitchFamily="2" charset="-122"/>
                  <a:ea typeface="华文新魏" panose="02010800040101010101" pitchFamily="2" charset="-122"/>
                </a:rPr>
                <a:t>A</a:t>
              </a: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chemeClr val="tx1"/>
                  </a:solidFill>
                  <a:latin typeface="华文新魏" panose="02010800040101010101" pitchFamily="2" charset="-122"/>
                  <a:ea typeface="华文新魏" panose="02010800040101010101" pitchFamily="2" charset="-122"/>
                </a:rPr>
                <a:t>当</a:t>
              </a:r>
              <a:r>
                <a:rPr lang="en-US" altLang="zh-CN" sz="1800" dirty="0">
                  <a:solidFill>
                    <a:srgbClr val="FF0000"/>
                  </a:solidFill>
                  <a:latin typeface="华文新魏" panose="02010800040101010101" pitchFamily="2" charset="-122"/>
                  <a:ea typeface="华文新魏" panose="02010800040101010101" pitchFamily="2" charset="-122"/>
                </a:rPr>
                <a:t>SEL = 1</a:t>
              </a:r>
            </a:p>
          </p:txBody>
        </p:sp>
        <p:sp>
          <p:nvSpPr>
            <p:cNvPr id="48178" name="Text Box 10"/>
            <p:cNvSpPr txBox="1"/>
            <p:nvPr/>
          </p:nvSpPr>
          <p:spPr>
            <a:xfrm>
              <a:off x="1344" y="2822"/>
              <a:ext cx="1344"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rgbClr val="FF0000"/>
                  </a:solidFill>
                  <a:latin typeface="华文新魏" panose="02010800040101010101" pitchFamily="2" charset="-122"/>
                  <a:ea typeface="华文新魏" panose="02010800040101010101" pitchFamily="2" charset="-122"/>
                </a:rPr>
                <a:t>B </a:t>
              </a: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dirty="0">
                  <a:solidFill>
                    <a:schemeClr val="tx1"/>
                  </a:solidFill>
                  <a:latin typeface="华文新魏" panose="02010800040101010101" pitchFamily="2" charset="-122"/>
                  <a:ea typeface="华文新魏" panose="02010800040101010101" pitchFamily="2" charset="-122"/>
                </a:rPr>
                <a:t>当</a:t>
              </a:r>
              <a:r>
                <a:rPr lang="en-US" altLang="zh-CN" sz="1800" dirty="0">
                  <a:solidFill>
                    <a:srgbClr val="FF0000"/>
                  </a:solidFill>
                  <a:latin typeface="华文新魏" panose="02010800040101010101" pitchFamily="2" charset="-122"/>
                  <a:ea typeface="华文新魏" panose="02010800040101010101" pitchFamily="2" charset="-122"/>
                </a:rPr>
                <a:t>SEL = 0</a:t>
              </a:r>
            </a:p>
          </p:txBody>
        </p:sp>
      </p:grpSp>
      <p:sp>
        <p:nvSpPr>
          <p:cNvPr id="47110" name="Text Box 59"/>
          <p:cNvSpPr txBox="1"/>
          <p:nvPr/>
        </p:nvSpPr>
        <p:spPr>
          <a:xfrm>
            <a:off x="684213" y="1306513"/>
            <a:ext cx="7920037" cy="922020"/>
          </a:xfrm>
          <a:prstGeom prst="rect">
            <a:avLst/>
          </a:prstGeom>
          <a:noFill/>
          <a:ln w="9525">
            <a:noFill/>
          </a:ln>
        </p:spPr>
        <p:txBody>
          <a:bodyPr>
            <a:spAutoFit/>
          </a:bodyPr>
          <a:lstStyle/>
          <a:p>
            <a:pPr eaLnBrk="1" hangingPunct="1">
              <a:spcBef>
                <a:spcPct val="2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选择输入信号</a:t>
            </a:r>
            <a:r>
              <a:rPr lang="en-US" altLang="zh-CN" sz="1800" b="1" dirty="0">
                <a:solidFill>
                  <a:srgbClr val="FF0000"/>
                </a:solidFill>
                <a:latin typeface="华文新魏" panose="02010800040101010101" pitchFamily="2" charset="-122"/>
                <a:ea typeface="华文新魏" panose="02010800040101010101" pitchFamily="2" charset="-122"/>
              </a:rPr>
              <a:t>SEL</a:t>
            </a:r>
            <a:r>
              <a:rPr lang="zh-CN" altLang="en-US" sz="1800" b="1" dirty="0">
                <a:solidFill>
                  <a:schemeClr val="tx1"/>
                </a:solidFill>
                <a:latin typeface="华文新魏" panose="02010800040101010101" pitchFamily="2" charset="-122"/>
                <a:ea typeface="华文新魏" panose="02010800040101010101" pitchFamily="2" charset="-122"/>
              </a:rPr>
              <a:t>连接到与非门</a:t>
            </a:r>
            <a:r>
              <a:rPr lang="zh-CN" altLang="en-US" sz="1800" b="1" dirty="0">
                <a:solidFill>
                  <a:srgbClr val="FF0000"/>
                </a:solidFill>
                <a:latin typeface="华文新魏" panose="02010800040101010101" pitchFamily="2" charset="-122"/>
                <a:ea typeface="华文新魏" panose="02010800040101010101" pitchFamily="2" charset="-122"/>
              </a:rPr>
              <a:t>①</a:t>
            </a:r>
            <a:r>
              <a:rPr lang="zh-CN" altLang="en-US" sz="1800" b="1" dirty="0">
                <a:solidFill>
                  <a:schemeClr val="tx1"/>
                </a:solidFill>
                <a:latin typeface="华文新魏" panose="02010800040101010101" pitchFamily="2" charset="-122"/>
                <a:ea typeface="华文新魏" panose="02010800040101010101" pitchFamily="2" charset="-122"/>
              </a:rPr>
              <a:t>的输入端</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无逻辑非符号</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，则选择</a:t>
            </a:r>
            <a:r>
              <a:rPr lang="en-US" altLang="zh-CN" sz="1800" b="1" dirty="0">
                <a:solidFill>
                  <a:schemeClr val="tx1"/>
                </a:solidFill>
                <a:latin typeface="华文新魏" panose="02010800040101010101" pitchFamily="2" charset="-122"/>
                <a:ea typeface="华文新魏" panose="02010800040101010101" pitchFamily="2" charset="-122"/>
              </a:rPr>
              <a:t>A</a:t>
            </a:r>
            <a:r>
              <a:rPr lang="zh-CN" altLang="en-US" sz="1800" b="1" dirty="0">
                <a:solidFill>
                  <a:schemeClr val="tx1"/>
                </a:solidFill>
                <a:latin typeface="华文新魏" panose="02010800040101010101" pitchFamily="2" charset="-122"/>
                <a:ea typeface="华文新魏" panose="02010800040101010101" pitchFamily="2" charset="-122"/>
              </a:rPr>
              <a:t>时的</a:t>
            </a:r>
            <a:r>
              <a:rPr lang="en-US" altLang="zh-CN" sz="1800" b="1" dirty="0">
                <a:solidFill>
                  <a:schemeClr val="tx1"/>
                </a:solidFill>
                <a:latin typeface="华文新魏" panose="02010800040101010101" pitchFamily="2" charset="-122"/>
                <a:ea typeface="华文新魏" panose="02010800040101010101" pitchFamily="2" charset="-122"/>
              </a:rPr>
              <a:t>SEL</a:t>
            </a:r>
            <a:r>
              <a:rPr lang="zh-CN" altLang="en-US" sz="1800" b="1" dirty="0">
                <a:solidFill>
                  <a:schemeClr val="tx1"/>
                </a:solidFill>
                <a:latin typeface="华文新魏" panose="02010800040101010101" pitchFamily="2" charset="-122"/>
                <a:ea typeface="华文新魏" panose="02010800040101010101" pitchFamily="2" charset="-122"/>
              </a:rPr>
              <a:t>是高有效；</a:t>
            </a:r>
            <a:r>
              <a:rPr lang="en-US" altLang="zh-CN" sz="1800" b="1" dirty="0">
                <a:solidFill>
                  <a:srgbClr val="FF0000"/>
                </a:solidFill>
                <a:latin typeface="华文新魏" panose="02010800040101010101" pitchFamily="2" charset="-122"/>
                <a:ea typeface="华文新魏" panose="02010800040101010101" pitchFamily="2" charset="-122"/>
              </a:rPr>
              <a:t>SEL</a:t>
            </a:r>
            <a:r>
              <a:rPr lang="zh-CN" altLang="en-US" sz="1800" b="1" dirty="0">
                <a:solidFill>
                  <a:schemeClr val="tx1"/>
                </a:solidFill>
                <a:latin typeface="华文新魏" panose="02010800040101010101" pitchFamily="2" charset="-122"/>
                <a:ea typeface="华文新魏" panose="02010800040101010101" pitchFamily="2" charset="-122"/>
              </a:rPr>
              <a:t>还连接到非门</a:t>
            </a:r>
            <a:r>
              <a:rPr lang="zh-CN" altLang="en-US" sz="1800" b="1" dirty="0">
                <a:solidFill>
                  <a:srgbClr val="FF0000"/>
                </a:solidFill>
                <a:latin typeface="华文新魏" panose="02010800040101010101" pitchFamily="2" charset="-122"/>
                <a:ea typeface="华文新魏" panose="02010800040101010101" pitchFamily="2" charset="-122"/>
              </a:rPr>
              <a:t>②</a:t>
            </a:r>
            <a:r>
              <a:rPr lang="zh-CN" altLang="en-US" sz="1800" b="1" dirty="0">
                <a:solidFill>
                  <a:schemeClr val="tx1"/>
                </a:solidFill>
                <a:latin typeface="华文新魏" panose="02010800040101010101" pitchFamily="2" charset="-122"/>
                <a:ea typeface="华文新魏" panose="02010800040101010101" pitchFamily="2" charset="-122"/>
              </a:rPr>
              <a:t>的输入端</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有逻辑非符号</a:t>
            </a:r>
            <a:r>
              <a:rPr lang="en-US" altLang="zh-CN"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chemeClr val="tx1"/>
                </a:solidFill>
                <a:latin typeface="华文新魏" panose="02010800040101010101" pitchFamily="2" charset="-122"/>
                <a:ea typeface="华文新魏" panose="02010800040101010101" pitchFamily="2" charset="-122"/>
              </a:rPr>
              <a:t>，则选择</a:t>
            </a:r>
            <a:r>
              <a:rPr lang="en-US" altLang="zh-CN" sz="1800" b="1" dirty="0">
                <a:solidFill>
                  <a:schemeClr val="tx1"/>
                </a:solidFill>
                <a:latin typeface="华文新魏" panose="02010800040101010101" pitchFamily="2" charset="-122"/>
                <a:ea typeface="华文新魏" panose="02010800040101010101" pitchFamily="2" charset="-122"/>
              </a:rPr>
              <a:t>B</a:t>
            </a:r>
            <a:r>
              <a:rPr lang="zh-CN" altLang="en-US" sz="1800" b="1" dirty="0">
                <a:solidFill>
                  <a:schemeClr val="tx1"/>
                </a:solidFill>
                <a:latin typeface="华文新魏" panose="02010800040101010101" pitchFamily="2" charset="-122"/>
                <a:ea typeface="华文新魏" panose="02010800040101010101" pitchFamily="2" charset="-122"/>
              </a:rPr>
              <a:t>时的</a:t>
            </a:r>
            <a:r>
              <a:rPr lang="en-US" altLang="zh-CN" sz="1800" b="1" dirty="0">
                <a:solidFill>
                  <a:schemeClr val="tx1"/>
                </a:solidFill>
                <a:latin typeface="华文新魏" panose="02010800040101010101" pitchFamily="2" charset="-122"/>
                <a:ea typeface="华文新魏" panose="02010800040101010101" pitchFamily="2" charset="-122"/>
              </a:rPr>
              <a:t>SEL</a:t>
            </a:r>
            <a:r>
              <a:rPr lang="zh-CN" altLang="en-US" sz="1800" b="1" dirty="0">
                <a:solidFill>
                  <a:schemeClr val="tx1"/>
                </a:solidFill>
                <a:latin typeface="华文新魏" panose="02010800040101010101" pitchFamily="2" charset="-122"/>
                <a:ea typeface="华文新魏" panose="02010800040101010101" pitchFamily="2" charset="-122"/>
              </a:rPr>
              <a:t>是低有效</a:t>
            </a:r>
            <a:r>
              <a:rPr lang="zh-CN" altLang="en-US" sz="1800" dirty="0">
                <a:solidFill>
                  <a:schemeClr val="tx1"/>
                </a:solidFill>
                <a:latin typeface="华文新魏" panose="02010800040101010101" pitchFamily="2" charset="-122"/>
                <a:ea typeface="华文新魏" panose="02010800040101010101" pitchFamily="2" charset="-122"/>
              </a:rPr>
              <a:t>。</a:t>
            </a:r>
          </a:p>
        </p:txBody>
      </p:sp>
      <p:sp>
        <p:nvSpPr>
          <p:cNvPr id="47112" name="Text Box 65"/>
          <p:cNvSpPr txBox="1"/>
          <p:nvPr/>
        </p:nvSpPr>
        <p:spPr>
          <a:xfrm>
            <a:off x="530225" y="2414588"/>
            <a:ext cx="3276600" cy="368300"/>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则输出数据信号</a:t>
            </a:r>
            <a:r>
              <a:rPr lang="en-US" altLang="zh-CN" sz="1800" b="1" dirty="0">
                <a:solidFill>
                  <a:srgbClr val="FF0000"/>
                </a:solidFill>
                <a:latin typeface="华文新魏" panose="02010800040101010101" pitchFamily="2" charset="-122"/>
                <a:ea typeface="华文新魏" panose="02010800040101010101" pitchFamily="2" charset="-122"/>
              </a:rPr>
              <a:t>DATA</a:t>
            </a:r>
            <a:r>
              <a:rPr lang="zh-CN" altLang="en-US" sz="1800" b="1" dirty="0">
                <a:solidFill>
                  <a:schemeClr val="tx1"/>
                </a:solidFill>
                <a:latin typeface="华文新魏" panose="02010800040101010101" pitchFamily="2" charset="-122"/>
                <a:ea typeface="华文新魏" panose="02010800040101010101" pitchFamily="2" charset="-122"/>
              </a:rPr>
              <a:t>如下：</a:t>
            </a:r>
            <a:r>
              <a:rPr lang="zh-CN" altLang="en-US" sz="1800" dirty="0">
                <a:solidFill>
                  <a:schemeClr val="tx1"/>
                </a:solidFill>
                <a:latin typeface="华文新魏" panose="02010800040101010101" pitchFamily="2" charset="-122"/>
                <a:ea typeface="华文新魏" panose="02010800040101010101" pitchFamily="2" charset="-122"/>
              </a:rPr>
              <a:t> </a:t>
            </a:r>
          </a:p>
        </p:txBody>
      </p:sp>
      <p:sp>
        <p:nvSpPr>
          <p:cNvPr id="47113" name="Rectangle 2"/>
          <p:cNvSpPr>
            <a:spLocks noGrp="1"/>
          </p:cNvSpPr>
          <p:nvPr>
            <p:ph type="title"/>
          </p:nvPr>
        </p:nvSpPr>
        <p:spPr>
          <a:xfrm>
            <a:off x="711200" y="4048125"/>
            <a:ext cx="7910513" cy="827088"/>
          </a:xfrm>
          <a:noFill/>
          <a:ln>
            <a:noFill/>
          </a:ln>
        </p:spPr>
        <p:txBody>
          <a:bodyPr/>
          <a:lstStyle/>
          <a:p>
            <a:pPr eaLnBrk="1" hangingPunct="1">
              <a:lnSpc>
                <a:spcPct val="110000"/>
              </a:lnSpc>
            </a:pPr>
            <a:r>
              <a:rPr lang="en-US" altLang="zh-CN" sz="1800" dirty="0">
                <a:latin typeface="华文新魏" panose="02010800040101010101" pitchFamily="2" charset="-122"/>
                <a:ea typeface="华文新魏" panose="02010800040101010101" pitchFamily="2" charset="-122"/>
              </a:rPr>
              <a:t>    </a:t>
            </a:r>
            <a:r>
              <a:rPr lang="en-US" altLang="zh-CN" sz="1800" b="1" dirty="0">
                <a:latin typeface="华文新魏" panose="02010800040101010101" pitchFamily="2" charset="-122"/>
                <a:ea typeface="华文新魏" panose="02010800040101010101" pitchFamily="2" charset="-122"/>
              </a:rPr>
              <a:t>⑶ </a:t>
            </a:r>
            <a:r>
              <a:rPr lang="zh-CN" altLang="en-US" sz="1800" b="1" dirty="0">
                <a:latin typeface="华文新魏" panose="02010800040101010101" pitchFamily="2" charset="-122"/>
                <a:ea typeface="华文新魏" panose="02010800040101010101" pitchFamily="2" charset="-122"/>
              </a:rPr>
              <a:t>若输入信号有效级与其对应的输入端有效级不一致时，则当该信号无效时，则器件内部逻辑功能才有效。</a:t>
            </a:r>
            <a:r>
              <a:rPr lang="zh-CN" altLang="en-US" sz="1800" b="1" dirty="0">
                <a:solidFill>
                  <a:srgbClr val="FF0066"/>
                </a:solidFill>
                <a:latin typeface="华文新魏" panose="02010800040101010101" pitchFamily="2" charset="-122"/>
                <a:ea typeface="华文新魏" panose="02010800040101010101" pitchFamily="2" charset="-122"/>
              </a:rPr>
              <a:t>这是应尽量避免出现的情况。</a:t>
            </a:r>
          </a:p>
        </p:txBody>
      </p:sp>
      <p:grpSp>
        <p:nvGrpSpPr>
          <p:cNvPr id="2" name="组合 1"/>
          <p:cNvGrpSpPr/>
          <p:nvPr/>
        </p:nvGrpSpPr>
        <p:grpSpPr>
          <a:xfrm>
            <a:off x="3760470" y="2340775"/>
            <a:ext cx="4843780" cy="1612758"/>
            <a:chOff x="5922" y="3686"/>
            <a:chExt cx="7628" cy="2540"/>
          </a:xfrm>
        </p:grpSpPr>
        <p:grpSp>
          <p:nvGrpSpPr>
            <p:cNvPr id="47111" name="Group 64"/>
            <p:cNvGrpSpPr/>
            <p:nvPr/>
          </p:nvGrpSpPr>
          <p:grpSpPr>
            <a:xfrm>
              <a:off x="5922" y="3686"/>
              <a:ext cx="7628" cy="2540"/>
              <a:chOff x="2214" y="2882"/>
              <a:chExt cx="3692" cy="1353"/>
            </a:xfrm>
          </p:grpSpPr>
          <p:sp>
            <p:nvSpPr>
              <p:cNvPr id="48141" name="Rectangle 53"/>
              <p:cNvSpPr/>
              <p:nvPr/>
            </p:nvSpPr>
            <p:spPr>
              <a:xfrm>
                <a:off x="2214" y="2939"/>
                <a:ext cx="3456" cy="1296"/>
              </a:xfrm>
              <a:prstGeom prst="rect">
                <a:avLst/>
              </a:prstGeom>
              <a:solidFill>
                <a:srgbClr val="9DC3E6"/>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2" name="Rectangle 11"/>
              <p:cNvSpPr/>
              <p:nvPr/>
            </p:nvSpPr>
            <p:spPr>
              <a:xfrm>
                <a:off x="3936" y="3087"/>
                <a:ext cx="2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3" name="Rectangle 12"/>
              <p:cNvSpPr/>
              <p:nvPr/>
            </p:nvSpPr>
            <p:spPr>
              <a:xfrm>
                <a:off x="3936" y="3648"/>
                <a:ext cx="2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4" name="Rectangle 13"/>
              <p:cNvSpPr/>
              <p:nvPr/>
            </p:nvSpPr>
            <p:spPr>
              <a:xfrm>
                <a:off x="3072" y="3648"/>
                <a:ext cx="288" cy="2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5" name="Rectangle 14"/>
              <p:cNvSpPr/>
              <p:nvPr/>
            </p:nvSpPr>
            <p:spPr>
              <a:xfrm>
                <a:off x="4800" y="3386"/>
                <a:ext cx="288" cy="432"/>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46" name="Line 17"/>
              <p:cNvSpPr/>
              <p:nvPr/>
            </p:nvSpPr>
            <p:spPr>
              <a:xfrm>
                <a:off x="4464" y="3482"/>
                <a:ext cx="336" cy="0"/>
              </a:xfrm>
              <a:prstGeom prst="line">
                <a:avLst/>
              </a:prstGeom>
              <a:ln w="28575" cap="flat" cmpd="sng">
                <a:solidFill>
                  <a:schemeClr val="tx1"/>
                </a:solidFill>
                <a:prstDash val="solid"/>
                <a:headEnd type="none" w="med" len="med"/>
                <a:tailEnd type="none" w="med" len="med"/>
              </a:ln>
            </p:spPr>
          </p:sp>
          <p:sp>
            <p:nvSpPr>
              <p:cNvPr id="33806" name="Line 19"/>
              <p:cNvSpPr/>
              <p:nvPr/>
            </p:nvSpPr>
            <p:spPr>
              <a:xfrm>
                <a:off x="5088" y="3626"/>
                <a:ext cx="288"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8148" name="Text Box 21"/>
              <p:cNvSpPr txBox="1"/>
              <p:nvPr/>
            </p:nvSpPr>
            <p:spPr>
              <a:xfrm>
                <a:off x="5136" y="3387"/>
                <a:ext cx="770"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DATA</a:t>
                </a:r>
              </a:p>
            </p:txBody>
          </p:sp>
          <p:sp>
            <p:nvSpPr>
              <p:cNvPr id="48149" name="Oval 22"/>
              <p:cNvSpPr/>
              <p:nvPr/>
            </p:nvSpPr>
            <p:spPr>
              <a:xfrm>
                <a:off x="4756" y="3460"/>
                <a:ext cx="45" cy="45"/>
              </a:xfrm>
              <a:prstGeom prst="ellipse">
                <a:avLst/>
              </a:prstGeom>
              <a:solidFill>
                <a:schemeClr val="hlink"/>
              </a:solidFill>
              <a:ln w="19050"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50" name="Line 27"/>
              <p:cNvSpPr/>
              <p:nvPr/>
            </p:nvSpPr>
            <p:spPr>
              <a:xfrm>
                <a:off x="4472" y="3696"/>
                <a:ext cx="336" cy="0"/>
              </a:xfrm>
              <a:prstGeom prst="line">
                <a:avLst/>
              </a:prstGeom>
              <a:ln w="28575" cap="flat" cmpd="sng">
                <a:solidFill>
                  <a:schemeClr val="tx1"/>
                </a:solidFill>
                <a:prstDash val="solid"/>
                <a:headEnd type="none" w="med" len="med"/>
                <a:tailEnd type="none" w="med" len="med"/>
              </a:ln>
            </p:spPr>
          </p:sp>
          <p:sp>
            <p:nvSpPr>
              <p:cNvPr id="48151" name="Line 28"/>
              <p:cNvSpPr/>
              <p:nvPr/>
            </p:nvSpPr>
            <p:spPr>
              <a:xfrm>
                <a:off x="4272" y="3301"/>
                <a:ext cx="192" cy="0"/>
              </a:xfrm>
              <a:prstGeom prst="line">
                <a:avLst/>
              </a:prstGeom>
              <a:ln w="28575" cap="flat" cmpd="sng">
                <a:solidFill>
                  <a:schemeClr val="tx1"/>
                </a:solidFill>
                <a:prstDash val="solid"/>
                <a:headEnd type="none" w="med" len="med"/>
                <a:tailEnd type="none" w="med" len="med"/>
              </a:ln>
            </p:spPr>
          </p:sp>
          <p:sp>
            <p:nvSpPr>
              <p:cNvPr id="48152" name="Line 29"/>
              <p:cNvSpPr/>
              <p:nvPr/>
            </p:nvSpPr>
            <p:spPr>
              <a:xfrm>
                <a:off x="4272" y="3862"/>
                <a:ext cx="192" cy="0"/>
              </a:xfrm>
              <a:prstGeom prst="line">
                <a:avLst/>
              </a:prstGeom>
              <a:ln w="28575" cap="flat" cmpd="sng">
                <a:solidFill>
                  <a:schemeClr val="tx1"/>
                </a:solidFill>
                <a:prstDash val="solid"/>
                <a:headEnd type="none" w="med" len="med"/>
                <a:tailEnd type="none" w="med" len="med"/>
              </a:ln>
            </p:spPr>
          </p:sp>
          <p:sp>
            <p:nvSpPr>
              <p:cNvPr id="48153" name="Line 30"/>
              <p:cNvSpPr/>
              <p:nvPr/>
            </p:nvSpPr>
            <p:spPr>
              <a:xfrm>
                <a:off x="4464" y="3312"/>
                <a:ext cx="0" cy="159"/>
              </a:xfrm>
              <a:prstGeom prst="line">
                <a:avLst/>
              </a:prstGeom>
              <a:ln w="28575" cap="flat" cmpd="sng">
                <a:solidFill>
                  <a:schemeClr val="tx1"/>
                </a:solidFill>
                <a:prstDash val="solid"/>
                <a:headEnd type="none" w="med" len="med"/>
                <a:tailEnd type="none" w="med" len="med"/>
              </a:ln>
            </p:spPr>
          </p:sp>
          <p:sp>
            <p:nvSpPr>
              <p:cNvPr id="48154" name="Line 31"/>
              <p:cNvSpPr/>
              <p:nvPr/>
            </p:nvSpPr>
            <p:spPr>
              <a:xfrm>
                <a:off x="4464" y="3716"/>
                <a:ext cx="0" cy="150"/>
              </a:xfrm>
              <a:prstGeom prst="line">
                <a:avLst/>
              </a:prstGeom>
              <a:ln w="28575" cap="flat" cmpd="sng">
                <a:solidFill>
                  <a:schemeClr val="tx1"/>
                </a:solidFill>
                <a:prstDash val="solid"/>
                <a:headEnd type="none" w="med" len="med"/>
                <a:tailEnd type="none" w="med" len="med"/>
              </a:ln>
            </p:spPr>
          </p:sp>
          <p:sp>
            <p:nvSpPr>
              <p:cNvPr id="48155" name="Text Box 32"/>
              <p:cNvSpPr txBox="1"/>
              <p:nvPr/>
            </p:nvSpPr>
            <p:spPr>
              <a:xfrm>
                <a:off x="2256" y="3395"/>
                <a:ext cx="52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SEL</a:t>
                </a:r>
              </a:p>
            </p:txBody>
          </p:sp>
          <p:sp>
            <p:nvSpPr>
              <p:cNvPr id="48156" name="Text Box 33"/>
              <p:cNvSpPr txBox="1"/>
              <p:nvPr/>
            </p:nvSpPr>
            <p:spPr>
              <a:xfrm>
                <a:off x="3408" y="3729"/>
                <a:ext cx="52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BSEL</a:t>
                </a:r>
              </a:p>
            </p:txBody>
          </p:sp>
          <p:sp>
            <p:nvSpPr>
              <p:cNvPr id="33817" name="Line 35"/>
              <p:cNvSpPr/>
              <p:nvPr/>
            </p:nvSpPr>
            <p:spPr>
              <a:xfrm>
                <a:off x="3360" y="3772"/>
                <a:ext cx="577" cy="0"/>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
            <p:nvSpPr>
              <p:cNvPr id="48158" name="Line 37"/>
              <p:cNvSpPr/>
              <p:nvPr/>
            </p:nvSpPr>
            <p:spPr>
              <a:xfrm>
                <a:off x="2562" y="3386"/>
                <a:ext cx="1374" cy="0"/>
              </a:xfrm>
              <a:prstGeom prst="line">
                <a:avLst/>
              </a:prstGeom>
              <a:ln w="28575" cap="flat" cmpd="sng">
                <a:solidFill>
                  <a:schemeClr val="tx1"/>
                </a:solidFill>
                <a:prstDash val="solid"/>
                <a:headEnd type="none" w="med" len="med"/>
                <a:tailEnd type="none" w="med" len="med"/>
              </a:ln>
            </p:spPr>
          </p:sp>
          <p:sp>
            <p:nvSpPr>
              <p:cNvPr id="48159" name="Line 38"/>
              <p:cNvSpPr/>
              <p:nvPr/>
            </p:nvSpPr>
            <p:spPr>
              <a:xfrm>
                <a:off x="2832" y="3403"/>
                <a:ext cx="0" cy="367"/>
              </a:xfrm>
              <a:prstGeom prst="line">
                <a:avLst/>
              </a:prstGeom>
              <a:ln w="28575" cap="flat" cmpd="sng">
                <a:solidFill>
                  <a:schemeClr val="tx1"/>
                </a:solidFill>
                <a:prstDash val="solid"/>
                <a:headEnd type="none" w="med" len="med"/>
                <a:tailEnd type="none" w="med" len="med"/>
              </a:ln>
            </p:spPr>
          </p:sp>
          <p:sp>
            <p:nvSpPr>
              <p:cNvPr id="48160" name="Line 39"/>
              <p:cNvSpPr/>
              <p:nvPr/>
            </p:nvSpPr>
            <p:spPr>
              <a:xfrm>
                <a:off x="2827" y="3770"/>
                <a:ext cx="197" cy="0"/>
              </a:xfrm>
              <a:prstGeom prst="line">
                <a:avLst/>
              </a:prstGeom>
              <a:ln w="28575" cap="flat" cmpd="sng">
                <a:solidFill>
                  <a:schemeClr val="tx1"/>
                </a:solidFill>
                <a:prstDash val="solid"/>
                <a:headEnd type="none" w="med" len="med"/>
                <a:tailEnd type="none" w="med" len="med"/>
              </a:ln>
            </p:spPr>
          </p:sp>
          <p:sp>
            <p:nvSpPr>
              <p:cNvPr id="48161" name="Oval 40"/>
              <p:cNvSpPr/>
              <p:nvPr/>
            </p:nvSpPr>
            <p:spPr>
              <a:xfrm>
                <a:off x="2802" y="3357"/>
                <a:ext cx="58" cy="64"/>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62" name="Text Box 41"/>
              <p:cNvSpPr txBox="1"/>
              <p:nvPr/>
            </p:nvSpPr>
            <p:spPr>
              <a:xfrm>
                <a:off x="2400" y="3002"/>
                <a:ext cx="336"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48163" name="Text Box 42"/>
              <p:cNvSpPr txBox="1"/>
              <p:nvPr/>
            </p:nvSpPr>
            <p:spPr>
              <a:xfrm>
                <a:off x="2448" y="3731"/>
                <a:ext cx="28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48164" name="Line 43"/>
              <p:cNvSpPr/>
              <p:nvPr/>
            </p:nvSpPr>
            <p:spPr>
              <a:xfrm flipH="1">
                <a:off x="2537" y="3993"/>
                <a:ext cx="1401" cy="1"/>
              </a:xfrm>
              <a:prstGeom prst="line">
                <a:avLst/>
              </a:prstGeom>
              <a:ln w="28575" cap="flat" cmpd="sng">
                <a:solidFill>
                  <a:schemeClr val="tx1"/>
                </a:solidFill>
                <a:prstDash val="solid"/>
                <a:headEnd type="none" w="med" len="med"/>
                <a:tailEnd type="none" w="med" len="med"/>
              </a:ln>
            </p:spPr>
          </p:sp>
          <p:sp>
            <p:nvSpPr>
              <p:cNvPr id="48165" name="Text Box 45"/>
              <p:cNvSpPr txBox="1"/>
              <p:nvPr/>
            </p:nvSpPr>
            <p:spPr>
              <a:xfrm>
                <a:off x="3984" y="3088"/>
                <a:ext cx="288"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8166" name="Text Box 46"/>
              <p:cNvSpPr txBox="1"/>
              <p:nvPr/>
            </p:nvSpPr>
            <p:spPr>
              <a:xfrm>
                <a:off x="3984" y="3638"/>
                <a:ext cx="288"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&amp;</a:t>
                </a:r>
              </a:p>
            </p:txBody>
          </p:sp>
          <p:sp>
            <p:nvSpPr>
              <p:cNvPr id="48167" name="Text Box 47"/>
              <p:cNvSpPr txBox="1"/>
              <p:nvPr/>
            </p:nvSpPr>
            <p:spPr>
              <a:xfrm>
                <a:off x="3105" y="3636"/>
                <a:ext cx="64" cy="309"/>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１</a:t>
                </a:r>
              </a:p>
            </p:txBody>
          </p:sp>
          <p:sp>
            <p:nvSpPr>
              <p:cNvPr id="48168" name="Text Box 48"/>
              <p:cNvSpPr txBox="1"/>
              <p:nvPr/>
            </p:nvSpPr>
            <p:spPr>
              <a:xfrm>
                <a:off x="3936" y="2882"/>
                <a:ext cx="323" cy="309"/>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b="1" dirty="0">
                    <a:solidFill>
                      <a:srgbClr val="FF0000"/>
                    </a:solidFill>
                    <a:latin typeface="华文新魏" panose="02010800040101010101" pitchFamily="2" charset="-122"/>
                    <a:ea typeface="华文新魏" panose="02010800040101010101" pitchFamily="2" charset="-122"/>
                  </a:rPr>
                  <a:t>①</a:t>
                </a:r>
              </a:p>
            </p:txBody>
          </p:sp>
          <p:sp>
            <p:nvSpPr>
              <p:cNvPr id="48169" name="Text Box 49"/>
              <p:cNvSpPr txBox="1"/>
              <p:nvPr/>
            </p:nvSpPr>
            <p:spPr>
              <a:xfrm>
                <a:off x="3050" y="3416"/>
                <a:ext cx="243" cy="309"/>
              </a:xfrm>
              <a:prstGeom prst="rect">
                <a:avLst/>
              </a:prstGeom>
              <a:noFill/>
              <a:ln w="9525">
                <a:noFill/>
              </a:ln>
            </p:spPr>
            <p:txBody>
              <a:bodyPr wrap="square">
                <a:spAutoFit/>
              </a:bodyPr>
              <a:lstStyle/>
              <a:p>
                <a:pPr eaLnBrk="1" hangingPunct="1">
                  <a:spcBef>
                    <a:spcPct val="50000"/>
                  </a:spcBef>
                  <a:buFont typeface="Arial" panose="020B0604020202020204" pitchFamily="34" charset="0"/>
                </a:pPr>
                <a:r>
                  <a:rPr lang="en-US" altLang="zh-CN" sz="1800" b="1" dirty="0">
                    <a:solidFill>
                      <a:srgbClr val="FF0000"/>
                    </a:solidFill>
                    <a:latin typeface="华文新魏" panose="02010800040101010101" pitchFamily="2" charset="-122"/>
                    <a:ea typeface="华文新魏" panose="02010800040101010101" pitchFamily="2" charset="-122"/>
                  </a:rPr>
                  <a:t>②</a:t>
                </a:r>
              </a:p>
            </p:txBody>
          </p:sp>
          <p:sp>
            <p:nvSpPr>
              <p:cNvPr id="48170" name="Text Box 50"/>
              <p:cNvSpPr txBox="1"/>
              <p:nvPr/>
            </p:nvSpPr>
            <p:spPr>
              <a:xfrm>
                <a:off x="4743" y="3387"/>
                <a:ext cx="495" cy="307"/>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≥1</a:t>
                </a:r>
              </a:p>
            </p:txBody>
          </p:sp>
          <p:sp>
            <p:nvSpPr>
              <p:cNvPr id="48171" name="Oval 24"/>
              <p:cNvSpPr/>
              <p:nvPr/>
            </p:nvSpPr>
            <p:spPr>
              <a:xfrm>
                <a:off x="4756" y="3666"/>
                <a:ext cx="45" cy="45"/>
              </a:xfrm>
              <a:prstGeom prst="ellipse">
                <a:avLst/>
              </a:prstGeom>
              <a:solidFill>
                <a:schemeClr val="hlink"/>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72" name="Oval 26"/>
              <p:cNvSpPr/>
              <p:nvPr/>
            </p:nvSpPr>
            <p:spPr>
              <a:xfrm>
                <a:off x="4246" y="3843"/>
                <a:ext cx="45" cy="45"/>
              </a:xfrm>
              <a:prstGeom prst="ellipse">
                <a:avLst/>
              </a:prstGeom>
              <a:solidFill>
                <a:schemeClr val="hlink"/>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48173" name="Line 54"/>
              <p:cNvSpPr/>
              <p:nvPr/>
            </p:nvSpPr>
            <p:spPr>
              <a:xfrm>
                <a:off x="2562" y="3242"/>
                <a:ext cx="1374" cy="0"/>
              </a:xfrm>
              <a:prstGeom prst="line">
                <a:avLst/>
              </a:prstGeom>
              <a:ln w="28575" cap="flat" cmpd="sng">
                <a:solidFill>
                  <a:schemeClr val="tx1"/>
                </a:solidFill>
                <a:prstDash val="solid"/>
                <a:headEnd type="none" w="med" len="med"/>
                <a:tailEnd type="none" w="med" len="med"/>
              </a:ln>
            </p:spPr>
          </p:sp>
          <p:sp>
            <p:nvSpPr>
              <p:cNvPr id="48174" name="Text Box 63"/>
              <p:cNvSpPr txBox="1"/>
              <p:nvPr/>
            </p:nvSpPr>
            <p:spPr>
              <a:xfrm>
                <a:off x="3118" y="3360"/>
                <a:ext cx="818" cy="307"/>
              </a:xfrm>
              <a:prstGeom prst="rect">
                <a:avLst/>
              </a:prstGeom>
              <a:noFill/>
              <a:ln w="9525">
                <a:noFill/>
              </a:ln>
            </p:spPr>
            <p:txBody>
              <a:bodyPr>
                <a:spAutoFit/>
              </a:bodyPr>
              <a:lstStyle/>
              <a:p>
                <a:pPr algn="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ASEL</a:t>
                </a:r>
              </a:p>
            </p:txBody>
          </p:sp>
        </p:grpSp>
        <p:sp>
          <p:nvSpPr>
            <p:cNvPr id="4" name="椭圆 3"/>
            <p:cNvSpPr/>
            <p:nvPr/>
          </p:nvSpPr>
          <p:spPr>
            <a:xfrm>
              <a:off x="10070" y="4385"/>
              <a:ext cx="180" cy="1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0" name="椭圆 49"/>
            <p:cNvSpPr/>
            <p:nvPr/>
          </p:nvSpPr>
          <p:spPr>
            <a:xfrm>
              <a:off x="11105" y="4730"/>
              <a:ext cx="178" cy="18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1" name="椭圆 50"/>
            <p:cNvSpPr/>
            <p:nvPr/>
          </p:nvSpPr>
          <p:spPr>
            <a:xfrm>
              <a:off x="10095" y="5418"/>
              <a:ext cx="178" cy="1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2" name="椭圆 51"/>
            <p:cNvSpPr/>
            <p:nvPr/>
          </p:nvSpPr>
          <p:spPr>
            <a:xfrm>
              <a:off x="11090" y="5105"/>
              <a:ext cx="180" cy="18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sp>
          <p:nvSpPr>
            <p:cNvPr id="53" name="椭圆 52"/>
            <p:cNvSpPr/>
            <p:nvPr/>
          </p:nvSpPr>
          <p:spPr>
            <a:xfrm>
              <a:off x="7578" y="5258"/>
              <a:ext cx="178" cy="18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108">
                                            <p:txEl>
                                              <p:pRg st="0" end="0"/>
                                            </p:txEl>
                                          </p:spTgt>
                                        </p:tgtEl>
                                        <p:attrNameLst>
                                          <p:attrName>style.visibility</p:attrName>
                                        </p:attrNameLst>
                                      </p:cBhvr>
                                      <p:to>
                                        <p:strVal val="visible"/>
                                      </p:to>
                                    </p:set>
                                    <p:animEffect transition="in" filter="fade">
                                      <p:cBhvr>
                                        <p:cTn id="7" dur="1000"/>
                                        <p:tgtEl>
                                          <p:spTgt spid="47108">
                                            <p:txEl>
                                              <p:pRg st="0" end="0"/>
                                            </p:txEl>
                                          </p:spTgt>
                                        </p:tgtEl>
                                      </p:cBhvr>
                                    </p:animEffect>
                                    <p:anim calcmode="lin" valueType="num">
                                      <p:cBhvr>
                                        <p:cTn id="8" dur="1000" fill="hold"/>
                                        <p:tgtEl>
                                          <p:spTgt spid="4710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10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7110">
                                            <p:txEl>
                                              <p:charRg st="0" end="50"/>
                                            </p:txEl>
                                          </p:spTgt>
                                        </p:tgtEl>
                                        <p:attrNameLst>
                                          <p:attrName>style.visibility</p:attrName>
                                        </p:attrNameLst>
                                      </p:cBhvr>
                                      <p:to>
                                        <p:strVal val="visible"/>
                                      </p:to>
                                    </p:set>
                                    <p:animEffect transition="in" filter="fade">
                                      <p:cBhvr>
                                        <p:cTn id="20" dur="1000"/>
                                        <p:tgtEl>
                                          <p:spTgt spid="47110">
                                            <p:txEl>
                                              <p:charRg st="0" end="50"/>
                                            </p:txEl>
                                          </p:spTgt>
                                        </p:tgtEl>
                                      </p:cBhvr>
                                    </p:animEffect>
                                    <p:anim calcmode="lin" valueType="num">
                                      <p:cBhvr>
                                        <p:cTn id="21" dur="1000" fill="hold"/>
                                        <p:tgtEl>
                                          <p:spTgt spid="47110">
                                            <p:txEl>
                                              <p:charRg st="0" end="50"/>
                                            </p:txEl>
                                          </p:spTgt>
                                        </p:tgtEl>
                                        <p:attrNameLst>
                                          <p:attrName>ppt_x</p:attrName>
                                        </p:attrNameLst>
                                      </p:cBhvr>
                                      <p:tavLst>
                                        <p:tav tm="0">
                                          <p:val>
                                            <p:strVal val="#ppt_x"/>
                                          </p:val>
                                        </p:tav>
                                        <p:tav tm="100000">
                                          <p:val>
                                            <p:strVal val="#ppt_x"/>
                                          </p:val>
                                        </p:tav>
                                      </p:tavLst>
                                    </p:anim>
                                    <p:anim calcmode="lin" valueType="num">
                                      <p:cBhvr>
                                        <p:cTn id="22" dur="1000" fill="hold"/>
                                        <p:tgtEl>
                                          <p:spTgt spid="47110">
                                            <p:txEl>
                                              <p:charRg st="0" end="5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fade">
                                      <p:cBhvr>
                                        <p:cTn id="27" dur="1000"/>
                                        <p:tgtEl>
                                          <p:spTgt spid="47112"/>
                                        </p:tgtEl>
                                      </p:cBhvr>
                                    </p:animEffect>
                                    <p:anim calcmode="lin" valueType="num">
                                      <p:cBhvr>
                                        <p:cTn id="28" dur="1000" fill="hold"/>
                                        <p:tgtEl>
                                          <p:spTgt spid="47112"/>
                                        </p:tgtEl>
                                        <p:attrNameLst>
                                          <p:attrName>ppt_x</p:attrName>
                                        </p:attrNameLst>
                                      </p:cBhvr>
                                      <p:tavLst>
                                        <p:tav tm="0">
                                          <p:val>
                                            <p:strVal val="#ppt_x"/>
                                          </p:val>
                                        </p:tav>
                                        <p:tav tm="100000">
                                          <p:val>
                                            <p:strVal val="#ppt_x"/>
                                          </p:val>
                                        </p:tav>
                                      </p:tavLst>
                                    </p:anim>
                                    <p:anim calcmode="lin" valueType="num">
                                      <p:cBhvr>
                                        <p:cTn id="29" dur="1000" fill="hold"/>
                                        <p:tgtEl>
                                          <p:spTgt spid="4711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7109"/>
                                        </p:tgtEl>
                                        <p:attrNameLst>
                                          <p:attrName>style.visibility</p:attrName>
                                        </p:attrNameLst>
                                      </p:cBhvr>
                                      <p:to>
                                        <p:strVal val="visible"/>
                                      </p:to>
                                    </p:set>
                                    <p:animEffect transition="in" filter="fade">
                                      <p:cBhvr>
                                        <p:cTn id="32" dur="1000"/>
                                        <p:tgtEl>
                                          <p:spTgt spid="47109"/>
                                        </p:tgtEl>
                                      </p:cBhvr>
                                    </p:animEffect>
                                    <p:anim calcmode="lin" valueType="num">
                                      <p:cBhvr>
                                        <p:cTn id="33" dur="1000" fill="hold"/>
                                        <p:tgtEl>
                                          <p:spTgt spid="47109"/>
                                        </p:tgtEl>
                                        <p:attrNameLst>
                                          <p:attrName>ppt_x</p:attrName>
                                        </p:attrNameLst>
                                      </p:cBhvr>
                                      <p:tavLst>
                                        <p:tav tm="0">
                                          <p:val>
                                            <p:strVal val="#ppt_x"/>
                                          </p:val>
                                        </p:tav>
                                        <p:tav tm="100000">
                                          <p:val>
                                            <p:strVal val="#ppt_x"/>
                                          </p:val>
                                        </p:tav>
                                      </p:tavLst>
                                    </p:anim>
                                    <p:anim calcmode="lin" valueType="num">
                                      <p:cBhvr>
                                        <p:cTn id="34" dur="1000" fill="hold"/>
                                        <p:tgtEl>
                                          <p:spTgt spid="47109"/>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7113"/>
                                        </p:tgtEl>
                                        <p:attrNameLst>
                                          <p:attrName>style.visibility</p:attrName>
                                        </p:attrNameLst>
                                      </p:cBhvr>
                                      <p:to>
                                        <p:strVal val="visible"/>
                                      </p:to>
                                    </p:set>
                                    <p:animEffect transition="in" filter="fade">
                                      <p:cBhvr>
                                        <p:cTn id="39" dur="1000"/>
                                        <p:tgtEl>
                                          <p:spTgt spid="47113"/>
                                        </p:tgtEl>
                                      </p:cBhvr>
                                    </p:animEffect>
                                    <p:anim calcmode="lin" valueType="num">
                                      <p:cBhvr>
                                        <p:cTn id="40" dur="1000" fill="hold"/>
                                        <p:tgtEl>
                                          <p:spTgt spid="47113"/>
                                        </p:tgtEl>
                                        <p:attrNameLst>
                                          <p:attrName>ppt_x</p:attrName>
                                        </p:attrNameLst>
                                      </p:cBhvr>
                                      <p:tavLst>
                                        <p:tav tm="0">
                                          <p:val>
                                            <p:strVal val="#ppt_x"/>
                                          </p:val>
                                        </p:tav>
                                        <p:tav tm="100000">
                                          <p:val>
                                            <p:strVal val="#ppt_x"/>
                                          </p:val>
                                        </p:tav>
                                      </p:tavLst>
                                    </p:anim>
                                    <p:anim calcmode="lin" valueType="num">
                                      <p:cBhvr>
                                        <p:cTn id="41" dur="1000" fill="hold"/>
                                        <p:tgtEl>
                                          <p:spTgt spid="471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2" grpId="0"/>
      <p:bldP spid="471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p:cNvSpPr>
          <p:nvPr>
            <p:ph idx="1"/>
          </p:nvPr>
        </p:nvSpPr>
        <p:spPr>
          <a:xfrm>
            <a:off x="755650" y="627063"/>
            <a:ext cx="7488238" cy="482600"/>
          </a:xfrm>
          <a:noFill/>
          <a:ln>
            <a:noFill/>
          </a:ln>
        </p:spPr>
        <p:txBody>
          <a:bodyPr/>
          <a:lstStyle/>
          <a:p>
            <a:pPr eaLnBrk="1" hangingPunct="1">
              <a:lnSpc>
                <a:spcPct val="120000"/>
              </a:lnSpc>
              <a:buNone/>
            </a:pPr>
            <a:r>
              <a:rPr lang="en-US" altLang="zh-CN" sz="2400" b="1" dirty="0">
                <a:solidFill>
                  <a:srgbClr val="FF0000"/>
                </a:solidFill>
                <a:latin typeface="华文新魏" panose="02010800040101010101" pitchFamily="2" charset="-122"/>
                <a:ea typeface="华文新魏" panose="02010800040101010101" pitchFamily="2" charset="-122"/>
              </a:rPr>
              <a:t>3</a:t>
            </a:r>
            <a:r>
              <a:rPr lang="zh-CN" altLang="en-US" sz="2400" b="1" dirty="0">
                <a:solidFill>
                  <a:srgbClr val="FF0000"/>
                </a:solidFill>
                <a:latin typeface="华文新魏" panose="02010800040101010101" pitchFamily="2" charset="-122"/>
                <a:ea typeface="华文新魏" panose="02010800040101010101" pitchFamily="2" charset="-122"/>
              </a:rPr>
              <a:t>. 时间图  </a:t>
            </a:r>
            <a:r>
              <a:rPr lang="en-US" altLang="zh-CN" sz="2400" b="1" dirty="0">
                <a:solidFill>
                  <a:srgbClr val="FF0000"/>
                </a:solidFill>
                <a:latin typeface="华文新魏" panose="02010800040101010101" pitchFamily="2" charset="-122"/>
                <a:ea typeface="华文新魏" panose="02010800040101010101" pitchFamily="2" charset="-122"/>
              </a:rPr>
              <a:t>(Timing Diagram</a:t>
            </a:r>
            <a:r>
              <a:rPr lang="zh-CN" altLang="en-US" sz="2400" b="1" dirty="0">
                <a:solidFill>
                  <a:srgbClr val="FF0000"/>
                </a:solidFill>
                <a:latin typeface="华文新魏" panose="02010800040101010101" pitchFamily="2" charset="-122"/>
                <a:ea typeface="华文新魏" panose="02010800040101010101" pitchFamily="2" charset="-122"/>
              </a:rPr>
              <a:t>时序图</a:t>
            </a:r>
            <a:r>
              <a:rPr lang="en-US" altLang="zh-CN" sz="2400" b="1" dirty="0">
                <a:solidFill>
                  <a:srgbClr val="FF0000"/>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a:t>
            </a:r>
          </a:p>
          <a:p>
            <a:pPr eaLnBrk="1" hangingPunct="1">
              <a:lnSpc>
                <a:spcPct val="120000"/>
              </a:lnSpc>
              <a:buNone/>
            </a:pPr>
            <a:r>
              <a:rPr lang="en-US" altLang="zh-CN" sz="2400" b="1" dirty="0">
                <a:solidFill>
                  <a:srgbClr val="FF0000"/>
                </a:solidFill>
                <a:latin typeface="华文新魏" panose="02010800040101010101" pitchFamily="2" charset="-122"/>
                <a:ea typeface="华文新魏" panose="02010800040101010101" pitchFamily="2" charset="-122"/>
              </a:rPr>
              <a:t>          </a:t>
            </a:r>
          </a:p>
        </p:txBody>
      </p:sp>
      <p:sp>
        <p:nvSpPr>
          <p:cNvPr id="46085" name="矩形 2"/>
          <p:cNvSpPr/>
          <p:nvPr/>
        </p:nvSpPr>
        <p:spPr>
          <a:xfrm>
            <a:off x="323850" y="1255713"/>
            <a:ext cx="8280400" cy="2802255"/>
          </a:xfrm>
          <a:prstGeom prst="rect">
            <a:avLst/>
          </a:prstGeom>
          <a:noFill/>
          <a:ln w="9525">
            <a:noFill/>
          </a:ln>
        </p:spPr>
        <p:txBody>
          <a:bodyPr>
            <a:spAutoFit/>
          </a:bodyPr>
          <a:lstStyle/>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sym typeface="+mn-ea"/>
              </a:rPr>
              <a:t>时间图</a:t>
            </a:r>
            <a:r>
              <a:rPr lang="zh-CN" altLang="en-US" sz="1800" b="1" dirty="0">
                <a:solidFill>
                  <a:schemeClr val="tx1"/>
                </a:solidFill>
                <a:latin typeface="华文新魏" panose="02010800040101010101" pitchFamily="2" charset="-122"/>
                <a:ea typeface="华文新魏" panose="02010800040101010101" pitchFamily="2" charset="-122"/>
              </a:rPr>
              <a:t>是任何数字系统设计文档中的一个重要部分。是分析、设计和调试电路的重要辅助手段，是数字系统中的重要文档之一。</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40000"/>
              </a:lnSpc>
              <a:buFont typeface="Arial" panose="020B0604020202020204" pitchFamily="34" charset="0"/>
              <a:buChar char="•"/>
            </a:pPr>
            <a:r>
              <a:rPr lang="zh-CN" altLang="en-US" sz="1800" b="1" dirty="0">
                <a:solidFill>
                  <a:srgbClr val="FF0000"/>
                </a:solidFill>
                <a:latin typeface="华文新魏" panose="02010800040101010101" pitchFamily="2" charset="-122"/>
                <a:ea typeface="华文新魏" panose="02010800040101010101" pitchFamily="2" charset="-122"/>
              </a:rPr>
              <a:t>时间图</a:t>
            </a:r>
            <a:r>
              <a:rPr lang="zh-CN" altLang="en-US" sz="1800" b="1" dirty="0">
                <a:solidFill>
                  <a:schemeClr val="tx1"/>
                </a:solidFill>
                <a:latin typeface="华文新魏" panose="02010800040101010101" pitchFamily="2" charset="-122"/>
                <a:ea typeface="华文新魏" panose="02010800040101010101" pitchFamily="2" charset="-122"/>
              </a:rPr>
              <a:t>是描述数字电路中</a:t>
            </a:r>
            <a:r>
              <a:rPr lang="zh-CN" altLang="en-US" sz="1800" b="1" dirty="0">
                <a:solidFill>
                  <a:srgbClr val="FF0000"/>
                </a:solidFill>
                <a:latin typeface="华文新魏" panose="02010800040101010101" pitchFamily="2" charset="-122"/>
                <a:ea typeface="华文新魏" panose="02010800040101010101" pitchFamily="2" charset="-122"/>
              </a:rPr>
              <a:t>信号随时间变化</a:t>
            </a:r>
            <a:r>
              <a:rPr lang="zh-CN" altLang="en-US" sz="1800" b="1" dirty="0">
                <a:solidFill>
                  <a:schemeClr val="tx1"/>
                </a:solidFill>
                <a:latin typeface="华文新魏" panose="02010800040101010101" pitchFamily="2" charset="-122"/>
                <a:ea typeface="华文新魏" panose="02010800040101010101" pitchFamily="2" charset="-122"/>
              </a:rPr>
              <a:t>的一种图形。</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反映逻辑信号之间对应的时间关系，特别是要能反映出关键信号之间因果关系。</a:t>
            </a:r>
            <a:r>
              <a:rPr lang="zh-CN" altLang="en-US" sz="1800" b="1" dirty="0">
                <a:solidFill>
                  <a:schemeClr val="tx1"/>
                </a:solidFill>
                <a:latin typeface="华文新魏" panose="02010800040101010101" pitchFamily="2" charset="-122"/>
                <a:ea typeface="华文新魏" panose="02010800040101010101" pitchFamily="2" charset="-122"/>
              </a:rPr>
              <a:t> 时间图可用来说明系统内信号之间的时间关系，同时，它又用于定义对外部信号的时间要求。</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rPr>
              <a:t>与时序图相关的时间参数：有信号转换时间（</a:t>
            </a:r>
            <a:r>
              <a:rPr lang="en-US" altLang="zh-CN" sz="1800" b="1" dirty="0">
                <a:solidFill>
                  <a:schemeClr val="tx1"/>
                </a:solidFill>
                <a:latin typeface="华文新魏" panose="02010800040101010101" pitchFamily="2" charset="-122"/>
                <a:ea typeface="华文新魏" panose="02010800040101010101" pitchFamily="2" charset="-122"/>
              </a:rPr>
              <a:t>t</a:t>
            </a:r>
            <a:r>
              <a:rPr lang="en-US" altLang="zh-CN" sz="1800" b="1" baseline="-25000" dirty="0">
                <a:solidFill>
                  <a:schemeClr val="tx1"/>
                </a:solidFill>
                <a:latin typeface="Times New Roman" panose="02020603050405020304" pitchFamily="18" charset="0"/>
                <a:ea typeface="华文新魏" panose="02010800040101010101" pitchFamily="2" charset="-122"/>
              </a:rPr>
              <a:t>TLH</a:t>
            </a:r>
            <a:r>
              <a:rPr lang="zh-CN" altLang="en-US" sz="1800" b="1" dirty="0">
                <a:solidFill>
                  <a:schemeClr val="tx1"/>
                </a:solidFill>
                <a:latin typeface="华文新魏" panose="02010800040101010101" pitchFamily="2" charset="-122"/>
                <a:ea typeface="华文新魏" panose="02010800040101010101" pitchFamily="2" charset="-122"/>
              </a:rPr>
              <a:t>和</a:t>
            </a:r>
            <a:r>
              <a:rPr lang="en-US" altLang="zh-CN" sz="1800" b="1" dirty="0">
                <a:solidFill>
                  <a:schemeClr val="tx1"/>
                </a:solidFill>
                <a:latin typeface="华文新魏" panose="02010800040101010101" pitchFamily="2" charset="-122"/>
                <a:ea typeface="华文新魏" panose="02010800040101010101" pitchFamily="2" charset="-122"/>
              </a:rPr>
              <a:t>t</a:t>
            </a:r>
            <a:r>
              <a:rPr lang="en-US" altLang="zh-CN" sz="1800" b="1" baseline="-25000" dirty="0">
                <a:solidFill>
                  <a:schemeClr val="tx1"/>
                </a:solidFill>
                <a:latin typeface="Times New Roman" panose="02020603050405020304" pitchFamily="18" charset="0"/>
                <a:ea typeface="华文新魏" panose="02010800040101010101" pitchFamily="2" charset="-122"/>
              </a:rPr>
              <a:t>THL</a:t>
            </a:r>
            <a:r>
              <a:rPr lang="zh-CN" altLang="en-US" sz="1800" b="1" dirty="0">
                <a:solidFill>
                  <a:schemeClr val="tx1"/>
                </a:solidFill>
                <a:latin typeface="华文新魏" panose="02010800040101010101" pitchFamily="2" charset="-122"/>
                <a:ea typeface="华文新魏" panose="02010800040101010101" pitchFamily="2" charset="-122"/>
              </a:rPr>
              <a:t>）、信号传输延迟时间（</a:t>
            </a:r>
            <a:r>
              <a:rPr lang="en-US" altLang="zh-CN" sz="1800" b="1" dirty="0">
                <a:solidFill>
                  <a:schemeClr val="tx1"/>
                </a:solidFill>
                <a:latin typeface="华文新魏" panose="02010800040101010101" pitchFamily="2" charset="-122"/>
                <a:ea typeface="华文新魏" panose="02010800040101010101" pitchFamily="2" charset="-122"/>
              </a:rPr>
              <a:t>t</a:t>
            </a:r>
            <a:r>
              <a:rPr lang="en-US" altLang="zh-CN" sz="1800" b="1" baseline="-25000" dirty="0">
                <a:solidFill>
                  <a:schemeClr val="tx1"/>
                </a:solidFill>
                <a:latin typeface="Times New Roman" panose="02020603050405020304" pitchFamily="18" charset="0"/>
                <a:ea typeface="华文新魏" panose="02010800040101010101" pitchFamily="2" charset="-122"/>
              </a:rPr>
              <a:t>PLH</a:t>
            </a:r>
            <a:r>
              <a:rPr lang="zh-CN" altLang="en-US" sz="1800" b="1" dirty="0">
                <a:solidFill>
                  <a:schemeClr val="tx1"/>
                </a:solidFill>
                <a:latin typeface="华文新魏" panose="02010800040101010101" pitchFamily="2" charset="-122"/>
                <a:ea typeface="华文新魏" panose="02010800040101010101" pitchFamily="2" charset="-122"/>
              </a:rPr>
              <a:t>和</a:t>
            </a:r>
            <a:r>
              <a:rPr lang="en-US" altLang="zh-CN" sz="1800" b="1" dirty="0">
                <a:solidFill>
                  <a:schemeClr val="tx1"/>
                </a:solidFill>
                <a:latin typeface="华文新魏" panose="02010800040101010101" pitchFamily="2" charset="-122"/>
                <a:ea typeface="华文新魏" panose="02010800040101010101" pitchFamily="2" charset="-122"/>
              </a:rPr>
              <a:t>t</a:t>
            </a:r>
            <a:r>
              <a:rPr lang="en-US" altLang="zh-CN" sz="1800" b="1" baseline="-25000" dirty="0">
                <a:solidFill>
                  <a:schemeClr val="tx1"/>
                </a:solidFill>
                <a:latin typeface="Times New Roman" panose="02020603050405020304" pitchFamily="18" charset="0"/>
                <a:ea typeface="华文新魏" panose="02010800040101010101" pitchFamily="2" charset="-122"/>
              </a:rPr>
              <a:t>PHL</a:t>
            </a:r>
            <a:r>
              <a:rPr lang="zh-CN" altLang="en-US" sz="1800" b="1" dirty="0">
                <a:solidFill>
                  <a:schemeClr val="tx1"/>
                </a:solidFill>
                <a:latin typeface="华文新魏" panose="02010800040101010101" pitchFamily="2" charset="-122"/>
                <a:ea typeface="华文新魏" panose="0201080004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fade">
                                      <p:cBhvr>
                                        <p:cTn id="7" dur="1000"/>
                                        <p:tgtEl>
                                          <p:spTgt spid="46085">
                                            <p:txEl>
                                              <p:pRg st="0" end="0"/>
                                            </p:txEl>
                                          </p:spTgt>
                                        </p:tgtEl>
                                      </p:cBhvr>
                                    </p:animEffect>
                                    <p:anim calcmode="lin" valueType="num">
                                      <p:cBhvr>
                                        <p:cTn id="8" dur="10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085">
                                            <p:txEl>
                                              <p:charRg st="57" end="163"/>
                                            </p:txEl>
                                          </p:spTgt>
                                        </p:tgtEl>
                                        <p:attrNameLst>
                                          <p:attrName>style.visibility</p:attrName>
                                        </p:attrNameLst>
                                      </p:cBhvr>
                                      <p:to>
                                        <p:strVal val="visible"/>
                                      </p:to>
                                    </p:set>
                                    <p:animEffect transition="in" filter="fade">
                                      <p:cBhvr>
                                        <p:cTn id="14" dur="1000"/>
                                        <p:tgtEl>
                                          <p:spTgt spid="46085">
                                            <p:txEl>
                                              <p:charRg st="57" end="163"/>
                                            </p:txEl>
                                          </p:spTgt>
                                        </p:tgtEl>
                                      </p:cBhvr>
                                    </p:animEffect>
                                    <p:anim calcmode="lin" valueType="num">
                                      <p:cBhvr>
                                        <p:cTn id="15" dur="1000" fill="hold"/>
                                        <p:tgtEl>
                                          <p:spTgt spid="46085">
                                            <p:txEl>
                                              <p:charRg st="57" end="163"/>
                                            </p:txEl>
                                          </p:spTgt>
                                        </p:tgtEl>
                                        <p:attrNameLst>
                                          <p:attrName>ppt_x</p:attrName>
                                        </p:attrNameLst>
                                      </p:cBhvr>
                                      <p:tavLst>
                                        <p:tav tm="0">
                                          <p:val>
                                            <p:strVal val="#ppt_x"/>
                                          </p:val>
                                        </p:tav>
                                        <p:tav tm="100000">
                                          <p:val>
                                            <p:strVal val="#ppt_x"/>
                                          </p:val>
                                        </p:tav>
                                      </p:tavLst>
                                    </p:anim>
                                    <p:anim calcmode="lin" valueType="num">
                                      <p:cBhvr>
                                        <p:cTn id="16" dur="1000" fill="hold"/>
                                        <p:tgtEl>
                                          <p:spTgt spid="46085">
                                            <p:txEl>
                                              <p:charRg st="57" end="16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085">
                                            <p:txEl>
                                              <p:charRg st="163" end="212"/>
                                            </p:txEl>
                                          </p:spTgt>
                                        </p:tgtEl>
                                        <p:attrNameLst>
                                          <p:attrName>style.visibility</p:attrName>
                                        </p:attrNameLst>
                                      </p:cBhvr>
                                      <p:to>
                                        <p:strVal val="visible"/>
                                      </p:to>
                                    </p:set>
                                    <p:animEffect transition="in" filter="fade">
                                      <p:cBhvr>
                                        <p:cTn id="21" dur="1000"/>
                                        <p:tgtEl>
                                          <p:spTgt spid="46085">
                                            <p:txEl>
                                              <p:charRg st="163" end="212"/>
                                            </p:txEl>
                                          </p:spTgt>
                                        </p:tgtEl>
                                      </p:cBhvr>
                                    </p:animEffect>
                                    <p:anim calcmode="lin" valueType="num">
                                      <p:cBhvr>
                                        <p:cTn id="22" dur="1000" fill="hold"/>
                                        <p:tgtEl>
                                          <p:spTgt spid="46085">
                                            <p:txEl>
                                              <p:charRg st="163" end="212"/>
                                            </p:txEl>
                                          </p:spTgt>
                                        </p:tgtEl>
                                        <p:attrNameLst>
                                          <p:attrName>ppt_x</p:attrName>
                                        </p:attrNameLst>
                                      </p:cBhvr>
                                      <p:tavLst>
                                        <p:tav tm="0">
                                          <p:val>
                                            <p:strVal val="#ppt_x"/>
                                          </p:val>
                                        </p:tav>
                                        <p:tav tm="100000">
                                          <p:val>
                                            <p:strVal val="#ppt_x"/>
                                          </p:val>
                                        </p:tav>
                                      </p:tavLst>
                                    </p:anim>
                                    <p:anim calcmode="lin" valueType="num">
                                      <p:cBhvr>
                                        <p:cTn id="23" dur="1000" fill="hold"/>
                                        <p:tgtEl>
                                          <p:spTgt spid="46085">
                                            <p:txEl>
                                              <p:charRg st="163" end="2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矩形 2"/>
          <p:cNvSpPr/>
          <p:nvPr/>
        </p:nvSpPr>
        <p:spPr>
          <a:xfrm>
            <a:off x="431800" y="555526"/>
            <a:ext cx="8280400" cy="1610890"/>
          </a:xfrm>
          <a:prstGeom prst="rect">
            <a:avLst/>
          </a:prstGeom>
          <a:noFill/>
          <a:ln w="9525">
            <a:noFill/>
          </a:ln>
        </p:spPr>
        <p:txBody>
          <a:bodyPr>
            <a:spAutoFit/>
          </a:bodyPr>
          <a:lstStyle/>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rPr>
              <a:t>信号转换时间：信号变化实际上有一段</a:t>
            </a:r>
            <a:r>
              <a:rPr lang="zh-CN" altLang="en-US" sz="1800" b="1" dirty="0">
                <a:solidFill>
                  <a:srgbClr val="FF0000"/>
                </a:solidFill>
                <a:latin typeface="华文新魏" panose="02010800040101010101" pitchFamily="2" charset="-122"/>
                <a:ea typeface="华文新魏" panose="02010800040101010101" pitchFamily="2" charset="-122"/>
              </a:rPr>
              <a:t>转换时间</a:t>
            </a:r>
            <a:r>
              <a:rPr lang="zh-CN" altLang="en-US" sz="1800" b="1" dirty="0">
                <a:solidFill>
                  <a:schemeClr val="tx1"/>
                </a:solidFill>
                <a:latin typeface="华文新魏" panose="02010800040101010101" pitchFamily="2" charset="-122"/>
                <a:ea typeface="华文新魏" panose="02010800040101010101" pitchFamily="2" charset="-122"/>
              </a:rPr>
              <a:t>。</a:t>
            </a:r>
            <a:endParaRPr lang="en-US" altLang="zh-CN" sz="1800" b="1" dirty="0">
              <a:solidFill>
                <a:schemeClr val="tx1"/>
              </a:solidFill>
              <a:latin typeface="华文新魏" panose="02010800040101010101" pitchFamily="2" charset="-122"/>
              <a:ea typeface="华文新魏" panose="02010800040101010101" pitchFamily="2" charset="-122"/>
              <a:sym typeface="+mn-ea"/>
            </a:endParaRPr>
          </a:p>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rPr>
              <a:t>信号传输延迟：</a:t>
            </a:r>
            <a:r>
              <a:rPr lang="zh-CN" altLang="en-US" sz="1800" b="1" dirty="0">
                <a:solidFill>
                  <a:schemeClr val="tx1"/>
                </a:solidFill>
                <a:latin typeface="华文新魏" panose="02010800040101010101" pitchFamily="2" charset="-122"/>
                <a:ea typeface="华文新魏" panose="02010800040101010101" pitchFamily="2" charset="-122"/>
                <a:sym typeface="+mn-ea"/>
              </a:rPr>
              <a:t>时间图中最重要的是信号变化之间的</a:t>
            </a:r>
            <a:r>
              <a:rPr lang="zh-CN" altLang="en-US" sz="1800" b="1" dirty="0">
                <a:solidFill>
                  <a:srgbClr val="FF0000"/>
                </a:solidFill>
                <a:latin typeface="华文新魏" panose="02010800040101010101" pitchFamily="2" charset="-122"/>
                <a:ea typeface="华文新魏" panose="02010800040101010101" pitchFamily="2" charset="-122"/>
                <a:sym typeface="+mn-ea"/>
              </a:rPr>
              <a:t>时间延迟特性</a:t>
            </a:r>
            <a:r>
              <a:rPr lang="zh-CN" altLang="en-US" sz="1800" b="1" dirty="0">
                <a:solidFill>
                  <a:schemeClr val="tx1"/>
                </a:solidFill>
                <a:latin typeface="华文新魏" panose="02010800040101010101" pitchFamily="2" charset="-122"/>
                <a:ea typeface="华文新魏" panose="02010800040101010101" pitchFamily="2" charset="-122"/>
                <a:sym typeface="+mn-ea"/>
              </a:rPr>
              <a:t>。</a:t>
            </a:r>
          </a:p>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sym typeface="+mn-ea"/>
              </a:rPr>
              <a:t>延迟时间是指相关的</a:t>
            </a:r>
            <a:r>
              <a:rPr lang="zh-CN" altLang="en-US" sz="1800" b="1" dirty="0">
                <a:solidFill>
                  <a:srgbClr val="FF0000"/>
                </a:solidFill>
                <a:latin typeface="华文新魏" panose="02010800040101010101" pitchFamily="2" charset="-122"/>
                <a:ea typeface="华文新魏" panose="02010800040101010101" pitchFamily="2" charset="-122"/>
                <a:sym typeface="+mn-ea"/>
              </a:rPr>
              <a:t>两个变化中心之间的时间间隔</a:t>
            </a:r>
            <a:r>
              <a:rPr lang="zh-CN" altLang="en-US" sz="1800" b="1" dirty="0">
                <a:solidFill>
                  <a:schemeClr val="tx1"/>
                </a:solidFill>
                <a:latin typeface="华文新魏" panose="02010800040101010101" pitchFamily="2" charset="-122"/>
                <a:ea typeface="华文新魏" panose="02010800040101010101" pitchFamily="2" charset="-122"/>
                <a:sym typeface="+mn-ea"/>
              </a:rPr>
              <a:t>。</a:t>
            </a:r>
          </a:p>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sym typeface="+mn-ea"/>
              </a:rPr>
              <a:t> 每种延迟通常给出一个范围值。 （最小、典型、最大）</a:t>
            </a:r>
          </a:p>
        </p:txBody>
      </p:sp>
      <p:pic>
        <p:nvPicPr>
          <p:cNvPr id="6" name="Picture 6" descr="2-21">
            <a:extLst>
              <a:ext uri="{FF2B5EF4-FFF2-40B4-BE49-F238E27FC236}">
                <a16:creationId xmlns:a16="http://schemas.microsoft.com/office/drawing/2014/main" id="{5A2D63C0-A0A8-421D-97D6-F3FE2AD114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211710"/>
            <a:ext cx="5689600"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81715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animEffect transition="in" filter="fade">
                                      <p:cBhvr>
                                        <p:cTn id="7" dur="1000"/>
                                        <p:tgtEl>
                                          <p:spTgt spid="46085">
                                            <p:txEl>
                                              <p:pRg st="1" end="1"/>
                                            </p:txEl>
                                          </p:spTgt>
                                        </p:tgtEl>
                                      </p:cBhvr>
                                    </p:animEffect>
                                    <p:anim calcmode="lin" valueType="num">
                                      <p:cBhvr>
                                        <p:cTn id="8" dur="10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60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085">
                                            <p:txEl>
                                              <p:pRg st="0" end="0"/>
                                            </p:txEl>
                                          </p:spTgt>
                                        </p:tgtEl>
                                        <p:attrNameLst>
                                          <p:attrName>style.visibility</p:attrName>
                                        </p:attrNameLst>
                                      </p:cBhvr>
                                      <p:to>
                                        <p:strVal val="visible"/>
                                      </p:to>
                                    </p:set>
                                    <p:animEffect transition="in" filter="fade">
                                      <p:cBhvr>
                                        <p:cTn id="14" dur="1000"/>
                                        <p:tgtEl>
                                          <p:spTgt spid="46085">
                                            <p:txEl>
                                              <p:pRg st="0" end="0"/>
                                            </p:txEl>
                                          </p:spTgt>
                                        </p:tgtEl>
                                      </p:cBhvr>
                                    </p:animEffect>
                                    <p:anim calcmode="lin" valueType="num">
                                      <p:cBhvr>
                                        <p:cTn id="15" dur="10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60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085">
                                            <p:txEl>
                                              <p:pRg st="2" end="2"/>
                                            </p:txEl>
                                          </p:spTgt>
                                        </p:tgtEl>
                                        <p:attrNameLst>
                                          <p:attrName>style.visibility</p:attrName>
                                        </p:attrNameLst>
                                      </p:cBhvr>
                                      <p:to>
                                        <p:strVal val="visible"/>
                                      </p:to>
                                    </p:set>
                                    <p:animEffect transition="in" filter="fade">
                                      <p:cBhvr>
                                        <p:cTn id="21" dur="1000"/>
                                        <p:tgtEl>
                                          <p:spTgt spid="46085">
                                            <p:txEl>
                                              <p:pRg st="2" end="2"/>
                                            </p:txEl>
                                          </p:spTgt>
                                        </p:tgtEl>
                                      </p:cBhvr>
                                    </p:animEffect>
                                    <p:anim calcmode="lin" valueType="num">
                                      <p:cBhvr>
                                        <p:cTn id="22" dur="10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60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6085">
                                            <p:txEl>
                                              <p:pRg st="3" end="3"/>
                                            </p:txEl>
                                          </p:spTgt>
                                        </p:tgtEl>
                                        <p:attrNameLst>
                                          <p:attrName>style.visibility</p:attrName>
                                        </p:attrNameLst>
                                      </p:cBhvr>
                                      <p:to>
                                        <p:strVal val="visible"/>
                                      </p:to>
                                    </p:set>
                                    <p:animEffect transition="in" filter="fade">
                                      <p:cBhvr>
                                        <p:cTn id="28" dur="1000"/>
                                        <p:tgtEl>
                                          <p:spTgt spid="46085">
                                            <p:txEl>
                                              <p:pRg st="3" end="3"/>
                                            </p:txEl>
                                          </p:spTgt>
                                        </p:tgtEl>
                                      </p:cBhvr>
                                    </p:animEffect>
                                    <p:anim calcmode="lin" valueType="num">
                                      <p:cBhvr>
                                        <p:cTn id="29" dur="1000" fill="hold"/>
                                        <p:tgtEl>
                                          <p:spTgt spid="4608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60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6085">
                                            <p:txEl>
                                              <p:charRg st="57" end="75"/>
                                            </p:txEl>
                                          </p:spTgt>
                                        </p:tgtEl>
                                        <p:attrNameLst>
                                          <p:attrName>style.visibility</p:attrName>
                                        </p:attrNameLst>
                                      </p:cBhvr>
                                      <p:to>
                                        <p:strVal val="visible"/>
                                      </p:to>
                                    </p:set>
                                    <p:animEffect transition="in" filter="fade">
                                      <p:cBhvr>
                                        <p:cTn id="35" dur="1000"/>
                                        <p:tgtEl>
                                          <p:spTgt spid="46085">
                                            <p:txEl>
                                              <p:charRg st="57" end="75"/>
                                            </p:txEl>
                                          </p:spTgt>
                                        </p:tgtEl>
                                      </p:cBhvr>
                                    </p:animEffect>
                                    <p:anim calcmode="lin" valueType="num">
                                      <p:cBhvr>
                                        <p:cTn id="36" dur="1000" fill="hold"/>
                                        <p:tgtEl>
                                          <p:spTgt spid="46085">
                                            <p:txEl>
                                              <p:charRg st="57" end="75"/>
                                            </p:txEl>
                                          </p:spTgt>
                                        </p:tgtEl>
                                        <p:attrNameLst>
                                          <p:attrName>ppt_x</p:attrName>
                                        </p:attrNameLst>
                                      </p:cBhvr>
                                      <p:tavLst>
                                        <p:tav tm="0">
                                          <p:val>
                                            <p:strVal val="#ppt_x"/>
                                          </p:val>
                                        </p:tav>
                                        <p:tav tm="100000">
                                          <p:val>
                                            <p:strVal val="#ppt_x"/>
                                          </p:val>
                                        </p:tav>
                                      </p:tavLst>
                                    </p:anim>
                                    <p:anim calcmode="lin" valueType="num">
                                      <p:cBhvr>
                                        <p:cTn id="37" dur="1000" fill="hold"/>
                                        <p:tgtEl>
                                          <p:spTgt spid="46085">
                                            <p:txEl>
                                              <p:charRg st="57" end="7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6085">
                                            <p:txEl>
                                              <p:charRg st="75" end="75"/>
                                            </p:txEl>
                                          </p:spTgt>
                                        </p:tgtEl>
                                        <p:attrNameLst>
                                          <p:attrName>style.visibility</p:attrName>
                                        </p:attrNameLst>
                                      </p:cBhvr>
                                      <p:to>
                                        <p:strVal val="visible"/>
                                      </p:to>
                                    </p:set>
                                    <p:animEffect transition="in" filter="fade">
                                      <p:cBhvr>
                                        <p:cTn id="42" dur="1000"/>
                                        <p:tgtEl>
                                          <p:spTgt spid="46085">
                                            <p:txEl>
                                              <p:charRg st="75" end="75"/>
                                            </p:txEl>
                                          </p:spTgt>
                                        </p:tgtEl>
                                      </p:cBhvr>
                                    </p:animEffect>
                                    <p:anim calcmode="lin" valueType="num">
                                      <p:cBhvr>
                                        <p:cTn id="43" dur="1000" fill="hold"/>
                                        <p:tgtEl>
                                          <p:spTgt spid="46085">
                                            <p:txEl>
                                              <p:charRg st="75" end="75"/>
                                            </p:txEl>
                                          </p:spTgt>
                                        </p:tgtEl>
                                        <p:attrNameLst>
                                          <p:attrName>ppt_x</p:attrName>
                                        </p:attrNameLst>
                                      </p:cBhvr>
                                      <p:tavLst>
                                        <p:tav tm="0">
                                          <p:val>
                                            <p:strVal val="#ppt_x"/>
                                          </p:val>
                                        </p:tav>
                                        <p:tav tm="100000">
                                          <p:val>
                                            <p:strVal val="#ppt_x"/>
                                          </p:val>
                                        </p:tav>
                                      </p:tavLst>
                                    </p:anim>
                                    <p:anim calcmode="lin" valueType="num">
                                      <p:cBhvr>
                                        <p:cTn id="44" dur="1000" fill="hold"/>
                                        <p:tgtEl>
                                          <p:spTgt spid="46085">
                                            <p:txEl>
                                              <p:charRg st="75" end="7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矩形 2"/>
          <p:cNvSpPr/>
          <p:nvPr/>
        </p:nvSpPr>
        <p:spPr>
          <a:xfrm>
            <a:off x="395536" y="627534"/>
            <a:ext cx="8280400" cy="1223092"/>
          </a:xfrm>
          <a:prstGeom prst="rect">
            <a:avLst/>
          </a:prstGeom>
          <a:noFill/>
          <a:ln w="9525">
            <a:noFill/>
          </a:ln>
        </p:spPr>
        <p:txBody>
          <a:bodyPr>
            <a:spAutoFit/>
          </a:bodyPr>
          <a:lstStyle/>
          <a:p>
            <a:pPr marL="457200" indent="-457200" eaLnBrk="1" hangingPunct="1">
              <a:lnSpc>
                <a:spcPct val="140000"/>
              </a:lnSpc>
              <a:buFont typeface="Arial" panose="020B0604020202020204" pitchFamily="34" charset="0"/>
              <a:buChar char="•"/>
            </a:pPr>
            <a:r>
              <a:rPr lang="zh-CN" altLang="en-US" sz="1800" b="1" dirty="0">
                <a:solidFill>
                  <a:schemeClr val="tx1"/>
                </a:solidFill>
                <a:latin typeface="华文新魏" panose="02010800040101010101" pitchFamily="2" charset="-122"/>
                <a:ea typeface="华文新魏" panose="02010800040101010101" pitchFamily="2" charset="-122"/>
                <a:sym typeface="+mn-ea"/>
              </a:rPr>
              <a:t>总线上的所有信号具有相同的延迟，并不需要表示其中任一位信号在瞬时的具体逻辑值，仅需标注这一组信号发生转换的时间，尤其重要的是标注发生转换相对于系统中控制信号发生转换时的相对时间差。</a:t>
            </a:r>
          </a:p>
        </p:txBody>
      </p:sp>
      <p:pic>
        <p:nvPicPr>
          <p:cNvPr id="4" name="Picture 5" descr="2-22">
            <a:extLst>
              <a:ext uri="{FF2B5EF4-FFF2-40B4-BE49-F238E27FC236}">
                <a16:creationId xmlns:a16="http://schemas.microsoft.com/office/drawing/2014/main" id="{AAD77B06-C379-476C-AC90-3510323083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4855" y="1995686"/>
            <a:ext cx="6481762"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9264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Effect transition="in" filter="fade">
                                      <p:cBhvr>
                                        <p:cTn id="7" dur="1000"/>
                                        <p:tgtEl>
                                          <p:spTgt spid="46085">
                                            <p:txEl>
                                              <p:pRg st="0" end="0"/>
                                            </p:txEl>
                                          </p:spTgt>
                                        </p:tgtEl>
                                      </p:cBhvr>
                                    </p:animEffect>
                                    <p:anim calcmode="lin" valueType="num">
                                      <p:cBhvr>
                                        <p:cTn id="8" dur="10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60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6085">
                                            <p:txEl>
                                              <p:charRg st="57" end="75"/>
                                            </p:txEl>
                                          </p:spTgt>
                                        </p:tgtEl>
                                        <p:attrNameLst>
                                          <p:attrName>style.visibility</p:attrName>
                                        </p:attrNameLst>
                                      </p:cBhvr>
                                      <p:to>
                                        <p:strVal val="visible"/>
                                      </p:to>
                                    </p:set>
                                    <p:animEffect transition="in" filter="fade">
                                      <p:cBhvr>
                                        <p:cTn id="14" dur="1000"/>
                                        <p:tgtEl>
                                          <p:spTgt spid="46085">
                                            <p:txEl>
                                              <p:charRg st="57" end="75"/>
                                            </p:txEl>
                                          </p:spTgt>
                                        </p:tgtEl>
                                      </p:cBhvr>
                                    </p:animEffect>
                                    <p:anim calcmode="lin" valueType="num">
                                      <p:cBhvr>
                                        <p:cTn id="15" dur="1000" fill="hold"/>
                                        <p:tgtEl>
                                          <p:spTgt spid="46085">
                                            <p:txEl>
                                              <p:charRg st="57" end="75"/>
                                            </p:txEl>
                                          </p:spTgt>
                                        </p:tgtEl>
                                        <p:attrNameLst>
                                          <p:attrName>ppt_x</p:attrName>
                                        </p:attrNameLst>
                                      </p:cBhvr>
                                      <p:tavLst>
                                        <p:tav tm="0">
                                          <p:val>
                                            <p:strVal val="#ppt_x"/>
                                          </p:val>
                                        </p:tav>
                                        <p:tav tm="100000">
                                          <p:val>
                                            <p:strVal val="#ppt_x"/>
                                          </p:val>
                                        </p:tav>
                                      </p:tavLst>
                                    </p:anim>
                                    <p:anim calcmode="lin" valueType="num">
                                      <p:cBhvr>
                                        <p:cTn id="16" dur="1000" fill="hold"/>
                                        <p:tgtEl>
                                          <p:spTgt spid="46085">
                                            <p:txEl>
                                              <p:charRg st="57" end="7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6085">
                                            <p:txEl>
                                              <p:charRg st="75" end="75"/>
                                            </p:txEl>
                                          </p:spTgt>
                                        </p:tgtEl>
                                        <p:attrNameLst>
                                          <p:attrName>style.visibility</p:attrName>
                                        </p:attrNameLst>
                                      </p:cBhvr>
                                      <p:to>
                                        <p:strVal val="visible"/>
                                      </p:to>
                                    </p:set>
                                    <p:animEffect transition="in" filter="fade">
                                      <p:cBhvr>
                                        <p:cTn id="21" dur="1000"/>
                                        <p:tgtEl>
                                          <p:spTgt spid="46085">
                                            <p:txEl>
                                              <p:charRg st="75" end="75"/>
                                            </p:txEl>
                                          </p:spTgt>
                                        </p:tgtEl>
                                      </p:cBhvr>
                                    </p:animEffect>
                                    <p:anim calcmode="lin" valueType="num">
                                      <p:cBhvr>
                                        <p:cTn id="22" dur="1000" fill="hold"/>
                                        <p:tgtEl>
                                          <p:spTgt spid="46085">
                                            <p:txEl>
                                              <p:charRg st="75" end="75"/>
                                            </p:txEl>
                                          </p:spTgt>
                                        </p:tgtEl>
                                        <p:attrNameLst>
                                          <p:attrName>ppt_x</p:attrName>
                                        </p:attrNameLst>
                                      </p:cBhvr>
                                      <p:tavLst>
                                        <p:tav tm="0">
                                          <p:val>
                                            <p:strVal val="#ppt_x"/>
                                          </p:val>
                                        </p:tav>
                                        <p:tav tm="100000">
                                          <p:val>
                                            <p:strVal val="#ppt_x"/>
                                          </p:val>
                                        </p:tav>
                                      </p:tavLst>
                                    </p:anim>
                                    <p:anim calcmode="lin" valueType="num">
                                      <p:cBhvr>
                                        <p:cTn id="23" dur="1000" fill="hold"/>
                                        <p:tgtEl>
                                          <p:spTgt spid="46085">
                                            <p:txEl>
                                              <p:charRg st="75" end="7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p:cNvSpPr>
          <p:nvPr>
            <p:ph type="title"/>
          </p:nvPr>
        </p:nvSpPr>
        <p:spPr>
          <a:xfrm>
            <a:off x="673100" y="627063"/>
            <a:ext cx="6408738" cy="617537"/>
          </a:xfrm>
          <a:noFill/>
          <a:ln>
            <a:noFill/>
          </a:ln>
        </p:spPr>
        <p:txBody>
          <a:bodyPr/>
          <a:lstStyle/>
          <a:p>
            <a:pPr eaLnBrk="1" hangingPunct="1"/>
            <a:r>
              <a:rPr lang="en-US" altLang="zh-CN" sz="2400" b="1" dirty="0">
                <a:latin typeface="华文新魏" panose="02010800040101010101" pitchFamily="2" charset="-122"/>
                <a:ea typeface="华文新魏" panose="02010800040101010101" pitchFamily="2" charset="-122"/>
              </a:rPr>
              <a:t>2.1</a:t>
            </a:r>
            <a:r>
              <a:rPr lang="zh-CN" altLang="en-US" sz="2400" b="1" dirty="0">
                <a:latin typeface="华文新魏" panose="02010800040101010101" pitchFamily="2" charset="-122"/>
                <a:ea typeface="华文新魏" panose="02010800040101010101" pitchFamily="2" charset="-122"/>
              </a:rPr>
              <a:t> 逻辑电路描述（设计文档）</a:t>
            </a:r>
            <a:endParaRPr lang="en-US" altLang="zh-CN" sz="2400" b="1" i="1" dirty="0">
              <a:latin typeface="华文新魏" panose="02010800040101010101" pitchFamily="2" charset="-122"/>
              <a:ea typeface="华文新魏" panose="02010800040101010101" pitchFamily="2" charset="-122"/>
            </a:endParaRPr>
          </a:p>
        </p:txBody>
      </p:sp>
      <p:sp>
        <p:nvSpPr>
          <p:cNvPr id="13314" name="Rectangle 4"/>
          <p:cNvSpPr>
            <a:spLocks noGrp="1"/>
          </p:cNvSpPr>
          <p:nvPr>
            <p:ph idx="1"/>
          </p:nvPr>
        </p:nvSpPr>
        <p:spPr>
          <a:xfrm>
            <a:off x="1214438" y="1168400"/>
            <a:ext cx="7389812" cy="2128838"/>
          </a:xfrm>
          <a:noFill/>
          <a:ln>
            <a:noFill/>
          </a:ln>
        </p:spPr>
        <p:txBody>
          <a:bodyPr/>
          <a:lstStyle/>
          <a:p>
            <a:pPr marL="609600" indent="-609600" eaLnBrk="1" hangingPunct="1">
              <a:buNone/>
            </a:pPr>
            <a:r>
              <a:rPr lang="zh-CN" altLang="en-US" sz="1800" b="1" dirty="0">
                <a:latin typeface="华文新魏" panose="02010800040101010101" pitchFamily="2" charset="-122"/>
                <a:ea typeface="华文新魏" panose="02010800040101010101" pitchFamily="2" charset="-122"/>
              </a:rPr>
              <a:t>用</a:t>
            </a:r>
            <a:r>
              <a:rPr lang="zh-CN" altLang="en-US" sz="1800" b="1" dirty="0">
                <a:solidFill>
                  <a:srgbClr val="FF0000"/>
                </a:solidFill>
                <a:latin typeface="华文新魏" panose="02010800040101010101" pitchFamily="2" charset="-122"/>
                <a:ea typeface="华文新魏" panose="02010800040101010101" pitchFamily="2" charset="-122"/>
              </a:rPr>
              <a:t>结构化的思想</a:t>
            </a:r>
            <a:r>
              <a:rPr lang="zh-CN" altLang="en-US" sz="1800" b="1" dirty="0">
                <a:latin typeface="华文新魏" panose="02010800040101010101" pitchFamily="2" charset="-122"/>
                <a:ea typeface="华文新魏" panose="02010800040101010101" pitchFamily="2" charset="-122"/>
              </a:rPr>
              <a:t>完成一个复杂系统的分析和设计过程：</a:t>
            </a:r>
          </a:p>
          <a:p>
            <a:pPr marL="609600" indent="-609600" eaLnBrk="1" hangingPunct="1">
              <a:buFont typeface="Times New Roman" panose="02020603050405020304" pitchFamily="18" charset="0"/>
              <a:buAutoNum type="arabicParenBoth"/>
            </a:pPr>
            <a:r>
              <a:rPr lang="zh-CN" altLang="en-US" sz="1800" b="1" dirty="0">
                <a:latin typeface="华文新魏" panose="02010800040101010101" pitchFamily="2" charset="-122"/>
                <a:ea typeface="华文新魏" panose="02010800040101010101" pitchFamily="2" charset="-122"/>
              </a:rPr>
              <a:t>整个复杂系统划分成若干子系统；</a:t>
            </a:r>
          </a:p>
          <a:p>
            <a:pPr marL="609600" indent="-609600" eaLnBrk="1" hangingPunct="1">
              <a:buFont typeface="Times New Roman" panose="02020603050405020304" pitchFamily="18" charset="0"/>
              <a:buAutoNum type="arabicParenBoth"/>
            </a:pPr>
            <a:r>
              <a:rPr lang="zh-CN" altLang="en-US" sz="1800" b="1" dirty="0">
                <a:latin typeface="华文新魏" panose="02010800040101010101" pitchFamily="2" charset="-122"/>
                <a:ea typeface="华文新魏" panose="02010800040101010101" pitchFamily="2" charset="-122"/>
              </a:rPr>
              <a:t>每个子系统划分成较为简单、较为规范的电路单元；</a:t>
            </a:r>
          </a:p>
          <a:p>
            <a:pPr marL="609600" indent="-609600" eaLnBrk="1" hangingPunct="1">
              <a:buFont typeface="Times New Roman" panose="02020603050405020304" pitchFamily="18" charset="0"/>
              <a:buAutoNum type="arabicParenBoth"/>
            </a:pPr>
            <a:r>
              <a:rPr lang="zh-CN" altLang="en-US" sz="1800" b="1" dirty="0">
                <a:solidFill>
                  <a:srgbClr val="0000FF"/>
                </a:solidFill>
                <a:latin typeface="华文新魏" panose="02010800040101010101" pitchFamily="2" charset="-122"/>
                <a:ea typeface="华文新魏" panose="02010800040101010101" pitchFamily="2" charset="-122"/>
              </a:rPr>
              <a:t>自顶向下</a:t>
            </a:r>
            <a:r>
              <a:rPr lang="zh-CN" altLang="en-US" sz="1800" b="1" dirty="0">
                <a:latin typeface="华文新魏" panose="02010800040101010101" pitchFamily="2" charset="-122"/>
                <a:ea typeface="华文新魏" panose="02010800040101010101" pitchFamily="2" charset="-122"/>
              </a:rPr>
              <a:t>地规划设计</a:t>
            </a:r>
            <a:r>
              <a:rPr lang="en-US" altLang="zh-CN" sz="1800" b="1" i="1" dirty="0">
                <a:latin typeface="华文新魏" panose="02010800040101010101" pitchFamily="2" charset="-122"/>
                <a:ea typeface="华文新魏" panose="02010800040101010101" pitchFamily="2" charset="-122"/>
              </a:rPr>
              <a:t>(Top-down Modular Design)</a:t>
            </a: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a:t>
            </a:r>
            <a:r>
              <a:rPr lang="zh-CN" altLang="en-US" sz="1800" b="1" dirty="0">
                <a:solidFill>
                  <a:srgbClr val="0000FF"/>
                </a:solidFill>
                <a:latin typeface="华文新魏" panose="02010800040101010101" pitchFamily="2" charset="-122"/>
                <a:ea typeface="华文新魏" panose="02010800040101010101" pitchFamily="2" charset="-122"/>
              </a:rPr>
              <a:t>从下而上</a:t>
            </a:r>
            <a:r>
              <a:rPr lang="zh-CN" altLang="en-US" sz="1800" b="1" dirty="0">
                <a:latin typeface="华文新魏" panose="02010800040101010101" pitchFamily="2" charset="-122"/>
                <a:ea typeface="华文新魏" panose="02010800040101010101" pitchFamily="2" charset="-122"/>
              </a:rPr>
              <a:t>地进行分析和处理</a:t>
            </a:r>
            <a:r>
              <a:rPr lang="en-US" altLang="zh-CN" sz="1800" b="1" i="1" dirty="0">
                <a:latin typeface="华文新魏" panose="02010800040101010101" pitchFamily="2" charset="-122"/>
                <a:ea typeface="华文新魏" panose="02010800040101010101" pitchFamily="2" charset="-122"/>
              </a:rPr>
              <a:t>(Bottom-up Process)</a:t>
            </a:r>
            <a:r>
              <a:rPr lang="zh-CN" altLang="en-US" sz="1800" b="1" dirty="0">
                <a:latin typeface="华文新魏" panose="02010800040101010101" pitchFamily="2" charset="-122"/>
                <a:ea typeface="华文新魏" panose="02010800040101010101" pitchFamily="2" charset="-122"/>
              </a:rPr>
              <a:t>；</a:t>
            </a:r>
          </a:p>
          <a:p>
            <a:pPr marL="609600" indent="-609600" eaLnBrk="1" hangingPunct="1">
              <a:buFont typeface="Times New Roman" panose="02020603050405020304" pitchFamily="18" charset="0"/>
              <a:buAutoNum type="arabicParenBoth"/>
            </a:pPr>
            <a:r>
              <a:rPr lang="zh-CN" altLang="en-US" sz="1800" b="1" dirty="0">
                <a:latin typeface="华文新魏" panose="02010800040101010101" pitchFamily="2" charset="-122"/>
                <a:ea typeface="华文新魏" panose="02010800040101010101" pitchFamily="2" charset="-122"/>
              </a:rPr>
              <a:t>建立一套标准化的逻辑电路描述文档。</a:t>
            </a:r>
          </a:p>
        </p:txBody>
      </p:sp>
      <p:sp>
        <p:nvSpPr>
          <p:cNvPr id="2" name="Text Box 5"/>
          <p:cNvSpPr txBox="1"/>
          <p:nvPr/>
        </p:nvSpPr>
        <p:spPr>
          <a:xfrm>
            <a:off x="279400" y="3327400"/>
            <a:ext cx="8098790" cy="1918335"/>
          </a:xfrm>
          <a:prstGeom prst="rect">
            <a:avLst/>
          </a:prstGeom>
          <a:noFill/>
          <a:ln w="9525">
            <a:noFill/>
          </a:ln>
        </p:spPr>
        <p:txBody>
          <a:bodyPr wrap="square">
            <a:spAutoFit/>
          </a:bodyPr>
          <a:lstStyle/>
          <a:p>
            <a:pPr marL="457200" indent="-457200" eaLnBrk="1" hangingPunct="1">
              <a:spcBef>
                <a:spcPct val="20000"/>
              </a:spcBef>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作为</a:t>
            </a:r>
            <a:r>
              <a:rPr lang="zh-CN" altLang="en-US" sz="1800" b="1" dirty="0">
                <a:solidFill>
                  <a:srgbClr val="FF0000"/>
                </a:solidFill>
                <a:latin typeface="华文新魏" panose="02010800040101010101" pitchFamily="2" charset="-122"/>
                <a:ea typeface="华文新魏" panose="02010800040101010101" pitchFamily="2" charset="-122"/>
              </a:rPr>
              <a:t>规范化的技术“语言”  </a:t>
            </a:r>
            <a:r>
              <a:rPr lang="zh-CN" altLang="en-US" sz="1800" b="1" dirty="0">
                <a:solidFill>
                  <a:schemeClr val="tx1"/>
                </a:solidFill>
                <a:latin typeface="华文新魏" panose="02010800040101010101" pitchFamily="2" charset="-122"/>
                <a:ea typeface="华文新魏" panose="02010800040101010101" pitchFamily="2" charset="-122"/>
              </a:rPr>
              <a:t>，逻辑电路</a:t>
            </a:r>
            <a:r>
              <a:rPr lang="zh-CN" altLang="en-US" sz="1800" b="1" dirty="0">
                <a:solidFill>
                  <a:srgbClr val="0000FF"/>
                </a:solidFill>
                <a:latin typeface="华文新魏" panose="02010800040101010101" pitchFamily="2" charset="-122"/>
                <a:ea typeface="华文新魏" panose="02010800040101010101" pitchFamily="2" charset="-122"/>
              </a:rPr>
              <a:t>设计文档标准</a:t>
            </a:r>
            <a:r>
              <a:rPr lang="zh-CN" altLang="en-US" sz="1800" b="1" dirty="0">
                <a:solidFill>
                  <a:schemeClr val="tx1"/>
                </a:solidFill>
                <a:latin typeface="华文新魏" panose="02010800040101010101" pitchFamily="2" charset="-122"/>
                <a:ea typeface="华文新魏" panose="02010800040101010101" pitchFamily="2" charset="-122"/>
              </a:rPr>
              <a:t>对数字系统的分析、设计和技术交流都很重要。</a:t>
            </a:r>
          </a:p>
          <a:p>
            <a:pPr marL="457200" indent="-457200" eaLnBrk="1" hangingPunct="1">
              <a:spcBef>
                <a:spcPct val="20000"/>
              </a:spcBef>
              <a:buFont typeface="Arial" panose="020B0604020202020204" pitchFamily="34" charset="0"/>
            </a:pP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spcBef>
                <a:spcPct val="20000"/>
              </a:spcBef>
            </a:pPr>
            <a:r>
              <a:rPr lang="zh-CN" altLang="en-US" sz="1800" b="1" dirty="0">
                <a:solidFill>
                  <a:schemeClr val="tx1"/>
                </a:solidFill>
                <a:latin typeface="华文新魏" panose="02010800040101010101" pitchFamily="2" charset="-122"/>
                <a:ea typeface="华文新魏" panose="02010800040101010101" pitchFamily="2" charset="-122"/>
              </a:rPr>
              <a:t>        一个复杂电路系统的</a:t>
            </a:r>
            <a:r>
              <a:rPr lang="zh-CN" altLang="en-US" sz="1800" b="1" dirty="0">
                <a:solidFill>
                  <a:srgbClr val="0000FF"/>
                </a:solidFill>
                <a:latin typeface="华文新魏" panose="02010800040101010101" pitchFamily="2" charset="-122"/>
                <a:ea typeface="华文新魏" panose="02010800040101010101" pitchFamily="2" charset="-122"/>
              </a:rPr>
              <a:t>文档</a:t>
            </a:r>
            <a:r>
              <a:rPr lang="zh-CN" altLang="en-US" sz="1800" b="1" dirty="0">
                <a:solidFill>
                  <a:schemeClr val="tx1"/>
                </a:solidFill>
                <a:latin typeface="华文新魏" panose="02010800040101010101" pitchFamily="2" charset="-122"/>
                <a:ea typeface="华文新魏" panose="02010800040101010101" pitchFamily="2" charset="-122"/>
              </a:rPr>
              <a:t>至少应包括如下</a:t>
            </a:r>
            <a:r>
              <a:rPr lang="zh-CN" altLang="en-US" sz="1800" b="1" u="sng" dirty="0">
                <a:solidFill>
                  <a:srgbClr val="FF0000"/>
                </a:solidFill>
                <a:latin typeface="华文新魏" panose="02010800040101010101" pitchFamily="2" charset="-122"/>
                <a:ea typeface="华文新魏" panose="02010800040101010101" pitchFamily="2" charset="-122"/>
              </a:rPr>
              <a:t>五个方面</a:t>
            </a:r>
            <a:r>
              <a:rPr lang="zh-CN" altLang="en-US" sz="1800" b="1" dirty="0">
                <a:solidFill>
                  <a:schemeClr val="tx1"/>
                </a:solidFill>
                <a:latin typeface="华文新魏" panose="02010800040101010101" pitchFamily="2" charset="-122"/>
                <a:ea typeface="华文新魏" panose="02010800040101010101" pitchFamily="2" charset="-122"/>
              </a:rPr>
              <a:t>：框图、电路图、时间（序）图、逻辑电路功能描述和电路整体功能、性能、可靠性等</a:t>
            </a:r>
            <a:r>
              <a:rPr lang="zh-CN" altLang="en-US" sz="1800" b="1" dirty="0">
                <a:solidFill>
                  <a:schemeClr val="tx1"/>
                </a:solidFill>
                <a:latin typeface="华文新魏" panose="02010800040101010101" pitchFamily="2" charset="-122"/>
                <a:ea typeface="华文新魏" panose="02010800040101010101" pitchFamily="2" charset="-122"/>
                <a:sym typeface="+mn-ea"/>
              </a:rPr>
              <a:t>说明</a:t>
            </a:r>
            <a:r>
              <a:rPr lang="zh-CN" altLang="en-US" sz="1800" b="1" dirty="0">
                <a:solidFill>
                  <a:schemeClr val="tx1"/>
                </a:solidFill>
                <a:latin typeface="华文新魏" panose="02010800040101010101" pitchFamily="2" charset="-122"/>
                <a:ea typeface="华文新魏" panose="02010800040101010101" pitchFamily="2" charset="-122"/>
              </a:rPr>
              <a:t>。</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spcBef>
                <a:spcPct val="20000"/>
              </a:spcBef>
              <a:buFont typeface="Arial" panose="020B0604020202020204" pitchFamily="34" charset="0"/>
            </a:pPr>
            <a:endParaRPr lang="en-US" altLang="zh-CN" sz="1800" b="1"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314">
                                            <p:txEl>
                                              <p:pRg st="0" end="0"/>
                                            </p:txEl>
                                          </p:spTgt>
                                        </p:tgtEl>
                                        <p:attrNameLst>
                                          <p:attrName>style.visibility</p:attrName>
                                        </p:attrNameLst>
                                      </p:cBhvr>
                                      <p:to>
                                        <p:strVal val="visible"/>
                                      </p:to>
                                    </p:set>
                                    <p:animEffect transition="in" filter="fade">
                                      <p:cBhvr>
                                        <p:cTn id="14" dur="1000"/>
                                        <p:tgtEl>
                                          <p:spTgt spid="13314">
                                            <p:txEl>
                                              <p:pRg st="0" end="0"/>
                                            </p:txEl>
                                          </p:spTgt>
                                        </p:tgtEl>
                                      </p:cBhvr>
                                    </p:animEffect>
                                    <p:anim calcmode="lin" valueType="num">
                                      <p:cBhvr>
                                        <p:cTn id="15" dur="1000" fill="hold"/>
                                        <p:tgtEl>
                                          <p:spTgt spid="1331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3314">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3314">
                                            <p:txEl>
                                              <p:pRg st="1" end="1"/>
                                            </p:txEl>
                                          </p:spTgt>
                                        </p:tgtEl>
                                        <p:attrNameLst>
                                          <p:attrName>style.visibility</p:attrName>
                                        </p:attrNameLst>
                                      </p:cBhvr>
                                      <p:to>
                                        <p:strVal val="visible"/>
                                      </p:to>
                                    </p:set>
                                    <p:animEffect transition="in" filter="fade">
                                      <p:cBhvr>
                                        <p:cTn id="19" dur="1000"/>
                                        <p:tgtEl>
                                          <p:spTgt spid="13314">
                                            <p:txEl>
                                              <p:pRg st="1" end="1"/>
                                            </p:txEl>
                                          </p:spTgt>
                                        </p:tgtEl>
                                      </p:cBhvr>
                                    </p:animEffect>
                                    <p:anim calcmode="lin" valueType="num">
                                      <p:cBhvr>
                                        <p:cTn id="20" dur="1000" fill="hold"/>
                                        <p:tgtEl>
                                          <p:spTgt spid="1331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13314">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3314">
                                            <p:txEl>
                                              <p:pRg st="2" end="2"/>
                                            </p:txEl>
                                          </p:spTgt>
                                        </p:tgtEl>
                                        <p:attrNameLst>
                                          <p:attrName>style.visibility</p:attrName>
                                        </p:attrNameLst>
                                      </p:cBhvr>
                                      <p:to>
                                        <p:strVal val="visible"/>
                                      </p:to>
                                    </p:set>
                                    <p:animEffect transition="in" filter="fade">
                                      <p:cBhvr>
                                        <p:cTn id="24" dur="1000"/>
                                        <p:tgtEl>
                                          <p:spTgt spid="13314">
                                            <p:txEl>
                                              <p:pRg st="2" end="2"/>
                                            </p:txEl>
                                          </p:spTgt>
                                        </p:tgtEl>
                                      </p:cBhvr>
                                    </p:animEffect>
                                    <p:anim calcmode="lin" valueType="num">
                                      <p:cBhvr>
                                        <p:cTn id="25" dur="1000" fill="hold"/>
                                        <p:tgtEl>
                                          <p:spTgt spid="13314">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13314">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314">
                                            <p:txEl>
                                              <p:pRg st="3" end="3"/>
                                            </p:txEl>
                                          </p:spTgt>
                                        </p:tgtEl>
                                        <p:attrNameLst>
                                          <p:attrName>style.visibility</p:attrName>
                                        </p:attrNameLst>
                                      </p:cBhvr>
                                      <p:to>
                                        <p:strVal val="visible"/>
                                      </p:to>
                                    </p:set>
                                    <p:animEffect transition="in" filter="fade">
                                      <p:cBhvr>
                                        <p:cTn id="29" dur="1000"/>
                                        <p:tgtEl>
                                          <p:spTgt spid="13314">
                                            <p:txEl>
                                              <p:pRg st="3" end="3"/>
                                            </p:txEl>
                                          </p:spTgt>
                                        </p:tgtEl>
                                      </p:cBhvr>
                                    </p:animEffect>
                                    <p:anim calcmode="lin" valueType="num">
                                      <p:cBhvr>
                                        <p:cTn id="30" dur="1000" fill="hold"/>
                                        <p:tgtEl>
                                          <p:spTgt spid="13314">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13314">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314">
                                            <p:txEl>
                                              <p:pRg st="4" end="4"/>
                                            </p:txEl>
                                          </p:spTgt>
                                        </p:tgtEl>
                                        <p:attrNameLst>
                                          <p:attrName>style.visibility</p:attrName>
                                        </p:attrNameLst>
                                      </p:cBhvr>
                                      <p:to>
                                        <p:strVal val="visible"/>
                                      </p:to>
                                    </p:set>
                                    <p:animEffect transition="in" filter="fade">
                                      <p:cBhvr>
                                        <p:cTn id="34" dur="1000"/>
                                        <p:tgtEl>
                                          <p:spTgt spid="13314">
                                            <p:txEl>
                                              <p:pRg st="4" end="4"/>
                                            </p:txEl>
                                          </p:spTgt>
                                        </p:tgtEl>
                                      </p:cBhvr>
                                    </p:animEffect>
                                    <p:anim calcmode="lin" valueType="num">
                                      <p:cBhvr>
                                        <p:cTn id="35" dur="1000" fill="hold"/>
                                        <p:tgtEl>
                                          <p:spTgt spid="13314">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1331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
                                            <p:txEl>
                                              <p:charRg st="0" end="57"/>
                                            </p:txEl>
                                          </p:spTgt>
                                        </p:tgtEl>
                                        <p:attrNameLst>
                                          <p:attrName>style.visibility</p:attrName>
                                        </p:attrNameLst>
                                      </p:cBhvr>
                                      <p:to>
                                        <p:strVal val="visible"/>
                                      </p:to>
                                    </p:set>
                                    <p:animEffect transition="in" filter="fade">
                                      <p:cBhvr>
                                        <p:cTn id="41" dur="1000"/>
                                        <p:tgtEl>
                                          <p:spTgt spid="2">
                                            <p:txEl>
                                              <p:charRg st="0" end="57"/>
                                            </p:txEl>
                                          </p:spTgt>
                                        </p:tgtEl>
                                      </p:cBhvr>
                                    </p:animEffect>
                                    <p:anim calcmode="lin" valueType="num">
                                      <p:cBhvr>
                                        <p:cTn id="42" dur="1000" fill="hold"/>
                                        <p:tgtEl>
                                          <p:spTgt spid="2">
                                            <p:txEl>
                                              <p:charRg st="0" end="57"/>
                                            </p:txEl>
                                          </p:spTgt>
                                        </p:tgtEl>
                                        <p:attrNameLst>
                                          <p:attrName>ppt_x</p:attrName>
                                        </p:attrNameLst>
                                      </p:cBhvr>
                                      <p:tavLst>
                                        <p:tav tm="0">
                                          <p:val>
                                            <p:strVal val="#ppt_x"/>
                                          </p:val>
                                        </p:tav>
                                        <p:tav tm="100000">
                                          <p:val>
                                            <p:strVal val="#ppt_x"/>
                                          </p:val>
                                        </p:tav>
                                      </p:tavLst>
                                    </p:anim>
                                    <p:anim calcmode="lin" valueType="num">
                                      <p:cBhvr>
                                        <p:cTn id="43" dur="1000" fill="hold"/>
                                        <p:tgtEl>
                                          <p:spTgt spid="2">
                                            <p:txEl>
                                              <p:charRg st="0" end="57"/>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charRg st="58" end="112"/>
                                            </p:txEl>
                                          </p:spTgt>
                                        </p:tgtEl>
                                        <p:attrNameLst>
                                          <p:attrName>style.visibility</p:attrName>
                                        </p:attrNameLst>
                                      </p:cBhvr>
                                      <p:to>
                                        <p:strVal val="visible"/>
                                      </p:to>
                                    </p:set>
                                    <p:animEffect transition="in" filter="fade">
                                      <p:cBhvr>
                                        <p:cTn id="48" dur="1000"/>
                                        <p:tgtEl>
                                          <p:spTgt spid="2">
                                            <p:txEl>
                                              <p:charRg st="58" end="112"/>
                                            </p:txEl>
                                          </p:spTgt>
                                        </p:tgtEl>
                                      </p:cBhvr>
                                    </p:animEffect>
                                    <p:anim calcmode="lin" valueType="num">
                                      <p:cBhvr>
                                        <p:cTn id="49" dur="1000" fill="hold"/>
                                        <p:tgtEl>
                                          <p:spTgt spid="2">
                                            <p:txEl>
                                              <p:charRg st="58" end="112"/>
                                            </p:txEl>
                                          </p:spTgt>
                                        </p:tgtEl>
                                        <p:attrNameLst>
                                          <p:attrName>ppt_x</p:attrName>
                                        </p:attrNameLst>
                                      </p:cBhvr>
                                      <p:tavLst>
                                        <p:tav tm="0">
                                          <p:val>
                                            <p:strVal val="#ppt_x"/>
                                          </p:val>
                                        </p:tav>
                                        <p:tav tm="100000">
                                          <p:val>
                                            <p:strVal val="#ppt_x"/>
                                          </p:val>
                                        </p:tav>
                                      </p:tavLst>
                                    </p:anim>
                                    <p:anim calcmode="lin" valueType="num">
                                      <p:cBhvr>
                                        <p:cTn id="50" dur="1000" fill="hold"/>
                                        <p:tgtEl>
                                          <p:spTgt spid="2">
                                            <p:txEl>
                                              <p:charRg st="58" end="1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title"/>
          </p:nvPr>
        </p:nvSpPr>
        <p:spPr>
          <a:xfrm>
            <a:off x="250825" y="536575"/>
            <a:ext cx="7921625" cy="450850"/>
          </a:xfrm>
          <a:noFill/>
          <a:ln>
            <a:noFill/>
          </a:ln>
        </p:spPr>
        <p:txBody>
          <a:bodyPr/>
          <a:lstStyle/>
          <a:p>
            <a:pPr eaLnBrk="1" hangingPunct="1">
              <a:lnSpc>
                <a:spcPct val="120000"/>
              </a:lnSpc>
            </a:pPr>
            <a:r>
              <a:rPr lang="en-US" altLang="zh-CN" sz="2400" b="1" dirty="0">
                <a:solidFill>
                  <a:srgbClr val="FF0000"/>
                </a:solidFill>
                <a:latin typeface="华文新魏" panose="02010800040101010101" pitchFamily="2" charset="-122"/>
                <a:ea typeface="华文新魏" panose="02010800040101010101" pitchFamily="2" charset="-122"/>
              </a:rPr>
              <a:t>4</a:t>
            </a:r>
            <a:r>
              <a:rPr lang="zh-CN" altLang="en-US" sz="2400" b="1" dirty="0">
                <a:solidFill>
                  <a:srgbClr val="FF0000"/>
                </a:solidFill>
                <a:latin typeface="华文新魏" panose="02010800040101010101" pitchFamily="2" charset="-122"/>
                <a:ea typeface="华文新魏" panose="02010800040101010101" pitchFamily="2" charset="-122"/>
              </a:rPr>
              <a:t>.结构化逻辑描述  </a:t>
            </a:r>
            <a:r>
              <a:rPr lang="en-US" altLang="zh-CN" sz="2400" b="1" dirty="0">
                <a:solidFill>
                  <a:srgbClr val="FF0000"/>
                </a:solidFill>
                <a:latin typeface="华文新魏" panose="02010800040101010101" pitchFamily="2" charset="-122"/>
                <a:ea typeface="华文新魏" panose="02010800040101010101" pitchFamily="2" charset="-122"/>
              </a:rPr>
              <a:t>(Structured Logic Description)</a:t>
            </a:r>
            <a:br>
              <a:rPr lang="zh-CN" altLang="en-US" sz="2400" dirty="0">
                <a:solidFill>
                  <a:srgbClr val="FF0000"/>
                </a:solidFill>
                <a:latin typeface="华文新魏" panose="02010800040101010101" pitchFamily="2" charset="-122"/>
                <a:ea typeface="华文新魏" panose="02010800040101010101" pitchFamily="2" charset="-122"/>
              </a:rPr>
            </a:br>
            <a:endParaRPr lang="zh-CN" altLang="en-US" sz="1800" dirty="0">
              <a:latin typeface="华文新魏" panose="02010800040101010101" pitchFamily="2" charset="-122"/>
              <a:ea typeface="华文新魏" panose="02010800040101010101" pitchFamily="2" charset="-122"/>
            </a:endParaRPr>
          </a:p>
        </p:txBody>
      </p:sp>
      <p:sp>
        <p:nvSpPr>
          <p:cNvPr id="39938" name="Rectangle 4"/>
          <p:cNvSpPr>
            <a:spLocks noGrp="1"/>
          </p:cNvSpPr>
          <p:nvPr>
            <p:ph idx="1"/>
          </p:nvPr>
        </p:nvSpPr>
        <p:spPr>
          <a:xfrm>
            <a:off x="250825" y="2716213"/>
            <a:ext cx="8458200" cy="2052637"/>
          </a:xfrm>
          <a:noFill/>
          <a:ln>
            <a:noFill/>
          </a:ln>
        </p:spPr>
        <p:txBody>
          <a:bodyPr/>
          <a:lstStyle/>
          <a:p>
            <a:pPr eaLnBrk="1" hangingPunct="1">
              <a:buNone/>
            </a:pPr>
            <a:r>
              <a:rPr lang="zh-CN" altLang="zh-CN" sz="2400" b="1" dirty="0">
                <a:solidFill>
                  <a:srgbClr val="FF0000"/>
                </a:solidFill>
                <a:latin typeface="华文新魏" panose="02010800040101010101" pitchFamily="2" charset="-122"/>
                <a:ea typeface="华文新魏" panose="02010800040101010101" pitchFamily="2" charset="-122"/>
              </a:rPr>
              <a:t>5</a:t>
            </a:r>
            <a:r>
              <a:rPr lang="zh-CN" altLang="en-US" sz="2400" b="1" dirty="0">
                <a:solidFill>
                  <a:srgbClr val="FF0000"/>
                </a:solidFill>
                <a:latin typeface="华文新魏" panose="02010800040101010101" pitchFamily="2" charset="-122"/>
                <a:ea typeface="华文新魏" panose="02010800040101010101" pitchFamily="2" charset="-122"/>
              </a:rPr>
              <a:t>.电路说明  </a:t>
            </a:r>
            <a:r>
              <a:rPr lang="en-US" altLang="zh-CN" sz="2400" b="1" dirty="0">
                <a:solidFill>
                  <a:srgbClr val="FF0000"/>
                </a:solidFill>
                <a:latin typeface="华文新魏" panose="02010800040101010101" pitchFamily="2" charset="-122"/>
                <a:ea typeface="华文新魏" panose="02010800040101010101" pitchFamily="2" charset="-122"/>
              </a:rPr>
              <a:t>(Circuit Description)</a:t>
            </a:r>
            <a:r>
              <a:rPr lang="zh-CN" altLang="en-US" sz="2400" b="1" dirty="0">
                <a:solidFill>
                  <a:srgbClr val="FF0000"/>
                </a:solidFill>
                <a:latin typeface="华文新魏" panose="02010800040101010101" pitchFamily="2" charset="-122"/>
                <a:ea typeface="华文新魏" panose="02010800040101010101" pitchFamily="2" charset="-122"/>
              </a:rPr>
              <a:t>：</a:t>
            </a:r>
          </a:p>
          <a:p>
            <a:pPr eaLnBrk="1" hangingPunct="1">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用文字简明叙述电路的</a:t>
            </a:r>
            <a:r>
              <a:rPr lang="zh-CN" altLang="en-US" sz="1800" b="1" dirty="0">
                <a:solidFill>
                  <a:srgbClr val="FF0000"/>
                </a:solidFill>
                <a:latin typeface="华文新魏" panose="02010800040101010101" pitchFamily="2" charset="-122"/>
                <a:ea typeface="华文新魏" panose="02010800040101010101" pitchFamily="2" charset="-122"/>
              </a:rPr>
              <a:t>使用方法；</a:t>
            </a:r>
          </a:p>
          <a:p>
            <a:pPr eaLnBrk="1" hangingPunct="1">
              <a:buNone/>
            </a:pPr>
            <a:r>
              <a:rPr lang="zh-CN" altLang="en-US" sz="1800" b="1" dirty="0">
                <a:latin typeface="华文新魏" panose="02010800040101010101" pitchFamily="2" charset="-122"/>
                <a:ea typeface="华文新魏" panose="02010800040101010101" pitchFamily="2" charset="-122"/>
              </a:rPr>
              <a:t>    解释内部的</a:t>
            </a:r>
            <a:r>
              <a:rPr lang="zh-CN" altLang="en-US" sz="1800" b="1" dirty="0">
                <a:solidFill>
                  <a:srgbClr val="FF0000"/>
                </a:solidFill>
                <a:latin typeface="华文新魏" panose="02010800040101010101" pitchFamily="2" charset="-122"/>
                <a:ea typeface="华文新魏" panose="02010800040101010101" pitchFamily="2" charset="-122"/>
              </a:rPr>
              <a:t>工作方法；</a:t>
            </a:r>
          </a:p>
          <a:p>
            <a:pPr eaLnBrk="1" hangingPunct="1">
              <a:buNone/>
            </a:pPr>
            <a:r>
              <a:rPr lang="zh-CN" altLang="en-US" sz="1800" b="1" dirty="0">
                <a:latin typeface="华文新魏" panose="02010800040101010101" pitchFamily="2" charset="-122"/>
                <a:ea typeface="华文新魏" panose="02010800040101010101" pitchFamily="2" charset="-122"/>
              </a:rPr>
              <a:t>    列出设计和操作中所有可能的</a:t>
            </a:r>
            <a:r>
              <a:rPr lang="zh-CN" altLang="en-US" sz="1800" b="1" dirty="0">
                <a:solidFill>
                  <a:srgbClr val="FF0000"/>
                </a:solidFill>
                <a:latin typeface="华文新魏" panose="02010800040101010101" pitchFamily="2" charset="-122"/>
                <a:ea typeface="华文新魏" panose="02010800040101010101" pitchFamily="2" charset="-122"/>
              </a:rPr>
              <a:t>潜在缺陷</a:t>
            </a:r>
            <a:r>
              <a:rPr lang="zh-CN" altLang="en-US" sz="1800" b="1" dirty="0">
                <a:latin typeface="华文新魏" panose="02010800040101010101" pitchFamily="2" charset="-122"/>
                <a:ea typeface="华文新魏" panose="02010800040101010101" pitchFamily="2" charset="-122"/>
              </a:rPr>
              <a:t>，以及在使用不当时</a:t>
            </a:r>
            <a:r>
              <a:rPr lang="zh-CN" altLang="en-US" sz="1800" b="1" dirty="0">
                <a:solidFill>
                  <a:srgbClr val="FF0000"/>
                </a:solidFill>
                <a:latin typeface="华文新魏" panose="02010800040101010101" pitchFamily="2" charset="-122"/>
                <a:ea typeface="华文新魏" panose="02010800040101010101" pitchFamily="2" charset="-122"/>
              </a:rPr>
              <a:t>隐含的问题。</a:t>
            </a:r>
          </a:p>
          <a:p>
            <a:pPr eaLnBrk="1" hangingPunct="1">
              <a:buNone/>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（在以后的分析和设计中再介绍）			</a:t>
            </a:r>
            <a:r>
              <a:rPr lang="zh-CN" altLang="en-US" sz="1800" dirty="0">
                <a:latin typeface="华文新魏" panose="02010800040101010101" pitchFamily="2" charset="-122"/>
                <a:ea typeface="华文新魏" panose="02010800040101010101" pitchFamily="2" charset="-122"/>
              </a:rPr>
              <a:t>	</a:t>
            </a:r>
          </a:p>
        </p:txBody>
      </p:sp>
      <p:sp>
        <p:nvSpPr>
          <p:cNvPr id="2" name="矩形 1"/>
          <p:cNvSpPr/>
          <p:nvPr/>
        </p:nvSpPr>
        <p:spPr>
          <a:xfrm>
            <a:off x="468313" y="1250950"/>
            <a:ext cx="8351838" cy="119888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 </a:t>
            </a: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说明结构化逻辑器件的内部功能，如</a:t>
            </a:r>
            <a:r>
              <a:rPr kumimoji="0" lang="en-US" altLang="zh-CN"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PLA</a:t>
            </a: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、存储器芯片或者某些具有专门功能的中、大规模器件；</a:t>
            </a:r>
            <a:b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b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用</a:t>
            </a: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逻辑代数等式、状态表</a:t>
            </a:r>
            <a:r>
              <a:rPr kumimoji="0" lang="en-US" altLang="zh-CN"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a:t>
            </a: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图</a:t>
            </a:r>
            <a:r>
              <a:rPr kumimoji="0" lang="en-US" altLang="zh-CN"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a:t>
            </a: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、功能表或程序表</a:t>
            </a: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等形式说明。（在以后的分析和设计中再介绍）</a:t>
            </a:r>
            <a:endParaRPr kumimoji="0" lang="zh-CN" altLang="en-US" sz="2000" b="1" i="0" u="none" strike="noStrike" kern="1200" cap="none" spc="0" normalizeH="0" baseline="0" noProof="0" dirty="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37"/>
                                        </p:tgtEl>
                                        <p:attrNameLst>
                                          <p:attrName>style.visibility</p:attrName>
                                        </p:attrNameLst>
                                      </p:cBhvr>
                                      <p:to>
                                        <p:strVal val="visible"/>
                                      </p:to>
                                    </p:set>
                                    <p:animEffect transition="in" filter="fade">
                                      <p:cBhvr>
                                        <p:cTn id="7" dur="1000"/>
                                        <p:tgtEl>
                                          <p:spTgt spid="39937"/>
                                        </p:tgtEl>
                                      </p:cBhvr>
                                    </p:animEffect>
                                    <p:anim calcmode="lin" valueType="num">
                                      <p:cBhvr>
                                        <p:cTn id="8" dur="1000" fill="hold"/>
                                        <p:tgtEl>
                                          <p:spTgt spid="39937"/>
                                        </p:tgtEl>
                                        <p:attrNameLst>
                                          <p:attrName>ppt_x</p:attrName>
                                        </p:attrNameLst>
                                      </p:cBhvr>
                                      <p:tavLst>
                                        <p:tav tm="0">
                                          <p:val>
                                            <p:strVal val="#ppt_x"/>
                                          </p:val>
                                        </p:tav>
                                        <p:tav tm="100000">
                                          <p:val>
                                            <p:strVal val="#ppt_x"/>
                                          </p:val>
                                        </p:tav>
                                      </p:tavLst>
                                    </p:anim>
                                    <p:anim calcmode="lin" valueType="num">
                                      <p:cBhvr>
                                        <p:cTn id="9" dur="1000" fill="hold"/>
                                        <p:tgtEl>
                                          <p:spTgt spid="3993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9938">
                                            <p:txEl>
                                              <p:pRg st="0" end="0"/>
                                            </p:txEl>
                                          </p:spTgt>
                                        </p:tgtEl>
                                        <p:attrNameLst>
                                          <p:attrName>style.visibility</p:attrName>
                                        </p:attrNameLst>
                                      </p:cBhvr>
                                      <p:to>
                                        <p:strVal val="visible"/>
                                      </p:to>
                                    </p:set>
                                    <p:animEffect transition="in" filter="fade">
                                      <p:cBhvr>
                                        <p:cTn id="21" dur="1000"/>
                                        <p:tgtEl>
                                          <p:spTgt spid="39938">
                                            <p:txEl>
                                              <p:pRg st="0" end="0"/>
                                            </p:txEl>
                                          </p:spTgt>
                                        </p:tgtEl>
                                      </p:cBhvr>
                                    </p:animEffect>
                                    <p:anim calcmode="lin" valueType="num">
                                      <p:cBhvr>
                                        <p:cTn id="22" dur="1000" fill="hold"/>
                                        <p:tgtEl>
                                          <p:spTgt spid="3993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99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9938">
                                            <p:txEl>
                                              <p:pRg st="1" end="1"/>
                                            </p:txEl>
                                          </p:spTgt>
                                        </p:tgtEl>
                                        <p:attrNameLst>
                                          <p:attrName>style.visibility</p:attrName>
                                        </p:attrNameLst>
                                      </p:cBhvr>
                                      <p:to>
                                        <p:strVal val="visible"/>
                                      </p:to>
                                    </p:set>
                                    <p:animEffect transition="in" filter="fade">
                                      <p:cBhvr>
                                        <p:cTn id="28" dur="1000"/>
                                        <p:tgtEl>
                                          <p:spTgt spid="39938">
                                            <p:txEl>
                                              <p:pRg st="1" end="1"/>
                                            </p:txEl>
                                          </p:spTgt>
                                        </p:tgtEl>
                                      </p:cBhvr>
                                    </p:animEffect>
                                    <p:anim calcmode="lin" valueType="num">
                                      <p:cBhvr>
                                        <p:cTn id="29" dur="1000" fill="hold"/>
                                        <p:tgtEl>
                                          <p:spTgt spid="3993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9938">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9938">
                                            <p:txEl>
                                              <p:pRg st="2" end="2"/>
                                            </p:txEl>
                                          </p:spTgt>
                                        </p:tgtEl>
                                        <p:attrNameLst>
                                          <p:attrName>style.visibility</p:attrName>
                                        </p:attrNameLst>
                                      </p:cBhvr>
                                      <p:to>
                                        <p:strVal val="visible"/>
                                      </p:to>
                                    </p:set>
                                    <p:animEffect transition="in" filter="fade">
                                      <p:cBhvr>
                                        <p:cTn id="33" dur="1000"/>
                                        <p:tgtEl>
                                          <p:spTgt spid="39938">
                                            <p:txEl>
                                              <p:pRg st="2" end="2"/>
                                            </p:txEl>
                                          </p:spTgt>
                                        </p:tgtEl>
                                      </p:cBhvr>
                                    </p:animEffect>
                                    <p:anim calcmode="lin" valueType="num">
                                      <p:cBhvr>
                                        <p:cTn id="34" dur="1000" fill="hold"/>
                                        <p:tgtEl>
                                          <p:spTgt spid="3993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9938">
                                            <p:txEl>
                                              <p:pRg st="2" end="2"/>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9938">
                                            <p:txEl>
                                              <p:pRg st="3" end="3"/>
                                            </p:txEl>
                                          </p:spTgt>
                                        </p:tgtEl>
                                        <p:attrNameLst>
                                          <p:attrName>style.visibility</p:attrName>
                                        </p:attrNameLst>
                                      </p:cBhvr>
                                      <p:to>
                                        <p:strVal val="visible"/>
                                      </p:to>
                                    </p:set>
                                    <p:animEffect transition="in" filter="fade">
                                      <p:cBhvr>
                                        <p:cTn id="38" dur="1000"/>
                                        <p:tgtEl>
                                          <p:spTgt spid="39938">
                                            <p:txEl>
                                              <p:pRg st="3" end="3"/>
                                            </p:txEl>
                                          </p:spTgt>
                                        </p:tgtEl>
                                      </p:cBhvr>
                                    </p:animEffect>
                                    <p:anim calcmode="lin" valueType="num">
                                      <p:cBhvr>
                                        <p:cTn id="39" dur="1000" fill="hold"/>
                                        <p:tgtEl>
                                          <p:spTgt spid="39938">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39938">
                                            <p:txEl>
                                              <p:pRg st="3" end="3"/>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9938">
                                            <p:txEl>
                                              <p:pRg st="4" end="4"/>
                                            </p:txEl>
                                          </p:spTgt>
                                        </p:tgtEl>
                                        <p:attrNameLst>
                                          <p:attrName>style.visibility</p:attrName>
                                        </p:attrNameLst>
                                      </p:cBhvr>
                                      <p:to>
                                        <p:strVal val="visible"/>
                                      </p:to>
                                    </p:set>
                                    <p:animEffect transition="in" filter="fade">
                                      <p:cBhvr>
                                        <p:cTn id="43" dur="1000"/>
                                        <p:tgtEl>
                                          <p:spTgt spid="39938">
                                            <p:txEl>
                                              <p:pRg st="4" end="4"/>
                                            </p:txEl>
                                          </p:spTgt>
                                        </p:tgtEl>
                                      </p:cBhvr>
                                    </p:animEffect>
                                    <p:anim calcmode="lin" valueType="num">
                                      <p:cBhvr>
                                        <p:cTn id="44" dur="1000" fill="hold"/>
                                        <p:tgtEl>
                                          <p:spTgt spid="39938">
                                            <p:txEl>
                                              <p:pRg st="4" end="4"/>
                                            </p:txEl>
                                          </p:spTgt>
                                        </p:tgtEl>
                                        <p:attrNameLst>
                                          <p:attrName>ppt_x</p:attrName>
                                        </p:attrNameLst>
                                      </p:cBhvr>
                                      <p:tavLst>
                                        <p:tav tm="0">
                                          <p:val>
                                            <p:strVal val="#ppt_x"/>
                                          </p:val>
                                        </p:tav>
                                        <p:tav tm="100000">
                                          <p:val>
                                            <p:strVal val="#ppt_x"/>
                                          </p:val>
                                        </p:tav>
                                      </p:tavLst>
                                    </p:anim>
                                    <p:anim calcmode="lin" valueType="num">
                                      <p:cBhvr>
                                        <p:cTn id="45" dur="1000" fill="hold"/>
                                        <p:tgtEl>
                                          <p:spTgt spid="399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7"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矩形 2"/>
          <p:cNvSpPr/>
          <p:nvPr/>
        </p:nvSpPr>
        <p:spPr>
          <a:xfrm>
            <a:off x="971550" y="771525"/>
            <a:ext cx="7105650" cy="4291330"/>
          </a:xfrm>
          <a:prstGeom prst="rect">
            <a:avLst/>
          </a:prstGeom>
          <a:noFill/>
          <a:ln w="9525">
            <a:noFill/>
          </a:ln>
        </p:spPr>
        <p:txBody>
          <a:bodyPr wrap="square">
            <a:spAutoFit/>
          </a:bodyPr>
          <a:lstStyle/>
          <a:p>
            <a:pPr marL="457200" indent="-457200" eaLnBrk="1" hangingPunct="1">
              <a:lnSpc>
                <a:spcPct val="120000"/>
              </a:lnSpc>
              <a:spcBef>
                <a:spcPts val="600"/>
              </a:spcBef>
              <a:buFont typeface="Times New Roman" panose="02020603050405020304" pitchFamily="18" charset="0"/>
              <a:buAutoNum type="arabicPeriod"/>
            </a:pPr>
            <a:r>
              <a:rPr lang="zh-CN" altLang="en-US" b="1" dirty="0">
                <a:solidFill>
                  <a:srgbClr val="FF0000"/>
                </a:solidFill>
                <a:latin typeface="华文新魏" panose="02010800040101010101" pitchFamily="2" charset="-122"/>
                <a:ea typeface="华文新魏" panose="02010800040101010101" pitchFamily="2" charset="-122"/>
              </a:rPr>
              <a:t>框图：系统功能图形描述</a:t>
            </a:r>
            <a:endParaRPr lang="en-US" altLang="zh-CN" b="1" dirty="0">
              <a:solidFill>
                <a:srgbClr val="FF0000"/>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Wingdings" panose="05000000000000000000" pitchFamily="2" charset="2"/>
              <a:buChar char="Ø"/>
            </a:pPr>
            <a:r>
              <a:rPr lang="zh-CN" altLang="en-US" sz="1800" b="1" dirty="0">
                <a:solidFill>
                  <a:schemeClr val="tx1"/>
                </a:solidFill>
                <a:latin typeface="华文新魏" panose="02010800040101010101" pitchFamily="2" charset="-122"/>
                <a:ea typeface="华文新魏" panose="02010800040101010101" pitchFamily="2" charset="-122"/>
              </a:rPr>
              <a:t>方框、圆框、</a:t>
            </a:r>
            <a:r>
              <a:rPr lang="zh-CN" altLang="en-US" sz="1800" b="1" dirty="0">
                <a:solidFill>
                  <a:schemeClr val="tx1"/>
                </a:solidFill>
                <a:latin typeface="华文新魏" panose="02010800040101010101" pitchFamily="2" charset="-122"/>
                <a:ea typeface="华文新魏" panose="02010800040101010101" pitchFamily="2" charset="-122"/>
                <a:sym typeface="+mn-ea"/>
              </a:rPr>
              <a:t>各种（</a:t>
            </a:r>
            <a:r>
              <a:rPr lang="zh-CN" altLang="en-US" sz="1800" b="1" dirty="0">
                <a:solidFill>
                  <a:schemeClr val="tx1"/>
                </a:solidFill>
                <a:latin typeface="华文新魏" panose="02010800040101010101" pitchFamily="2" charset="-122"/>
                <a:ea typeface="华文新魏" panose="02010800040101010101" pitchFamily="2" charset="-122"/>
              </a:rPr>
              <a:t>带箭头）连线</a:t>
            </a:r>
            <a:r>
              <a:rPr lang="zh-CN" altLang="en-US" sz="1800" b="1" dirty="0">
                <a:solidFill>
                  <a:srgbClr val="0000FF"/>
                </a:solidFill>
                <a:latin typeface="华文新魏" panose="02010800040101010101" pitchFamily="2" charset="-122"/>
                <a:ea typeface="华文新魏" panose="02010800040101010101" pitchFamily="2" charset="-122"/>
              </a:rPr>
              <a:t>和各种标注（符号与文字）</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Times New Roman" panose="02020603050405020304" pitchFamily="18" charset="0"/>
              <a:buAutoNum type="arabicPeriod" startAt="2"/>
            </a:pPr>
            <a:r>
              <a:rPr lang="zh-CN" altLang="en-US" b="1" dirty="0">
                <a:solidFill>
                  <a:srgbClr val="FF0000"/>
                </a:solidFill>
                <a:latin typeface="华文新魏" panose="02010800040101010101" pitchFamily="2" charset="-122"/>
                <a:ea typeface="华文新魏" panose="02010800040101010101" pitchFamily="2" charset="-122"/>
              </a:rPr>
              <a:t>电路图：逻辑功能电路表述</a:t>
            </a:r>
            <a:endParaRPr lang="en-US" altLang="zh-CN" b="1" dirty="0">
              <a:solidFill>
                <a:srgbClr val="FF0000"/>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Wingdings" panose="05000000000000000000" pitchFamily="2" charset="2"/>
              <a:buChar char="Ø"/>
            </a:pPr>
            <a:r>
              <a:rPr lang="en-US" altLang="zh-CN" sz="1800" b="1" dirty="0">
                <a:solidFill>
                  <a:schemeClr val="tx1"/>
                </a:solidFill>
                <a:latin typeface="华文新魏" panose="02010800040101010101" pitchFamily="2" charset="-122"/>
                <a:ea typeface="华文新魏" panose="02010800040101010101" pitchFamily="2" charset="-122"/>
              </a:rPr>
              <a:t>图面布局与总线、门的标准符号（</a:t>
            </a:r>
            <a:r>
              <a:rPr lang="en-US" altLang="zh-CN" sz="1800" b="1" dirty="0">
                <a:solidFill>
                  <a:srgbClr val="0000FF"/>
                </a:solidFill>
                <a:latin typeface="华文新魏" panose="02010800040101010101" pitchFamily="2" charset="-122"/>
                <a:ea typeface="华文新魏" panose="02010800040101010101" pitchFamily="2" charset="-122"/>
              </a:rPr>
              <a:t>集成电路逻辑符号</a:t>
            </a:r>
            <a:r>
              <a:rPr lang="zh-CN" altLang="en-US" sz="1800" b="1" dirty="0">
                <a:solidFill>
                  <a:schemeClr val="tx1"/>
                </a:solidFill>
                <a:latin typeface="华文新魏" panose="02010800040101010101" pitchFamily="2" charset="-122"/>
                <a:ea typeface="华文新魏" panose="02010800040101010101" pitchFamily="2" charset="-122"/>
              </a:rPr>
              <a:t>）</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Wingdings" panose="05000000000000000000" pitchFamily="2" charset="2"/>
              <a:buChar char="Ø"/>
            </a:pPr>
            <a:r>
              <a:rPr lang="zh-CN" altLang="en-US" sz="1800" b="1" dirty="0">
                <a:solidFill>
                  <a:schemeClr val="tx1"/>
                </a:solidFill>
                <a:latin typeface="华文新魏" panose="02010800040101010101" pitchFamily="2" charset="-122"/>
                <a:ea typeface="华文新魏" panose="02010800040101010101" pitchFamily="2" charset="-122"/>
              </a:rPr>
              <a:t>信号与信号的有效级、引端的有效级、有效级的变换</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Times New Roman" panose="02020603050405020304" pitchFamily="18" charset="0"/>
              <a:buAutoNum type="arabicPeriod" startAt="3"/>
            </a:pPr>
            <a:r>
              <a:rPr lang="zh-CN" altLang="en-US" b="1" dirty="0">
                <a:solidFill>
                  <a:srgbClr val="FF0000"/>
                </a:solidFill>
                <a:latin typeface="华文新魏" panose="02010800040101010101" pitchFamily="2" charset="-122"/>
                <a:ea typeface="华文新魏" panose="02010800040101010101" pitchFamily="2" charset="-122"/>
              </a:rPr>
              <a:t>时间图：逻辑信号间的时序关系</a:t>
            </a:r>
            <a:endParaRPr lang="en-US" altLang="zh-CN" b="1" dirty="0">
              <a:solidFill>
                <a:srgbClr val="FF0000"/>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Wingdings" panose="05000000000000000000" pitchFamily="2" charset="2"/>
              <a:buChar char="Ø"/>
            </a:pPr>
            <a:r>
              <a:rPr lang="zh-CN" altLang="en-US" sz="1800" b="1" dirty="0">
                <a:solidFill>
                  <a:schemeClr val="tx1"/>
                </a:solidFill>
                <a:latin typeface="华文新魏" panose="02010800040101010101" pitchFamily="2" charset="-122"/>
                <a:ea typeface="华文新魏" panose="02010800040101010101" pitchFamily="2" charset="-122"/>
              </a:rPr>
              <a:t>传输延迟时间、转换延迟时间</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Times New Roman" panose="02020603050405020304" pitchFamily="18" charset="0"/>
              <a:buAutoNum type="arabicPeriod" startAt="4"/>
            </a:pPr>
            <a:r>
              <a:rPr lang="zh-CN" altLang="en-US" b="1" dirty="0">
                <a:solidFill>
                  <a:srgbClr val="FF0000"/>
                </a:solidFill>
                <a:latin typeface="华文新魏" panose="02010800040101010101" pitchFamily="2" charset="-122"/>
                <a:ea typeface="华文新魏" panose="02010800040101010101" pitchFamily="2" charset="-122"/>
              </a:rPr>
              <a:t>逻辑电路</a:t>
            </a:r>
            <a:r>
              <a:rPr lang="zh-CN" altLang="en-US" b="1" dirty="0">
                <a:solidFill>
                  <a:srgbClr val="0000FF"/>
                </a:solidFill>
                <a:latin typeface="华文新魏" panose="02010800040101010101" pitchFamily="2" charset="-122"/>
                <a:ea typeface="华文新魏" panose="02010800040101010101" pitchFamily="2" charset="-122"/>
              </a:rPr>
              <a:t>功能</a:t>
            </a:r>
            <a:r>
              <a:rPr lang="zh-CN" altLang="en-US" b="1" dirty="0">
                <a:solidFill>
                  <a:srgbClr val="FF0000"/>
                </a:solidFill>
                <a:latin typeface="华文新魏" panose="02010800040101010101" pitchFamily="2" charset="-122"/>
                <a:ea typeface="华文新魏" panose="02010800040101010101" pitchFamily="2" charset="-122"/>
              </a:rPr>
              <a:t>的描述方法</a:t>
            </a:r>
            <a:endParaRPr lang="en-US" altLang="zh-CN" b="1" dirty="0">
              <a:solidFill>
                <a:srgbClr val="FF0000"/>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Wingdings" panose="05000000000000000000" pitchFamily="2" charset="2"/>
              <a:buChar char="Ø"/>
            </a:pPr>
            <a:r>
              <a:rPr lang="zh-CN" altLang="en-US" sz="1800" b="1" dirty="0">
                <a:solidFill>
                  <a:schemeClr val="tx1"/>
                </a:solidFill>
                <a:latin typeface="华文新魏" panose="02010800040101010101" pitchFamily="2" charset="-122"/>
                <a:ea typeface="华文新魏" panose="02010800040101010101" pitchFamily="2" charset="-122"/>
              </a:rPr>
              <a:t>逻辑表达式、卡诺图、真值表、状态图和状态表等</a:t>
            </a:r>
            <a:endParaRPr lang="en-US" altLang="zh-CN" sz="1800" b="1" dirty="0">
              <a:solidFill>
                <a:schemeClr val="tx1"/>
              </a:solidFill>
              <a:latin typeface="华文新魏" panose="02010800040101010101" pitchFamily="2" charset="-122"/>
              <a:ea typeface="华文新魏" panose="02010800040101010101" pitchFamily="2" charset="-122"/>
            </a:endParaRPr>
          </a:p>
          <a:p>
            <a:pPr marL="457200" indent="-457200" eaLnBrk="1" hangingPunct="1">
              <a:lnSpc>
                <a:spcPct val="120000"/>
              </a:lnSpc>
              <a:spcBef>
                <a:spcPts val="600"/>
              </a:spcBef>
              <a:buFont typeface="Times New Roman" panose="02020603050405020304" pitchFamily="18" charset="0"/>
              <a:buAutoNum type="arabicPeriod" startAt="5"/>
            </a:pPr>
            <a:r>
              <a:rPr lang="zh-CN" altLang="en-US" b="1" dirty="0">
                <a:solidFill>
                  <a:srgbClr val="FF0000"/>
                </a:solidFill>
                <a:latin typeface="华文新魏" panose="02010800040101010101" pitchFamily="2" charset="-122"/>
                <a:ea typeface="华文新魏" panose="02010800040101010101" pitchFamily="2" charset="-122"/>
              </a:rPr>
              <a:t>电路整体说明：</a:t>
            </a:r>
            <a:r>
              <a:rPr lang="zh-CN" altLang="en-US" b="1" dirty="0">
                <a:solidFill>
                  <a:srgbClr val="0000FF"/>
                </a:solidFill>
                <a:latin typeface="华文新魏" panose="02010800040101010101" pitchFamily="2" charset="-122"/>
                <a:ea typeface="华文新魏" panose="02010800040101010101" pitchFamily="2" charset="-122"/>
                <a:sym typeface="+mn-ea"/>
              </a:rPr>
              <a:t>系统功能语言描述（功能、性能和限定等）</a:t>
            </a:r>
          </a:p>
        </p:txBody>
      </p:sp>
      <p:sp>
        <p:nvSpPr>
          <p:cNvPr id="15363" name="Rectangle 6"/>
          <p:cNvSpPr/>
          <p:nvPr/>
        </p:nvSpPr>
        <p:spPr>
          <a:xfrm>
            <a:off x="2987675" y="484188"/>
            <a:ext cx="4319588" cy="534035"/>
          </a:xfrm>
          <a:prstGeom prst="rect">
            <a:avLst/>
          </a:prstGeom>
          <a:noFill/>
          <a:ln w="9525">
            <a:noFill/>
          </a:ln>
        </p:spPr>
        <p:txBody>
          <a:bodyPr>
            <a:spAutoFit/>
          </a:bodyPr>
          <a:lstStyle/>
          <a:p>
            <a:pPr eaLnBrk="1" hangingPunct="1">
              <a:lnSpc>
                <a:spcPct val="120000"/>
              </a:lnSpc>
              <a:spcBef>
                <a:spcPts val="750"/>
              </a:spcBef>
              <a:buFont typeface="Arial" panose="020B0604020202020204" pitchFamily="34" charset="0"/>
            </a:pPr>
            <a:r>
              <a:rPr lang="en-US" altLang="zh-CN" sz="2400" b="1" dirty="0">
                <a:solidFill>
                  <a:srgbClr val="FF0066"/>
                </a:solidFill>
                <a:latin typeface="华文新魏" panose="02010800040101010101" pitchFamily="2" charset="-122"/>
                <a:ea typeface="华文新魏" panose="02010800040101010101" pitchFamily="2" charset="-122"/>
              </a:rPr>
              <a:t>2.1</a:t>
            </a:r>
            <a:r>
              <a:rPr lang="en-US" altLang="zh-CN" sz="2400" b="1" dirty="0">
                <a:solidFill>
                  <a:srgbClr val="FF0066"/>
                </a:solidFill>
                <a:latin typeface="华文新魏" panose="02010800040101010101" pitchFamily="2" charset="-122"/>
                <a:ea typeface="华文新魏" panose="02010800040101010101" pitchFamily="2" charset="-122"/>
                <a:sym typeface="+mn-ea"/>
              </a:rPr>
              <a:t>逻辑电路描述</a:t>
            </a:r>
            <a:endParaRPr lang="zh-CN" altLang="en-US" sz="2400" b="1" dirty="0">
              <a:solidFill>
                <a:srgbClr val="FF0066"/>
              </a:solidFill>
              <a:latin typeface="华文新魏" panose="02010800040101010101" pitchFamily="2" charset="-122"/>
              <a:ea typeface="华文新魏"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5364">
                                            <p:txEl>
                                              <p:charRg st="0" end="3"/>
                                            </p:txEl>
                                          </p:spTgt>
                                        </p:tgtEl>
                                        <p:attrNameLst>
                                          <p:attrName>style.visibility</p:attrName>
                                        </p:attrNameLst>
                                      </p:cBhvr>
                                      <p:to>
                                        <p:strVal val="visible"/>
                                      </p:to>
                                    </p:set>
                                    <p:animEffect transition="in" filter="wheel(1)">
                                      <p:cBhvr>
                                        <p:cTn id="7" dur="1000"/>
                                        <p:tgtEl>
                                          <p:spTgt spid="15364">
                                            <p:txEl>
                                              <p:charRg st="0" end="3"/>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15364">
                                            <p:txEl>
                                              <p:charRg st="3" end="15"/>
                                            </p:txEl>
                                          </p:spTgt>
                                        </p:tgtEl>
                                        <p:attrNameLst>
                                          <p:attrName>style.visibility</p:attrName>
                                        </p:attrNameLst>
                                      </p:cBhvr>
                                      <p:to>
                                        <p:strVal val="visible"/>
                                      </p:to>
                                    </p:set>
                                    <p:animEffect transition="in" filter="wheel(1)">
                                      <p:cBhvr>
                                        <p:cTn id="10" dur="1000"/>
                                        <p:tgtEl>
                                          <p:spTgt spid="15364">
                                            <p:txEl>
                                              <p:charRg st="3" end="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nodeType="clickEffect">
                                  <p:stCondLst>
                                    <p:cond delay="0"/>
                                  </p:stCondLst>
                                  <p:childTnLst>
                                    <p:set>
                                      <p:cBhvr>
                                        <p:cTn id="14" dur="1" fill="hold">
                                          <p:stCondLst>
                                            <p:cond delay="0"/>
                                          </p:stCondLst>
                                        </p:cTn>
                                        <p:tgtEl>
                                          <p:spTgt spid="15364">
                                            <p:txEl>
                                              <p:charRg st="15" end="19"/>
                                            </p:txEl>
                                          </p:spTgt>
                                        </p:tgtEl>
                                        <p:attrNameLst>
                                          <p:attrName>style.visibility</p:attrName>
                                        </p:attrNameLst>
                                      </p:cBhvr>
                                      <p:to>
                                        <p:strVal val="visible"/>
                                      </p:to>
                                    </p:set>
                                    <p:animEffect transition="in" filter="wheel(1)">
                                      <p:cBhvr>
                                        <p:cTn id="15" dur="1000"/>
                                        <p:tgtEl>
                                          <p:spTgt spid="15364">
                                            <p:txEl>
                                              <p:charRg st="15" end="19"/>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15364">
                                            <p:txEl>
                                              <p:charRg st="19" end="34"/>
                                            </p:txEl>
                                          </p:spTgt>
                                        </p:tgtEl>
                                        <p:attrNameLst>
                                          <p:attrName>style.visibility</p:attrName>
                                        </p:attrNameLst>
                                      </p:cBhvr>
                                      <p:to>
                                        <p:strVal val="visible"/>
                                      </p:to>
                                    </p:set>
                                    <p:animEffect transition="in" filter="wheel(1)">
                                      <p:cBhvr>
                                        <p:cTn id="18" dur="1000"/>
                                        <p:tgtEl>
                                          <p:spTgt spid="15364">
                                            <p:txEl>
                                              <p:charRg st="19" end="34"/>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15364">
                                            <p:txEl>
                                              <p:charRg st="34" end="58"/>
                                            </p:txEl>
                                          </p:spTgt>
                                        </p:tgtEl>
                                        <p:attrNameLst>
                                          <p:attrName>style.visibility</p:attrName>
                                        </p:attrNameLst>
                                      </p:cBhvr>
                                      <p:to>
                                        <p:strVal val="visible"/>
                                      </p:to>
                                    </p:set>
                                    <p:animEffect transition="in" filter="wheel(1)">
                                      <p:cBhvr>
                                        <p:cTn id="21" dur="1000"/>
                                        <p:tgtEl>
                                          <p:spTgt spid="15364">
                                            <p:txEl>
                                              <p:charRg st="34" end="5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15364">
                                            <p:txEl>
                                              <p:charRg st="58" end="62"/>
                                            </p:txEl>
                                          </p:spTgt>
                                        </p:tgtEl>
                                        <p:attrNameLst>
                                          <p:attrName>style.visibility</p:attrName>
                                        </p:attrNameLst>
                                      </p:cBhvr>
                                      <p:to>
                                        <p:strVal val="visible"/>
                                      </p:to>
                                    </p:set>
                                    <p:animEffect transition="in" filter="wheel(1)">
                                      <p:cBhvr>
                                        <p:cTn id="26" dur="1000"/>
                                        <p:tgtEl>
                                          <p:spTgt spid="15364">
                                            <p:txEl>
                                              <p:charRg st="58" end="62"/>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15364">
                                            <p:txEl>
                                              <p:charRg st="62" end="76"/>
                                            </p:txEl>
                                          </p:spTgt>
                                        </p:tgtEl>
                                        <p:attrNameLst>
                                          <p:attrName>style.visibility</p:attrName>
                                        </p:attrNameLst>
                                      </p:cBhvr>
                                      <p:to>
                                        <p:strVal val="visible"/>
                                      </p:to>
                                    </p:set>
                                    <p:animEffect transition="in" filter="wheel(1)">
                                      <p:cBhvr>
                                        <p:cTn id="29" dur="1000"/>
                                        <p:tgtEl>
                                          <p:spTgt spid="15364">
                                            <p:txEl>
                                              <p:charRg st="62" end="7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nodeType="clickEffect">
                                  <p:stCondLst>
                                    <p:cond delay="0"/>
                                  </p:stCondLst>
                                  <p:childTnLst>
                                    <p:set>
                                      <p:cBhvr>
                                        <p:cTn id="33" dur="1" fill="hold">
                                          <p:stCondLst>
                                            <p:cond delay="0"/>
                                          </p:stCondLst>
                                        </p:cTn>
                                        <p:tgtEl>
                                          <p:spTgt spid="15364">
                                            <p:txEl>
                                              <p:charRg st="76" end="88"/>
                                            </p:txEl>
                                          </p:spTgt>
                                        </p:tgtEl>
                                        <p:attrNameLst>
                                          <p:attrName>style.visibility</p:attrName>
                                        </p:attrNameLst>
                                      </p:cBhvr>
                                      <p:to>
                                        <p:strVal val="visible"/>
                                      </p:to>
                                    </p:set>
                                    <p:animEffect transition="in" filter="wheel(1)">
                                      <p:cBhvr>
                                        <p:cTn id="34" dur="1000"/>
                                        <p:tgtEl>
                                          <p:spTgt spid="15364">
                                            <p:txEl>
                                              <p:charRg st="76" end="88"/>
                                            </p:txEl>
                                          </p:spTgt>
                                        </p:tgtEl>
                                      </p:cBhvr>
                                    </p:animEffect>
                                  </p:childTnLst>
                                </p:cTn>
                              </p:par>
                              <p:par>
                                <p:cTn id="35" presetID="21" presetClass="entr" presetSubtype="1" fill="hold" nodeType="withEffect">
                                  <p:stCondLst>
                                    <p:cond delay="0"/>
                                  </p:stCondLst>
                                  <p:childTnLst>
                                    <p:set>
                                      <p:cBhvr>
                                        <p:cTn id="36" dur="1" fill="hold">
                                          <p:stCondLst>
                                            <p:cond delay="0"/>
                                          </p:stCondLst>
                                        </p:cTn>
                                        <p:tgtEl>
                                          <p:spTgt spid="15364">
                                            <p:txEl>
                                              <p:charRg st="88" end="111"/>
                                            </p:txEl>
                                          </p:spTgt>
                                        </p:tgtEl>
                                        <p:attrNameLst>
                                          <p:attrName>style.visibility</p:attrName>
                                        </p:attrNameLst>
                                      </p:cBhvr>
                                      <p:to>
                                        <p:strVal val="visible"/>
                                      </p:to>
                                    </p:set>
                                    <p:animEffect transition="in" filter="wheel(1)">
                                      <p:cBhvr>
                                        <p:cTn id="37" dur="1000"/>
                                        <p:tgtEl>
                                          <p:spTgt spid="15364">
                                            <p:txEl>
                                              <p:charRg st="88" end="1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nodeType="clickEffect">
                                  <p:stCondLst>
                                    <p:cond delay="0"/>
                                  </p:stCondLst>
                                  <p:childTnLst>
                                    <p:set>
                                      <p:cBhvr>
                                        <p:cTn id="41" dur="1" fill="hold">
                                          <p:stCondLst>
                                            <p:cond delay="0"/>
                                          </p:stCondLst>
                                        </p:cTn>
                                        <p:tgtEl>
                                          <p:spTgt spid="15364">
                                            <p:txEl>
                                              <p:charRg st="111" end="116"/>
                                            </p:txEl>
                                          </p:spTgt>
                                        </p:tgtEl>
                                        <p:attrNameLst>
                                          <p:attrName>style.visibility</p:attrName>
                                        </p:attrNameLst>
                                      </p:cBhvr>
                                      <p:to>
                                        <p:strVal val="visible"/>
                                      </p:to>
                                    </p:set>
                                    <p:animEffect transition="in" filter="wheel(1)">
                                      <p:cBhvr>
                                        <p:cTn id="42" dur="1000"/>
                                        <p:tgtEl>
                                          <p:spTgt spid="15364">
                                            <p:txEl>
                                              <p:charRg st="111"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a:xfrm>
            <a:off x="468313" y="700088"/>
            <a:ext cx="7991475" cy="2057400"/>
          </a:xfrm>
          <a:noFill/>
          <a:ln>
            <a:noFill/>
          </a:ln>
        </p:spPr>
        <p:txBody>
          <a:bodyPr/>
          <a:lstStyle/>
          <a:p>
            <a:pPr eaLnBrk="1" latinLnBrk="0" hangingPunct="1">
              <a:lnSpc>
                <a:spcPct val="170000"/>
              </a:lnSpc>
            </a:pPr>
            <a:r>
              <a:rPr lang="en-US" altLang="zh-CN" sz="2000" b="1" dirty="0">
                <a:solidFill>
                  <a:srgbClr val="FF0000"/>
                </a:solidFill>
                <a:latin typeface="华文新魏" panose="02010800040101010101" pitchFamily="2" charset="-122"/>
                <a:ea typeface="华文新魏" panose="02010800040101010101" pitchFamily="2" charset="-122"/>
              </a:rPr>
              <a:t>2.1.1</a:t>
            </a:r>
            <a:r>
              <a:rPr lang="zh-CN" altLang="en-US" sz="2000" b="1" dirty="0">
                <a:solidFill>
                  <a:srgbClr val="FF0000"/>
                </a:solidFill>
                <a:latin typeface="华文新魏" panose="02010800040101010101" pitchFamily="2" charset="-122"/>
                <a:ea typeface="华文新魏" panose="02010800040101010101" pitchFamily="2" charset="-122"/>
              </a:rPr>
              <a:t> 框图  </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i="1" dirty="0">
                <a:solidFill>
                  <a:srgbClr val="FF0000"/>
                </a:solidFill>
                <a:latin typeface="华文新魏" panose="02010800040101010101" pitchFamily="2" charset="-122"/>
                <a:ea typeface="华文新魏" panose="02010800040101010101" pitchFamily="2" charset="-122"/>
              </a:rPr>
              <a:t>Block Diagram</a:t>
            </a:r>
            <a:r>
              <a:rPr lang="en-US" altLang="zh-CN" sz="2000" b="1" dirty="0">
                <a:solidFill>
                  <a:srgbClr val="FF0000"/>
                </a:solidFill>
                <a:latin typeface="华文新魏" panose="02010800040101010101" pitchFamily="2" charset="-122"/>
                <a:ea typeface="华文新魏" panose="02010800040101010101" pitchFamily="2" charset="-122"/>
              </a:rPr>
              <a:t>)</a:t>
            </a:r>
            <a:br>
              <a:rPr lang="en-US" altLang="zh-CN" sz="2000" b="1" dirty="0">
                <a:latin typeface="华文新魏" panose="02010800040101010101" pitchFamily="2" charset="-122"/>
                <a:ea typeface="华文新魏" panose="02010800040101010101" pitchFamily="2" charset="-122"/>
              </a:rPr>
            </a:br>
            <a:r>
              <a:rPr lang="zh-CN" altLang="en-US" sz="800" b="1" dirty="0">
                <a:latin typeface="华文新魏" panose="02010800040101010101" pitchFamily="2" charset="-122"/>
                <a:ea typeface="华文新魏" panose="02010800040101010101" pitchFamily="2" charset="-122"/>
                <a:sym typeface="Wingdings" panose="05000000000000000000" pitchFamily="2" charset="2"/>
              </a:rPr>
              <a:t> </a:t>
            </a:r>
            <a:br>
              <a:rPr lang="en-US" altLang="zh-CN" sz="1800" b="1" dirty="0">
                <a:latin typeface="华文新魏" panose="02010800040101010101" pitchFamily="2" charset="-122"/>
                <a:ea typeface="华文新魏" panose="02010800040101010101" pitchFamily="2" charset="-122"/>
                <a:sym typeface="Wingdings" panose="05000000000000000000" pitchFamily="2" charset="2"/>
              </a:rPr>
            </a:br>
            <a:r>
              <a:rPr lang="zh-CN" altLang="en-US" sz="1800" dirty="0">
                <a:latin typeface="华文新魏" panose="02010800040101010101" pitchFamily="2" charset="-122"/>
                <a:ea typeface="华文新魏" panose="02010800040101010101" pitchFamily="2" charset="-122"/>
              </a:rPr>
              <a:t>①</a:t>
            </a:r>
            <a:r>
              <a:rPr lang="zh-CN" altLang="en-US" sz="1800" b="1" dirty="0">
                <a:latin typeface="华文新魏" panose="02010800040101010101" pitchFamily="2" charset="-122"/>
                <a:ea typeface="华文新魏" panose="02010800040101010101" pitchFamily="2" charset="-122"/>
              </a:rPr>
              <a:t>用</a:t>
            </a:r>
            <a:r>
              <a:rPr lang="zh-CN" altLang="en-US" sz="1800" b="1" dirty="0">
                <a:solidFill>
                  <a:srgbClr val="FF0000"/>
                </a:solidFill>
                <a:latin typeface="华文新魏" panose="02010800040101010101" pitchFamily="2" charset="-122"/>
                <a:ea typeface="华文新魏" panose="02010800040101010101" pitchFamily="2" charset="-122"/>
              </a:rPr>
              <a:t>方框、圆框</a:t>
            </a:r>
            <a:r>
              <a:rPr lang="zh-CN" altLang="en-US" sz="1800" b="1" dirty="0">
                <a:latin typeface="华文新魏" panose="02010800040101010101" pitchFamily="2" charset="-122"/>
                <a:ea typeface="华文新魏" panose="02010800040101010101" pitchFamily="2" charset="-122"/>
              </a:rPr>
              <a:t>等粗略表示系统的输入、输出和功能模块（或称子系统）；</a:t>
            </a:r>
            <a:br>
              <a:rPr lang="zh-CN" altLang="en-US" sz="1800" b="1" dirty="0">
                <a:latin typeface="华文新魏" panose="02010800040101010101" pitchFamily="2" charset="-122"/>
                <a:ea typeface="华文新魏" panose="02010800040101010101" pitchFamily="2" charset="-122"/>
              </a:rPr>
            </a:br>
            <a:r>
              <a:rPr lang="zh-CN" altLang="en-US" sz="1800" b="1" dirty="0">
                <a:latin typeface="华文新魏" panose="02010800040101010101" pitchFamily="2" charset="-122"/>
                <a:ea typeface="华文新魏" panose="02010800040101010101" pitchFamily="2" charset="-122"/>
              </a:rPr>
              <a:t>②用</a:t>
            </a:r>
            <a:r>
              <a:rPr lang="zh-CN" altLang="en-US" sz="1800" b="1" dirty="0">
                <a:solidFill>
                  <a:srgbClr val="FF0000"/>
                </a:solidFill>
                <a:latin typeface="华文新魏" panose="02010800040101010101" pitchFamily="2" charset="-122"/>
                <a:ea typeface="华文新魏" panose="02010800040101010101" pitchFamily="2" charset="-122"/>
              </a:rPr>
              <a:t>带箭头连线</a:t>
            </a:r>
            <a:r>
              <a:rPr lang="zh-CN" altLang="en-US" sz="1800" b="1" dirty="0">
                <a:latin typeface="华文新魏" panose="02010800040101010101" pitchFamily="2" charset="-122"/>
                <a:ea typeface="华文新魏" panose="02010800040101010101" pitchFamily="2" charset="-122"/>
              </a:rPr>
              <a:t>表示模块之间主要信息通路、其流向，可能还包含控制信号。</a:t>
            </a:r>
          </a:p>
        </p:txBody>
      </p:sp>
      <p:sp>
        <p:nvSpPr>
          <p:cNvPr id="16386" name="Rectangle 3"/>
          <p:cNvSpPr>
            <a:spLocks noGrp="1"/>
          </p:cNvSpPr>
          <p:nvPr>
            <p:ph idx="1"/>
          </p:nvPr>
        </p:nvSpPr>
        <p:spPr>
          <a:xfrm>
            <a:off x="468313" y="2569845"/>
            <a:ext cx="8351837" cy="447675"/>
          </a:xfrm>
          <a:noFill/>
          <a:ln>
            <a:noFill/>
          </a:ln>
        </p:spPr>
        <p:txBody>
          <a:bodyPr/>
          <a:lstStyle/>
          <a:p>
            <a:pPr eaLnBrk="1" hangingPunct="1">
              <a:buNone/>
            </a:pPr>
            <a:r>
              <a:rPr lang="zh-CN" altLang="en-US" sz="1800" b="1" dirty="0">
                <a:solidFill>
                  <a:srgbClr val="FF0000"/>
                </a:solidFill>
                <a:latin typeface="华文新魏" panose="02010800040101010101" pitchFamily="2" charset="-122"/>
                <a:ea typeface="华文新魏" panose="02010800040101010101" pitchFamily="2" charset="-122"/>
              </a:rPr>
              <a:t>系统总框图</a:t>
            </a:r>
            <a:r>
              <a:rPr lang="zh-CN" altLang="en-US" sz="1800" b="1" dirty="0">
                <a:latin typeface="华文新魏" panose="02010800040101010101" pitchFamily="2" charset="-122"/>
                <a:ea typeface="华文新魏" panose="02010800040101010101" pitchFamily="2" charset="-122"/>
              </a:rPr>
              <a:t>：表示了一个完整的系统模块组成。</a:t>
            </a:r>
          </a:p>
          <a:p>
            <a:pPr eaLnBrk="1" hangingPunct="1">
              <a:buNone/>
            </a:pPr>
            <a:r>
              <a:rPr lang="zh-CN" altLang="en-US" sz="1800" b="1" dirty="0">
                <a:latin typeface="华文新魏" panose="02010800040101010101" pitchFamily="2" charset="-122"/>
                <a:ea typeface="华文新魏" panose="02010800040101010101" pitchFamily="2" charset="-122"/>
              </a:rPr>
              <a:t>   </a:t>
            </a:r>
          </a:p>
        </p:txBody>
      </p:sp>
      <p:sp>
        <p:nvSpPr>
          <p:cNvPr id="2" name="Text Box 13"/>
          <p:cNvSpPr txBox="1"/>
          <p:nvPr/>
        </p:nvSpPr>
        <p:spPr>
          <a:xfrm>
            <a:off x="430213" y="3360738"/>
            <a:ext cx="8534400" cy="1337945"/>
          </a:xfrm>
          <a:prstGeom prst="rect">
            <a:avLst/>
          </a:prstGeom>
          <a:noFill/>
          <a:ln w="9525">
            <a:noFill/>
          </a:ln>
        </p:spPr>
        <p:txBody>
          <a:bodyPr wrap="square">
            <a:spAutoFit/>
          </a:bodyPr>
          <a:lstStyle/>
          <a:p>
            <a:pPr eaLnBrk="1" hangingPunct="1">
              <a:lnSpc>
                <a:spcPct val="150000"/>
              </a:lnSpc>
              <a:spcBef>
                <a:spcPts val="0"/>
              </a:spcBef>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子系统框图</a:t>
            </a:r>
            <a:r>
              <a:rPr lang="zh-CN" altLang="en-US" sz="1800" b="1" dirty="0">
                <a:solidFill>
                  <a:schemeClr val="tx1"/>
                </a:solidFill>
                <a:latin typeface="华文新魏" panose="02010800040101010101" pitchFamily="2" charset="-122"/>
                <a:ea typeface="华文新魏" panose="02010800040101010101" pitchFamily="2" charset="-122"/>
              </a:rPr>
              <a:t>：将一个大系统划分成几个子系统，通过这几个子系统的说明构成整个</a:t>
            </a:r>
            <a:endParaRPr lang="en-US" altLang="zh-CN" sz="1800" b="1" dirty="0">
              <a:solidFill>
                <a:schemeClr val="tx1"/>
              </a:solidFill>
              <a:latin typeface="华文新魏" panose="02010800040101010101" pitchFamily="2" charset="-122"/>
              <a:ea typeface="华文新魏" panose="02010800040101010101" pitchFamily="2" charset="-122"/>
            </a:endParaRPr>
          </a:p>
          <a:p>
            <a:pPr eaLnBrk="1" hangingPunct="1">
              <a:lnSpc>
                <a:spcPct val="150000"/>
              </a:lnSpc>
              <a:spcBef>
                <a:spcPts val="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系统的总框图。即</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由子系统构成其框图。</a:t>
            </a:r>
          </a:p>
          <a:p>
            <a:pPr eaLnBrk="1" hangingPunct="1">
              <a:lnSpc>
                <a:spcPct val="150000"/>
              </a:lnSpc>
              <a:spcBef>
                <a:spcPts val="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如图：</a:t>
            </a:r>
            <a:r>
              <a:rPr lang="en-US" altLang="zh-CN" sz="1800" b="1" dirty="0">
                <a:solidFill>
                  <a:schemeClr val="tx1"/>
                </a:solidFill>
                <a:latin typeface="华文新魏" panose="02010800040101010101" pitchFamily="2" charset="-122"/>
                <a:ea typeface="华文新魏" panose="02010800040101010101" pitchFamily="2" charset="-122"/>
              </a:rPr>
              <a:t>32</a:t>
            </a:r>
            <a:r>
              <a:rPr lang="zh-CN" altLang="en-US" sz="1800" b="1" dirty="0">
                <a:solidFill>
                  <a:schemeClr val="tx1"/>
                </a:solidFill>
                <a:latin typeface="华文新魏" panose="02010800040101010101" pitchFamily="2" charset="-122"/>
                <a:ea typeface="华文新魏" panose="02010800040101010101" pitchFamily="2" charset="-122"/>
              </a:rPr>
              <a:t>位寄存器框图，参见下页。</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385"/>
                                        </p:tgtEl>
                                        <p:attrNameLst>
                                          <p:attrName>style.visibility</p:attrName>
                                        </p:attrNameLst>
                                      </p:cBhvr>
                                      <p:to>
                                        <p:strVal val="visible"/>
                                      </p:to>
                                    </p:set>
                                    <p:animEffect transition="in" filter="fade">
                                      <p:cBhvr>
                                        <p:cTn id="7" dur="1000"/>
                                        <p:tgtEl>
                                          <p:spTgt spid="16385"/>
                                        </p:tgtEl>
                                      </p:cBhvr>
                                    </p:animEffect>
                                    <p:anim calcmode="lin" valueType="num">
                                      <p:cBhvr>
                                        <p:cTn id="8" dur="1000" fill="hold"/>
                                        <p:tgtEl>
                                          <p:spTgt spid="16385"/>
                                        </p:tgtEl>
                                        <p:attrNameLst>
                                          <p:attrName>ppt_x</p:attrName>
                                        </p:attrNameLst>
                                      </p:cBhvr>
                                      <p:tavLst>
                                        <p:tav tm="0">
                                          <p:val>
                                            <p:strVal val="#ppt_x"/>
                                          </p:val>
                                        </p:tav>
                                        <p:tav tm="100000">
                                          <p:val>
                                            <p:strVal val="#ppt_x"/>
                                          </p:val>
                                        </p:tav>
                                      </p:tavLst>
                                    </p:anim>
                                    <p:anim calcmode="lin" valueType="num">
                                      <p:cBhvr>
                                        <p:cTn id="9" dur="1000" fill="hold"/>
                                        <p:tgtEl>
                                          <p:spTgt spid="1638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6386">
                                            <p:txEl>
                                              <p:charRg st="0" end="20"/>
                                            </p:txEl>
                                          </p:spTgt>
                                        </p:tgtEl>
                                        <p:attrNameLst>
                                          <p:attrName>style.visibility</p:attrName>
                                        </p:attrNameLst>
                                      </p:cBhvr>
                                      <p:to>
                                        <p:strVal val="visible"/>
                                      </p:to>
                                    </p:set>
                                    <p:anim calcmode="lin" valueType="num">
                                      <p:cBhvr additive="base">
                                        <p:cTn id="14" dur="500" fill="hold"/>
                                        <p:tgtEl>
                                          <p:spTgt spid="16386">
                                            <p:txEl>
                                              <p:charRg st="0" end="2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6386">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 calcmode="lin" valueType="num">
                                      <p:cBhvr additive="base">
                                        <p:cTn id="20"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additive="base">
                                        <p:cTn id="2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 calcmode="lin" valueType="num">
                                      <p:cBhvr additive="base">
                                        <p:cTn id="2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3059113" y="515938"/>
            <a:ext cx="2085975" cy="471487"/>
          </a:xfrm>
          <a:noFill/>
          <a:ln>
            <a:noFill/>
          </a:ln>
        </p:spPr>
        <p:txBody>
          <a:bodyPr/>
          <a:lstStyle/>
          <a:p>
            <a:pPr eaLnBrk="1" hangingPunct="1"/>
            <a:r>
              <a:rPr lang="en-US" altLang="zh-CN" sz="1800" b="1" dirty="0">
                <a:latin typeface="华文新魏" panose="02010800040101010101" pitchFamily="2" charset="-122"/>
                <a:ea typeface="华文新魏" panose="02010800040101010101" pitchFamily="2" charset="-122"/>
              </a:rPr>
              <a:t>32</a:t>
            </a:r>
            <a:r>
              <a:rPr lang="zh-CN" altLang="en-US" sz="1800" b="1" dirty="0">
                <a:latin typeface="华文新魏" panose="02010800040101010101" pitchFamily="2" charset="-122"/>
                <a:ea typeface="华文新魏" panose="02010800040101010101" pitchFamily="2" charset="-122"/>
              </a:rPr>
              <a:t>位寄存器框图</a:t>
            </a:r>
          </a:p>
        </p:txBody>
      </p:sp>
      <p:grpSp>
        <p:nvGrpSpPr>
          <p:cNvPr id="17410" name="Group 64"/>
          <p:cNvGrpSpPr/>
          <p:nvPr/>
        </p:nvGrpSpPr>
        <p:grpSpPr>
          <a:xfrm>
            <a:off x="611188" y="919163"/>
            <a:ext cx="3095625" cy="1827212"/>
            <a:chOff x="576" y="528"/>
            <a:chExt cx="1950" cy="1536"/>
          </a:xfrm>
        </p:grpSpPr>
        <p:sp>
          <p:nvSpPr>
            <p:cNvPr id="2" name="Rectangle 13"/>
            <p:cNvSpPr>
              <a:spLocks noChangeArrowheads="1"/>
            </p:cNvSpPr>
            <p:nvPr/>
          </p:nvSpPr>
          <p:spPr bwMode="auto">
            <a:xfrm>
              <a:off x="576" y="528"/>
              <a:ext cx="1824" cy="1536"/>
            </a:xfrm>
            <a:prstGeom prst="rect">
              <a:avLst/>
            </a:prstGeom>
            <a:solidFill>
              <a:schemeClr val="accent1">
                <a:lumMod val="40000"/>
                <a:lumOff val="60000"/>
              </a:schemeClr>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9507" name="Rectangle 4"/>
            <p:cNvSpPr/>
            <p:nvPr/>
          </p:nvSpPr>
          <p:spPr>
            <a:xfrm>
              <a:off x="960" y="1152"/>
              <a:ext cx="100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32</a:t>
              </a:r>
              <a:r>
                <a:rPr lang="zh-CN" altLang="en-US" sz="1800" dirty="0">
                  <a:solidFill>
                    <a:schemeClr val="tx1"/>
                  </a:solidFill>
                  <a:latin typeface="华文新魏" panose="02010800040101010101" pitchFamily="2" charset="-122"/>
                  <a:ea typeface="华文新魏" panose="02010800040101010101" pitchFamily="2" charset="-122"/>
                </a:rPr>
                <a:t>寄存器</a:t>
              </a:r>
            </a:p>
          </p:txBody>
        </p:sp>
        <p:sp>
          <p:nvSpPr>
            <p:cNvPr id="19508" name="AutoShape 5"/>
            <p:cNvSpPr/>
            <p:nvPr/>
          </p:nvSpPr>
          <p:spPr>
            <a:xfrm>
              <a:off x="1392" y="720"/>
              <a:ext cx="144" cy="432"/>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9509" name="Line 6"/>
            <p:cNvSpPr/>
            <p:nvPr/>
          </p:nvSpPr>
          <p:spPr>
            <a:xfrm flipV="1">
              <a:off x="1344" y="816"/>
              <a:ext cx="240" cy="144"/>
            </a:xfrm>
            <a:prstGeom prst="line">
              <a:avLst/>
            </a:prstGeom>
            <a:ln w="9525" cap="flat" cmpd="sng">
              <a:solidFill>
                <a:schemeClr val="tx1"/>
              </a:solidFill>
              <a:prstDash val="solid"/>
              <a:headEnd type="none" w="med" len="med"/>
              <a:tailEnd type="none" w="med" len="med"/>
            </a:ln>
          </p:spPr>
        </p:sp>
        <p:sp>
          <p:nvSpPr>
            <p:cNvPr id="19510" name="AutoShape 7"/>
            <p:cNvSpPr/>
            <p:nvPr/>
          </p:nvSpPr>
          <p:spPr>
            <a:xfrm>
              <a:off x="1392" y="1451"/>
              <a:ext cx="144" cy="432"/>
            </a:xfrm>
            <a:prstGeom prst="down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9511" name="Text Box 9"/>
            <p:cNvSpPr txBox="1"/>
            <p:nvPr/>
          </p:nvSpPr>
          <p:spPr>
            <a:xfrm>
              <a:off x="1536" y="768"/>
              <a:ext cx="28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32</a:t>
              </a:r>
            </a:p>
          </p:txBody>
        </p:sp>
        <p:sp>
          <p:nvSpPr>
            <p:cNvPr id="19512" name="Text Box 10"/>
            <p:cNvSpPr txBox="1"/>
            <p:nvPr/>
          </p:nvSpPr>
          <p:spPr>
            <a:xfrm>
              <a:off x="1536" y="1488"/>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32</a:t>
              </a:r>
            </a:p>
          </p:txBody>
        </p:sp>
        <p:sp>
          <p:nvSpPr>
            <p:cNvPr id="19513" name="Line 15"/>
            <p:cNvSpPr/>
            <p:nvPr/>
          </p:nvSpPr>
          <p:spPr>
            <a:xfrm flipV="1">
              <a:off x="1344" y="1536"/>
              <a:ext cx="240" cy="144"/>
            </a:xfrm>
            <a:prstGeom prst="line">
              <a:avLst/>
            </a:prstGeom>
            <a:ln w="9525" cap="flat" cmpd="sng">
              <a:solidFill>
                <a:schemeClr val="tx1"/>
              </a:solidFill>
              <a:prstDash val="solid"/>
              <a:headEnd type="none" w="med" len="med"/>
              <a:tailEnd type="none" w="med" len="med"/>
            </a:ln>
          </p:spPr>
        </p:sp>
        <p:sp>
          <p:nvSpPr>
            <p:cNvPr id="19514" name="Text Box 11"/>
            <p:cNvSpPr txBox="1"/>
            <p:nvPr/>
          </p:nvSpPr>
          <p:spPr>
            <a:xfrm>
              <a:off x="1728" y="1735"/>
              <a:ext cx="79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 </a:t>
              </a:r>
              <a:r>
                <a:rPr lang="zh-CN" altLang="en-US" sz="1800" dirty="0">
                  <a:solidFill>
                    <a:schemeClr val="tx1"/>
                  </a:solidFill>
                  <a:latin typeface="华文新魏" panose="02010800040101010101" pitchFamily="2" charset="-122"/>
                  <a:ea typeface="华文新魏" panose="02010800040101010101" pitchFamily="2" charset="-122"/>
                </a:rPr>
                <a:t>框图</a:t>
              </a:r>
            </a:p>
          </p:txBody>
        </p:sp>
      </p:grpSp>
      <p:grpSp>
        <p:nvGrpSpPr>
          <p:cNvPr id="17420" name="Group 65"/>
          <p:cNvGrpSpPr/>
          <p:nvPr/>
        </p:nvGrpSpPr>
        <p:grpSpPr>
          <a:xfrm>
            <a:off x="4344988" y="919163"/>
            <a:ext cx="3467100" cy="1828800"/>
            <a:chOff x="2928" y="528"/>
            <a:chExt cx="2184" cy="1536"/>
          </a:xfrm>
        </p:grpSpPr>
        <p:sp>
          <p:nvSpPr>
            <p:cNvPr id="3" name="Rectangle 17"/>
            <p:cNvSpPr>
              <a:spLocks noChangeArrowheads="1"/>
            </p:cNvSpPr>
            <p:nvPr/>
          </p:nvSpPr>
          <p:spPr bwMode="auto">
            <a:xfrm>
              <a:off x="2928" y="528"/>
              <a:ext cx="1920" cy="1536"/>
            </a:xfrm>
            <a:prstGeom prst="rect">
              <a:avLst/>
            </a:prstGeom>
            <a:solidFill>
              <a:schemeClr val="accent1">
                <a:lumMod val="40000"/>
                <a:lumOff val="60000"/>
              </a:schemeClr>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9498" name="Rectangle 18"/>
            <p:cNvSpPr/>
            <p:nvPr/>
          </p:nvSpPr>
          <p:spPr>
            <a:xfrm>
              <a:off x="3168" y="1017"/>
              <a:ext cx="1296" cy="4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32</a:t>
              </a:r>
              <a:r>
                <a:rPr lang="zh-CN" altLang="en-US" sz="1800" dirty="0">
                  <a:solidFill>
                    <a:schemeClr val="tx1"/>
                  </a:solidFill>
                  <a:latin typeface="华文新魏" panose="02010800040101010101" pitchFamily="2" charset="-122"/>
                  <a:ea typeface="华文新魏" panose="02010800040101010101" pitchFamily="2" charset="-122"/>
                </a:rPr>
                <a:t>位寄存器</a:t>
              </a:r>
            </a:p>
            <a:p>
              <a:pPr algn="ct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4×74LS377</a:t>
              </a:r>
            </a:p>
          </p:txBody>
        </p:sp>
        <p:sp>
          <p:nvSpPr>
            <p:cNvPr id="19499" name="AutoShape 19"/>
            <p:cNvSpPr/>
            <p:nvPr/>
          </p:nvSpPr>
          <p:spPr>
            <a:xfrm>
              <a:off x="3744" y="620"/>
              <a:ext cx="122" cy="388"/>
            </a:xfrm>
            <a:prstGeom prst="downArrow">
              <a:avLst>
                <a:gd name="adj1" fmla="val 50000"/>
                <a:gd name="adj2" fmla="val 79478"/>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9500" name="AutoShape 20"/>
            <p:cNvSpPr/>
            <p:nvPr/>
          </p:nvSpPr>
          <p:spPr>
            <a:xfrm>
              <a:off x="3744" y="1499"/>
              <a:ext cx="122" cy="388"/>
            </a:xfrm>
            <a:prstGeom prst="downArrow">
              <a:avLst>
                <a:gd name="adj1" fmla="val 50000"/>
                <a:gd name="adj2" fmla="val 79478"/>
              </a:avLst>
            </a:prstGeom>
            <a:solidFill>
              <a:schemeClr val="accent1"/>
            </a:solidFill>
            <a:ln w="9525" cap="flat" cmpd="sng">
              <a:solidFill>
                <a:schemeClr val="tx1"/>
              </a:solidFill>
              <a:prstDash val="solid"/>
              <a:miter/>
              <a:headEnd type="none" w="med" len="med"/>
              <a:tailEnd type="none" w="med" len="med"/>
            </a:ln>
          </p:spPr>
          <p:txBody>
            <a:bodyPr vert="eaVert"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19501" name="Line 21"/>
            <p:cNvSpPr/>
            <p:nvPr/>
          </p:nvSpPr>
          <p:spPr>
            <a:xfrm flipV="1">
              <a:off x="3696" y="681"/>
              <a:ext cx="240" cy="144"/>
            </a:xfrm>
            <a:prstGeom prst="line">
              <a:avLst/>
            </a:prstGeom>
            <a:ln w="9525" cap="flat" cmpd="sng">
              <a:solidFill>
                <a:schemeClr val="tx1"/>
              </a:solidFill>
              <a:prstDash val="solid"/>
              <a:headEnd type="none" w="med" len="med"/>
              <a:tailEnd type="none" w="med" len="med"/>
            </a:ln>
          </p:spPr>
        </p:sp>
        <p:sp>
          <p:nvSpPr>
            <p:cNvPr id="19502" name="Line 22"/>
            <p:cNvSpPr/>
            <p:nvPr/>
          </p:nvSpPr>
          <p:spPr>
            <a:xfrm flipV="1">
              <a:off x="3696" y="1593"/>
              <a:ext cx="240" cy="144"/>
            </a:xfrm>
            <a:prstGeom prst="line">
              <a:avLst/>
            </a:prstGeom>
            <a:ln w="9525" cap="flat" cmpd="sng">
              <a:solidFill>
                <a:schemeClr val="tx1"/>
              </a:solidFill>
              <a:prstDash val="solid"/>
              <a:headEnd type="none" w="med" len="med"/>
              <a:tailEnd type="none" w="med" len="med"/>
            </a:ln>
          </p:spPr>
        </p:sp>
        <p:sp>
          <p:nvSpPr>
            <p:cNvPr id="19503" name="Text Box 23"/>
            <p:cNvSpPr txBox="1"/>
            <p:nvPr/>
          </p:nvSpPr>
          <p:spPr>
            <a:xfrm>
              <a:off x="3888" y="672"/>
              <a:ext cx="336"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32</a:t>
              </a:r>
            </a:p>
          </p:txBody>
        </p:sp>
        <p:sp>
          <p:nvSpPr>
            <p:cNvPr id="19504" name="Text Box 24"/>
            <p:cNvSpPr txBox="1"/>
            <p:nvPr/>
          </p:nvSpPr>
          <p:spPr>
            <a:xfrm>
              <a:off x="3888" y="1545"/>
              <a:ext cx="288"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32</a:t>
              </a:r>
            </a:p>
          </p:txBody>
        </p:sp>
        <p:sp>
          <p:nvSpPr>
            <p:cNvPr id="19505" name="Text Box 25"/>
            <p:cNvSpPr txBox="1"/>
            <p:nvPr/>
          </p:nvSpPr>
          <p:spPr>
            <a:xfrm>
              <a:off x="4128" y="1735"/>
              <a:ext cx="984" cy="310"/>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(b) </a:t>
              </a:r>
              <a:r>
                <a:rPr lang="zh-CN" altLang="en-US" sz="1800" dirty="0">
                  <a:solidFill>
                    <a:schemeClr val="tx1"/>
                  </a:solidFill>
                  <a:latin typeface="华文新魏" panose="02010800040101010101" pitchFamily="2" charset="-122"/>
                  <a:ea typeface="华文新魏" panose="02010800040101010101" pitchFamily="2" charset="-122"/>
                </a:rPr>
                <a:t>框图</a:t>
              </a:r>
            </a:p>
          </p:txBody>
        </p:sp>
      </p:grpSp>
      <p:grpSp>
        <p:nvGrpSpPr>
          <p:cNvPr id="17430" name="Group 67"/>
          <p:cNvGrpSpPr/>
          <p:nvPr/>
        </p:nvGrpSpPr>
        <p:grpSpPr>
          <a:xfrm>
            <a:off x="611188" y="2919413"/>
            <a:ext cx="6781800" cy="2085975"/>
            <a:chOff x="576" y="2208"/>
            <a:chExt cx="4272" cy="2064"/>
          </a:xfrm>
        </p:grpSpPr>
        <p:sp>
          <p:nvSpPr>
            <p:cNvPr id="15366" name="Rectangle 29"/>
            <p:cNvSpPr>
              <a:spLocks noChangeArrowheads="1"/>
            </p:cNvSpPr>
            <p:nvPr/>
          </p:nvSpPr>
          <p:spPr bwMode="auto">
            <a:xfrm>
              <a:off x="576" y="2208"/>
              <a:ext cx="4272" cy="2064"/>
            </a:xfrm>
            <a:prstGeom prst="rect">
              <a:avLst/>
            </a:prstGeom>
            <a:solidFill>
              <a:schemeClr val="accent1">
                <a:lumMod val="40000"/>
                <a:lumOff val="60000"/>
              </a:schemeClr>
            </a:solidFill>
            <a:ln w="9525">
              <a:solidFill>
                <a:schemeClr val="tx1"/>
              </a:solidFill>
              <a:miter lim="800000"/>
            </a:ln>
          </p:spPr>
          <p:txBody>
            <a:bodyPr wrap="none" anchor="ct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9463" name="Text Box 30"/>
            <p:cNvSpPr txBox="1"/>
            <p:nvPr/>
          </p:nvSpPr>
          <p:spPr>
            <a:xfrm>
              <a:off x="2784" y="2409"/>
              <a:ext cx="384"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32</a:t>
              </a:r>
            </a:p>
          </p:txBody>
        </p:sp>
        <p:sp>
          <p:nvSpPr>
            <p:cNvPr id="19464" name="Text Box 31"/>
            <p:cNvSpPr txBox="1"/>
            <p:nvPr/>
          </p:nvSpPr>
          <p:spPr>
            <a:xfrm>
              <a:off x="2256" y="288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65" name="Text Box 32"/>
            <p:cNvSpPr txBox="1"/>
            <p:nvPr/>
          </p:nvSpPr>
          <p:spPr>
            <a:xfrm>
              <a:off x="2688" y="3552"/>
              <a:ext cx="116"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8</a:t>
              </a:r>
            </a:p>
          </p:txBody>
        </p:sp>
        <p:sp>
          <p:nvSpPr>
            <p:cNvPr id="19466" name="Text Box 33"/>
            <p:cNvSpPr txBox="1"/>
            <p:nvPr/>
          </p:nvSpPr>
          <p:spPr>
            <a:xfrm>
              <a:off x="3600" y="3859"/>
              <a:ext cx="1008"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a:t>
              </a:r>
              <a:r>
                <a:rPr lang="en-US" altLang="zh-CN" sz="1800" dirty="0">
                  <a:solidFill>
                    <a:schemeClr val="tx1"/>
                  </a:solidFill>
                  <a:latin typeface="华文新魏" panose="02010800040101010101" pitchFamily="2" charset="-122"/>
                  <a:ea typeface="华文新魏" panose="02010800040101010101" pitchFamily="2" charset="-122"/>
                </a:rPr>
                <a:t>c</a:t>
              </a:r>
              <a:r>
                <a:rPr lang="zh-CN" altLang="en-US" sz="1800" dirty="0">
                  <a:solidFill>
                    <a:schemeClr val="tx1"/>
                  </a:solidFill>
                  <a:latin typeface="华文新魏" panose="02010800040101010101" pitchFamily="2" charset="-122"/>
                  <a:ea typeface="华文新魏" panose="02010800040101010101" pitchFamily="2" charset="-122"/>
                </a:rPr>
                <a:t>）框图</a:t>
              </a:r>
            </a:p>
          </p:txBody>
        </p:sp>
        <p:sp>
          <p:nvSpPr>
            <p:cNvPr id="19467" name="Line 34"/>
            <p:cNvSpPr/>
            <p:nvPr/>
          </p:nvSpPr>
          <p:spPr>
            <a:xfrm>
              <a:off x="2736" y="2400"/>
              <a:ext cx="0" cy="432"/>
            </a:xfrm>
            <a:prstGeom prst="line">
              <a:avLst/>
            </a:prstGeom>
            <a:ln w="254000" cap="flat" cmpd="sng">
              <a:solidFill>
                <a:schemeClr val="accent1"/>
              </a:solidFill>
              <a:prstDash val="solid"/>
              <a:headEnd type="none" w="med" len="med"/>
              <a:tailEnd type="none" w="med" len="med"/>
            </a:ln>
          </p:spPr>
        </p:sp>
        <p:sp>
          <p:nvSpPr>
            <p:cNvPr id="19468" name="Line 35"/>
            <p:cNvSpPr/>
            <p:nvPr/>
          </p:nvSpPr>
          <p:spPr>
            <a:xfrm flipH="1">
              <a:off x="1200" y="2821"/>
              <a:ext cx="2928" cy="0"/>
            </a:xfrm>
            <a:prstGeom prst="line">
              <a:avLst/>
            </a:prstGeom>
            <a:ln w="152400" cap="flat" cmpd="sng">
              <a:solidFill>
                <a:schemeClr val="accent1"/>
              </a:solidFill>
              <a:prstDash val="solid"/>
              <a:headEnd type="none" w="med" len="med"/>
              <a:tailEnd type="none" w="med" len="med"/>
            </a:ln>
          </p:spPr>
        </p:sp>
        <p:sp>
          <p:nvSpPr>
            <p:cNvPr id="19469" name="Line 36"/>
            <p:cNvSpPr/>
            <p:nvPr/>
          </p:nvSpPr>
          <p:spPr>
            <a:xfrm>
              <a:off x="1200" y="2784"/>
              <a:ext cx="0" cy="864"/>
            </a:xfrm>
            <a:prstGeom prst="line">
              <a:avLst/>
            </a:prstGeom>
            <a:ln w="152400" cap="flat" cmpd="sng">
              <a:solidFill>
                <a:schemeClr val="accent1"/>
              </a:solidFill>
              <a:prstDash val="solid"/>
              <a:headEnd type="none" w="med" len="med"/>
              <a:tailEnd type="none" w="med" len="med"/>
            </a:ln>
          </p:spPr>
        </p:sp>
        <p:sp>
          <p:nvSpPr>
            <p:cNvPr id="19470" name="Line 37"/>
            <p:cNvSpPr/>
            <p:nvPr/>
          </p:nvSpPr>
          <p:spPr>
            <a:xfrm>
              <a:off x="2182" y="2784"/>
              <a:ext cx="0" cy="864"/>
            </a:xfrm>
            <a:prstGeom prst="line">
              <a:avLst/>
            </a:prstGeom>
            <a:ln w="152400" cap="flat" cmpd="sng">
              <a:solidFill>
                <a:schemeClr val="accent1"/>
              </a:solidFill>
              <a:prstDash val="solid"/>
              <a:headEnd type="none" w="med" len="med"/>
              <a:tailEnd type="none" w="med" len="med"/>
            </a:ln>
          </p:spPr>
        </p:sp>
        <p:sp>
          <p:nvSpPr>
            <p:cNvPr id="19471" name="Line 38"/>
            <p:cNvSpPr/>
            <p:nvPr/>
          </p:nvSpPr>
          <p:spPr>
            <a:xfrm>
              <a:off x="3168" y="2784"/>
              <a:ext cx="0" cy="864"/>
            </a:xfrm>
            <a:prstGeom prst="line">
              <a:avLst/>
            </a:prstGeom>
            <a:ln w="152400" cap="flat" cmpd="sng">
              <a:solidFill>
                <a:schemeClr val="accent1"/>
              </a:solidFill>
              <a:prstDash val="solid"/>
              <a:headEnd type="none" w="med" len="med"/>
              <a:tailEnd type="none" w="med" len="med"/>
            </a:ln>
          </p:spPr>
        </p:sp>
        <p:sp>
          <p:nvSpPr>
            <p:cNvPr id="19472" name="Line 39"/>
            <p:cNvSpPr/>
            <p:nvPr/>
          </p:nvSpPr>
          <p:spPr>
            <a:xfrm>
              <a:off x="4128" y="2784"/>
              <a:ext cx="0" cy="864"/>
            </a:xfrm>
            <a:prstGeom prst="line">
              <a:avLst/>
            </a:prstGeom>
            <a:ln w="152400" cap="flat" cmpd="sng">
              <a:solidFill>
                <a:schemeClr val="accent1"/>
              </a:solidFill>
              <a:prstDash val="solid"/>
              <a:headEnd type="none" w="med" len="med"/>
              <a:tailEnd type="none" w="med" len="med"/>
            </a:ln>
          </p:spPr>
        </p:sp>
        <p:sp>
          <p:nvSpPr>
            <p:cNvPr id="19473" name="Line 40"/>
            <p:cNvSpPr/>
            <p:nvPr/>
          </p:nvSpPr>
          <p:spPr>
            <a:xfrm flipH="1">
              <a:off x="1200" y="3600"/>
              <a:ext cx="2928" cy="0"/>
            </a:xfrm>
            <a:prstGeom prst="line">
              <a:avLst/>
            </a:prstGeom>
            <a:ln w="152400" cap="flat" cmpd="sng">
              <a:solidFill>
                <a:schemeClr val="accent1"/>
              </a:solidFill>
              <a:prstDash val="solid"/>
              <a:headEnd type="none" w="med" len="med"/>
              <a:tailEnd type="none" w="med" len="med"/>
            </a:ln>
          </p:spPr>
        </p:sp>
        <p:sp>
          <p:nvSpPr>
            <p:cNvPr id="19474" name="Line 41"/>
            <p:cNvSpPr/>
            <p:nvPr/>
          </p:nvSpPr>
          <p:spPr>
            <a:xfrm>
              <a:off x="2736" y="3600"/>
              <a:ext cx="0" cy="624"/>
            </a:xfrm>
            <a:prstGeom prst="line">
              <a:avLst/>
            </a:prstGeom>
            <a:ln w="254000" cap="flat" cmpd="sng">
              <a:solidFill>
                <a:schemeClr val="accent1"/>
              </a:solidFill>
              <a:prstDash val="solid"/>
              <a:headEnd type="none" w="med" len="med"/>
              <a:tailEnd type="triangle" w="sm" len="sm"/>
            </a:ln>
          </p:spPr>
        </p:sp>
        <p:sp>
          <p:nvSpPr>
            <p:cNvPr id="19475" name="Rectangle 42"/>
            <p:cNvSpPr/>
            <p:nvPr/>
          </p:nvSpPr>
          <p:spPr>
            <a:xfrm>
              <a:off x="768" y="3120"/>
              <a:ext cx="841" cy="2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74LS377</a:t>
              </a:r>
            </a:p>
          </p:txBody>
        </p:sp>
        <p:sp>
          <p:nvSpPr>
            <p:cNvPr id="19476" name="Rectangle 43"/>
            <p:cNvSpPr/>
            <p:nvPr/>
          </p:nvSpPr>
          <p:spPr>
            <a:xfrm>
              <a:off x="1751" y="3120"/>
              <a:ext cx="841" cy="2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74LS377</a:t>
              </a:r>
            </a:p>
          </p:txBody>
        </p:sp>
        <p:sp>
          <p:nvSpPr>
            <p:cNvPr id="19477" name="Rectangle 44"/>
            <p:cNvSpPr/>
            <p:nvPr/>
          </p:nvSpPr>
          <p:spPr>
            <a:xfrm>
              <a:off x="2736" y="3120"/>
              <a:ext cx="841" cy="2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74LS377</a:t>
              </a:r>
            </a:p>
          </p:txBody>
        </p:sp>
        <p:sp>
          <p:nvSpPr>
            <p:cNvPr id="19478" name="Rectangle 45"/>
            <p:cNvSpPr/>
            <p:nvPr/>
          </p:nvSpPr>
          <p:spPr>
            <a:xfrm>
              <a:off x="3719" y="3120"/>
              <a:ext cx="841" cy="21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pPr algn="ctr" eaLnBrk="1" hangingPunct="1">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74LS377</a:t>
              </a:r>
            </a:p>
          </p:txBody>
        </p:sp>
        <p:sp>
          <p:nvSpPr>
            <p:cNvPr id="19479" name="Line 46"/>
            <p:cNvSpPr/>
            <p:nvPr/>
          </p:nvSpPr>
          <p:spPr>
            <a:xfrm flipV="1">
              <a:off x="2064" y="2928"/>
              <a:ext cx="240" cy="144"/>
            </a:xfrm>
            <a:prstGeom prst="line">
              <a:avLst/>
            </a:prstGeom>
            <a:ln w="9525" cap="flat" cmpd="sng">
              <a:solidFill>
                <a:schemeClr val="tx1"/>
              </a:solidFill>
              <a:prstDash val="solid"/>
              <a:headEnd type="none" w="med" len="med"/>
              <a:tailEnd type="none" w="med" len="med"/>
            </a:ln>
          </p:spPr>
        </p:sp>
        <p:sp>
          <p:nvSpPr>
            <p:cNvPr id="19480" name="Text Box 47"/>
            <p:cNvSpPr txBox="1"/>
            <p:nvPr/>
          </p:nvSpPr>
          <p:spPr>
            <a:xfrm>
              <a:off x="1248" y="288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81" name="Line 48"/>
            <p:cNvSpPr/>
            <p:nvPr/>
          </p:nvSpPr>
          <p:spPr>
            <a:xfrm flipV="1">
              <a:off x="1056" y="2928"/>
              <a:ext cx="240" cy="144"/>
            </a:xfrm>
            <a:prstGeom prst="line">
              <a:avLst/>
            </a:prstGeom>
            <a:ln w="9525" cap="flat" cmpd="sng">
              <a:solidFill>
                <a:schemeClr val="tx1"/>
              </a:solidFill>
              <a:prstDash val="solid"/>
              <a:headEnd type="none" w="med" len="med"/>
              <a:tailEnd type="none" w="med" len="med"/>
            </a:ln>
          </p:spPr>
        </p:sp>
        <p:sp>
          <p:nvSpPr>
            <p:cNvPr id="19482" name="Text Box 49"/>
            <p:cNvSpPr txBox="1"/>
            <p:nvPr/>
          </p:nvSpPr>
          <p:spPr>
            <a:xfrm>
              <a:off x="3264" y="288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83" name="Line 50"/>
            <p:cNvSpPr/>
            <p:nvPr/>
          </p:nvSpPr>
          <p:spPr>
            <a:xfrm flipV="1">
              <a:off x="3072" y="2928"/>
              <a:ext cx="240" cy="144"/>
            </a:xfrm>
            <a:prstGeom prst="line">
              <a:avLst/>
            </a:prstGeom>
            <a:ln w="9525" cap="flat" cmpd="sng">
              <a:solidFill>
                <a:schemeClr val="tx1"/>
              </a:solidFill>
              <a:prstDash val="solid"/>
              <a:headEnd type="none" w="med" len="med"/>
              <a:tailEnd type="none" w="med" len="med"/>
            </a:ln>
          </p:spPr>
        </p:sp>
        <p:sp>
          <p:nvSpPr>
            <p:cNvPr id="19484" name="Text Box 51"/>
            <p:cNvSpPr txBox="1"/>
            <p:nvPr/>
          </p:nvSpPr>
          <p:spPr>
            <a:xfrm>
              <a:off x="4176" y="288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85" name="Line 52"/>
            <p:cNvSpPr/>
            <p:nvPr/>
          </p:nvSpPr>
          <p:spPr>
            <a:xfrm flipV="1">
              <a:off x="3984" y="2928"/>
              <a:ext cx="240" cy="144"/>
            </a:xfrm>
            <a:prstGeom prst="line">
              <a:avLst/>
            </a:prstGeom>
            <a:ln w="9525" cap="flat" cmpd="sng">
              <a:solidFill>
                <a:schemeClr val="tx1"/>
              </a:solidFill>
              <a:prstDash val="solid"/>
              <a:headEnd type="none" w="med" len="med"/>
              <a:tailEnd type="none" w="med" len="med"/>
            </a:ln>
          </p:spPr>
        </p:sp>
        <p:sp>
          <p:nvSpPr>
            <p:cNvPr id="19486" name="Text Box 53"/>
            <p:cNvSpPr txBox="1"/>
            <p:nvPr/>
          </p:nvSpPr>
          <p:spPr>
            <a:xfrm>
              <a:off x="2256" y="336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87" name="Line 54"/>
            <p:cNvSpPr/>
            <p:nvPr/>
          </p:nvSpPr>
          <p:spPr>
            <a:xfrm flipV="1">
              <a:off x="2064" y="3408"/>
              <a:ext cx="240" cy="144"/>
            </a:xfrm>
            <a:prstGeom prst="line">
              <a:avLst/>
            </a:prstGeom>
            <a:ln w="9525" cap="flat" cmpd="sng">
              <a:solidFill>
                <a:schemeClr val="tx1"/>
              </a:solidFill>
              <a:prstDash val="solid"/>
              <a:headEnd type="none" w="med" len="med"/>
              <a:tailEnd type="none" w="med" len="med"/>
            </a:ln>
          </p:spPr>
        </p:sp>
        <p:sp>
          <p:nvSpPr>
            <p:cNvPr id="19488" name="Text Box 55"/>
            <p:cNvSpPr txBox="1"/>
            <p:nvPr/>
          </p:nvSpPr>
          <p:spPr>
            <a:xfrm>
              <a:off x="1248" y="336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89" name="Line 56"/>
            <p:cNvSpPr/>
            <p:nvPr/>
          </p:nvSpPr>
          <p:spPr>
            <a:xfrm flipV="1">
              <a:off x="1056" y="3408"/>
              <a:ext cx="240" cy="144"/>
            </a:xfrm>
            <a:prstGeom prst="line">
              <a:avLst/>
            </a:prstGeom>
            <a:ln w="9525" cap="flat" cmpd="sng">
              <a:solidFill>
                <a:schemeClr val="tx1"/>
              </a:solidFill>
              <a:prstDash val="solid"/>
              <a:headEnd type="none" w="med" len="med"/>
              <a:tailEnd type="none" w="med" len="med"/>
            </a:ln>
          </p:spPr>
        </p:sp>
        <p:sp>
          <p:nvSpPr>
            <p:cNvPr id="19490" name="Text Box 57"/>
            <p:cNvSpPr txBox="1"/>
            <p:nvPr/>
          </p:nvSpPr>
          <p:spPr>
            <a:xfrm>
              <a:off x="3264" y="336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91" name="Line 58"/>
            <p:cNvSpPr/>
            <p:nvPr/>
          </p:nvSpPr>
          <p:spPr>
            <a:xfrm flipV="1">
              <a:off x="3072" y="3408"/>
              <a:ext cx="240" cy="144"/>
            </a:xfrm>
            <a:prstGeom prst="line">
              <a:avLst/>
            </a:prstGeom>
            <a:ln w="9525" cap="flat" cmpd="sng">
              <a:solidFill>
                <a:schemeClr val="tx1"/>
              </a:solidFill>
              <a:prstDash val="solid"/>
              <a:headEnd type="none" w="med" len="med"/>
              <a:tailEnd type="none" w="med" len="med"/>
            </a:ln>
          </p:spPr>
        </p:sp>
        <p:sp>
          <p:nvSpPr>
            <p:cNvPr id="19492" name="Text Box 59"/>
            <p:cNvSpPr txBox="1"/>
            <p:nvPr/>
          </p:nvSpPr>
          <p:spPr>
            <a:xfrm>
              <a:off x="4176" y="3360"/>
              <a:ext cx="240"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8</a:t>
              </a:r>
            </a:p>
          </p:txBody>
        </p:sp>
        <p:sp>
          <p:nvSpPr>
            <p:cNvPr id="19493" name="Line 60"/>
            <p:cNvSpPr/>
            <p:nvPr/>
          </p:nvSpPr>
          <p:spPr>
            <a:xfrm flipV="1">
              <a:off x="3984" y="3408"/>
              <a:ext cx="240" cy="144"/>
            </a:xfrm>
            <a:prstGeom prst="line">
              <a:avLst/>
            </a:prstGeom>
            <a:ln w="9525" cap="flat" cmpd="sng">
              <a:solidFill>
                <a:schemeClr val="tx1"/>
              </a:solidFill>
              <a:prstDash val="solid"/>
              <a:headEnd type="none" w="med" len="med"/>
              <a:tailEnd type="none" w="med" len="med"/>
            </a:ln>
          </p:spPr>
        </p:sp>
        <p:sp>
          <p:nvSpPr>
            <p:cNvPr id="19494" name="Line 61"/>
            <p:cNvSpPr/>
            <p:nvPr/>
          </p:nvSpPr>
          <p:spPr>
            <a:xfrm flipV="1">
              <a:off x="2592" y="2448"/>
              <a:ext cx="288" cy="192"/>
            </a:xfrm>
            <a:prstGeom prst="line">
              <a:avLst/>
            </a:prstGeom>
            <a:ln w="9525" cap="flat" cmpd="sng">
              <a:solidFill>
                <a:schemeClr val="tx1"/>
              </a:solidFill>
              <a:prstDash val="solid"/>
              <a:headEnd type="none" w="med" len="med"/>
              <a:tailEnd type="none" w="med" len="med"/>
            </a:ln>
          </p:spPr>
        </p:sp>
        <p:sp>
          <p:nvSpPr>
            <p:cNvPr id="19495" name="Text Box 62"/>
            <p:cNvSpPr txBox="1"/>
            <p:nvPr/>
          </p:nvSpPr>
          <p:spPr>
            <a:xfrm>
              <a:off x="2784" y="3657"/>
              <a:ext cx="384" cy="365"/>
            </a:xfrm>
            <a:prstGeom prst="rect">
              <a:avLst/>
            </a:prstGeom>
            <a:noFill/>
            <a:ln w="9525">
              <a:noFill/>
            </a:ln>
          </p:spPr>
          <p:txBody>
            <a:bodyPr>
              <a:spAutoFit/>
            </a:bodyPr>
            <a:lstStyle/>
            <a:p>
              <a:pPr algn="ctr" eaLnBrk="1" hangingPunct="1">
                <a:spcBef>
                  <a:spcPct val="50000"/>
                </a:spcBef>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32</a:t>
              </a:r>
            </a:p>
          </p:txBody>
        </p:sp>
        <p:sp>
          <p:nvSpPr>
            <p:cNvPr id="19496" name="Line 63"/>
            <p:cNvSpPr/>
            <p:nvPr/>
          </p:nvSpPr>
          <p:spPr>
            <a:xfrm flipV="1">
              <a:off x="2592" y="3696"/>
              <a:ext cx="288" cy="192"/>
            </a:xfrm>
            <a:prstGeom prst="line">
              <a:avLst/>
            </a:prstGeom>
            <a:ln w="9525" cap="flat" cmpd="sng">
              <a:solidFill>
                <a:schemeClr val="tx1"/>
              </a:solidFill>
              <a:prstDash val="solid"/>
              <a:headEnd type="none" w="med" len="med"/>
              <a:tailEnd type="none" w="med" len="med"/>
            </a:ln>
          </p:spPr>
        </p:sp>
      </p:grpSp>
      <p:sp>
        <p:nvSpPr>
          <p:cNvPr id="59" name="Rectangle 2">
            <a:extLst>
              <a:ext uri="{FF2B5EF4-FFF2-40B4-BE49-F238E27FC236}">
                <a16:creationId xmlns:a16="http://schemas.microsoft.com/office/drawing/2014/main" id="{D3F90AD0-59A5-4162-8228-F18A3536C9E9}"/>
              </a:ext>
            </a:extLst>
          </p:cNvPr>
          <p:cNvSpPr txBox="1">
            <a:spLocks/>
          </p:cNvSpPr>
          <p:nvPr/>
        </p:nvSpPr>
        <p:spPr>
          <a:xfrm>
            <a:off x="7308304" y="2306241"/>
            <a:ext cx="2085975" cy="471487"/>
          </a:xfrm>
          <a:prstGeom prst="rect">
            <a:avLst/>
          </a:prstGeom>
          <a:noFill/>
          <a:ln>
            <a:no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1800" dirty="0">
                <a:latin typeface="华文新魏" panose="02010800040101010101" pitchFamily="2" charset="-122"/>
                <a:ea typeface="华文新魏" panose="02010800040101010101" pitchFamily="2" charset="-122"/>
              </a:rPr>
              <a:t>采用的具体芯片</a:t>
            </a:r>
          </a:p>
        </p:txBody>
      </p:sp>
      <p:sp>
        <p:nvSpPr>
          <p:cNvPr id="60" name="Rectangle 2">
            <a:extLst>
              <a:ext uri="{FF2B5EF4-FFF2-40B4-BE49-F238E27FC236}">
                <a16:creationId xmlns:a16="http://schemas.microsoft.com/office/drawing/2014/main" id="{492915FF-7348-4534-9A72-51FB50AD67BF}"/>
              </a:ext>
            </a:extLst>
          </p:cNvPr>
          <p:cNvSpPr txBox="1">
            <a:spLocks/>
          </p:cNvSpPr>
          <p:nvPr/>
        </p:nvSpPr>
        <p:spPr>
          <a:xfrm>
            <a:off x="7324061" y="4462165"/>
            <a:ext cx="1136371" cy="471487"/>
          </a:xfrm>
          <a:prstGeom prst="rect">
            <a:avLst/>
          </a:prstGeom>
          <a:noFill/>
          <a:ln>
            <a:noFill/>
          </a:ln>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1800" dirty="0">
                <a:latin typeface="华文新魏" panose="02010800040101010101" pitchFamily="2" charset="-122"/>
                <a:ea typeface="华文新魏" panose="02010800040101010101" pitchFamily="2" charset="-122"/>
              </a:rPr>
              <a:t>详细构成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420"/>
                                        </p:tgtEl>
                                        <p:attrNameLst>
                                          <p:attrName>style.visibility</p:attrName>
                                        </p:attrNameLst>
                                      </p:cBhvr>
                                      <p:to>
                                        <p:strVal val="visible"/>
                                      </p:to>
                                    </p:set>
                                    <p:animEffect transition="in" filter="fade">
                                      <p:cBhvr>
                                        <p:cTn id="14" dur="1000"/>
                                        <p:tgtEl>
                                          <p:spTgt spid="17420"/>
                                        </p:tgtEl>
                                      </p:cBhvr>
                                    </p:animEffect>
                                    <p:anim calcmode="lin" valueType="num">
                                      <p:cBhvr>
                                        <p:cTn id="15" dur="1000" fill="hold"/>
                                        <p:tgtEl>
                                          <p:spTgt spid="17420"/>
                                        </p:tgtEl>
                                        <p:attrNameLst>
                                          <p:attrName>ppt_x</p:attrName>
                                        </p:attrNameLst>
                                      </p:cBhvr>
                                      <p:tavLst>
                                        <p:tav tm="0">
                                          <p:val>
                                            <p:strVal val="#ppt_x"/>
                                          </p:val>
                                        </p:tav>
                                        <p:tav tm="100000">
                                          <p:val>
                                            <p:strVal val="#ppt_x"/>
                                          </p:val>
                                        </p:tav>
                                      </p:tavLst>
                                    </p:anim>
                                    <p:anim calcmode="lin" valueType="num">
                                      <p:cBhvr>
                                        <p:cTn id="16" dur="1000" fill="hold"/>
                                        <p:tgtEl>
                                          <p:spTgt spid="174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7430"/>
                                        </p:tgtEl>
                                        <p:attrNameLst>
                                          <p:attrName>style.visibility</p:attrName>
                                        </p:attrNameLst>
                                      </p:cBhvr>
                                      <p:to>
                                        <p:strVal val="visible"/>
                                      </p:to>
                                    </p:set>
                                    <p:animEffect transition="in" filter="fade">
                                      <p:cBhvr>
                                        <p:cTn id="21" dur="1000"/>
                                        <p:tgtEl>
                                          <p:spTgt spid="17430"/>
                                        </p:tgtEl>
                                      </p:cBhvr>
                                    </p:animEffect>
                                    <p:anim calcmode="lin" valueType="num">
                                      <p:cBhvr>
                                        <p:cTn id="22" dur="1000" fill="hold"/>
                                        <p:tgtEl>
                                          <p:spTgt spid="17430"/>
                                        </p:tgtEl>
                                        <p:attrNameLst>
                                          <p:attrName>ppt_x</p:attrName>
                                        </p:attrNameLst>
                                      </p:cBhvr>
                                      <p:tavLst>
                                        <p:tav tm="0">
                                          <p:val>
                                            <p:strVal val="#ppt_x"/>
                                          </p:val>
                                        </p:tav>
                                        <p:tav tm="100000">
                                          <p:val>
                                            <p:strVal val="#ppt_x"/>
                                          </p:val>
                                        </p:tav>
                                      </p:tavLst>
                                    </p:anim>
                                    <p:anim calcmode="lin" valueType="num">
                                      <p:cBhvr>
                                        <p:cTn id="23" dur="1000" fill="hold"/>
                                        <p:tgtEl>
                                          <p:spTgt spid="174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title"/>
          </p:nvPr>
        </p:nvSpPr>
        <p:spPr>
          <a:xfrm>
            <a:off x="301625" y="619125"/>
            <a:ext cx="7870825" cy="512763"/>
          </a:xfrm>
          <a:noFill/>
          <a:ln>
            <a:noFill/>
          </a:ln>
        </p:spPr>
        <p:txBody>
          <a:bodyPr/>
          <a:lstStyle/>
          <a:p>
            <a:pPr eaLnBrk="1" hangingPunct="1">
              <a:lnSpc>
                <a:spcPct val="120000"/>
              </a:lnSpc>
            </a:pPr>
            <a:r>
              <a:rPr lang="en-US" altLang="zh-CN" sz="2000" b="1" dirty="0">
                <a:latin typeface="华文新魏" panose="02010800040101010101" pitchFamily="2" charset="-122"/>
                <a:ea typeface="华文新魏" panose="02010800040101010101" pitchFamily="2" charset="-122"/>
              </a:rPr>
              <a:t> </a:t>
            </a:r>
            <a:r>
              <a:rPr lang="en-US" altLang="zh-CN" sz="2000" b="1" dirty="0">
                <a:solidFill>
                  <a:srgbClr val="FF0000"/>
                </a:solidFill>
                <a:latin typeface="华文新魏" panose="02010800040101010101" pitchFamily="2" charset="-122"/>
                <a:ea typeface="华文新魏" panose="02010800040101010101" pitchFamily="2" charset="-122"/>
              </a:rPr>
              <a:t> 2.1.2 </a:t>
            </a:r>
            <a:r>
              <a:rPr lang="zh-CN" altLang="en-US" sz="2000" b="1" dirty="0">
                <a:solidFill>
                  <a:srgbClr val="FF0000"/>
                </a:solidFill>
                <a:latin typeface="华文新魏" panose="02010800040101010101" pitchFamily="2" charset="-122"/>
                <a:ea typeface="华文新魏" panose="02010800040101010101" pitchFamily="2" charset="-122"/>
              </a:rPr>
              <a:t>电路图  </a:t>
            </a:r>
            <a:r>
              <a:rPr lang="en-US" altLang="zh-CN" sz="2000" b="1" dirty="0">
                <a:solidFill>
                  <a:srgbClr val="FF0000"/>
                </a:solidFill>
                <a:latin typeface="华文新魏" panose="02010800040101010101" pitchFamily="2" charset="-122"/>
                <a:ea typeface="华文新魏" panose="02010800040101010101" pitchFamily="2" charset="-122"/>
              </a:rPr>
              <a:t>(</a:t>
            </a:r>
            <a:r>
              <a:rPr lang="en-US" altLang="zh-CN" sz="2000" b="1" i="1" dirty="0">
                <a:solidFill>
                  <a:srgbClr val="FF0000"/>
                </a:solidFill>
                <a:latin typeface="华文新魏" panose="02010800040101010101" pitchFamily="2" charset="-122"/>
                <a:ea typeface="华文新魏" panose="02010800040101010101" pitchFamily="2" charset="-122"/>
              </a:rPr>
              <a:t>Schematic Diagram</a:t>
            </a:r>
            <a:r>
              <a:rPr lang="en-US" altLang="zh-CN" sz="2000" b="1" dirty="0">
                <a:solidFill>
                  <a:srgbClr val="FF0000"/>
                </a:solidFill>
                <a:latin typeface="华文新魏" panose="02010800040101010101" pitchFamily="2" charset="-122"/>
                <a:ea typeface="华文新魏" panose="02010800040101010101" pitchFamily="2" charset="-122"/>
              </a:rPr>
              <a:t>)</a:t>
            </a:r>
            <a:r>
              <a:rPr lang="zh-CN" altLang="en-US" sz="2000" b="1" dirty="0">
                <a:solidFill>
                  <a:srgbClr val="FF0000"/>
                </a:solidFill>
                <a:latin typeface="华文新魏" panose="02010800040101010101" pitchFamily="2" charset="-122"/>
                <a:ea typeface="华文新魏" panose="02010800040101010101" pitchFamily="2" charset="-122"/>
              </a:rPr>
              <a:t>：</a:t>
            </a:r>
            <a:br>
              <a:rPr lang="zh-CN" altLang="en-US" sz="1800" dirty="0">
                <a:solidFill>
                  <a:srgbClr val="FF0000"/>
                </a:solidFill>
                <a:latin typeface="华文新魏" panose="02010800040101010101" pitchFamily="2" charset="-122"/>
                <a:ea typeface="华文新魏" panose="02010800040101010101" pitchFamily="2" charset="-122"/>
              </a:rPr>
            </a:br>
            <a:endParaRPr lang="zh-CN" altLang="en-US" sz="1800" dirty="0">
              <a:latin typeface="华文新魏" panose="02010800040101010101" pitchFamily="2" charset="-122"/>
              <a:ea typeface="华文新魏" panose="02010800040101010101" pitchFamily="2" charset="-122"/>
            </a:endParaRPr>
          </a:p>
        </p:txBody>
      </p:sp>
      <p:sp>
        <p:nvSpPr>
          <p:cNvPr id="18434" name="Rectangle 2"/>
          <p:cNvSpPr txBox="1"/>
          <p:nvPr/>
        </p:nvSpPr>
        <p:spPr>
          <a:xfrm>
            <a:off x="755576" y="2790697"/>
            <a:ext cx="6324600" cy="571500"/>
          </a:xfrm>
          <a:prstGeom prst="rect">
            <a:avLst/>
          </a:prstGeom>
          <a:noFill/>
          <a:ln w="9525">
            <a:noFill/>
          </a:ln>
        </p:spPr>
        <p:txBody>
          <a:bodyPr anchor="ctr"/>
          <a:lstStyle/>
          <a:p>
            <a:pPr eaLnBrk="1" hangingPunct="1">
              <a:buFont typeface="Arial" panose="020B0604020202020204" pitchFamily="34" charset="0"/>
            </a:pPr>
            <a:r>
              <a:rPr lang="en-US" altLang="zh-CN" b="1" dirty="0">
                <a:solidFill>
                  <a:srgbClr val="FF0000"/>
                </a:solidFill>
                <a:latin typeface="华文新魏" panose="02010800040101010101" pitchFamily="2" charset="-122"/>
                <a:ea typeface="华文新魏" panose="02010800040101010101" pitchFamily="2" charset="-122"/>
              </a:rPr>
              <a:t> 1</a:t>
            </a:r>
            <a:r>
              <a:rPr lang="zh-CN" altLang="en-US" b="1" dirty="0">
                <a:solidFill>
                  <a:srgbClr val="FF0000"/>
                </a:solidFill>
                <a:latin typeface="华文新魏" panose="02010800040101010101" pitchFamily="2" charset="-122"/>
                <a:ea typeface="华文新魏" panose="02010800040101010101" pitchFamily="2" charset="-122"/>
              </a:rPr>
              <a:t>）</a:t>
            </a:r>
            <a:r>
              <a:rPr lang="en-US" altLang="zh-CN" b="1" dirty="0">
                <a:solidFill>
                  <a:srgbClr val="FF0000"/>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图面布局及总线</a:t>
            </a:r>
            <a:r>
              <a:rPr lang="en-US" altLang="zh-CN" b="1" dirty="0">
                <a:solidFill>
                  <a:srgbClr val="FF0000"/>
                </a:solidFill>
                <a:latin typeface="华文新魏" panose="02010800040101010101" pitchFamily="2" charset="-122"/>
                <a:ea typeface="华文新魏" panose="02010800040101010101" pitchFamily="2" charset="-122"/>
              </a:rPr>
              <a:t>(</a:t>
            </a:r>
            <a:r>
              <a:rPr lang="en-US" altLang="zh-CN" b="1" i="1" dirty="0">
                <a:solidFill>
                  <a:srgbClr val="FF0000"/>
                </a:solidFill>
                <a:latin typeface="华文新魏" panose="02010800040101010101" pitchFamily="2" charset="-122"/>
                <a:ea typeface="华文新魏" panose="02010800040101010101" pitchFamily="2" charset="-122"/>
              </a:rPr>
              <a:t>Drawing Layout and Buses</a:t>
            </a:r>
            <a:r>
              <a:rPr lang="en-US" altLang="zh-CN" b="1" dirty="0">
                <a:solidFill>
                  <a:srgbClr val="FF0000"/>
                </a:solidFill>
                <a:latin typeface="华文新魏" panose="02010800040101010101" pitchFamily="2" charset="-122"/>
                <a:ea typeface="华文新魏" panose="02010800040101010101" pitchFamily="2" charset="-122"/>
              </a:rPr>
              <a:t>)</a:t>
            </a:r>
          </a:p>
        </p:txBody>
      </p:sp>
      <p:sp>
        <p:nvSpPr>
          <p:cNvPr id="18435" name="Rectangle 3"/>
          <p:cNvSpPr txBox="1"/>
          <p:nvPr/>
        </p:nvSpPr>
        <p:spPr>
          <a:xfrm>
            <a:off x="387985" y="3206407"/>
            <a:ext cx="8368030" cy="1733550"/>
          </a:xfrm>
          <a:prstGeom prst="rect">
            <a:avLst/>
          </a:prstGeom>
          <a:noFill/>
          <a:ln w="9525">
            <a:noFill/>
          </a:ln>
        </p:spPr>
        <p:txBody>
          <a:bodyPr/>
          <a:lstStyle/>
          <a:p>
            <a:pPr marL="342900" indent="-342900" eaLnBrk="1" hangingPunct="1">
              <a:lnSpc>
                <a:spcPct val="150000"/>
              </a:lnSpc>
              <a:spcBef>
                <a:spcPts val="0"/>
              </a:spcBef>
              <a:buFont typeface="Arial" panose="020B0604020202020204" pitchFamily="34" charset="0"/>
            </a:pPr>
            <a:r>
              <a:rPr lang="en-US" altLang="zh-CN"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在示例性</a:t>
            </a:r>
            <a:r>
              <a:rPr lang="zh-CN" altLang="en-US" sz="1800" b="1" dirty="0">
                <a:solidFill>
                  <a:srgbClr val="0000FF"/>
                </a:solidFill>
                <a:latin typeface="华文新魏" panose="02010800040101010101" pitchFamily="2" charset="-122"/>
                <a:ea typeface="华文新魏" panose="02010800040101010101" pitchFamily="2" charset="-122"/>
              </a:rPr>
              <a:t>逻辑图</a:t>
            </a:r>
            <a:r>
              <a:rPr lang="zh-CN" altLang="en-US" sz="1800" b="1" dirty="0">
                <a:solidFill>
                  <a:schemeClr val="tx1"/>
                </a:solidFill>
                <a:latin typeface="华文新魏" panose="02010800040101010101" pitchFamily="2" charset="-122"/>
                <a:ea typeface="华文新魏" panose="02010800040101010101" pitchFamily="2" charset="-122"/>
              </a:rPr>
              <a:t>中，一般约定：</a:t>
            </a:r>
          </a:p>
          <a:p>
            <a:pPr marL="342900" indent="-342900" eaLnBrk="1" hangingPunct="1">
              <a:lnSpc>
                <a:spcPct val="150000"/>
              </a:lnSpc>
              <a:spcBef>
                <a:spcPts val="0"/>
              </a:spcBef>
              <a:buFont typeface="Arial" panose="020B0604020202020204" pitchFamily="34" charset="0"/>
              <a:buChar char="•"/>
            </a:pPr>
            <a:r>
              <a:rPr lang="zh-CN" altLang="en-US" sz="1800" b="1" dirty="0">
                <a:solidFill>
                  <a:srgbClr val="FF0000"/>
                </a:solidFill>
                <a:latin typeface="华文新魏" panose="02010800040101010101" pitchFamily="2" charset="-122"/>
                <a:ea typeface="华文新魏" panose="02010800040101010101" pitchFamily="2" charset="-122"/>
              </a:rPr>
              <a:t>信息流：</a:t>
            </a:r>
            <a:r>
              <a:rPr lang="zh-CN" altLang="en-US" sz="1800" b="1" u="sng" dirty="0">
                <a:solidFill>
                  <a:schemeClr val="tx1"/>
                </a:solidFill>
                <a:latin typeface="华文新魏" panose="02010800040101010101" pitchFamily="2" charset="-122"/>
                <a:ea typeface="华文新魏" panose="02010800040101010101" pitchFamily="2" charset="-122"/>
              </a:rPr>
              <a:t>默认从左至右，或者从上到下</a:t>
            </a:r>
            <a:r>
              <a:rPr lang="zh-CN" altLang="en-US" sz="1800" b="1" dirty="0">
                <a:solidFill>
                  <a:schemeClr val="tx1"/>
                </a:solidFill>
                <a:latin typeface="华文新魏" panose="02010800040101010101" pitchFamily="2" charset="-122"/>
                <a:ea typeface="华文新魏" panose="02010800040101010101" pitchFamily="2" charset="-122"/>
              </a:rPr>
              <a:t>，若不能保证则使用</a:t>
            </a:r>
            <a:r>
              <a:rPr lang="zh-CN" altLang="en-US" sz="1800" b="1" dirty="0">
                <a:solidFill>
                  <a:srgbClr val="0000FF"/>
                </a:solidFill>
                <a:latin typeface="华文新魏" panose="02010800040101010101" pitchFamily="2" charset="-122"/>
                <a:ea typeface="华文新魏" panose="02010800040101010101" pitchFamily="2" charset="-122"/>
              </a:rPr>
              <a:t>箭头</a:t>
            </a:r>
            <a:r>
              <a:rPr lang="zh-CN" altLang="en-US" sz="1800" b="1" dirty="0">
                <a:solidFill>
                  <a:schemeClr val="tx1"/>
                </a:solidFill>
                <a:latin typeface="华文新魏" panose="02010800040101010101" pitchFamily="2" charset="-122"/>
                <a:ea typeface="华文新魏" panose="02010800040101010101" pitchFamily="2" charset="-122"/>
              </a:rPr>
              <a:t>提示信息流方向，有单向和双向之分。</a:t>
            </a:r>
          </a:p>
        </p:txBody>
      </p:sp>
      <p:sp>
        <p:nvSpPr>
          <p:cNvPr id="3" name="矩形 2"/>
          <p:cNvSpPr/>
          <p:nvPr/>
        </p:nvSpPr>
        <p:spPr>
          <a:xfrm>
            <a:off x="605790" y="1009650"/>
            <a:ext cx="8016875" cy="1790939"/>
          </a:xfrm>
          <a:prstGeom prst="rect">
            <a:avLst/>
          </a:prstGeom>
        </p:spPr>
        <p:txBody>
          <a:bodyPr wrap="square">
            <a:spAutoFit/>
          </a:bodyPr>
          <a:lstStyle/>
          <a:p>
            <a:pPr lvl="0">
              <a:lnSpc>
                <a:spcPct val="150000"/>
              </a:lnSpc>
              <a:spcBef>
                <a:spcPts val="600"/>
              </a:spcBef>
              <a:defRPr/>
            </a:pPr>
            <a:r>
              <a:rPr kumimoji="0" lang="en-US" altLang="zh-CN" sz="18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     </a:t>
            </a:r>
            <a:r>
              <a:rPr kumimoji="0" lang="zh-CN" altLang="en-US" sz="18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分两种：原理图、逻辑图</a:t>
            </a:r>
            <a:b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b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    在</a:t>
            </a: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原理图</a:t>
            </a:r>
            <a:r>
              <a:rPr lang="zh-CN" altLang="en-US" sz="1800" b="1" dirty="0">
                <a:solidFill>
                  <a:prstClr val="black"/>
                </a:solidFill>
                <a:latin typeface="华文新魏" panose="02010800040101010101" pitchFamily="2" charset="-122"/>
                <a:ea typeface="华文新魏" panose="02010800040101010101" pitchFamily="2" charset="-122"/>
                <a:cs typeface="+mj-cs"/>
              </a:rPr>
              <a:t>中，详细标明器件</a:t>
            </a:r>
            <a:r>
              <a:rPr lang="zh-CN" altLang="en-US" sz="1800" b="1" dirty="0">
                <a:solidFill>
                  <a:srgbClr val="FF0000"/>
                </a:solidFill>
                <a:latin typeface="华文新魏" panose="02010800040101010101" pitchFamily="2" charset="-122"/>
                <a:ea typeface="华文新魏" panose="02010800040101010101" pitchFamily="2" charset="-122"/>
                <a:cs typeface="+mj-cs"/>
              </a:rPr>
              <a:t>实物</a:t>
            </a:r>
            <a:r>
              <a:rPr lang="zh-CN" altLang="en-US" sz="1800" b="1" dirty="0">
                <a:solidFill>
                  <a:prstClr val="black"/>
                </a:solidFill>
                <a:latin typeface="华文新魏" panose="02010800040101010101" pitchFamily="2" charset="-122"/>
                <a:ea typeface="华文新魏" panose="02010800040101010101" pitchFamily="2" charset="-122"/>
                <a:cs typeface="+mj-cs"/>
              </a:rPr>
              <a:t>类型、端脚之间的连接、信号名等细节</a:t>
            </a:r>
            <a:endParaRPr kumimoji="0" lang="en-US" altLang="zh-CN"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endParaRPr>
          </a:p>
          <a:p>
            <a:pPr marL="0" marR="0" lvl="0" indent="0" algn="l" defTabSz="914400" rtl="0">
              <a:lnSpc>
                <a:spcPct val="150000"/>
              </a:lnSpc>
              <a:spcBef>
                <a:spcPts val="60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    </a:t>
            </a:r>
            <a:r>
              <a:rPr lang="zh-CN" altLang="en-US" sz="1800" b="1" dirty="0">
                <a:solidFill>
                  <a:prstClr val="black"/>
                </a:solidFill>
                <a:latin typeface="华文新魏" panose="02010800040101010101" pitchFamily="2" charset="-122"/>
                <a:ea typeface="华文新魏" panose="02010800040101010101" pitchFamily="2" charset="-122"/>
                <a:cs typeface="+mj-cs"/>
              </a:rPr>
              <a:t>在</a:t>
            </a: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逻辑图</a:t>
            </a:r>
            <a:r>
              <a:rPr lang="zh-CN" altLang="en-US" sz="1800" b="1" dirty="0">
                <a:solidFill>
                  <a:prstClr val="black"/>
                </a:solidFill>
                <a:latin typeface="华文新魏" panose="02010800040101010101" pitchFamily="2" charset="-122"/>
                <a:ea typeface="华文新魏" panose="02010800040101010101" pitchFamily="2" charset="-122"/>
                <a:cs typeface="+mj-cs"/>
              </a:rPr>
              <a:t>中</a:t>
            </a: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，说明电子电路输入与输出之间的</a:t>
            </a:r>
            <a:r>
              <a:rPr kumimoji="0" lang="zh-CN" altLang="en-US" sz="18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j-cs"/>
              </a:rPr>
              <a:t>逻辑关系</a:t>
            </a:r>
            <a:r>
              <a:rPr kumimoji="0" lang="zh-CN" altLang="en-US"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cs typeface="+mj-cs"/>
              </a:rPr>
              <a:t>，用图形符号表示门、触发器等逻辑器件，连线表示器件间的逻辑关系</a:t>
            </a:r>
            <a:endParaRPr kumimoji="0" lang="zh-CN" altLang="en-US" sz="2000" b="1" i="0" u="none" strike="noStrike" kern="1200" cap="none" spc="0" normalizeH="0" baseline="0" noProof="0" dirty="0">
              <a:ln>
                <a:noFill/>
              </a:ln>
              <a:solidFill>
                <a:srgbClr val="FFFF00"/>
              </a:solidFill>
              <a:effectLst/>
              <a:uLnTx/>
              <a:uFillTx/>
              <a:latin typeface="Calibri" panose="020F0502020204030204" pitchFamily="34" charset="0"/>
              <a:ea typeface="宋体" panose="02010600030101010101" pitchFamily="2" charset="-122"/>
              <a:cs typeface="+mn-cs"/>
            </a:endParaRPr>
          </a:p>
        </p:txBody>
      </p:sp>
      <p:grpSp>
        <p:nvGrpSpPr>
          <p:cNvPr id="6" name="Group 65">
            <a:extLst>
              <a:ext uri="{FF2B5EF4-FFF2-40B4-BE49-F238E27FC236}">
                <a16:creationId xmlns:a16="http://schemas.microsoft.com/office/drawing/2014/main" id="{15B66784-ABC2-4BBE-8432-9271A494BE3A}"/>
              </a:ext>
            </a:extLst>
          </p:cNvPr>
          <p:cNvGrpSpPr/>
          <p:nvPr/>
        </p:nvGrpSpPr>
        <p:grpSpPr>
          <a:xfrm>
            <a:off x="899592" y="4591649"/>
            <a:ext cx="3552825" cy="429357"/>
            <a:chOff x="460" y="1739"/>
            <a:chExt cx="2238" cy="360"/>
          </a:xfrm>
        </p:grpSpPr>
        <p:sp>
          <p:nvSpPr>
            <p:cNvPr id="7" name="Line 23">
              <a:extLst>
                <a:ext uri="{FF2B5EF4-FFF2-40B4-BE49-F238E27FC236}">
                  <a16:creationId xmlns:a16="http://schemas.microsoft.com/office/drawing/2014/main" id="{AC2CA24E-4FDD-4626-B730-3F57490EADEF}"/>
                </a:ext>
              </a:extLst>
            </p:cNvPr>
            <p:cNvSpPr/>
            <p:nvPr/>
          </p:nvSpPr>
          <p:spPr>
            <a:xfrm flipH="1">
              <a:off x="663" y="1923"/>
              <a:ext cx="362" cy="0"/>
            </a:xfrm>
            <a:prstGeom prst="line">
              <a:avLst/>
            </a:prstGeom>
            <a:ln w="28575" cap="flat" cmpd="sng">
              <a:solidFill>
                <a:schemeClr val="tx1"/>
              </a:solidFill>
              <a:prstDash val="solid"/>
              <a:headEnd type="none" w="med" len="med"/>
              <a:tailEnd type="arrow" w="med" len="med"/>
            </a:ln>
          </p:spPr>
        </p:sp>
        <p:sp>
          <p:nvSpPr>
            <p:cNvPr id="8" name="Line 24">
              <a:extLst>
                <a:ext uri="{FF2B5EF4-FFF2-40B4-BE49-F238E27FC236}">
                  <a16:creationId xmlns:a16="http://schemas.microsoft.com/office/drawing/2014/main" id="{47FF7F1D-30AD-4336-9129-0A9D79015A32}"/>
                </a:ext>
              </a:extLst>
            </p:cNvPr>
            <p:cNvSpPr/>
            <p:nvPr/>
          </p:nvSpPr>
          <p:spPr>
            <a:xfrm>
              <a:off x="2147" y="1923"/>
              <a:ext cx="363" cy="0"/>
            </a:xfrm>
            <a:prstGeom prst="line">
              <a:avLst/>
            </a:prstGeom>
            <a:ln w="28575" cap="flat" cmpd="sng">
              <a:solidFill>
                <a:schemeClr val="tx1"/>
              </a:solidFill>
              <a:prstDash val="solid"/>
              <a:headEnd type="arrow" w="med" len="med"/>
              <a:tailEnd type="none" w="med" len="med"/>
            </a:ln>
          </p:spPr>
        </p:sp>
        <p:sp>
          <p:nvSpPr>
            <p:cNvPr id="9" name="Text Box 25">
              <a:extLst>
                <a:ext uri="{FF2B5EF4-FFF2-40B4-BE49-F238E27FC236}">
                  <a16:creationId xmlns:a16="http://schemas.microsoft.com/office/drawing/2014/main" id="{439E3A84-ABC4-40D0-832C-243D833DECA3}"/>
                </a:ext>
              </a:extLst>
            </p:cNvPr>
            <p:cNvSpPr txBox="1"/>
            <p:nvPr/>
          </p:nvSpPr>
          <p:spPr>
            <a:xfrm>
              <a:off x="460" y="1776"/>
              <a:ext cx="213" cy="310"/>
            </a:xfrm>
            <a:prstGeom prst="rect">
              <a:avLst/>
            </a:prstGeom>
            <a:noFill/>
            <a:ln w="2857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10" name="Text Box 26">
              <a:extLst>
                <a:ext uri="{FF2B5EF4-FFF2-40B4-BE49-F238E27FC236}">
                  <a16:creationId xmlns:a16="http://schemas.microsoft.com/office/drawing/2014/main" id="{E49098EB-4F4F-46BA-82DD-1FFBE5D30524}"/>
                </a:ext>
              </a:extLst>
            </p:cNvPr>
            <p:cNvSpPr txBox="1"/>
            <p:nvPr/>
          </p:nvSpPr>
          <p:spPr>
            <a:xfrm>
              <a:off x="2496" y="1776"/>
              <a:ext cx="202" cy="310"/>
            </a:xfrm>
            <a:prstGeom prst="rect">
              <a:avLst/>
            </a:prstGeom>
            <a:noFill/>
            <a:ln w="2857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11" name="Rectangle 62">
              <a:extLst>
                <a:ext uri="{FF2B5EF4-FFF2-40B4-BE49-F238E27FC236}">
                  <a16:creationId xmlns:a16="http://schemas.microsoft.com/office/drawing/2014/main" id="{DE98EBFB-0397-4B0E-B2AF-B4C41FE57645}"/>
                </a:ext>
              </a:extLst>
            </p:cNvPr>
            <p:cNvSpPr/>
            <p:nvPr/>
          </p:nvSpPr>
          <p:spPr>
            <a:xfrm>
              <a:off x="1034" y="1739"/>
              <a:ext cx="1102" cy="36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grpSp>
        <p:nvGrpSpPr>
          <p:cNvPr id="12" name="Group 64">
            <a:extLst>
              <a:ext uri="{FF2B5EF4-FFF2-40B4-BE49-F238E27FC236}">
                <a16:creationId xmlns:a16="http://schemas.microsoft.com/office/drawing/2014/main" id="{0C10A2EB-3F57-498C-A7C6-70967CAC6406}"/>
              </a:ext>
            </a:extLst>
          </p:cNvPr>
          <p:cNvGrpSpPr/>
          <p:nvPr/>
        </p:nvGrpSpPr>
        <p:grpSpPr>
          <a:xfrm>
            <a:off x="4614342" y="4591649"/>
            <a:ext cx="3552825" cy="429357"/>
            <a:chOff x="2936" y="1739"/>
            <a:chExt cx="2238" cy="360"/>
          </a:xfrm>
        </p:grpSpPr>
        <p:sp>
          <p:nvSpPr>
            <p:cNvPr id="13" name="Line 58">
              <a:extLst>
                <a:ext uri="{FF2B5EF4-FFF2-40B4-BE49-F238E27FC236}">
                  <a16:creationId xmlns:a16="http://schemas.microsoft.com/office/drawing/2014/main" id="{74106B0E-943F-40B1-8100-E8FFFE52C1AF}"/>
                </a:ext>
              </a:extLst>
            </p:cNvPr>
            <p:cNvSpPr/>
            <p:nvPr/>
          </p:nvSpPr>
          <p:spPr>
            <a:xfrm flipH="1">
              <a:off x="3139" y="1923"/>
              <a:ext cx="362" cy="0"/>
            </a:xfrm>
            <a:prstGeom prst="line">
              <a:avLst/>
            </a:prstGeom>
            <a:ln w="28575" cap="flat" cmpd="sng">
              <a:solidFill>
                <a:schemeClr val="tx1"/>
              </a:solidFill>
              <a:prstDash val="solid"/>
              <a:headEnd type="triangle" w="med" len="med"/>
              <a:tailEnd type="triangle" w="med" len="med"/>
            </a:ln>
          </p:spPr>
        </p:sp>
        <p:sp>
          <p:nvSpPr>
            <p:cNvPr id="14" name="Line 59">
              <a:extLst>
                <a:ext uri="{FF2B5EF4-FFF2-40B4-BE49-F238E27FC236}">
                  <a16:creationId xmlns:a16="http://schemas.microsoft.com/office/drawing/2014/main" id="{ECBB56D8-A2FC-4C53-9B4C-251F2312F9CE}"/>
                </a:ext>
              </a:extLst>
            </p:cNvPr>
            <p:cNvSpPr/>
            <p:nvPr/>
          </p:nvSpPr>
          <p:spPr>
            <a:xfrm>
              <a:off x="4623" y="1923"/>
              <a:ext cx="363" cy="0"/>
            </a:xfrm>
            <a:prstGeom prst="line">
              <a:avLst/>
            </a:prstGeom>
            <a:ln w="28575" cap="flat" cmpd="sng">
              <a:solidFill>
                <a:schemeClr val="tx1"/>
              </a:solidFill>
              <a:prstDash val="solid"/>
              <a:headEnd type="triangle" w="med" len="med"/>
              <a:tailEnd type="triangle" w="med" len="med"/>
            </a:ln>
          </p:spPr>
        </p:sp>
        <p:sp>
          <p:nvSpPr>
            <p:cNvPr id="15" name="Text Box 60">
              <a:extLst>
                <a:ext uri="{FF2B5EF4-FFF2-40B4-BE49-F238E27FC236}">
                  <a16:creationId xmlns:a16="http://schemas.microsoft.com/office/drawing/2014/main" id="{82952212-FD3D-475B-8BC5-B3B109EC704E}"/>
                </a:ext>
              </a:extLst>
            </p:cNvPr>
            <p:cNvSpPr txBox="1"/>
            <p:nvPr/>
          </p:nvSpPr>
          <p:spPr>
            <a:xfrm>
              <a:off x="2936" y="1776"/>
              <a:ext cx="213" cy="310"/>
            </a:xfrm>
            <a:prstGeom prst="rect">
              <a:avLst/>
            </a:prstGeom>
            <a:noFill/>
            <a:ln w="2857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a:t>
              </a:r>
            </a:p>
          </p:txBody>
        </p:sp>
        <p:sp>
          <p:nvSpPr>
            <p:cNvPr id="16" name="Text Box 61">
              <a:extLst>
                <a:ext uri="{FF2B5EF4-FFF2-40B4-BE49-F238E27FC236}">
                  <a16:creationId xmlns:a16="http://schemas.microsoft.com/office/drawing/2014/main" id="{E32B9EA8-5B0B-4A83-852E-49FDE9330288}"/>
                </a:ext>
              </a:extLst>
            </p:cNvPr>
            <p:cNvSpPr txBox="1"/>
            <p:nvPr/>
          </p:nvSpPr>
          <p:spPr>
            <a:xfrm>
              <a:off x="4972" y="1776"/>
              <a:ext cx="202" cy="310"/>
            </a:xfrm>
            <a:prstGeom prst="rect">
              <a:avLst/>
            </a:prstGeom>
            <a:noFill/>
            <a:ln w="28575">
              <a:noFill/>
            </a:ln>
          </p:spPr>
          <p:txBody>
            <a:bodyPr wrap="non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a:t>
              </a:r>
            </a:p>
          </p:txBody>
        </p:sp>
        <p:sp>
          <p:nvSpPr>
            <p:cNvPr id="17" name="Rectangle 63">
              <a:extLst>
                <a:ext uri="{FF2B5EF4-FFF2-40B4-BE49-F238E27FC236}">
                  <a16:creationId xmlns:a16="http://schemas.microsoft.com/office/drawing/2014/main" id="{4B43D870-9928-4455-8F26-4BF3AEB9CEFD}"/>
                </a:ext>
              </a:extLst>
            </p:cNvPr>
            <p:cNvSpPr/>
            <p:nvPr/>
          </p:nvSpPr>
          <p:spPr>
            <a:xfrm>
              <a:off x="3515" y="1739"/>
              <a:ext cx="1088" cy="36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dirty="0">
                <a:solidFill>
                  <a:schemeClr val="tx1"/>
                </a:solidFill>
                <a:latin typeface="华文新魏" panose="02010800040101010101" pitchFamily="2" charset="-122"/>
                <a:ea typeface="华文新魏" panose="0201080004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433"/>
                                        </p:tgtEl>
                                        <p:attrNameLst>
                                          <p:attrName>style.visibility</p:attrName>
                                        </p:attrNameLst>
                                      </p:cBhvr>
                                      <p:to>
                                        <p:strVal val="visible"/>
                                      </p:to>
                                    </p:set>
                                    <p:animEffect transition="in" filter="fade">
                                      <p:cBhvr>
                                        <p:cTn id="7" dur="500"/>
                                        <p:tgtEl>
                                          <p:spTgt spid="18433"/>
                                        </p:tgtEl>
                                      </p:cBhvr>
                                    </p:animEffect>
                                    <p:anim calcmode="lin" valueType="num">
                                      <p:cBhvr>
                                        <p:cTn id="8" dur="500" fill="hold"/>
                                        <p:tgtEl>
                                          <p:spTgt spid="18433"/>
                                        </p:tgtEl>
                                        <p:attrNameLst>
                                          <p:attrName>ppt_x</p:attrName>
                                        </p:attrNameLst>
                                      </p:cBhvr>
                                      <p:tavLst>
                                        <p:tav tm="0">
                                          <p:val>
                                            <p:strVal val="#ppt_x"/>
                                          </p:val>
                                        </p:tav>
                                        <p:tav tm="100000">
                                          <p:val>
                                            <p:strVal val="#ppt_x"/>
                                          </p:val>
                                        </p:tav>
                                      </p:tavLst>
                                    </p:anim>
                                    <p:anim calcmode="lin" valueType="num">
                                      <p:cBhvr>
                                        <p:cTn id="9" dur="500" fill="hold"/>
                                        <p:tgtEl>
                                          <p:spTgt spid="184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8434">
                                            <p:txEl>
                                              <p:pRg st="0" end="0"/>
                                            </p:txEl>
                                          </p:spTgt>
                                        </p:tgtEl>
                                        <p:attrNameLst>
                                          <p:attrName>style.visibility</p:attrName>
                                        </p:attrNameLst>
                                      </p:cBhvr>
                                      <p:to>
                                        <p:strVal val="visible"/>
                                      </p:to>
                                    </p:set>
                                    <p:anim calcmode="lin" valueType="num">
                                      <p:cBhvr additive="base">
                                        <p:cTn id="21" dur="500" fill="hold"/>
                                        <p:tgtEl>
                                          <p:spTgt spid="1843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435">
                                            <p:txEl>
                                              <p:pRg st="0" end="0"/>
                                            </p:txEl>
                                          </p:spTgt>
                                        </p:tgtEl>
                                        <p:attrNameLst>
                                          <p:attrName>style.visibility</p:attrName>
                                        </p:attrNameLst>
                                      </p:cBhvr>
                                      <p:to>
                                        <p:strVal val="visible"/>
                                      </p:to>
                                    </p:set>
                                    <p:anim calcmode="lin" valueType="num">
                                      <p:cBhvr additive="base">
                                        <p:cTn id="2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435">
                                            <p:txEl>
                                              <p:pRg st="1" end="1"/>
                                            </p:txEl>
                                          </p:spTgt>
                                        </p:tgtEl>
                                        <p:attrNameLst>
                                          <p:attrName>style.visibility</p:attrName>
                                        </p:attrNameLst>
                                      </p:cBhvr>
                                      <p:to>
                                        <p:strVal val="visible"/>
                                      </p:to>
                                    </p:set>
                                    <p:anim calcmode="lin" valueType="num">
                                      <p:cBhvr additive="base">
                                        <p:cTn id="3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84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9"/>
          <p:cNvSpPr txBox="1"/>
          <p:nvPr/>
        </p:nvSpPr>
        <p:spPr>
          <a:xfrm>
            <a:off x="611505" y="966788"/>
            <a:ext cx="8404225" cy="368300"/>
          </a:xfrm>
          <a:prstGeom prst="rect">
            <a:avLst/>
          </a:prstGeom>
          <a:noFill/>
          <a:ln w="9525">
            <a:noFill/>
          </a:ln>
        </p:spPr>
        <p:txBody>
          <a:bodyPr>
            <a:spAutoFit/>
          </a:bodyPr>
          <a:lstStyle/>
          <a:p>
            <a:pPr eaLnBrk="1" hangingPunct="1">
              <a:spcBef>
                <a:spcPct val="20000"/>
              </a:spcBef>
              <a:buFont typeface="Arial" panose="020B0604020202020204" pitchFamily="34" charset="0"/>
              <a:buChar char="•"/>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逻辑器件</a:t>
            </a:r>
            <a:r>
              <a:rPr lang="zh-CN" altLang="en-US" sz="1800" b="1" dirty="0">
                <a:solidFill>
                  <a:schemeClr val="tx1"/>
                </a:solidFill>
                <a:latin typeface="华文新魏" panose="02010800040101010101" pitchFamily="2" charset="-122"/>
                <a:ea typeface="华文新魏" panose="02010800040101010101" pitchFamily="2" charset="-122"/>
              </a:rPr>
              <a:t>：</a:t>
            </a:r>
            <a:r>
              <a:rPr lang="zh-CN" altLang="en-US" sz="1800" b="1" dirty="0">
                <a:solidFill>
                  <a:srgbClr val="0000FF"/>
                </a:solidFill>
                <a:latin typeface="华文新魏" panose="02010800040101010101" pitchFamily="2" charset="-122"/>
                <a:ea typeface="华文新魏" panose="02010800040101010101" pitchFamily="2" charset="-122"/>
              </a:rPr>
              <a:t>输入端</a:t>
            </a:r>
            <a:r>
              <a:rPr lang="zh-CN" altLang="en-US" sz="1800" b="1" dirty="0">
                <a:solidFill>
                  <a:schemeClr val="tx1"/>
                </a:solidFill>
                <a:latin typeface="华文新魏" panose="02010800040101010101" pitchFamily="2" charset="-122"/>
                <a:ea typeface="华文新魏" panose="02010800040101010101" pitchFamily="2" charset="-122"/>
              </a:rPr>
              <a:t>画在左边，</a:t>
            </a:r>
            <a:r>
              <a:rPr lang="zh-CN" altLang="en-US" sz="1800" b="1" dirty="0">
                <a:solidFill>
                  <a:srgbClr val="0000FF"/>
                </a:solidFill>
                <a:latin typeface="华文新魏" panose="02010800040101010101" pitchFamily="2" charset="-122"/>
                <a:ea typeface="华文新魏" panose="02010800040101010101" pitchFamily="2" charset="-122"/>
              </a:rPr>
              <a:t>输出端</a:t>
            </a:r>
            <a:r>
              <a:rPr lang="zh-CN" altLang="en-US" sz="1800" b="1" dirty="0">
                <a:solidFill>
                  <a:schemeClr val="tx1"/>
                </a:solidFill>
                <a:latin typeface="华文新魏" panose="02010800040101010101" pitchFamily="2" charset="-122"/>
                <a:ea typeface="华文新魏" panose="02010800040101010101" pitchFamily="2" charset="-122"/>
              </a:rPr>
              <a:t>画在右边。</a:t>
            </a:r>
          </a:p>
        </p:txBody>
      </p:sp>
      <p:sp>
        <p:nvSpPr>
          <p:cNvPr id="19458" name="Text Box 11"/>
          <p:cNvSpPr txBox="1"/>
          <p:nvPr/>
        </p:nvSpPr>
        <p:spPr>
          <a:xfrm>
            <a:off x="613054" y="1611947"/>
            <a:ext cx="7860030" cy="700405"/>
          </a:xfrm>
          <a:prstGeom prst="rect">
            <a:avLst/>
          </a:prstGeom>
          <a:noFill/>
          <a:ln w="9525">
            <a:noFill/>
          </a:ln>
        </p:spPr>
        <p:txBody>
          <a:bodyPr wrap="square">
            <a:spAutoFit/>
          </a:bodyPr>
          <a:lstStyle/>
          <a:p>
            <a:pPr eaLnBrk="1" hangingPunct="1">
              <a:spcBef>
                <a:spcPct val="20000"/>
              </a:spcBef>
              <a:buFont typeface="Arial" panose="020B0604020202020204" pitchFamily="34" charset="0"/>
              <a:buChar char="•"/>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图中应注明</a:t>
            </a:r>
            <a:r>
              <a:rPr lang="zh-CN" altLang="en-US" sz="1800" b="1" dirty="0">
                <a:solidFill>
                  <a:schemeClr val="tx1"/>
                </a:solidFill>
                <a:latin typeface="华文新魏" panose="02010800040101010101" pitchFamily="2" charset="-122"/>
                <a:ea typeface="华文新魏" panose="02010800040101010101" pitchFamily="2" charset="-122"/>
              </a:rPr>
              <a:t>所用集成电路的</a:t>
            </a:r>
            <a:r>
              <a:rPr lang="zh-CN" altLang="en-US" sz="1800" b="1" dirty="0">
                <a:solidFill>
                  <a:srgbClr val="FF0000"/>
                </a:solidFill>
                <a:latin typeface="华文新魏" panose="02010800040101010101" pitchFamily="2" charset="-122"/>
                <a:ea typeface="华文新魏" panose="02010800040101010101" pitchFamily="2" charset="-122"/>
              </a:rPr>
              <a:t>型号</a:t>
            </a:r>
            <a:r>
              <a:rPr lang="zh-CN" altLang="en-US" sz="1800" b="1" dirty="0">
                <a:solidFill>
                  <a:schemeClr val="tx1"/>
                </a:solidFill>
                <a:latin typeface="华文新魏" panose="02010800040101010101" pitchFamily="2" charset="-122"/>
                <a:ea typeface="华文新魏" panose="02010800040101010101" pitchFamily="2" charset="-122"/>
              </a:rPr>
              <a:t>、连线的</a:t>
            </a:r>
            <a:r>
              <a:rPr lang="zh-CN" altLang="en-US" sz="1800" b="1" dirty="0">
                <a:solidFill>
                  <a:srgbClr val="FF0000"/>
                </a:solidFill>
                <a:latin typeface="华文新魏" panose="02010800040101010101" pitchFamily="2" charset="-122"/>
                <a:ea typeface="华文新魏" panose="02010800040101010101" pitchFamily="2" charset="-122"/>
              </a:rPr>
              <a:t>引端（脚）号</a:t>
            </a:r>
            <a:r>
              <a:rPr lang="zh-CN" altLang="en-US" sz="1800" b="1" dirty="0">
                <a:solidFill>
                  <a:schemeClr val="tx1"/>
                </a:solidFill>
                <a:latin typeface="华文新魏" panose="02010800040101010101" pitchFamily="2" charset="-122"/>
                <a:ea typeface="华文新魏" panose="02010800040101010101" pitchFamily="2" charset="-122"/>
              </a:rPr>
              <a:t>、在整个逻辑图中</a:t>
            </a:r>
          </a:p>
          <a:p>
            <a:pPr eaLnBrk="1" hangingPunct="1">
              <a:spcBef>
                <a:spcPct val="20000"/>
              </a:spcBef>
            </a:pPr>
            <a:r>
              <a:rPr lang="zh-CN" altLang="en-US" sz="1800" b="1" dirty="0">
                <a:solidFill>
                  <a:schemeClr val="tx1"/>
                </a:solidFill>
                <a:latin typeface="华文新魏" panose="02010800040101010101" pitchFamily="2" charset="-122"/>
                <a:ea typeface="华文新魏" panose="02010800040101010101" pitchFamily="2" charset="-122"/>
              </a:rPr>
              <a:t> </a:t>
            </a:r>
            <a:r>
              <a:rPr lang="en-US" altLang="zh-CN" sz="1800"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的</a:t>
            </a:r>
            <a:r>
              <a:rPr lang="zh-CN" altLang="en-US" sz="1800" b="1" dirty="0">
                <a:solidFill>
                  <a:srgbClr val="FF0000"/>
                </a:solidFill>
                <a:latin typeface="华文新魏" panose="02010800040101010101" pitchFamily="2" charset="-122"/>
                <a:ea typeface="华文新魏" panose="02010800040101010101" pitchFamily="2" charset="-122"/>
              </a:rPr>
              <a:t>编号</a:t>
            </a:r>
            <a:r>
              <a:rPr lang="zh-CN" altLang="en-US" sz="1800" b="1" dirty="0">
                <a:solidFill>
                  <a:schemeClr val="tx1"/>
                </a:solidFill>
                <a:latin typeface="华文新魏" panose="02010800040101010101" pitchFamily="2" charset="-122"/>
                <a:ea typeface="华文新魏" panose="02010800040101010101" pitchFamily="2" charset="-122"/>
              </a:rPr>
              <a:t>以及输入、输出</a:t>
            </a:r>
            <a:r>
              <a:rPr lang="zh-CN" altLang="en-US" sz="1800" b="1" dirty="0">
                <a:solidFill>
                  <a:srgbClr val="FF0000"/>
                </a:solidFill>
                <a:latin typeface="华文新魏" panose="02010800040101010101" pitchFamily="2" charset="-122"/>
                <a:ea typeface="华文新魏" panose="02010800040101010101" pitchFamily="2" charset="-122"/>
              </a:rPr>
              <a:t>信号名</a:t>
            </a:r>
            <a:r>
              <a:rPr lang="zh-CN" altLang="en-US" sz="1800" b="1" dirty="0">
                <a:solidFill>
                  <a:schemeClr val="tx1"/>
                </a:solidFill>
                <a:latin typeface="华文新魏" panose="02010800040101010101" pitchFamily="2" charset="-122"/>
                <a:ea typeface="华文新魏" panose="02010800040101010101" pitchFamily="2" charset="-122"/>
              </a:rPr>
              <a:t>等。</a:t>
            </a:r>
          </a:p>
        </p:txBody>
      </p:sp>
      <p:sp>
        <p:nvSpPr>
          <p:cNvPr id="19491" name="Rectangle 2"/>
          <p:cNvSpPr>
            <a:spLocks noGrp="1"/>
          </p:cNvSpPr>
          <p:nvPr>
            <p:ph type="title"/>
          </p:nvPr>
        </p:nvSpPr>
        <p:spPr>
          <a:xfrm>
            <a:off x="582154" y="2499742"/>
            <a:ext cx="7519988" cy="990600"/>
          </a:xfrm>
          <a:noFill/>
          <a:ln>
            <a:noFill/>
          </a:ln>
        </p:spPr>
        <p:txBody>
          <a:bodyPr/>
          <a:lstStyle/>
          <a:p>
            <a:pPr eaLnBrk="1" hangingPunct="1">
              <a:lnSpc>
                <a:spcPct val="120000"/>
              </a:lnSpc>
              <a:buChar char="•"/>
            </a:pPr>
            <a:r>
              <a:rPr lang="en-US" altLang="zh-CN" sz="1800" dirty="0">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需要分页画出的逻辑图</a:t>
            </a:r>
            <a:r>
              <a:rPr lang="zh-CN" altLang="en-US" sz="1800" b="1" dirty="0">
                <a:latin typeface="华文新魏" panose="02010800040101010101" pitchFamily="2" charset="-122"/>
                <a:ea typeface="华文新魏" panose="02010800040101010101" pitchFamily="2" charset="-122"/>
              </a:rPr>
              <a:t>要合理地划分出每页的模块，既要完整又要使     页与页之间的连线尽可能地少，并清楚地标注出它们之间的连接关系。</a:t>
            </a:r>
          </a:p>
        </p:txBody>
      </p:sp>
      <p:sp>
        <p:nvSpPr>
          <p:cNvPr id="17415" name="Rectangle 3"/>
          <p:cNvSpPr txBox="1"/>
          <p:nvPr/>
        </p:nvSpPr>
        <p:spPr>
          <a:xfrm>
            <a:off x="582154" y="3446007"/>
            <a:ext cx="7620000" cy="800100"/>
          </a:xfrm>
          <a:prstGeom prst="rect">
            <a:avLst/>
          </a:prstGeom>
          <a:noFill/>
          <a:ln w="9525">
            <a:noFill/>
          </a:ln>
        </p:spPr>
        <p:txBody>
          <a:bodyPr/>
          <a:lstStyle/>
          <a:p>
            <a:pPr marL="342900" indent="-342900" eaLnBrk="1" hangingPunct="1">
              <a:spcBef>
                <a:spcPct val="20000"/>
              </a:spcBef>
              <a:buFont typeface="Arial" panose="020B0604020202020204" pitchFamily="34" charset="0"/>
              <a:buChar char="•"/>
            </a:pPr>
            <a:r>
              <a:rPr lang="en-US" altLang="en-US" sz="1800" b="1" dirty="0">
                <a:solidFill>
                  <a:srgbClr val="FF0000"/>
                </a:solidFill>
                <a:latin typeface="华文新魏" panose="02010800040101010101" pitchFamily="2" charset="-122"/>
                <a:ea typeface="华文新魏" panose="02010800040101010101" pitchFamily="2" charset="-122"/>
              </a:rPr>
              <a:t>信息线的交叉点</a:t>
            </a:r>
            <a:r>
              <a:rPr lang="en-US" altLang="en-US" sz="1800" b="1" dirty="0">
                <a:solidFill>
                  <a:schemeClr val="tx1"/>
                </a:solidFill>
                <a:latin typeface="华文新魏" panose="02010800040101010101" pitchFamily="2" charset="-122"/>
                <a:ea typeface="华文新魏" panose="02010800040101010101" pitchFamily="2" charset="-122"/>
              </a:rPr>
              <a:t>：手工作图时用圆点表示，</a:t>
            </a:r>
            <a:r>
              <a:rPr lang="en-US" altLang="zh-CN" sz="1800" b="1" dirty="0">
                <a:solidFill>
                  <a:schemeClr val="tx1"/>
                </a:solidFill>
                <a:latin typeface="华文新魏" panose="02010800040101010101" pitchFamily="2" charset="-122"/>
                <a:ea typeface="华文新魏" panose="02010800040101010101" pitchFamily="2" charset="-122"/>
              </a:rPr>
              <a:t>CAD</a:t>
            </a:r>
            <a:r>
              <a:rPr lang="en-US" altLang="en-US" sz="1800" b="1" dirty="0">
                <a:solidFill>
                  <a:schemeClr val="tx1"/>
                </a:solidFill>
                <a:latin typeface="华文新魏" panose="02010800040101010101" pitchFamily="2" charset="-122"/>
                <a:ea typeface="华文新魏" panose="02010800040101010101" pitchFamily="2" charset="-122"/>
              </a:rPr>
              <a:t>软件作图时用</a:t>
            </a:r>
            <a:r>
              <a:rPr lang="en-US" altLang="zh-CN" sz="1800" b="1" dirty="0">
                <a:solidFill>
                  <a:schemeClr val="tx1"/>
                </a:solidFill>
                <a:latin typeface="华文新魏" panose="02010800040101010101" pitchFamily="2" charset="-122"/>
                <a:ea typeface="华文新魏" panose="02010800040101010101" pitchFamily="2" charset="-122"/>
              </a:rPr>
              <a:t>T</a:t>
            </a:r>
            <a:r>
              <a:rPr lang="en-US" altLang="en-US" sz="1800" b="1" dirty="0">
                <a:solidFill>
                  <a:schemeClr val="tx1"/>
                </a:solidFill>
                <a:latin typeface="华文新魏" panose="02010800040101010101" pitchFamily="2" charset="-122"/>
                <a:ea typeface="华文新魏" panose="02010800040101010101" pitchFamily="2" charset="-122"/>
              </a:rPr>
              <a:t>型</a:t>
            </a:r>
            <a:r>
              <a:rPr lang="zh-CN" altLang="en-US" sz="1800" b="1" dirty="0">
                <a:solidFill>
                  <a:schemeClr val="tx1"/>
                </a:solidFill>
                <a:latin typeface="华文新魏" panose="02010800040101010101" pitchFamily="2" charset="-122"/>
                <a:ea typeface="华文新魏" panose="02010800040101010101" pitchFamily="2" charset="-122"/>
              </a:rPr>
              <a:t>连接</a:t>
            </a:r>
            <a:r>
              <a:rPr lang="en-US" altLang="en-US" sz="1800" b="1" dirty="0">
                <a:solidFill>
                  <a:schemeClr val="tx1"/>
                </a:solidFill>
                <a:latin typeface="华文新魏" panose="02010800040101010101" pitchFamily="2" charset="-122"/>
                <a:ea typeface="华文新魏" panose="02010800040101010101" pitchFamily="2" charset="-122"/>
              </a:rPr>
              <a:t>。参见下图所示。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7">
                                            <p:txEl>
                                              <p:pRg st="0" end="0"/>
                                            </p:txEl>
                                          </p:spTgt>
                                        </p:tgtEl>
                                        <p:attrNameLst>
                                          <p:attrName>style.visibility</p:attrName>
                                        </p:attrNameLst>
                                      </p:cBhvr>
                                      <p:to>
                                        <p:strVal val="visible"/>
                                      </p:to>
                                    </p:set>
                                    <p:animEffect transition="in" filter="blinds(horizontal)">
                                      <p:cBhvr>
                                        <p:cTn id="7" dur="500"/>
                                        <p:tgtEl>
                                          <p:spTgt spid="194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58"/>
                                        </p:tgtEl>
                                        <p:attrNameLst>
                                          <p:attrName>style.visibility</p:attrName>
                                        </p:attrNameLst>
                                      </p:cBhvr>
                                      <p:to>
                                        <p:strVal val="visible"/>
                                      </p:to>
                                    </p:set>
                                    <p:animEffect transition="in" filter="blinds(horizontal)">
                                      <p:cBhvr>
                                        <p:cTn id="12" dur="500"/>
                                        <p:tgtEl>
                                          <p:spTgt spid="1945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91"/>
                                        </p:tgtEl>
                                        <p:attrNameLst>
                                          <p:attrName>style.visibility</p:attrName>
                                        </p:attrNameLst>
                                      </p:cBhvr>
                                      <p:to>
                                        <p:strVal val="visible"/>
                                      </p:to>
                                    </p:set>
                                    <p:animEffect transition="in" filter="blinds(horizontal)">
                                      <p:cBhvr>
                                        <p:cTn id="17" dur="500"/>
                                        <p:tgtEl>
                                          <p:spTgt spid="194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5"/>
                                        </p:tgtEl>
                                        <p:attrNameLst>
                                          <p:attrName>style.visibility</p:attrName>
                                        </p:attrNameLst>
                                      </p:cBhvr>
                                      <p:to>
                                        <p:strVal val="visible"/>
                                      </p:to>
                                    </p:set>
                                    <p:animEffect transition="in" filter="blinds(horizontal)">
                                      <p:cBhvr>
                                        <p:cTn id="22"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8" grpId="1"/>
      <p:bldP spid="19491" grpId="0"/>
      <p:bldP spid="19491" grpId="1"/>
      <p:bldP spid="17415" grpId="0"/>
      <p:bldP spid="174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8"/>
          <p:cNvSpPr/>
          <p:nvPr/>
        </p:nvSpPr>
        <p:spPr>
          <a:xfrm>
            <a:off x="768350" y="982663"/>
            <a:ext cx="6675438" cy="1916112"/>
          </a:xfrm>
          <a:prstGeom prst="rect">
            <a:avLst/>
          </a:prstGeom>
          <a:solidFill>
            <a:srgbClr val="BDD7EE"/>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677" name="Text Box 9"/>
          <p:cNvSpPr txBox="1"/>
          <p:nvPr/>
        </p:nvSpPr>
        <p:spPr>
          <a:xfrm>
            <a:off x="914400" y="1304925"/>
            <a:ext cx="15113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手工画</a:t>
            </a:r>
          </a:p>
        </p:txBody>
      </p:sp>
      <p:sp>
        <p:nvSpPr>
          <p:cNvPr id="28678" name="Text Box 10"/>
          <p:cNvSpPr txBox="1"/>
          <p:nvPr/>
        </p:nvSpPr>
        <p:spPr>
          <a:xfrm>
            <a:off x="908050" y="1981200"/>
            <a:ext cx="1223963"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机器画</a:t>
            </a:r>
          </a:p>
        </p:txBody>
      </p:sp>
      <p:sp>
        <p:nvSpPr>
          <p:cNvPr id="28679" name="Line 11"/>
          <p:cNvSpPr/>
          <p:nvPr/>
        </p:nvSpPr>
        <p:spPr>
          <a:xfrm>
            <a:off x="1993900" y="1420813"/>
            <a:ext cx="1584325" cy="0"/>
          </a:xfrm>
          <a:prstGeom prst="line">
            <a:avLst/>
          </a:prstGeom>
          <a:ln w="28575" cap="flat" cmpd="sng">
            <a:solidFill>
              <a:schemeClr val="tx1"/>
            </a:solidFill>
            <a:prstDash val="solid"/>
            <a:headEnd type="none" w="med" len="med"/>
            <a:tailEnd type="none" w="med" len="med"/>
          </a:ln>
        </p:spPr>
      </p:sp>
      <p:sp>
        <p:nvSpPr>
          <p:cNvPr id="28680" name="Line 15"/>
          <p:cNvSpPr/>
          <p:nvPr/>
        </p:nvSpPr>
        <p:spPr>
          <a:xfrm>
            <a:off x="3868738" y="1435100"/>
            <a:ext cx="1800225" cy="0"/>
          </a:xfrm>
          <a:prstGeom prst="line">
            <a:avLst/>
          </a:prstGeom>
          <a:ln w="28575" cap="flat" cmpd="sng">
            <a:solidFill>
              <a:schemeClr val="tx1"/>
            </a:solidFill>
            <a:prstDash val="solid"/>
            <a:headEnd type="none" w="med" len="med"/>
            <a:tailEnd type="none" w="med" len="med"/>
          </a:ln>
        </p:spPr>
      </p:sp>
      <p:sp>
        <p:nvSpPr>
          <p:cNvPr id="28681" name="Line 16"/>
          <p:cNvSpPr/>
          <p:nvPr/>
        </p:nvSpPr>
        <p:spPr>
          <a:xfrm flipV="1">
            <a:off x="4214813" y="1039813"/>
            <a:ext cx="0" cy="377825"/>
          </a:xfrm>
          <a:prstGeom prst="line">
            <a:avLst/>
          </a:prstGeom>
          <a:ln w="28575" cap="flat" cmpd="sng">
            <a:solidFill>
              <a:schemeClr val="tx1"/>
            </a:solidFill>
            <a:prstDash val="solid"/>
            <a:headEnd type="none" w="med" len="med"/>
            <a:tailEnd type="none" w="med" len="med"/>
          </a:ln>
        </p:spPr>
      </p:sp>
      <p:sp>
        <p:nvSpPr>
          <p:cNvPr id="28682" name="Line 18"/>
          <p:cNvSpPr/>
          <p:nvPr/>
        </p:nvSpPr>
        <p:spPr>
          <a:xfrm>
            <a:off x="3937000" y="2165350"/>
            <a:ext cx="1511300" cy="0"/>
          </a:xfrm>
          <a:prstGeom prst="line">
            <a:avLst/>
          </a:prstGeom>
          <a:ln w="28575" cap="flat" cmpd="sng">
            <a:solidFill>
              <a:schemeClr val="tx1"/>
            </a:solidFill>
            <a:prstDash val="solid"/>
            <a:headEnd type="none" w="med" len="med"/>
            <a:tailEnd type="none" w="med" len="med"/>
          </a:ln>
        </p:spPr>
      </p:sp>
      <p:sp>
        <p:nvSpPr>
          <p:cNvPr id="28683" name="Line 19"/>
          <p:cNvSpPr/>
          <p:nvPr/>
        </p:nvSpPr>
        <p:spPr>
          <a:xfrm flipV="1">
            <a:off x="4229100" y="1895475"/>
            <a:ext cx="0" cy="271463"/>
          </a:xfrm>
          <a:prstGeom prst="line">
            <a:avLst/>
          </a:prstGeom>
          <a:ln w="28575" cap="flat" cmpd="sng">
            <a:solidFill>
              <a:schemeClr val="tx1"/>
            </a:solidFill>
            <a:prstDash val="solid"/>
            <a:headEnd type="none" w="med" len="med"/>
            <a:tailEnd type="none" w="med" len="med"/>
          </a:ln>
        </p:spPr>
      </p:sp>
      <p:sp>
        <p:nvSpPr>
          <p:cNvPr id="28684" name="Line 21"/>
          <p:cNvSpPr/>
          <p:nvPr/>
        </p:nvSpPr>
        <p:spPr>
          <a:xfrm>
            <a:off x="6030913" y="1435100"/>
            <a:ext cx="1223962" cy="0"/>
          </a:xfrm>
          <a:prstGeom prst="line">
            <a:avLst/>
          </a:prstGeom>
          <a:ln w="28575" cap="flat" cmpd="sng">
            <a:solidFill>
              <a:schemeClr val="tx1"/>
            </a:solidFill>
            <a:prstDash val="solid"/>
            <a:headEnd type="none" w="med" len="med"/>
            <a:tailEnd type="none" w="med" len="med"/>
          </a:ln>
        </p:spPr>
      </p:sp>
      <p:sp>
        <p:nvSpPr>
          <p:cNvPr id="28685" name="Line 22"/>
          <p:cNvSpPr/>
          <p:nvPr/>
        </p:nvSpPr>
        <p:spPr>
          <a:xfrm flipV="1">
            <a:off x="6678613" y="1076325"/>
            <a:ext cx="0" cy="539750"/>
          </a:xfrm>
          <a:prstGeom prst="line">
            <a:avLst/>
          </a:prstGeom>
          <a:ln w="28575" cap="flat" cmpd="sng">
            <a:solidFill>
              <a:schemeClr val="tx1"/>
            </a:solidFill>
            <a:prstDash val="solid"/>
            <a:headEnd type="none" w="med" len="med"/>
            <a:tailEnd type="none" w="med" len="med"/>
          </a:ln>
        </p:spPr>
      </p:sp>
      <p:sp>
        <p:nvSpPr>
          <p:cNvPr id="28686" name="Oval 24"/>
          <p:cNvSpPr/>
          <p:nvPr/>
        </p:nvSpPr>
        <p:spPr>
          <a:xfrm>
            <a:off x="4152900" y="1381125"/>
            <a:ext cx="152400" cy="114300"/>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687" name="Oval 26"/>
          <p:cNvSpPr/>
          <p:nvPr/>
        </p:nvSpPr>
        <p:spPr>
          <a:xfrm>
            <a:off x="6607175" y="1381125"/>
            <a:ext cx="152400" cy="114300"/>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688" name="Text Box 28"/>
          <p:cNvSpPr txBox="1"/>
          <p:nvPr/>
        </p:nvSpPr>
        <p:spPr>
          <a:xfrm>
            <a:off x="2124075" y="2533650"/>
            <a:ext cx="1511300"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(a)  </a:t>
            </a:r>
            <a:r>
              <a:rPr lang="zh-CN" altLang="en-US" sz="1800" dirty="0">
                <a:solidFill>
                  <a:schemeClr val="tx1"/>
                </a:solidFill>
                <a:latin typeface="华文新魏" panose="02010800040101010101" pitchFamily="2" charset="-122"/>
                <a:ea typeface="华文新魏" panose="02010800040101010101" pitchFamily="2" charset="-122"/>
              </a:rPr>
              <a:t>交叉</a:t>
            </a:r>
          </a:p>
        </p:txBody>
      </p:sp>
      <p:sp>
        <p:nvSpPr>
          <p:cNvPr id="28689" name="Text Box 29"/>
          <p:cNvSpPr txBox="1"/>
          <p:nvPr/>
        </p:nvSpPr>
        <p:spPr>
          <a:xfrm>
            <a:off x="4070350" y="2533650"/>
            <a:ext cx="1368425"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(b) </a:t>
            </a:r>
            <a:r>
              <a:rPr lang="zh-CN" altLang="en-US" sz="1800" dirty="0">
                <a:solidFill>
                  <a:schemeClr val="tx1"/>
                </a:solidFill>
                <a:latin typeface="华文新魏" panose="02010800040101010101" pitchFamily="2" charset="-122"/>
                <a:ea typeface="华文新魏" panose="02010800040101010101" pitchFamily="2" charset="-122"/>
              </a:rPr>
              <a:t>连接</a:t>
            </a:r>
          </a:p>
        </p:txBody>
      </p:sp>
      <p:sp>
        <p:nvSpPr>
          <p:cNvPr id="28690" name="Text Box 30"/>
          <p:cNvSpPr txBox="1"/>
          <p:nvPr/>
        </p:nvSpPr>
        <p:spPr>
          <a:xfrm>
            <a:off x="6159500" y="2533650"/>
            <a:ext cx="1368425"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(c) </a:t>
            </a:r>
            <a:r>
              <a:rPr lang="zh-CN" altLang="en-US" sz="1800" dirty="0">
                <a:solidFill>
                  <a:schemeClr val="tx1"/>
                </a:solidFill>
                <a:latin typeface="华文新魏" panose="02010800040101010101" pitchFamily="2" charset="-122"/>
                <a:ea typeface="华文新魏" panose="02010800040101010101" pitchFamily="2" charset="-122"/>
              </a:rPr>
              <a:t>连接</a:t>
            </a:r>
          </a:p>
        </p:txBody>
      </p:sp>
      <p:sp>
        <p:nvSpPr>
          <p:cNvPr id="28691" name="Text Box 31"/>
          <p:cNvSpPr txBox="1"/>
          <p:nvPr/>
        </p:nvSpPr>
        <p:spPr>
          <a:xfrm>
            <a:off x="5951538" y="1927225"/>
            <a:ext cx="1295400" cy="369888"/>
          </a:xfrm>
          <a:prstGeom prst="rect">
            <a:avLst/>
          </a:prstGeom>
          <a:noFill/>
          <a:ln w="9525">
            <a:noFill/>
          </a:ln>
        </p:spPr>
        <p:txBody>
          <a:bodyPr>
            <a:spAutoFit/>
          </a:bodyPr>
          <a:lstStyle/>
          <a:p>
            <a:pPr eaLnBrk="1" hangingPunct="1">
              <a:spcBef>
                <a:spcPct val="50000"/>
              </a:spcBef>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692" name="Text Box 32"/>
          <p:cNvSpPr txBox="1"/>
          <p:nvPr/>
        </p:nvSpPr>
        <p:spPr>
          <a:xfrm>
            <a:off x="6197600" y="1981200"/>
            <a:ext cx="1101725" cy="369888"/>
          </a:xfrm>
          <a:prstGeom prst="rect">
            <a:avLst/>
          </a:prstGeom>
          <a:noFill/>
          <a:ln w="9525">
            <a:noFill/>
          </a:ln>
        </p:spPr>
        <p:txBody>
          <a:bodyPr>
            <a:spAutoFit/>
          </a:bodyPr>
          <a:lstStyle/>
          <a:p>
            <a:pPr eaLnBrk="1" hangingPunct="1">
              <a:spcBef>
                <a:spcPct val="50000"/>
              </a:spcBef>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不允许</a:t>
            </a:r>
          </a:p>
        </p:txBody>
      </p:sp>
      <p:sp>
        <p:nvSpPr>
          <p:cNvPr id="28693" name="Line 33"/>
          <p:cNvSpPr/>
          <p:nvPr/>
        </p:nvSpPr>
        <p:spPr>
          <a:xfrm flipV="1">
            <a:off x="5184775" y="1431925"/>
            <a:ext cx="0" cy="377825"/>
          </a:xfrm>
          <a:prstGeom prst="line">
            <a:avLst/>
          </a:prstGeom>
          <a:ln w="28575" cap="flat" cmpd="sng">
            <a:solidFill>
              <a:schemeClr val="tx1"/>
            </a:solidFill>
            <a:prstDash val="solid"/>
            <a:headEnd type="none" w="med" len="med"/>
            <a:tailEnd type="none" w="med" len="med"/>
          </a:ln>
        </p:spPr>
      </p:sp>
      <p:sp>
        <p:nvSpPr>
          <p:cNvPr id="28694" name="Oval 25"/>
          <p:cNvSpPr/>
          <p:nvPr/>
        </p:nvSpPr>
        <p:spPr>
          <a:xfrm>
            <a:off x="5092700" y="1381125"/>
            <a:ext cx="152400" cy="114300"/>
          </a:xfrm>
          <a:prstGeom prst="ellipse">
            <a:avLst/>
          </a:prstGeom>
          <a:solidFill>
            <a:schemeClr val="tx1"/>
          </a:solidFill>
          <a:ln w="28575" cap="flat" cmpd="sng">
            <a:solidFill>
              <a:schemeClr val="tx1"/>
            </a:solidFill>
            <a:prstDash val="solid"/>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695" name="Line 34"/>
          <p:cNvSpPr/>
          <p:nvPr/>
        </p:nvSpPr>
        <p:spPr>
          <a:xfrm flipV="1">
            <a:off x="2797175" y="1114425"/>
            <a:ext cx="0" cy="539750"/>
          </a:xfrm>
          <a:prstGeom prst="line">
            <a:avLst/>
          </a:prstGeom>
          <a:ln w="28575" cap="flat" cmpd="sng">
            <a:solidFill>
              <a:schemeClr val="tx1"/>
            </a:solidFill>
            <a:prstDash val="solid"/>
            <a:headEnd type="none" w="med" len="med"/>
            <a:tailEnd type="none" w="med" len="med"/>
          </a:ln>
        </p:spPr>
      </p:sp>
      <p:sp>
        <p:nvSpPr>
          <p:cNvPr id="28696" name="Line 35"/>
          <p:cNvSpPr/>
          <p:nvPr/>
        </p:nvSpPr>
        <p:spPr>
          <a:xfrm>
            <a:off x="2000250" y="2165350"/>
            <a:ext cx="1584325" cy="0"/>
          </a:xfrm>
          <a:prstGeom prst="line">
            <a:avLst/>
          </a:prstGeom>
          <a:ln w="28575" cap="flat" cmpd="sng">
            <a:solidFill>
              <a:schemeClr val="tx1"/>
            </a:solidFill>
            <a:prstDash val="solid"/>
            <a:headEnd type="none" w="med" len="med"/>
            <a:tailEnd type="none" w="med" len="med"/>
          </a:ln>
        </p:spPr>
      </p:sp>
      <p:sp>
        <p:nvSpPr>
          <p:cNvPr id="28697" name="Line 36"/>
          <p:cNvSpPr/>
          <p:nvPr/>
        </p:nvSpPr>
        <p:spPr>
          <a:xfrm flipV="1">
            <a:off x="2762250" y="1879600"/>
            <a:ext cx="0" cy="539750"/>
          </a:xfrm>
          <a:prstGeom prst="line">
            <a:avLst/>
          </a:prstGeom>
          <a:ln w="28575" cap="flat" cmpd="sng">
            <a:solidFill>
              <a:schemeClr val="tx1"/>
            </a:solidFill>
            <a:prstDash val="solid"/>
            <a:headEnd type="none" w="med" len="med"/>
            <a:tailEnd type="none" w="med" len="med"/>
          </a:ln>
        </p:spPr>
      </p:sp>
      <p:sp>
        <p:nvSpPr>
          <p:cNvPr id="28698" name="Line 37"/>
          <p:cNvSpPr/>
          <p:nvPr/>
        </p:nvSpPr>
        <p:spPr>
          <a:xfrm flipV="1">
            <a:off x="5143500" y="2166938"/>
            <a:ext cx="0" cy="269875"/>
          </a:xfrm>
          <a:prstGeom prst="line">
            <a:avLst/>
          </a:prstGeom>
          <a:ln w="28575" cap="flat" cmpd="sng">
            <a:solidFill>
              <a:schemeClr val="tx1"/>
            </a:solidFill>
            <a:prstDash val="solid"/>
            <a:headEnd type="none" w="med" len="med"/>
            <a:tailEnd type="none" w="med" len="med"/>
          </a:ln>
        </p:spPr>
      </p:sp>
      <p:sp>
        <p:nvSpPr>
          <p:cNvPr id="28699" name="Rectangle 2"/>
          <p:cNvSpPr>
            <a:spLocks noGrp="1"/>
          </p:cNvSpPr>
          <p:nvPr>
            <p:ph type="title"/>
          </p:nvPr>
        </p:nvSpPr>
        <p:spPr>
          <a:xfrm>
            <a:off x="500063" y="555625"/>
            <a:ext cx="3816350" cy="468313"/>
          </a:xfrm>
          <a:noFill/>
          <a:ln>
            <a:noFill/>
          </a:ln>
        </p:spPr>
        <p:txBody>
          <a:bodyPr/>
          <a:lstStyle/>
          <a:p>
            <a:pPr eaLnBrk="1" hangingPunct="1">
              <a:buChar char="•"/>
            </a:pPr>
            <a:r>
              <a:rPr lang="en-US" altLang="zh-CN" sz="1800" b="1" dirty="0">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总线的表示法</a:t>
            </a:r>
            <a:endParaRPr lang="zh-CN" altLang="en-US" sz="1800" dirty="0">
              <a:latin typeface="华文新魏" panose="02010800040101010101" pitchFamily="2" charset="-122"/>
              <a:ea typeface="华文新魏" panose="02010800040101010101" pitchFamily="2" charset="-122"/>
            </a:endParaRPr>
          </a:p>
        </p:txBody>
      </p:sp>
      <p:sp>
        <p:nvSpPr>
          <p:cNvPr id="28700" name="AutoShape 5"/>
          <p:cNvSpPr/>
          <p:nvPr/>
        </p:nvSpPr>
        <p:spPr>
          <a:xfrm>
            <a:off x="2324100" y="2965450"/>
            <a:ext cx="1611313" cy="363538"/>
          </a:xfrm>
          <a:prstGeom prst="rightArrow">
            <a:avLst>
              <a:gd name="adj1" fmla="val 50000"/>
              <a:gd name="adj2" fmla="val 114029"/>
            </a:avLst>
          </a:prstGeom>
          <a:solidFill>
            <a:schemeClr val="bg1"/>
          </a:solidFill>
          <a:ln w="9525" cap="flat" cmpd="sng">
            <a:solidFill>
              <a:schemeClr val="accent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701" name="AutoShape 6"/>
          <p:cNvSpPr/>
          <p:nvPr/>
        </p:nvSpPr>
        <p:spPr>
          <a:xfrm>
            <a:off x="2247900" y="3594100"/>
            <a:ext cx="1606550" cy="361950"/>
          </a:xfrm>
          <a:prstGeom prst="leftRightArrow">
            <a:avLst>
              <a:gd name="adj1" fmla="val 50000"/>
              <a:gd name="adj2" fmla="val 91196"/>
            </a:avLst>
          </a:prstGeom>
          <a:solidFill>
            <a:schemeClr val="bg1"/>
          </a:solidFill>
          <a:ln w="9525" cap="flat" cmpd="sng">
            <a:solidFill>
              <a:schemeClr val="accent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702" name="Text Box 7"/>
          <p:cNvSpPr txBox="1"/>
          <p:nvPr/>
        </p:nvSpPr>
        <p:spPr>
          <a:xfrm>
            <a:off x="481965" y="3036888"/>
            <a:ext cx="156210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单向总线符号</a:t>
            </a:r>
          </a:p>
        </p:txBody>
      </p:sp>
      <p:sp>
        <p:nvSpPr>
          <p:cNvPr id="28703" name="Text Box 8"/>
          <p:cNvSpPr txBox="1"/>
          <p:nvPr/>
        </p:nvSpPr>
        <p:spPr>
          <a:xfrm>
            <a:off x="283210" y="3587750"/>
            <a:ext cx="1790700" cy="368300"/>
          </a:xfrm>
          <a:prstGeom prst="rect">
            <a:avLst/>
          </a:prstGeom>
          <a:noFill/>
          <a:ln w="9525">
            <a:noFill/>
          </a:ln>
        </p:spPr>
        <p:txBody>
          <a:bodyPr wrap="square">
            <a:spAutoFit/>
          </a:bodyPr>
          <a:lstStyle/>
          <a:p>
            <a:pPr eaLnBrk="1" hangingPunct="1">
              <a:buFont typeface="Arial" panose="020B0604020202020204" pitchFamily="34" charset="0"/>
            </a:pPr>
            <a:r>
              <a:rPr lang="en-US" altLang="zh-CN"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双向总线符号</a:t>
            </a:r>
          </a:p>
        </p:txBody>
      </p:sp>
      <p:sp>
        <p:nvSpPr>
          <p:cNvPr id="28704" name="Line 24"/>
          <p:cNvSpPr/>
          <p:nvPr/>
        </p:nvSpPr>
        <p:spPr>
          <a:xfrm>
            <a:off x="4986338" y="3295650"/>
            <a:ext cx="1800225" cy="0"/>
          </a:xfrm>
          <a:prstGeom prst="line">
            <a:avLst/>
          </a:prstGeom>
          <a:ln w="28575" cap="flat" cmpd="sng">
            <a:solidFill>
              <a:schemeClr val="tx1"/>
            </a:solidFill>
            <a:prstDash val="solid"/>
            <a:headEnd type="none" w="med" len="med"/>
            <a:tailEnd type="none" w="med" len="med"/>
          </a:ln>
        </p:spPr>
      </p:sp>
      <p:sp>
        <p:nvSpPr>
          <p:cNvPr id="28705" name="AutoShape 25"/>
          <p:cNvSpPr/>
          <p:nvPr/>
        </p:nvSpPr>
        <p:spPr>
          <a:xfrm>
            <a:off x="6557963" y="3181350"/>
            <a:ext cx="609600" cy="228600"/>
          </a:xfrm>
          <a:prstGeom prst="homePlate">
            <a:avLst>
              <a:gd name="adj" fmla="val 50000"/>
            </a:avLst>
          </a:prstGeom>
          <a:solidFill>
            <a:schemeClr val="bg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706" name="Line 26"/>
          <p:cNvSpPr/>
          <p:nvPr/>
        </p:nvSpPr>
        <p:spPr>
          <a:xfrm>
            <a:off x="4965700" y="3821113"/>
            <a:ext cx="1439863" cy="0"/>
          </a:xfrm>
          <a:prstGeom prst="line">
            <a:avLst/>
          </a:prstGeom>
          <a:ln w="28575" cap="flat" cmpd="sng">
            <a:solidFill>
              <a:schemeClr val="tx1"/>
            </a:solidFill>
            <a:prstDash val="solid"/>
            <a:headEnd type="none" w="med" len="med"/>
            <a:tailEnd type="none" w="med" len="med"/>
          </a:ln>
        </p:spPr>
      </p:sp>
      <p:sp>
        <p:nvSpPr>
          <p:cNvPr id="28707" name="AutoShape 27"/>
          <p:cNvSpPr/>
          <p:nvPr/>
        </p:nvSpPr>
        <p:spPr>
          <a:xfrm>
            <a:off x="6405563" y="3665538"/>
            <a:ext cx="762000" cy="285750"/>
          </a:xfrm>
          <a:prstGeom prst="hexagon">
            <a:avLst>
              <a:gd name="adj" fmla="val 50000"/>
              <a:gd name="vf" fmla="val 115470"/>
            </a:avLst>
          </a:prstGeom>
          <a:solidFill>
            <a:schemeClr val="bg1"/>
          </a:solidFill>
          <a:ln w="9525" cap="flat" cmpd="sng">
            <a:solidFill>
              <a:schemeClr val="tx1"/>
            </a:solidFill>
            <a:prstDash val="solid"/>
            <a:miter/>
            <a:headEnd type="none" w="med" len="med"/>
            <a:tailEnd type="none" w="med" len="med"/>
          </a:ln>
        </p:spPr>
        <p:txBody>
          <a:bodyPr wrap="none" anchor="ctr"/>
          <a:lstStyle/>
          <a:p>
            <a:pPr eaLnBrk="1" hangingPunct="1">
              <a:buFont typeface="Arial" panose="020B0604020202020204" pitchFamily="34" charset="0"/>
            </a:pPr>
            <a:endParaRPr lang="zh-CN" altLang="en-US" sz="1800" dirty="0">
              <a:solidFill>
                <a:schemeClr val="tx1"/>
              </a:solidFill>
              <a:latin typeface="华文新魏" panose="02010800040101010101" pitchFamily="2" charset="-122"/>
              <a:ea typeface="华文新魏" panose="02010800040101010101" pitchFamily="2" charset="-122"/>
            </a:endParaRPr>
          </a:p>
        </p:txBody>
      </p:sp>
      <p:sp>
        <p:nvSpPr>
          <p:cNvPr id="28708" name="Text Box 28"/>
          <p:cNvSpPr txBox="1"/>
          <p:nvPr/>
        </p:nvSpPr>
        <p:spPr>
          <a:xfrm>
            <a:off x="6634163" y="2895600"/>
            <a:ext cx="315912" cy="369888"/>
          </a:xfrm>
          <a:prstGeom prst="rect">
            <a:avLst/>
          </a:prstGeom>
          <a:noFill/>
          <a:ln w="9525">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2</a:t>
            </a:r>
          </a:p>
        </p:txBody>
      </p:sp>
      <p:sp>
        <p:nvSpPr>
          <p:cNvPr id="28709" name="Text Box 29"/>
          <p:cNvSpPr txBox="1"/>
          <p:nvPr/>
        </p:nvSpPr>
        <p:spPr>
          <a:xfrm>
            <a:off x="6634163" y="3379788"/>
            <a:ext cx="315912" cy="369887"/>
          </a:xfrm>
          <a:prstGeom prst="rect">
            <a:avLst/>
          </a:prstGeom>
          <a:noFill/>
          <a:ln w="9525">
            <a:noFill/>
          </a:ln>
        </p:spPr>
        <p:txBody>
          <a:bodyPr wrap="none">
            <a:spAutoFit/>
          </a:bodyPr>
          <a:lstStyle/>
          <a:p>
            <a:pPr eaLnBrk="1" hangingPunct="1">
              <a:buFont typeface="Arial" panose="020B0604020202020204" pitchFamily="34" charset="0"/>
            </a:pPr>
            <a:r>
              <a:rPr lang="en-US" altLang="zh-CN" sz="1800" b="1" dirty="0">
                <a:solidFill>
                  <a:schemeClr val="tx1"/>
                </a:solidFill>
                <a:latin typeface="华文新魏" panose="02010800040101010101" pitchFamily="2" charset="-122"/>
                <a:ea typeface="华文新魏" panose="02010800040101010101" pitchFamily="2" charset="-122"/>
              </a:rPr>
              <a:t>2</a:t>
            </a:r>
          </a:p>
        </p:txBody>
      </p:sp>
      <p:sp>
        <p:nvSpPr>
          <p:cNvPr id="28710" name="Line 9"/>
          <p:cNvSpPr/>
          <p:nvPr/>
        </p:nvSpPr>
        <p:spPr>
          <a:xfrm flipV="1">
            <a:off x="5727700" y="4587875"/>
            <a:ext cx="1776413" cy="9525"/>
          </a:xfrm>
          <a:prstGeom prst="line">
            <a:avLst/>
          </a:prstGeom>
          <a:ln w="254000" cap="flat" cmpd="sng">
            <a:solidFill>
              <a:schemeClr val="accent1"/>
            </a:solidFill>
            <a:prstDash val="solid"/>
            <a:headEnd type="none" w="med" len="med"/>
            <a:tailEnd type="none" w="med" len="med"/>
          </a:ln>
        </p:spPr>
      </p:sp>
      <p:sp>
        <p:nvSpPr>
          <p:cNvPr id="28711" name="Line 12"/>
          <p:cNvSpPr/>
          <p:nvPr/>
        </p:nvSpPr>
        <p:spPr>
          <a:xfrm>
            <a:off x="6605588" y="4030663"/>
            <a:ext cx="0" cy="571500"/>
          </a:xfrm>
          <a:prstGeom prst="line">
            <a:avLst/>
          </a:prstGeom>
          <a:ln w="254000" cap="flat" cmpd="sng">
            <a:solidFill>
              <a:schemeClr val="accent1"/>
            </a:solidFill>
            <a:prstDash val="solid"/>
            <a:headEnd type="none" w="med" len="med"/>
            <a:tailEnd type="none" w="med" len="med"/>
          </a:ln>
        </p:spPr>
      </p:sp>
      <p:sp>
        <p:nvSpPr>
          <p:cNvPr id="28712" name="Text Box 14"/>
          <p:cNvSpPr txBox="1"/>
          <p:nvPr/>
        </p:nvSpPr>
        <p:spPr>
          <a:xfrm>
            <a:off x="4357370" y="4426268"/>
            <a:ext cx="133223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总线的接点</a:t>
            </a:r>
          </a:p>
        </p:txBody>
      </p:sp>
      <p:sp>
        <p:nvSpPr>
          <p:cNvPr id="28713" name="Text Box 21"/>
          <p:cNvSpPr txBox="1"/>
          <p:nvPr/>
        </p:nvSpPr>
        <p:spPr>
          <a:xfrm>
            <a:off x="253048" y="4252913"/>
            <a:ext cx="2020570" cy="368300"/>
          </a:xfrm>
          <a:prstGeom prst="rect">
            <a:avLst/>
          </a:prstGeom>
          <a:noFill/>
          <a:ln w="9525">
            <a:noFill/>
          </a:ln>
        </p:spPr>
        <p:txBody>
          <a:bodyPr wrap="none">
            <a:spAutoFit/>
          </a:bodyPr>
          <a:lstStyle/>
          <a:p>
            <a:pPr eaLnBrk="1" hangingPunct="1">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没有连接的交叉</a:t>
            </a:r>
          </a:p>
        </p:txBody>
      </p:sp>
      <p:sp>
        <p:nvSpPr>
          <p:cNvPr id="28714" name="Line 34"/>
          <p:cNvSpPr/>
          <p:nvPr/>
        </p:nvSpPr>
        <p:spPr>
          <a:xfrm>
            <a:off x="3224213" y="3913188"/>
            <a:ext cx="0" cy="1143000"/>
          </a:xfrm>
          <a:prstGeom prst="line">
            <a:avLst/>
          </a:prstGeom>
          <a:ln w="254000" cap="flat" cmpd="sng">
            <a:solidFill>
              <a:schemeClr val="accent1"/>
            </a:solidFill>
            <a:prstDash val="solid"/>
            <a:headEnd type="none" w="med" len="med"/>
            <a:tailEnd type="none" w="med" len="med"/>
          </a:ln>
        </p:spPr>
      </p:sp>
      <p:sp>
        <p:nvSpPr>
          <p:cNvPr id="28715" name="Line 35"/>
          <p:cNvSpPr/>
          <p:nvPr/>
        </p:nvSpPr>
        <p:spPr>
          <a:xfrm>
            <a:off x="2300288" y="4456113"/>
            <a:ext cx="1833562" cy="30162"/>
          </a:xfrm>
          <a:prstGeom prst="line">
            <a:avLst/>
          </a:prstGeom>
          <a:ln w="254000" cap="flat" cmpd="sng">
            <a:solidFill>
              <a:schemeClr val="accent1"/>
            </a:solidFill>
            <a:prstDash val="solid"/>
            <a:headEnd type="none" w="med" len="med"/>
            <a:tailEnd type="non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699"/>
                                        </p:tgtEl>
                                        <p:attrNameLst>
                                          <p:attrName>style.visibility</p:attrName>
                                        </p:attrNameLst>
                                      </p:cBhvr>
                                      <p:to>
                                        <p:strVal val="visible"/>
                                      </p:to>
                                    </p:set>
                                    <p:animEffect transition="in" filter="fade">
                                      <p:cBhvr>
                                        <p:cTn id="7" dur="500"/>
                                        <p:tgtEl>
                                          <p:spTgt spid="2869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8676"/>
                                        </p:tgtEl>
                                        <p:attrNameLst>
                                          <p:attrName>style.visibility</p:attrName>
                                        </p:attrNameLst>
                                      </p:cBhvr>
                                      <p:to>
                                        <p:strVal val="visible"/>
                                      </p:to>
                                    </p:set>
                                    <p:animEffect transition="in" filter="randombar(horizontal)">
                                      <p:cBhvr>
                                        <p:cTn id="12" dur="1000"/>
                                        <p:tgtEl>
                                          <p:spTgt spid="2867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28677"/>
                                        </p:tgtEl>
                                        <p:attrNameLst>
                                          <p:attrName>style.visibility</p:attrName>
                                        </p:attrNameLst>
                                      </p:cBhvr>
                                      <p:to>
                                        <p:strVal val="visible"/>
                                      </p:to>
                                    </p:set>
                                    <p:animEffect transition="in" filter="randombar(horizontal)">
                                      <p:cBhvr>
                                        <p:cTn id="15" dur="1000"/>
                                        <p:tgtEl>
                                          <p:spTgt spid="2867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678"/>
                                        </p:tgtEl>
                                        <p:attrNameLst>
                                          <p:attrName>style.visibility</p:attrName>
                                        </p:attrNameLst>
                                      </p:cBhvr>
                                      <p:to>
                                        <p:strVal val="visible"/>
                                      </p:to>
                                    </p:set>
                                    <p:animEffect transition="in" filter="randombar(horizontal)">
                                      <p:cBhvr>
                                        <p:cTn id="18" dur="1000"/>
                                        <p:tgtEl>
                                          <p:spTgt spid="28678"/>
                                        </p:tgtEl>
                                      </p:cBhvr>
                                    </p:animEffect>
                                  </p:childTnLst>
                                </p:cTn>
                              </p:par>
                              <p:par>
                                <p:cTn id="19" presetID="14" presetClass="entr" presetSubtype="10" fill="hold" nodeType="withEffect">
                                  <p:stCondLst>
                                    <p:cond delay="0"/>
                                  </p:stCondLst>
                                  <p:childTnLst>
                                    <p:set>
                                      <p:cBhvr>
                                        <p:cTn id="20" dur="1" fill="hold">
                                          <p:stCondLst>
                                            <p:cond delay="0"/>
                                          </p:stCondLst>
                                        </p:cTn>
                                        <p:tgtEl>
                                          <p:spTgt spid="28679"/>
                                        </p:tgtEl>
                                        <p:attrNameLst>
                                          <p:attrName>style.visibility</p:attrName>
                                        </p:attrNameLst>
                                      </p:cBhvr>
                                      <p:to>
                                        <p:strVal val="visible"/>
                                      </p:to>
                                    </p:set>
                                    <p:animEffect transition="in" filter="randombar(horizontal)">
                                      <p:cBhvr>
                                        <p:cTn id="21" dur="1000"/>
                                        <p:tgtEl>
                                          <p:spTgt spid="28679"/>
                                        </p:tgtEl>
                                      </p:cBhvr>
                                    </p:animEffect>
                                  </p:childTnLst>
                                </p:cTn>
                              </p:par>
                              <p:par>
                                <p:cTn id="22" presetID="14" presetClass="entr" presetSubtype="10" fill="hold" nodeType="withEffect">
                                  <p:stCondLst>
                                    <p:cond delay="0"/>
                                  </p:stCondLst>
                                  <p:childTnLst>
                                    <p:set>
                                      <p:cBhvr>
                                        <p:cTn id="23" dur="1" fill="hold">
                                          <p:stCondLst>
                                            <p:cond delay="0"/>
                                          </p:stCondLst>
                                        </p:cTn>
                                        <p:tgtEl>
                                          <p:spTgt spid="28680"/>
                                        </p:tgtEl>
                                        <p:attrNameLst>
                                          <p:attrName>style.visibility</p:attrName>
                                        </p:attrNameLst>
                                      </p:cBhvr>
                                      <p:to>
                                        <p:strVal val="visible"/>
                                      </p:to>
                                    </p:set>
                                    <p:animEffect transition="in" filter="randombar(horizontal)">
                                      <p:cBhvr>
                                        <p:cTn id="24" dur="1000"/>
                                        <p:tgtEl>
                                          <p:spTgt spid="28680"/>
                                        </p:tgtEl>
                                      </p:cBhvr>
                                    </p:animEffect>
                                  </p:childTnLst>
                                </p:cTn>
                              </p:par>
                              <p:par>
                                <p:cTn id="25" presetID="14" presetClass="entr" presetSubtype="10" fill="hold" nodeType="withEffect">
                                  <p:stCondLst>
                                    <p:cond delay="0"/>
                                  </p:stCondLst>
                                  <p:childTnLst>
                                    <p:set>
                                      <p:cBhvr>
                                        <p:cTn id="26" dur="1" fill="hold">
                                          <p:stCondLst>
                                            <p:cond delay="0"/>
                                          </p:stCondLst>
                                        </p:cTn>
                                        <p:tgtEl>
                                          <p:spTgt spid="28681"/>
                                        </p:tgtEl>
                                        <p:attrNameLst>
                                          <p:attrName>style.visibility</p:attrName>
                                        </p:attrNameLst>
                                      </p:cBhvr>
                                      <p:to>
                                        <p:strVal val="visible"/>
                                      </p:to>
                                    </p:set>
                                    <p:animEffect transition="in" filter="randombar(horizontal)">
                                      <p:cBhvr>
                                        <p:cTn id="27" dur="1000"/>
                                        <p:tgtEl>
                                          <p:spTgt spid="28681"/>
                                        </p:tgtEl>
                                      </p:cBhvr>
                                    </p:animEffect>
                                  </p:childTnLst>
                                </p:cTn>
                              </p:par>
                              <p:par>
                                <p:cTn id="28" presetID="14" presetClass="entr" presetSubtype="10" fill="hold" nodeType="withEffect">
                                  <p:stCondLst>
                                    <p:cond delay="0"/>
                                  </p:stCondLst>
                                  <p:childTnLst>
                                    <p:set>
                                      <p:cBhvr>
                                        <p:cTn id="29" dur="1" fill="hold">
                                          <p:stCondLst>
                                            <p:cond delay="0"/>
                                          </p:stCondLst>
                                        </p:cTn>
                                        <p:tgtEl>
                                          <p:spTgt spid="28682"/>
                                        </p:tgtEl>
                                        <p:attrNameLst>
                                          <p:attrName>style.visibility</p:attrName>
                                        </p:attrNameLst>
                                      </p:cBhvr>
                                      <p:to>
                                        <p:strVal val="visible"/>
                                      </p:to>
                                    </p:set>
                                    <p:animEffect transition="in" filter="randombar(horizontal)">
                                      <p:cBhvr>
                                        <p:cTn id="30" dur="1000"/>
                                        <p:tgtEl>
                                          <p:spTgt spid="28682"/>
                                        </p:tgtEl>
                                      </p:cBhvr>
                                    </p:animEffect>
                                  </p:childTnLst>
                                </p:cTn>
                              </p:par>
                              <p:par>
                                <p:cTn id="31" presetID="14" presetClass="entr" presetSubtype="10" fill="hold" nodeType="withEffect">
                                  <p:stCondLst>
                                    <p:cond delay="0"/>
                                  </p:stCondLst>
                                  <p:childTnLst>
                                    <p:set>
                                      <p:cBhvr>
                                        <p:cTn id="32" dur="1" fill="hold">
                                          <p:stCondLst>
                                            <p:cond delay="0"/>
                                          </p:stCondLst>
                                        </p:cTn>
                                        <p:tgtEl>
                                          <p:spTgt spid="28683"/>
                                        </p:tgtEl>
                                        <p:attrNameLst>
                                          <p:attrName>style.visibility</p:attrName>
                                        </p:attrNameLst>
                                      </p:cBhvr>
                                      <p:to>
                                        <p:strVal val="visible"/>
                                      </p:to>
                                    </p:set>
                                    <p:animEffect transition="in" filter="randombar(horizontal)">
                                      <p:cBhvr>
                                        <p:cTn id="33" dur="1000"/>
                                        <p:tgtEl>
                                          <p:spTgt spid="28683"/>
                                        </p:tgtEl>
                                      </p:cBhvr>
                                    </p:animEffect>
                                  </p:childTnLst>
                                </p:cTn>
                              </p:par>
                              <p:par>
                                <p:cTn id="34" presetID="14" presetClass="entr" presetSubtype="10" fill="hold" nodeType="withEffect">
                                  <p:stCondLst>
                                    <p:cond delay="0"/>
                                  </p:stCondLst>
                                  <p:childTnLst>
                                    <p:set>
                                      <p:cBhvr>
                                        <p:cTn id="35" dur="1" fill="hold">
                                          <p:stCondLst>
                                            <p:cond delay="0"/>
                                          </p:stCondLst>
                                        </p:cTn>
                                        <p:tgtEl>
                                          <p:spTgt spid="28684"/>
                                        </p:tgtEl>
                                        <p:attrNameLst>
                                          <p:attrName>style.visibility</p:attrName>
                                        </p:attrNameLst>
                                      </p:cBhvr>
                                      <p:to>
                                        <p:strVal val="visible"/>
                                      </p:to>
                                    </p:set>
                                    <p:animEffect transition="in" filter="randombar(horizontal)">
                                      <p:cBhvr>
                                        <p:cTn id="36" dur="1000"/>
                                        <p:tgtEl>
                                          <p:spTgt spid="28684"/>
                                        </p:tgtEl>
                                      </p:cBhvr>
                                    </p:animEffect>
                                  </p:childTnLst>
                                </p:cTn>
                              </p:par>
                              <p:par>
                                <p:cTn id="37" presetID="14" presetClass="entr" presetSubtype="10" fill="hold" nodeType="withEffect">
                                  <p:stCondLst>
                                    <p:cond delay="0"/>
                                  </p:stCondLst>
                                  <p:childTnLst>
                                    <p:set>
                                      <p:cBhvr>
                                        <p:cTn id="38" dur="1" fill="hold">
                                          <p:stCondLst>
                                            <p:cond delay="0"/>
                                          </p:stCondLst>
                                        </p:cTn>
                                        <p:tgtEl>
                                          <p:spTgt spid="28685"/>
                                        </p:tgtEl>
                                        <p:attrNameLst>
                                          <p:attrName>style.visibility</p:attrName>
                                        </p:attrNameLst>
                                      </p:cBhvr>
                                      <p:to>
                                        <p:strVal val="visible"/>
                                      </p:to>
                                    </p:set>
                                    <p:animEffect transition="in" filter="randombar(horizontal)">
                                      <p:cBhvr>
                                        <p:cTn id="39" dur="1000"/>
                                        <p:tgtEl>
                                          <p:spTgt spid="28685"/>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8686"/>
                                        </p:tgtEl>
                                        <p:attrNameLst>
                                          <p:attrName>style.visibility</p:attrName>
                                        </p:attrNameLst>
                                      </p:cBhvr>
                                      <p:to>
                                        <p:strVal val="visible"/>
                                      </p:to>
                                    </p:set>
                                    <p:animEffect transition="in" filter="randombar(horizontal)">
                                      <p:cBhvr>
                                        <p:cTn id="42" dur="1000"/>
                                        <p:tgtEl>
                                          <p:spTgt spid="28686"/>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8687"/>
                                        </p:tgtEl>
                                        <p:attrNameLst>
                                          <p:attrName>style.visibility</p:attrName>
                                        </p:attrNameLst>
                                      </p:cBhvr>
                                      <p:to>
                                        <p:strVal val="visible"/>
                                      </p:to>
                                    </p:set>
                                    <p:animEffect transition="in" filter="randombar(horizontal)">
                                      <p:cBhvr>
                                        <p:cTn id="45" dur="1000"/>
                                        <p:tgtEl>
                                          <p:spTgt spid="28687"/>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8688"/>
                                        </p:tgtEl>
                                        <p:attrNameLst>
                                          <p:attrName>style.visibility</p:attrName>
                                        </p:attrNameLst>
                                      </p:cBhvr>
                                      <p:to>
                                        <p:strVal val="visible"/>
                                      </p:to>
                                    </p:set>
                                    <p:animEffect transition="in" filter="randombar(horizontal)">
                                      <p:cBhvr>
                                        <p:cTn id="48" dur="1000"/>
                                        <p:tgtEl>
                                          <p:spTgt spid="28688"/>
                                        </p:tgtEl>
                                      </p:cBhvr>
                                    </p:animEffect>
                                  </p:childTnLst>
                                </p:cTn>
                              </p:par>
                              <p:par>
                                <p:cTn id="49" presetID="14" presetClass="entr" presetSubtype="10" fill="hold" grpId="0" nodeType="withEffect">
                                  <p:stCondLst>
                                    <p:cond delay="0"/>
                                  </p:stCondLst>
                                  <p:childTnLst>
                                    <p:set>
                                      <p:cBhvr>
                                        <p:cTn id="50" dur="1" fill="hold">
                                          <p:stCondLst>
                                            <p:cond delay="0"/>
                                          </p:stCondLst>
                                        </p:cTn>
                                        <p:tgtEl>
                                          <p:spTgt spid="28689"/>
                                        </p:tgtEl>
                                        <p:attrNameLst>
                                          <p:attrName>style.visibility</p:attrName>
                                        </p:attrNameLst>
                                      </p:cBhvr>
                                      <p:to>
                                        <p:strVal val="visible"/>
                                      </p:to>
                                    </p:set>
                                    <p:animEffect transition="in" filter="randombar(horizontal)">
                                      <p:cBhvr>
                                        <p:cTn id="51" dur="1000"/>
                                        <p:tgtEl>
                                          <p:spTgt spid="28689"/>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8690"/>
                                        </p:tgtEl>
                                        <p:attrNameLst>
                                          <p:attrName>style.visibility</p:attrName>
                                        </p:attrNameLst>
                                      </p:cBhvr>
                                      <p:to>
                                        <p:strVal val="visible"/>
                                      </p:to>
                                    </p:set>
                                    <p:animEffect transition="in" filter="randombar(horizontal)">
                                      <p:cBhvr>
                                        <p:cTn id="54" dur="1000"/>
                                        <p:tgtEl>
                                          <p:spTgt spid="28690"/>
                                        </p:tgtEl>
                                      </p:cBhvr>
                                    </p:animEffect>
                                  </p:childTnLst>
                                </p:cTn>
                              </p:par>
                              <p:par>
                                <p:cTn id="55" presetID="14" presetClass="entr" presetSubtype="10" fill="hold" grpId="0" nodeType="withEffect" nodePh="1">
                                  <p:stCondLst>
                                    <p:cond delay="0"/>
                                  </p:stCondLst>
                                  <p:endCondLst>
                                    <p:cond evt="begin" delay="0">
                                      <p:tn val="55"/>
                                    </p:cond>
                                  </p:endCondLst>
                                  <p:childTnLst>
                                    <p:set>
                                      <p:cBhvr>
                                        <p:cTn id="56" dur="1" fill="hold">
                                          <p:stCondLst>
                                            <p:cond delay="0"/>
                                          </p:stCondLst>
                                        </p:cTn>
                                        <p:tgtEl>
                                          <p:spTgt spid="28691"/>
                                        </p:tgtEl>
                                        <p:attrNameLst>
                                          <p:attrName>style.visibility</p:attrName>
                                        </p:attrNameLst>
                                      </p:cBhvr>
                                      <p:to>
                                        <p:strVal val="visible"/>
                                      </p:to>
                                    </p:set>
                                    <p:animEffect transition="in" filter="randombar(horizontal)">
                                      <p:cBhvr>
                                        <p:cTn id="57" dur="1000"/>
                                        <p:tgtEl>
                                          <p:spTgt spid="28691"/>
                                        </p:tgtEl>
                                      </p:cBhvr>
                                    </p:animEffect>
                                  </p:childTnLst>
                                </p:cTn>
                              </p:par>
                              <p:par>
                                <p:cTn id="58" presetID="14" presetClass="entr" presetSubtype="10" fill="hold" grpId="0" nodeType="withEffect">
                                  <p:stCondLst>
                                    <p:cond delay="0"/>
                                  </p:stCondLst>
                                  <p:childTnLst>
                                    <p:set>
                                      <p:cBhvr>
                                        <p:cTn id="59" dur="1" fill="hold">
                                          <p:stCondLst>
                                            <p:cond delay="0"/>
                                          </p:stCondLst>
                                        </p:cTn>
                                        <p:tgtEl>
                                          <p:spTgt spid="28692"/>
                                        </p:tgtEl>
                                        <p:attrNameLst>
                                          <p:attrName>style.visibility</p:attrName>
                                        </p:attrNameLst>
                                      </p:cBhvr>
                                      <p:to>
                                        <p:strVal val="visible"/>
                                      </p:to>
                                    </p:set>
                                    <p:animEffect transition="in" filter="randombar(horizontal)">
                                      <p:cBhvr>
                                        <p:cTn id="60" dur="1000"/>
                                        <p:tgtEl>
                                          <p:spTgt spid="28692"/>
                                        </p:tgtEl>
                                      </p:cBhvr>
                                    </p:animEffect>
                                  </p:childTnLst>
                                </p:cTn>
                              </p:par>
                              <p:par>
                                <p:cTn id="61" presetID="14" presetClass="entr" presetSubtype="10" fill="hold" nodeType="withEffect">
                                  <p:stCondLst>
                                    <p:cond delay="0"/>
                                  </p:stCondLst>
                                  <p:childTnLst>
                                    <p:set>
                                      <p:cBhvr>
                                        <p:cTn id="62" dur="1" fill="hold">
                                          <p:stCondLst>
                                            <p:cond delay="0"/>
                                          </p:stCondLst>
                                        </p:cTn>
                                        <p:tgtEl>
                                          <p:spTgt spid="28693"/>
                                        </p:tgtEl>
                                        <p:attrNameLst>
                                          <p:attrName>style.visibility</p:attrName>
                                        </p:attrNameLst>
                                      </p:cBhvr>
                                      <p:to>
                                        <p:strVal val="visible"/>
                                      </p:to>
                                    </p:set>
                                    <p:animEffect transition="in" filter="randombar(horizontal)">
                                      <p:cBhvr>
                                        <p:cTn id="63" dur="1000"/>
                                        <p:tgtEl>
                                          <p:spTgt spid="28693"/>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28694"/>
                                        </p:tgtEl>
                                        <p:attrNameLst>
                                          <p:attrName>style.visibility</p:attrName>
                                        </p:attrNameLst>
                                      </p:cBhvr>
                                      <p:to>
                                        <p:strVal val="visible"/>
                                      </p:to>
                                    </p:set>
                                    <p:animEffect transition="in" filter="randombar(horizontal)">
                                      <p:cBhvr>
                                        <p:cTn id="66" dur="1000"/>
                                        <p:tgtEl>
                                          <p:spTgt spid="28694"/>
                                        </p:tgtEl>
                                      </p:cBhvr>
                                    </p:animEffect>
                                  </p:childTnLst>
                                </p:cTn>
                              </p:par>
                              <p:par>
                                <p:cTn id="67" presetID="14" presetClass="entr" presetSubtype="10" fill="hold" nodeType="withEffect">
                                  <p:stCondLst>
                                    <p:cond delay="0"/>
                                  </p:stCondLst>
                                  <p:childTnLst>
                                    <p:set>
                                      <p:cBhvr>
                                        <p:cTn id="68" dur="1" fill="hold">
                                          <p:stCondLst>
                                            <p:cond delay="0"/>
                                          </p:stCondLst>
                                        </p:cTn>
                                        <p:tgtEl>
                                          <p:spTgt spid="28695"/>
                                        </p:tgtEl>
                                        <p:attrNameLst>
                                          <p:attrName>style.visibility</p:attrName>
                                        </p:attrNameLst>
                                      </p:cBhvr>
                                      <p:to>
                                        <p:strVal val="visible"/>
                                      </p:to>
                                    </p:set>
                                    <p:animEffect transition="in" filter="randombar(horizontal)">
                                      <p:cBhvr>
                                        <p:cTn id="69" dur="1000"/>
                                        <p:tgtEl>
                                          <p:spTgt spid="28695"/>
                                        </p:tgtEl>
                                      </p:cBhvr>
                                    </p:animEffect>
                                  </p:childTnLst>
                                </p:cTn>
                              </p:par>
                              <p:par>
                                <p:cTn id="70" presetID="14" presetClass="entr" presetSubtype="10" fill="hold" nodeType="withEffect">
                                  <p:stCondLst>
                                    <p:cond delay="0"/>
                                  </p:stCondLst>
                                  <p:childTnLst>
                                    <p:set>
                                      <p:cBhvr>
                                        <p:cTn id="71" dur="1" fill="hold">
                                          <p:stCondLst>
                                            <p:cond delay="0"/>
                                          </p:stCondLst>
                                        </p:cTn>
                                        <p:tgtEl>
                                          <p:spTgt spid="28696"/>
                                        </p:tgtEl>
                                        <p:attrNameLst>
                                          <p:attrName>style.visibility</p:attrName>
                                        </p:attrNameLst>
                                      </p:cBhvr>
                                      <p:to>
                                        <p:strVal val="visible"/>
                                      </p:to>
                                    </p:set>
                                    <p:animEffect transition="in" filter="randombar(horizontal)">
                                      <p:cBhvr>
                                        <p:cTn id="72" dur="1000"/>
                                        <p:tgtEl>
                                          <p:spTgt spid="28696"/>
                                        </p:tgtEl>
                                      </p:cBhvr>
                                    </p:animEffect>
                                  </p:childTnLst>
                                </p:cTn>
                              </p:par>
                              <p:par>
                                <p:cTn id="73" presetID="14" presetClass="entr" presetSubtype="10" fill="hold" nodeType="withEffect">
                                  <p:stCondLst>
                                    <p:cond delay="0"/>
                                  </p:stCondLst>
                                  <p:childTnLst>
                                    <p:set>
                                      <p:cBhvr>
                                        <p:cTn id="74" dur="1" fill="hold">
                                          <p:stCondLst>
                                            <p:cond delay="0"/>
                                          </p:stCondLst>
                                        </p:cTn>
                                        <p:tgtEl>
                                          <p:spTgt spid="28697"/>
                                        </p:tgtEl>
                                        <p:attrNameLst>
                                          <p:attrName>style.visibility</p:attrName>
                                        </p:attrNameLst>
                                      </p:cBhvr>
                                      <p:to>
                                        <p:strVal val="visible"/>
                                      </p:to>
                                    </p:set>
                                    <p:animEffect transition="in" filter="randombar(horizontal)">
                                      <p:cBhvr>
                                        <p:cTn id="75" dur="1000"/>
                                        <p:tgtEl>
                                          <p:spTgt spid="28697"/>
                                        </p:tgtEl>
                                      </p:cBhvr>
                                    </p:animEffect>
                                  </p:childTnLst>
                                </p:cTn>
                              </p:par>
                              <p:par>
                                <p:cTn id="76" presetID="14" presetClass="entr" presetSubtype="10" fill="hold" nodeType="withEffect">
                                  <p:stCondLst>
                                    <p:cond delay="0"/>
                                  </p:stCondLst>
                                  <p:childTnLst>
                                    <p:set>
                                      <p:cBhvr>
                                        <p:cTn id="77" dur="1" fill="hold">
                                          <p:stCondLst>
                                            <p:cond delay="0"/>
                                          </p:stCondLst>
                                        </p:cTn>
                                        <p:tgtEl>
                                          <p:spTgt spid="28698"/>
                                        </p:tgtEl>
                                        <p:attrNameLst>
                                          <p:attrName>style.visibility</p:attrName>
                                        </p:attrNameLst>
                                      </p:cBhvr>
                                      <p:to>
                                        <p:strVal val="visible"/>
                                      </p:to>
                                    </p:set>
                                    <p:animEffect transition="in" filter="randombar(horizontal)">
                                      <p:cBhvr>
                                        <p:cTn id="78" dur="1000"/>
                                        <p:tgtEl>
                                          <p:spTgt spid="28698"/>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28702"/>
                                        </p:tgtEl>
                                        <p:attrNameLst>
                                          <p:attrName>style.visibility</p:attrName>
                                        </p:attrNameLst>
                                      </p:cBhvr>
                                      <p:to>
                                        <p:strVal val="visible"/>
                                      </p:to>
                                    </p:set>
                                    <p:animEffect transition="in" filter="fade">
                                      <p:cBhvr>
                                        <p:cTn id="83" dur="1000"/>
                                        <p:tgtEl>
                                          <p:spTgt spid="28702"/>
                                        </p:tgtEl>
                                      </p:cBhvr>
                                    </p:animEffect>
                                    <p:anim calcmode="lin" valueType="num">
                                      <p:cBhvr>
                                        <p:cTn id="84" dur="1000" fill="hold"/>
                                        <p:tgtEl>
                                          <p:spTgt spid="28702"/>
                                        </p:tgtEl>
                                        <p:attrNameLst>
                                          <p:attrName>ppt_x</p:attrName>
                                        </p:attrNameLst>
                                      </p:cBhvr>
                                      <p:tavLst>
                                        <p:tav tm="0">
                                          <p:val>
                                            <p:strVal val="#ppt_x"/>
                                          </p:val>
                                        </p:tav>
                                        <p:tav tm="100000">
                                          <p:val>
                                            <p:strVal val="#ppt_x"/>
                                          </p:val>
                                        </p:tav>
                                      </p:tavLst>
                                    </p:anim>
                                    <p:anim calcmode="lin" valueType="num">
                                      <p:cBhvr>
                                        <p:cTn id="85" dur="1000" fill="hold"/>
                                        <p:tgtEl>
                                          <p:spTgt spid="2870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28700"/>
                                        </p:tgtEl>
                                        <p:attrNameLst>
                                          <p:attrName>style.visibility</p:attrName>
                                        </p:attrNameLst>
                                      </p:cBhvr>
                                      <p:to>
                                        <p:strVal val="visible"/>
                                      </p:to>
                                    </p:set>
                                    <p:animEffect transition="in" filter="fade">
                                      <p:cBhvr>
                                        <p:cTn id="88" dur="1000"/>
                                        <p:tgtEl>
                                          <p:spTgt spid="28700"/>
                                        </p:tgtEl>
                                      </p:cBhvr>
                                    </p:animEffect>
                                    <p:anim calcmode="lin" valueType="num">
                                      <p:cBhvr>
                                        <p:cTn id="89" dur="1000" fill="hold"/>
                                        <p:tgtEl>
                                          <p:spTgt spid="28700"/>
                                        </p:tgtEl>
                                        <p:attrNameLst>
                                          <p:attrName>ppt_x</p:attrName>
                                        </p:attrNameLst>
                                      </p:cBhvr>
                                      <p:tavLst>
                                        <p:tav tm="0">
                                          <p:val>
                                            <p:strVal val="#ppt_x"/>
                                          </p:val>
                                        </p:tav>
                                        <p:tav tm="100000">
                                          <p:val>
                                            <p:strVal val="#ppt_x"/>
                                          </p:val>
                                        </p:tav>
                                      </p:tavLst>
                                    </p:anim>
                                    <p:anim calcmode="lin" valueType="num">
                                      <p:cBhvr>
                                        <p:cTn id="90" dur="1000" fill="hold"/>
                                        <p:tgtEl>
                                          <p:spTgt spid="28700"/>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8705"/>
                                        </p:tgtEl>
                                        <p:attrNameLst>
                                          <p:attrName>style.visibility</p:attrName>
                                        </p:attrNameLst>
                                      </p:cBhvr>
                                      <p:to>
                                        <p:strVal val="visible"/>
                                      </p:to>
                                    </p:set>
                                    <p:animEffect transition="in" filter="fade">
                                      <p:cBhvr>
                                        <p:cTn id="93" dur="1000"/>
                                        <p:tgtEl>
                                          <p:spTgt spid="28705"/>
                                        </p:tgtEl>
                                      </p:cBhvr>
                                    </p:animEffect>
                                    <p:anim calcmode="lin" valueType="num">
                                      <p:cBhvr>
                                        <p:cTn id="94" dur="1000" fill="hold"/>
                                        <p:tgtEl>
                                          <p:spTgt spid="28705"/>
                                        </p:tgtEl>
                                        <p:attrNameLst>
                                          <p:attrName>ppt_x</p:attrName>
                                        </p:attrNameLst>
                                      </p:cBhvr>
                                      <p:tavLst>
                                        <p:tav tm="0">
                                          <p:val>
                                            <p:strVal val="#ppt_x"/>
                                          </p:val>
                                        </p:tav>
                                        <p:tav tm="100000">
                                          <p:val>
                                            <p:strVal val="#ppt_x"/>
                                          </p:val>
                                        </p:tav>
                                      </p:tavLst>
                                    </p:anim>
                                    <p:anim calcmode="lin" valueType="num">
                                      <p:cBhvr>
                                        <p:cTn id="95" dur="1000" fill="hold"/>
                                        <p:tgtEl>
                                          <p:spTgt spid="28705"/>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28704"/>
                                        </p:tgtEl>
                                        <p:attrNameLst>
                                          <p:attrName>style.visibility</p:attrName>
                                        </p:attrNameLst>
                                      </p:cBhvr>
                                      <p:to>
                                        <p:strVal val="visible"/>
                                      </p:to>
                                    </p:set>
                                    <p:animEffect transition="in" filter="fade">
                                      <p:cBhvr>
                                        <p:cTn id="98" dur="1000"/>
                                        <p:tgtEl>
                                          <p:spTgt spid="28704"/>
                                        </p:tgtEl>
                                      </p:cBhvr>
                                    </p:animEffect>
                                    <p:anim calcmode="lin" valueType="num">
                                      <p:cBhvr>
                                        <p:cTn id="99" dur="1000" fill="hold"/>
                                        <p:tgtEl>
                                          <p:spTgt spid="28704"/>
                                        </p:tgtEl>
                                        <p:attrNameLst>
                                          <p:attrName>ppt_x</p:attrName>
                                        </p:attrNameLst>
                                      </p:cBhvr>
                                      <p:tavLst>
                                        <p:tav tm="0">
                                          <p:val>
                                            <p:strVal val="#ppt_x"/>
                                          </p:val>
                                        </p:tav>
                                        <p:tav tm="100000">
                                          <p:val>
                                            <p:strVal val="#ppt_x"/>
                                          </p:val>
                                        </p:tav>
                                      </p:tavLst>
                                    </p:anim>
                                    <p:anim calcmode="lin" valueType="num">
                                      <p:cBhvr>
                                        <p:cTn id="100" dur="1000" fill="hold"/>
                                        <p:tgtEl>
                                          <p:spTgt spid="28704"/>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28708"/>
                                        </p:tgtEl>
                                        <p:attrNameLst>
                                          <p:attrName>style.visibility</p:attrName>
                                        </p:attrNameLst>
                                      </p:cBhvr>
                                      <p:to>
                                        <p:strVal val="visible"/>
                                      </p:to>
                                    </p:set>
                                    <p:animEffect transition="in" filter="fade">
                                      <p:cBhvr>
                                        <p:cTn id="103" dur="1000"/>
                                        <p:tgtEl>
                                          <p:spTgt spid="28708"/>
                                        </p:tgtEl>
                                      </p:cBhvr>
                                    </p:animEffect>
                                    <p:anim calcmode="lin" valueType="num">
                                      <p:cBhvr>
                                        <p:cTn id="104" dur="1000" fill="hold"/>
                                        <p:tgtEl>
                                          <p:spTgt spid="28708"/>
                                        </p:tgtEl>
                                        <p:attrNameLst>
                                          <p:attrName>ppt_x</p:attrName>
                                        </p:attrNameLst>
                                      </p:cBhvr>
                                      <p:tavLst>
                                        <p:tav tm="0">
                                          <p:val>
                                            <p:strVal val="#ppt_x"/>
                                          </p:val>
                                        </p:tav>
                                        <p:tav tm="100000">
                                          <p:val>
                                            <p:strVal val="#ppt_x"/>
                                          </p:val>
                                        </p:tav>
                                      </p:tavLst>
                                    </p:anim>
                                    <p:anim calcmode="lin" valueType="num">
                                      <p:cBhvr>
                                        <p:cTn id="105" dur="1000" fill="hold"/>
                                        <p:tgtEl>
                                          <p:spTgt spid="28708"/>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28703"/>
                                        </p:tgtEl>
                                        <p:attrNameLst>
                                          <p:attrName>style.visibility</p:attrName>
                                        </p:attrNameLst>
                                      </p:cBhvr>
                                      <p:to>
                                        <p:strVal val="visible"/>
                                      </p:to>
                                    </p:set>
                                    <p:anim calcmode="lin" valueType="num">
                                      <p:cBhvr additive="base">
                                        <p:cTn id="110" dur="500" fill="hold"/>
                                        <p:tgtEl>
                                          <p:spTgt spid="28703"/>
                                        </p:tgtEl>
                                        <p:attrNameLst>
                                          <p:attrName>ppt_x</p:attrName>
                                        </p:attrNameLst>
                                      </p:cBhvr>
                                      <p:tavLst>
                                        <p:tav tm="0">
                                          <p:val>
                                            <p:strVal val="#ppt_x"/>
                                          </p:val>
                                        </p:tav>
                                        <p:tav tm="100000">
                                          <p:val>
                                            <p:strVal val="#ppt_x"/>
                                          </p:val>
                                        </p:tav>
                                      </p:tavLst>
                                    </p:anim>
                                    <p:anim calcmode="lin" valueType="num">
                                      <p:cBhvr additive="base">
                                        <p:cTn id="111" dur="500" fill="hold"/>
                                        <p:tgtEl>
                                          <p:spTgt spid="28703"/>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28701"/>
                                        </p:tgtEl>
                                        <p:attrNameLst>
                                          <p:attrName>style.visibility</p:attrName>
                                        </p:attrNameLst>
                                      </p:cBhvr>
                                      <p:to>
                                        <p:strVal val="visible"/>
                                      </p:to>
                                    </p:set>
                                    <p:anim calcmode="lin" valueType="num">
                                      <p:cBhvr additive="base">
                                        <p:cTn id="114" dur="500" fill="hold"/>
                                        <p:tgtEl>
                                          <p:spTgt spid="28701"/>
                                        </p:tgtEl>
                                        <p:attrNameLst>
                                          <p:attrName>ppt_x</p:attrName>
                                        </p:attrNameLst>
                                      </p:cBhvr>
                                      <p:tavLst>
                                        <p:tav tm="0">
                                          <p:val>
                                            <p:strVal val="#ppt_x"/>
                                          </p:val>
                                        </p:tav>
                                        <p:tav tm="100000">
                                          <p:val>
                                            <p:strVal val="#ppt_x"/>
                                          </p:val>
                                        </p:tav>
                                      </p:tavLst>
                                    </p:anim>
                                    <p:anim calcmode="lin" valueType="num">
                                      <p:cBhvr additive="base">
                                        <p:cTn id="115" dur="500" fill="hold"/>
                                        <p:tgtEl>
                                          <p:spTgt spid="28701"/>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28707"/>
                                        </p:tgtEl>
                                        <p:attrNameLst>
                                          <p:attrName>style.visibility</p:attrName>
                                        </p:attrNameLst>
                                      </p:cBhvr>
                                      <p:to>
                                        <p:strVal val="visible"/>
                                      </p:to>
                                    </p:set>
                                    <p:anim calcmode="lin" valueType="num">
                                      <p:cBhvr additive="base">
                                        <p:cTn id="118" dur="500" fill="hold"/>
                                        <p:tgtEl>
                                          <p:spTgt spid="28707"/>
                                        </p:tgtEl>
                                        <p:attrNameLst>
                                          <p:attrName>ppt_x</p:attrName>
                                        </p:attrNameLst>
                                      </p:cBhvr>
                                      <p:tavLst>
                                        <p:tav tm="0">
                                          <p:val>
                                            <p:strVal val="#ppt_x"/>
                                          </p:val>
                                        </p:tav>
                                        <p:tav tm="100000">
                                          <p:val>
                                            <p:strVal val="#ppt_x"/>
                                          </p:val>
                                        </p:tav>
                                      </p:tavLst>
                                    </p:anim>
                                    <p:anim calcmode="lin" valueType="num">
                                      <p:cBhvr additive="base">
                                        <p:cTn id="119" dur="500" fill="hold"/>
                                        <p:tgtEl>
                                          <p:spTgt spid="28707"/>
                                        </p:tgtEl>
                                        <p:attrNameLst>
                                          <p:attrName>ppt_y</p:attrName>
                                        </p:attrNameLst>
                                      </p:cBhvr>
                                      <p:tavLst>
                                        <p:tav tm="0">
                                          <p:val>
                                            <p:strVal val="1+#ppt_h/2"/>
                                          </p:val>
                                        </p:tav>
                                        <p:tav tm="100000">
                                          <p:val>
                                            <p:strVal val="#ppt_y"/>
                                          </p:val>
                                        </p:tav>
                                      </p:tavLst>
                                    </p:anim>
                                  </p:childTnLst>
                                </p:cTn>
                              </p:par>
                              <p:par>
                                <p:cTn id="120" presetID="2" presetClass="entr" presetSubtype="4" fill="hold" nodeType="withEffect">
                                  <p:stCondLst>
                                    <p:cond delay="0"/>
                                  </p:stCondLst>
                                  <p:childTnLst>
                                    <p:set>
                                      <p:cBhvr>
                                        <p:cTn id="121" dur="1" fill="hold">
                                          <p:stCondLst>
                                            <p:cond delay="0"/>
                                          </p:stCondLst>
                                        </p:cTn>
                                        <p:tgtEl>
                                          <p:spTgt spid="28706"/>
                                        </p:tgtEl>
                                        <p:attrNameLst>
                                          <p:attrName>style.visibility</p:attrName>
                                        </p:attrNameLst>
                                      </p:cBhvr>
                                      <p:to>
                                        <p:strVal val="visible"/>
                                      </p:to>
                                    </p:set>
                                    <p:anim calcmode="lin" valueType="num">
                                      <p:cBhvr additive="base">
                                        <p:cTn id="122" dur="500" fill="hold"/>
                                        <p:tgtEl>
                                          <p:spTgt spid="28706"/>
                                        </p:tgtEl>
                                        <p:attrNameLst>
                                          <p:attrName>ppt_x</p:attrName>
                                        </p:attrNameLst>
                                      </p:cBhvr>
                                      <p:tavLst>
                                        <p:tav tm="0">
                                          <p:val>
                                            <p:strVal val="#ppt_x"/>
                                          </p:val>
                                        </p:tav>
                                        <p:tav tm="100000">
                                          <p:val>
                                            <p:strVal val="#ppt_x"/>
                                          </p:val>
                                        </p:tav>
                                      </p:tavLst>
                                    </p:anim>
                                    <p:anim calcmode="lin" valueType="num">
                                      <p:cBhvr additive="base">
                                        <p:cTn id="123" dur="500" fill="hold"/>
                                        <p:tgtEl>
                                          <p:spTgt spid="28706"/>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8709"/>
                                        </p:tgtEl>
                                        <p:attrNameLst>
                                          <p:attrName>style.visibility</p:attrName>
                                        </p:attrNameLst>
                                      </p:cBhvr>
                                      <p:to>
                                        <p:strVal val="visible"/>
                                      </p:to>
                                    </p:set>
                                    <p:anim calcmode="lin" valueType="num">
                                      <p:cBhvr additive="base">
                                        <p:cTn id="126" dur="500" fill="hold"/>
                                        <p:tgtEl>
                                          <p:spTgt spid="28709"/>
                                        </p:tgtEl>
                                        <p:attrNameLst>
                                          <p:attrName>ppt_x</p:attrName>
                                        </p:attrNameLst>
                                      </p:cBhvr>
                                      <p:tavLst>
                                        <p:tav tm="0">
                                          <p:val>
                                            <p:strVal val="#ppt_x"/>
                                          </p:val>
                                        </p:tav>
                                        <p:tav tm="100000">
                                          <p:val>
                                            <p:strVal val="#ppt_x"/>
                                          </p:val>
                                        </p:tav>
                                      </p:tavLst>
                                    </p:anim>
                                    <p:anim calcmode="lin" valueType="num">
                                      <p:cBhvr additive="base">
                                        <p:cTn id="127" dur="500" fill="hold"/>
                                        <p:tgtEl>
                                          <p:spTgt spid="28709"/>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28713"/>
                                        </p:tgtEl>
                                        <p:attrNameLst>
                                          <p:attrName>style.visibility</p:attrName>
                                        </p:attrNameLst>
                                      </p:cBhvr>
                                      <p:to>
                                        <p:strVal val="visible"/>
                                      </p:to>
                                    </p:set>
                                    <p:anim calcmode="lin" valueType="num">
                                      <p:cBhvr additive="base">
                                        <p:cTn id="132" dur="500" fill="hold"/>
                                        <p:tgtEl>
                                          <p:spTgt spid="28713"/>
                                        </p:tgtEl>
                                        <p:attrNameLst>
                                          <p:attrName>ppt_x</p:attrName>
                                        </p:attrNameLst>
                                      </p:cBhvr>
                                      <p:tavLst>
                                        <p:tav tm="0">
                                          <p:val>
                                            <p:strVal val="#ppt_x"/>
                                          </p:val>
                                        </p:tav>
                                        <p:tav tm="100000">
                                          <p:val>
                                            <p:strVal val="#ppt_x"/>
                                          </p:val>
                                        </p:tav>
                                      </p:tavLst>
                                    </p:anim>
                                    <p:anim calcmode="lin" valueType="num">
                                      <p:cBhvr additive="base">
                                        <p:cTn id="133" dur="500" fill="hold"/>
                                        <p:tgtEl>
                                          <p:spTgt spid="28713"/>
                                        </p:tgtEl>
                                        <p:attrNameLst>
                                          <p:attrName>ppt_y</p:attrName>
                                        </p:attrNameLst>
                                      </p:cBhvr>
                                      <p:tavLst>
                                        <p:tav tm="0">
                                          <p:val>
                                            <p:strVal val="1+#ppt_h/2"/>
                                          </p:val>
                                        </p:tav>
                                        <p:tav tm="100000">
                                          <p:val>
                                            <p:strVal val="#ppt_y"/>
                                          </p:val>
                                        </p:tav>
                                      </p:tavLst>
                                    </p:anim>
                                  </p:childTnLst>
                                </p:cTn>
                              </p:par>
                              <p:par>
                                <p:cTn id="134" presetID="2" presetClass="entr" presetSubtype="4" fill="hold" nodeType="withEffect">
                                  <p:stCondLst>
                                    <p:cond delay="0"/>
                                  </p:stCondLst>
                                  <p:childTnLst>
                                    <p:set>
                                      <p:cBhvr>
                                        <p:cTn id="135" dur="1" fill="hold">
                                          <p:stCondLst>
                                            <p:cond delay="0"/>
                                          </p:stCondLst>
                                        </p:cTn>
                                        <p:tgtEl>
                                          <p:spTgt spid="28715"/>
                                        </p:tgtEl>
                                        <p:attrNameLst>
                                          <p:attrName>style.visibility</p:attrName>
                                        </p:attrNameLst>
                                      </p:cBhvr>
                                      <p:to>
                                        <p:strVal val="visible"/>
                                      </p:to>
                                    </p:set>
                                    <p:anim calcmode="lin" valueType="num">
                                      <p:cBhvr additive="base">
                                        <p:cTn id="136" dur="500" fill="hold"/>
                                        <p:tgtEl>
                                          <p:spTgt spid="28715"/>
                                        </p:tgtEl>
                                        <p:attrNameLst>
                                          <p:attrName>ppt_x</p:attrName>
                                        </p:attrNameLst>
                                      </p:cBhvr>
                                      <p:tavLst>
                                        <p:tav tm="0">
                                          <p:val>
                                            <p:strVal val="#ppt_x"/>
                                          </p:val>
                                        </p:tav>
                                        <p:tav tm="100000">
                                          <p:val>
                                            <p:strVal val="#ppt_x"/>
                                          </p:val>
                                        </p:tav>
                                      </p:tavLst>
                                    </p:anim>
                                    <p:anim calcmode="lin" valueType="num">
                                      <p:cBhvr additive="base">
                                        <p:cTn id="137" dur="500" fill="hold"/>
                                        <p:tgtEl>
                                          <p:spTgt spid="28715"/>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28714"/>
                                        </p:tgtEl>
                                        <p:attrNameLst>
                                          <p:attrName>style.visibility</p:attrName>
                                        </p:attrNameLst>
                                      </p:cBhvr>
                                      <p:to>
                                        <p:strVal val="visible"/>
                                      </p:to>
                                    </p:set>
                                    <p:anim calcmode="lin" valueType="num">
                                      <p:cBhvr additive="base">
                                        <p:cTn id="140" dur="500" fill="hold"/>
                                        <p:tgtEl>
                                          <p:spTgt spid="28714"/>
                                        </p:tgtEl>
                                        <p:attrNameLst>
                                          <p:attrName>ppt_x</p:attrName>
                                        </p:attrNameLst>
                                      </p:cBhvr>
                                      <p:tavLst>
                                        <p:tav tm="0">
                                          <p:val>
                                            <p:strVal val="#ppt_x"/>
                                          </p:val>
                                        </p:tav>
                                        <p:tav tm="100000">
                                          <p:val>
                                            <p:strVal val="#ppt_x"/>
                                          </p:val>
                                        </p:tav>
                                      </p:tavLst>
                                    </p:anim>
                                    <p:anim calcmode="lin" valueType="num">
                                      <p:cBhvr additive="base">
                                        <p:cTn id="141" dur="500" fill="hold"/>
                                        <p:tgtEl>
                                          <p:spTgt spid="28714"/>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8712"/>
                                        </p:tgtEl>
                                        <p:attrNameLst>
                                          <p:attrName>style.visibility</p:attrName>
                                        </p:attrNameLst>
                                      </p:cBhvr>
                                      <p:to>
                                        <p:strVal val="visible"/>
                                      </p:to>
                                    </p:set>
                                    <p:anim calcmode="lin" valueType="num">
                                      <p:cBhvr additive="base">
                                        <p:cTn id="146" dur="500" fill="hold"/>
                                        <p:tgtEl>
                                          <p:spTgt spid="28712"/>
                                        </p:tgtEl>
                                        <p:attrNameLst>
                                          <p:attrName>ppt_x</p:attrName>
                                        </p:attrNameLst>
                                      </p:cBhvr>
                                      <p:tavLst>
                                        <p:tav tm="0">
                                          <p:val>
                                            <p:strVal val="#ppt_x"/>
                                          </p:val>
                                        </p:tav>
                                        <p:tav tm="100000">
                                          <p:val>
                                            <p:strVal val="#ppt_x"/>
                                          </p:val>
                                        </p:tav>
                                      </p:tavLst>
                                    </p:anim>
                                    <p:anim calcmode="lin" valueType="num">
                                      <p:cBhvr additive="base">
                                        <p:cTn id="147" dur="500" fill="hold"/>
                                        <p:tgtEl>
                                          <p:spTgt spid="28712"/>
                                        </p:tgtEl>
                                        <p:attrNameLst>
                                          <p:attrName>ppt_y</p:attrName>
                                        </p:attrNameLst>
                                      </p:cBhvr>
                                      <p:tavLst>
                                        <p:tav tm="0">
                                          <p:val>
                                            <p:strVal val="1+#ppt_h/2"/>
                                          </p:val>
                                        </p:tav>
                                        <p:tav tm="100000">
                                          <p:val>
                                            <p:strVal val="#ppt_y"/>
                                          </p:val>
                                        </p:tav>
                                      </p:tavLst>
                                    </p:anim>
                                  </p:childTnLst>
                                </p:cTn>
                              </p:par>
                              <p:par>
                                <p:cTn id="148" presetID="2" presetClass="entr" presetSubtype="4" fill="hold" nodeType="withEffect">
                                  <p:stCondLst>
                                    <p:cond delay="0"/>
                                  </p:stCondLst>
                                  <p:childTnLst>
                                    <p:set>
                                      <p:cBhvr>
                                        <p:cTn id="149" dur="1" fill="hold">
                                          <p:stCondLst>
                                            <p:cond delay="0"/>
                                          </p:stCondLst>
                                        </p:cTn>
                                        <p:tgtEl>
                                          <p:spTgt spid="28711"/>
                                        </p:tgtEl>
                                        <p:attrNameLst>
                                          <p:attrName>style.visibility</p:attrName>
                                        </p:attrNameLst>
                                      </p:cBhvr>
                                      <p:to>
                                        <p:strVal val="visible"/>
                                      </p:to>
                                    </p:set>
                                    <p:anim calcmode="lin" valueType="num">
                                      <p:cBhvr additive="base">
                                        <p:cTn id="150" dur="500" fill="hold"/>
                                        <p:tgtEl>
                                          <p:spTgt spid="28711"/>
                                        </p:tgtEl>
                                        <p:attrNameLst>
                                          <p:attrName>ppt_x</p:attrName>
                                        </p:attrNameLst>
                                      </p:cBhvr>
                                      <p:tavLst>
                                        <p:tav tm="0">
                                          <p:val>
                                            <p:strVal val="#ppt_x"/>
                                          </p:val>
                                        </p:tav>
                                        <p:tav tm="100000">
                                          <p:val>
                                            <p:strVal val="#ppt_x"/>
                                          </p:val>
                                        </p:tav>
                                      </p:tavLst>
                                    </p:anim>
                                    <p:anim calcmode="lin" valueType="num">
                                      <p:cBhvr additive="base">
                                        <p:cTn id="151" dur="500" fill="hold"/>
                                        <p:tgtEl>
                                          <p:spTgt spid="28711"/>
                                        </p:tgtEl>
                                        <p:attrNameLst>
                                          <p:attrName>ppt_y</p:attrName>
                                        </p:attrNameLst>
                                      </p:cBhvr>
                                      <p:tavLst>
                                        <p:tav tm="0">
                                          <p:val>
                                            <p:strVal val="1+#ppt_h/2"/>
                                          </p:val>
                                        </p:tav>
                                        <p:tav tm="100000">
                                          <p:val>
                                            <p:strVal val="#ppt_y"/>
                                          </p:val>
                                        </p:tav>
                                      </p:tavLst>
                                    </p:anim>
                                  </p:childTnLst>
                                </p:cTn>
                              </p:par>
                              <p:par>
                                <p:cTn id="152" presetID="2" presetClass="entr" presetSubtype="4" fill="hold" nodeType="withEffect">
                                  <p:stCondLst>
                                    <p:cond delay="0"/>
                                  </p:stCondLst>
                                  <p:childTnLst>
                                    <p:set>
                                      <p:cBhvr>
                                        <p:cTn id="153" dur="1" fill="hold">
                                          <p:stCondLst>
                                            <p:cond delay="0"/>
                                          </p:stCondLst>
                                        </p:cTn>
                                        <p:tgtEl>
                                          <p:spTgt spid="28710"/>
                                        </p:tgtEl>
                                        <p:attrNameLst>
                                          <p:attrName>style.visibility</p:attrName>
                                        </p:attrNameLst>
                                      </p:cBhvr>
                                      <p:to>
                                        <p:strVal val="visible"/>
                                      </p:to>
                                    </p:set>
                                    <p:anim calcmode="lin" valueType="num">
                                      <p:cBhvr additive="base">
                                        <p:cTn id="154" dur="500" fill="hold"/>
                                        <p:tgtEl>
                                          <p:spTgt spid="28710"/>
                                        </p:tgtEl>
                                        <p:attrNameLst>
                                          <p:attrName>ppt_x</p:attrName>
                                        </p:attrNameLst>
                                      </p:cBhvr>
                                      <p:tavLst>
                                        <p:tav tm="0">
                                          <p:val>
                                            <p:strVal val="#ppt_x"/>
                                          </p:val>
                                        </p:tav>
                                        <p:tav tm="100000">
                                          <p:val>
                                            <p:strVal val="#ppt_x"/>
                                          </p:val>
                                        </p:tav>
                                      </p:tavLst>
                                    </p:anim>
                                    <p:anim calcmode="lin" valueType="num">
                                      <p:cBhvr additive="base">
                                        <p:cTn id="155" dur="500" fill="hold"/>
                                        <p:tgtEl>
                                          <p:spTgt spid="28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nimBg="1"/>
      <p:bldP spid="28677" grpId="0"/>
      <p:bldP spid="28678" grpId="0"/>
      <p:bldP spid="28686" grpId="0" bldLvl="0" animBg="1"/>
      <p:bldP spid="28687" grpId="0" bldLvl="0" animBg="1"/>
      <p:bldP spid="28688" grpId="0"/>
      <p:bldP spid="28689" grpId="0"/>
      <p:bldP spid="28690" grpId="0"/>
      <p:bldP spid="28691" grpId="0"/>
      <p:bldP spid="28692" grpId="0"/>
      <p:bldP spid="28694" grpId="0" bldLvl="0" animBg="1"/>
      <p:bldP spid="28699" grpId="0"/>
      <p:bldP spid="28700" grpId="0" bldLvl="0" animBg="1"/>
      <p:bldP spid="28701" grpId="0" bldLvl="0" animBg="1"/>
      <p:bldP spid="28702" grpId="0"/>
      <p:bldP spid="28703" grpId="0"/>
      <p:bldP spid="28705" grpId="0" bldLvl="0" animBg="1"/>
      <p:bldP spid="28707" grpId="0" bldLvl="0" animBg="1"/>
      <p:bldP spid="28708" grpId="0"/>
      <p:bldP spid="28709" grpId="0"/>
      <p:bldP spid="28712" grpId="0"/>
      <p:bldP spid="28713"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hiNjIzYzU1ZGEzZTY4YzZjM2Q5NDg5MTNkOWY5NmY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aa59390-c89d-42ad-8bd2-0ceb1b59f57a}"/>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bcf6279-32dc-4ef2-84af-17f06227bd7c}"/>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TotalTime>
  <Words>3022</Words>
  <Application>Microsoft Office PowerPoint</Application>
  <PresentationFormat>全屏显示(16:9)</PresentationFormat>
  <Paragraphs>392</Paragraphs>
  <Slides>30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方正综艺简体</vt:lpstr>
      <vt:lpstr>黑体</vt:lpstr>
      <vt:lpstr>华文新魏</vt:lpstr>
      <vt:lpstr>宋体</vt:lpstr>
      <vt:lpstr>Arial</vt:lpstr>
      <vt:lpstr>Calibri</vt:lpstr>
      <vt:lpstr>Calibri Light</vt:lpstr>
      <vt:lpstr>Times New Roman</vt:lpstr>
      <vt:lpstr>Wingdings</vt:lpstr>
      <vt:lpstr>自定义设计方案</vt:lpstr>
      <vt:lpstr>数 字 逻 辑 电 路</vt:lpstr>
      <vt:lpstr>第二章 组合逻辑电路的分析与设计</vt:lpstr>
      <vt:lpstr>2.1 逻辑电路描述（设计文档）</vt:lpstr>
      <vt:lpstr>PowerPoint 演示文稿</vt:lpstr>
      <vt:lpstr>2.1.1 框图  (Block Diagram)   ①用方框、圆框等粗略表示系统的输入、输出和功能模块（或称子系统）； ②用带箭头连线表示模块之间主要信息通路、其流向，可能还包含控制信号。</vt:lpstr>
      <vt:lpstr>32位寄存器框图</vt:lpstr>
      <vt:lpstr>  2.1.2 电路图  (Schematic Diagram)： </vt:lpstr>
      <vt:lpstr>  需要分页画出的逻辑图要合理地划分出每页的模块，既要完整又要使     页与页之间的连线尽可能地少，并清楚地标注出它们之间的连接关系。</vt:lpstr>
      <vt:lpstr>    总线的表示法</vt:lpstr>
      <vt:lpstr>2）逻辑门的符号标准  (Gate Symbols Standards)</vt:lpstr>
      <vt:lpstr>常用逻辑门的两种标准化的表示形式</vt:lpstr>
      <vt:lpstr>PowerPoint 演示文稿</vt:lpstr>
      <vt:lpstr>逻辑门的等效符号</vt:lpstr>
      <vt:lpstr>3）信号名和有效级</vt:lpstr>
      <vt:lpstr>信号的有效级  (Active levels for Signals)</vt:lpstr>
      <vt:lpstr>信号有效级的约定（即表示法）  </vt:lpstr>
      <vt:lpstr>信号名不能采用反变量符号，不能采用表达式（本教材约定）。</vt:lpstr>
      <vt:lpstr>逻辑非符号体制 在本体制下存在两级对应关系：</vt:lpstr>
      <vt:lpstr>（2）电路的输入、输出信号的物理量与电路的外部逻辑状态的对                应关系，用正逻辑或负逻辑加以约定。</vt:lpstr>
      <vt:lpstr>PowerPoint 演示文稿</vt:lpstr>
      <vt:lpstr>5）引端有效级的变换</vt:lpstr>
      <vt:lpstr>引端有效级的变换，包括：</vt:lpstr>
      <vt:lpstr>引端有效级的变换规则</vt:lpstr>
      <vt:lpstr>规则3：单个逻辑非符号在电路内部连线两端移动时逻辑图的功能不变。</vt:lpstr>
      <vt:lpstr>变换的最终目标：</vt:lpstr>
      <vt:lpstr>    ⑶ 若输入信号有效级与其对应的输入端有效级不一致时，则当该信号无效时，则器件内部逻辑功能才有效。这是应尽量避免出现的情况。</vt:lpstr>
      <vt:lpstr>PowerPoint 演示文稿</vt:lpstr>
      <vt:lpstr>PowerPoint 演示文稿</vt:lpstr>
      <vt:lpstr>PowerPoint 演示文稿</vt:lpstr>
      <vt:lpstr>4.结构化逻辑描述  (Structured Logic Description)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 字 逻 辑 电 路</dc:title>
  <dc:creator>Microsoft Office 用户</dc:creator>
  <cp:lastModifiedBy>wang jinyu</cp:lastModifiedBy>
  <cp:revision>107</cp:revision>
  <dcterms:created xsi:type="dcterms:W3CDTF">2017-03-08T14:35:00Z</dcterms:created>
  <dcterms:modified xsi:type="dcterms:W3CDTF">2024-03-21T09:45:11Z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2052-11.8.2.10393</vt:lpwstr>
  </property>
  <property fmtid="{D5CDD505-2E9C-101B-9397-08002B2CF9AE}" pid="3" name="ICV">
    <vt:lpwstr>62C2F35B833048339FE29178272ECC40</vt:lpwstr>
  </property>
</Properties>
</file>