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8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5"/>
  </p:notesMasterIdLst>
  <p:sldIdLst>
    <p:sldId id="528" r:id="rId2"/>
    <p:sldId id="529" r:id="rId3"/>
    <p:sldId id="530" r:id="rId4"/>
    <p:sldId id="531" r:id="rId5"/>
    <p:sldId id="532" r:id="rId6"/>
    <p:sldId id="533" r:id="rId7"/>
    <p:sldId id="534" r:id="rId8"/>
    <p:sldId id="535" r:id="rId9"/>
    <p:sldId id="536" r:id="rId10"/>
    <p:sldId id="537" r:id="rId11"/>
    <p:sldId id="538" r:id="rId12"/>
    <p:sldId id="539" r:id="rId13"/>
    <p:sldId id="554" r:id="rId14"/>
    <p:sldId id="555" r:id="rId15"/>
    <p:sldId id="540" r:id="rId16"/>
    <p:sldId id="541" r:id="rId17"/>
    <p:sldId id="558" r:id="rId18"/>
    <p:sldId id="559" r:id="rId19"/>
    <p:sldId id="560" r:id="rId20"/>
    <p:sldId id="542" r:id="rId21"/>
    <p:sldId id="543" r:id="rId22"/>
    <p:sldId id="544" r:id="rId23"/>
    <p:sldId id="545" r:id="rId24"/>
    <p:sldId id="546" r:id="rId25"/>
    <p:sldId id="547" r:id="rId26"/>
    <p:sldId id="548" r:id="rId27"/>
    <p:sldId id="549" r:id="rId28"/>
    <p:sldId id="550" r:id="rId29"/>
    <p:sldId id="551" r:id="rId30"/>
    <p:sldId id="552" r:id="rId31"/>
    <p:sldId id="553" r:id="rId32"/>
    <p:sldId id="556" r:id="rId33"/>
    <p:sldId id="557" r:id="rId34"/>
    <p:sldId id="599" r:id="rId35"/>
    <p:sldId id="600" r:id="rId36"/>
    <p:sldId id="601" r:id="rId37"/>
    <p:sldId id="602" r:id="rId38"/>
    <p:sldId id="603" r:id="rId39"/>
    <p:sldId id="604" r:id="rId40"/>
    <p:sldId id="608" r:id="rId41"/>
    <p:sldId id="609" r:id="rId42"/>
    <p:sldId id="607" r:id="rId43"/>
    <p:sldId id="565" r:id="rId44"/>
  </p:sldIdLst>
  <p:sldSz cx="9144000" cy="5143500" type="screen16x9"/>
  <p:notesSz cx="6858000" cy="9144000"/>
  <p:custDataLst>
    <p:tags r:id="rId46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49">
          <p15:clr>
            <a:srgbClr val="A4A3A4"/>
          </p15:clr>
        </p15:guide>
        <p15:guide id="2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8000"/>
    <a:srgbClr val="0000FF"/>
    <a:srgbClr val="FFFFFF"/>
    <a:srgbClr val="339933"/>
    <a:srgbClr val="00CC00"/>
    <a:srgbClr val="FF9900"/>
    <a:srgbClr val="9966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46"/>
    <p:restoredTop sz="93711" autoAdjust="0"/>
  </p:normalViewPr>
  <p:slideViewPr>
    <p:cSldViewPr showGuides="1">
      <p:cViewPr varScale="1">
        <p:scale>
          <a:sx n="199" d="100"/>
          <a:sy n="199" d="100"/>
        </p:scale>
        <p:origin x="576" y="168"/>
      </p:cViewPr>
      <p:guideLst>
        <p:guide orient="horz" pos="1649"/>
        <p:guide pos="28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43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u wang" userId="4ef73c0e9951af0c" providerId="LiveId" clId="{75FBD5D4-3FDC-4383-9856-FC2CD13C8525}"/>
    <pc:docChg chg="addSld modSld">
      <pc:chgData name="jinyu wang" userId="4ef73c0e9951af0c" providerId="LiveId" clId="{75FBD5D4-3FDC-4383-9856-FC2CD13C8525}" dt="2025-03-09T14:27:00.397" v="20"/>
      <pc:docMkLst>
        <pc:docMk/>
      </pc:docMkLst>
      <pc:sldChg chg="modSp">
        <pc:chgData name="jinyu wang" userId="4ef73c0e9951af0c" providerId="LiveId" clId="{75FBD5D4-3FDC-4383-9856-FC2CD13C8525}" dt="2025-03-09T12:04:05.631" v="19"/>
        <pc:sldMkLst>
          <pc:docMk/>
          <pc:sldMk cId="0" sldId="530"/>
        </pc:sldMkLst>
        <pc:spChg chg="mod">
          <ac:chgData name="jinyu wang" userId="4ef73c0e9951af0c" providerId="LiveId" clId="{75FBD5D4-3FDC-4383-9856-FC2CD13C8525}" dt="2025-03-09T12:04:05.631" v="19"/>
          <ac:spMkLst>
            <pc:docMk/>
            <pc:sldMk cId="0" sldId="530"/>
            <ac:spMk id="5" creationId="{00000000-0000-0000-0000-000000000000}"/>
          </ac:spMkLst>
        </pc:spChg>
      </pc:sldChg>
      <pc:sldChg chg="add">
        <pc:chgData name="jinyu wang" userId="4ef73c0e9951af0c" providerId="LiveId" clId="{75FBD5D4-3FDC-4383-9856-FC2CD13C8525}" dt="2025-03-09T14:27:00.397" v="20"/>
        <pc:sldMkLst>
          <pc:docMk/>
          <pc:sldMk cId="0" sldId="565"/>
        </pc:sldMkLst>
      </pc:sldChg>
      <pc:sldChg chg="add">
        <pc:chgData name="jinyu wang" userId="4ef73c0e9951af0c" providerId="LiveId" clId="{75FBD5D4-3FDC-4383-9856-FC2CD13C8525}" dt="2025-03-09T14:27:00.397" v="20"/>
        <pc:sldMkLst>
          <pc:docMk/>
          <pc:sldMk cId="2238854188" sldId="599"/>
        </pc:sldMkLst>
      </pc:sldChg>
      <pc:sldChg chg="add">
        <pc:chgData name="jinyu wang" userId="4ef73c0e9951af0c" providerId="LiveId" clId="{75FBD5D4-3FDC-4383-9856-FC2CD13C8525}" dt="2025-03-09T14:27:00.397" v="20"/>
        <pc:sldMkLst>
          <pc:docMk/>
          <pc:sldMk cId="6802741" sldId="600"/>
        </pc:sldMkLst>
      </pc:sldChg>
      <pc:sldChg chg="add">
        <pc:chgData name="jinyu wang" userId="4ef73c0e9951af0c" providerId="LiveId" clId="{75FBD5D4-3FDC-4383-9856-FC2CD13C8525}" dt="2025-03-09T14:27:00.397" v="20"/>
        <pc:sldMkLst>
          <pc:docMk/>
          <pc:sldMk cId="412707880" sldId="601"/>
        </pc:sldMkLst>
      </pc:sldChg>
      <pc:sldChg chg="add">
        <pc:chgData name="jinyu wang" userId="4ef73c0e9951af0c" providerId="LiveId" clId="{75FBD5D4-3FDC-4383-9856-FC2CD13C8525}" dt="2025-03-09T14:27:00.397" v="20"/>
        <pc:sldMkLst>
          <pc:docMk/>
          <pc:sldMk cId="1370537252" sldId="602"/>
        </pc:sldMkLst>
      </pc:sldChg>
      <pc:sldChg chg="add">
        <pc:chgData name="jinyu wang" userId="4ef73c0e9951af0c" providerId="LiveId" clId="{75FBD5D4-3FDC-4383-9856-FC2CD13C8525}" dt="2025-03-09T14:27:00.397" v="20"/>
        <pc:sldMkLst>
          <pc:docMk/>
          <pc:sldMk cId="1185872223" sldId="603"/>
        </pc:sldMkLst>
      </pc:sldChg>
      <pc:sldChg chg="add">
        <pc:chgData name="jinyu wang" userId="4ef73c0e9951af0c" providerId="LiveId" clId="{75FBD5D4-3FDC-4383-9856-FC2CD13C8525}" dt="2025-03-09T14:27:00.397" v="20"/>
        <pc:sldMkLst>
          <pc:docMk/>
          <pc:sldMk cId="2815058517" sldId="604"/>
        </pc:sldMkLst>
      </pc:sldChg>
      <pc:sldChg chg="add">
        <pc:chgData name="jinyu wang" userId="4ef73c0e9951af0c" providerId="LiveId" clId="{75FBD5D4-3FDC-4383-9856-FC2CD13C8525}" dt="2025-03-09T14:27:00.397" v="20"/>
        <pc:sldMkLst>
          <pc:docMk/>
          <pc:sldMk cId="1146504689" sldId="605"/>
        </pc:sldMkLst>
      </pc:sldChg>
      <pc:sldChg chg="add">
        <pc:chgData name="jinyu wang" userId="4ef73c0e9951af0c" providerId="LiveId" clId="{75FBD5D4-3FDC-4383-9856-FC2CD13C8525}" dt="2025-03-09T14:27:00.397" v="20"/>
        <pc:sldMkLst>
          <pc:docMk/>
          <pc:sldMk cId="667143014" sldId="606"/>
        </pc:sldMkLst>
      </pc:sldChg>
      <pc:sldChg chg="add">
        <pc:chgData name="jinyu wang" userId="4ef73c0e9951af0c" providerId="LiveId" clId="{75FBD5D4-3FDC-4383-9856-FC2CD13C8525}" dt="2025-03-09T14:27:00.397" v="20"/>
        <pc:sldMkLst>
          <pc:docMk/>
          <pc:sldMk cId="1452039120" sldId="607"/>
        </pc:sldMkLst>
      </pc:sldChg>
    </pc:docChg>
  </pc:docChgLst>
  <pc:docChgLst>
    <pc:chgData name="wang jinyu" userId="4ef73c0e9951af0c" providerId="LiveId" clId="{ED0565F0-38EE-420D-985B-4EB0AB680E55}"/>
    <pc:docChg chg="undo custSel addSld delSld modSld">
      <pc:chgData name="wang jinyu" userId="4ef73c0e9951af0c" providerId="LiveId" clId="{ED0565F0-38EE-420D-985B-4EB0AB680E55}" dt="2025-03-12T03:06:05.770" v="4" actId="47"/>
      <pc:docMkLst>
        <pc:docMk/>
      </pc:docMkLst>
      <pc:sldChg chg="del">
        <pc:chgData name="wang jinyu" userId="4ef73c0e9951af0c" providerId="LiveId" clId="{ED0565F0-38EE-420D-985B-4EB0AB680E55}" dt="2025-03-12T03:06:04.806" v="3" actId="47"/>
        <pc:sldMkLst>
          <pc:docMk/>
          <pc:sldMk cId="1146504689" sldId="605"/>
        </pc:sldMkLst>
      </pc:sldChg>
      <pc:sldChg chg="del">
        <pc:chgData name="wang jinyu" userId="4ef73c0e9951af0c" providerId="LiveId" clId="{ED0565F0-38EE-420D-985B-4EB0AB680E55}" dt="2025-03-12T03:06:05.770" v="4" actId="47"/>
        <pc:sldMkLst>
          <pc:docMk/>
          <pc:sldMk cId="667143014" sldId="606"/>
        </pc:sldMkLst>
      </pc:sldChg>
      <pc:sldChg chg="new del">
        <pc:chgData name="wang jinyu" userId="4ef73c0e9951af0c" providerId="LiveId" clId="{ED0565F0-38EE-420D-985B-4EB0AB680E55}" dt="2025-03-12T02:27:20.469" v="1" actId="680"/>
        <pc:sldMkLst>
          <pc:docMk/>
          <pc:sldMk cId="1364069393" sldId="608"/>
        </pc:sldMkLst>
      </pc:sldChg>
      <pc:sldChg chg="add">
        <pc:chgData name="wang jinyu" userId="4ef73c0e9951af0c" providerId="LiveId" clId="{ED0565F0-38EE-420D-985B-4EB0AB680E55}" dt="2025-03-12T03:06:00.787" v="2"/>
        <pc:sldMkLst>
          <pc:docMk/>
          <pc:sldMk cId="3629074563" sldId="608"/>
        </pc:sldMkLst>
      </pc:sldChg>
      <pc:sldChg chg="add">
        <pc:chgData name="wang jinyu" userId="4ef73c0e9951af0c" providerId="LiveId" clId="{ED0565F0-38EE-420D-985B-4EB0AB680E55}" dt="2025-03-12T03:06:00.787" v="2"/>
        <pc:sldMkLst>
          <pc:docMk/>
          <pc:sldMk cId="2908779111" sldId="609"/>
        </pc:sldMkLst>
      </pc:sldChg>
    </pc:docChg>
  </pc:docChgLst>
  <pc:docChgLst>
    <pc:chgData name="wang jinyu" userId="4ef73c0e9951af0c" providerId="LiveId" clId="{4CC4CAFB-FF2E-40A4-9907-E01411ED2D9C}"/>
    <pc:docChg chg="undo custSel delSld modSld sldOrd">
      <pc:chgData name="wang jinyu" userId="4ef73c0e9951af0c" providerId="LiveId" clId="{4CC4CAFB-FF2E-40A4-9907-E01411ED2D9C}" dt="2024-03-25T00:59:05.068" v="37"/>
      <pc:docMkLst>
        <pc:docMk/>
      </pc:docMkLst>
      <pc:sldChg chg="modSp mod">
        <pc:chgData name="wang jinyu" userId="4ef73c0e9951af0c" providerId="LiveId" clId="{4CC4CAFB-FF2E-40A4-9907-E01411ED2D9C}" dt="2024-03-16T12:35:26.801" v="23"/>
        <pc:sldMkLst>
          <pc:docMk/>
          <pc:sldMk cId="0" sldId="528"/>
        </pc:sldMkLst>
        <pc:spChg chg="mod">
          <ac:chgData name="wang jinyu" userId="4ef73c0e9951af0c" providerId="LiveId" clId="{4CC4CAFB-FF2E-40A4-9907-E01411ED2D9C}" dt="2024-03-16T12:35:26.801" v="23"/>
          <ac:spMkLst>
            <pc:docMk/>
            <pc:sldMk cId="0" sldId="528"/>
            <ac:spMk id="17416" creationId="{00000000-0000-0000-0000-000000000000}"/>
          </ac:spMkLst>
        </pc:spChg>
      </pc:sldChg>
      <pc:sldChg chg="modSp mod">
        <pc:chgData name="wang jinyu" userId="4ef73c0e9951af0c" providerId="LiveId" clId="{4CC4CAFB-FF2E-40A4-9907-E01411ED2D9C}" dt="2024-03-25T00:34:16.285" v="32" actId="1036"/>
        <pc:sldMkLst>
          <pc:docMk/>
          <pc:sldMk cId="0" sldId="532"/>
        </pc:sldMkLst>
        <pc:picChg chg="mod">
          <ac:chgData name="wang jinyu" userId="4ef73c0e9951af0c" providerId="LiveId" clId="{4CC4CAFB-FF2E-40A4-9907-E01411ED2D9C}" dt="2024-03-25T00:34:16.285" v="32" actId="1036"/>
          <ac:picMkLst>
            <pc:docMk/>
            <pc:sldMk cId="0" sldId="532"/>
            <ac:picMk id="21526" creationId="{00000000-0000-0000-0000-000000000000}"/>
          </ac:picMkLst>
        </pc:picChg>
      </pc:sldChg>
      <pc:sldChg chg="delSp mod delAnim">
        <pc:chgData name="wang jinyu" userId="4ef73c0e9951af0c" providerId="LiveId" clId="{4CC4CAFB-FF2E-40A4-9907-E01411ED2D9C}" dt="2024-03-25T00:52:15.095" v="33" actId="478"/>
        <pc:sldMkLst>
          <pc:docMk/>
          <pc:sldMk cId="0" sldId="541"/>
        </pc:sldMkLst>
        <pc:spChg chg="del">
          <ac:chgData name="wang jinyu" userId="4ef73c0e9951af0c" providerId="LiveId" clId="{4CC4CAFB-FF2E-40A4-9907-E01411ED2D9C}" dt="2024-03-25T00:52:15.095" v="33" actId="478"/>
          <ac:spMkLst>
            <pc:docMk/>
            <pc:sldMk cId="0" sldId="541"/>
            <ac:spMk id="2" creationId="{00000000-0000-0000-0000-000000000000}"/>
          </ac:spMkLst>
        </pc:spChg>
      </pc:sldChg>
      <pc:sldChg chg="modAnim">
        <pc:chgData name="wang jinyu" userId="4ef73c0e9951af0c" providerId="LiveId" clId="{4CC4CAFB-FF2E-40A4-9907-E01411ED2D9C}" dt="2024-03-25T00:56:41.751" v="35"/>
        <pc:sldMkLst>
          <pc:docMk/>
          <pc:sldMk cId="0" sldId="542"/>
        </pc:sldMkLst>
      </pc:sldChg>
      <pc:sldChg chg="ord">
        <pc:chgData name="wang jinyu" userId="4ef73c0e9951af0c" providerId="LiveId" clId="{4CC4CAFB-FF2E-40A4-9907-E01411ED2D9C}" dt="2024-03-25T00:59:05.068" v="37"/>
        <pc:sldMkLst>
          <pc:docMk/>
          <pc:sldMk cId="882222431" sldId="558"/>
        </pc:sldMkLst>
      </pc:sldChg>
      <pc:sldChg chg="ord">
        <pc:chgData name="wang jinyu" userId="4ef73c0e9951af0c" providerId="LiveId" clId="{4CC4CAFB-FF2E-40A4-9907-E01411ED2D9C}" dt="2024-03-25T00:59:05.068" v="37"/>
        <pc:sldMkLst>
          <pc:docMk/>
          <pc:sldMk cId="1646050274" sldId="559"/>
        </pc:sldMkLst>
      </pc:sldChg>
      <pc:sldChg chg="modSp mod ord">
        <pc:chgData name="wang jinyu" userId="4ef73c0e9951af0c" providerId="LiveId" clId="{4CC4CAFB-FF2E-40A4-9907-E01411ED2D9C}" dt="2024-03-25T00:59:05.068" v="37"/>
        <pc:sldMkLst>
          <pc:docMk/>
          <pc:sldMk cId="35956302" sldId="560"/>
        </pc:sldMkLst>
        <pc:spChg chg="mod">
          <ac:chgData name="wang jinyu" userId="4ef73c0e9951af0c" providerId="LiveId" clId="{4CC4CAFB-FF2E-40A4-9907-E01411ED2D9C}" dt="2024-03-21T03:31:13.288" v="26" actId="14100"/>
          <ac:spMkLst>
            <pc:docMk/>
            <pc:sldMk cId="35956302" sldId="560"/>
            <ac:spMk id="54334" creationId="{00000000-0000-0000-0000-000000000000}"/>
          </ac:spMkLst>
        </pc:spChg>
        <pc:spChg chg="mod">
          <ac:chgData name="wang jinyu" userId="4ef73c0e9951af0c" providerId="LiveId" clId="{4CC4CAFB-FF2E-40A4-9907-E01411ED2D9C}" dt="2024-03-21T03:31:07.102" v="24" actId="14100"/>
          <ac:spMkLst>
            <pc:docMk/>
            <pc:sldMk cId="35956302" sldId="560"/>
            <ac:spMk id="54335" creationId="{00000000-0000-0000-0000-000000000000}"/>
          </ac:spMkLst>
        </pc:spChg>
        <pc:spChg chg="mod">
          <ac:chgData name="wang jinyu" userId="4ef73c0e9951af0c" providerId="LiveId" clId="{4CC4CAFB-FF2E-40A4-9907-E01411ED2D9C}" dt="2024-03-21T03:31:22.521" v="27" actId="14100"/>
          <ac:spMkLst>
            <pc:docMk/>
            <pc:sldMk cId="35956302" sldId="560"/>
            <ac:spMk id="54336" creationId="{00000000-0000-0000-0000-000000000000}"/>
          </ac:spMkLst>
        </pc:spChg>
      </pc:sldChg>
      <pc:sldChg chg="del">
        <pc:chgData name="wang jinyu" userId="4ef73c0e9951af0c" providerId="LiveId" clId="{4CC4CAFB-FF2E-40A4-9907-E01411ED2D9C}" dt="2024-03-21T07:22:48.962" v="28" actId="47"/>
        <pc:sldMkLst>
          <pc:docMk/>
          <pc:sldMk cId="0" sldId="561"/>
        </pc:sldMkLst>
      </pc:sldChg>
      <pc:sldChg chg="del">
        <pc:chgData name="wang jinyu" userId="4ef73c0e9951af0c" providerId="LiveId" clId="{4CC4CAFB-FF2E-40A4-9907-E01411ED2D9C}" dt="2024-03-21T07:22:48.962" v="28" actId="47"/>
        <pc:sldMkLst>
          <pc:docMk/>
          <pc:sldMk cId="0" sldId="562"/>
        </pc:sldMkLst>
      </pc:sldChg>
      <pc:sldChg chg="del">
        <pc:chgData name="wang jinyu" userId="4ef73c0e9951af0c" providerId="LiveId" clId="{4CC4CAFB-FF2E-40A4-9907-E01411ED2D9C}" dt="2024-03-21T07:22:48.962" v="28" actId="47"/>
        <pc:sldMkLst>
          <pc:docMk/>
          <pc:sldMk cId="0" sldId="564"/>
        </pc:sldMkLst>
      </pc:sldChg>
      <pc:sldChg chg="del">
        <pc:chgData name="wang jinyu" userId="4ef73c0e9951af0c" providerId="LiveId" clId="{4CC4CAFB-FF2E-40A4-9907-E01411ED2D9C}" dt="2024-03-21T07:22:48.962" v="28" actId="47"/>
        <pc:sldMkLst>
          <pc:docMk/>
          <pc:sldMk cId="0" sldId="565"/>
        </pc:sldMkLst>
      </pc:sldChg>
      <pc:sldChg chg="del">
        <pc:chgData name="wang jinyu" userId="4ef73c0e9951af0c" providerId="LiveId" clId="{4CC4CAFB-FF2E-40A4-9907-E01411ED2D9C}" dt="2024-03-21T07:22:48.962" v="28" actId="47"/>
        <pc:sldMkLst>
          <pc:docMk/>
          <pc:sldMk cId="0" sldId="598"/>
        </pc:sldMkLst>
      </pc:sldChg>
    </pc:docChg>
  </pc:docChgLst>
  <pc:docChgLst>
    <pc:chgData name="wang jinyu" userId="4ef73c0e9951af0c" providerId="LiveId" clId="{D60749D3-E15B-445F-B2EC-A53689FFBE8C}"/>
    <pc:docChg chg="undo custSel addSld delSld modSld">
      <pc:chgData name="wang jinyu" userId="4ef73c0e9951af0c" providerId="LiveId" clId="{D60749D3-E15B-445F-B2EC-A53689FFBE8C}" dt="2024-03-17T15:58:15.994" v="36"/>
      <pc:docMkLst>
        <pc:docMk/>
      </pc:docMkLst>
      <pc:sldChg chg="modSp">
        <pc:chgData name="wang jinyu" userId="4ef73c0e9951af0c" providerId="LiveId" clId="{D60749D3-E15B-445F-B2EC-A53689FFBE8C}" dt="2024-03-17T13:55:41.966" v="1" actId="6549"/>
        <pc:sldMkLst>
          <pc:docMk/>
          <pc:sldMk cId="0" sldId="529"/>
        </pc:sldMkLst>
        <pc:spChg chg="mod">
          <ac:chgData name="wang jinyu" userId="4ef73c0e9951af0c" providerId="LiveId" clId="{D60749D3-E15B-445F-B2EC-A53689FFBE8C}" dt="2024-03-17T13:55:41.966" v="1" actId="6549"/>
          <ac:spMkLst>
            <pc:docMk/>
            <pc:sldMk cId="0" sldId="529"/>
            <ac:spMk id="13313" creationId="{00000000-0000-0000-0000-000000000000}"/>
          </ac:spMkLst>
        </pc:spChg>
      </pc:sldChg>
      <pc:sldChg chg="modSp modAnim">
        <pc:chgData name="wang jinyu" userId="4ef73c0e9951af0c" providerId="LiveId" clId="{D60749D3-E15B-445F-B2EC-A53689FFBE8C}" dt="2024-03-17T13:55:36.086" v="0" actId="6549"/>
        <pc:sldMkLst>
          <pc:docMk/>
          <pc:sldMk cId="0" sldId="530"/>
        </pc:sldMkLst>
        <pc:spChg chg="mod">
          <ac:chgData name="wang jinyu" userId="4ef73c0e9951af0c" providerId="LiveId" clId="{D60749D3-E15B-445F-B2EC-A53689FFBE8C}" dt="2024-03-17T13:55:36.086" v="0" actId="6549"/>
          <ac:spMkLst>
            <pc:docMk/>
            <pc:sldMk cId="0" sldId="530"/>
            <ac:spMk id="14338" creationId="{00000000-0000-0000-0000-000000000000}"/>
          </ac:spMkLst>
        </pc:spChg>
      </pc:sldChg>
      <pc:sldChg chg="modSp">
        <pc:chgData name="wang jinyu" userId="4ef73c0e9951af0c" providerId="LiveId" clId="{D60749D3-E15B-445F-B2EC-A53689FFBE8C}" dt="2024-03-17T13:56:24.199" v="15" actId="20577"/>
        <pc:sldMkLst>
          <pc:docMk/>
          <pc:sldMk cId="0" sldId="531"/>
        </pc:sldMkLst>
        <pc:spChg chg="mod">
          <ac:chgData name="wang jinyu" userId="4ef73c0e9951af0c" providerId="LiveId" clId="{D60749D3-E15B-445F-B2EC-A53689FFBE8C}" dt="2024-03-17T13:55:48.049" v="3" actId="20577"/>
          <ac:spMkLst>
            <pc:docMk/>
            <pc:sldMk cId="0" sldId="531"/>
            <ac:spMk id="15361" creationId="{00000000-0000-0000-0000-000000000000}"/>
          </ac:spMkLst>
        </pc:spChg>
        <pc:spChg chg="mod">
          <ac:chgData name="wang jinyu" userId="4ef73c0e9951af0c" providerId="LiveId" clId="{D60749D3-E15B-445F-B2EC-A53689FFBE8C}" dt="2024-03-17T13:56:24.199" v="15" actId="20577"/>
          <ac:spMkLst>
            <pc:docMk/>
            <pc:sldMk cId="0" sldId="531"/>
            <ac:spMk id="15363" creationId="{00000000-0000-0000-0000-000000000000}"/>
          </ac:spMkLst>
        </pc:spChg>
      </pc:sldChg>
      <pc:sldChg chg="modSp mod">
        <pc:chgData name="wang jinyu" userId="4ef73c0e9951af0c" providerId="LiveId" clId="{D60749D3-E15B-445F-B2EC-A53689FFBE8C}" dt="2024-03-17T13:55:52.175" v="5" actId="20577"/>
        <pc:sldMkLst>
          <pc:docMk/>
          <pc:sldMk cId="0" sldId="532"/>
        </pc:sldMkLst>
        <pc:spChg chg="mod">
          <ac:chgData name="wang jinyu" userId="4ef73c0e9951af0c" providerId="LiveId" clId="{D60749D3-E15B-445F-B2EC-A53689FFBE8C}" dt="2024-03-17T13:55:52.175" v="5" actId="20577"/>
          <ac:spMkLst>
            <pc:docMk/>
            <pc:sldMk cId="0" sldId="532"/>
            <ac:spMk id="16385" creationId="{00000000-0000-0000-0000-000000000000}"/>
          </ac:spMkLst>
        </pc:spChg>
      </pc:sldChg>
      <pc:sldChg chg="modSp">
        <pc:chgData name="wang jinyu" userId="4ef73c0e9951af0c" providerId="LiveId" clId="{D60749D3-E15B-445F-B2EC-A53689FFBE8C}" dt="2024-03-17T13:55:57.933" v="7" actId="20577"/>
        <pc:sldMkLst>
          <pc:docMk/>
          <pc:sldMk cId="0" sldId="533"/>
        </pc:sldMkLst>
        <pc:spChg chg="mod">
          <ac:chgData name="wang jinyu" userId="4ef73c0e9951af0c" providerId="LiveId" clId="{D60749D3-E15B-445F-B2EC-A53689FFBE8C}" dt="2024-03-17T13:55:57.933" v="7" actId="20577"/>
          <ac:spMkLst>
            <pc:docMk/>
            <pc:sldMk cId="0" sldId="533"/>
            <ac:spMk id="4" creationId="{00000000-0000-0000-0000-000000000000}"/>
          </ac:spMkLst>
        </pc:spChg>
      </pc:sldChg>
      <pc:sldChg chg="addSp modSp mod">
        <pc:chgData name="wang jinyu" userId="4ef73c0e9951af0c" providerId="LiveId" clId="{D60749D3-E15B-445F-B2EC-A53689FFBE8C}" dt="2024-03-17T14:22:50.652" v="27" actId="14100"/>
        <pc:sldMkLst>
          <pc:docMk/>
          <pc:sldMk cId="0" sldId="534"/>
        </pc:sldMkLst>
        <pc:cxnChg chg="add mod">
          <ac:chgData name="wang jinyu" userId="4ef73c0e9951af0c" providerId="LiveId" clId="{D60749D3-E15B-445F-B2EC-A53689FFBE8C}" dt="2024-03-17T14:22:30.831" v="21" actId="692"/>
          <ac:cxnSpMkLst>
            <pc:docMk/>
            <pc:sldMk cId="0" sldId="534"/>
            <ac:cxnSpMk id="3" creationId="{1502F13D-AC66-494D-BB85-6C3C796E0A36}"/>
          </ac:cxnSpMkLst>
        </pc:cxnChg>
        <pc:cxnChg chg="add mod">
          <ac:chgData name="wang jinyu" userId="4ef73c0e9951af0c" providerId="LiveId" clId="{D60749D3-E15B-445F-B2EC-A53689FFBE8C}" dt="2024-03-17T14:22:50.652" v="27" actId="14100"/>
          <ac:cxnSpMkLst>
            <pc:docMk/>
            <pc:sldMk cId="0" sldId="534"/>
            <ac:cxnSpMk id="6" creationId="{7F617185-9A4E-4C30-8E1B-895D0B43AB0E}"/>
          </ac:cxnSpMkLst>
        </pc:cxnChg>
      </pc:sldChg>
      <pc:sldChg chg="modSp mod">
        <pc:chgData name="wang jinyu" userId="4ef73c0e9951af0c" providerId="LiveId" clId="{D60749D3-E15B-445F-B2EC-A53689FFBE8C}" dt="2024-03-17T14:25:53.712" v="28" actId="1076"/>
        <pc:sldMkLst>
          <pc:docMk/>
          <pc:sldMk cId="0" sldId="535"/>
        </pc:sldMkLst>
        <pc:spChg chg="mod">
          <ac:chgData name="wang jinyu" userId="4ef73c0e9951af0c" providerId="LiveId" clId="{D60749D3-E15B-445F-B2EC-A53689FFBE8C}" dt="2024-03-17T14:25:53.712" v="28" actId="1076"/>
          <ac:spMkLst>
            <pc:docMk/>
            <pc:sldMk cId="0" sldId="535"/>
            <ac:spMk id="3" creationId="{00000000-0000-0000-0000-000000000000}"/>
          </ac:spMkLst>
        </pc:spChg>
      </pc:sldChg>
      <pc:sldChg chg="modSp mod">
        <pc:chgData name="wang jinyu" userId="4ef73c0e9951af0c" providerId="LiveId" clId="{D60749D3-E15B-445F-B2EC-A53689FFBE8C}" dt="2024-03-17T14:44:30.508" v="30" actId="1076"/>
        <pc:sldMkLst>
          <pc:docMk/>
          <pc:sldMk cId="0" sldId="536"/>
        </pc:sldMkLst>
        <pc:grpChg chg="mod">
          <ac:chgData name="wang jinyu" userId="4ef73c0e9951af0c" providerId="LiveId" clId="{D60749D3-E15B-445F-B2EC-A53689FFBE8C}" dt="2024-03-17T14:44:30.508" v="30" actId="1076"/>
          <ac:grpSpMkLst>
            <pc:docMk/>
            <pc:sldMk cId="0" sldId="536"/>
            <ac:grpSpMk id="22575" creationId="{00000000-0000-0000-0000-000000000000}"/>
          </ac:grpSpMkLst>
        </pc:grpChg>
      </pc:sldChg>
      <pc:sldChg chg="delSp mod delAnim">
        <pc:chgData name="wang jinyu" userId="4ef73c0e9951af0c" providerId="LiveId" clId="{D60749D3-E15B-445F-B2EC-A53689FFBE8C}" dt="2024-03-17T15:23:19.571" v="32" actId="478"/>
        <pc:sldMkLst>
          <pc:docMk/>
          <pc:sldMk cId="0" sldId="537"/>
        </pc:sldMkLst>
        <pc:spChg chg="del">
          <ac:chgData name="wang jinyu" userId="4ef73c0e9951af0c" providerId="LiveId" clId="{D60749D3-E15B-445F-B2EC-A53689FFBE8C}" dt="2024-03-17T15:23:17.225" v="31" actId="478"/>
          <ac:spMkLst>
            <pc:docMk/>
            <pc:sldMk cId="0" sldId="537"/>
            <ac:spMk id="23620" creationId="{00000000-0000-0000-0000-000000000000}"/>
          </ac:spMkLst>
        </pc:spChg>
        <pc:cxnChg chg="del">
          <ac:chgData name="wang jinyu" userId="4ef73c0e9951af0c" providerId="LiveId" clId="{D60749D3-E15B-445F-B2EC-A53689FFBE8C}" dt="2024-03-17T15:23:19.571" v="32" actId="478"/>
          <ac:cxnSpMkLst>
            <pc:docMk/>
            <pc:sldMk cId="0" sldId="537"/>
            <ac:cxnSpMk id="7" creationId="{00000000-0000-0000-0000-000000000000}"/>
          </ac:cxnSpMkLst>
        </pc:cxnChg>
      </pc:sldChg>
      <pc:sldChg chg="del">
        <pc:chgData name="wang jinyu" userId="4ef73c0e9951af0c" providerId="LiveId" clId="{D60749D3-E15B-445F-B2EC-A53689FFBE8C}" dt="2024-03-17T15:53:22.538" v="33" actId="2696"/>
        <pc:sldMkLst>
          <pc:docMk/>
          <pc:sldMk cId="3851659109" sldId="554"/>
        </pc:sldMkLst>
      </pc:sldChg>
      <pc:sldChg chg="del">
        <pc:chgData name="wang jinyu" userId="4ef73c0e9951af0c" providerId="LiveId" clId="{D60749D3-E15B-445F-B2EC-A53689FFBE8C}" dt="2024-03-17T15:53:22.538" v="33" actId="2696"/>
        <pc:sldMkLst>
          <pc:docMk/>
          <pc:sldMk cId="2059835865" sldId="555"/>
        </pc:sldMkLst>
      </pc:sldChg>
      <pc:sldChg chg="add">
        <pc:chgData name="wang jinyu" userId="4ef73c0e9951af0c" providerId="LiveId" clId="{D60749D3-E15B-445F-B2EC-A53689FFBE8C}" dt="2024-03-17T15:58:15.994" v="36"/>
        <pc:sldMkLst>
          <pc:docMk/>
          <pc:sldMk cId="882222431" sldId="558"/>
        </pc:sldMkLst>
      </pc:sldChg>
      <pc:sldChg chg="add">
        <pc:chgData name="wang jinyu" userId="4ef73c0e9951af0c" providerId="LiveId" clId="{D60749D3-E15B-445F-B2EC-A53689FFBE8C}" dt="2024-03-17T15:58:15.994" v="36"/>
        <pc:sldMkLst>
          <pc:docMk/>
          <pc:sldMk cId="1646050274" sldId="559"/>
        </pc:sldMkLst>
      </pc:sldChg>
      <pc:sldChg chg="add">
        <pc:chgData name="wang jinyu" userId="4ef73c0e9951af0c" providerId="LiveId" clId="{D60749D3-E15B-445F-B2EC-A53689FFBE8C}" dt="2024-03-17T15:58:15.994" v="36"/>
        <pc:sldMkLst>
          <pc:docMk/>
          <pc:sldMk cId="35956302" sldId="560"/>
        </pc:sldMkLst>
      </pc:sldChg>
      <pc:sldChg chg="del">
        <pc:chgData name="wang jinyu" userId="4ef73c0e9951af0c" providerId="LiveId" clId="{D60749D3-E15B-445F-B2EC-A53689FFBE8C}" dt="2024-03-17T13:56:05.693" v="8" actId="47"/>
        <pc:sldMkLst>
          <pc:docMk/>
          <pc:sldMk cId="0" sldId="5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9A704C7-0F72-4A45-B403-2BA2CC08A19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2025/3/12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6D97A86-C926-4F84-A4F9-B547ADF891E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3555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18435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C0218CF-0F56-4278-88E4-4150537651B5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5603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20483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6FCBFB3-D326-4B53-AE64-A7E8B1051E51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 txBox="1">
            <a:spLocks noGrp="1"/>
          </p:cNvSpPr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fld id="{BB962C8B-B14F-4D97-AF65-F5344CB8AC3E}" type="datetime1"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2025/3/12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7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27</a:t>
            </a:fld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8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1989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/>
              <a:t>前三个与非门画的不规范。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 txBox="1">
            <a:spLocks noGrp="1"/>
          </p:cNvSpPr>
          <p:nvPr/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algn="r" eaLnBrk="1" hangingPunct="1"/>
            <a:fld id="{BB962C8B-B14F-4D97-AF65-F5344CB8AC3E}" type="datetime1"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2025/3/12</a:t>
            </a:fld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59" name="Rectangle 7"/>
          <p:cNvSpPr txBox="1">
            <a:spLocks noGrp="1"/>
          </p:cNvSpPr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</a:rPr>
              <a:t>29</a:t>
            </a:fld>
            <a:endParaRPr lang="en-US" altLang="zh-CN" sz="1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0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45061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/>
              <a:t>最低有效位 </a:t>
            </a:r>
            <a:r>
              <a:rPr lang="en-US" altLang="zh-CN" dirty="0"/>
              <a:t>(</a:t>
            </a:r>
            <a:r>
              <a:rPr lang="en-US" altLang="zh-CN" i="1" u="sng" dirty="0"/>
              <a:t>LSB</a:t>
            </a:r>
            <a:r>
              <a:rPr lang="en-US" altLang="zh-CN" dirty="0"/>
              <a:t>: Least Significant Bit) </a:t>
            </a:r>
            <a:r>
              <a:rPr lang="zh-CN" altLang="en-US" dirty="0"/>
              <a:t>；最高有效位（ </a:t>
            </a:r>
            <a:r>
              <a:rPr lang="en-US" altLang="zh-CN" dirty="0"/>
              <a:t>MSB </a:t>
            </a:r>
            <a:r>
              <a:rPr lang="zh-CN" altLang="en-US" dirty="0"/>
              <a:t>：</a:t>
            </a:r>
            <a:r>
              <a:rPr lang="en-US" altLang="zh-CN" dirty="0"/>
              <a:t>Most Significant Bit</a:t>
            </a:r>
            <a:r>
              <a:rPr lang="zh-CN" altLang="en-US" dirty="0"/>
              <a:t>），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876"/>
            <a:ext cx="6858000" cy="179092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862"/>
            <a:ext cx="6858000" cy="124197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01BFED1-3D5F-4D52-9463-F74A9C6F149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2025/3/12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754C266-BAC9-4126-98AD-F509A6C70DCE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388"/>
            <a:ext cx="7886700" cy="3263906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236CE3A-77B4-49CB-B1D8-37CFFC4126F2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2025/3/12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5687143-57E3-4C7D-9DC9-457F43CB00DD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78"/>
            <a:ext cx="1971675" cy="435941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78"/>
            <a:ext cx="5800725" cy="435941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F7EE80-B1F3-4D71-BC90-695C0AECBB15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2025/3/12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464537-86D6-4051-9F2C-C78DA014B038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78"/>
            <a:ext cx="7886700" cy="435941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EBB079D-B9CC-40BF-8E28-297C2CCF1AC6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2025/3/12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19FD6FF-8542-4D2B-9E9A-94DDE7BAACAB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C21CAAE-26AB-49CA-A1E7-935532268C6F}" type="slidenum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9D794A5-7E88-4D74-BDFC-792519A7367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2025/3/12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620CBB4-D9E4-45FA-B83F-15C9338B7BFB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388"/>
            <a:ext cx="7886700" cy="326390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FE43D6-B9B2-4AB9-8FB4-5359B71F34FF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2025/3/12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FC40DF3-F782-4E32-A3A9-F5EADAD66B46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462"/>
            <a:ext cx="7886700" cy="213981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522"/>
            <a:ext cx="7886700" cy="11252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6AD8BD2-D674-42AB-9C87-8873D3A00FFC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2025/3/12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5C87D92-BCD4-4E6C-8C05-402C318B3942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388"/>
            <a:ext cx="3886200" cy="326390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388"/>
            <a:ext cx="3886200" cy="326390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11F84CC-62F9-4B83-B734-8602F1B18755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2025/3/12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9907F9F-4B2C-4405-AA2A-4A9194B9ACFB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图片 9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1028"/>
            <a:ext cx="3868340" cy="6180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9038"/>
            <a:ext cx="3868340" cy="276378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028"/>
            <a:ext cx="3887391" cy="6180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038"/>
            <a:ext cx="3887391" cy="276378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0ADEA5B-ECCC-44B0-9FA2-AE27413CBA58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2025/3/12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9792F68-F997-4D43-A731-96A33CA51446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DF50A3E-FD16-46B3-9613-496D0B9F6394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2025/3/12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5449A7C-1F96-4567-90E8-B36F26664AD2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E32E04-3393-4324-8A92-8BFC09CD1D71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2025/3/12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45EA635-7488-448F-8E8C-6D244698CDAA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42"/>
            <a:ext cx="2949178" cy="120029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60"/>
            <a:ext cx="4629150" cy="36556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240"/>
            <a:ext cx="2949178" cy="28590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C3C6846-DE58-42C1-83A0-44C0371AB315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2025/3/12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457DB0E-A5FD-4569-B961-1F06625B78EA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42"/>
            <a:ext cx="2949178" cy="120029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60"/>
            <a:ext cx="4629150" cy="365567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240"/>
            <a:ext cx="2949178" cy="28590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89B3225-28AE-48F0-946D-00F43259DE1F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2025/3/12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A1A4988-16F2-419B-AE01-FB4392D48293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" descr="电路幻灯片1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-36512" y="-20637"/>
            <a:ext cx="9175750" cy="516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57821F-F8BA-4026-BE7E-639D592C1780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2025/3/12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  <a:latin typeface="Times New Roman" panose="02020603050405020304" pitchFamily="18" charset="0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A0CEBCA-5D43-4EF2-8092-A64EC1EF6DFA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0" name="组合 9"/>
          <p:cNvGrpSpPr/>
          <p:nvPr userDrawn="1"/>
        </p:nvGrpSpPr>
        <p:grpSpPr>
          <a:xfrm>
            <a:off x="539750" y="52388"/>
            <a:ext cx="1628775" cy="487362"/>
            <a:chOff x="2077" y="3004"/>
            <a:chExt cx="5804" cy="1740"/>
          </a:xfrm>
        </p:grpSpPr>
        <p:pic>
          <p:nvPicPr>
            <p:cNvPr id="1031" name="图片 7" descr="交大矢量logo"/>
            <p:cNvPicPr>
              <a:picLocks noChangeAspect="1"/>
            </p:cNvPicPr>
            <p:nvPr userDrawn="1"/>
          </p:nvPicPr>
          <p:blipFill>
            <a:blip r:embed="rId17"/>
            <a:srcRect l="-1437" t="-9560" r="41219" b="-10179"/>
            <a:stretch>
              <a:fillRect/>
            </a:stretch>
          </p:blipFill>
          <p:spPr>
            <a:xfrm>
              <a:off x="2077" y="3004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矩形 8"/>
            <p:cNvSpPr/>
            <p:nvPr/>
          </p:nvSpPr>
          <p:spPr>
            <a:xfrm>
              <a:off x="7542" y="4166"/>
              <a:ext cx="339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image" Target="../media/image40.emf"/><Relationship Id="rId3" Type="http://schemas.openxmlformats.org/officeDocument/2006/relationships/image" Target="../media/image30.emf"/><Relationship Id="rId7" Type="http://schemas.openxmlformats.org/officeDocument/2006/relationships/image" Target="../media/image34.emf"/><Relationship Id="rId12" Type="http://schemas.openxmlformats.org/officeDocument/2006/relationships/image" Target="../media/image39.emf"/><Relationship Id="rId2" Type="http://schemas.openxmlformats.org/officeDocument/2006/relationships/image" Target="../media/image29.emf"/><Relationship Id="rId16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11" Type="http://schemas.openxmlformats.org/officeDocument/2006/relationships/image" Target="../media/image38.emf"/><Relationship Id="rId5" Type="http://schemas.openxmlformats.org/officeDocument/2006/relationships/image" Target="../media/image32.emf"/><Relationship Id="rId15" Type="http://schemas.openxmlformats.org/officeDocument/2006/relationships/image" Target="../media/image42.emf"/><Relationship Id="rId10" Type="http://schemas.openxmlformats.org/officeDocument/2006/relationships/image" Target="../media/image37.emf"/><Relationship Id="rId4" Type="http://schemas.openxmlformats.org/officeDocument/2006/relationships/image" Target="../media/image31.emf"/><Relationship Id="rId9" Type="http://schemas.openxmlformats.org/officeDocument/2006/relationships/image" Target="../media/image36.emf"/><Relationship Id="rId14" Type="http://schemas.openxmlformats.org/officeDocument/2006/relationships/image" Target="../media/image41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Relationship Id="rId9" Type="http://schemas.openxmlformats.org/officeDocument/2006/relationships/image" Target="../media/image5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emf"/><Relationship Id="rId3" Type="http://schemas.openxmlformats.org/officeDocument/2006/relationships/image" Target="../media/image53.emf"/><Relationship Id="rId7" Type="http://schemas.openxmlformats.org/officeDocument/2006/relationships/image" Target="../media/image57.emf"/><Relationship Id="rId2" Type="http://schemas.openxmlformats.org/officeDocument/2006/relationships/image" Target="../media/image5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" Type="http://schemas.openxmlformats.org/officeDocument/2006/relationships/image" Target="../media/image54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08150"/>
            <a:ext cx="9156700" cy="164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1" name="标题 1"/>
          <p:cNvSpPr>
            <a:spLocks noGrp="1"/>
          </p:cNvSpPr>
          <p:nvPr>
            <p:ph type="title"/>
          </p:nvPr>
        </p:nvSpPr>
        <p:spPr>
          <a:xfrm>
            <a:off x="2566988" y="2020888"/>
            <a:ext cx="3852862" cy="9715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/>
          <a:lstStyle/>
          <a:p>
            <a:pPr eaLnBrk="1" hangingPunct="1"/>
            <a:r>
              <a:rPr lang="en-US" altLang="en-US" sz="3600" dirty="0">
                <a:latin typeface="方正综艺简体" charset="-122"/>
                <a:ea typeface="方正综艺简体" charset="-122"/>
              </a:rPr>
              <a:t>数 字 逻 辑 电 路</a:t>
            </a:r>
          </a:p>
        </p:txBody>
      </p:sp>
      <p:sp>
        <p:nvSpPr>
          <p:cNvPr id="17412" name="文本框 2"/>
          <p:cNvSpPr txBox="1"/>
          <p:nvPr/>
        </p:nvSpPr>
        <p:spPr>
          <a:xfrm>
            <a:off x="3703638" y="2646363"/>
            <a:ext cx="1073150" cy="398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方正综艺简体" charset="-122"/>
                <a:ea typeface="方正综艺简体" charset="-122"/>
              </a:rPr>
              <a:t>朱正东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-19050"/>
            <a:ext cx="9166225" cy="5164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563688"/>
            <a:ext cx="9169400" cy="164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415" name="标题 1"/>
          <p:cNvSpPr/>
          <p:nvPr/>
        </p:nvSpPr>
        <p:spPr>
          <a:xfrm>
            <a:off x="2486025" y="1711325"/>
            <a:ext cx="6916738" cy="11906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4400" dirty="0">
                <a:solidFill>
                  <a:schemeClr val="tx1"/>
                </a:solidFill>
                <a:latin typeface="方正综艺简体" charset="-122"/>
                <a:ea typeface="方正综艺简体" charset="-122"/>
              </a:rPr>
              <a:t>数 字 逻 辑 电 路</a:t>
            </a:r>
          </a:p>
        </p:txBody>
      </p:sp>
      <p:sp>
        <p:nvSpPr>
          <p:cNvPr id="17416" name="文本框 11"/>
          <p:cNvSpPr txBox="1"/>
          <p:nvPr/>
        </p:nvSpPr>
        <p:spPr>
          <a:xfrm>
            <a:off x="4165600" y="2692400"/>
            <a:ext cx="1428750" cy="400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>
                <a:solidFill>
                  <a:schemeClr val="tx1"/>
                </a:solidFill>
                <a:latin typeface="方正综艺简体" charset="-122"/>
                <a:ea typeface="方正综艺简体" charset="-122"/>
              </a:rPr>
              <a:t>王今雨</a:t>
            </a:r>
            <a:endParaRPr lang="zh-CN" altLang="en-US" dirty="0">
              <a:solidFill>
                <a:schemeClr val="tx1"/>
              </a:solidFill>
              <a:latin typeface="方正综艺简体" charset="-122"/>
              <a:ea typeface="方正综艺简体" charset="-122"/>
            </a:endParaRPr>
          </a:p>
        </p:txBody>
      </p:sp>
      <p:grpSp>
        <p:nvGrpSpPr>
          <p:cNvPr id="17417" name="组合 12"/>
          <p:cNvGrpSpPr/>
          <p:nvPr/>
        </p:nvGrpSpPr>
        <p:grpSpPr>
          <a:xfrm>
            <a:off x="466725" y="268288"/>
            <a:ext cx="2322513" cy="696912"/>
            <a:chOff x="2077" y="3004"/>
            <a:chExt cx="5804" cy="1740"/>
          </a:xfrm>
        </p:grpSpPr>
        <p:pic>
          <p:nvPicPr>
            <p:cNvPr id="17418" name="图片 13" descr="交大矢量logo"/>
            <p:cNvPicPr>
              <a:picLocks noChangeAspect="1"/>
            </p:cNvPicPr>
            <p:nvPr/>
          </p:nvPicPr>
          <p:blipFill>
            <a:blip r:embed="rId2"/>
            <a:srcRect l="-1437" t="-9560" r="41219" b="-10179"/>
            <a:stretch>
              <a:fillRect/>
            </a:stretch>
          </p:blipFill>
          <p:spPr>
            <a:xfrm>
              <a:off x="2077" y="3004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" name="矩形 14"/>
            <p:cNvSpPr/>
            <p:nvPr/>
          </p:nvSpPr>
          <p:spPr>
            <a:xfrm>
              <a:off x="7540" y="4165"/>
              <a:ext cx="341" cy="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3"/>
          <p:cNvSpPr>
            <a:spLocks noGrp="1"/>
          </p:cNvSpPr>
          <p:nvPr>
            <p:ph idx="1"/>
          </p:nvPr>
        </p:nvSpPr>
        <p:spPr>
          <a:xfrm>
            <a:off x="887730" y="984885"/>
            <a:ext cx="7005955" cy="674370"/>
          </a:xfrm>
          <a:noFill/>
          <a:ln>
            <a:noFill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输入变量：加数 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1800" baseline="-25000"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  <a:sym typeface="+mn-ea"/>
              </a:rPr>
              <a:t>被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加数 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en-US" altLang="zh-CN" sz="1800" baseline="-25000">
                <a:latin typeface="黑体" panose="02010609060101010101" pitchFamily="2" charset="-122"/>
                <a:ea typeface="黑体" panose="02010609060101010101" pitchFamily="2" charset="-122"/>
              </a:rPr>
              <a:t>i 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、来自低位的进位 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en-US" altLang="zh-CN" sz="1800" baseline="-25000">
                <a:latin typeface="黑体" panose="02010609060101010101" pitchFamily="2" charset="-122"/>
                <a:ea typeface="黑体" panose="02010609060101010101" pitchFamily="2" charset="-122"/>
              </a:rPr>
              <a:t>i-1</a:t>
            </a:r>
            <a:endParaRPr lang="en-US" altLang="zh-CN" sz="180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输出函数：本位和 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en-US" altLang="zh-CN" sz="1800" baseline="-25000"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、本位向高位的进位</a:t>
            </a:r>
            <a:r>
              <a:rPr lang="en-US" altLang="zh-CN" sz="1800" err="1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en-US" altLang="zh-CN" sz="1800" baseline="-25000" err="1"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endParaRPr lang="en-US" altLang="zh-CN" sz="1800" baseline="-250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3554" name="Rectangle 4"/>
          <p:cNvSpPr>
            <a:spLocks noGrp="1"/>
          </p:cNvSpPr>
          <p:nvPr>
            <p:ph type="title"/>
          </p:nvPr>
        </p:nvSpPr>
        <p:spPr>
          <a:xfrm>
            <a:off x="428625" y="573088"/>
            <a:ext cx="3733800" cy="282575"/>
          </a:xfrm>
          <a:noFill/>
          <a:ln>
            <a:noFill/>
          </a:ln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</a:rPr>
              <a:t>全加器</a:t>
            </a:r>
            <a:r>
              <a:rPr lang="en-US" altLang="zh-CN" sz="1800" b="1" i="1">
                <a:latin typeface="黑体" panose="02010609060101010101" pitchFamily="2" charset="-122"/>
                <a:ea typeface="黑体" panose="02010609060101010101" pitchFamily="2" charset="-122"/>
              </a:rPr>
              <a:t>Full-Adder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</a:p>
        </p:txBody>
      </p:sp>
      <p:graphicFrame>
        <p:nvGraphicFramePr>
          <p:cNvPr id="103625" name="Group 20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40130" y="2003425"/>
          <a:ext cx="2066925" cy="2865438"/>
        </p:xfrm>
        <a:graphic>
          <a:graphicData uri="http://schemas.openxmlformats.org/drawingml/2006/table">
            <a:tbl>
              <a:tblPr/>
              <a:tblGrid>
                <a:gridCol w="1228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73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A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B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C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i-1</a:t>
                      </a:r>
                    </a:p>
                  </a:txBody>
                  <a:tcPr marT="34226" marB="342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S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C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i</a:t>
                      </a:r>
                    </a:p>
                  </a:txBody>
                  <a:tcPr marT="34226" marB="342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1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1  1  1</a:t>
                      </a:r>
                    </a:p>
                  </a:txBody>
                  <a:tcPr marT="34226" marB="3422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1  1</a:t>
                      </a:r>
                    </a:p>
                  </a:txBody>
                  <a:tcPr marT="34226" marB="3422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665" y="1995805"/>
            <a:ext cx="4324350" cy="1244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5270" y="3291840"/>
            <a:ext cx="4324350" cy="742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9720" y="4112895"/>
            <a:ext cx="2832100" cy="3619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5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" grpId="0" build="p"/>
      <p:bldP spid="2355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/>
          </p:cNvSpPr>
          <p:nvPr>
            <p:ph type="title"/>
          </p:nvPr>
        </p:nvSpPr>
        <p:spPr>
          <a:xfrm>
            <a:off x="428625" y="573088"/>
            <a:ext cx="5334000" cy="5143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</a:rPr>
              <a:t>用“与或非”门实现全加器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899795" y="915670"/>
            <a:ext cx="122428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50" y="1059815"/>
            <a:ext cx="4324350" cy="7429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1851660"/>
            <a:ext cx="2832100" cy="3619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483870"/>
            <a:ext cx="2254250" cy="253365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05" y="2378075"/>
            <a:ext cx="2827655" cy="3873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6680" y="2943225"/>
            <a:ext cx="2114550" cy="14097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780" y="2839085"/>
            <a:ext cx="4273550" cy="190500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20975" y="4283075"/>
            <a:ext cx="5137150" cy="88265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3"/>
          <p:cNvSpPr>
            <a:spLocks noGrp="1"/>
          </p:cNvSpPr>
          <p:nvPr>
            <p:ph idx="1"/>
          </p:nvPr>
        </p:nvSpPr>
        <p:spPr>
          <a:xfrm>
            <a:off x="744538" y="906463"/>
            <a:ext cx="4267200" cy="514350"/>
          </a:xfrm>
          <a:noFill/>
          <a:ln>
            <a:noFill/>
          </a:ln>
        </p:spPr>
        <p:txBody>
          <a:bodyPr/>
          <a:lstStyle/>
          <a:p>
            <a:pPr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err="1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en-US" altLang="zh-CN" sz="1800" b="1" baseline="-25000" err="1"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 = </a:t>
            </a:r>
            <a:r>
              <a:rPr lang="en-US" altLang="zh-CN" sz="1800" b="1" err="1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en-US" altLang="zh-CN" sz="1800" b="1" baseline="-25000" err="1"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en-US" altLang="zh-CN" sz="1800" b="1" err="1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r>
              <a:rPr lang="en-US" altLang="zh-CN" sz="1800" b="1" baseline="-25000" err="1">
                <a:latin typeface="黑体" panose="02010609060101010101" pitchFamily="2" charset="-122"/>
                <a:ea typeface="黑体" panose="02010609060101010101" pitchFamily="2" charset="-122"/>
              </a:rPr>
              <a:t>i</a:t>
            </a:r>
            <a:r>
              <a:rPr lang="en-US" altLang="zh-CN" sz="1800" b="1" baseline="-2500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+ A</a:t>
            </a:r>
            <a:r>
              <a:rPr lang="en-US" altLang="zh-CN" sz="1800" b="1" baseline="-25000">
                <a:latin typeface="黑体" panose="02010609060101010101" pitchFamily="2" charset="-122"/>
                <a:ea typeface="黑体" panose="02010609060101010101" pitchFamily="2" charset="-122"/>
              </a:rPr>
              <a:t>i </a:t>
            </a:r>
            <a:r>
              <a:rPr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en-US" altLang="zh-CN" sz="1800" b="1" baseline="-25000">
                <a:latin typeface="黑体" panose="02010609060101010101" pitchFamily="2" charset="-122"/>
                <a:ea typeface="黑体" panose="02010609060101010101" pitchFamily="2" charset="-122"/>
              </a:rPr>
              <a:t>i-1</a:t>
            </a:r>
            <a:r>
              <a:rPr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 + B</a:t>
            </a:r>
            <a:r>
              <a:rPr lang="en-US" altLang="zh-CN" sz="1800" b="1" baseline="-25000">
                <a:latin typeface="黑体" panose="02010609060101010101" pitchFamily="2" charset="-122"/>
                <a:ea typeface="黑体" panose="02010609060101010101" pitchFamily="2" charset="-122"/>
              </a:rPr>
              <a:t>i </a:t>
            </a:r>
            <a:r>
              <a:rPr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en-US" altLang="zh-CN" sz="1800" b="1" baseline="-25000">
                <a:latin typeface="黑体" panose="02010609060101010101" pitchFamily="2" charset="-122"/>
                <a:ea typeface="黑体" panose="02010609060101010101" pitchFamily="2" charset="-122"/>
              </a:rPr>
              <a:t>i-1</a:t>
            </a:r>
          </a:p>
        </p:txBody>
      </p:sp>
      <p:sp>
        <p:nvSpPr>
          <p:cNvPr id="25602" name="Rectangle 4"/>
          <p:cNvSpPr>
            <a:spLocks noGrp="1"/>
          </p:cNvSpPr>
          <p:nvPr>
            <p:ph type="title"/>
          </p:nvPr>
        </p:nvSpPr>
        <p:spPr>
          <a:xfrm>
            <a:off x="715963" y="609600"/>
            <a:ext cx="5334000" cy="414338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</a:rPr>
              <a:t>用“与或非”门实现全加器</a:t>
            </a:r>
          </a:p>
        </p:txBody>
      </p:sp>
      <p:sp>
        <p:nvSpPr>
          <p:cNvPr id="30724" name="Line 53"/>
          <p:cNvSpPr/>
          <p:nvPr/>
        </p:nvSpPr>
        <p:spPr>
          <a:xfrm>
            <a:off x="1506538" y="923925"/>
            <a:ext cx="29718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5605" name="Group 96"/>
          <p:cNvGrpSpPr/>
          <p:nvPr/>
        </p:nvGrpSpPr>
        <p:grpSpPr>
          <a:xfrm>
            <a:off x="685800" y="1349375"/>
            <a:ext cx="5697538" cy="414338"/>
            <a:chOff x="251" y="912"/>
            <a:chExt cx="3589" cy="347"/>
          </a:xfrm>
        </p:grpSpPr>
        <p:sp>
          <p:nvSpPr>
            <p:cNvPr id="30793" name="Text Box 88"/>
            <p:cNvSpPr txBox="1"/>
            <p:nvPr/>
          </p:nvSpPr>
          <p:spPr>
            <a:xfrm>
              <a:off x="251" y="952"/>
              <a:ext cx="3589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S</a:t>
              </a:r>
              <a:r>
                <a:rPr lang="en-US" altLang="zh-CN" sz="1800" b="1" baseline="-25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i</a:t>
              </a: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= </a:t>
              </a:r>
              <a:r>
                <a:rPr lang="en-US" altLang="zh-CN" sz="1800" b="1" err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</a:t>
              </a:r>
              <a:r>
                <a:rPr lang="en-US" altLang="zh-CN" sz="1800" b="1" baseline="-25000" err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i</a:t>
              </a:r>
              <a:r>
                <a:rPr lang="en-US" altLang="zh-CN" sz="1800" b="1" baseline="-25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•</a:t>
              </a: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( C</a:t>
              </a:r>
              <a:r>
                <a:rPr lang="en-US" altLang="zh-CN" sz="1800" b="1" baseline="-25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i-1 </a:t>
              </a: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+</a:t>
              </a:r>
              <a:r>
                <a:rPr lang="en-US" altLang="zh-CN" sz="1800" b="1" baseline="-25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B</a:t>
              </a:r>
              <a:r>
                <a:rPr lang="en-US" altLang="zh-CN" sz="1800" b="1" baseline="-25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i </a:t>
              </a: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+</a:t>
              </a:r>
              <a:r>
                <a:rPr lang="en-US" altLang="zh-CN" sz="1800" b="1" baseline="-25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1800" b="1" baseline="-25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i </a:t>
              </a: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r>
                <a:rPr lang="en-US" altLang="zh-CN" sz="1800" b="1" baseline="-25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</a:t>
              </a: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+</a:t>
              </a:r>
              <a:r>
                <a:rPr lang="en-US" altLang="zh-CN" sz="1800" b="1" baseline="-25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</a:t>
              </a: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A</a:t>
              </a:r>
              <a:r>
                <a:rPr lang="en-US" altLang="zh-CN" sz="1800" b="1" baseline="-25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i </a:t>
              </a: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•</a:t>
              </a: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B</a:t>
              </a:r>
              <a:r>
                <a:rPr lang="en-US" altLang="zh-CN" sz="1800" b="1" baseline="-25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i </a:t>
              </a: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•</a:t>
              </a: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C</a:t>
              </a:r>
              <a:r>
                <a:rPr lang="en-US" altLang="zh-CN" sz="1800" b="1" baseline="-25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i-1</a:t>
              </a:r>
            </a:p>
          </p:txBody>
        </p:sp>
        <p:sp>
          <p:nvSpPr>
            <p:cNvPr id="30794" name="Line 92"/>
            <p:cNvSpPr/>
            <p:nvPr/>
          </p:nvSpPr>
          <p:spPr>
            <a:xfrm>
              <a:off x="742" y="964"/>
              <a:ext cx="14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5" name="Line 94"/>
            <p:cNvSpPr/>
            <p:nvPr/>
          </p:nvSpPr>
          <p:spPr>
            <a:xfrm>
              <a:off x="336" y="960"/>
              <a:ext cx="14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6" name="Line 95"/>
            <p:cNvSpPr/>
            <p:nvPr/>
          </p:nvSpPr>
          <p:spPr>
            <a:xfrm>
              <a:off x="720" y="912"/>
              <a:ext cx="2880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10" name="Group 208"/>
          <p:cNvGrpSpPr/>
          <p:nvPr/>
        </p:nvGrpSpPr>
        <p:grpSpPr>
          <a:xfrm>
            <a:off x="973138" y="2108200"/>
            <a:ext cx="5111750" cy="2911475"/>
            <a:chOff x="720" y="1344"/>
            <a:chExt cx="3312" cy="2496"/>
          </a:xfrm>
        </p:grpSpPr>
        <p:sp>
          <p:nvSpPr>
            <p:cNvPr id="30734" name="Rectangle 144"/>
            <p:cNvSpPr/>
            <p:nvPr/>
          </p:nvSpPr>
          <p:spPr>
            <a:xfrm>
              <a:off x="720" y="1344"/>
              <a:ext cx="3264" cy="2496"/>
            </a:xfrm>
            <a:prstGeom prst="rect">
              <a:avLst/>
            </a:prstGeom>
            <a:solidFill>
              <a:srgbClr val="BDD7EE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735" name="Line 124"/>
            <p:cNvSpPr/>
            <p:nvPr/>
          </p:nvSpPr>
          <p:spPr>
            <a:xfrm flipH="1">
              <a:off x="3408" y="2544"/>
              <a:ext cx="1" cy="10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6" name="Line 131"/>
            <p:cNvSpPr/>
            <p:nvPr/>
          </p:nvSpPr>
          <p:spPr>
            <a:xfrm flipV="1">
              <a:off x="2160" y="2112"/>
              <a:ext cx="0" cy="8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7" name="Line 132"/>
            <p:cNvSpPr/>
            <p:nvPr/>
          </p:nvSpPr>
          <p:spPr>
            <a:xfrm flipH="1">
              <a:off x="1440" y="2112"/>
              <a:ext cx="7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8" name="Line 135"/>
            <p:cNvSpPr/>
            <p:nvPr/>
          </p:nvSpPr>
          <p:spPr>
            <a:xfrm flipH="1">
              <a:off x="1536" y="3120"/>
              <a:ext cx="20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9" name="Line 136"/>
            <p:cNvSpPr/>
            <p:nvPr/>
          </p:nvSpPr>
          <p:spPr>
            <a:xfrm flipH="1">
              <a:off x="1200" y="3216"/>
              <a:ext cx="230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0" name="Line 137"/>
            <p:cNvSpPr/>
            <p:nvPr/>
          </p:nvSpPr>
          <p:spPr>
            <a:xfrm flipH="1">
              <a:off x="1034" y="3312"/>
              <a:ext cx="235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1" name="Text Box 142"/>
            <p:cNvSpPr txBox="1"/>
            <p:nvPr/>
          </p:nvSpPr>
          <p:spPr>
            <a:xfrm>
              <a:off x="3120" y="3494"/>
              <a:ext cx="912" cy="34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>
                  <a:solidFill>
                    <a:schemeClr val="tx1"/>
                  </a:solidFill>
                  <a:latin typeface="Arial" panose="020B0604020202020204" pitchFamily="34" charset="0"/>
                </a:rPr>
                <a:t>A </a:t>
              </a:r>
              <a:r>
                <a:rPr lang="en-US" altLang="zh-CN" b="1" baseline="-25000">
                  <a:solidFill>
                    <a:schemeClr val="tx1"/>
                  </a:solidFill>
                  <a:latin typeface="Arial" panose="020B0604020202020204" pitchFamily="34" charset="0"/>
                </a:rPr>
                <a:t>i</a:t>
              </a:r>
              <a:r>
                <a:rPr lang="en-US" altLang="zh-CN" b="1">
                  <a:solidFill>
                    <a:schemeClr val="tx1"/>
                  </a:solidFill>
                  <a:latin typeface="Arial" panose="020B0604020202020204" pitchFamily="34" charset="0"/>
                </a:rPr>
                <a:t> B </a:t>
              </a:r>
              <a:r>
                <a:rPr lang="en-US" altLang="zh-CN" b="1" baseline="-25000">
                  <a:solidFill>
                    <a:schemeClr val="tx1"/>
                  </a:solidFill>
                  <a:latin typeface="Arial" panose="020B0604020202020204" pitchFamily="34" charset="0"/>
                </a:rPr>
                <a:t>i</a:t>
              </a:r>
              <a:r>
                <a:rPr lang="en-US" altLang="zh-CN" b="1">
                  <a:solidFill>
                    <a:schemeClr val="tx1"/>
                  </a:solidFill>
                  <a:latin typeface="Arial" panose="020B0604020202020204" pitchFamily="34" charset="0"/>
                </a:rPr>
                <a:t> C </a:t>
              </a:r>
              <a:r>
                <a:rPr lang="en-US" altLang="zh-CN" b="1" baseline="-25000">
                  <a:solidFill>
                    <a:schemeClr val="tx1"/>
                  </a:solidFill>
                  <a:latin typeface="Arial" panose="020B0604020202020204" pitchFamily="34" charset="0"/>
                </a:rPr>
                <a:t>i-1</a:t>
              </a:r>
            </a:p>
          </p:txBody>
        </p:sp>
        <p:sp>
          <p:nvSpPr>
            <p:cNvPr id="30742" name="Line 103"/>
            <p:cNvSpPr/>
            <p:nvPr/>
          </p:nvSpPr>
          <p:spPr>
            <a:xfrm>
              <a:off x="1035" y="2906"/>
              <a:ext cx="0" cy="4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Line 104"/>
            <p:cNvSpPr/>
            <p:nvPr/>
          </p:nvSpPr>
          <p:spPr>
            <a:xfrm>
              <a:off x="1196" y="2928"/>
              <a:ext cx="0" cy="29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4" name="Line 105"/>
            <p:cNvSpPr/>
            <p:nvPr/>
          </p:nvSpPr>
          <p:spPr>
            <a:xfrm>
              <a:off x="1392" y="2928"/>
              <a:ext cx="1" cy="29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5" name="Line 106"/>
            <p:cNvSpPr/>
            <p:nvPr/>
          </p:nvSpPr>
          <p:spPr>
            <a:xfrm>
              <a:off x="1536" y="2928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6" name="Line 147"/>
            <p:cNvSpPr/>
            <p:nvPr/>
          </p:nvSpPr>
          <p:spPr>
            <a:xfrm>
              <a:off x="1872" y="2928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7" name="Rectangle 150"/>
            <p:cNvSpPr/>
            <p:nvPr/>
          </p:nvSpPr>
          <p:spPr>
            <a:xfrm>
              <a:off x="2352" y="1964"/>
              <a:ext cx="1344" cy="58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748" name="Text Box 151"/>
            <p:cNvSpPr txBox="1"/>
            <p:nvPr/>
          </p:nvSpPr>
          <p:spPr>
            <a:xfrm>
              <a:off x="2832" y="1970"/>
              <a:ext cx="449" cy="34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b="1">
                  <a:solidFill>
                    <a:schemeClr val="tx1"/>
                  </a:solidFill>
                  <a:latin typeface="宋体" panose="02010600030101010101" pitchFamily="2" charset="-122"/>
                </a:rPr>
                <a:t>≥1</a:t>
              </a:r>
            </a:p>
          </p:txBody>
        </p:sp>
        <p:sp>
          <p:nvSpPr>
            <p:cNvPr id="30749" name="Line 152"/>
            <p:cNvSpPr/>
            <p:nvPr/>
          </p:nvSpPr>
          <p:spPr>
            <a:xfrm flipV="1">
              <a:off x="2352" y="2256"/>
              <a:ext cx="13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Line 153"/>
            <p:cNvSpPr/>
            <p:nvPr/>
          </p:nvSpPr>
          <p:spPr>
            <a:xfrm flipH="1">
              <a:off x="2692" y="22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Text Box 154"/>
            <p:cNvSpPr txBox="1"/>
            <p:nvPr/>
          </p:nvSpPr>
          <p:spPr>
            <a:xfrm>
              <a:off x="2356" y="2173"/>
              <a:ext cx="257" cy="41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2600">
                  <a:solidFill>
                    <a:schemeClr val="tx1"/>
                  </a:solidFill>
                  <a:latin typeface="Arial" panose="020B0604020202020204" pitchFamily="34" charset="0"/>
                </a:rPr>
                <a:t>&amp;</a:t>
              </a:r>
            </a:p>
          </p:txBody>
        </p:sp>
        <p:sp>
          <p:nvSpPr>
            <p:cNvPr id="30752" name="Line 155"/>
            <p:cNvSpPr/>
            <p:nvPr/>
          </p:nvSpPr>
          <p:spPr>
            <a:xfrm>
              <a:off x="2431" y="2544"/>
              <a:ext cx="0" cy="4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3" name="Line 156"/>
            <p:cNvSpPr/>
            <p:nvPr/>
          </p:nvSpPr>
          <p:spPr>
            <a:xfrm>
              <a:off x="2592" y="2544"/>
              <a:ext cx="0" cy="29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4" name="Line 158"/>
            <p:cNvSpPr/>
            <p:nvPr/>
          </p:nvSpPr>
          <p:spPr>
            <a:xfrm>
              <a:off x="2932" y="2544"/>
              <a:ext cx="0" cy="21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5" name="Line 159"/>
            <p:cNvSpPr/>
            <p:nvPr/>
          </p:nvSpPr>
          <p:spPr>
            <a:xfrm>
              <a:off x="3034" y="1551"/>
              <a:ext cx="1" cy="3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6" name="Oval 160"/>
            <p:cNvSpPr/>
            <p:nvPr/>
          </p:nvSpPr>
          <p:spPr>
            <a:xfrm>
              <a:off x="3004" y="1883"/>
              <a:ext cx="68" cy="6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757" name="Text Box 161"/>
            <p:cNvSpPr txBox="1"/>
            <p:nvPr/>
          </p:nvSpPr>
          <p:spPr>
            <a:xfrm>
              <a:off x="3069" y="1440"/>
              <a:ext cx="291" cy="34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>
                  <a:solidFill>
                    <a:schemeClr val="tx1"/>
                  </a:solidFill>
                  <a:latin typeface="Arial" panose="020B0604020202020204" pitchFamily="34" charset="0"/>
                </a:rPr>
                <a:t>S</a:t>
              </a:r>
              <a:r>
                <a:rPr lang="en-US" altLang="zh-CN" b="1" baseline="-25000">
                  <a:solidFill>
                    <a:schemeClr val="tx1"/>
                  </a:solidFill>
                  <a:latin typeface="Arial" panose="020B0604020202020204" pitchFamily="34" charset="0"/>
                </a:rPr>
                <a:t>i</a:t>
              </a:r>
            </a:p>
          </p:txBody>
        </p:sp>
        <p:sp>
          <p:nvSpPr>
            <p:cNvPr id="30758" name="Line 162"/>
            <p:cNvSpPr/>
            <p:nvPr/>
          </p:nvSpPr>
          <p:spPr>
            <a:xfrm>
              <a:off x="3130" y="1477"/>
              <a:ext cx="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Line 163"/>
            <p:cNvSpPr/>
            <p:nvPr/>
          </p:nvSpPr>
          <p:spPr>
            <a:xfrm flipH="1">
              <a:off x="3028" y="22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0" name="Line 165"/>
            <p:cNvSpPr/>
            <p:nvPr/>
          </p:nvSpPr>
          <p:spPr>
            <a:xfrm>
              <a:off x="2160" y="2976"/>
              <a:ext cx="9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Line 166"/>
            <p:cNvSpPr/>
            <p:nvPr/>
          </p:nvSpPr>
          <p:spPr>
            <a:xfrm flipH="1">
              <a:off x="3360" y="2256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Line 167"/>
            <p:cNvSpPr/>
            <p:nvPr/>
          </p:nvSpPr>
          <p:spPr>
            <a:xfrm>
              <a:off x="1728" y="2928"/>
              <a:ext cx="0" cy="4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Oval 168"/>
            <p:cNvSpPr/>
            <p:nvPr/>
          </p:nvSpPr>
          <p:spPr>
            <a:xfrm>
              <a:off x="1706" y="330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764" name="Oval 169"/>
            <p:cNvSpPr/>
            <p:nvPr/>
          </p:nvSpPr>
          <p:spPr>
            <a:xfrm>
              <a:off x="1846" y="3101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765" name="Oval 170"/>
            <p:cNvSpPr/>
            <p:nvPr/>
          </p:nvSpPr>
          <p:spPr>
            <a:xfrm>
              <a:off x="1369" y="3196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766" name="Line 171"/>
            <p:cNvSpPr/>
            <p:nvPr/>
          </p:nvSpPr>
          <p:spPr>
            <a:xfrm>
              <a:off x="3120" y="2544"/>
              <a:ext cx="0" cy="43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Line 172"/>
            <p:cNvSpPr/>
            <p:nvPr/>
          </p:nvSpPr>
          <p:spPr>
            <a:xfrm>
              <a:off x="2784" y="2544"/>
              <a:ext cx="0" cy="4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Oval 173"/>
            <p:cNvSpPr/>
            <p:nvPr/>
          </p:nvSpPr>
          <p:spPr>
            <a:xfrm>
              <a:off x="2410" y="2951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769" name="Oval 174"/>
            <p:cNvSpPr/>
            <p:nvPr/>
          </p:nvSpPr>
          <p:spPr>
            <a:xfrm>
              <a:off x="2762" y="2957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770" name="Line 175"/>
            <p:cNvSpPr/>
            <p:nvPr/>
          </p:nvSpPr>
          <p:spPr>
            <a:xfrm flipH="1">
              <a:off x="3504" y="2544"/>
              <a:ext cx="1" cy="10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1" name="Line 176"/>
            <p:cNvSpPr/>
            <p:nvPr/>
          </p:nvSpPr>
          <p:spPr>
            <a:xfrm flipH="1">
              <a:off x="3600" y="2544"/>
              <a:ext cx="1" cy="10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2" name="Oval 177"/>
            <p:cNvSpPr/>
            <p:nvPr/>
          </p:nvSpPr>
          <p:spPr>
            <a:xfrm>
              <a:off x="3392" y="329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773" name="Oval 178"/>
            <p:cNvSpPr/>
            <p:nvPr/>
          </p:nvSpPr>
          <p:spPr>
            <a:xfrm>
              <a:off x="3482" y="319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774" name="Line 183"/>
            <p:cNvSpPr/>
            <p:nvPr/>
          </p:nvSpPr>
          <p:spPr>
            <a:xfrm>
              <a:off x="2939" y="2751"/>
              <a:ext cx="5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5" name="Line 184"/>
            <p:cNvSpPr/>
            <p:nvPr/>
          </p:nvSpPr>
          <p:spPr>
            <a:xfrm>
              <a:off x="2592" y="2832"/>
              <a:ext cx="8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Oval 185"/>
            <p:cNvSpPr/>
            <p:nvPr/>
          </p:nvSpPr>
          <p:spPr>
            <a:xfrm>
              <a:off x="3580" y="3095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777" name="Line 164"/>
            <p:cNvSpPr/>
            <p:nvPr/>
          </p:nvSpPr>
          <p:spPr>
            <a:xfrm>
              <a:off x="3268" y="2544"/>
              <a:ext cx="0" cy="12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Oval 179"/>
            <p:cNvSpPr/>
            <p:nvPr/>
          </p:nvSpPr>
          <p:spPr>
            <a:xfrm>
              <a:off x="3574" y="2629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779" name="Oval 180"/>
            <p:cNvSpPr/>
            <p:nvPr/>
          </p:nvSpPr>
          <p:spPr>
            <a:xfrm>
              <a:off x="3478" y="2725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780" name="Oval 181"/>
            <p:cNvSpPr/>
            <p:nvPr/>
          </p:nvSpPr>
          <p:spPr>
            <a:xfrm>
              <a:off x="3382" y="2799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781" name="Line 182"/>
            <p:cNvSpPr/>
            <p:nvPr/>
          </p:nvSpPr>
          <p:spPr>
            <a:xfrm>
              <a:off x="3264" y="2662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2" name="Rectangle 97"/>
            <p:cNvSpPr/>
            <p:nvPr/>
          </p:nvSpPr>
          <p:spPr>
            <a:xfrm>
              <a:off x="956" y="2348"/>
              <a:ext cx="1012" cy="58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783" name="Text Box 98"/>
            <p:cNvSpPr txBox="1"/>
            <p:nvPr/>
          </p:nvSpPr>
          <p:spPr>
            <a:xfrm>
              <a:off x="1310" y="2354"/>
              <a:ext cx="414" cy="34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b="1">
                  <a:solidFill>
                    <a:schemeClr val="tx1"/>
                  </a:solidFill>
                  <a:latin typeface="宋体" panose="02010600030101010101" pitchFamily="2" charset="-122"/>
                </a:rPr>
                <a:t>≥1</a:t>
              </a:r>
            </a:p>
          </p:txBody>
        </p:sp>
        <p:sp>
          <p:nvSpPr>
            <p:cNvPr id="30784" name="Line 99"/>
            <p:cNvSpPr/>
            <p:nvPr/>
          </p:nvSpPr>
          <p:spPr>
            <a:xfrm flipV="1">
              <a:off x="956" y="2640"/>
              <a:ext cx="1012" cy="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5" name="Line 100"/>
            <p:cNvSpPr/>
            <p:nvPr/>
          </p:nvSpPr>
          <p:spPr>
            <a:xfrm flipH="1">
              <a:off x="1296" y="264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6" name="Text Box 102"/>
            <p:cNvSpPr txBox="1"/>
            <p:nvPr/>
          </p:nvSpPr>
          <p:spPr>
            <a:xfrm>
              <a:off x="960" y="2568"/>
              <a:ext cx="257" cy="41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2600">
                  <a:solidFill>
                    <a:schemeClr val="tx1"/>
                  </a:solidFill>
                  <a:latin typeface="Arial" panose="020B0604020202020204" pitchFamily="34" charset="0"/>
                </a:rPr>
                <a:t>&amp;</a:t>
              </a:r>
            </a:p>
          </p:txBody>
        </p:sp>
        <p:sp>
          <p:nvSpPr>
            <p:cNvPr id="30787" name="Line 109"/>
            <p:cNvSpPr/>
            <p:nvPr/>
          </p:nvSpPr>
          <p:spPr>
            <a:xfrm>
              <a:off x="1452" y="1608"/>
              <a:ext cx="0" cy="6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8" name="Oval 133"/>
            <p:cNvSpPr/>
            <p:nvPr/>
          </p:nvSpPr>
          <p:spPr>
            <a:xfrm>
              <a:off x="1420" y="2267"/>
              <a:ext cx="68" cy="6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0789" name="Text Box 138"/>
            <p:cNvSpPr txBox="1"/>
            <p:nvPr/>
          </p:nvSpPr>
          <p:spPr>
            <a:xfrm>
              <a:off x="1437" y="1440"/>
              <a:ext cx="291" cy="34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err="1">
                  <a:solidFill>
                    <a:schemeClr val="tx1"/>
                  </a:solidFill>
                  <a:latin typeface="Arial" panose="020B0604020202020204" pitchFamily="34" charset="0"/>
                </a:rPr>
                <a:t>C</a:t>
              </a:r>
              <a:r>
                <a:rPr lang="en-US" altLang="zh-CN" b="1" baseline="-25000" err="1">
                  <a:solidFill>
                    <a:schemeClr val="tx1"/>
                  </a:solidFill>
                  <a:latin typeface="Arial" panose="020B0604020202020204" pitchFamily="34" charset="0"/>
                </a:rPr>
                <a:t>i</a:t>
              </a:r>
              <a:endParaRPr lang="en-US" altLang="zh-CN" b="1" baseline="-2500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790" name="Line 140"/>
            <p:cNvSpPr/>
            <p:nvPr/>
          </p:nvSpPr>
          <p:spPr>
            <a:xfrm>
              <a:off x="1498" y="1477"/>
              <a:ext cx="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1" name="Line 146"/>
            <p:cNvSpPr/>
            <p:nvPr/>
          </p:nvSpPr>
          <p:spPr>
            <a:xfrm flipH="1">
              <a:off x="1632" y="2640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92" name="Oval 187"/>
            <p:cNvSpPr/>
            <p:nvPr/>
          </p:nvSpPr>
          <p:spPr>
            <a:xfrm>
              <a:off x="1429" y="209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5670" name="Text Box 215"/>
          <p:cNvSpPr txBox="1"/>
          <p:nvPr/>
        </p:nvSpPr>
        <p:spPr>
          <a:xfrm>
            <a:off x="6142990" y="3452495"/>
            <a:ext cx="238506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此电路没有使用非门，但两个输出都是低有效！</a:t>
            </a:r>
          </a:p>
        </p:txBody>
      </p:sp>
      <p:grpSp>
        <p:nvGrpSpPr>
          <p:cNvPr id="2" name="Group 76"/>
          <p:cNvGrpSpPr/>
          <p:nvPr/>
        </p:nvGrpSpPr>
        <p:grpSpPr>
          <a:xfrm>
            <a:off x="820738" y="911225"/>
            <a:ext cx="2887662" cy="508000"/>
            <a:chOff x="517" y="574"/>
            <a:chExt cx="1819" cy="320"/>
          </a:xfrm>
        </p:grpSpPr>
        <p:sp>
          <p:nvSpPr>
            <p:cNvPr id="30730" name="Line 52"/>
            <p:cNvSpPr/>
            <p:nvPr/>
          </p:nvSpPr>
          <p:spPr>
            <a:xfrm>
              <a:off x="517" y="574"/>
              <a:ext cx="14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1" name="Line 73"/>
            <p:cNvSpPr/>
            <p:nvPr/>
          </p:nvSpPr>
          <p:spPr>
            <a:xfrm>
              <a:off x="521" y="628"/>
              <a:ext cx="9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2" name="Line 74"/>
            <p:cNvSpPr/>
            <p:nvPr/>
          </p:nvSpPr>
          <p:spPr>
            <a:xfrm>
              <a:off x="839" y="623"/>
              <a:ext cx="14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33" name="Line 75"/>
            <p:cNvSpPr/>
            <p:nvPr/>
          </p:nvSpPr>
          <p:spPr>
            <a:xfrm>
              <a:off x="884" y="894"/>
              <a:ext cx="1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5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1" grpId="0" build="p"/>
      <p:bldP spid="25670" grpId="0"/>
      <p:bldP spid="2567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5"/>
          <p:cNvSpPr txBox="1">
            <a:spLocks noGrp="1" noChangeArrowheads="1"/>
          </p:cNvSpPr>
          <p:nvPr/>
        </p:nvSpPr>
        <p:spPr bwMode="auto">
          <a:xfrm>
            <a:off x="1143000" y="-17462"/>
            <a:ext cx="674688" cy="15875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100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895554-7D0B-478F-9174-2637EC781730}" type="datetime1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10:00:04</a:t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0899" name="灯片编号占位符 7"/>
          <p:cNvSpPr txBox="1">
            <a:spLocks noGrp="1" noChangeArrowheads="1"/>
          </p:cNvSpPr>
          <p:nvPr/>
        </p:nvSpPr>
        <p:spPr bwMode="auto">
          <a:xfrm>
            <a:off x="7704138" y="5056188"/>
            <a:ext cx="323850" cy="142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0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6E3D76-18A2-4EF8-96F8-246FED3A7787}" type="slidenum"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32" name="Rectangle 2"/>
          <p:cNvSpPr/>
          <p:nvPr/>
        </p:nvSpPr>
        <p:spPr>
          <a:xfrm>
            <a:off x="1600200" y="160338"/>
            <a:ext cx="685800" cy="4783137"/>
          </a:xfrm>
          <a:prstGeom prst="rect">
            <a:avLst/>
          </a:prstGeom>
          <a:noFill/>
          <a:ln w="9525">
            <a:noFill/>
          </a:ln>
        </p:spPr>
        <p:txBody>
          <a:bodyPr wrap="none" lIns="67628" tIns="35243" rIns="67628" bIns="35243" anchor="ctr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252095" y="495618"/>
            <a:ext cx="5130800" cy="2762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+mj-lt"/>
                <a:ea typeface="华文新魏" panose="02010800040101010101" pitchFamily="2" charset="-122"/>
                <a:cs typeface="+mj-cs"/>
              </a:rPr>
              <a:t>设计例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+mj-lt"/>
                <a:ea typeface="华文新魏" panose="02010800040101010101" pitchFamily="2" charset="-122"/>
                <a:cs typeface="+mj-cs"/>
              </a:rPr>
              <a:t>1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+mj-lt"/>
                <a:ea typeface="华文新魏" panose="02010800040101010101" pitchFamily="2" charset="-122"/>
                <a:cs typeface="+mj-cs"/>
              </a:rPr>
              <a:t>：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华文新魏" panose="02010800040101010101" pitchFamily="2" charset="-122"/>
                <a:cs typeface="+mj-cs"/>
              </a:rPr>
              <a:t>设计一个两位二进制数乘法器。</a:t>
            </a:r>
          </a:p>
        </p:txBody>
      </p:sp>
      <p:sp>
        <p:nvSpPr>
          <p:cNvPr id="87046" name="Rectangle 4"/>
          <p:cNvSpPr>
            <a:spLocks noGrp="1"/>
          </p:cNvSpPr>
          <p:nvPr>
            <p:ph type="body" sz="half"/>
          </p:nvPr>
        </p:nvSpPr>
        <p:spPr>
          <a:xfrm>
            <a:off x="250825" y="842963"/>
            <a:ext cx="4778375" cy="3619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buClrTx/>
              <a:buSzTx/>
              <a:buFont typeface="Arial" panose="020B0604020202020204" pitchFamily="34" charset="0"/>
              <a:defRPr sz="1900"/>
            </a:lvl1pPr>
            <a:lvl2pPr lvl="1">
              <a:buClrTx/>
              <a:buSzTx/>
              <a:buFont typeface="Arial" panose="020B0604020202020204" pitchFamily="34" charset="0"/>
              <a:defRPr sz="2400"/>
            </a:lvl2pPr>
            <a:lvl3pPr lvl="2">
              <a:buClrTx/>
              <a:buSzTx/>
              <a:buFont typeface="Arial" panose="020B0604020202020204" pitchFamily="34" charset="0"/>
              <a:defRPr sz="1300"/>
            </a:lvl3pPr>
            <a:lvl4pPr lvl="3">
              <a:buClrTx/>
              <a:buSzTx/>
              <a:buFont typeface="Arial" panose="020B0604020202020204" pitchFamily="34" charset="0"/>
              <a:defRPr sz="1100"/>
            </a:lvl4pPr>
            <a:lvl5pPr lvl="4">
              <a:buClrTx/>
              <a:buSzTx/>
              <a:buFont typeface="Arial" panose="020B0604020202020204" pitchFamily="34" charset="0"/>
              <a:defRPr sz="1100"/>
            </a:lvl5pPr>
          </a:lstStyle>
          <a:p>
            <a:pPr lvl="0" eaLnBrk="1" hangingPunct="1">
              <a:lnSpc>
                <a:spcPct val="80000"/>
              </a:lnSpc>
              <a:buNone/>
            </a:pPr>
            <a:r>
              <a:rPr lang="zh-CN" altLang="en-US" sz="1800" b="1" dirty="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分析：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输入变量  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X = x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   Y = y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输出变量  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Z = z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87047" name="Group 7"/>
          <p:cNvGraphicFramePr>
            <a:graphicFrameLocks noGrp="1"/>
          </p:cNvGraphicFramePr>
          <p:nvPr>
            <p:ph sz="quarter" idx="4294967295"/>
            <p:custDataLst>
              <p:tags r:id="rId1"/>
            </p:custDataLst>
          </p:nvPr>
        </p:nvGraphicFramePr>
        <p:xfrm>
          <a:off x="5318760" y="505460"/>
          <a:ext cx="2482850" cy="4297250"/>
        </p:xfrm>
        <a:graphic>
          <a:graphicData uri="http://schemas.openxmlformats.org/drawingml/2006/table">
            <a:tbl>
              <a:tblPr/>
              <a:tblGrid>
                <a:gridCol w="124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05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y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8" marR="68558" marT="34285" marB="342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rgbClr val="0000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8" marR="68558" marT="34285" marB="3428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26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0  0    0  1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0  0    1  0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0  1    0  1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0  1    1  0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1  0    0  1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1  0    1  0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1  1    0  0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1  1    0  1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1  1    1  0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1  1    1  1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8" marR="68558" marT="34285" marB="3428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0  0  1  1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0  1  0  0</a:t>
                      </a: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8" marR="68558" marT="34285" marB="3428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7058" name="Group 16"/>
          <p:cNvGrpSpPr/>
          <p:nvPr/>
        </p:nvGrpSpPr>
        <p:grpSpPr>
          <a:xfrm>
            <a:off x="5299710" y="2049780"/>
            <a:ext cx="2484755" cy="1981200"/>
            <a:chOff x="0" y="0"/>
            <a:chExt cx="2087" cy="1588"/>
          </a:xfrm>
        </p:grpSpPr>
        <p:sp>
          <p:nvSpPr>
            <p:cNvPr id="48263" name="Line 17"/>
            <p:cNvSpPr/>
            <p:nvPr/>
          </p:nvSpPr>
          <p:spPr>
            <a:xfrm>
              <a:off x="0" y="0"/>
              <a:ext cx="20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4" name="Line 18"/>
            <p:cNvSpPr/>
            <p:nvPr/>
          </p:nvSpPr>
          <p:spPr>
            <a:xfrm>
              <a:off x="0" y="817"/>
              <a:ext cx="20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5" name="Line 19"/>
            <p:cNvSpPr/>
            <p:nvPr/>
          </p:nvSpPr>
          <p:spPr>
            <a:xfrm>
              <a:off x="0" y="1588"/>
              <a:ext cx="208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87062" name="Group 22"/>
          <p:cNvGraphicFramePr>
            <a:graphicFrameLocks noGrp="1"/>
          </p:cNvGraphicFramePr>
          <p:nvPr>
            <p:ph sz="quarter" idx="4294967295"/>
          </p:nvPr>
        </p:nvGraphicFramePr>
        <p:xfrm>
          <a:off x="2166938" y="1676400"/>
          <a:ext cx="1295400" cy="137160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7089" name="Group 47"/>
          <p:cNvGrpSpPr/>
          <p:nvPr/>
        </p:nvGrpSpPr>
        <p:grpSpPr>
          <a:xfrm>
            <a:off x="1664335" y="1329876"/>
            <a:ext cx="1485900" cy="1965026"/>
            <a:chOff x="0" y="-18"/>
            <a:chExt cx="1248" cy="1814"/>
          </a:xfrm>
        </p:grpSpPr>
        <p:sp>
          <p:nvSpPr>
            <p:cNvPr id="48259" name="Line 48"/>
            <p:cNvSpPr/>
            <p:nvPr/>
          </p:nvSpPr>
          <p:spPr>
            <a:xfrm flipH="1" flipV="1">
              <a:off x="144" y="48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260" name="Text Box 49"/>
            <p:cNvSpPr txBox="1"/>
            <p:nvPr/>
          </p:nvSpPr>
          <p:spPr>
            <a:xfrm>
              <a:off x="384" y="-18"/>
              <a:ext cx="480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1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1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8261" name="Text Box 50"/>
            <p:cNvSpPr txBox="1"/>
            <p:nvPr/>
          </p:nvSpPr>
          <p:spPr>
            <a:xfrm>
              <a:off x="912" y="1458"/>
              <a:ext cx="336" cy="3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1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8262" name="Text Box 51"/>
            <p:cNvSpPr txBox="1"/>
            <p:nvPr/>
          </p:nvSpPr>
          <p:spPr>
            <a:xfrm>
              <a:off x="0" y="192"/>
              <a:ext cx="480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aphicFrame>
        <p:nvGraphicFramePr>
          <p:cNvPr id="87094" name="Group 54"/>
          <p:cNvGraphicFramePr>
            <a:graphicFrameLocks noGrp="1"/>
          </p:cNvGraphicFramePr>
          <p:nvPr/>
        </p:nvGraphicFramePr>
        <p:xfrm>
          <a:off x="3733800" y="1665288"/>
          <a:ext cx="1295400" cy="137160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7121" name="Group 81"/>
          <p:cNvGraphicFramePr>
            <a:graphicFrameLocks noGrp="1"/>
          </p:cNvGraphicFramePr>
          <p:nvPr/>
        </p:nvGraphicFramePr>
        <p:xfrm>
          <a:off x="2168525" y="3243898"/>
          <a:ext cx="1295400" cy="137160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7148" name="Group 108"/>
          <p:cNvGraphicFramePr>
            <a:graphicFrameLocks noGrp="1"/>
          </p:cNvGraphicFramePr>
          <p:nvPr/>
        </p:nvGraphicFramePr>
        <p:xfrm>
          <a:off x="3733800" y="3259773"/>
          <a:ext cx="1295400" cy="137160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7175" name="Text Box 133"/>
          <p:cNvSpPr txBox="1"/>
          <p:nvPr/>
        </p:nvSpPr>
        <p:spPr>
          <a:xfrm>
            <a:off x="4233545" y="2911793"/>
            <a:ext cx="4318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1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7176" name="Text Box 134"/>
          <p:cNvSpPr txBox="1"/>
          <p:nvPr/>
        </p:nvSpPr>
        <p:spPr>
          <a:xfrm>
            <a:off x="4226560" y="4509770"/>
            <a:ext cx="4318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1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87177" name="Text Box 135"/>
          <p:cNvSpPr txBox="1"/>
          <p:nvPr/>
        </p:nvSpPr>
        <p:spPr>
          <a:xfrm>
            <a:off x="2701290" y="4509770"/>
            <a:ext cx="4318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1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5165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6" grpId="0" build="p"/>
      <p:bldP spid="87175" grpId="0"/>
      <p:bldP spid="87176" grpId="0"/>
      <p:bldP spid="871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日期占位符 5"/>
          <p:cNvSpPr txBox="1">
            <a:spLocks noGrp="1" noChangeArrowheads="1"/>
          </p:cNvSpPr>
          <p:nvPr/>
        </p:nvSpPr>
        <p:spPr bwMode="auto">
          <a:xfrm>
            <a:off x="1143000" y="-17462"/>
            <a:ext cx="674688" cy="15875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100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A0E1ADE-D189-4291-B1A2-463F8A5F496E}" type="datetime1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10:00:04</a:t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23" name="灯片编号占位符 7"/>
          <p:cNvSpPr txBox="1">
            <a:spLocks noGrp="1" noChangeArrowheads="1"/>
          </p:cNvSpPr>
          <p:nvPr/>
        </p:nvSpPr>
        <p:spPr bwMode="auto">
          <a:xfrm>
            <a:off x="7704138" y="4881563"/>
            <a:ext cx="323850" cy="142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0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4D3405-91AF-445A-BF4C-49CD97F90348}" type="slidenum"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14</a:t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6" name="Rectangle 2"/>
          <p:cNvSpPr/>
          <p:nvPr/>
        </p:nvSpPr>
        <p:spPr>
          <a:xfrm>
            <a:off x="1600200" y="160338"/>
            <a:ext cx="685800" cy="4783137"/>
          </a:xfrm>
          <a:prstGeom prst="rect">
            <a:avLst/>
          </a:prstGeom>
          <a:noFill/>
          <a:ln w="9525">
            <a:noFill/>
          </a:ln>
        </p:spPr>
        <p:txBody>
          <a:bodyPr wrap="none" lIns="67628" tIns="35243" rIns="67628" bIns="35243" anchor="ctr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92275" y="484188"/>
            <a:ext cx="4968875" cy="48577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新魏" panose="02010800040101010101" pitchFamily="2" charset="-122"/>
                <a:cs typeface="+mj-cs"/>
              </a:rPr>
              <a:t>思考题：</a:t>
            </a:r>
            <a:r>
              <a:rPr kumimoji="0" lang="zh-CN" altLang="en-US" sz="195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华文新魏" panose="02010800040101010101" pitchFamily="2" charset="-122"/>
                <a:cs typeface="+mj-cs"/>
              </a:rPr>
              <a:t>设计一个两位二进制数乘法器。</a:t>
            </a:r>
          </a:p>
        </p:txBody>
      </p:sp>
      <p:sp>
        <p:nvSpPr>
          <p:cNvPr id="49158" name="Rectangle 4"/>
          <p:cNvSpPr>
            <a:spLocks noGrp="1"/>
          </p:cNvSpPr>
          <p:nvPr>
            <p:ph type="body" sz="half"/>
          </p:nvPr>
        </p:nvSpPr>
        <p:spPr>
          <a:xfrm>
            <a:off x="2843213" y="842963"/>
            <a:ext cx="4743450" cy="7381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buClrTx/>
              <a:buSzTx/>
              <a:buFont typeface="Arial" panose="020B0604020202020204" pitchFamily="34" charset="0"/>
              <a:defRPr sz="1900"/>
            </a:lvl1pPr>
            <a:lvl2pPr lvl="1">
              <a:buClrTx/>
              <a:buSzTx/>
              <a:buFont typeface="Arial" panose="020B0604020202020204" pitchFamily="34" charset="0"/>
              <a:defRPr sz="2400"/>
            </a:lvl2pPr>
            <a:lvl3pPr lvl="2">
              <a:buClrTx/>
              <a:buSzTx/>
              <a:buFont typeface="Arial" panose="020B0604020202020204" pitchFamily="34" charset="0"/>
              <a:defRPr sz="1300"/>
            </a:lvl3pPr>
            <a:lvl4pPr lvl="3">
              <a:buClrTx/>
              <a:buSzTx/>
              <a:buFont typeface="Arial" panose="020B0604020202020204" pitchFamily="34" charset="0"/>
              <a:defRPr sz="1100"/>
            </a:lvl4pPr>
            <a:lvl5pPr lvl="4">
              <a:buClrTx/>
              <a:buSzTx/>
              <a:buFont typeface="Arial" panose="020B0604020202020204" pitchFamily="34" charset="0"/>
              <a:defRPr sz="1100"/>
            </a:lvl5pPr>
          </a:lstStyle>
          <a:p>
            <a:pPr lvl="0" eaLnBrk="1" hangingPunct="1">
              <a:buFontTx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分析：输入变量  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X = x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  Y = y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 eaLnBrk="1" hangingPunct="1">
              <a:buFontTx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输出变量 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Z = z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</a:p>
        </p:txBody>
      </p:sp>
      <p:graphicFrame>
        <p:nvGraphicFramePr>
          <p:cNvPr id="88071" name="Group 7"/>
          <p:cNvGraphicFramePr>
            <a:graphicFrameLocks noGrp="1"/>
          </p:cNvGraphicFramePr>
          <p:nvPr>
            <p:ph sz="quarter" idx="4294967295"/>
          </p:nvPr>
        </p:nvGraphicFramePr>
        <p:xfrm>
          <a:off x="2036763" y="1608455"/>
          <a:ext cx="1295400" cy="137160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4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9186" name="Group 32"/>
          <p:cNvGrpSpPr/>
          <p:nvPr/>
        </p:nvGrpSpPr>
        <p:grpSpPr>
          <a:xfrm>
            <a:off x="1527175" y="1249680"/>
            <a:ext cx="1485900" cy="1978025"/>
            <a:chOff x="0" y="0"/>
            <a:chExt cx="1248" cy="1826"/>
          </a:xfrm>
        </p:grpSpPr>
        <p:sp>
          <p:nvSpPr>
            <p:cNvPr id="49280" name="Line 33"/>
            <p:cNvSpPr/>
            <p:nvPr/>
          </p:nvSpPr>
          <p:spPr>
            <a:xfrm flipH="1" flipV="1">
              <a:off x="144" y="48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281" name="Text Box 34"/>
            <p:cNvSpPr txBox="1"/>
            <p:nvPr/>
          </p:nvSpPr>
          <p:spPr>
            <a:xfrm>
              <a:off x="384" y="0"/>
              <a:ext cx="480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1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1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9282" name="Text Box 35"/>
            <p:cNvSpPr txBox="1"/>
            <p:nvPr/>
          </p:nvSpPr>
          <p:spPr>
            <a:xfrm>
              <a:off x="912" y="1488"/>
              <a:ext cx="336" cy="3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1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9283" name="Text Box 36"/>
            <p:cNvSpPr txBox="1"/>
            <p:nvPr/>
          </p:nvSpPr>
          <p:spPr>
            <a:xfrm>
              <a:off x="0" y="192"/>
              <a:ext cx="480" cy="33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8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aphicFrame>
        <p:nvGraphicFramePr>
          <p:cNvPr id="88103" name="Group 39"/>
          <p:cNvGraphicFramePr>
            <a:graphicFrameLocks noGrp="1"/>
          </p:cNvGraphicFramePr>
          <p:nvPr/>
        </p:nvGraphicFramePr>
        <p:xfrm>
          <a:off x="3603625" y="1595755"/>
          <a:ext cx="1295400" cy="137160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8130" name="Group 66"/>
          <p:cNvGraphicFramePr>
            <a:graphicFrameLocks noGrp="1"/>
          </p:cNvGraphicFramePr>
          <p:nvPr/>
        </p:nvGraphicFramePr>
        <p:xfrm>
          <a:off x="2038350" y="3240405"/>
          <a:ext cx="1295400" cy="137160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8157" name="Group 93"/>
          <p:cNvGraphicFramePr>
            <a:graphicFrameLocks noGrp="1"/>
          </p:cNvGraphicFramePr>
          <p:nvPr/>
        </p:nvGraphicFramePr>
        <p:xfrm>
          <a:off x="3603625" y="3257868"/>
          <a:ext cx="1295400" cy="137160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268" name="Text Box 118"/>
          <p:cNvSpPr txBox="1"/>
          <p:nvPr/>
        </p:nvSpPr>
        <p:spPr>
          <a:xfrm>
            <a:off x="4089400" y="2892743"/>
            <a:ext cx="4318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1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49269" name="Text Box 119"/>
          <p:cNvSpPr txBox="1"/>
          <p:nvPr/>
        </p:nvSpPr>
        <p:spPr>
          <a:xfrm>
            <a:off x="4103370" y="4506278"/>
            <a:ext cx="4318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1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49270" name="Text Box 120"/>
          <p:cNvSpPr txBox="1"/>
          <p:nvPr/>
        </p:nvSpPr>
        <p:spPr>
          <a:xfrm>
            <a:off x="2578100" y="4499293"/>
            <a:ext cx="4318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180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8187" name="Oval 121"/>
          <p:cNvSpPr/>
          <p:nvPr/>
        </p:nvSpPr>
        <p:spPr>
          <a:xfrm>
            <a:off x="2686050" y="2305368"/>
            <a:ext cx="268288" cy="323850"/>
          </a:xfrm>
          <a:prstGeom prst="ellipse">
            <a:avLst/>
          </a:prstGeom>
          <a:noFill/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188" name="Oval 122"/>
          <p:cNvSpPr/>
          <p:nvPr/>
        </p:nvSpPr>
        <p:spPr>
          <a:xfrm>
            <a:off x="4251325" y="2653030"/>
            <a:ext cx="647700" cy="271463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189" name="Oval 123"/>
          <p:cNvSpPr/>
          <p:nvPr/>
        </p:nvSpPr>
        <p:spPr>
          <a:xfrm>
            <a:off x="2686050" y="3610293"/>
            <a:ext cx="647700" cy="271462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190" name="Oval 124"/>
          <p:cNvSpPr/>
          <p:nvPr/>
        </p:nvSpPr>
        <p:spPr>
          <a:xfrm>
            <a:off x="3009900" y="3611880"/>
            <a:ext cx="268288" cy="647700"/>
          </a:xfrm>
          <a:prstGeom prst="ellipse">
            <a:avLst/>
          </a:prstGeom>
          <a:noFill/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191" name="Oval 125"/>
          <p:cNvSpPr/>
          <p:nvPr/>
        </p:nvSpPr>
        <p:spPr>
          <a:xfrm>
            <a:off x="2384425" y="3935730"/>
            <a:ext cx="269875" cy="647700"/>
          </a:xfrm>
          <a:prstGeom prst="ellipse">
            <a:avLst/>
          </a:prstGeom>
          <a:noFill/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192" name="Oval 126"/>
          <p:cNvSpPr/>
          <p:nvPr/>
        </p:nvSpPr>
        <p:spPr>
          <a:xfrm>
            <a:off x="2360613" y="4259580"/>
            <a:ext cx="647700" cy="269875"/>
          </a:xfrm>
          <a:prstGeom prst="ellipse">
            <a:avLst/>
          </a:prstGeom>
          <a:noFill/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193" name="Oval 127"/>
          <p:cNvSpPr/>
          <p:nvPr/>
        </p:nvSpPr>
        <p:spPr>
          <a:xfrm>
            <a:off x="3927475" y="3611880"/>
            <a:ext cx="647700" cy="647700"/>
          </a:xfrm>
          <a:prstGeom prst="ellipse">
            <a:avLst/>
          </a:prstGeom>
          <a:noFill/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9278" name="Oval 128"/>
          <p:cNvSpPr/>
          <p:nvPr/>
        </p:nvSpPr>
        <p:spPr>
          <a:xfrm>
            <a:off x="4575175" y="2329180"/>
            <a:ext cx="269875" cy="647700"/>
          </a:xfrm>
          <a:prstGeom prst="ellipse">
            <a:avLst/>
          </a:prstGeom>
          <a:noFill/>
          <a:ln w="28575" cap="flat" cmpd="sng">
            <a:solidFill>
              <a:srgbClr val="0000CC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49279" name="Picture 1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2813" y="1784985"/>
            <a:ext cx="2286000" cy="24288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05983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8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9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9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5" grpId="0"/>
      <p:bldP spid="49158" grpId="0" build="p"/>
      <p:bldP spid="49268" grpId="0"/>
      <p:bldP spid="49269" grpId="0"/>
      <p:bldP spid="49270" grpId="0"/>
      <p:bldP spid="88187" grpId="0" bldLvl="0" animBg="1"/>
      <p:bldP spid="88188" grpId="0" bldLvl="0" animBg="1"/>
      <p:bldP spid="88189" grpId="0" bldLvl="0" animBg="1"/>
      <p:bldP spid="88190" grpId="0" bldLvl="0" animBg="1"/>
      <p:bldP spid="88191" grpId="0" bldLvl="0" animBg="1"/>
      <p:bldP spid="88192" grpId="0" bldLvl="0" animBg="1"/>
      <p:bldP spid="88193" grpId="0" bldLvl="0" animBg="1"/>
      <p:bldP spid="4927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571500" y="681038"/>
            <a:ext cx="8075613" cy="5143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（2）逻辑问题描述</a:t>
            </a:r>
            <a:r>
              <a:rPr lang="en-US" altLang="zh-CN" sz="1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简化真值表</a:t>
            </a:r>
            <a:r>
              <a:rPr lang="en-US" altLang="zh-CN" sz="1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逻辑表达式</a:t>
            </a:r>
            <a:endParaRPr lang="zh-CN" altLang="en-US" sz="1800" b="1" i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6626" name="Rectangle 4"/>
          <p:cNvSpPr>
            <a:spLocks noGrp="1"/>
          </p:cNvSpPr>
          <p:nvPr>
            <p:ph idx="1"/>
          </p:nvPr>
        </p:nvSpPr>
        <p:spPr>
          <a:xfrm>
            <a:off x="757555" y="1524000"/>
            <a:ext cx="6649085" cy="800100"/>
          </a:xfrm>
          <a:noFill/>
          <a:ln>
            <a:noFill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输入变量：两个正整数 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x = x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 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y = y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输出函数：三个比较结果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(x &gt; y)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(x &lt; y)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(x = y)</a:t>
            </a:r>
          </a:p>
        </p:txBody>
      </p:sp>
      <p:sp>
        <p:nvSpPr>
          <p:cNvPr id="26627" name="Text Box 6"/>
          <p:cNvSpPr txBox="1"/>
          <p:nvPr/>
        </p:nvSpPr>
        <p:spPr>
          <a:xfrm>
            <a:off x="684213" y="3003550"/>
            <a:ext cx="4035425" cy="10744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①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根据先比较高位后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比较低位的原则，列出使</a:t>
            </a:r>
          </a:p>
          <a:p>
            <a:pPr eaLnBrk="1" hangingPunct="1">
              <a:lnSpc>
                <a:spcPct val="85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各函数为值为</a:t>
            </a:r>
            <a:r>
              <a:rPr lang="en-US" altLang="zh-CN" sz="18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简化真值表：</a:t>
            </a:r>
          </a:p>
        </p:txBody>
      </p:sp>
      <p:graphicFrame>
        <p:nvGraphicFramePr>
          <p:cNvPr id="31778" name="Group 3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508625" y="2284095"/>
          <a:ext cx="3527425" cy="2808289"/>
        </p:xfrm>
        <a:graphic>
          <a:graphicData uri="http://schemas.openxmlformats.org/drawingml/2006/table">
            <a:tbl>
              <a:tblPr/>
              <a:tblGrid>
                <a:gridCol w="941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7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y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</a:p>
                  </a:txBody>
                  <a:tcPr marL="91424" marR="91424" marT="33384" marB="333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x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y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</a:p>
                  </a:txBody>
                  <a:tcPr marL="91424" marR="91424" marT="33384" marB="333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F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F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F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</a:t>
                      </a:r>
                    </a:p>
                  </a:txBody>
                  <a:tcPr marL="91424" marR="91424" marT="33384" marB="333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1   0</a:t>
                      </a:r>
                    </a:p>
                  </a:txBody>
                  <a:tcPr marL="91424" marR="91424" marT="33384" marB="333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d   d</a:t>
                      </a:r>
                    </a:p>
                  </a:txBody>
                  <a:tcPr marL="91424" marR="91424" marT="33384" marB="333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1   0   0</a:t>
                      </a:r>
                    </a:p>
                  </a:txBody>
                  <a:tcPr marL="91424" marR="91424" marT="33384" marB="333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0   1</a:t>
                      </a:r>
                    </a:p>
                  </a:txBody>
                  <a:tcPr marL="91424" marR="91424" marT="33384" marB="333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d   d</a:t>
                      </a:r>
                    </a:p>
                  </a:txBody>
                  <a:tcPr marL="91424" marR="91424" marT="33384" marB="333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0   1   0</a:t>
                      </a:r>
                    </a:p>
                  </a:txBody>
                  <a:tcPr marL="91424" marR="91424" marT="33384" marB="333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59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0   0</a:t>
                      </a:r>
                    </a:p>
                  </a:txBody>
                  <a:tcPr marL="91424" marR="91424" marT="33384" marB="333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1   1</a:t>
                      </a:r>
                    </a:p>
                  </a:txBody>
                  <a:tcPr marL="91424" marR="91424" marT="33384" marB="333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0   0   1</a:t>
                      </a:r>
                    </a:p>
                  </a:txBody>
                  <a:tcPr marL="91424" marR="91424" marT="33384" marB="333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1   1</a:t>
                      </a:r>
                    </a:p>
                  </a:txBody>
                  <a:tcPr marL="91424" marR="91424" marT="33384" marB="3338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1   1</a:t>
                      </a:r>
                    </a:p>
                  </a:txBody>
                  <a:tcPr marL="91424" marR="91424" marT="33384" marB="333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0   0   1</a:t>
                      </a:r>
                    </a:p>
                  </a:txBody>
                  <a:tcPr marL="91424" marR="91424" marT="33384" marB="3338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6654" name="Rectangle 52"/>
          <p:cNvSpPr/>
          <p:nvPr/>
        </p:nvSpPr>
        <p:spPr>
          <a:xfrm>
            <a:off x="757555" y="1038225"/>
            <a:ext cx="7719060" cy="44958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设计一个２位２进制正整数比较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大小的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电路－比较器 </a:t>
            </a:r>
            <a:r>
              <a:rPr lang="en-US" altLang="zh-CN" sz="1800" b="1" i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Comparators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5" grpId="0"/>
      <p:bldP spid="26626" grpId="0" build="p"/>
      <p:bldP spid="26627" grpId="0"/>
      <p:bldP spid="266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3"/>
          <p:cNvSpPr>
            <a:spLocks noGrp="1"/>
          </p:cNvSpPr>
          <p:nvPr>
            <p:ph type="title"/>
          </p:nvPr>
        </p:nvSpPr>
        <p:spPr>
          <a:xfrm>
            <a:off x="428625" y="555625"/>
            <a:ext cx="6477000" cy="5143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②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由简化真值表</a:t>
            </a:r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</a:rPr>
              <a:t>直接写出逻辑表达式</a:t>
            </a:r>
            <a:endParaRPr lang="zh-CN" altLang="en-US" sz="1800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aphicFrame>
        <p:nvGraphicFramePr>
          <p:cNvPr id="32772" name="Group 8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524500" y="1058863"/>
          <a:ext cx="3008313" cy="306705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8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x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y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</a:t>
                      </a:r>
                    </a:p>
                  </a:txBody>
                  <a:tcPr marL="91430" marR="91430" marT="30542" marB="3054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x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y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</a:p>
                  </a:txBody>
                  <a:tcPr marL="91430" marR="91430" marT="30542" marB="305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F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 F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2   </a:t>
                      </a: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F</a:t>
                      </a:r>
                      <a:r>
                        <a:rPr kumimoji="1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3</a:t>
                      </a:r>
                    </a:p>
                  </a:txBody>
                  <a:tcPr marL="91430" marR="91430" marT="30542" marB="305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1   0</a:t>
                      </a:r>
                    </a:p>
                  </a:txBody>
                  <a:tcPr marL="91430" marR="91430" marT="30542" marB="3054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d   d</a:t>
                      </a:r>
                    </a:p>
                  </a:txBody>
                  <a:tcPr marL="91430" marR="91430" marT="30542" marB="305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1   0   0</a:t>
                      </a:r>
                    </a:p>
                  </a:txBody>
                  <a:tcPr marL="91430" marR="91430" marT="30542" marB="305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0   1</a:t>
                      </a:r>
                    </a:p>
                  </a:txBody>
                  <a:tcPr marL="91430" marR="91430" marT="30542" marB="3054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d   d</a:t>
                      </a:r>
                    </a:p>
                  </a:txBody>
                  <a:tcPr marL="91430" marR="91430" marT="30542" marB="305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0   1   0</a:t>
                      </a:r>
                    </a:p>
                  </a:txBody>
                  <a:tcPr marL="91430" marR="91430" marT="30542" marB="305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88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0   0</a:t>
                      </a:r>
                    </a:p>
                  </a:txBody>
                  <a:tcPr marL="91430" marR="91430" marT="30542" marB="3054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1   1</a:t>
                      </a:r>
                    </a:p>
                  </a:txBody>
                  <a:tcPr marL="91430" marR="91430" marT="30542" marB="305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0   0   1</a:t>
                      </a:r>
                    </a:p>
                  </a:txBody>
                  <a:tcPr marL="91430" marR="91430" marT="30542" marB="305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88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1   1</a:t>
                      </a:r>
                    </a:p>
                  </a:txBody>
                  <a:tcPr marL="91430" marR="91430" marT="30542" marB="3054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1   1</a:t>
                      </a:r>
                    </a:p>
                  </a:txBody>
                  <a:tcPr marL="91430" marR="91430" marT="30542" marB="305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1   0   0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0   1   0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0   0   1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0   0   1</a:t>
                      </a:r>
                    </a:p>
                  </a:txBody>
                  <a:tcPr marL="91430" marR="91430" marT="30542" marB="3054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2798" name="Group 48"/>
          <p:cNvGrpSpPr/>
          <p:nvPr/>
        </p:nvGrpSpPr>
        <p:grpSpPr>
          <a:xfrm>
            <a:off x="1447800" y="2703513"/>
            <a:ext cx="3276600" cy="0"/>
            <a:chOff x="1200" y="650"/>
            <a:chExt cx="2064" cy="0"/>
          </a:xfrm>
        </p:grpSpPr>
        <p:sp>
          <p:nvSpPr>
            <p:cNvPr id="32855" name="Line 32"/>
            <p:cNvSpPr/>
            <p:nvPr/>
          </p:nvSpPr>
          <p:spPr>
            <a:xfrm>
              <a:off x="1200" y="650"/>
              <a:ext cx="118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6" name="Line 33"/>
            <p:cNvSpPr/>
            <p:nvPr/>
          </p:nvSpPr>
          <p:spPr>
            <a:xfrm>
              <a:off x="1610" y="650"/>
              <a:ext cx="118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7" name="Line 34"/>
            <p:cNvSpPr/>
            <p:nvPr/>
          </p:nvSpPr>
          <p:spPr>
            <a:xfrm>
              <a:off x="1776" y="650"/>
              <a:ext cx="118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8" name="Line 35"/>
            <p:cNvSpPr/>
            <p:nvPr/>
          </p:nvSpPr>
          <p:spPr>
            <a:xfrm>
              <a:off x="2160" y="650"/>
              <a:ext cx="118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59" name="Line 36"/>
            <p:cNvSpPr/>
            <p:nvPr/>
          </p:nvSpPr>
          <p:spPr>
            <a:xfrm>
              <a:off x="3146" y="650"/>
              <a:ext cx="118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7700" name="Text Box 56"/>
          <p:cNvSpPr txBox="1"/>
          <p:nvPr/>
        </p:nvSpPr>
        <p:spPr>
          <a:xfrm>
            <a:off x="367030" y="4387850"/>
            <a:ext cx="45116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逻辑电路图参见书</a:t>
            </a:r>
            <a:r>
              <a:rPr lang="en-US" altLang="zh-CN" sz="1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P58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图</a:t>
            </a:r>
            <a:r>
              <a:rPr lang="en-US" altLang="zh-CN" sz="1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2.28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1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）。</a:t>
            </a:r>
          </a:p>
        </p:txBody>
      </p:sp>
      <p:grpSp>
        <p:nvGrpSpPr>
          <p:cNvPr id="27701" name="Group 76"/>
          <p:cNvGrpSpPr/>
          <p:nvPr/>
        </p:nvGrpSpPr>
        <p:grpSpPr>
          <a:xfrm>
            <a:off x="609600" y="2851150"/>
            <a:ext cx="3429000" cy="1428750"/>
            <a:chOff x="384" y="768"/>
            <a:chExt cx="2160" cy="1200"/>
          </a:xfrm>
        </p:grpSpPr>
        <p:sp>
          <p:nvSpPr>
            <p:cNvPr id="32832" name="Rectangle 57"/>
            <p:cNvSpPr/>
            <p:nvPr/>
          </p:nvSpPr>
          <p:spPr>
            <a:xfrm>
              <a:off x="384" y="768"/>
              <a:ext cx="2160" cy="1200"/>
            </a:xfrm>
            <a:prstGeom prst="rect">
              <a:avLst/>
            </a:prstGeom>
            <a:solidFill>
              <a:srgbClr val="BDD7EE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833" name="Rectangle 60"/>
            <p:cNvSpPr/>
            <p:nvPr/>
          </p:nvSpPr>
          <p:spPr>
            <a:xfrm>
              <a:off x="1152" y="960"/>
              <a:ext cx="672" cy="86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32834" name="Text Box 61"/>
            <p:cNvSpPr txBox="1"/>
            <p:nvPr/>
          </p:nvSpPr>
          <p:spPr>
            <a:xfrm>
              <a:off x="1200" y="1092"/>
              <a:ext cx="587" cy="6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比较</a:t>
              </a:r>
            </a:p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电路</a:t>
              </a:r>
            </a:p>
          </p:txBody>
        </p:sp>
        <p:sp>
          <p:nvSpPr>
            <p:cNvPr id="32835" name="Line 62"/>
            <p:cNvSpPr/>
            <p:nvPr/>
          </p:nvSpPr>
          <p:spPr>
            <a:xfrm>
              <a:off x="864" y="1104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6" name="Line 63"/>
            <p:cNvSpPr/>
            <p:nvPr/>
          </p:nvSpPr>
          <p:spPr>
            <a:xfrm>
              <a:off x="864" y="1488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7" name="Line 64"/>
            <p:cNvSpPr/>
            <p:nvPr/>
          </p:nvSpPr>
          <p:spPr>
            <a:xfrm>
              <a:off x="1826" y="1152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8" name="Line 65"/>
            <p:cNvSpPr/>
            <p:nvPr/>
          </p:nvSpPr>
          <p:spPr>
            <a:xfrm>
              <a:off x="1826" y="1392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9" name="Text Box 66"/>
            <p:cNvSpPr txBox="1"/>
            <p:nvPr/>
          </p:nvSpPr>
          <p:spPr>
            <a:xfrm>
              <a:off x="576" y="912"/>
              <a:ext cx="336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x</a:t>
              </a:r>
              <a:r>
                <a:rPr lang="en-US" altLang="zh-CN" sz="1800" b="1" baseline="-25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</a:p>
          </p:txBody>
        </p:sp>
        <p:sp>
          <p:nvSpPr>
            <p:cNvPr id="32840" name="Text Box 67"/>
            <p:cNvSpPr txBox="1"/>
            <p:nvPr/>
          </p:nvSpPr>
          <p:spPr>
            <a:xfrm>
              <a:off x="576" y="1104"/>
              <a:ext cx="336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x</a:t>
              </a:r>
              <a:r>
                <a:rPr lang="en-US" altLang="zh-CN" sz="1800" b="1" baseline="-25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</a:p>
          </p:txBody>
        </p:sp>
        <p:sp>
          <p:nvSpPr>
            <p:cNvPr id="32841" name="Text Box 68"/>
            <p:cNvSpPr txBox="1"/>
            <p:nvPr/>
          </p:nvSpPr>
          <p:spPr>
            <a:xfrm>
              <a:off x="576" y="1315"/>
              <a:ext cx="336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y</a:t>
              </a:r>
              <a:r>
                <a:rPr lang="en-US" altLang="zh-CN" sz="1800" b="1" baseline="-25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</a:p>
          </p:txBody>
        </p:sp>
        <p:sp>
          <p:nvSpPr>
            <p:cNvPr id="32842" name="Line 69"/>
            <p:cNvSpPr/>
            <p:nvPr/>
          </p:nvSpPr>
          <p:spPr>
            <a:xfrm>
              <a:off x="864" y="129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3" name="Text Box 70"/>
            <p:cNvSpPr txBox="1"/>
            <p:nvPr/>
          </p:nvSpPr>
          <p:spPr>
            <a:xfrm>
              <a:off x="2064" y="1027"/>
              <a:ext cx="336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F</a:t>
              </a:r>
              <a:r>
                <a:rPr lang="en-US" altLang="zh-CN" sz="1800" b="1" baseline="-25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</a:p>
          </p:txBody>
        </p:sp>
        <p:sp>
          <p:nvSpPr>
            <p:cNvPr id="32844" name="Text Box 71"/>
            <p:cNvSpPr txBox="1"/>
            <p:nvPr/>
          </p:nvSpPr>
          <p:spPr>
            <a:xfrm>
              <a:off x="2064" y="1248"/>
              <a:ext cx="336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F</a:t>
              </a:r>
              <a:r>
                <a:rPr lang="en-US" altLang="zh-CN" sz="1800" b="1" baseline="-25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2</a:t>
              </a:r>
            </a:p>
          </p:txBody>
        </p:sp>
        <p:sp>
          <p:nvSpPr>
            <p:cNvPr id="32845" name="Line 72"/>
            <p:cNvSpPr/>
            <p:nvPr/>
          </p:nvSpPr>
          <p:spPr>
            <a:xfrm>
              <a:off x="864" y="168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6" name="Text Box 73"/>
            <p:cNvSpPr txBox="1"/>
            <p:nvPr/>
          </p:nvSpPr>
          <p:spPr>
            <a:xfrm>
              <a:off x="576" y="1516"/>
              <a:ext cx="336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y</a:t>
              </a:r>
              <a:r>
                <a:rPr lang="en-US" altLang="zh-CN" sz="1800" b="1" baseline="-25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</a:t>
              </a:r>
            </a:p>
          </p:txBody>
        </p:sp>
        <p:sp>
          <p:nvSpPr>
            <p:cNvPr id="32847" name="Line 74"/>
            <p:cNvSpPr/>
            <p:nvPr/>
          </p:nvSpPr>
          <p:spPr>
            <a:xfrm>
              <a:off x="1825" y="1632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48" name="Text Box 75"/>
            <p:cNvSpPr txBox="1"/>
            <p:nvPr/>
          </p:nvSpPr>
          <p:spPr>
            <a:xfrm>
              <a:off x="2064" y="1488"/>
              <a:ext cx="336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F</a:t>
              </a:r>
              <a:r>
                <a:rPr lang="en-US" altLang="zh-CN" sz="1800" b="1" baseline="-2500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</a:p>
          </p:txBody>
        </p:sp>
      </p:grpSp>
      <p:pic>
        <p:nvPicPr>
          <p:cNvPr id="3280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045528"/>
            <a:ext cx="4900613" cy="167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/>
      <p:bldP spid="27700" grpId="0"/>
      <p:bldP spid="27700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日期占位符 3"/>
          <p:cNvSpPr txBox="1">
            <a:spLocks noGrp="1" noChangeArrowheads="1"/>
          </p:cNvSpPr>
          <p:nvPr/>
        </p:nvSpPr>
        <p:spPr bwMode="auto">
          <a:xfrm>
            <a:off x="1143000" y="-17462"/>
            <a:ext cx="674688" cy="15875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100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6A78AED-6C24-405B-9F29-EAFEAF5673E2}" type="datetime1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10:00:04</a:t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5" name="灯片编号占位符 5"/>
          <p:cNvSpPr txBox="1">
            <a:spLocks noGrp="1" noChangeArrowheads="1"/>
          </p:cNvSpPr>
          <p:nvPr/>
        </p:nvSpPr>
        <p:spPr bwMode="auto">
          <a:xfrm>
            <a:off x="7704138" y="5056188"/>
            <a:ext cx="323850" cy="142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0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E812AE1-965F-44CE-88DE-0AE1FFB9B199}" type="slidenum"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17</a:t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417513"/>
            <a:ext cx="3544888" cy="492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设计思考题：</a:t>
            </a:r>
            <a:r>
              <a:rPr kumimoji="0" lang="zh-CN" altLang="en-US" sz="255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 </a:t>
            </a:r>
            <a:r>
              <a:rPr kumimoji="0" lang="zh-CN" altLang="en-US" sz="195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码制转换电路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9740" y="1153795"/>
            <a:ext cx="4509135" cy="1085850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输入为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2421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码，用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“ABCD”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指代；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输出为余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码用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“Y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3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0</a:t>
            </a:r>
            <a:r>
              <a:rPr kumimoji="0" lang="en-US" altLang="zh-CN" sz="2000" b="1" i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”</a:t>
            </a:r>
            <a:r>
              <a:rPr lang="zh-CN" altLang="en-US" sz="2000" b="1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指代。</a:t>
            </a:r>
            <a:endParaRPr kumimoji="0" lang="en-US" altLang="zh-CN" sz="2000" b="1" i="0" u="none" strike="noStrike" kern="1200" cap="none" spc="0" normalizeH="0" baseline="-2500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171450" marR="0" lvl="0" indent="-171450" algn="l" defTabSz="685800" rtl="0" eaLnBrk="1" fontAlgn="base" latinLnBrk="0" hangingPunct="1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    </a:t>
            </a:r>
          </a:p>
        </p:txBody>
      </p:sp>
      <p:graphicFrame>
        <p:nvGraphicFramePr>
          <p:cNvPr id="91142" name="Group 6"/>
          <p:cNvGraphicFramePr>
            <a:graphicFrameLocks noGrp="1"/>
          </p:cNvGraphicFramePr>
          <p:nvPr/>
        </p:nvGraphicFramePr>
        <p:xfrm>
          <a:off x="5400358" y="429578"/>
          <a:ext cx="3044825" cy="4553150"/>
        </p:xfrm>
        <a:graphic>
          <a:graphicData uri="http://schemas.openxmlformats.org/drawingml/2006/table">
            <a:tbl>
              <a:tblPr/>
              <a:tblGrid>
                <a:gridCol w="581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7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60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67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十进制数</a:t>
                      </a:r>
                      <a:endParaRPr kumimoji="0" lang="zh-CN" sz="17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68589" marR="68589" marT="34300" marB="343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A B C D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68589" marR="68589" marT="34300" marB="343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</a:t>
                      </a:r>
                      <a:endParaRPr kumimoji="0" 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68589" marR="68589" marT="34300" marB="343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0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9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68589" marR="68589" marT="34300" marB="343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0  1  1  1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1  1  1  1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68589" marR="68589" marT="34300" marB="343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1  1  0  0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L="68589" marR="68589" marT="34300" marB="343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244" name="Line 96"/>
          <p:cNvSpPr/>
          <p:nvPr/>
        </p:nvSpPr>
        <p:spPr>
          <a:xfrm>
            <a:off x="5446395" y="2199640"/>
            <a:ext cx="2971800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5" name="Line 97"/>
          <p:cNvSpPr/>
          <p:nvPr/>
        </p:nvSpPr>
        <p:spPr>
          <a:xfrm>
            <a:off x="5446395" y="3628390"/>
            <a:ext cx="2971800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6" name="Rectangle 108"/>
          <p:cNvSpPr/>
          <p:nvPr/>
        </p:nvSpPr>
        <p:spPr>
          <a:xfrm>
            <a:off x="861378" y="2301875"/>
            <a:ext cx="2291080" cy="768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分析过程：</a:t>
            </a:r>
          </a:p>
          <a:p>
            <a:pPr eaLnBrk="1" hangingPunct="1">
              <a:spcBef>
                <a:spcPct val="20000"/>
              </a:spcBef>
            </a:pPr>
            <a:r>
              <a:rPr lang="zh-CN" altLang="en-US" dirty="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第一</a:t>
            </a:r>
            <a:r>
              <a:rPr lang="zh-CN" altLang="en-US" sz="1800" dirty="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步，列出真值表</a:t>
            </a:r>
          </a:p>
        </p:txBody>
      </p:sp>
    </p:spTree>
    <p:extLst>
      <p:ext uri="{BB962C8B-B14F-4D97-AF65-F5344CB8AC3E}">
        <p14:creationId xmlns:p14="http://schemas.microsoft.com/office/powerpoint/2010/main" val="88222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build="p"/>
      <p:bldP spid="522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日期占位符 3"/>
          <p:cNvSpPr txBox="1">
            <a:spLocks noGrp="1" noChangeArrowheads="1"/>
          </p:cNvSpPr>
          <p:nvPr/>
        </p:nvSpPr>
        <p:spPr bwMode="auto">
          <a:xfrm>
            <a:off x="1143000" y="92075"/>
            <a:ext cx="674688" cy="15875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100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88A66D4-1938-4671-BBE4-7AE8C584CDD6}" type="datetime1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10:00:04</a:t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19" name="灯片编号占位符 5"/>
          <p:cNvSpPr txBox="1">
            <a:spLocks noGrp="1" noChangeArrowheads="1"/>
          </p:cNvSpPr>
          <p:nvPr/>
        </p:nvSpPr>
        <p:spPr bwMode="auto">
          <a:xfrm>
            <a:off x="7704138" y="5165725"/>
            <a:ext cx="323850" cy="142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0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79F61BC-0458-411F-9266-89B924E0C472}" type="slidenum"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18</a:t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6020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28750" y="469900"/>
            <a:ext cx="5372100" cy="43973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95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第二步：</a:t>
            </a:r>
            <a:r>
              <a:rPr kumimoji="0" lang="zh-CN" altLang="en-US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按</a:t>
            </a:r>
            <a:r>
              <a:rPr kumimoji="0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Y</a:t>
            </a:r>
            <a:r>
              <a:rPr kumimoji="0" lang="en-US" altLang="zh-CN" sz="195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3</a:t>
            </a:r>
            <a:r>
              <a:rPr kumimoji="0" lang="zh-CN" altLang="en-US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、</a:t>
            </a:r>
            <a:r>
              <a:rPr kumimoji="0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Y</a:t>
            </a:r>
            <a:r>
              <a:rPr kumimoji="0" lang="en-US" altLang="zh-CN" sz="195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2</a:t>
            </a:r>
            <a:r>
              <a:rPr kumimoji="0" lang="zh-CN" altLang="en-US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、</a:t>
            </a:r>
            <a:r>
              <a:rPr kumimoji="0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Y</a:t>
            </a:r>
            <a:r>
              <a:rPr kumimoji="0" lang="en-US" altLang="zh-CN" sz="195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1</a:t>
            </a:r>
            <a:r>
              <a:rPr kumimoji="0" lang="zh-CN" altLang="en-US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和</a:t>
            </a:r>
            <a:r>
              <a:rPr kumimoji="0" lang="en-US" altLang="zh-CN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Y</a:t>
            </a:r>
            <a:r>
              <a:rPr kumimoji="0" lang="en-US" altLang="zh-CN" sz="1950" b="1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0</a:t>
            </a:r>
            <a:r>
              <a:rPr kumimoji="0" lang="zh-CN" altLang="en-US" sz="195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分别填完卡诺图</a:t>
            </a:r>
          </a:p>
        </p:txBody>
      </p:sp>
      <p:grpSp>
        <p:nvGrpSpPr>
          <p:cNvPr id="53253" name="Group 31"/>
          <p:cNvGrpSpPr/>
          <p:nvPr/>
        </p:nvGrpSpPr>
        <p:grpSpPr>
          <a:xfrm>
            <a:off x="1143000" y="795338"/>
            <a:ext cx="1484313" cy="2170112"/>
            <a:chOff x="0" y="0"/>
            <a:chExt cx="1248" cy="1748"/>
          </a:xfrm>
        </p:grpSpPr>
        <p:sp>
          <p:nvSpPr>
            <p:cNvPr id="53542" name="Line 32"/>
            <p:cNvSpPr/>
            <p:nvPr/>
          </p:nvSpPr>
          <p:spPr>
            <a:xfrm flipH="1" flipV="1">
              <a:off x="144" y="48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43" name="Text Box 33"/>
            <p:cNvSpPr txBox="1"/>
            <p:nvPr/>
          </p:nvSpPr>
          <p:spPr>
            <a:xfrm>
              <a:off x="384" y="0"/>
              <a:ext cx="384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AB</a:t>
              </a:r>
            </a:p>
          </p:txBody>
        </p:sp>
        <p:sp>
          <p:nvSpPr>
            <p:cNvPr id="53544" name="Text Box 34"/>
            <p:cNvSpPr txBox="1"/>
            <p:nvPr/>
          </p:nvSpPr>
          <p:spPr>
            <a:xfrm>
              <a:off x="0" y="192"/>
              <a:ext cx="384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CD</a:t>
              </a:r>
            </a:p>
          </p:txBody>
        </p:sp>
        <p:sp>
          <p:nvSpPr>
            <p:cNvPr id="53545" name="Text Box 35"/>
            <p:cNvSpPr txBox="1"/>
            <p:nvPr/>
          </p:nvSpPr>
          <p:spPr>
            <a:xfrm>
              <a:off x="912" y="1488"/>
              <a:ext cx="336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5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53254" name="Group 64"/>
          <p:cNvGrpSpPr/>
          <p:nvPr/>
        </p:nvGrpSpPr>
        <p:grpSpPr>
          <a:xfrm>
            <a:off x="3200400" y="795338"/>
            <a:ext cx="1533525" cy="2170112"/>
            <a:chOff x="0" y="0"/>
            <a:chExt cx="1248" cy="1748"/>
          </a:xfrm>
        </p:grpSpPr>
        <p:sp>
          <p:nvSpPr>
            <p:cNvPr id="53538" name="Line 65"/>
            <p:cNvSpPr/>
            <p:nvPr/>
          </p:nvSpPr>
          <p:spPr>
            <a:xfrm flipH="1" flipV="1">
              <a:off x="144" y="48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9" name="Text Box 66"/>
            <p:cNvSpPr txBox="1"/>
            <p:nvPr/>
          </p:nvSpPr>
          <p:spPr>
            <a:xfrm>
              <a:off x="384" y="0"/>
              <a:ext cx="384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AB</a:t>
              </a:r>
            </a:p>
          </p:txBody>
        </p:sp>
        <p:sp>
          <p:nvSpPr>
            <p:cNvPr id="53540" name="Text Box 67"/>
            <p:cNvSpPr txBox="1"/>
            <p:nvPr/>
          </p:nvSpPr>
          <p:spPr>
            <a:xfrm>
              <a:off x="0" y="192"/>
              <a:ext cx="384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CD</a:t>
              </a:r>
            </a:p>
          </p:txBody>
        </p:sp>
        <p:sp>
          <p:nvSpPr>
            <p:cNvPr id="53541" name="Text Box 68"/>
            <p:cNvSpPr txBox="1"/>
            <p:nvPr/>
          </p:nvSpPr>
          <p:spPr>
            <a:xfrm>
              <a:off x="912" y="1488"/>
              <a:ext cx="336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5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53255" name="Group 113"/>
          <p:cNvGrpSpPr/>
          <p:nvPr/>
        </p:nvGrpSpPr>
        <p:grpSpPr>
          <a:xfrm>
            <a:off x="1143000" y="2841625"/>
            <a:ext cx="1485900" cy="2174875"/>
            <a:chOff x="0" y="0"/>
            <a:chExt cx="1248" cy="1748"/>
          </a:xfrm>
        </p:grpSpPr>
        <p:sp>
          <p:nvSpPr>
            <p:cNvPr id="53534" name="Line 114"/>
            <p:cNvSpPr/>
            <p:nvPr/>
          </p:nvSpPr>
          <p:spPr>
            <a:xfrm flipH="1" flipV="1">
              <a:off x="144" y="48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5" name="Text Box 115"/>
            <p:cNvSpPr txBox="1"/>
            <p:nvPr/>
          </p:nvSpPr>
          <p:spPr>
            <a:xfrm>
              <a:off x="384" y="0"/>
              <a:ext cx="384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AB</a:t>
              </a:r>
            </a:p>
          </p:txBody>
        </p:sp>
        <p:sp>
          <p:nvSpPr>
            <p:cNvPr id="53536" name="Text Box 116"/>
            <p:cNvSpPr txBox="1"/>
            <p:nvPr/>
          </p:nvSpPr>
          <p:spPr>
            <a:xfrm>
              <a:off x="0" y="192"/>
              <a:ext cx="384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CD</a:t>
              </a:r>
            </a:p>
          </p:txBody>
        </p:sp>
        <p:sp>
          <p:nvSpPr>
            <p:cNvPr id="53537" name="Text Box 117"/>
            <p:cNvSpPr txBox="1"/>
            <p:nvPr/>
          </p:nvSpPr>
          <p:spPr>
            <a:xfrm>
              <a:off x="912" y="1488"/>
              <a:ext cx="336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5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53256" name="Group 146"/>
          <p:cNvGrpSpPr/>
          <p:nvPr/>
        </p:nvGrpSpPr>
        <p:grpSpPr>
          <a:xfrm>
            <a:off x="3200400" y="2841625"/>
            <a:ext cx="1485900" cy="2174875"/>
            <a:chOff x="0" y="0"/>
            <a:chExt cx="1248" cy="1748"/>
          </a:xfrm>
        </p:grpSpPr>
        <p:sp>
          <p:nvSpPr>
            <p:cNvPr id="53530" name="Line 147"/>
            <p:cNvSpPr/>
            <p:nvPr/>
          </p:nvSpPr>
          <p:spPr>
            <a:xfrm flipH="1" flipV="1">
              <a:off x="144" y="48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531" name="Text Box 148"/>
            <p:cNvSpPr txBox="1"/>
            <p:nvPr/>
          </p:nvSpPr>
          <p:spPr>
            <a:xfrm>
              <a:off x="384" y="0"/>
              <a:ext cx="384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AB</a:t>
              </a:r>
            </a:p>
          </p:txBody>
        </p:sp>
        <p:sp>
          <p:nvSpPr>
            <p:cNvPr id="53532" name="Text Box 149"/>
            <p:cNvSpPr txBox="1"/>
            <p:nvPr/>
          </p:nvSpPr>
          <p:spPr>
            <a:xfrm>
              <a:off x="0" y="192"/>
              <a:ext cx="384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CD</a:t>
              </a:r>
            </a:p>
          </p:txBody>
        </p:sp>
        <p:sp>
          <p:nvSpPr>
            <p:cNvPr id="53533" name="Text Box 150"/>
            <p:cNvSpPr txBox="1"/>
            <p:nvPr/>
          </p:nvSpPr>
          <p:spPr>
            <a:xfrm>
              <a:off x="912" y="1488"/>
              <a:ext cx="336" cy="26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5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graphicFrame>
        <p:nvGraphicFramePr>
          <p:cNvPr id="92185" name="Group 25"/>
          <p:cNvGraphicFramePr>
            <a:graphicFrameLocks noGrp="1"/>
          </p:cNvGraphicFramePr>
          <p:nvPr/>
        </p:nvGraphicFramePr>
        <p:xfrm>
          <a:off x="1657350" y="1138238"/>
          <a:ext cx="1293814" cy="1558925"/>
        </p:xfrm>
        <a:graphic>
          <a:graphicData uri="http://schemas.openxmlformats.org/drawingml/2006/table">
            <a:tbl>
              <a:tblPr/>
              <a:tblGrid>
                <a:gridCol w="323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212" name="Group 52"/>
          <p:cNvGraphicFramePr>
            <a:graphicFrameLocks noGrp="1"/>
          </p:cNvGraphicFramePr>
          <p:nvPr/>
        </p:nvGraphicFramePr>
        <p:xfrm>
          <a:off x="1657350" y="1138238"/>
          <a:ext cx="1293814" cy="1558925"/>
        </p:xfrm>
        <a:graphic>
          <a:graphicData uri="http://schemas.openxmlformats.org/drawingml/2006/table">
            <a:tbl>
              <a:tblPr/>
              <a:tblGrid>
                <a:gridCol w="323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239" name="Group 79"/>
          <p:cNvGraphicFramePr>
            <a:graphicFrameLocks noGrp="1"/>
          </p:cNvGraphicFramePr>
          <p:nvPr/>
        </p:nvGraphicFramePr>
        <p:xfrm>
          <a:off x="3714750" y="1138238"/>
          <a:ext cx="1289049" cy="1558925"/>
        </p:xfrm>
        <a:graphic>
          <a:graphicData uri="http://schemas.openxmlformats.org/drawingml/2006/table">
            <a:tbl>
              <a:tblPr/>
              <a:tblGrid>
                <a:gridCol w="32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266" name="Group 106"/>
          <p:cNvGraphicFramePr>
            <a:graphicFrameLocks noGrp="1"/>
          </p:cNvGraphicFramePr>
          <p:nvPr/>
        </p:nvGraphicFramePr>
        <p:xfrm>
          <a:off x="3714750" y="1138238"/>
          <a:ext cx="1289049" cy="1558925"/>
        </p:xfrm>
        <a:graphic>
          <a:graphicData uri="http://schemas.openxmlformats.org/drawingml/2006/table">
            <a:tbl>
              <a:tblPr/>
              <a:tblGrid>
                <a:gridCol w="32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86" marB="3428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293" name="Group 133"/>
          <p:cNvGraphicFramePr>
            <a:graphicFrameLocks noGrp="1"/>
          </p:cNvGraphicFramePr>
          <p:nvPr/>
        </p:nvGraphicFramePr>
        <p:xfrm>
          <a:off x="1657350" y="3184525"/>
          <a:ext cx="1293814" cy="1557338"/>
        </p:xfrm>
        <a:graphic>
          <a:graphicData uri="http://schemas.openxmlformats.org/drawingml/2006/table">
            <a:tbl>
              <a:tblPr/>
              <a:tblGrid>
                <a:gridCol w="323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5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45" marB="3424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45" marB="342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45" marB="342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45" marB="342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45" marB="3424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45" marB="342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45" marB="342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45" marB="342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9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45" marB="3424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45" marB="342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45" marB="342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45" marB="342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8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45" marB="3424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45" marB="342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45" marB="342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45" marB="3424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5292" name="Group 300"/>
          <p:cNvGraphicFramePr>
            <a:graphicFrameLocks noGrp="1"/>
          </p:cNvGraphicFramePr>
          <p:nvPr/>
        </p:nvGraphicFramePr>
        <p:xfrm>
          <a:off x="3714750" y="3184525"/>
          <a:ext cx="1289049" cy="1554240"/>
        </p:xfrm>
        <a:graphic>
          <a:graphicData uri="http://schemas.openxmlformats.org/drawingml/2006/table">
            <a:tbl>
              <a:tblPr/>
              <a:tblGrid>
                <a:gridCol w="32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5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0" marB="3426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0" marB="342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0" marB="342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0" marB="342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0" marB="3426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0" marB="342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0" marB="342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0" marB="342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0" marB="3426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0" marB="342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0" marB="342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0" marB="342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4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0" marB="3426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0" marB="342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0" marB="342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0" marB="3426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5293" name="Group 301"/>
          <p:cNvGraphicFramePr>
            <a:graphicFrameLocks noGrp="1"/>
          </p:cNvGraphicFramePr>
          <p:nvPr/>
        </p:nvGraphicFramePr>
        <p:xfrm>
          <a:off x="3714750" y="3211513"/>
          <a:ext cx="1289049" cy="1522411"/>
        </p:xfrm>
        <a:graphic>
          <a:graphicData uri="http://schemas.openxmlformats.org/drawingml/2006/table">
            <a:tbl>
              <a:tblPr/>
              <a:tblGrid>
                <a:gridCol w="32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1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7" marB="3426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7" marB="3426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7" marB="3426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7" marB="3426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065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7" marB="3426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7" marB="3426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7" marB="3426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7" marB="3426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46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7" marB="3426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7" marB="3426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7" marB="3426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7" marB="3426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14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7" marB="3426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7" marB="3426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7" marB="3426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67" marB="3426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374" name="Group 214"/>
          <p:cNvGraphicFramePr>
            <a:graphicFrameLocks noGrp="1"/>
          </p:cNvGraphicFramePr>
          <p:nvPr/>
        </p:nvGraphicFramePr>
        <p:xfrm>
          <a:off x="5486400" y="854075"/>
          <a:ext cx="2114550" cy="4255343"/>
        </p:xfrm>
        <a:graphic>
          <a:graphicData uri="http://schemas.openxmlformats.org/drawingml/2006/table">
            <a:tbl>
              <a:tblPr/>
              <a:tblGrid>
                <a:gridCol w="103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B C D</a:t>
                      </a:r>
                      <a:endParaRPr kumimoji="0" 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1  1  0  0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385" name="Group 225"/>
          <p:cNvGraphicFramePr>
            <a:graphicFrameLocks noGrp="1"/>
          </p:cNvGraphicFramePr>
          <p:nvPr/>
        </p:nvGraphicFramePr>
        <p:xfrm>
          <a:off x="5486400" y="854075"/>
          <a:ext cx="2114550" cy="4255343"/>
        </p:xfrm>
        <a:graphic>
          <a:graphicData uri="http://schemas.openxmlformats.org/drawingml/2006/table">
            <a:tbl>
              <a:tblPr/>
              <a:tblGrid>
                <a:gridCol w="103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B C D</a:t>
                      </a:r>
                      <a:endParaRPr kumimoji="0" 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1  0  0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396" name="Group 236"/>
          <p:cNvGraphicFramePr>
            <a:graphicFrameLocks noGrp="1"/>
          </p:cNvGraphicFramePr>
          <p:nvPr/>
        </p:nvGraphicFramePr>
        <p:xfrm>
          <a:off x="5486400" y="854075"/>
          <a:ext cx="2114550" cy="4255343"/>
        </p:xfrm>
        <a:graphic>
          <a:graphicData uri="http://schemas.openxmlformats.org/drawingml/2006/table">
            <a:tbl>
              <a:tblPr/>
              <a:tblGrid>
                <a:gridCol w="103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B C D</a:t>
                      </a:r>
                      <a:endParaRPr kumimoji="0" 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0  0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407" name="Group 247"/>
          <p:cNvGraphicFramePr>
            <a:graphicFrameLocks noGrp="1"/>
          </p:cNvGraphicFramePr>
          <p:nvPr/>
        </p:nvGraphicFramePr>
        <p:xfrm>
          <a:off x="1657350" y="3182938"/>
          <a:ext cx="1293814" cy="1558926"/>
        </p:xfrm>
        <a:graphic>
          <a:graphicData uri="http://schemas.openxmlformats.org/drawingml/2006/table">
            <a:tbl>
              <a:tblPr/>
              <a:tblGrid>
                <a:gridCol w="323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3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2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55" marB="3425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55" marB="342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55" marB="342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55" marB="342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55" marB="3425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55" marB="342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55" marB="342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55" marB="342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55" marB="3425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55" marB="342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55" marB="342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55" marB="342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55" marB="3425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55" marB="342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55" marB="342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59" marR="68559" marT="34255" marB="342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434" name="Group 274"/>
          <p:cNvGraphicFramePr>
            <a:graphicFrameLocks noGrp="1"/>
          </p:cNvGraphicFramePr>
          <p:nvPr/>
        </p:nvGraphicFramePr>
        <p:xfrm>
          <a:off x="5486400" y="854075"/>
          <a:ext cx="2114550" cy="4255343"/>
        </p:xfrm>
        <a:graphic>
          <a:graphicData uri="http://schemas.openxmlformats.org/drawingml/2006/table">
            <a:tbl>
              <a:tblPr/>
              <a:tblGrid>
                <a:gridCol w="103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B C D</a:t>
                      </a:r>
                      <a:endParaRPr kumimoji="0" 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2445" name="Group 285"/>
          <p:cNvGraphicFramePr>
            <a:graphicFrameLocks noGrp="1"/>
          </p:cNvGraphicFramePr>
          <p:nvPr/>
        </p:nvGraphicFramePr>
        <p:xfrm>
          <a:off x="5486400" y="852488"/>
          <a:ext cx="2114550" cy="4255679"/>
        </p:xfrm>
        <a:graphic>
          <a:graphicData uri="http://schemas.openxmlformats.org/drawingml/2006/table">
            <a:tbl>
              <a:tblPr/>
              <a:tblGrid>
                <a:gridCol w="1034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9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B C D</a:t>
                      </a:r>
                      <a:endParaRPr kumimoji="0" 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1" marB="3430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1" marB="343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5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1" marB="3430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301" marB="3430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528" name="Line 81"/>
          <p:cNvSpPr/>
          <p:nvPr/>
        </p:nvSpPr>
        <p:spPr>
          <a:xfrm>
            <a:off x="5600700" y="2312988"/>
            <a:ext cx="1943100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3529" name="Line 82"/>
          <p:cNvSpPr/>
          <p:nvPr/>
        </p:nvSpPr>
        <p:spPr>
          <a:xfrm>
            <a:off x="5600700" y="3848100"/>
            <a:ext cx="1943100" cy="0"/>
          </a:xfrm>
          <a:prstGeom prst="line">
            <a:avLst/>
          </a:prstGeom>
          <a:ln w="9525" cap="flat" cmpd="sng">
            <a:solidFill>
              <a:srgbClr val="FF9900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05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250"/>
                                        <p:tgtEl>
                                          <p:spTgt spid="8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250"/>
                                        <p:tgtEl>
                                          <p:spTgt spid="5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25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125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25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250"/>
                                        <p:tgtEl>
                                          <p:spTgt spid="92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250"/>
                                        <p:tgtEl>
                                          <p:spTgt spid="9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1250"/>
                                        <p:tgtEl>
                                          <p:spTgt spid="9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1250"/>
                                        <p:tgtEl>
                                          <p:spTgt spid="9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1250"/>
                                        <p:tgtEl>
                                          <p:spTgt spid="9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1250"/>
                                        <p:tgtEl>
                                          <p:spTgt spid="8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1250"/>
                                        <p:tgtEl>
                                          <p:spTgt spid="8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1250"/>
                                        <p:tgtEl>
                                          <p:spTgt spid="92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1250"/>
                                        <p:tgtEl>
                                          <p:spTgt spid="9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1250"/>
                                        <p:tgtEl>
                                          <p:spTgt spid="92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1250"/>
                                        <p:tgtEl>
                                          <p:spTgt spid="9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1250"/>
                                        <p:tgtEl>
                                          <p:spTgt spid="92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1250"/>
                                        <p:tgtEl>
                                          <p:spTgt spid="92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250"/>
                                        <p:tgtEl>
                                          <p:spTgt spid="5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1250"/>
                                        <p:tgtEl>
                                          <p:spTgt spid="53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日期占位符 3"/>
          <p:cNvSpPr txBox="1">
            <a:spLocks noGrp="1" noChangeArrowheads="1"/>
          </p:cNvSpPr>
          <p:nvPr/>
        </p:nvSpPr>
        <p:spPr bwMode="auto">
          <a:xfrm>
            <a:off x="1143000" y="92075"/>
            <a:ext cx="674688" cy="15875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100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266C22-315B-41BC-A339-DC97F3A4C320}" type="datetime1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10:00:04</a:t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3" name="灯片编号占位符 5"/>
          <p:cNvSpPr txBox="1">
            <a:spLocks noGrp="1" noChangeArrowheads="1"/>
          </p:cNvSpPr>
          <p:nvPr/>
        </p:nvSpPr>
        <p:spPr bwMode="auto">
          <a:xfrm>
            <a:off x="7704138" y="5165725"/>
            <a:ext cx="323850" cy="142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0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7E96CA-27B8-489A-9043-4E6729055F10}" type="slidenum"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485900" y="430213"/>
            <a:ext cx="4914900" cy="417513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95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+mj-lt"/>
                <a:ea typeface="华文新魏" panose="02010800040101010101" pitchFamily="2" charset="-122"/>
                <a:cs typeface="+mj-cs"/>
              </a:rPr>
              <a:t>第三步：</a:t>
            </a:r>
            <a:r>
              <a:rPr kumimoji="0" lang="zh-CN" altLang="en-US" sz="19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华文新魏" panose="02010800040101010101" pitchFamily="2" charset="-122"/>
                <a:cs typeface="+mj-cs"/>
              </a:rPr>
              <a:t>找出最小覆盖并写出最简表达式</a:t>
            </a:r>
          </a:p>
        </p:txBody>
      </p:sp>
      <p:graphicFrame>
        <p:nvGraphicFramePr>
          <p:cNvPr id="54277" name="Group 6"/>
          <p:cNvGraphicFramePr>
            <a:graphicFrameLocks noGrp="1"/>
          </p:cNvGraphicFramePr>
          <p:nvPr/>
        </p:nvGraphicFramePr>
        <p:xfrm>
          <a:off x="1601788" y="1081088"/>
          <a:ext cx="1673225" cy="1654176"/>
        </p:xfrm>
        <a:graphic>
          <a:graphicData uri="http://schemas.openxmlformats.org/drawingml/2006/table">
            <a:tbl>
              <a:tblPr/>
              <a:tblGrid>
                <a:gridCol w="417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16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304" name="Group 136"/>
          <p:cNvGrpSpPr/>
          <p:nvPr/>
        </p:nvGrpSpPr>
        <p:grpSpPr>
          <a:xfrm>
            <a:off x="1143000" y="790575"/>
            <a:ext cx="1485900" cy="2265363"/>
            <a:chOff x="0" y="0"/>
            <a:chExt cx="1248" cy="1735"/>
          </a:xfrm>
        </p:grpSpPr>
        <p:sp>
          <p:nvSpPr>
            <p:cNvPr id="54414" name="Line 137"/>
            <p:cNvSpPr/>
            <p:nvPr/>
          </p:nvSpPr>
          <p:spPr>
            <a:xfrm flipH="1" flipV="1">
              <a:off x="144" y="48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15" name="Text Box 138"/>
            <p:cNvSpPr txBox="1"/>
            <p:nvPr/>
          </p:nvSpPr>
          <p:spPr>
            <a:xfrm>
              <a:off x="384" y="0"/>
              <a:ext cx="384" cy="24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AB</a:t>
              </a:r>
            </a:p>
          </p:txBody>
        </p:sp>
        <p:sp>
          <p:nvSpPr>
            <p:cNvPr id="54416" name="Text Box 139"/>
            <p:cNvSpPr txBox="1"/>
            <p:nvPr/>
          </p:nvSpPr>
          <p:spPr>
            <a:xfrm>
              <a:off x="0" y="192"/>
              <a:ext cx="384" cy="24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CD</a:t>
              </a:r>
            </a:p>
          </p:txBody>
        </p:sp>
        <p:sp>
          <p:nvSpPr>
            <p:cNvPr id="54417" name="Text Box 140"/>
            <p:cNvSpPr txBox="1"/>
            <p:nvPr/>
          </p:nvSpPr>
          <p:spPr>
            <a:xfrm>
              <a:off x="912" y="1488"/>
              <a:ext cx="336" cy="24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5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sp>
        <p:nvSpPr>
          <p:cNvPr id="54305" name="Rectangle 141"/>
          <p:cNvSpPr/>
          <p:nvPr/>
        </p:nvSpPr>
        <p:spPr>
          <a:xfrm>
            <a:off x="2568575" y="1203325"/>
            <a:ext cx="571500" cy="1439863"/>
          </a:xfrm>
          <a:prstGeom prst="rect">
            <a:avLst/>
          </a:prstGeom>
          <a:noFill/>
          <a:ln w="28575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4419" name="Group 147"/>
          <p:cNvGraphicFramePr>
            <a:graphicFrameLocks noGrp="1"/>
          </p:cNvGraphicFramePr>
          <p:nvPr/>
        </p:nvGraphicFramePr>
        <p:xfrm>
          <a:off x="3708400" y="1081088"/>
          <a:ext cx="1566863" cy="1708150"/>
        </p:xfrm>
        <a:graphic>
          <a:graphicData uri="http://schemas.openxmlformats.org/drawingml/2006/table">
            <a:tbl>
              <a:tblPr/>
              <a:tblGrid>
                <a:gridCol w="3984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9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05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333" name="Group 169"/>
          <p:cNvGrpSpPr/>
          <p:nvPr/>
        </p:nvGrpSpPr>
        <p:grpSpPr>
          <a:xfrm>
            <a:off x="3200400" y="738188"/>
            <a:ext cx="1479550" cy="2341562"/>
            <a:chOff x="0" y="0"/>
            <a:chExt cx="1248" cy="1726"/>
          </a:xfrm>
        </p:grpSpPr>
        <p:sp>
          <p:nvSpPr>
            <p:cNvPr id="54410" name="Line 170"/>
            <p:cNvSpPr/>
            <p:nvPr/>
          </p:nvSpPr>
          <p:spPr>
            <a:xfrm flipH="1" flipV="1">
              <a:off x="144" y="48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11" name="Text Box 171"/>
            <p:cNvSpPr txBox="1"/>
            <p:nvPr/>
          </p:nvSpPr>
          <p:spPr>
            <a:xfrm>
              <a:off x="384" y="0"/>
              <a:ext cx="384" cy="2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AB</a:t>
              </a:r>
            </a:p>
          </p:txBody>
        </p:sp>
        <p:sp>
          <p:nvSpPr>
            <p:cNvPr id="54412" name="Text Box 172"/>
            <p:cNvSpPr txBox="1"/>
            <p:nvPr/>
          </p:nvSpPr>
          <p:spPr>
            <a:xfrm>
              <a:off x="0" y="192"/>
              <a:ext cx="384" cy="2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CD</a:t>
              </a:r>
            </a:p>
          </p:txBody>
        </p:sp>
        <p:sp>
          <p:nvSpPr>
            <p:cNvPr id="54413" name="Text Box 173"/>
            <p:cNvSpPr txBox="1"/>
            <p:nvPr/>
          </p:nvSpPr>
          <p:spPr>
            <a:xfrm>
              <a:off x="912" y="1488"/>
              <a:ext cx="336" cy="2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5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</p:grpSp>
      <p:sp>
        <p:nvSpPr>
          <p:cNvPr id="54334" name="Rectangle 174"/>
          <p:cNvSpPr/>
          <p:nvPr/>
        </p:nvSpPr>
        <p:spPr>
          <a:xfrm>
            <a:off x="3838575" y="1995686"/>
            <a:ext cx="571500" cy="663552"/>
          </a:xfrm>
          <a:prstGeom prst="rect">
            <a:avLst/>
          </a:prstGeom>
          <a:noFill/>
          <a:ln w="28575" cap="flat" cmpd="sng">
            <a:solidFill>
              <a:srgbClr val="9966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335" name="Rectangle 175"/>
          <p:cNvSpPr/>
          <p:nvPr/>
        </p:nvSpPr>
        <p:spPr>
          <a:xfrm>
            <a:off x="3849688" y="1481138"/>
            <a:ext cx="577850" cy="815356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en-US" altLang="zh-CN" sz="1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36" name="Rectangle 176"/>
          <p:cNvSpPr/>
          <p:nvPr/>
        </p:nvSpPr>
        <p:spPr>
          <a:xfrm>
            <a:off x="4181475" y="1138238"/>
            <a:ext cx="228600" cy="1595196"/>
          </a:xfrm>
          <a:prstGeom prst="rect">
            <a:avLst/>
          </a:prstGeom>
          <a:noFill/>
          <a:ln w="381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337" name="Rectangle 177"/>
          <p:cNvSpPr/>
          <p:nvPr/>
        </p:nvSpPr>
        <p:spPr>
          <a:xfrm>
            <a:off x="4211638" y="2047875"/>
            <a:ext cx="571500" cy="228600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4338" name="Group 75"/>
          <p:cNvGraphicFramePr>
            <a:graphicFrameLocks noGrp="1"/>
          </p:cNvGraphicFramePr>
          <p:nvPr/>
        </p:nvGraphicFramePr>
        <p:xfrm>
          <a:off x="5761038" y="1069975"/>
          <a:ext cx="1511300" cy="1611314"/>
        </p:xfrm>
        <a:graphic>
          <a:graphicData uri="http://schemas.openxmlformats.org/drawingml/2006/table">
            <a:tbl>
              <a:tblPr/>
              <a:tblGrid>
                <a:gridCol w="37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7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005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813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6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7" marB="3427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365" name="Group 205"/>
          <p:cNvGrpSpPr/>
          <p:nvPr/>
        </p:nvGrpSpPr>
        <p:grpSpPr>
          <a:xfrm>
            <a:off x="5354638" y="790575"/>
            <a:ext cx="1593850" cy="2178050"/>
            <a:chOff x="0" y="0"/>
            <a:chExt cx="1248" cy="1747"/>
          </a:xfrm>
        </p:grpSpPr>
        <p:sp>
          <p:nvSpPr>
            <p:cNvPr id="54406" name="Line 206"/>
            <p:cNvSpPr/>
            <p:nvPr/>
          </p:nvSpPr>
          <p:spPr>
            <a:xfrm flipH="1" flipV="1">
              <a:off x="144" y="48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7" name="Text Box 207"/>
            <p:cNvSpPr txBox="1"/>
            <p:nvPr/>
          </p:nvSpPr>
          <p:spPr>
            <a:xfrm>
              <a:off x="384" y="0"/>
              <a:ext cx="384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AB</a:t>
              </a:r>
            </a:p>
          </p:txBody>
        </p:sp>
        <p:sp>
          <p:nvSpPr>
            <p:cNvPr id="54408" name="Text Box 208"/>
            <p:cNvSpPr txBox="1"/>
            <p:nvPr/>
          </p:nvSpPr>
          <p:spPr>
            <a:xfrm>
              <a:off x="0" y="192"/>
              <a:ext cx="384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CD</a:t>
              </a:r>
            </a:p>
          </p:txBody>
        </p:sp>
        <p:sp>
          <p:nvSpPr>
            <p:cNvPr id="54409" name="Text Box 209"/>
            <p:cNvSpPr txBox="1"/>
            <p:nvPr/>
          </p:nvSpPr>
          <p:spPr>
            <a:xfrm>
              <a:off x="912" y="1488"/>
              <a:ext cx="336" cy="2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5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</p:grpSp>
      <p:sp>
        <p:nvSpPr>
          <p:cNvPr id="54366" name="Rectangle 210"/>
          <p:cNvSpPr/>
          <p:nvPr/>
        </p:nvSpPr>
        <p:spPr>
          <a:xfrm>
            <a:off x="6559550" y="1508125"/>
            <a:ext cx="571500" cy="285750"/>
          </a:xfrm>
          <a:prstGeom prst="rect">
            <a:avLst/>
          </a:prstGeom>
          <a:noFill/>
          <a:ln w="28575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4367" name="Group 108"/>
          <p:cNvGraphicFramePr>
            <a:graphicFrameLocks noGrp="1"/>
          </p:cNvGraphicFramePr>
          <p:nvPr/>
        </p:nvGraphicFramePr>
        <p:xfrm>
          <a:off x="5829300" y="3184525"/>
          <a:ext cx="1371600" cy="1492251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5600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6" marB="3427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6" marB="3427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6" marB="3427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6" marB="3427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6" marB="3427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6" marB="3427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6" marB="3427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6" marB="3427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6" marB="3427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6" marB="3427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6" marB="3427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6" marB="3427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6" marB="3427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6" marB="3427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6" marB="3427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0" lang="en-US" altLang="zh-CN" sz="21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6" marB="3427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54394" name="Group 238"/>
          <p:cNvGrpSpPr/>
          <p:nvPr/>
        </p:nvGrpSpPr>
        <p:grpSpPr>
          <a:xfrm>
            <a:off x="5314950" y="2841625"/>
            <a:ext cx="1485900" cy="2093913"/>
            <a:chOff x="0" y="0"/>
            <a:chExt cx="1248" cy="1759"/>
          </a:xfrm>
        </p:grpSpPr>
        <p:sp>
          <p:nvSpPr>
            <p:cNvPr id="54402" name="Line 239"/>
            <p:cNvSpPr/>
            <p:nvPr/>
          </p:nvSpPr>
          <p:spPr>
            <a:xfrm flipH="1" flipV="1">
              <a:off x="144" y="48"/>
              <a:ext cx="288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403" name="Text Box 240"/>
            <p:cNvSpPr txBox="1"/>
            <p:nvPr/>
          </p:nvSpPr>
          <p:spPr>
            <a:xfrm>
              <a:off x="384" y="0"/>
              <a:ext cx="384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AB</a:t>
              </a:r>
            </a:p>
          </p:txBody>
        </p:sp>
        <p:sp>
          <p:nvSpPr>
            <p:cNvPr id="54404" name="Text Box 241"/>
            <p:cNvSpPr txBox="1"/>
            <p:nvPr/>
          </p:nvSpPr>
          <p:spPr>
            <a:xfrm>
              <a:off x="0" y="192"/>
              <a:ext cx="384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CD</a:t>
              </a:r>
            </a:p>
          </p:txBody>
        </p:sp>
        <p:sp>
          <p:nvSpPr>
            <p:cNvPr id="54405" name="Text Box 242"/>
            <p:cNvSpPr txBox="1"/>
            <p:nvPr/>
          </p:nvSpPr>
          <p:spPr>
            <a:xfrm>
              <a:off x="912" y="1488"/>
              <a:ext cx="336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500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54395" name="Rectangle 243"/>
          <p:cNvSpPr/>
          <p:nvPr/>
        </p:nvSpPr>
        <p:spPr>
          <a:xfrm>
            <a:off x="6572250" y="2312988"/>
            <a:ext cx="571500" cy="285750"/>
          </a:xfrm>
          <a:prstGeom prst="rect">
            <a:avLst/>
          </a:prstGeom>
          <a:noFill/>
          <a:ln w="28575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396" name="Rectangle 244"/>
          <p:cNvSpPr/>
          <p:nvPr/>
        </p:nvSpPr>
        <p:spPr>
          <a:xfrm>
            <a:off x="5886450" y="1925638"/>
            <a:ext cx="571500" cy="285750"/>
          </a:xfrm>
          <a:prstGeom prst="rect">
            <a:avLst/>
          </a:prstGeom>
          <a:noFill/>
          <a:ln w="28575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397" name="Rectangle 245"/>
          <p:cNvSpPr/>
          <p:nvPr/>
        </p:nvSpPr>
        <p:spPr>
          <a:xfrm>
            <a:off x="5908675" y="1138238"/>
            <a:ext cx="571500" cy="285750"/>
          </a:xfrm>
          <a:prstGeom prst="rect">
            <a:avLst/>
          </a:prstGeom>
          <a:noFill/>
          <a:ln w="28575" cap="flat" cmpd="sng">
            <a:solidFill>
              <a:srgbClr val="3333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4398" name="Rectangle 246"/>
          <p:cNvSpPr/>
          <p:nvPr/>
        </p:nvSpPr>
        <p:spPr>
          <a:xfrm>
            <a:off x="5886450" y="4368800"/>
            <a:ext cx="1257300" cy="22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en-US" altLang="zh-CN" sz="18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399" name="Rectangle 247"/>
          <p:cNvSpPr/>
          <p:nvPr/>
        </p:nvSpPr>
        <p:spPr>
          <a:xfrm>
            <a:off x="5886450" y="3260725"/>
            <a:ext cx="1257300" cy="2286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 eaLnBrk="1" hangingPunct="1"/>
            <a:endParaRPr lang="en-US" altLang="zh-CN" sz="180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400" name="Freeform 248"/>
          <p:cNvSpPr/>
          <p:nvPr/>
        </p:nvSpPr>
        <p:spPr>
          <a:xfrm>
            <a:off x="7143750" y="3355975"/>
            <a:ext cx="285750" cy="10858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0" y="2147483646"/>
              </a:cxn>
            </a:cxnLst>
            <a:rect l="0" t="0" r="0" b="0"/>
            <a:pathLst>
              <a:path w="240" h="912">
                <a:moveTo>
                  <a:pt x="0" y="0"/>
                </a:moveTo>
                <a:cubicBezTo>
                  <a:pt x="120" y="140"/>
                  <a:pt x="240" y="280"/>
                  <a:pt x="240" y="432"/>
                </a:cubicBezTo>
                <a:cubicBezTo>
                  <a:pt x="240" y="584"/>
                  <a:pt x="120" y="748"/>
                  <a:pt x="0" y="912"/>
                </a:cubicBezTo>
              </a:path>
            </a:pathLst>
          </a:custGeom>
          <a:noFill/>
          <a:ln w="28575" cap="flat" cmpd="sng">
            <a:solidFill>
              <a:srgbClr val="FF99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54401" name="Picture 1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8" y="3275013"/>
            <a:ext cx="3186112" cy="1493837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595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4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4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4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5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5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5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54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54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4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54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544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544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544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/>
      <p:bldP spid="54305" grpId="0" animBg="1"/>
      <p:bldP spid="54334" grpId="0" animBg="1"/>
      <p:bldP spid="54335" grpId="0" animBg="1"/>
      <p:bldP spid="54336" grpId="0" animBg="1"/>
      <p:bldP spid="54337" grpId="0" animBg="1"/>
      <p:bldP spid="54366" grpId="0" animBg="1"/>
      <p:bldP spid="54395" grpId="0" animBg="1"/>
      <p:bldP spid="54396" grpId="0" animBg="1"/>
      <p:bldP spid="54397" grpId="0" animBg="1"/>
      <p:bldP spid="54398" grpId="0" animBg="1"/>
      <p:bldP spid="5439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矩形 2"/>
          <p:cNvSpPr/>
          <p:nvPr/>
        </p:nvSpPr>
        <p:spPr>
          <a:xfrm>
            <a:off x="1117600" y="1060450"/>
            <a:ext cx="6911975" cy="307225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buFont typeface="Arial" panose="020B0604020202020204" pitchFamily="34" charset="0"/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、组合逻辑电路的分析</a:t>
            </a:r>
          </a:p>
          <a:p>
            <a:pPr marL="457200" indent="-457200"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穷举法（真值表法）</a:t>
            </a: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逻辑表达式法</a:t>
            </a: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波形图法</a:t>
            </a: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40000"/>
              </a:lnSpc>
              <a:buFont typeface="Wingdings" panose="05000000000000000000" pitchFamily="2" charset="2"/>
            </a:pP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组合逻辑电路的设计</a:t>
            </a:r>
          </a:p>
          <a:p>
            <a:pPr marL="457200" indent="-457200"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组合逻辑电路设计步骤</a:t>
            </a: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lnSpc>
                <a:spcPct val="14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设计举例</a:t>
            </a:r>
            <a:endParaRPr lang="en-US" altLang="zh-CN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314" name="Rectangle 3"/>
          <p:cNvSpPr>
            <a:spLocks noGrp="1"/>
          </p:cNvSpPr>
          <p:nvPr>
            <p:ph type="title"/>
          </p:nvPr>
        </p:nvSpPr>
        <p:spPr>
          <a:xfrm>
            <a:off x="611188" y="620713"/>
            <a:ext cx="8208962" cy="487362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2.2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、组合逻辑电路的分析与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设计</a:t>
            </a:r>
            <a:endParaRPr lang="zh-CN" altLang="en-US" sz="2800" b="1" i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charRg st="1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3">
                                            <p:txEl>
                                              <p:charRg st="1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charRg st="1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3">
                                            <p:txEl>
                                              <p:charRg st="1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charRg st="26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3">
                                            <p:txEl>
                                              <p:charRg st="26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charRg st="33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3">
                                            <p:txEl>
                                              <p:charRg st="33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charRg st="3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3">
                                            <p:txEl>
                                              <p:charRg st="38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charRg st="5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313">
                                            <p:txEl>
                                              <p:charRg st="52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charRg st="61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313">
                                            <p:txEl>
                                              <p:charRg st="61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xfrm>
            <a:off x="642938" y="590550"/>
            <a:ext cx="7772400" cy="4572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1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）逻辑问题描述</a:t>
            </a:r>
            <a:r>
              <a:rPr lang="en-US" altLang="zh-CN" sz="1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逻辑表达式</a:t>
            </a:r>
          </a:p>
        </p:txBody>
      </p:sp>
      <p:sp>
        <p:nvSpPr>
          <p:cNvPr id="28674" name="Rectangle 4"/>
          <p:cNvSpPr>
            <a:spLocks noGrp="1"/>
          </p:cNvSpPr>
          <p:nvPr>
            <p:ph idx="1"/>
          </p:nvPr>
        </p:nvSpPr>
        <p:spPr>
          <a:xfrm>
            <a:off x="395288" y="987425"/>
            <a:ext cx="8064500" cy="4156075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由逻辑问题描述直接写出逻辑表达式。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  例  设计一个房间报警电路，</a:t>
            </a:r>
            <a:r>
              <a:rPr lang="zh-CN" altLang="en-US" sz="18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如果：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       ①意外事件发生输入信号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PANIC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为逻辑状态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       ②使能输入信号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ENABLE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、出口标志输入信号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EXITING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为逻辑状态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       房间</a:t>
            </a:r>
            <a:r>
              <a:rPr lang="zh-CN" altLang="en-US" sz="1800" u="sng" dirty="0">
                <a:latin typeface="黑体" panose="02010609060101010101" pitchFamily="2" charset="-122"/>
                <a:ea typeface="黑体" panose="02010609060101010101" pitchFamily="2" charset="-122"/>
              </a:rPr>
              <a:t>没有加密信号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(SECURE)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则报警输出信号</a:t>
            </a:r>
            <a:r>
              <a:rPr lang="en-US" altLang="zh-CN" sz="18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ALARM</a:t>
            </a:r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为</a:t>
            </a:r>
            <a:r>
              <a:rPr lang="en-US" altLang="zh-CN" sz="18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</a:p>
          <a:p>
            <a:pPr eaLnBrk="1" latinLnBrk="0" hangingPunct="1">
              <a:lnSpc>
                <a:spcPct val="80000"/>
              </a:lnSpc>
              <a:spcBef>
                <a:spcPts val="1300"/>
              </a:spcBef>
              <a:buNone/>
            </a:pP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       </a:t>
            </a:r>
            <a:r>
              <a:rPr lang="zh-CN" altLang="en-US" sz="1800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如果：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窗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(WINDOW)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、门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(DOOR)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及车库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(GARAGE)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都是逻辑状态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</a:p>
          <a:p>
            <a:pPr eaLnBrk="1" latinLnBrk="0" hangingPunct="1">
              <a:lnSpc>
                <a:spcPct val="80000"/>
              </a:lnSpc>
              <a:spcBef>
                <a:spcPts val="1300"/>
              </a:spcBef>
              <a:buNone/>
            </a:pP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       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则</a:t>
            </a:r>
            <a:r>
              <a:rPr lang="zh-CN" altLang="en-US" sz="1800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房间加密信号</a:t>
            </a:r>
            <a:r>
              <a:rPr lang="en-US" altLang="zh-CN" sz="180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(SECURE)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有效。</a:t>
            </a:r>
          </a:p>
        </p:txBody>
      </p:sp>
      <p:sp>
        <p:nvSpPr>
          <p:cNvPr id="28675" name="Text Box 7"/>
          <p:cNvSpPr txBox="1"/>
          <p:nvPr/>
        </p:nvSpPr>
        <p:spPr>
          <a:xfrm>
            <a:off x="1246188" y="3915410"/>
            <a:ext cx="67818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SECURE = WINDOW 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•</a:t>
            </a:r>
            <a:r>
              <a:rPr lang="en-US" altLang="zh-CN" sz="1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DOOR 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•</a:t>
            </a:r>
            <a:r>
              <a:rPr lang="en-US" altLang="zh-CN" sz="1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GARAGE</a:t>
            </a:r>
          </a:p>
        </p:txBody>
      </p:sp>
      <p:grpSp>
        <p:nvGrpSpPr>
          <p:cNvPr id="28676" name="Group 13"/>
          <p:cNvGrpSpPr/>
          <p:nvPr/>
        </p:nvGrpSpPr>
        <p:grpSpPr>
          <a:xfrm>
            <a:off x="1259205" y="3508375"/>
            <a:ext cx="8540115" cy="368693"/>
            <a:chOff x="192" y="3120"/>
            <a:chExt cx="5328" cy="310"/>
          </a:xfrm>
        </p:grpSpPr>
        <p:sp>
          <p:nvSpPr>
            <p:cNvPr id="33802" name="Text Box 6"/>
            <p:cNvSpPr txBox="1"/>
            <p:nvPr/>
          </p:nvSpPr>
          <p:spPr>
            <a:xfrm>
              <a:off x="192" y="3120"/>
              <a:ext cx="5328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ALARM = PANIC + ENABLE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•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EXITING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•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SECURE</a:t>
              </a:r>
            </a:p>
          </p:txBody>
        </p:sp>
        <p:sp>
          <p:nvSpPr>
            <p:cNvPr id="25611" name="Line 8"/>
            <p:cNvSpPr/>
            <p:nvPr/>
          </p:nvSpPr>
          <p:spPr>
            <a:xfrm>
              <a:off x="1990" y="3168"/>
              <a:ext cx="598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5612" name="Line 9"/>
            <p:cNvSpPr/>
            <p:nvPr/>
          </p:nvSpPr>
          <p:spPr>
            <a:xfrm>
              <a:off x="2694" y="3168"/>
              <a:ext cx="422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3799" name="Text Box 10"/>
          <p:cNvSpPr txBox="1"/>
          <p:nvPr/>
        </p:nvSpPr>
        <p:spPr>
          <a:xfrm>
            <a:off x="1214438" y="4385310"/>
            <a:ext cx="68135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ALARM = PANIC + ENABLE 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•</a:t>
            </a:r>
            <a:r>
              <a:rPr lang="en-US" altLang="zh-CN" sz="1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EXITING 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•</a:t>
            </a:r>
            <a:r>
              <a:rPr lang="en-US" altLang="zh-CN" sz="1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(WINDOW 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•</a:t>
            </a:r>
            <a:r>
              <a:rPr lang="en-US" altLang="zh-CN" sz="1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DOOR </a:t>
            </a:r>
            <a:r>
              <a:rPr lang="en-US" altLang="zh-CN" sz="1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•</a:t>
            </a:r>
            <a:r>
              <a:rPr lang="en-US" altLang="zh-CN" sz="1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GARAGE) </a:t>
            </a:r>
          </a:p>
        </p:txBody>
      </p:sp>
      <p:sp>
        <p:nvSpPr>
          <p:cNvPr id="25608" name="Line 11"/>
          <p:cNvSpPr/>
          <p:nvPr/>
        </p:nvSpPr>
        <p:spPr>
          <a:xfrm>
            <a:off x="4140200" y="4371023"/>
            <a:ext cx="79216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9" name="Line 12"/>
          <p:cNvSpPr/>
          <p:nvPr/>
        </p:nvSpPr>
        <p:spPr>
          <a:xfrm>
            <a:off x="5219700" y="4371023"/>
            <a:ext cx="266541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42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674">
                                            <p:txEl>
                                              <p:charRg st="42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6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674">
                                            <p:txEl>
                                              <p:charRg st="69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111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674">
                                            <p:txEl>
                                              <p:charRg st="111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156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674">
                                            <p:txEl>
                                              <p:charRg st="156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198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674">
                                            <p:txEl>
                                              <p:charRg st="198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/>
      <p:bldP spid="28675" grpId="0"/>
      <p:bldP spid="33799" grpId="0"/>
      <p:bldP spid="33799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642938" y="625475"/>
            <a:ext cx="7772400" cy="4000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</a:rPr>
              <a:t>报警电路逻辑图</a:t>
            </a:r>
          </a:p>
        </p:txBody>
      </p:sp>
      <p:sp>
        <p:nvSpPr>
          <p:cNvPr id="34819" name="Text Box 4"/>
          <p:cNvSpPr txBox="1"/>
          <p:nvPr/>
        </p:nvSpPr>
        <p:spPr>
          <a:xfrm>
            <a:off x="2667000" y="4171950"/>
            <a:ext cx="184150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endParaRPr lang="zh-CN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pSp>
        <p:nvGrpSpPr>
          <p:cNvPr id="26628" name="Group 83"/>
          <p:cNvGrpSpPr/>
          <p:nvPr/>
        </p:nvGrpSpPr>
        <p:grpSpPr>
          <a:xfrm>
            <a:off x="1031240" y="1496060"/>
            <a:ext cx="7357745" cy="2696757"/>
            <a:chOff x="566" y="1065"/>
            <a:chExt cx="4707" cy="17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6630" name="Line 15"/>
            <p:cNvSpPr/>
            <p:nvPr/>
          </p:nvSpPr>
          <p:spPr>
            <a:xfrm>
              <a:off x="624" y="2126"/>
              <a:ext cx="1104" cy="0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1" name="Line 16"/>
            <p:cNvSpPr/>
            <p:nvPr/>
          </p:nvSpPr>
          <p:spPr>
            <a:xfrm>
              <a:off x="624" y="2626"/>
              <a:ext cx="1104" cy="0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2" name="Line 22"/>
            <p:cNvSpPr/>
            <p:nvPr/>
          </p:nvSpPr>
          <p:spPr>
            <a:xfrm>
              <a:off x="655" y="2408"/>
              <a:ext cx="1217" cy="1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33" name="Text Box 34"/>
            <p:cNvSpPr txBox="1"/>
            <p:nvPr/>
          </p:nvSpPr>
          <p:spPr>
            <a:xfrm>
              <a:off x="624" y="1065"/>
              <a:ext cx="686" cy="238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PANIC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34" name="Text Box 35"/>
            <p:cNvSpPr txBox="1"/>
            <p:nvPr/>
          </p:nvSpPr>
          <p:spPr>
            <a:xfrm>
              <a:off x="612" y="1367"/>
              <a:ext cx="690" cy="238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ENABLE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35" name="Text Box 36"/>
            <p:cNvSpPr txBox="1"/>
            <p:nvPr/>
          </p:nvSpPr>
          <p:spPr>
            <a:xfrm>
              <a:off x="596" y="1703"/>
              <a:ext cx="899" cy="238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EXTING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36" name="Text Box 37"/>
            <p:cNvSpPr txBox="1"/>
            <p:nvPr/>
          </p:nvSpPr>
          <p:spPr>
            <a:xfrm>
              <a:off x="566" y="2009"/>
              <a:ext cx="866" cy="238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WINDOW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37" name="Text Box 38"/>
            <p:cNvSpPr txBox="1"/>
            <p:nvPr/>
          </p:nvSpPr>
          <p:spPr>
            <a:xfrm>
              <a:off x="652" y="2289"/>
              <a:ext cx="553" cy="238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DOOR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38" name="Text Box 39"/>
            <p:cNvSpPr txBox="1"/>
            <p:nvPr/>
          </p:nvSpPr>
          <p:spPr>
            <a:xfrm>
              <a:off x="566" y="2569"/>
              <a:ext cx="738" cy="238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GARAGE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39" name="Text Box 40"/>
            <p:cNvSpPr txBox="1"/>
            <p:nvPr/>
          </p:nvSpPr>
          <p:spPr>
            <a:xfrm>
              <a:off x="2235" y="2166"/>
              <a:ext cx="543" cy="218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6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SECURE</a:t>
              </a:r>
              <a:endParaRPr kumimoji="0" lang="en-US" altLang="zh-CN" sz="16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40" name="Text Box 41"/>
            <p:cNvSpPr txBox="1"/>
            <p:nvPr/>
          </p:nvSpPr>
          <p:spPr>
            <a:xfrm>
              <a:off x="4656" y="1106"/>
              <a:ext cx="617" cy="238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ALARM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41" name="Rectangle 46"/>
            <p:cNvSpPr/>
            <p:nvPr/>
          </p:nvSpPr>
          <p:spPr>
            <a:xfrm>
              <a:off x="2836" y="1728"/>
              <a:ext cx="288" cy="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42" name="Text Box 47"/>
            <p:cNvSpPr txBox="1"/>
            <p:nvPr/>
          </p:nvSpPr>
          <p:spPr>
            <a:xfrm>
              <a:off x="2865" y="1780"/>
              <a:ext cx="192" cy="238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75000"/>
                    </a:schemeClr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1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43" name="Line 48"/>
            <p:cNvSpPr/>
            <p:nvPr/>
          </p:nvSpPr>
          <p:spPr>
            <a:xfrm flipV="1">
              <a:off x="672" y="1920"/>
              <a:ext cx="2160" cy="0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4" name="Line 49"/>
            <p:cNvSpPr/>
            <p:nvPr/>
          </p:nvSpPr>
          <p:spPr>
            <a:xfrm>
              <a:off x="3194" y="1916"/>
              <a:ext cx="113" cy="0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5" name="Oval 50"/>
            <p:cNvSpPr/>
            <p:nvPr/>
          </p:nvSpPr>
          <p:spPr>
            <a:xfrm>
              <a:off x="3124" y="1876"/>
              <a:ext cx="73" cy="73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46" name="Rectangle 52"/>
            <p:cNvSpPr/>
            <p:nvPr/>
          </p:nvSpPr>
          <p:spPr>
            <a:xfrm>
              <a:off x="3552" y="1488"/>
              <a:ext cx="288" cy="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47" name="Text Box 53"/>
            <p:cNvSpPr txBox="1"/>
            <p:nvPr/>
          </p:nvSpPr>
          <p:spPr>
            <a:xfrm>
              <a:off x="3589" y="1563"/>
              <a:ext cx="284" cy="238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&amp;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48" name="Line 54"/>
            <p:cNvSpPr/>
            <p:nvPr/>
          </p:nvSpPr>
          <p:spPr>
            <a:xfrm>
              <a:off x="672" y="1584"/>
              <a:ext cx="2874" cy="0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49" name="Line 55"/>
            <p:cNvSpPr/>
            <p:nvPr/>
          </p:nvSpPr>
          <p:spPr>
            <a:xfrm>
              <a:off x="3848" y="1676"/>
              <a:ext cx="188" cy="4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0" name="Line 56"/>
            <p:cNvSpPr/>
            <p:nvPr/>
          </p:nvSpPr>
          <p:spPr>
            <a:xfrm>
              <a:off x="3307" y="1680"/>
              <a:ext cx="245" cy="0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1" name="Rectangle 58"/>
            <p:cNvSpPr/>
            <p:nvPr/>
          </p:nvSpPr>
          <p:spPr>
            <a:xfrm>
              <a:off x="4272" y="1200"/>
              <a:ext cx="288" cy="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52" name="Text Box 59"/>
            <p:cNvSpPr txBox="1"/>
            <p:nvPr/>
          </p:nvSpPr>
          <p:spPr>
            <a:xfrm>
              <a:off x="4210" y="1259"/>
              <a:ext cx="522" cy="238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≥1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53" name="Line 60"/>
            <p:cNvSpPr/>
            <p:nvPr/>
          </p:nvSpPr>
          <p:spPr>
            <a:xfrm>
              <a:off x="672" y="1296"/>
              <a:ext cx="3600" cy="0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4" name="Line 61"/>
            <p:cNvSpPr/>
            <p:nvPr/>
          </p:nvSpPr>
          <p:spPr>
            <a:xfrm>
              <a:off x="4562" y="1384"/>
              <a:ext cx="562" cy="0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5" name="Line 62"/>
            <p:cNvSpPr/>
            <p:nvPr/>
          </p:nvSpPr>
          <p:spPr>
            <a:xfrm flipV="1">
              <a:off x="4032" y="1488"/>
              <a:ext cx="240" cy="0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6" name="Line 63"/>
            <p:cNvSpPr/>
            <p:nvPr/>
          </p:nvSpPr>
          <p:spPr>
            <a:xfrm>
              <a:off x="4032" y="1488"/>
              <a:ext cx="0" cy="192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57" name="Rectangle 64"/>
            <p:cNvSpPr/>
            <p:nvPr/>
          </p:nvSpPr>
          <p:spPr>
            <a:xfrm>
              <a:off x="2832" y="2208"/>
              <a:ext cx="288" cy="3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58" name="Text Box 65"/>
            <p:cNvSpPr txBox="1"/>
            <p:nvPr/>
          </p:nvSpPr>
          <p:spPr>
            <a:xfrm>
              <a:off x="2861" y="2260"/>
              <a:ext cx="192" cy="238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>
                      <a:lumMod val="75000"/>
                    </a:schemeClr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1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59" name="Line 66"/>
            <p:cNvSpPr/>
            <p:nvPr/>
          </p:nvSpPr>
          <p:spPr>
            <a:xfrm>
              <a:off x="2160" y="2396"/>
              <a:ext cx="672" cy="4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0" name="Line 67"/>
            <p:cNvSpPr/>
            <p:nvPr/>
          </p:nvSpPr>
          <p:spPr>
            <a:xfrm flipV="1">
              <a:off x="3171" y="2387"/>
              <a:ext cx="236" cy="3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1" name="Oval 68"/>
            <p:cNvSpPr/>
            <p:nvPr/>
          </p:nvSpPr>
          <p:spPr>
            <a:xfrm>
              <a:off x="3120" y="2356"/>
              <a:ext cx="73" cy="73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62" name="Line 69"/>
            <p:cNvSpPr/>
            <p:nvPr/>
          </p:nvSpPr>
          <p:spPr>
            <a:xfrm>
              <a:off x="3416" y="1776"/>
              <a:ext cx="136" cy="0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3" name="Line 70"/>
            <p:cNvSpPr/>
            <p:nvPr/>
          </p:nvSpPr>
          <p:spPr>
            <a:xfrm>
              <a:off x="3312" y="1680"/>
              <a:ext cx="0" cy="240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4" name="Line 71"/>
            <p:cNvSpPr/>
            <p:nvPr/>
          </p:nvSpPr>
          <p:spPr>
            <a:xfrm>
              <a:off x="3414" y="1773"/>
              <a:ext cx="0" cy="624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5" name="Rectangle 72"/>
            <p:cNvSpPr/>
            <p:nvPr/>
          </p:nvSpPr>
          <p:spPr>
            <a:xfrm>
              <a:off x="1872" y="2208"/>
              <a:ext cx="288" cy="384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66" name="Text Box 73"/>
            <p:cNvSpPr txBox="1"/>
            <p:nvPr/>
          </p:nvSpPr>
          <p:spPr>
            <a:xfrm>
              <a:off x="1909" y="2283"/>
              <a:ext cx="251" cy="238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&amp;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67" name="Line 77"/>
            <p:cNvSpPr/>
            <p:nvPr/>
          </p:nvSpPr>
          <p:spPr>
            <a:xfrm flipV="1">
              <a:off x="1725" y="2497"/>
              <a:ext cx="147" cy="1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8" name="Line 78"/>
            <p:cNvSpPr/>
            <p:nvPr/>
          </p:nvSpPr>
          <p:spPr>
            <a:xfrm>
              <a:off x="1728" y="2502"/>
              <a:ext cx="0" cy="125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69" name="Line 80"/>
            <p:cNvSpPr/>
            <p:nvPr/>
          </p:nvSpPr>
          <p:spPr>
            <a:xfrm>
              <a:off x="1728" y="2127"/>
              <a:ext cx="0" cy="177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70" name="Line 81"/>
            <p:cNvSpPr/>
            <p:nvPr/>
          </p:nvSpPr>
          <p:spPr>
            <a:xfrm>
              <a:off x="1725" y="2304"/>
              <a:ext cx="147" cy="1"/>
            </a:xfrm>
            <a:prstGeom prst="lin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/>
          </p:cNvSpPr>
          <p:nvPr>
            <p:ph type="title"/>
          </p:nvPr>
        </p:nvSpPr>
        <p:spPr>
          <a:xfrm>
            <a:off x="385763" y="538163"/>
            <a:ext cx="8305800" cy="477837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）逻辑电路的变换</a:t>
            </a:r>
            <a:endParaRPr lang="zh-CN" altLang="en-US" sz="1800" b="1" i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22" name="Rectangle 3"/>
          <p:cNvSpPr>
            <a:spLocks noGrp="1"/>
          </p:cNvSpPr>
          <p:nvPr>
            <p:ph idx="1"/>
          </p:nvPr>
        </p:nvSpPr>
        <p:spPr>
          <a:xfrm>
            <a:off x="381000" y="800100"/>
            <a:ext cx="8203565" cy="1482725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30000"/>
              </a:lnSpc>
              <a:buNone/>
            </a:pPr>
            <a:r>
              <a:rPr lang="en-US" altLang="zh-CN" sz="180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为了提高</a:t>
            </a:r>
            <a:r>
              <a:rPr lang="zh-CN" altLang="en-US" sz="1800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电路的速度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，提高</a:t>
            </a:r>
            <a:r>
              <a:rPr lang="zh-CN" altLang="en-US" sz="1800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器件的利用率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，从而减少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IC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的数量、也为了减少外部的连接线和</a:t>
            </a:r>
            <a:r>
              <a:rPr lang="zh-CN" altLang="en-US" sz="1800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提高电路的可靠性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，需要对从逻辑表达式直接画出的逻辑电路图进行变换，尽可能使其用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同一类型的输出端带非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的门来实现。</a:t>
            </a:r>
          </a:p>
        </p:txBody>
      </p:sp>
      <p:sp>
        <p:nvSpPr>
          <p:cNvPr id="30723" name="Text Box 20"/>
          <p:cNvSpPr txBox="1"/>
          <p:nvPr/>
        </p:nvSpPr>
        <p:spPr>
          <a:xfrm>
            <a:off x="739775" y="2395220"/>
            <a:ext cx="851217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1800" b="1">
                <a:solidFill>
                  <a:schemeClr val="tx1"/>
                </a:solidFill>
                <a:latin typeface="黑体" panose="0201060906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电路变换为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与非</a:t>
            </a:r>
            <a:r>
              <a:rPr lang="en-US" altLang="zh-CN" sz="1800" b="1">
                <a:solidFill>
                  <a:schemeClr val="tx1"/>
                </a:solidFill>
                <a:latin typeface="黑体" panose="02010609060101010101" pitchFamily="2" charset="-122"/>
                <a:ea typeface="华文新魏" panose="02010800040101010101" pitchFamily="2" charset="-122"/>
              </a:rPr>
              <a:t>—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与非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电路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10" y="3014345"/>
            <a:ext cx="6809740" cy="19272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" dur="20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1" grpId="0"/>
      <p:bldP spid="30722" grpId="0" build="p"/>
      <p:bldP spid="30723" grpId="0"/>
      <p:bldP spid="3072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/>
          </p:cNvSpPr>
          <p:nvPr>
            <p:ph type="title"/>
          </p:nvPr>
        </p:nvSpPr>
        <p:spPr>
          <a:xfrm>
            <a:off x="642938" y="750888"/>
            <a:ext cx="7772400" cy="407987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</a:rPr>
              <a:t>对应的二个不同的电路如下：</a:t>
            </a:r>
          </a:p>
        </p:txBody>
      </p:sp>
      <p:sp>
        <p:nvSpPr>
          <p:cNvPr id="31746" name="Rectangle 3"/>
          <p:cNvSpPr>
            <a:spLocks noGrp="1"/>
          </p:cNvSpPr>
          <p:nvPr>
            <p:ph idx="1"/>
          </p:nvPr>
        </p:nvSpPr>
        <p:spPr>
          <a:xfrm>
            <a:off x="685800" y="1131888"/>
            <a:ext cx="3657600" cy="85725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F = A + BC + DEF + G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   = A  BC   DEF  G</a:t>
            </a:r>
          </a:p>
        </p:txBody>
      </p:sp>
      <p:grpSp>
        <p:nvGrpSpPr>
          <p:cNvPr id="31747" name="Group 22"/>
          <p:cNvGrpSpPr/>
          <p:nvPr/>
        </p:nvGrpSpPr>
        <p:grpSpPr>
          <a:xfrm>
            <a:off x="1168400" y="1166813"/>
            <a:ext cx="1903413" cy="344487"/>
            <a:chOff x="736" y="582"/>
            <a:chExt cx="1199" cy="288"/>
          </a:xfrm>
        </p:grpSpPr>
        <p:sp>
          <p:nvSpPr>
            <p:cNvPr id="28755" name="Line 7"/>
            <p:cNvSpPr/>
            <p:nvPr/>
          </p:nvSpPr>
          <p:spPr>
            <a:xfrm>
              <a:off x="736" y="582"/>
              <a:ext cx="14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756" name="Line 17"/>
            <p:cNvSpPr/>
            <p:nvPr/>
          </p:nvSpPr>
          <p:spPr>
            <a:xfrm>
              <a:off x="783" y="818"/>
              <a:ext cx="115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757" name="Line 18"/>
            <p:cNvSpPr/>
            <p:nvPr/>
          </p:nvSpPr>
          <p:spPr>
            <a:xfrm flipV="1">
              <a:off x="1046" y="870"/>
              <a:ext cx="18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758" name="Line 19"/>
            <p:cNvSpPr/>
            <p:nvPr/>
          </p:nvSpPr>
          <p:spPr>
            <a:xfrm flipV="1">
              <a:off x="1428" y="866"/>
              <a:ext cx="227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759" name="Line 20"/>
            <p:cNvSpPr/>
            <p:nvPr/>
          </p:nvSpPr>
          <p:spPr>
            <a:xfrm>
              <a:off x="1780" y="866"/>
              <a:ext cx="144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28677" name="Group 67"/>
          <p:cNvGrpSpPr/>
          <p:nvPr/>
        </p:nvGrpSpPr>
        <p:grpSpPr>
          <a:xfrm>
            <a:off x="809098" y="2232026"/>
            <a:ext cx="2849775" cy="1976438"/>
            <a:chOff x="864" y="2016"/>
            <a:chExt cx="2057" cy="1660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721" name="Text Box 25"/>
            <p:cNvSpPr txBox="1"/>
            <p:nvPr/>
          </p:nvSpPr>
          <p:spPr>
            <a:xfrm>
              <a:off x="864" y="2059"/>
              <a:ext cx="213" cy="3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A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22" name="Rectangle 26"/>
            <p:cNvSpPr/>
            <p:nvPr/>
          </p:nvSpPr>
          <p:spPr>
            <a:xfrm>
              <a:off x="1396" y="2016"/>
              <a:ext cx="288" cy="384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23" name="Text Box 27"/>
            <p:cNvSpPr txBox="1"/>
            <p:nvPr/>
          </p:nvSpPr>
          <p:spPr>
            <a:xfrm>
              <a:off x="1425" y="2068"/>
              <a:ext cx="192" cy="307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1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24" name="Line 28"/>
            <p:cNvSpPr/>
            <p:nvPr/>
          </p:nvSpPr>
          <p:spPr>
            <a:xfrm>
              <a:off x="1765" y="2204"/>
              <a:ext cx="113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25" name="Oval 29"/>
            <p:cNvSpPr/>
            <p:nvPr/>
          </p:nvSpPr>
          <p:spPr>
            <a:xfrm>
              <a:off x="1684" y="2164"/>
              <a:ext cx="73" cy="73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26" name="Rectangle 30"/>
            <p:cNvSpPr/>
            <p:nvPr/>
          </p:nvSpPr>
          <p:spPr>
            <a:xfrm>
              <a:off x="1392" y="2496"/>
              <a:ext cx="288" cy="384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27" name="Text Box 31"/>
            <p:cNvSpPr txBox="1"/>
            <p:nvPr/>
          </p:nvSpPr>
          <p:spPr>
            <a:xfrm>
              <a:off x="1429" y="2571"/>
              <a:ext cx="284" cy="307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&amp;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28" name="Line 32"/>
            <p:cNvSpPr/>
            <p:nvPr/>
          </p:nvSpPr>
          <p:spPr>
            <a:xfrm>
              <a:off x="1684" y="2688"/>
              <a:ext cx="428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29" name="Rectangle 34"/>
            <p:cNvSpPr/>
            <p:nvPr/>
          </p:nvSpPr>
          <p:spPr>
            <a:xfrm>
              <a:off x="2112" y="2544"/>
              <a:ext cx="288" cy="384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30" name="Text Box 35"/>
            <p:cNvSpPr txBox="1"/>
            <p:nvPr/>
          </p:nvSpPr>
          <p:spPr>
            <a:xfrm>
              <a:off x="2053" y="2603"/>
              <a:ext cx="412" cy="307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≥1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31" name="Line 36"/>
            <p:cNvSpPr/>
            <p:nvPr/>
          </p:nvSpPr>
          <p:spPr>
            <a:xfrm>
              <a:off x="1056" y="2208"/>
              <a:ext cx="33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32" name="Line 37"/>
            <p:cNvSpPr/>
            <p:nvPr/>
          </p:nvSpPr>
          <p:spPr>
            <a:xfrm flipV="1">
              <a:off x="1872" y="2592"/>
              <a:ext cx="240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33" name="Line 44"/>
            <p:cNvSpPr/>
            <p:nvPr/>
          </p:nvSpPr>
          <p:spPr>
            <a:xfrm>
              <a:off x="1872" y="2197"/>
              <a:ext cx="0" cy="384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34" name="Rectangle 46"/>
            <p:cNvSpPr/>
            <p:nvPr/>
          </p:nvSpPr>
          <p:spPr>
            <a:xfrm>
              <a:off x="1392" y="2976"/>
              <a:ext cx="288" cy="384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35" name="Text Box 47"/>
            <p:cNvSpPr txBox="1"/>
            <p:nvPr/>
          </p:nvSpPr>
          <p:spPr>
            <a:xfrm>
              <a:off x="1429" y="3051"/>
              <a:ext cx="284" cy="307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&amp;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36" name="Line 48"/>
            <p:cNvSpPr/>
            <p:nvPr/>
          </p:nvSpPr>
          <p:spPr>
            <a:xfrm flipV="1">
              <a:off x="1872" y="2784"/>
              <a:ext cx="240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37" name="Line 49"/>
            <p:cNvSpPr/>
            <p:nvPr/>
          </p:nvSpPr>
          <p:spPr>
            <a:xfrm flipV="1">
              <a:off x="1965" y="2880"/>
              <a:ext cx="147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38" name="Line 50"/>
            <p:cNvSpPr/>
            <p:nvPr/>
          </p:nvSpPr>
          <p:spPr>
            <a:xfrm>
              <a:off x="1056" y="2592"/>
              <a:ext cx="33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39" name="Line 51"/>
            <p:cNvSpPr/>
            <p:nvPr/>
          </p:nvSpPr>
          <p:spPr>
            <a:xfrm>
              <a:off x="1056" y="2784"/>
              <a:ext cx="33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40" name="Line 52"/>
            <p:cNvSpPr/>
            <p:nvPr/>
          </p:nvSpPr>
          <p:spPr>
            <a:xfrm>
              <a:off x="1056" y="3024"/>
              <a:ext cx="33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41" name="Line 53"/>
            <p:cNvSpPr/>
            <p:nvPr/>
          </p:nvSpPr>
          <p:spPr>
            <a:xfrm>
              <a:off x="1056" y="3168"/>
              <a:ext cx="33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42" name="Line 54"/>
            <p:cNvSpPr/>
            <p:nvPr/>
          </p:nvSpPr>
          <p:spPr>
            <a:xfrm>
              <a:off x="1056" y="3312"/>
              <a:ext cx="33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43" name="Line 55"/>
            <p:cNvSpPr/>
            <p:nvPr/>
          </p:nvSpPr>
          <p:spPr>
            <a:xfrm>
              <a:off x="1056" y="3504"/>
              <a:ext cx="912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44" name="Line 56"/>
            <p:cNvSpPr/>
            <p:nvPr/>
          </p:nvSpPr>
          <p:spPr>
            <a:xfrm>
              <a:off x="1968" y="2880"/>
              <a:ext cx="0" cy="624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45" name="Line 57"/>
            <p:cNvSpPr/>
            <p:nvPr/>
          </p:nvSpPr>
          <p:spPr>
            <a:xfrm>
              <a:off x="1872" y="2784"/>
              <a:ext cx="0" cy="384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46" name="Line 58"/>
            <p:cNvSpPr/>
            <p:nvPr/>
          </p:nvSpPr>
          <p:spPr>
            <a:xfrm>
              <a:off x="1680" y="3168"/>
              <a:ext cx="192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47" name="Text Box 59"/>
            <p:cNvSpPr txBox="1"/>
            <p:nvPr/>
          </p:nvSpPr>
          <p:spPr>
            <a:xfrm>
              <a:off x="864" y="2355"/>
              <a:ext cx="213" cy="3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B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48" name="Text Box 60"/>
            <p:cNvSpPr txBox="1"/>
            <p:nvPr/>
          </p:nvSpPr>
          <p:spPr>
            <a:xfrm>
              <a:off x="864" y="2575"/>
              <a:ext cx="221" cy="3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C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49" name="Text Box 61"/>
            <p:cNvSpPr txBox="1"/>
            <p:nvPr/>
          </p:nvSpPr>
          <p:spPr>
            <a:xfrm>
              <a:off x="864" y="2785"/>
              <a:ext cx="221" cy="307"/>
            </a:xfrm>
            <a:prstGeom prst="rect">
              <a:avLst/>
            </a:prstGeom>
            <a:solidFill>
              <a:schemeClr val="bg1"/>
            </a:solidFill>
            <a:ln w="2857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D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50" name="Text Box 62"/>
            <p:cNvSpPr txBox="1"/>
            <p:nvPr/>
          </p:nvSpPr>
          <p:spPr>
            <a:xfrm>
              <a:off x="864" y="2985"/>
              <a:ext cx="213" cy="307"/>
            </a:xfrm>
            <a:prstGeom prst="rect">
              <a:avLst/>
            </a:prstGeom>
            <a:noFill/>
            <a:ln w="2857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E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51" name="Text Box 63"/>
            <p:cNvSpPr txBox="1"/>
            <p:nvPr/>
          </p:nvSpPr>
          <p:spPr>
            <a:xfrm>
              <a:off x="877" y="3148"/>
              <a:ext cx="205" cy="307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F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52" name="Text Box 64"/>
            <p:cNvSpPr txBox="1"/>
            <p:nvPr/>
          </p:nvSpPr>
          <p:spPr>
            <a:xfrm>
              <a:off x="864" y="3369"/>
              <a:ext cx="229" cy="3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G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53" name="Line 65"/>
            <p:cNvSpPr/>
            <p:nvPr/>
          </p:nvSpPr>
          <p:spPr>
            <a:xfrm>
              <a:off x="2400" y="2736"/>
              <a:ext cx="33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54" name="Text Box 66"/>
            <p:cNvSpPr txBox="1"/>
            <p:nvPr/>
          </p:nvSpPr>
          <p:spPr>
            <a:xfrm>
              <a:off x="2716" y="2601"/>
              <a:ext cx="205" cy="3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F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grpSp>
        <p:nvGrpSpPr>
          <p:cNvPr id="28678" name="Group 110"/>
          <p:cNvGrpSpPr/>
          <p:nvPr/>
        </p:nvGrpSpPr>
        <p:grpSpPr>
          <a:xfrm>
            <a:off x="4359598" y="1904526"/>
            <a:ext cx="2937746" cy="2896140"/>
            <a:chOff x="3120" y="1929"/>
            <a:chExt cx="2057" cy="16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28680" name="Text Box 70"/>
            <p:cNvSpPr txBox="1"/>
            <p:nvPr/>
          </p:nvSpPr>
          <p:spPr>
            <a:xfrm>
              <a:off x="3120" y="1929"/>
              <a:ext cx="213" cy="3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A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681" name="Line 73"/>
            <p:cNvSpPr/>
            <p:nvPr/>
          </p:nvSpPr>
          <p:spPr>
            <a:xfrm>
              <a:off x="4027" y="3349"/>
              <a:ext cx="192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2" name="Rectangle 75"/>
            <p:cNvSpPr/>
            <p:nvPr/>
          </p:nvSpPr>
          <p:spPr>
            <a:xfrm>
              <a:off x="3648" y="2208"/>
              <a:ext cx="288" cy="384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683" name="Text Box 76"/>
            <p:cNvSpPr txBox="1"/>
            <p:nvPr/>
          </p:nvSpPr>
          <p:spPr>
            <a:xfrm>
              <a:off x="3685" y="2283"/>
              <a:ext cx="284" cy="307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&amp;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684" name="Line 77"/>
            <p:cNvSpPr/>
            <p:nvPr/>
          </p:nvSpPr>
          <p:spPr>
            <a:xfrm>
              <a:off x="3940" y="2400"/>
              <a:ext cx="428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5" name="Rectangle 78"/>
            <p:cNvSpPr/>
            <p:nvPr/>
          </p:nvSpPr>
          <p:spPr>
            <a:xfrm>
              <a:off x="4368" y="2256"/>
              <a:ext cx="288" cy="384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686" name="Text Box 79"/>
            <p:cNvSpPr txBox="1"/>
            <p:nvPr/>
          </p:nvSpPr>
          <p:spPr>
            <a:xfrm>
              <a:off x="4307" y="2315"/>
              <a:ext cx="420" cy="307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≥1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687" name="Line 80"/>
            <p:cNvSpPr/>
            <p:nvPr/>
          </p:nvSpPr>
          <p:spPr>
            <a:xfrm>
              <a:off x="3312" y="3360"/>
              <a:ext cx="33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8" name="Line 81"/>
            <p:cNvSpPr/>
            <p:nvPr/>
          </p:nvSpPr>
          <p:spPr>
            <a:xfrm flipV="1">
              <a:off x="4128" y="2304"/>
              <a:ext cx="240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89" name="Line 82"/>
            <p:cNvSpPr/>
            <p:nvPr/>
          </p:nvSpPr>
          <p:spPr>
            <a:xfrm>
              <a:off x="4128" y="2064"/>
              <a:ext cx="0" cy="24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0" name="Line 85"/>
            <p:cNvSpPr/>
            <p:nvPr/>
          </p:nvSpPr>
          <p:spPr>
            <a:xfrm flipV="1">
              <a:off x="4128" y="2496"/>
              <a:ext cx="240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1" name="Line 86"/>
            <p:cNvSpPr/>
            <p:nvPr/>
          </p:nvSpPr>
          <p:spPr>
            <a:xfrm flipV="1">
              <a:off x="4221" y="2592"/>
              <a:ext cx="147" cy="0"/>
            </a:xfrm>
            <a:prstGeom prst="line">
              <a:avLst/>
            </a:prstGeom>
            <a:grp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2" name="Line 87"/>
            <p:cNvSpPr/>
            <p:nvPr/>
          </p:nvSpPr>
          <p:spPr>
            <a:xfrm>
              <a:off x="3312" y="2304"/>
              <a:ext cx="33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3" name="Line 88"/>
            <p:cNvSpPr/>
            <p:nvPr/>
          </p:nvSpPr>
          <p:spPr>
            <a:xfrm>
              <a:off x="3312" y="2496"/>
              <a:ext cx="33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4" name="Line 89"/>
            <p:cNvSpPr/>
            <p:nvPr/>
          </p:nvSpPr>
          <p:spPr>
            <a:xfrm>
              <a:off x="3312" y="2736"/>
              <a:ext cx="33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5" name="Line 90"/>
            <p:cNvSpPr/>
            <p:nvPr/>
          </p:nvSpPr>
          <p:spPr>
            <a:xfrm>
              <a:off x="3312" y="2880"/>
              <a:ext cx="33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6" name="Line 91"/>
            <p:cNvSpPr/>
            <p:nvPr/>
          </p:nvSpPr>
          <p:spPr>
            <a:xfrm>
              <a:off x="3312" y="3024"/>
              <a:ext cx="33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7" name="Line 92"/>
            <p:cNvSpPr/>
            <p:nvPr/>
          </p:nvSpPr>
          <p:spPr>
            <a:xfrm>
              <a:off x="3316" y="2061"/>
              <a:ext cx="81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8" name="Line 93"/>
            <p:cNvSpPr/>
            <p:nvPr/>
          </p:nvSpPr>
          <p:spPr>
            <a:xfrm>
              <a:off x="4224" y="2592"/>
              <a:ext cx="0" cy="759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699" name="Line 94"/>
            <p:cNvSpPr/>
            <p:nvPr/>
          </p:nvSpPr>
          <p:spPr>
            <a:xfrm>
              <a:off x="4128" y="2496"/>
              <a:ext cx="0" cy="384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0" name="Text Box 96"/>
            <p:cNvSpPr txBox="1"/>
            <p:nvPr/>
          </p:nvSpPr>
          <p:spPr>
            <a:xfrm>
              <a:off x="3120" y="2169"/>
              <a:ext cx="213" cy="3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B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01" name="Text Box 97"/>
            <p:cNvSpPr txBox="1"/>
            <p:nvPr/>
          </p:nvSpPr>
          <p:spPr>
            <a:xfrm>
              <a:off x="3120" y="2361"/>
              <a:ext cx="221" cy="3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C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02" name="Text Box 98"/>
            <p:cNvSpPr txBox="1"/>
            <p:nvPr/>
          </p:nvSpPr>
          <p:spPr>
            <a:xfrm>
              <a:off x="3120" y="2601"/>
              <a:ext cx="221" cy="3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D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03" name="Text Box 99"/>
            <p:cNvSpPr txBox="1"/>
            <p:nvPr/>
          </p:nvSpPr>
          <p:spPr>
            <a:xfrm>
              <a:off x="3120" y="2745"/>
              <a:ext cx="213" cy="307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E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04" name="Text Box 100"/>
            <p:cNvSpPr txBox="1"/>
            <p:nvPr/>
          </p:nvSpPr>
          <p:spPr>
            <a:xfrm>
              <a:off x="3120" y="2889"/>
              <a:ext cx="205" cy="307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F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05" name="Text Box 101"/>
            <p:cNvSpPr txBox="1"/>
            <p:nvPr/>
          </p:nvSpPr>
          <p:spPr>
            <a:xfrm>
              <a:off x="3120" y="3264"/>
              <a:ext cx="229" cy="3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G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06" name="Line 102"/>
            <p:cNvSpPr/>
            <p:nvPr/>
          </p:nvSpPr>
          <p:spPr>
            <a:xfrm>
              <a:off x="4656" y="2448"/>
              <a:ext cx="33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07" name="Text Box 103"/>
            <p:cNvSpPr txBox="1"/>
            <p:nvPr/>
          </p:nvSpPr>
          <p:spPr>
            <a:xfrm>
              <a:off x="4972" y="2313"/>
              <a:ext cx="205" cy="30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F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08" name="Oval 104"/>
            <p:cNvSpPr/>
            <p:nvPr/>
          </p:nvSpPr>
          <p:spPr>
            <a:xfrm>
              <a:off x="4295" y="2268"/>
              <a:ext cx="73" cy="73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09" name="Oval 105"/>
            <p:cNvSpPr/>
            <p:nvPr/>
          </p:nvSpPr>
          <p:spPr>
            <a:xfrm>
              <a:off x="4295" y="2364"/>
              <a:ext cx="73" cy="73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10" name="Oval 106"/>
            <p:cNvSpPr/>
            <p:nvPr/>
          </p:nvSpPr>
          <p:spPr>
            <a:xfrm>
              <a:off x="4295" y="2460"/>
              <a:ext cx="73" cy="73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11" name="Oval 107"/>
            <p:cNvSpPr/>
            <p:nvPr/>
          </p:nvSpPr>
          <p:spPr>
            <a:xfrm>
              <a:off x="4295" y="2556"/>
              <a:ext cx="73" cy="73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12" name="Oval 109"/>
            <p:cNvSpPr/>
            <p:nvPr/>
          </p:nvSpPr>
          <p:spPr>
            <a:xfrm>
              <a:off x="3936" y="2352"/>
              <a:ext cx="73" cy="73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13" name="Line 95"/>
            <p:cNvSpPr/>
            <p:nvPr/>
          </p:nvSpPr>
          <p:spPr>
            <a:xfrm>
              <a:off x="3936" y="2880"/>
              <a:ext cx="192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14" name="Rectangle 83"/>
            <p:cNvSpPr/>
            <p:nvPr/>
          </p:nvSpPr>
          <p:spPr>
            <a:xfrm>
              <a:off x="3648" y="2688"/>
              <a:ext cx="288" cy="384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15" name="Rectangle 71"/>
            <p:cNvSpPr/>
            <p:nvPr/>
          </p:nvSpPr>
          <p:spPr>
            <a:xfrm>
              <a:off x="3652" y="3168"/>
              <a:ext cx="288" cy="384"/>
            </a:xfrm>
            <a:prstGeom prst="rect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16" name="Text Box 72"/>
            <p:cNvSpPr txBox="1"/>
            <p:nvPr/>
          </p:nvSpPr>
          <p:spPr>
            <a:xfrm>
              <a:off x="3681" y="3220"/>
              <a:ext cx="192" cy="307"/>
            </a:xfrm>
            <a:prstGeom prst="rect">
              <a:avLst/>
            </a:prstGeom>
            <a:grpFill/>
            <a:ln w="9525">
              <a:noFill/>
              <a:miter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1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17" name="Oval 74"/>
            <p:cNvSpPr/>
            <p:nvPr/>
          </p:nvSpPr>
          <p:spPr>
            <a:xfrm>
              <a:off x="3945" y="3316"/>
              <a:ext cx="73" cy="73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18" name="Text Box 84"/>
            <p:cNvSpPr txBox="1"/>
            <p:nvPr/>
          </p:nvSpPr>
          <p:spPr>
            <a:xfrm>
              <a:off x="3685" y="2763"/>
              <a:ext cx="284" cy="307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&amp;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19" name="Oval 108"/>
            <p:cNvSpPr/>
            <p:nvPr/>
          </p:nvSpPr>
          <p:spPr>
            <a:xfrm>
              <a:off x="3936" y="2844"/>
              <a:ext cx="73" cy="73"/>
            </a:xfrm>
            <a:prstGeom prst="ellipse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" grpId="0"/>
      <p:bldP spid="3174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/>
          </p:cNvSpPr>
          <p:nvPr>
            <p:ph type="title"/>
          </p:nvPr>
        </p:nvSpPr>
        <p:spPr>
          <a:xfrm>
            <a:off x="468313" y="517525"/>
            <a:ext cx="7989887" cy="395288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</a:rPr>
              <a:t>）“或</a:t>
            </a:r>
            <a:r>
              <a:rPr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</a:rPr>
              <a:t>与”电路变换为“或非</a:t>
            </a:r>
            <a:r>
              <a:rPr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</a:rPr>
              <a:t>或非”电路</a:t>
            </a:r>
          </a:p>
        </p:txBody>
      </p:sp>
      <p:sp>
        <p:nvSpPr>
          <p:cNvPr id="32770" name="Rectangle 3"/>
          <p:cNvSpPr>
            <a:spLocks noGrp="1"/>
          </p:cNvSpPr>
          <p:nvPr>
            <p:ph idx="1"/>
          </p:nvPr>
        </p:nvSpPr>
        <p:spPr>
          <a:xfrm>
            <a:off x="468313" y="865188"/>
            <a:ext cx="8229600" cy="1778000"/>
          </a:xfrm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例  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F = (A + B)(C + D)(E + F + G)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         = (A + B)(C + D)(E + F + G)         (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原函数二次求反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         = (A + B)+(C + D)+(E + F + G)       (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运用反演规则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         = (A + B)</a:t>
            </a:r>
            <a:r>
              <a:rPr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• 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(C + D)</a:t>
            </a:r>
            <a:r>
              <a:rPr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•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(E + F + G)       (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运用反演规则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</p:txBody>
      </p:sp>
      <p:grpSp>
        <p:nvGrpSpPr>
          <p:cNvPr id="32771" name="Group 137"/>
          <p:cNvGrpSpPr/>
          <p:nvPr/>
        </p:nvGrpSpPr>
        <p:grpSpPr>
          <a:xfrm>
            <a:off x="798513" y="2847975"/>
            <a:ext cx="3305175" cy="1727200"/>
            <a:chOff x="503" y="2400"/>
            <a:chExt cx="2082" cy="1510"/>
          </a:xfrm>
        </p:grpSpPr>
        <p:sp>
          <p:nvSpPr>
            <p:cNvPr id="37944" name="Text Box 56"/>
            <p:cNvSpPr txBox="1"/>
            <p:nvPr/>
          </p:nvSpPr>
          <p:spPr>
            <a:xfrm>
              <a:off x="528" y="2400"/>
              <a:ext cx="213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7945" name="Rectangle 57"/>
            <p:cNvSpPr/>
            <p:nvPr/>
          </p:nvSpPr>
          <p:spPr>
            <a:xfrm>
              <a:off x="1060" y="2400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46" name="Line 59"/>
            <p:cNvSpPr/>
            <p:nvPr/>
          </p:nvSpPr>
          <p:spPr>
            <a:xfrm>
              <a:off x="1344" y="2588"/>
              <a:ext cx="192" cy="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7" name="Rectangle 61"/>
            <p:cNvSpPr/>
            <p:nvPr/>
          </p:nvSpPr>
          <p:spPr>
            <a:xfrm>
              <a:off x="1056" y="2880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48" name="Line 63"/>
            <p:cNvSpPr/>
            <p:nvPr/>
          </p:nvSpPr>
          <p:spPr>
            <a:xfrm>
              <a:off x="1348" y="3072"/>
              <a:ext cx="4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49" name="Rectangle 64"/>
            <p:cNvSpPr/>
            <p:nvPr/>
          </p:nvSpPr>
          <p:spPr>
            <a:xfrm>
              <a:off x="1776" y="2880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50" name="Text Box 65"/>
            <p:cNvSpPr txBox="1"/>
            <p:nvPr/>
          </p:nvSpPr>
          <p:spPr>
            <a:xfrm>
              <a:off x="1056" y="2956"/>
              <a:ext cx="376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37951" name="Line 66"/>
            <p:cNvSpPr/>
            <p:nvPr/>
          </p:nvSpPr>
          <p:spPr>
            <a:xfrm>
              <a:off x="720" y="249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2" name="Line 67"/>
            <p:cNvSpPr/>
            <p:nvPr/>
          </p:nvSpPr>
          <p:spPr>
            <a:xfrm flipV="1">
              <a:off x="1536" y="2976"/>
              <a:ext cx="24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3" name="Line 68"/>
            <p:cNvSpPr/>
            <p:nvPr/>
          </p:nvSpPr>
          <p:spPr>
            <a:xfrm>
              <a:off x="1536" y="2592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4" name="Rectangle 69"/>
            <p:cNvSpPr/>
            <p:nvPr/>
          </p:nvSpPr>
          <p:spPr>
            <a:xfrm>
              <a:off x="1056" y="3360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55" name="Line 71"/>
            <p:cNvSpPr/>
            <p:nvPr/>
          </p:nvSpPr>
          <p:spPr>
            <a:xfrm flipV="1">
              <a:off x="1536" y="3168"/>
              <a:ext cx="24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6" name="Line 73"/>
            <p:cNvSpPr/>
            <p:nvPr/>
          </p:nvSpPr>
          <p:spPr>
            <a:xfrm>
              <a:off x="720" y="297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7" name="Line 74"/>
            <p:cNvSpPr/>
            <p:nvPr/>
          </p:nvSpPr>
          <p:spPr>
            <a:xfrm>
              <a:off x="720" y="3168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8" name="Line 75"/>
            <p:cNvSpPr/>
            <p:nvPr/>
          </p:nvSpPr>
          <p:spPr>
            <a:xfrm>
              <a:off x="720" y="3408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59" name="Line 76"/>
            <p:cNvSpPr/>
            <p:nvPr/>
          </p:nvSpPr>
          <p:spPr>
            <a:xfrm>
              <a:off x="720" y="3552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0" name="Line 77"/>
            <p:cNvSpPr/>
            <p:nvPr/>
          </p:nvSpPr>
          <p:spPr>
            <a:xfrm>
              <a:off x="720" y="369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1" name="Line 80"/>
            <p:cNvSpPr/>
            <p:nvPr/>
          </p:nvSpPr>
          <p:spPr>
            <a:xfrm>
              <a:off x="1536" y="3168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2" name="Line 81"/>
            <p:cNvSpPr/>
            <p:nvPr/>
          </p:nvSpPr>
          <p:spPr>
            <a:xfrm>
              <a:off x="1344" y="3552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3" name="Text Box 82"/>
            <p:cNvSpPr txBox="1"/>
            <p:nvPr/>
          </p:nvSpPr>
          <p:spPr>
            <a:xfrm>
              <a:off x="528" y="2592"/>
              <a:ext cx="213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7964" name="Text Box 83"/>
            <p:cNvSpPr txBox="1"/>
            <p:nvPr/>
          </p:nvSpPr>
          <p:spPr>
            <a:xfrm>
              <a:off x="528" y="2858"/>
              <a:ext cx="221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37965" name="Text Box 84"/>
            <p:cNvSpPr txBox="1"/>
            <p:nvPr/>
          </p:nvSpPr>
          <p:spPr>
            <a:xfrm>
              <a:off x="528" y="3050"/>
              <a:ext cx="221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37966" name="Text Box 85"/>
            <p:cNvSpPr txBox="1"/>
            <p:nvPr/>
          </p:nvSpPr>
          <p:spPr>
            <a:xfrm>
              <a:off x="528" y="3272"/>
              <a:ext cx="213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37967" name="Text Box 86"/>
            <p:cNvSpPr txBox="1"/>
            <p:nvPr/>
          </p:nvSpPr>
          <p:spPr>
            <a:xfrm>
              <a:off x="528" y="3434"/>
              <a:ext cx="205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7968" name="Line 88"/>
            <p:cNvSpPr/>
            <p:nvPr/>
          </p:nvSpPr>
          <p:spPr>
            <a:xfrm>
              <a:off x="2064" y="3072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69" name="Text Box 89"/>
            <p:cNvSpPr txBox="1"/>
            <p:nvPr/>
          </p:nvSpPr>
          <p:spPr>
            <a:xfrm>
              <a:off x="2380" y="2937"/>
              <a:ext cx="205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7970" name="Text Box 62"/>
            <p:cNvSpPr txBox="1"/>
            <p:nvPr/>
          </p:nvSpPr>
          <p:spPr>
            <a:xfrm>
              <a:off x="1828" y="2907"/>
              <a:ext cx="284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en-US" altLang="zh-CN" sz="18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71" name="Text Box 90"/>
            <p:cNvSpPr txBox="1"/>
            <p:nvPr/>
          </p:nvSpPr>
          <p:spPr>
            <a:xfrm>
              <a:off x="1056" y="2448"/>
              <a:ext cx="376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37972" name="Line 91"/>
            <p:cNvSpPr/>
            <p:nvPr/>
          </p:nvSpPr>
          <p:spPr>
            <a:xfrm>
              <a:off x="720" y="2688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73" name="Text Box 92"/>
            <p:cNvSpPr txBox="1"/>
            <p:nvPr/>
          </p:nvSpPr>
          <p:spPr>
            <a:xfrm>
              <a:off x="503" y="3587"/>
              <a:ext cx="229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37974" name="Text Box 127"/>
            <p:cNvSpPr txBox="1"/>
            <p:nvPr/>
          </p:nvSpPr>
          <p:spPr>
            <a:xfrm>
              <a:off x="1056" y="3436"/>
              <a:ext cx="376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≥1</a:t>
              </a:r>
            </a:p>
          </p:txBody>
        </p:sp>
      </p:grpSp>
      <p:grpSp>
        <p:nvGrpSpPr>
          <p:cNvPr id="32804" name="Group 136"/>
          <p:cNvGrpSpPr/>
          <p:nvPr/>
        </p:nvGrpSpPr>
        <p:grpSpPr>
          <a:xfrm>
            <a:off x="4921568" y="2806700"/>
            <a:ext cx="3305175" cy="1768475"/>
            <a:chOff x="3095" y="2364"/>
            <a:chExt cx="2082" cy="1546"/>
          </a:xfrm>
        </p:grpSpPr>
        <p:sp>
          <p:nvSpPr>
            <p:cNvPr id="37907" name="Text Box 96"/>
            <p:cNvSpPr txBox="1"/>
            <p:nvPr/>
          </p:nvSpPr>
          <p:spPr>
            <a:xfrm>
              <a:off x="3120" y="2364"/>
              <a:ext cx="213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7908" name="Line 98"/>
            <p:cNvSpPr/>
            <p:nvPr/>
          </p:nvSpPr>
          <p:spPr>
            <a:xfrm>
              <a:off x="3936" y="2588"/>
              <a:ext cx="192" cy="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9" name="Rectangle 99"/>
            <p:cNvSpPr/>
            <p:nvPr/>
          </p:nvSpPr>
          <p:spPr>
            <a:xfrm>
              <a:off x="3648" y="2880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10" name="Line 100"/>
            <p:cNvSpPr/>
            <p:nvPr/>
          </p:nvSpPr>
          <p:spPr>
            <a:xfrm>
              <a:off x="3940" y="3072"/>
              <a:ext cx="42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1" name="Rectangle 101"/>
            <p:cNvSpPr/>
            <p:nvPr/>
          </p:nvSpPr>
          <p:spPr>
            <a:xfrm>
              <a:off x="4368" y="2880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12" name="Text Box 102"/>
            <p:cNvSpPr txBox="1"/>
            <p:nvPr/>
          </p:nvSpPr>
          <p:spPr>
            <a:xfrm>
              <a:off x="3648" y="2956"/>
              <a:ext cx="376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37913" name="Line 103"/>
            <p:cNvSpPr/>
            <p:nvPr/>
          </p:nvSpPr>
          <p:spPr>
            <a:xfrm>
              <a:off x="3312" y="249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4" name="Line 104"/>
            <p:cNvSpPr/>
            <p:nvPr/>
          </p:nvSpPr>
          <p:spPr>
            <a:xfrm flipV="1">
              <a:off x="4128" y="2976"/>
              <a:ext cx="24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5" name="Line 105"/>
            <p:cNvSpPr/>
            <p:nvPr/>
          </p:nvSpPr>
          <p:spPr>
            <a:xfrm>
              <a:off x="4128" y="2592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Line 108"/>
            <p:cNvSpPr/>
            <p:nvPr/>
          </p:nvSpPr>
          <p:spPr>
            <a:xfrm flipV="1">
              <a:off x="4128" y="3168"/>
              <a:ext cx="24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Line 109"/>
            <p:cNvSpPr/>
            <p:nvPr/>
          </p:nvSpPr>
          <p:spPr>
            <a:xfrm>
              <a:off x="3312" y="297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Line 110"/>
            <p:cNvSpPr/>
            <p:nvPr/>
          </p:nvSpPr>
          <p:spPr>
            <a:xfrm>
              <a:off x="3312" y="3168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9" name="Line 111"/>
            <p:cNvSpPr/>
            <p:nvPr/>
          </p:nvSpPr>
          <p:spPr>
            <a:xfrm>
              <a:off x="3312" y="3408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0" name="Line 112"/>
            <p:cNvSpPr/>
            <p:nvPr/>
          </p:nvSpPr>
          <p:spPr>
            <a:xfrm>
              <a:off x="3312" y="3552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1" name="Line 113"/>
            <p:cNvSpPr/>
            <p:nvPr/>
          </p:nvSpPr>
          <p:spPr>
            <a:xfrm>
              <a:off x="3312" y="3696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2" name="Line 114"/>
            <p:cNvSpPr/>
            <p:nvPr/>
          </p:nvSpPr>
          <p:spPr>
            <a:xfrm>
              <a:off x="4128" y="3168"/>
              <a:ext cx="0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3" name="Line 115"/>
            <p:cNvSpPr/>
            <p:nvPr/>
          </p:nvSpPr>
          <p:spPr>
            <a:xfrm>
              <a:off x="3936" y="3552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24" name="Text Box 116"/>
            <p:cNvSpPr txBox="1"/>
            <p:nvPr/>
          </p:nvSpPr>
          <p:spPr>
            <a:xfrm>
              <a:off x="3120" y="2592"/>
              <a:ext cx="213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7925" name="Text Box 117"/>
            <p:cNvSpPr txBox="1"/>
            <p:nvPr/>
          </p:nvSpPr>
          <p:spPr>
            <a:xfrm>
              <a:off x="3120" y="2858"/>
              <a:ext cx="221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37926" name="Text Box 118"/>
            <p:cNvSpPr txBox="1"/>
            <p:nvPr/>
          </p:nvSpPr>
          <p:spPr>
            <a:xfrm>
              <a:off x="3120" y="3050"/>
              <a:ext cx="221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37927" name="Text Box 119"/>
            <p:cNvSpPr txBox="1"/>
            <p:nvPr/>
          </p:nvSpPr>
          <p:spPr>
            <a:xfrm>
              <a:off x="3120" y="3254"/>
              <a:ext cx="213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37928" name="Text Box 120"/>
            <p:cNvSpPr txBox="1"/>
            <p:nvPr/>
          </p:nvSpPr>
          <p:spPr>
            <a:xfrm>
              <a:off x="3120" y="3434"/>
              <a:ext cx="205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7929" name="Line 121"/>
            <p:cNvSpPr/>
            <p:nvPr/>
          </p:nvSpPr>
          <p:spPr>
            <a:xfrm>
              <a:off x="4656" y="3072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0" name="Text Box 122"/>
            <p:cNvSpPr txBox="1"/>
            <p:nvPr/>
          </p:nvSpPr>
          <p:spPr>
            <a:xfrm>
              <a:off x="4972" y="2937"/>
              <a:ext cx="205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7931" name="Line 125"/>
            <p:cNvSpPr/>
            <p:nvPr/>
          </p:nvSpPr>
          <p:spPr>
            <a:xfrm>
              <a:off x="3312" y="2688"/>
              <a:ext cx="33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32" name="Text Box 126"/>
            <p:cNvSpPr txBox="1"/>
            <p:nvPr/>
          </p:nvSpPr>
          <p:spPr>
            <a:xfrm>
              <a:off x="3095" y="3587"/>
              <a:ext cx="229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>
                  <a:solidFill>
                    <a:schemeClr val="tx1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37933" name="Text Box 129"/>
            <p:cNvSpPr txBox="1"/>
            <p:nvPr/>
          </p:nvSpPr>
          <p:spPr>
            <a:xfrm>
              <a:off x="4416" y="2928"/>
              <a:ext cx="240" cy="32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>
                  <a:solidFill>
                    <a:schemeClr val="tx1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7934" name="Rectangle 106"/>
            <p:cNvSpPr/>
            <p:nvPr/>
          </p:nvSpPr>
          <p:spPr>
            <a:xfrm>
              <a:off x="3648" y="3360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35" name="Text Box 128"/>
            <p:cNvSpPr txBox="1"/>
            <p:nvPr/>
          </p:nvSpPr>
          <p:spPr>
            <a:xfrm>
              <a:off x="3656" y="3436"/>
              <a:ext cx="376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37936" name="Rectangle 97"/>
            <p:cNvSpPr/>
            <p:nvPr/>
          </p:nvSpPr>
          <p:spPr>
            <a:xfrm>
              <a:off x="3652" y="2400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37" name="Text Box 124"/>
            <p:cNvSpPr txBox="1"/>
            <p:nvPr/>
          </p:nvSpPr>
          <p:spPr>
            <a:xfrm>
              <a:off x="3648" y="2476"/>
              <a:ext cx="376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37938" name="Oval 130"/>
            <p:cNvSpPr/>
            <p:nvPr/>
          </p:nvSpPr>
          <p:spPr>
            <a:xfrm>
              <a:off x="3940" y="3507"/>
              <a:ext cx="70" cy="7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39" name="Oval 131"/>
            <p:cNvSpPr/>
            <p:nvPr/>
          </p:nvSpPr>
          <p:spPr>
            <a:xfrm>
              <a:off x="3936" y="3035"/>
              <a:ext cx="70" cy="7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40" name="Oval 132"/>
            <p:cNvSpPr/>
            <p:nvPr/>
          </p:nvSpPr>
          <p:spPr>
            <a:xfrm>
              <a:off x="3936" y="2555"/>
              <a:ext cx="70" cy="7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41" name="Oval 133"/>
            <p:cNvSpPr/>
            <p:nvPr/>
          </p:nvSpPr>
          <p:spPr>
            <a:xfrm>
              <a:off x="4298" y="3035"/>
              <a:ext cx="70" cy="7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42" name="Oval 134"/>
            <p:cNvSpPr/>
            <p:nvPr/>
          </p:nvSpPr>
          <p:spPr>
            <a:xfrm>
              <a:off x="4298" y="2939"/>
              <a:ext cx="70" cy="7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7943" name="Oval 135"/>
            <p:cNvSpPr/>
            <p:nvPr/>
          </p:nvSpPr>
          <p:spPr>
            <a:xfrm>
              <a:off x="4298" y="3124"/>
              <a:ext cx="70" cy="7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grpSp>
        <p:nvGrpSpPr>
          <p:cNvPr id="32843" name="Group 144"/>
          <p:cNvGrpSpPr/>
          <p:nvPr/>
        </p:nvGrpSpPr>
        <p:grpSpPr>
          <a:xfrm>
            <a:off x="1906588" y="1211263"/>
            <a:ext cx="2979737" cy="862012"/>
            <a:chOff x="1200" y="960"/>
            <a:chExt cx="2470" cy="768"/>
          </a:xfrm>
        </p:grpSpPr>
        <p:sp>
          <p:nvSpPr>
            <p:cNvPr id="29703" name="Line 48"/>
            <p:cNvSpPr/>
            <p:nvPr/>
          </p:nvSpPr>
          <p:spPr>
            <a:xfrm>
              <a:off x="1200" y="960"/>
              <a:ext cx="225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704" name="Line 49"/>
            <p:cNvSpPr/>
            <p:nvPr/>
          </p:nvSpPr>
          <p:spPr>
            <a:xfrm>
              <a:off x="1200" y="1008"/>
              <a:ext cx="225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705" name="Line 50"/>
            <p:cNvSpPr/>
            <p:nvPr/>
          </p:nvSpPr>
          <p:spPr>
            <a:xfrm>
              <a:off x="1200" y="1297"/>
              <a:ext cx="24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706" name="Line 51"/>
            <p:cNvSpPr/>
            <p:nvPr/>
          </p:nvSpPr>
          <p:spPr>
            <a:xfrm>
              <a:off x="1200" y="1345"/>
              <a:ext cx="48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707" name="Line 52"/>
            <p:cNvSpPr/>
            <p:nvPr/>
          </p:nvSpPr>
          <p:spPr>
            <a:xfrm>
              <a:off x="1969" y="1345"/>
              <a:ext cx="479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708" name="Line 53"/>
            <p:cNvSpPr/>
            <p:nvPr/>
          </p:nvSpPr>
          <p:spPr>
            <a:xfrm>
              <a:off x="2688" y="1345"/>
              <a:ext cx="8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709" name="Line 138"/>
            <p:cNvSpPr/>
            <p:nvPr/>
          </p:nvSpPr>
          <p:spPr>
            <a:xfrm>
              <a:off x="1200" y="1728"/>
              <a:ext cx="48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710" name="Line 139"/>
            <p:cNvSpPr/>
            <p:nvPr/>
          </p:nvSpPr>
          <p:spPr>
            <a:xfrm>
              <a:off x="2016" y="1728"/>
              <a:ext cx="48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711" name="Line 140"/>
            <p:cNvSpPr/>
            <p:nvPr/>
          </p:nvSpPr>
          <p:spPr>
            <a:xfrm>
              <a:off x="2805" y="1728"/>
              <a:ext cx="86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712" name="Line 141"/>
            <p:cNvSpPr/>
            <p:nvPr/>
          </p:nvSpPr>
          <p:spPr>
            <a:xfrm>
              <a:off x="1200" y="1680"/>
              <a:ext cx="48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713" name="Line 142"/>
            <p:cNvSpPr/>
            <p:nvPr/>
          </p:nvSpPr>
          <p:spPr>
            <a:xfrm>
              <a:off x="2016" y="1680"/>
              <a:ext cx="48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714" name="Line 143"/>
            <p:cNvSpPr/>
            <p:nvPr/>
          </p:nvSpPr>
          <p:spPr>
            <a:xfrm>
              <a:off x="2805" y="1680"/>
              <a:ext cx="865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9" grpId="0"/>
      <p:bldP spid="3277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3"/>
          <p:cNvSpPr>
            <a:spLocks noGrp="1"/>
          </p:cNvSpPr>
          <p:nvPr>
            <p:ph type="title"/>
          </p:nvPr>
        </p:nvSpPr>
        <p:spPr>
          <a:xfrm>
            <a:off x="250825" y="441325"/>
            <a:ext cx="7772400" cy="3873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</a:rPr>
              <a:t>）“与</a:t>
            </a:r>
            <a:r>
              <a:rPr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</a:rPr>
              <a:t>或”电路变换为“与或非”电路</a:t>
            </a:r>
          </a:p>
        </p:txBody>
      </p:sp>
      <p:sp>
        <p:nvSpPr>
          <p:cNvPr id="33794" name="Rectangle 4"/>
          <p:cNvSpPr>
            <a:spLocks noGrp="1"/>
          </p:cNvSpPr>
          <p:nvPr>
            <p:ph idx="1"/>
          </p:nvPr>
        </p:nvSpPr>
        <p:spPr>
          <a:xfrm>
            <a:off x="250825" y="915988"/>
            <a:ext cx="7162800" cy="6858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75000"/>
              </a:lnSpc>
              <a:spcBef>
                <a:spcPct val="50000"/>
              </a:spcBef>
              <a:buNone/>
            </a:pP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例  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F = AC + AB                       (a)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None/>
            </a:pP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    =   AC + AB    (</a:t>
            </a:r>
            <a:r>
              <a:rPr lang="zh-CN" altLang="en-US" sz="2000" b="1" dirty="0">
                <a:latin typeface="黑体" panose="02010609060101010101" pitchFamily="2" charset="-122"/>
                <a:ea typeface="黑体" panose="02010609060101010101" pitchFamily="2" charset="-122"/>
              </a:rPr>
              <a:t>原函数二次求反</a:t>
            </a:r>
            <a:r>
              <a:rPr lang="en-US" altLang="zh-CN" sz="2000" b="1">
                <a:latin typeface="黑体" panose="02010609060101010101" pitchFamily="2" charset="-122"/>
                <a:ea typeface="黑体" panose="02010609060101010101" pitchFamily="2" charset="-122"/>
              </a:rPr>
              <a:t>)   (b)</a:t>
            </a:r>
          </a:p>
        </p:txBody>
      </p:sp>
      <p:grpSp>
        <p:nvGrpSpPr>
          <p:cNvPr id="33795" name="Group 242"/>
          <p:cNvGrpSpPr/>
          <p:nvPr/>
        </p:nvGrpSpPr>
        <p:grpSpPr>
          <a:xfrm>
            <a:off x="1308100" y="896938"/>
            <a:ext cx="1038225" cy="374650"/>
            <a:chOff x="1162" y="576"/>
            <a:chExt cx="830" cy="314"/>
          </a:xfrm>
        </p:grpSpPr>
        <p:sp>
          <p:nvSpPr>
            <p:cNvPr id="30854" name="Line 92"/>
            <p:cNvSpPr/>
            <p:nvPr/>
          </p:nvSpPr>
          <p:spPr>
            <a:xfrm>
              <a:off x="1162" y="576"/>
              <a:ext cx="12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855" name="Line 93"/>
            <p:cNvSpPr/>
            <p:nvPr/>
          </p:nvSpPr>
          <p:spPr>
            <a:xfrm>
              <a:off x="1321" y="576"/>
              <a:ext cx="12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856" name="Line 94"/>
            <p:cNvSpPr/>
            <p:nvPr/>
          </p:nvSpPr>
          <p:spPr>
            <a:xfrm>
              <a:off x="1800" y="576"/>
              <a:ext cx="12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857" name="Line 95"/>
            <p:cNvSpPr/>
            <p:nvPr/>
          </p:nvSpPr>
          <p:spPr>
            <a:xfrm>
              <a:off x="1200" y="890"/>
              <a:ext cx="12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858" name="Line 96"/>
            <p:cNvSpPr/>
            <p:nvPr/>
          </p:nvSpPr>
          <p:spPr>
            <a:xfrm>
              <a:off x="1359" y="890"/>
              <a:ext cx="12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859" name="Line 97"/>
            <p:cNvSpPr/>
            <p:nvPr/>
          </p:nvSpPr>
          <p:spPr>
            <a:xfrm>
              <a:off x="1850" y="890"/>
              <a:ext cx="12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860" name="Line 98"/>
            <p:cNvSpPr/>
            <p:nvPr/>
          </p:nvSpPr>
          <p:spPr>
            <a:xfrm>
              <a:off x="1176" y="815"/>
              <a:ext cx="81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0861" name="Line 99"/>
            <p:cNvSpPr/>
            <p:nvPr/>
          </p:nvSpPr>
          <p:spPr>
            <a:xfrm>
              <a:off x="1176" y="842"/>
              <a:ext cx="816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8917" name="Text Box 90"/>
          <p:cNvSpPr txBox="1"/>
          <p:nvPr/>
        </p:nvSpPr>
        <p:spPr>
          <a:xfrm>
            <a:off x="755650" y="1746250"/>
            <a:ext cx="4465638" cy="128905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 = AC + AB                       </a:t>
            </a:r>
            <a:r>
              <a:rPr lang="en-US" altLang="zh-CN" sz="1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运用反演规则</a:t>
            </a:r>
            <a:r>
              <a:rPr lang="en-US" altLang="zh-CN" sz="1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= (A + C)(A + B) </a:t>
            </a:r>
          </a:p>
          <a:p>
            <a:pPr eaLnBrk="1" hangingPunct="1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= AB + AC</a:t>
            </a:r>
          </a:p>
        </p:txBody>
      </p:sp>
      <p:sp>
        <p:nvSpPr>
          <p:cNvPr id="38918" name="Line 102"/>
          <p:cNvSpPr/>
          <p:nvPr/>
        </p:nvSpPr>
        <p:spPr>
          <a:xfrm>
            <a:off x="1352550" y="1746250"/>
            <a:ext cx="141288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19" name="Line 103"/>
          <p:cNvSpPr/>
          <p:nvPr/>
        </p:nvSpPr>
        <p:spPr>
          <a:xfrm>
            <a:off x="1536700" y="1746250"/>
            <a:ext cx="1397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0" name="Line 104"/>
          <p:cNvSpPr/>
          <p:nvPr/>
        </p:nvSpPr>
        <p:spPr>
          <a:xfrm>
            <a:off x="2093913" y="1746250"/>
            <a:ext cx="1651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1" name="Line 106"/>
          <p:cNvSpPr/>
          <p:nvPr/>
        </p:nvSpPr>
        <p:spPr>
          <a:xfrm>
            <a:off x="2486025" y="2359025"/>
            <a:ext cx="1651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2" name="Line 107"/>
          <p:cNvSpPr/>
          <p:nvPr/>
        </p:nvSpPr>
        <p:spPr>
          <a:xfrm>
            <a:off x="2112963" y="2716213"/>
            <a:ext cx="1651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3" name="Line 108"/>
          <p:cNvSpPr/>
          <p:nvPr/>
        </p:nvSpPr>
        <p:spPr>
          <a:xfrm flipV="1">
            <a:off x="1331913" y="1676400"/>
            <a:ext cx="97155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4" name="Line 110"/>
          <p:cNvSpPr/>
          <p:nvPr/>
        </p:nvSpPr>
        <p:spPr>
          <a:xfrm>
            <a:off x="815975" y="1746250"/>
            <a:ext cx="165100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5" name="Text Box 91"/>
          <p:cNvSpPr txBox="1"/>
          <p:nvPr/>
        </p:nvSpPr>
        <p:spPr>
          <a:xfrm>
            <a:off x="755650" y="3001963"/>
            <a:ext cx="30241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  = AB + AC   ( c )</a:t>
            </a:r>
          </a:p>
        </p:txBody>
      </p:sp>
      <p:sp>
        <p:nvSpPr>
          <p:cNvPr id="38926" name="Line 112"/>
          <p:cNvSpPr/>
          <p:nvPr/>
        </p:nvSpPr>
        <p:spPr>
          <a:xfrm>
            <a:off x="1431925" y="3033713"/>
            <a:ext cx="995363" cy="0"/>
          </a:xfrm>
          <a:prstGeom prst="line">
            <a:avLst/>
          </a:prstGeom>
          <a:ln w="19050" cap="flat" cmpd="sng">
            <a:solidFill>
              <a:srgbClr val="0D0D0D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927" name="Line 113"/>
          <p:cNvSpPr/>
          <p:nvPr/>
        </p:nvSpPr>
        <p:spPr>
          <a:xfrm>
            <a:off x="2112963" y="3090863"/>
            <a:ext cx="187325" cy="0"/>
          </a:xfrm>
          <a:prstGeom prst="line">
            <a:avLst/>
          </a:prstGeom>
          <a:ln w="19050" cap="flat" cmpd="sng">
            <a:solidFill>
              <a:srgbClr val="0D0D0D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3817" name="Group 236"/>
          <p:cNvGrpSpPr/>
          <p:nvPr/>
        </p:nvGrpSpPr>
        <p:grpSpPr>
          <a:xfrm>
            <a:off x="725805" y="3494817"/>
            <a:ext cx="3078163" cy="1558513"/>
            <a:chOff x="480" y="2810"/>
            <a:chExt cx="2256" cy="1526"/>
          </a:xfrm>
        </p:grpSpPr>
        <p:sp>
          <p:nvSpPr>
            <p:cNvPr id="38999" name="Text Box 40"/>
            <p:cNvSpPr txBox="1">
              <a:spLocks noChangeAspect="1"/>
            </p:cNvSpPr>
            <p:nvPr/>
          </p:nvSpPr>
          <p:spPr>
            <a:xfrm>
              <a:off x="480" y="2810"/>
              <a:ext cx="202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9000" name="Rectangle 42"/>
            <p:cNvSpPr>
              <a:spLocks noChangeAspect="1"/>
            </p:cNvSpPr>
            <p:nvPr/>
          </p:nvSpPr>
          <p:spPr>
            <a:xfrm>
              <a:off x="914" y="3448"/>
              <a:ext cx="242" cy="323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001" name="Line 43"/>
            <p:cNvSpPr>
              <a:spLocks noChangeAspect="1"/>
            </p:cNvSpPr>
            <p:nvPr/>
          </p:nvSpPr>
          <p:spPr>
            <a:xfrm>
              <a:off x="1241" y="3608"/>
              <a:ext cx="106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2" name="Rectangle 44"/>
            <p:cNvSpPr>
              <a:spLocks noChangeAspect="1"/>
            </p:cNvSpPr>
            <p:nvPr/>
          </p:nvSpPr>
          <p:spPr>
            <a:xfrm>
              <a:off x="2033" y="3304"/>
              <a:ext cx="243" cy="323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003" name="Line 46"/>
            <p:cNvSpPr>
              <a:spLocks noChangeAspect="1"/>
            </p:cNvSpPr>
            <p:nvPr/>
          </p:nvSpPr>
          <p:spPr>
            <a:xfrm>
              <a:off x="642" y="2981"/>
              <a:ext cx="798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4" name="Line 47"/>
            <p:cNvSpPr>
              <a:spLocks noChangeAspect="1"/>
            </p:cNvSpPr>
            <p:nvPr/>
          </p:nvSpPr>
          <p:spPr>
            <a:xfrm flipV="1">
              <a:off x="1832" y="3384"/>
              <a:ext cx="20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5" name="Line 48"/>
            <p:cNvSpPr>
              <a:spLocks noChangeAspect="1"/>
            </p:cNvSpPr>
            <p:nvPr/>
          </p:nvSpPr>
          <p:spPr>
            <a:xfrm>
              <a:off x="1832" y="3062"/>
              <a:ext cx="0" cy="32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6" name="Line 49"/>
            <p:cNvSpPr>
              <a:spLocks noChangeAspect="1"/>
            </p:cNvSpPr>
            <p:nvPr/>
          </p:nvSpPr>
          <p:spPr>
            <a:xfrm flipV="1">
              <a:off x="1832" y="3546"/>
              <a:ext cx="20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7" name="Line 51"/>
            <p:cNvSpPr>
              <a:spLocks noChangeAspect="1"/>
            </p:cNvSpPr>
            <p:nvPr/>
          </p:nvSpPr>
          <p:spPr>
            <a:xfrm>
              <a:off x="768" y="3608"/>
              <a:ext cx="144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8" name="Line 54"/>
            <p:cNvSpPr>
              <a:spLocks noChangeAspect="1"/>
            </p:cNvSpPr>
            <p:nvPr/>
          </p:nvSpPr>
          <p:spPr>
            <a:xfrm>
              <a:off x="615" y="3990"/>
              <a:ext cx="309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09" name="Line 55"/>
            <p:cNvSpPr>
              <a:spLocks noChangeAspect="1"/>
            </p:cNvSpPr>
            <p:nvPr/>
          </p:nvSpPr>
          <p:spPr>
            <a:xfrm>
              <a:off x="1832" y="3546"/>
              <a:ext cx="0" cy="32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0" name="Line 56"/>
            <p:cNvSpPr>
              <a:spLocks noChangeAspect="1"/>
            </p:cNvSpPr>
            <p:nvPr/>
          </p:nvSpPr>
          <p:spPr>
            <a:xfrm>
              <a:off x="1670" y="3869"/>
              <a:ext cx="1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1" name="Text Box 57"/>
            <p:cNvSpPr txBox="1">
              <a:spLocks noChangeAspect="1"/>
            </p:cNvSpPr>
            <p:nvPr/>
          </p:nvSpPr>
          <p:spPr>
            <a:xfrm>
              <a:off x="480" y="3066"/>
              <a:ext cx="20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9012" name="Text Box 58"/>
            <p:cNvSpPr txBox="1">
              <a:spLocks noChangeAspect="1"/>
            </p:cNvSpPr>
            <p:nvPr/>
          </p:nvSpPr>
          <p:spPr>
            <a:xfrm>
              <a:off x="480" y="3818"/>
              <a:ext cx="20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39013" name="Line 62"/>
            <p:cNvSpPr>
              <a:spLocks noChangeAspect="1"/>
            </p:cNvSpPr>
            <p:nvPr/>
          </p:nvSpPr>
          <p:spPr>
            <a:xfrm>
              <a:off x="2276" y="3465"/>
              <a:ext cx="28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4" name="Text Box 63"/>
            <p:cNvSpPr txBox="1">
              <a:spLocks noChangeAspect="1"/>
            </p:cNvSpPr>
            <p:nvPr/>
          </p:nvSpPr>
          <p:spPr>
            <a:xfrm>
              <a:off x="2541" y="3369"/>
              <a:ext cx="19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9015" name="Line 64"/>
            <p:cNvSpPr>
              <a:spLocks noChangeAspect="1"/>
            </p:cNvSpPr>
            <p:nvPr/>
          </p:nvSpPr>
          <p:spPr>
            <a:xfrm>
              <a:off x="642" y="3224"/>
              <a:ext cx="28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16" name="Rectangle 67"/>
            <p:cNvSpPr>
              <a:spLocks noChangeAspect="1"/>
            </p:cNvSpPr>
            <p:nvPr/>
          </p:nvSpPr>
          <p:spPr>
            <a:xfrm>
              <a:off x="1428" y="3707"/>
              <a:ext cx="242" cy="323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017" name="Rectangle 69"/>
            <p:cNvSpPr>
              <a:spLocks noChangeAspect="1"/>
            </p:cNvSpPr>
            <p:nvPr/>
          </p:nvSpPr>
          <p:spPr>
            <a:xfrm>
              <a:off x="1431" y="2900"/>
              <a:ext cx="243" cy="323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018" name="Text Box 70"/>
            <p:cNvSpPr txBox="1">
              <a:spLocks noChangeAspect="1"/>
            </p:cNvSpPr>
            <p:nvPr/>
          </p:nvSpPr>
          <p:spPr>
            <a:xfrm>
              <a:off x="2015" y="3324"/>
              <a:ext cx="31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39019" name="Oval 72"/>
            <p:cNvSpPr>
              <a:spLocks noChangeAspect="1"/>
            </p:cNvSpPr>
            <p:nvPr/>
          </p:nvSpPr>
          <p:spPr>
            <a:xfrm>
              <a:off x="1165" y="3578"/>
              <a:ext cx="59" cy="59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020" name="Text Box 66"/>
            <p:cNvSpPr txBox="1">
              <a:spLocks noChangeAspect="1"/>
            </p:cNvSpPr>
            <p:nvPr/>
          </p:nvSpPr>
          <p:spPr>
            <a:xfrm>
              <a:off x="1439" y="2940"/>
              <a:ext cx="19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9021" name="Text Box 115"/>
            <p:cNvSpPr txBox="1">
              <a:spLocks noChangeAspect="1"/>
            </p:cNvSpPr>
            <p:nvPr/>
          </p:nvSpPr>
          <p:spPr>
            <a:xfrm>
              <a:off x="1439" y="3728"/>
              <a:ext cx="19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9022" name="Text Box 116"/>
            <p:cNvSpPr txBox="1">
              <a:spLocks noChangeAspect="1"/>
            </p:cNvSpPr>
            <p:nvPr/>
          </p:nvSpPr>
          <p:spPr>
            <a:xfrm>
              <a:off x="976" y="3488"/>
              <a:ext cx="19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023" name="Line 117"/>
            <p:cNvSpPr>
              <a:spLocks noChangeAspect="1"/>
            </p:cNvSpPr>
            <p:nvPr/>
          </p:nvSpPr>
          <p:spPr>
            <a:xfrm>
              <a:off x="1679" y="3056"/>
              <a:ext cx="16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4" name="Line 118"/>
            <p:cNvSpPr>
              <a:spLocks noChangeAspect="1"/>
            </p:cNvSpPr>
            <p:nvPr/>
          </p:nvSpPr>
          <p:spPr>
            <a:xfrm>
              <a:off x="1343" y="3776"/>
              <a:ext cx="9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5" name="Line 119"/>
            <p:cNvSpPr>
              <a:spLocks noChangeAspect="1"/>
            </p:cNvSpPr>
            <p:nvPr/>
          </p:nvSpPr>
          <p:spPr>
            <a:xfrm>
              <a:off x="1332" y="3932"/>
              <a:ext cx="9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6" name="Line 120"/>
            <p:cNvSpPr>
              <a:spLocks noChangeAspect="1"/>
            </p:cNvSpPr>
            <p:nvPr/>
          </p:nvSpPr>
          <p:spPr>
            <a:xfrm>
              <a:off x="1333" y="3152"/>
              <a:ext cx="107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7" name="Rectangle 121"/>
            <p:cNvSpPr>
              <a:spLocks noChangeAspect="1"/>
            </p:cNvSpPr>
            <p:nvPr/>
          </p:nvSpPr>
          <p:spPr>
            <a:xfrm>
              <a:off x="912" y="3056"/>
              <a:ext cx="242" cy="323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028" name="Line 122"/>
            <p:cNvSpPr>
              <a:spLocks noChangeAspect="1"/>
            </p:cNvSpPr>
            <p:nvPr/>
          </p:nvSpPr>
          <p:spPr>
            <a:xfrm>
              <a:off x="1229" y="3217"/>
              <a:ext cx="103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29" name="Oval 123"/>
            <p:cNvSpPr>
              <a:spLocks noChangeAspect="1"/>
            </p:cNvSpPr>
            <p:nvPr/>
          </p:nvSpPr>
          <p:spPr>
            <a:xfrm>
              <a:off x="1160" y="3186"/>
              <a:ext cx="59" cy="59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030" name="Text Box 124"/>
            <p:cNvSpPr txBox="1">
              <a:spLocks noChangeAspect="1"/>
            </p:cNvSpPr>
            <p:nvPr/>
          </p:nvSpPr>
          <p:spPr>
            <a:xfrm>
              <a:off x="964" y="3096"/>
              <a:ext cx="19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031" name="Rectangle 125"/>
            <p:cNvSpPr>
              <a:spLocks noChangeAspect="1"/>
            </p:cNvSpPr>
            <p:nvPr/>
          </p:nvSpPr>
          <p:spPr>
            <a:xfrm>
              <a:off x="912" y="3837"/>
              <a:ext cx="242" cy="323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032" name="Line 126"/>
            <p:cNvSpPr>
              <a:spLocks noChangeAspect="1"/>
            </p:cNvSpPr>
            <p:nvPr/>
          </p:nvSpPr>
          <p:spPr>
            <a:xfrm>
              <a:off x="1229" y="3998"/>
              <a:ext cx="9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3" name="Oval 127"/>
            <p:cNvSpPr>
              <a:spLocks noChangeAspect="1"/>
            </p:cNvSpPr>
            <p:nvPr/>
          </p:nvSpPr>
          <p:spPr>
            <a:xfrm>
              <a:off x="1160" y="3967"/>
              <a:ext cx="59" cy="59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034" name="Text Box 128"/>
            <p:cNvSpPr txBox="1">
              <a:spLocks noChangeAspect="1"/>
            </p:cNvSpPr>
            <p:nvPr/>
          </p:nvSpPr>
          <p:spPr>
            <a:xfrm>
              <a:off x="964" y="3877"/>
              <a:ext cx="19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035" name="Line 129"/>
            <p:cNvSpPr/>
            <p:nvPr/>
          </p:nvSpPr>
          <p:spPr>
            <a:xfrm>
              <a:off x="1338" y="3164"/>
              <a:ext cx="0" cy="7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6" name="Line 130"/>
            <p:cNvSpPr/>
            <p:nvPr/>
          </p:nvSpPr>
          <p:spPr>
            <a:xfrm>
              <a:off x="1344" y="3610"/>
              <a:ext cx="0" cy="16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7" name="Line 131"/>
            <p:cNvSpPr/>
            <p:nvPr/>
          </p:nvSpPr>
          <p:spPr>
            <a:xfrm>
              <a:off x="768" y="2984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8" name="Line 132"/>
            <p:cNvSpPr/>
            <p:nvPr/>
          </p:nvSpPr>
          <p:spPr>
            <a:xfrm>
              <a:off x="1332" y="3934"/>
              <a:ext cx="0" cy="7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039" name="Oval 133"/>
            <p:cNvSpPr/>
            <p:nvPr/>
          </p:nvSpPr>
          <p:spPr>
            <a:xfrm>
              <a:off x="744" y="296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040" name="Text Box 230"/>
            <p:cNvSpPr txBox="1"/>
            <p:nvPr/>
          </p:nvSpPr>
          <p:spPr>
            <a:xfrm>
              <a:off x="2256" y="3888"/>
              <a:ext cx="384" cy="4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(a)</a:t>
              </a:r>
            </a:p>
          </p:txBody>
        </p:sp>
      </p:grpSp>
      <p:grpSp>
        <p:nvGrpSpPr>
          <p:cNvPr id="33861" name="Group 241"/>
          <p:cNvGrpSpPr/>
          <p:nvPr/>
        </p:nvGrpSpPr>
        <p:grpSpPr>
          <a:xfrm>
            <a:off x="4835843" y="1805925"/>
            <a:ext cx="3305175" cy="1624028"/>
            <a:chOff x="3072" y="1210"/>
            <a:chExt cx="2579" cy="1591"/>
          </a:xfrm>
        </p:grpSpPr>
        <p:sp>
          <p:nvSpPr>
            <p:cNvPr id="38971" name="Text Box 188"/>
            <p:cNvSpPr txBox="1">
              <a:spLocks noChangeAspect="1"/>
            </p:cNvSpPr>
            <p:nvPr/>
          </p:nvSpPr>
          <p:spPr>
            <a:xfrm>
              <a:off x="3072" y="1210"/>
              <a:ext cx="20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8972" name="Rectangle 189"/>
            <p:cNvSpPr>
              <a:spLocks noChangeAspect="1"/>
            </p:cNvSpPr>
            <p:nvPr/>
          </p:nvSpPr>
          <p:spPr>
            <a:xfrm>
              <a:off x="3516" y="1888"/>
              <a:ext cx="242" cy="323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73" name="Line 190"/>
            <p:cNvSpPr>
              <a:spLocks noChangeAspect="1"/>
            </p:cNvSpPr>
            <p:nvPr/>
          </p:nvSpPr>
          <p:spPr>
            <a:xfrm>
              <a:off x="3792" y="2018"/>
              <a:ext cx="576" cy="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4" name="Line 192"/>
            <p:cNvSpPr>
              <a:spLocks noChangeAspect="1"/>
            </p:cNvSpPr>
            <p:nvPr/>
          </p:nvSpPr>
          <p:spPr>
            <a:xfrm>
              <a:off x="3240" y="1397"/>
              <a:ext cx="748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5" name="Line 194"/>
            <p:cNvSpPr>
              <a:spLocks noChangeAspect="1"/>
            </p:cNvSpPr>
            <p:nvPr/>
          </p:nvSpPr>
          <p:spPr>
            <a:xfrm>
              <a:off x="3359" y="2043"/>
              <a:ext cx="165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6" name="Line 195"/>
            <p:cNvSpPr>
              <a:spLocks noChangeAspect="1"/>
            </p:cNvSpPr>
            <p:nvPr/>
          </p:nvSpPr>
          <p:spPr>
            <a:xfrm>
              <a:off x="3255" y="2406"/>
              <a:ext cx="729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77" name="Text Box 196"/>
            <p:cNvSpPr txBox="1">
              <a:spLocks noChangeAspect="1"/>
            </p:cNvSpPr>
            <p:nvPr/>
          </p:nvSpPr>
          <p:spPr>
            <a:xfrm>
              <a:off x="3072" y="1454"/>
              <a:ext cx="20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8978" name="Text Box 197"/>
            <p:cNvSpPr txBox="1">
              <a:spLocks noChangeAspect="1"/>
            </p:cNvSpPr>
            <p:nvPr/>
          </p:nvSpPr>
          <p:spPr>
            <a:xfrm>
              <a:off x="3072" y="2304"/>
              <a:ext cx="20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38979" name="Text Box 199"/>
            <p:cNvSpPr txBox="1">
              <a:spLocks noChangeAspect="1"/>
            </p:cNvSpPr>
            <p:nvPr/>
          </p:nvSpPr>
          <p:spPr>
            <a:xfrm>
              <a:off x="5181" y="1831"/>
              <a:ext cx="19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8980" name="Line 200"/>
            <p:cNvSpPr>
              <a:spLocks noChangeAspect="1"/>
            </p:cNvSpPr>
            <p:nvPr/>
          </p:nvSpPr>
          <p:spPr>
            <a:xfrm>
              <a:off x="3234" y="1640"/>
              <a:ext cx="65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1" name="Oval 203"/>
            <p:cNvSpPr>
              <a:spLocks noChangeAspect="1"/>
            </p:cNvSpPr>
            <p:nvPr/>
          </p:nvSpPr>
          <p:spPr>
            <a:xfrm>
              <a:off x="3758" y="1995"/>
              <a:ext cx="59" cy="59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82" name="Text Box 205"/>
            <p:cNvSpPr txBox="1">
              <a:spLocks noChangeAspect="1"/>
            </p:cNvSpPr>
            <p:nvPr/>
          </p:nvSpPr>
          <p:spPr>
            <a:xfrm>
              <a:off x="3568" y="1928"/>
              <a:ext cx="19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983" name="Line 206"/>
            <p:cNvSpPr>
              <a:spLocks noChangeAspect="1"/>
            </p:cNvSpPr>
            <p:nvPr/>
          </p:nvSpPr>
          <p:spPr>
            <a:xfrm>
              <a:off x="3972" y="2115"/>
              <a:ext cx="396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4" name="Line 207"/>
            <p:cNvSpPr>
              <a:spLocks noChangeAspect="1"/>
            </p:cNvSpPr>
            <p:nvPr/>
          </p:nvSpPr>
          <p:spPr>
            <a:xfrm>
              <a:off x="3983" y="1779"/>
              <a:ext cx="38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5" name="Line 216"/>
            <p:cNvSpPr/>
            <p:nvPr/>
          </p:nvSpPr>
          <p:spPr>
            <a:xfrm>
              <a:off x="3984" y="1407"/>
              <a:ext cx="0" cy="3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6" name="Line 217"/>
            <p:cNvSpPr/>
            <p:nvPr/>
          </p:nvSpPr>
          <p:spPr>
            <a:xfrm>
              <a:off x="3360" y="1400"/>
              <a:ext cx="0" cy="6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7" name="Line 218"/>
            <p:cNvSpPr/>
            <p:nvPr/>
          </p:nvSpPr>
          <p:spPr>
            <a:xfrm>
              <a:off x="3972" y="2115"/>
              <a:ext cx="0" cy="2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88" name="Oval 219"/>
            <p:cNvSpPr/>
            <p:nvPr/>
          </p:nvSpPr>
          <p:spPr>
            <a:xfrm>
              <a:off x="3336" y="1376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89" name="Line 193"/>
            <p:cNvSpPr>
              <a:spLocks noChangeAspect="1"/>
            </p:cNvSpPr>
            <p:nvPr/>
          </p:nvSpPr>
          <p:spPr>
            <a:xfrm flipV="1">
              <a:off x="4879" y="1942"/>
              <a:ext cx="25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0" name="Rectangle 201"/>
            <p:cNvSpPr>
              <a:spLocks noChangeAspect="1"/>
            </p:cNvSpPr>
            <p:nvPr/>
          </p:nvSpPr>
          <p:spPr>
            <a:xfrm>
              <a:off x="4369" y="1665"/>
              <a:ext cx="409" cy="54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91" name="Text Box 202"/>
            <p:cNvSpPr txBox="1">
              <a:spLocks noChangeAspect="1"/>
            </p:cNvSpPr>
            <p:nvPr/>
          </p:nvSpPr>
          <p:spPr>
            <a:xfrm>
              <a:off x="4534" y="1829"/>
              <a:ext cx="398" cy="2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38992" name="Text Box 204"/>
            <p:cNvSpPr txBox="1">
              <a:spLocks noChangeAspect="1"/>
            </p:cNvSpPr>
            <p:nvPr/>
          </p:nvSpPr>
          <p:spPr>
            <a:xfrm>
              <a:off x="4381" y="1711"/>
              <a:ext cx="25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8993" name="Line 220"/>
            <p:cNvSpPr>
              <a:spLocks noChangeAspect="1"/>
            </p:cNvSpPr>
            <p:nvPr/>
          </p:nvSpPr>
          <p:spPr>
            <a:xfrm>
              <a:off x="4581" y="1665"/>
              <a:ext cx="0" cy="54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4" name="Line 221"/>
            <p:cNvSpPr>
              <a:spLocks noChangeAspect="1"/>
            </p:cNvSpPr>
            <p:nvPr/>
          </p:nvSpPr>
          <p:spPr>
            <a:xfrm>
              <a:off x="4384" y="1953"/>
              <a:ext cx="204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5" name="Oval 222"/>
            <p:cNvSpPr>
              <a:spLocks noChangeAspect="1"/>
            </p:cNvSpPr>
            <p:nvPr/>
          </p:nvSpPr>
          <p:spPr>
            <a:xfrm>
              <a:off x="4794" y="1909"/>
              <a:ext cx="75" cy="7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96" name="Line 225"/>
            <p:cNvSpPr/>
            <p:nvPr/>
          </p:nvSpPr>
          <p:spPr>
            <a:xfrm>
              <a:off x="3888" y="1635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7" name="Line 226"/>
            <p:cNvSpPr/>
            <p:nvPr/>
          </p:nvSpPr>
          <p:spPr>
            <a:xfrm>
              <a:off x="3888" y="1875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98" name="Text Box 232"/>
            <p:cNvSpPr txBox="1"/>
            <p:nvPr/>
          </p:nvSpPr>
          <p:spPr>
            <a:xfrm>
              <a:off x="4944" y="2353"/>
              <a:ext cx="707" cy="4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( c )</a:t>
              </a:r>
            </a:p>
          </p:txBody>
        </p:sp>
      </p:grpSp>
      <p:grpSp>
        <p:nvGrpSpPr>
          <p:cNvPr id="33891" name="Group 240"/>
          <p:cNvGrpSpPr/>
          <p:nvPr/>
        </p:nvGrpSpPr>
        <p:grpSpPr>
          <a:xfrm>
            <a:off x="4844733" y="3467122"/>
            <a:ext cx="2952750" cy="1573191"/>
            <a:chOff x="3072" y="2794"/>
            <a:chExt cx="2304" cy="1542"/>
          </a:xfrm>
        </p:grpSpPr>
        <p:sp>
          <p:nvSpPr>
            <p:cNvPr id="38931" name="Text Box 137"/>
            <p:cNvSpPr txBox="1">
              <a:spLocks noChangeAspect="1"/>
            </p:cNvSpPr>
            <p:nvPr/>
          </p:nvSpPr>
          <p:spPr>
            <a:xfrm>
              <a:off x="3072" y="2794"/>
              <a:ext cx="20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8932" name="Rectangle 138"/>
            <p:cNvSpPr>
              <a:spLocks noChangeAspect="1"/>
            </p:cNvSpPr>
            <p:nvPr/>
          </p:nvSpPr>
          <p:spPr>
            <a:xfrm>
              <a:off x="3516" y="3448"/>
              <a:ext cx="242" cy="323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33" name="Rectangle 140"/>
            <p:cNvSpPr>
              <a:spLocks noChangeAspect="1"/>
            </p:cNvSpPr>
            <p:nvPr/>
          </p:nvSpPr>
          <p:spPr>
            <a:xfrm>
              <a:off x="4673" y="3352"/>
              <a:ext cx="243" cy="323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34" name="Line 141"/>
            <p:cNvSpPr>
              <a:spLocks noChangeAspect="1"/>
            </p:cNvSpPr>
            <p:nvPr/>
          </p:nvSpPr>
          <p:spPr>
            <a:xfrm>
              <a:off x="3240" y="2981"/>
              <a:ext cx="748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Line 144"/>
            <p:cNvSpPr>
              <a:spLocks noChangeAspect="1"/>
            </p:cNvSpPr>
            <p:nvPr/>
          </p:nvSpPr>
          <p:spPr>
            <a:xfrm flipV="1">
              <a:off x="4472" y="3510"/>
              <a:ext cx="20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Line 145"/>
            <p:cNvSpPr>
              <a:spLocks noChangeAspect="1"/>
            </p:cNvSpPr>
            <p:nvPr/>
          </p:nvSpPr>
          <p:spPr>
            <a:xfrm>
              <a:off x="3360" y="3608"/>
              <a:ext cx="159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7" name="Line 146"/>
            <p:cNvSpPr>
              <a:spLocks noChangeAspect="1"/>
            </p:cNvSpPr>
            <p:nvPr/>
          </p:nvSpPr>
          <p:spPr>
            <a:xfrm>
              <a:off x="3227" y="3990"/>
              <a:ext cx="28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8" name="Text Box 149"/>
            <p:cNvSpPr txBox="1">
              <a:spLocks noChangeAspect="1"/>
            </p:cNvSpPr>
            <p:nvPr/>
          </p:nvSpPr>
          <p:spPr>
            <a:xfrm>
              <a:off x="3072" y="3038"/>
              <a:ext cx="20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8939" name="Text Box 150"/>
            <p:cNvSpPr txBox="1">
              <a:spLocks noChangeAspect="1"/>
            </p:cNvSpPr>
            <p:nvPr/>
          </p:nvSpPr>
          <p:spPr>
            <a:xfrm>
              <a:off x="3072" y="3818"/>
              <a:ext cx="20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38940" name="Line 151"/>
            <p:cNvSpPr>
              <a:spLocks noChangeAspect="1"/>
            </p:cNvSpPr>
            <p:nvPr/>
          </p:nvSpPr>
          <p:spPr>
            <a:xfrm>
              <a:off x="4916" y="3507"/>
              <a:ext cx="28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1" name="Text Box 152"/>
            <p:cNvSpPr txBox="1">
              <a:spLocks noChangeAspect="1"/>
            </p:cNvSpPr>
            <p:nvPr/>
          </p:nvSpPr>
          <p:spPr>
            <a:xfrm>
              <a:off x="5181" y="3415"/>
              <a:ext cx="19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8942" name="Line 153"/>
            <p:cNvSpPr>
              <a:spLocks noChangeAspect="1"/>
            </p:cNvSpPr>
            <p:nvPr/>
          </p:nvSpPr>
          <p:spPr>
            <a:xfrm>
              <a:off x="3234" y="3224"/>
              <a:ext cx="28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3" name="Rectangle 154"/>
            <p:cNvSpPr>
              <a:spLocks noChangeAspect="1"/>
            </p:cNvSpPr>
            <p:nvPr/>
          </p:nvSpPr>
          <p:spPr>
            <a:xfrm>
              <a:off x="4068" y="3291"/>
              <a:ext cx="324" cy="432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44" name="Text Box 156"/>
            <p:cNvSpPr txBox="1">
              <a:spLocks noChangeAspect="1"/>
            </p:cNvSpPr>
            <p:nvPr/>
          </p:nvSpPr>
          <p:spPr>
            <a:xfrm>
              <a:off x="4176" y="3411"/>
              <a:ext cx="315" cy="29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>
                  <a:solidFill>
                    <a:schemeClr val="tx1"/>
                  </a:solidFill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38945" name="Oval 157"/>
            <p:cNvSpPr>
              <a:spLocks noChangeAspect="1"/>
            </p:cNvSpPr>
            <p:nvPr/>
          </p:nvSpPr>
          <p:spPr>
            <a:xfrm>
              <a:off x="3758" y="3555"/>
              <a:ext cx="59" cy="59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46" name="Text Box 159"/>
            <p:cNvSpPr txBox="1">
              <a:spLocks noChangeAspect="1"/>
            </p:cNvSpPr>
            <p:nvPr/>
          </p:nvSpPr>
          <p:spPr>
            <a:xfrm>
              <a:off x="4061" y="3291"/>
              <a:ext cx="19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38947" name="Text Box 160"/>
            <p:cNvSpPr txBox="1">
              <a:spLocks noChangeAspect="1"/>
            </p:cNvSpPr>
            <p:nvPr/>
          </p:nvSpPr>
          <p:spPr>
            <a:xfrm>
              <a:off x="3568" y="3488"/>
              <a:ext cx="19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948" name="Line 162"/>
            <p:cNvSpPr>
              <a:spLocks noChangeAspect="1"/>
            </p:cNvSpPr>
            <p:nvPr/>
          </p:nvSpPr>
          <p:spPr>
            <a:xfrm>
              <a:off x="3971" y="3675"/>
              <a:ext cx="109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9" name="Line 164"/>
            <p:cNvSpPr>
              <a:spLocks noChangeAspect="1"/>
            </p:cNvSpPr>
            <p:nvPr/>
          </p:nvSpPr>
          <p:spPr>
            <a:xfrm>
              <a:off x="3983" y="3363"/>
              <a:ext cx="9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0" name="Rectangle 165"/>
            <p:cNvSpPr>
              <a:spLocks noChangeAspect="1"/>
            </p:cNvSpPr>
            <p:nvPr/>
          </p:nvSpPr>
          <p:spPr>
            <a:xfrm>
              <a:off x="3504" y="3056"/>
              <a:ext cx="242" cy="323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51" name="Line 166"/>
            <p:cNvSpPr>
              <a:spLocks noChangeAspect="1"/>
            </p:cNvSpPr>
            <p:nvPr/>
          </p:nvSpPr>
          <p:spPr>
            <a:xfrm>
              <a:off x="3792" y="3217"/>
              <a:ext cx="97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2" name="Oval 167"/>
            <p:cNvSpPr>
              <a:spLocks noChangeAspect="1"/>
            </p:cNvSpPr>
            <p:nvPr/>
          </p:nvSpPr>
          <p:spPr>
            <a:xfrm>
              <a:off x="3746" y="3186"/>
              <a:ext cx="59" cy="59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53" name="Text Box 168"/>
            <p:cNvSpPr txBox="1">
              <a:spLocks noChangeAspect="1"/>
            </p:cNvSpPr>
            <p:nvPr/>
          </p:nvSpPr>
          <p:spPr>
            <a:xfrm>
              <a:off x="3556" y="3096"/>
              <a:ext cx="19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954" name="Rectangle 169"/>
            <p:cNvSpPr>
              <a:spLocks noChangeAspect="1"/>
            </p:cNvSpPr>
            <p:nvPr/>
          </p:nvSpPr>
          <p:spPr>
            <a:xfrm>
              <a:off x="3504" y="3837"/>
              <a:ext cx="242" cy="323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55" name="Line 170"/>
            <p:cNvSpPr>
              <a:spLocks noChangeAspect="1"/>
            </p:cNvSpPr>
            <p:nvPr/>
          </p:nvSpPr>
          <p:spPr>
            <a:xfrm>
              <a:off x="3792" y="3999"/>
              <a:ext cx="181" cy="2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6" name="Oval 171"/>
            <p:cNvSpPr>
              <a:spLocks noChangeAspect="1"/>
            </p:cNvSpPr>
            <p:nvPr/>
          </p:nvSpPr>
          <p:spPr>
            <a:xfrm>
              <a:off x="3746" y="3967"/>
              <a:ext cx="59" cy="59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57" name="Text Box 172"/>
            <p:cNvSpPr txBox="1">
              <a:spLocks noChangeAspect="1"/>
            </p:cNvSpPr>
            <p:nvPr/>
          </p:nvSpPr>
          <p:spPr>
            <a:xfrm>
              <a:off x="3556" y="3877"/>
              <a:ext cx="19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958" name="Line 173"/>
            <p:cNvSpPr/>
            <p:nvPr/>
          </p:nvSpPr>
          <p:spPr>
            <a:xfrm>
              <a:off x="3984" y="2991"/>
              <a:ext cx="0" cy="38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59" name="Line 175"/>
            <p:cNvSpPr/>
            <p:nvPr/>
          </p:nvSpPr>
          <p:spPr>
            <a:xfrm>
              <a:off x="3360" y="2984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0" name="Line 176"/>
            <p:cNvSpPr/>
            <p:nvPr/>
          </p:nvSpPr>
          <p:spPr>
            <a:xfrm>
              <a:off x="3972" y="3675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1" name="Oval 177"/>
            <p:cNvSpPr/>
            <p:nvPr/>
          </p:nvSpPr>
          <p:spPr>
            <a:xfrm>
              <a:off x="3336" y="296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62" name="Line 178"/>
            <p:cNvSpPr/>
            <p:nvPr/>
          </p:nvSpPr>
          <p:spPr>
            <a:xfrm>
              <a:off x="4236" y="3291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3" name="Line 179"/>
            <p:cNvSpPr/>
            <p:nvPr/>
          </p:nvSpPr>
          <p:spPr>
            <a:xfrm>
              <a:off x="4080" y="3519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4" name="Oval 180"/>
            <p:cNvSpPr>
              <a:spLocks noChangeAspect="1"/>
            </p:cNvSpPr>
            <p:nvPr/>
          </p:nvSpPr>
          <p:spPr>
            <a:xfrm>
              <a:off x="4405" y="3484"/>
              <a:ext cx="59" cy="59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65" name="Oval 181"/>
            <p:cNvSpPr>
              <a:spLocks noChangeAspect="1"/>
            </p:cNvSpPr>
            <p:nvPr/>
          </p:nvSpPr>
          <p:spPr>
            <a:xfrm>
              <a:off x="4621" y="3483"/>
              <a:ext cx="59" cy="59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8966" name="Text Box 182"/>
            <p:cNvSpPr txBox="1">
              <a:spLocks noChangeAspect="1"/>
            </p:cNvSpPr>
            <p:nvPr/>
          </p:nvSpPr>
          <p:spPr>
            <a:xfrm>
              <a:off x="4704" y="3415"/>
              <a:ext cx="19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8967" name="Line 183"/>
            <p:cNvSpPr/>
            <p:nvPr/>
          </p:nvSpPr>
          <p:spPr>
            <a:xfrm>
              <a:off x="3888" y="3219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8" name="Line 184"/>
            <p:cNvSpPr/>
            <p:nvPr/>
          </p:nvSpPr>
          <p:spPr>
            <a:xfrm>
              <a:off x="3888" y="3459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69" name="Text Box 231"/>
            <p:cNvSpPr txBox="1"/>
            <p:nvPr/>
          </p:nvSpPr>
          <p:spPr>
            <a:xfrm>
              <a:off x="4944" y="3888"/>
              <a:ext cx="384" cy="44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38970" name="Line 239"/>
            <p:cNvSpPr/>
            <p:nvPr/>
          </p:nvSpPr>
          <p:spPr>
            <a:xfrm flipV="1">
              <a:off x="3828" y="3576"/>
              <a:ext cx="239" cy="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37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3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8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8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8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8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3" grpId="0"/>
      <p:bldP spid="33794" grpId="0" build="p"/>
      <p:bldP spid="38917" grpId="0"/>
      <p:bldP spid="389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/>
          </p:cNvSpPr>
          <p:nvPr>
            <p:ph type="title"/>
          </p:nvPr>
        </p:nvSpPr>
        <p:spPr>
          <a:xfrm>
            <a:off x="457200" y="682625"/>
            <a:ext cx="8305800" cy="8001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1800" b="1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</a:rPr>
              <a:t>）减少集成块的数量</a:t>
            </a:r>
            <a:b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</a:rPr>
            </a:br>
            <a:r>
              <a:rPr lang="zh-CN" altLang="en-US" sz="1800" b="1" dirty="0">
                <a:latin typeface="黑体" panose="02010609060101010101" pitchFamily="2" charset="-122"/>
                <a:ea typeface="黑体" panose="02010609060101010101" pitchFamily="2" charset="-122"/>
              </a:rPr>
              <a:t>                 </a:t>
            </a:r>
            <a:r>
              <a:rPr lang="en-US" altLang="zh-CN" sz="1800" b="1" i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Reduce the Numbers of IC</a:t>
            </a:r>
          </a:p>
        </p:txBody>
      </p:sp>
      <p:sp>
        <p:nvSpPr>
          <p:cNvPr id="34818" name="Rectangle 3"/>
          <p:cNvSpPr>
            <a:spLocks noGrp="1"/>
          </p:cNvSpPr>
          <p:nvPr>
            <p:ph idx="1"/>
          </p:nvPr>
        </p:nvSpPr>
        <p:spPr>
          <a:xfrm>
            <a:off x="323850" y="1628775"/>
            <a:ext cx="7656513" cy="1590675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10000"/>
              </a:lnSpc>
              <a:buNone/>
            </a:pP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小规模门电路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SSI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是把几个相同的门封装在同一个集成块中，在逻辑电路中使用的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SSI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的数目越少，则电路的印刷电路扳的面积、功耗、总成本越小，而可靠性越高。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     所以，减少</a:t>
            </a: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SSI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的数目是化简的最终目标。</a:t>
            </a:r>
          </a:p>
        </p:txBody>
      </p:sp>
      <p:sp>
        <p:nvSpPr>
          <p:cNvPr id="34819" name="Text Box 5"/>
          <p:cNvSpPr txBox="1"/>
          <p:nvPr/>
        </p:nvSpPr>
        <p:spPr>
          <a:xfrm>
            <a:off x="304800" y="3454400"/>
            <a:ext cx="8458200" cy="341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在实际应用中，对</a:t>
            </a:r>
            <a:r>
              <a:rPr lang="en-US" altLang="zh-CN" sz="1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SSI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的计算与分立元件的计算不一样。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8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" grpId="0"/>
      <p:bldP spid="34818" grpId="0" build="p"/>
      <p:bldP spid="348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/>
          </p:cNvSpPr>
          <p:nvPr>
            <p:ph type="title"/>
          </p:nvPr>
        </p:nvSpPr>
        <p:spPr>
          <a:xfrm>
            <a:off x="1555750" y="538480"/>
            <a:ext cx="3383280" cy="377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分析例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：分析如图逻辑电路。</a:t>
            </a:r>
          </a:p>
        </p:txBody>
      </p:sp>
      <p:sp>
        <p:nvSpPr>
          <p:cNvPr id="64518" name="Text Box 4"/>
          <p:cNvSpPr txBox="1"/>
          <p:nvPr/>
        </p:nvSpPr>
        <p:spPr>
          <a:xfrm>
            <a:off x="1605280" y="2367280"/>
            <a:ext cx="2787015" cy="1087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1800" b="1" u="sng" dirty="0">
                <a:solidFill>
                  <a:srgbClr val="FF0066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从表达式直接看不出明确的逻辑关系，再通过真值表来分析：</a:t>
            </a:r>
          </a:p>
        </p:txBody>
      </p:sp>
      <p:grpSp>
        <p:nvGrpSpPr>
          <p:cNvPr id="40966" name="Group 17"/>
          <p:cNvGrpSpPr/>
          <p:nvPr/>
        </p:nvGrpSpPr>
        <p:grpSpPr>
          <a:xfrm>
            <a:off x="4991100" y="555625"/>
            <a:ext cx="3541713" cy="1787525"/>
            <a:chOff x="0" y="96"/>
            <a:chExt cx="2928" cy="1872"/>
          </a:xfrm>
        </p:grpSpPr>
        <p:sp>
          <p:nvSpPr>
            <p:cNvPr id="40978" name="Rectangle 19"/>
            <p:cNvSpPr/>
            <p:nvPr/>
          </p:nvSpPr>
          <p:spPr>
            <a:xfrm>
              <a:off x="1392" y="720"/>
              <a:ext cx="288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979" name="Rectangle 20"/>
            <p:cNvSpPr/>
            <p:nvPr/>
          </p:nvSpPr>
          <p:spPr>
            <a:xfrm>
              <a:off x="1399" y="1318"/>
              <a:ext cx="288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980" name="Line 21"/>
            <p:cNvSpPr/>
            <p:nvPr/>
          </p:nvSpPr>
          <p:spPr>
            <a:xfrm>
              <a:off x="1880" y="1056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1" name="Line 22"/>
            <p:cNvSpPr/>
            <p:nvPr/>
          </p:nvSpPr>
          <p:spPr>
            <a:xfrm flipV="1">
              <a:off x="1728" y="934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2" name="Line 23"/>
            <p:cNvSpPr/>
            <p:nvPr/>
          </p:nvSpPr>
          <p:spPr>
            <a:xfrm>
              <a:off x="1691" y="1532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3" name="Line 24"/>
            <p:cNvSpPr/>
            <p:nvPr/>
          </p:nvSpPr>
          <p:spPr>
            <a:xfrm>
              <a:off x="1876" y="1056"/>
              <a:ext cx="0" cy="48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84" name="Text Box 25"/>
            <p:cNvSpPr txBox="1"/>
            <p:nvPr/>
          </p:nvSpPr>
          <p:spPr>
            <a:xfrm>
              <a:off x="1392" y="721"/>
              <a:ext cx="288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60444" name="Text Box 26"/>
            <p:cNvSpPr txBox="1">
              <a:spLocks noChangeArrowheads="1"/>
            </p:cNvSpPr>
            <p:nvPr/>
          </p:nvSpPr>
          <p:spPr bwMode="auto">
            <a:xfrm>
              <a:off x="1403" y="1155"/>
              <a:ext cx="277" cy="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&amp;</a:t>
              </a:r>
            </a:p>
          </p:txBody>
        </p:sp>
        <p:sp>
          <p:nvSpPr>
            <p:cNvPr id="40986" name="Rectangle 27"/>
            <p:cNvSpPr/>
            <p:nvPr/>
          </p:nvSpPr>
          <p:spPr>
            <a:xfrm>
              <a:off x="1388" y="96"/>
              <a:ext cx="288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446" name="Text Box 28"/>
            <p:cNvSpPr txBox="1">
              <a:spLocks noChangeArrowheads="1"/>
            </p:cNvSpPr>
            <p:nvPr/>
          </p:nvSpPr>
          <p:spPr bwMode="auto">
            <a:xfrm>
              <a:off x="1392" y="96"/>
              <a:ext cx="28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40988" name="Oval 29"/>
            <p:cNvSpPr/>
            <p:nvPr/>
          </p:nvSpPr>
          <p:spPr>
            <a:xfrm>
              <a:off x="797" y="1263"/>
              <a:ext cx="23" cy="23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448" name="Text Box 30"/>
            <p:cNvSpPr txBox="1">
              <a:spLocks noChangeArrowheads="1"/>
            </p:cNvSpPr>
            <p:nvPr/>
          </p:nvSpPr>
          <p:spPr bwMode="auto">
            <a:xfrm>
              <a:off x="0" y="114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0990" name="Rectangle 31"/>
            <p:cNvSpPr/>
            <p:nvPr/>
          </p:nvSpPr>
          <p:spPr>
            <a:xfrm>
              <a:off x="720" y="960"/>
              <a:ext cx="288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991" name="Line 32"/>
            <p:cNvSpPr/>
            <p:nvPr/>
          </p:nvSpPr>
          <p:spPr>
            <a:xfrm>
              <a:off x="1728" y="288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2" name="Line 33"/>
            <p:cNvSpPr/>
            <p:nvPr/>
          </p:nvSpPr>
          <p:spPr>
            <a:xfrm>
              <a:off x="1872" y="288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3" name="Line 34"/>
            <p:cNvSpPr/>
            <p:nvPr/>
          </p:nvSpPr>
          <p:spPr>
            <a:xfrm>
              <a:off x="1056" y="545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4" name="Rectangle 35"/>
            <p:cNvSpPr/>
            <p:nvPr/>
          </p:nvSpPr>
          <p:spPr>
            <a:xfrm>
              <a:off x="720" y="1536"/>
              <a:ext cx="288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995" name="Text Box 36"/>
            <p:cNvSpPr txBox="1"/>
            <p:nvPr/>
          </p:nvSpPr>
          <p:spPr>
            <a:xfrm>
              <a:off x="742" y="1536"/>
              <a:ext cx="240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40996" name="Oval 37"/>
            <p:cNvSpPr/>
            <p:nvPr/>
          </p:nvSpPr>
          <p:spPr>
            <a:xfrm>
              <a:off x="1683" y="266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997" name="Line 38"/>
            <p:cNvSpPr/>
            <p:nvPr/>
          </p:nvSpPr>
          <p:spPr>
            <a:xfrm>
              <a:off x="288" y="240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998" name="Oval 39"/>
            <p:cNvSpPr/>
            <p:nvPr/>
          </p:nvSpPr>
          <p:spPr>
            <a:xfrm>
              <a:off x="1691" y="912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999" name="Oval 40"/>
            <p:cNvSpPr/>
            <p:nvPr/>
          </p:nvSpPr>
          <p:spPr>
            <a:xfrm>
              <a:off x="1694" y="1506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00" name="Rectangle 41"/>
            <p:cNvSpPr/>
            <p:nvPr/>
          </p:nvSpPr>
          <p:spPr>
            <a:xfrm>
              <a:off x="720" y="336"/>
              <a:ext cx="288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460" name="Text Box 42"/>
            <p:cNvSpPr txBox="1">
              <a:spLocks noChangeArrowheads="1"/>
            </p:cNvSpPr>
            <p:nvPr/>
          </p:nvSpPr>
          <p:spPr bwMode="auto">
            <a:xfrm>
              <a:off x="749" y="335"/>
              <a:ext cx="236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41002" name="Line 43"/>
            <p:cNvSpPr/>
            <p:nvPr/>
          </p:nvSpPr>
          <p:spPr>
            <a:xfrm>
              <a:off x="288" y="864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3" name="Line 44"/>
            <p:cNvSpPr/>
            <p:nvPr/>
          </p:nvSpPr>
          <p:spPr>
            <a:xfrm flipV="1">
              <a:off x="288" y="1440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4" name="Oval 45"/>
            <p:cNvSpPr/>
            <p:nvPr/>
          </p:nvSpPr>
          <p:spPr>
            <a:xfrm>
              <a:off x="1011" y="531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464" name="Text Box 46"/>
            <p:cNvSpPr txBox="1">
              <a:spLocks noChangeArrowheads="1"/>
            </p:cNvSpPr>
            <p:nvPr/>
          </p:nvSpPr>
          <p:spPr bwMode="auto">
            <a:xfrm>
              <a:off x="757" y="961"/>
              <a:ext cx="240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&amp;</a:t>
              </a:r>
            </a:p>
          </p:txBody>
        </p:sp>
        <p:sp>
          <p:nvSpPr>
            <p:cNvPr id="41006" name="Line 47"/>
            <p:cNvSpPr/>
            <p:nvPr/>
          </p:nvSpPr>
          <p:spPr>
            <a:xfrm>
              <a:off x="576" y="624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7" name="Line 48"/>
            <p:cNvSpPr/>
            <p:nvPr/>
          </p:nvSpPr>
          <p:spPr>
            <a:xfrm>
              <a:off x="432" y="177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7" name="Text Box 49"/>
            <p:cNvSpPr txBox="1">
              <a:spLocks noChangeArrowheads="1"/>
            </p:cNvSpPr>
            <p:nvPr/>
          </p:nvSpPr>
          <p:spPr bwMode="auto">
            <a:xfrm>
              <a:off x="0" y="739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60468" name="Text Box 50"/>
            <p:cNvSpPr txBox="1">
              <a:spLocks noChangeArrowheads="1"/>
            </p:cNvSpPr>
            <p:nvPr/>
          </p:nvSpPr>
          <p:spPr bwMode="auto">
            <a:xfrm>
              <a:off x="0" y="1315"/>
              <a:ext cx="33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1010" name="Line 51"/>
            <p:cNvSpPr/>
            <p:nvPr/>
          </p:nvSpPr>
          <p:spPr>
            <a:xfrm>
              <a:off x="1872" y="816"/>
              <a:ext cx="18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1" name="Rectangle 52"/>
            <p:cNvSpPr/>
            <p:nvPr/>
          </p:nvSpPr>
          <p:spPr>
            <a:xfrm>
              <a:off x="2049" y="722"/>
              <a:ext cx="288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12" name="Line 53"/>
            <p:cNvSpPr/>
            <p:nvPr/>
          </p:nvSpPr>
          <p:spPr>
            <a:xfrm>
              <a:off x="2381" y="93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72" name="Text Box 54"/>
            <p:cNvSpPr txBox="1">
              <a:spLocks noChangeArrowheads="1"/>
            </p:cNvSpPr>
            <p:nvPr/>
          </p:nvSpPr>
          <p:spPr bwMode="auto">
            <a:xfrm>
              <a:off x="2688" y="824"/>
              <a:ext cx="240" cy="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</a:t>
              </a:r>
            </a:p>
          </p:txBody>
        </p:sp>
        <p:sp>
          <p:nvSpPr>
            <p:cNvPr id="41014" name="Text Box 55"/>
            <p:cNvSpPr txBox="1"/>
            <p:nvPr/>
          </p:nvSpPr>
          <p:spPr>
            <a:xfrm>
              <a:off x="2053" y="720"/>
              <a:ext cx="288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&amp;</a:t>
              </a:r>
            </a:p>
          </p:txBody>
        </p:sp>
        <p:sp>
          <p:nvSpPr>
            <p:cNvPr id="41015" name="Oval 56"/>
            <p:cNvSpPr/>
            <p:nvPr/>
          </p:nvSpPr>
          <p:spPr>
            <a:xfrm>
              <a:off x="2333" y="914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16" name="Oval 57"/>
            <p:cNvSpPr/>
            <p:nvPr/>
          </p:nvSpPr>
          <p:spPr>
            <a:xfrm>
              <a:off x="1008" y="1155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17" name="Oval 58"/>
            <p:cNvSpPr/>
            <p:nvPr/>
          </p:nvSpPr>
          <p:spPr>
            <a:xfrm>
              <a:off x="1008" y="1731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18" name="Line 59"/>
            <p:cNvSpPr/>
            <p:nvPr/>
          </p:nvSpPr>
          <p:spPr>
            <a:xfrm flipH="1" flipV="1">
              <a:off x="1152" y="421"/>
              <a:ext cx="0" cy="1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9" name="Line 60"/>
            <p:cNvSpPr/>
            <p:nvPr/>
          </p:nvSpPr>
          <p:spPr>
            <a:xfrm>
              <a:off x="1152" y="415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0" name="Line 61"/>
            <p:cNvSpPr/>
            <p:nvPr/>
          </p:nvSpPr>
          <p:spPr>
            <a:xfrm>
              <a:off x="576" y="62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1" name="Oval 62"/>
            <p:cNvSpPr/>
            <p:nvPr/>
          </p:nvSpPr>
          <p:spPr>
            <a:xfrm>
              <a:off x="557" y="849"/>
              <a:ext cx="45" cy="4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22" name="Line 63"/>
            <p:cNvSpPr/>
            <p:nvPr/>
          </p:nvSpPr>
          <p:spPr>
            <a:xfrm>
              <a:off x="573" y="1192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3" name="Line 64"/>
            <p:cNvSpPr/>
            <p:nvPr/>
          </p:nvSpPr>
          <p:spPr>
            <a:xfrm>
              <a:off x="573" y="1192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4" name="Oval 65"/>
            <p:cNvSpPr/>
            <p:nvPr/>
          </p:nvSpPr>
          <p:spPr>
            <a:xfrm>
              <a:off x="554" y="1417"/>
              <a:ext cx="45" cy="4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25" name="Line 66"/>
            <p:cNvSpPr/>
            <p:nvPr/>
          </p:nvSpPr>
          <p:spPr>
            <a:xfrm>
              <a:off x="1056" y="1185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6" name="Line 67"/>
            <p:cNvSpPr/>
            <p:nvPr/>
          </p:nvSpPr>
          <p:spPr>
            <a:xfrm flipH="1" flipV="1">
              <a:off x="1152" y="1045"/>
              <a:ext cx="0" cy="12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7" name="Line 68"/>
            <p:cNvSpPr/>
            <p:nvPr/>
          </p:nvSpPr>
          <p:spPr>
            <a:xfrm>
              <a:off x="1152" y="1039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8" name="Line 69"/>
            <p:cNvSpPr/>
            <p:nvPr/>
          </p:nvSpPr>
          <p:spPr>
            <a:xfrm>
              <a:off x="432" y="240"/>
              <a:ext cx="0" cy="15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9" name="Oval 70"/>
            <p:cNvSpPr/>
            <p:nvPr/>
          </p:nvSpPr>
          <p:spPr>
            <a:xfrm>
              <a:off x="414" y="216"/>
              <a:ext cx="45" cy="4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1030" name="Line 71"/>
            <p:cNvSpPr/>
            <p:nvPr/>
          </p:nvSpPr>
          <p:spPr>
            <a:xfrm>
              <a:off x="1056" y="1756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1" name="Line 72"/>
            <p:cNvSpPr/>
            <p:nvPr/>
          </p:nvSpPr>
          <p:spPr>
            <a:xfrm flipH="1" flipV="1">
              <a:off x="1152" y="1632"/>
              <a:ext cx="0" cy="1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2" name="Line 73"/>
            <p:cNvSpPr/>
            <p:nvPr/>
          </p:nvSpPr>
          <p:spPr>
            <a:xfrm>
              <a:off x="1156" y="1621"/>
              <a:ext cx="2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4588" name="Group 76"/>
          <p:cNvGraphicFramePr>
            <a:graphicFrameLocks noGrp="1"/>
          </p:cNvGraphicFramePr>
          <p:nvPr/>
        </p:nvGraphicFramePr>
        <p:xfrm>
          <a:off x="5538788" y="2427288"/>
          <a:ext cx="2057400" cy="2273062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4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B C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41" marB="3424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41" marB="3424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0 0 0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0 0 1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0 1 0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0 1 1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1 0 0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1 0 1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1 1 0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1 1 1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41" marB="34241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41" marB="34241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4599" name="Text Box 85"/>
          <p:cNvSpPr txBox="1"/>
          <p:nvPr/>
        </p:nvSpPr>
        <p:spPr>
          <a:xfrm>
            <a:off x="1439863" y="3979863"/>
            <a:ext cx="3200400" cy="72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>
                <a:solidFill>
                  <a:schemeClr val="bg1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从真值表可以得出</a:t>
            </a: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：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这是一个判</a:t>
            </a: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三变量非一致</a:t>
            </a: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电路。</a:t>
            </a:r>
          </a:p>
        </p:txBody>
      </p:sp>
      <p:pic>
        <p:nvPicPr>
          <p:cNvPr id="59480" name="Picture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563" y="896938"/>
            <a:ext cx="2000250" cy="1314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34" name="圆角矩形标注 41033"/>
          <p:cNvSpPr/>
          <p:nvPr/>
        </p:nvSpPr>
        <p:spPr>
          <a:xfrm>
            <a:off x="8172450" y="2859088"/>
            <a:ext cx="792163" cy="720725"/>
          </a:xfrm>
          <a:prstGeom prst="wedgeRoundRectCallout">
            <a:avLst>
              <a:gd name="adj1" fmla="val -289278"/>
              <a:gd name="adj2" fmla="val -130176"/>
              <a:gd name="adj3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algn="ctr"/>
            <a:r>
              <a:rPr lang="zh-CN" altLang="en-US" sz="1400" b="1" dirty="0">
                <a:solidFill>
                  <a:srgbClr val="FF3300"/>
                </a:solidFill>
                <a:latin typeface="Calibri" panose="020F0502020204030204" pitchFamily="34" charset="0"/>
                <a:ea typeface="华文新魏" panose="02010800040101010101" pitchFamily="2" charset="-122"/>
              </a:rPr>
              <a:t>有三个门表示不规范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9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9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/>
      <p:bldP spid="64518" grpId="0"/>
      <p:bldP spid="64599" grpId="0"/>
      <p:bldP spid="41034" grpId="0" animBg="1"/>
      <p:bldP spid="4103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/>
          </p:cNvSpPr>
          <p:nvPr>
            <p:ph type="title"/>
          </p:nvPr>
        </p:nvSpPr>
        <p:spPr>
          <a:xfrm>
            <a:off x="1304925" y="476250"/>
            <a:ext cx="3486150" cy="3238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分析例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：分析图示电路。</a:t>
            </a:r>
          </a:p>
        </p:txBody>
      </p:sp>
      <p:sp>
        <p:nvSpPr>
          <p:cNvPr id="66566" name="Text Box 4"/>
          <p:cNvSpPr txBox="1"/>
          <p:nvPr/>
        </p:nvSpPr>
        <p:spPr>
          <a:xfrm>
            <a:off x="4916488" y="57150"/>
            <a:ext cx="2301875" cy="4235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通过真值表来分析：</a:t>
            </a:r>
          </a:p>
        </p:txBody>
      </p:sp>
      <p:graphicFrame>
        <p:nvGraphicFramePr>
          <p:cNvPr id="66576" name="Group 16"/>
          <p:cNvGraphicFramePr>
            <a:graphicFrameLocks noGrp="1"/>
          </p:cNvGraphicFramePr>
          <p:nvPr/>
        </p:nvGraphicFramePr>
        <p:xfrm>
          <a:off x="4745038" y="514350"/>
          <a:ext cx="2686050" cy="4255343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7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2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70" marB="342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6587" name="Text Box 25"/>
          <p:cNvSpPr txBox="1"/>
          <p:nvPr/>
        </p:nvSpPr>
        <p:spPr>
          <a:xfrm>
            <a:off x="612775" y="4568825"/>
            <a:ext cx="3249613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r"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这是一个</a:t>
            </a:r>
            <a:r>
              <a:rPr lang="en-US" altLang="zh-CN" sz="18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BCD</a:t>
            </a:r>
            <a:r>
              <a:rPr lang="zh-CN" altLang="en-US" sz="18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码对</a:t>
            </a:r>
            <a:r>
              <a:rPr lang="en-US" altLang="zh-CN" sz="1800" b="1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1800" b="1" dirty="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变补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器。</a:t>
            </a:r>
          </a:p>
        </p:txBody>
      </p:sp>
      <p:grpSp>
        <p:nvGrpSpPr>
          <p:cNvPr id="43026" name="Group 26"/>
          <p:cNvGrpSpPr/>
          <p:nvPr/>
        </p:nvGrpSpPr>
        <p:grpSpPr>
          <a:xfrm>
            <a:off x="1304925" y="803275"/>
            <a:ext cx="2921000" cy="1854200"/>
            <a:chOff x="96" y="96"/>
            <a:chExt cx="2208" cy="1558"/>
          </a:xfrm>
        </p:grpSpPr>
        <p:sp>
          <p:nvSpPr>
            <p:cNvPr id="43045" name="Rectangle 28"/>
            <p:cNvSpPr/>
            <p:nvPr/>
          </p:nvSpPr>
          <p:spPr>
            <a:xfrm>
              <a:off x="1104" y="624"/>
              <a:ext cx="288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46" name="Rectangle 29"/>
            <p:cNvSpPr/>
            <p:nvPr/>
          </p:nvSpPr>
          <p:spPr>
            <a:xfrm>
              <a:off x="1115" y="1222"/>
              <a:ext cx="288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47" name="Text Box 30"/>
            <p:cNvSpPr txBox="1"/>
            <p:nvPr/>
          </p:nvSpPr>
          <p:spPr>
            <a:xfrm>
              <a:off x="1100" y="742"/>
              <a:ext cx="340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61483" name="Text Box 31"/>
            <p:cNvSpPr txBox="1">
              <a:spLocks noChangeArrowheads="1"/>
            </p:cNvSpPr>
            <p:nvPr/>
          </p:nvSpPr>
          <p:spPr bwMode="auto">
            <a:xfrm>
              <a:off x="96" y="115"/>
              <a:ext cx="38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65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43049" name="Line 32"/>
            <p:cNvSpPr/>
            <p:nvPr/>
          </p:nvSpPr>
          <p:spPr>
            <a:xfrm>
              <a:off x="1440" y="288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0" name="Text Box 33"/>
            <p:cNvSpPr txBox="1"/>
            <p:nvPr/>
          </p:nvSpPr>
          <p:spPr>
            <a:xfrm>
              <a:off x="1200" y="1296"/>
              <a:ext cx="240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51" name="Oval 34"/>
            <p:cNvSpPr/>
            <p:nvPr/>
          </p:nvSpPr>
          <p:spPr>
            <a:xfrm>
              <a:off x="1395" y="266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52" name="Line 35"/>
            <p:cNvSpPr/>
            <p:nvPr/>
          </p:nvSpPr>
          <p:spPr>
            <a:xfrm>
              <a:off x="384" y="240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3" name="Oval 36"/>
            <p:cNvSpPr/>
            <p:nvPr/>
          </p:nvSpPr>
          <p:spPr>
            <a:xfrm>
              <a:off x="1406" y="1410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54" name="Line 37"/>
            <p:cNvSpPr/>
            <p:nvPr/>
          </p:nvSpPr>
          <p:spPr>
            <a:xfrm>
              <a:off x="384" y="768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5" name="Line 38"/>
            <p:cNvSpPr/>
            <p:nvPr/>
          </p:nvSpPr>
          <p:spPr>
            <a:xfrm flipV="1">
              <a:off x="384" y="1440"/>
              <a:ext cx="72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6" name="Line 39"/>
            <p:cNvSpPr/>
            <p:nvPr/>
          </p:nvSpPr>
          <p:spPr>
            <a:xfrm>
              <a:off x="384" y="1152"/>
              <a:ext cx="14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7" name="Line 40"/>
            <p:cNvSpPr/>
            <p:nvPr/>
          </p:nvSpPr>
          <p:spPr>
            <a:xfrm>
              <a:off x="646" y="336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8" name="Oval 41"/>
            <p:cNvSpPr/>
            <p:nvPr/>
          </p:nvSpPr>
          <p:spPr>
            <a:xfrm>
              <a:off x="614" y="742"/>
              <a:ext cx="45" cy="4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59" name="Line 42"/>
            <p:cNvSpPr/>
            <p:nvPr/>
          </p:nvSpPr>
          <p:spPr>
            <a:xfrm>
              <a:off x="768" y="432"/>
              <a:ext cx="0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0" name="Oval 43"/>
            <p:cNvSpPr/>
            <p:nvPr/>
          </p:nvSpPr>
          <p:spPr>
            <a:xfrm>
              <a:off x="745" y="1126"/>
              <a:ext cx="45" cy="4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61" name="Oval 44"/>
            <p:cNvSpPr/>
            <p:nvPr/>
          </p:nvSpPr>
          <p:spPr>
            <a:xfrm>
              <a:off x="745" y="878"/>
              <a:ext cx="45" cy="4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062" name="Line 45"/>
            <p:cNvSpPr/>
            <p:nvPr/>
          </p:nvSpPr>
          <p:spPr>
            <a:xfrm>
              <a:off x="1403" y="838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3" name="Line 46"/>
            <p:cNvSpPr/>
            <p:nvPr/>
          </p:nvSpPr>
          <p:spPr>
            <a:xfrm>
              <a:off x="1451" y="1429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4" name="Line 47"/>
            <p:cNvSpPr/>
            <p:nvPr/>
          </p:nvSpPr>
          <p:spPr>
            <a:xfrm>
              <a:off x="646" y="336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5" name="Line 48"/>
            <p:cNvSpPr/>
            <p:nvPr/>
          </p:nvSpPr>
          <p:spPr>
            <a:xfrm>
              <a:off x="768" y="432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6" name="Line 49"/>
            <p:cNvSpPr/>
            <p:nvPr/>
          </p:nvSpPr>
          <p:spPr>
            <a:xfrm>
              <a:off x="768" y="912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02" name="Text Box 50"/>
            <p:cNvSpPr txBox="1">
              <a:spLocks noChangeArrowheads="1"/>
            </p:cNvSpPr>
            <p:nvPr/>
          </p:nvSpPr>
          <p:spPr bwMode="auto">
            <a:xfrm>
              <a:off x="96" y="643"/>
              <a:ext cx="38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65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1503" name="Text Box 51"/>
            <p:cNvSpPr txBox="1">
              <a:spLocks noChangeArrowheads="1"/>
            </p:cNvSpPr>
            <p:nvPr/>
          </p:nvSpPr>
          <p:spPr bwMode="auto">
            <a:xfrm>
              <a:off x="96" y="1008"/>
              <a:ext cx="38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65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1504" name="Text Box 52"/>
            <p:cNvSpPr txBox="1">
              <a:spLocks noChangeArrowheads="1"/>
            </p:cNvSpPr>
            <p:nvPr/>
          </p:nvSpPr>
          <p:spPr bwMode="auto">
            <a:xfrm>
              <a:off x="96" y="1315"/>
              <a:ext cx="38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r>
                <a:rPr kumimoji="0" lang="en-US" altLang="zh-CN" sz="165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1505" name="Text Box 53"/>
            <p:cNvSpPr txBox="1">
              <a:spLocks noChangeArrowheads="1"/>
            </p:cNvSpPr>
            <p:nvPr/>
          </p:nvSpPr>
          <p:spPr bwMode="auto">
            <a:xfrm>
              <a:off x="1920" y="115"/>
              <a:ext cx="38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65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61506" name="Text Box 54"/>
            <p:cNvSpPr txBox="1">
              <a:spLocks noChangeArrowheads="1"/>
            </p:cNvSpPr>
            <p:nvPr/>
          </p:nvSpPr>
          <p:spPr bwMode="auto">
            <a:xfrm>
              <a:off x="1920" y="643"/>
              <a:ext cx="38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65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1507" name="Text Box 55"/>
            <p:cNvSpPr txBox="1">
              <a:spLocks noChangeArrowheads="1"/>
            </p:cNvSpPr>
            <p:nvPr/>
          </p:nvSpPr>
          <p:spPr bwMode="auto">
            <a:xfrm>
              <a:off x="1920" y="1008"/>
              <a:ext cx="38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65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1508" name="Text Box 56"/>
            <p:cNvSpPr txBox="1">
              <a:spLocks noChangeArrowheads="1"/>
            </p:cNvSpPr>
            <p:nvPr/>
          </p:nvSpPr>
          <p:spPr bwMode="auto">
            <a:xfrm>
              <a:off x="1920" y="1315"/>
              <a:ext cx="384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0" lang="en-US" altLang="zh-CN" sz="1650" b="0" i="0" u="none" strike="noStrike" kern="1200" cap="none" spc="0" normalizeH="0" baseline="-2500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3074" name="Rectangle 57"/>
            <p:cNvSpPr/>
            <p:nvPr/>
          </p:nvSpPr>
          <p:spPr>
            <a:xfrm>
              <a:off x="1100" y="96"/>
              <a:ext cx="288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510" name="Text Box 58"/>
            <p:cNvSpPr txBox="1">
              <a:spLocks noChangeArrowheads="1"/>
            </p:cNvSpPr>
            <p:nvPr/>
          </p:nvSpPr>
          <p:spPr bwMode="auto">
            <a:xfrm>
              <a:off x="1115" y="127"/>
              <a:ext cx="384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≥1</a:t>
              </a:r>
            </a:p>
          </p:txBody>
        </p:sp>
      </p:grpSp>
      <p:graphicFrame>
        <p:nvGraphicFramePr>
          <p:cNvPr id="66621" name="Group 61"/>
          <p:cNvGraphicFramePr>
            <a:graphicFrameLocks noGrp="1"/>
          </p:cNvGraphicFramePr>
          <p:nvPr/>
        </p:nvGraphicFramePr>
        <p:xfrm>
          <a:off x="6288088" y="800100"/>
          <a:ext cx="342900" cy="3956729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623" name="Group 63"/>
          <p:cNvGraphicFramePr>
            <a:graphicFrameLocks noGrp="1"/>
          </p:cNvGraphicFramePr>
          <p:nvPr/>
        </p:nvGraphicFramePr>
        <p:xfrm>
          <a:off x="6534150" y="798513"/>
          <a:ext cx="342900" cy="3956729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4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625" name="Group 65"/>
          <p:cNvGraphicFramePr>
            <a:graphicFrameLocks noGrp="1"/>
          </p:cNvGraphicFramePr>
          <p:nvPr/>
        </p:nvGraphicFramePr>
        <p:xfrm>
          <a:off x="6802438" y="798513"/>
          <a:ext cx="342900" cy="3956729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4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996633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627" name="Group 67"/>
          <p:cNvGraphicFramePr>
            <a:graphicFrameLocks noGrp="1"/>
          </p:cNvGraphicFramePr>
          <p:nvPr/>
        </p:nvGraphicFramePr>
        <p:xfrm>
          <a:off x="7056438" y="798513"/>
          <a:ext cx="342900" cy="3956729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4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496" name="Group 80"/>
          <p:cNvGraphicFramePr>
            <a:graphicFrameLocks noGrp="1"/>
          </p:cNvGraphicFramePr>
          <p:nvPr/>
        </p:nvGraphicFramePr>
        <p:xfrm>
          <a:off x="4733925" y="514350"/>
          <a:ext cx="2697163" cy="4255343"/>
        </p:xfrm>
        <a:graphic>
          <a:graphicData uri="http://schemas.openxmlformats.org/drawingml/2006/table">
            <a:tbl>
              <a:tblPr/>
              <a:tblGrid>
                <a:gridCol w="13253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63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-2500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90" marR="68590" marT="34270" marB="342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700" b="0" i="0" u="none" strike="noStrike" cap="none" normalizeH="0" baseline="-2500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90" marR="68590" marT="34270" marB="342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427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90" marR="68590" marT="34270" marB="3427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0  0  1  0</a:t>
                      </a:r>
                      <a:endParaRPr kumimoji="0" lang="en-US" altLang="zh-CN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90" marR="68590" marT="34270" marB="3427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0497" name="Pictur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8" y="2733675"/>
            <a:ext cx="2836862" cy="1822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870710" y="748030"/>
            <a:ext cx="1713865" cy="1938020"/>
          </a:xfrm>
          <a:prstGeom prst="rect">
            <a:avLst/>
          </a:prstGeom>
          <a:noFill/>
          <a:ln w="28575" cmpd="sng">
            <a:solidFill>
              <a:srgbClr val="FF3300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zh-CN" altLang="en-US">
              <a:ln w="28575" cmpd="dbl">
                <a:solidFill>
                  <a:srgbClr val="0000FF"/>
                </a:solidFill>
                <a:prstDash val="sysDot"/>
              </a:ln>
              <a:solidFill>
                <a:srgbClr val="FF0000"/>
              </a:solidFill>
            </a:endParaRPr>
          </a:p>
          <a:p>
            <a:endParaRPr lang="zh-CN" altLang="en-US">
              <a:ln w="28575" cmpd="dbl">
                <a:solidFill>
                  <a:srgbClr val="0000FF"/>
                </a:solidFill>
                <a:prstDash val="sysDot"/>
              </a:ln>
              <a:solidFill>
                <a:srgbClr val="FF0000"/>
              </a:solidFill>
            </a:endParaRPr>
          </a:p>
          <a:p>
            <a:endParaRPr lang="zh-CN" altLang="en-US">
              <a:ln w="28575" cmpd="dbl">
                <a:solidFill>
                  <a:srgbClr val="0000FF"/>
                </a:solidFill>
                <a:prstDash val="sysDot"/>
              </a:ln>
              <a:solidFill>
                <a:srgbClr val="FF0000"/>
              </a:solidFill>
            </a:endParaRPr>
          </a:p>
          <a:p>
            <a:endParaRPr lang="zh-CN" altLang="en-US">
              <a:ln w="28575" cmpd="dbl">
                <a:solidFill>
                  <a:srgbClr val="0000FF"/>
                </a:solidFill>
                <a:prstDash val="sysDot"/>
              </a:ln>
              <a:solidFill>
                <a:srgbClr val="FF0000"/>
              </a:solidFill>
            </a:endParaRPr>
          </a:p>
          <a:p>
            <a:endParaRPr lang="zh-CN" altLang="en-US">
              <a:ln w="28575" cmpd="dbl">
                <a:solidFill>
                  <a:srgbClr val="0000FF"/>
                </a:solidFill>
                <a:prstDash val="sysDot"/>
              </a:ln>
              <a:solidFill>
                <a:srgbClr val="FF0000"/>
              </a:solidFill>
            </a:endParaRPr>
          </a:p>
          <a:p>
            <a:endParaRPr lang="zh-CN" altLang="en-US">
              <a:ln w="28575" cmpd="dbl">
                <a:solidFill>
                  <a:srgbClr val="0000FF"/>
                </a:solidFill>
                <a:prstDash val="sysDot"/>
              </a:ln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66566" grpId="0"/>
      <p:bldP spid="66587" grpId="0"/>
      <p:bldP spid="2" grpId="0" bldLvl="0" animBg="1"/>
      <p:bldP spid="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1604963" y="501650"/>
            <a:ext cx="3486150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分析例</a:t>
            </a: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：分析如图逻辑电路。</a:t>
            </a:r>
          </a:p>
        </p:txBody>
      </p:sp>
      <p:sp>
        <p:nvSpPr>
          <p:cNvPr id="67589" name="Rectangle 3"/>
          <p:cNvSpPr>
            <a:spLocks noGrp="1"/>
          </p:cNvSpPr>
          <p:nvPr>
            <p:ph type="body"/>
          </p:nvPr>
        </p:nvSpPr>
        <p:spPr>
          <a:xfrm>
            <a:off x="1703388" y="860743"/>
            <a:ext cx="2644775" cy="3238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1.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写出最简表达式：</a:t>
            </a:r>
          </a:p>
        </p:txBody>
      </p:sp>
      <p:sp>
        <p:nvSpPr>
          <p:cNvPr id="67590" name="Text Box 4"/>
          <p:cNvSpPr txBox="1">
            <a:spLocks noChangeArrowheads="1"/>
          </p:cNvSpPr>
          <p:nvPr/>
        </p:nvSpPr>
        <p:spPr bwMode="auto">
          <a:xfrm>
            <a:off x="1548130" y="1187450"/>
            <a:ext cx="3069590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⊕x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⊕(x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⊕(x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⊕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⊕(x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8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⊕(x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⊕(x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⊕(x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87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⊕(x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</a:p>
        </p:txBody>
      </p:sp>
      <p:grpSp>
        <p:nvGrpSpPr>
          <p:cNvPr id="44037" name="Group 5"/>
          <p:cNvGrpSpPr/>
          <p:nvPr/>
        </p:nvGrpSpPr>
        <p:grpSpPr>
          <a:xfrm>
            <a:off x="5029200" y="1046163"/>
            <a:ext cx="3646488" cy="3387725"/>
            <a:chOff x="0" y="0"/>
            <a:chExt cx="2640" cy="2846"/>
          </a:xfrm>
        </p:grpSpPr>
        <p:sp>
          <p:nvSpPr>
            <p:cNvPr id="44038" name="Rectangle 7"/>
            <p:cNvSpPr/>
            <p:nvPr/>
          </p:nvSpPr>
          <p:spPr>
            <a:xfrm>
              <a:off x="1440" y="1082"/>
              <a:ext cx="288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39" name="Rectangle 8"/>
            <p:cNvSpPr/>
            <p:nvPr/>
          </p:nvSpPr>
          <p:spPr>
            <a:xfrm>
              <a:off x="1440" y="2064"/>
              <a:ext cx="288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40" name="Text Box 9"/>
            <p:cNvSpPr txBox="1"/>
            <p:nvPr/>
          </p:nvSpPr>
          <p:spPr>
            <a:xfrm>
              <a:off x="1440" y="1168"/>
              <a:ext cx="287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62476" name="Text Box 10"/>
            <p:cNvSpPr txBox="1">
              <a:spLocks noChangeArrowheads="1"/>
            </p:cNvSpPr>
            <p:nvPr/>
          </p:nvSpPr>
          <p:spPr bwMode="auto">
            <a:xfrm>
              <a:off x="97" y="0"/>
              <a:ext cx="863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650" b="0" i="0" u="none" strike="noStrike" kern="1200" cap="none" spc="0" normalizeH="0" baseline="-2500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(MSB)</a:t>
              </a:r>
            </a:p>
          </p:txBody>
        </p:sp>
        <p:sp>
          <p:nvSpPr>
            <p:cNvPr id="44042" name="Line 11"/>
            <p:cNvSpPr/>
            <p:nvPr/>
          </p:nvSpPr>
          <p:spPr>
            <a:xfrm>
              <a:off x="1728" y="336"/>
              <a:ext cx="4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3" name="Line 12"/>
            <p:cNvSpPr/>
            <p:nvPr/>
          </p:nvSpPr>
          <p:spPr>
            <a:xfrm>
              <a:off x="368" y="288"/>
              <a:ext cx="10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4" name="Line 13"/>
            <p:cNvSpPr/>
            <p:nvPr/>
          </p:nvSpPr>
          <p:spPr>
            <a:xfrm>
              <a:off x="384" y="1248"/>
              <a:ext cx="10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5" name="Line 14"/>
            <p:cNvSpPr/>
            <p:nvPr/>
          </p:nvSpPr>
          <p:spPr>
            <a:xfrm flipV="1">
              <a:off x="768" y="1008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Line 15"/>
            <p:cNvSpPr/>
            <p:nvPr/>
          </p:nvSpPr>
          <p:spPr>
            <a:xfrm>
              <a:off x="576" y="576"/>
              <a:ext cx="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Oval 16"/>
            <p:cNvSpPr/>
            <p:nvPr/>
          </p:nvSpPr>
          <p:spPr>
            <a:xfrm>
              <a:off x="554" y="1226"/>
              <a:ext cx="45" cy="4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48" name="Oval 17"/>
            <p:cNvSpPr/>
            <p:nvPr/>
          </p:nvSpPr>
          <p:spPr>
            <a:xfrm>
              <a:off x="1033" y="2569"/>
              <a:ext cx="45" cy="4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49" name="Oval 18"/>
            <p:cNvSpPr/>
            <p:nvPr/>
          </p:nvSpPr>
          <p:spPr>
            <a:xfrm>
              <a:off x="1850" y="1273"/>
              <a:ext cx="45" cy="4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50" name="Line 19"/>
            <p:cNvSpPr/>
            <p:nvPr/>
          </p:nvSpPr>
          <p:spPr>
            <a:xfrm>
              <a:off x="1739" y="1296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Line 20"/>
            <p:cNvSpPr/>
            <p:nvPr/>
          </p:nvSpPr>
          <p:spPr>
            <a:xfrm>
              <a:off x="384" y="2592"/>
              <a:ext cx="18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Line 21"/>
            <p:cNvSpPr/>
            <p:nvPr/>
          </p:nvSpPr>
          <p:spPr>
            <a:xfrm>
              <a:off x="1248" y="432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8" name="Text Box 22"/>
            <p:cNvSpPr txBox="1">
              <a:spLocks noChangeArrowheads="1"/>
            </p:cNvSpPr>
            <p:nvPr/>
          </p:nvSpPr>
          <p:spPr bwMode="auto">
            <a:xfrm>
              <a:off x="144" y="1123"/>
              <a:ext cx="28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650" b="0" i="0" u="none" strike="noStrike" kern="1200" cap="none" spc="0" normalizeH="0" baseline="-2500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2489" name="Text Box 23"/>
            <p:cNvSpPr txBox="1">
              <a:spLocks noChangeArrowheads="1"/>
            </p:cNvSpPr>
            <p:nvPr/>
          </p:nvSpPr>
          <p:spPr bwMode="auto">
            <a:xfrm>
              <a:off x="0" y="2112"/>
              <a:ext cx="38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650" b="0" i="0" u="none" strike="noStrike" kern="1200" cap="none" spc="0" normalizeH="0" baseline="-2500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2490" name="Text Box 24"/>
            <p:cNvSpPr txBox="1">
              <a:spLocks noChangeArrowheads="1"/>
            </p:cNvSpPr>
            <p:nvPr/>
          </p:nvSpPr>
          <p:spPr bwMode="auto">
            <a:xfrm>
              <a:off x="48" y="2563"/>
              <a:ext cx="76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x</a:t>
              </a:r>
              <a:r>
                <a:rPr kumimoji="0" lang="en-US" altLang="zh-CN" sz="1650" b="0" i="0" u="none" strike="noStrike" kern="1200" cap="none" spc="0" normalizeH="0" baseline="-2500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(LSB)</a:t>
              </a:r>
            </a:p>
          </p:txBody>
        </p:sp>
        <p:sp>
          <p:nvSpPr>
            <p:cNvPr id="62491" name="Text Box 25"/>
            <p:cNvSpPr txBox="1">
              <a:spLocks noChangeArrowheads="1"/>
            </p:cNvSpPr>
            <p:nvPr/>
          </p:nvSpPr>
          <p:spPr bwMode="auto">
            <a:xfrm>
              <a:off x="2256" y="163"/>
              <a:ext cx="38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0" lang="en-US" altLang="zh-CN" sz="1650" b="0" i="0" u="none" strike="noStrike" kern="1200" cap="none" spc="0" normalizeH="0" baseline="-2500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2492" name="Text Box 26"/>
            <p:cNvSpPr txBox="1">
              <a:spLocks noChangeArrowheads="1"/>
            </p:cNvSpPr>
            <p:nvPr/>
          </p:nvSpPr>
          <p:spPr bwMode="auto">
            <a:xfrm>
              <a:off x="2256" y="1102"/>
              <a:ext cx="384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0" lang="en-US" altLang="zh-CN" sz="1650" b="0" i="0" u="none" strike="noStrike" kern="1200" cap="none" spc="0" normalizeH="0" baseline="-2500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2493" name="Text Box 27"/>
            <p:cNvSpPr txBox="1">
              <a:spLocks noChangeArrowheads="1"/>
            </p:cNvSpPr>
            <p:nvPr/>
          </p:nvSpPr>
          <p:spPr bwMode="auto">
            <a:xfrm>
              <a:off x="2256" y="2086"/>
              <a:ext cx="38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0" lang="en-US" altLang="zh-CN" sz="1650" b="0" i="0" u="none" strike="noStrike" kern="1200" cap="none" spc="0" normalizeH="0" baseline="-2500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2494" name="Text Box 28"/>
            <p:cNvSpPr txBox="1">
              <a:spLocks noChangeArrowheads="1"/>
            </p:cNvSpPr>
            <p:nvPr/>
          </p:nvSpPr>
          <p:spPr bwMode="auto">
            <a:xfrm>
              <a:off x="2256" y="2419"/>
              <a:ext cx="384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50" b="0" i="0" u="none" strike="noStrike" kern="1200" cap="none" spc="0" normalizeH="0" baseline="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y</a:t>
              </a:r>
              <a:r>
                <a:rPr kumimoji="0" lang="en-US" altLang="zh-CN" sz="1650" b="0" i="0" u="none" strike="noStrike" kern="1200" cap="none" spc="0" normalizeH="0" baseline="-25000" noProof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44060" name="Rectangle 29"/>
            <p:cNvSpPr/>
            <p:nvPr/>
          </p:nvSpPr>
          <p:spPr>
            <a:xfrm>
              <a:off x="1436" y="144"/>
              <a:ext cx="288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496" name="Text Box 30"/>
            <p:cNvSpPr txBox="1">
              <a:spLocks noChangeArrowheads="1"/>
            </p:cNvSpPr>
            <p:nvPr/>
          </p:nvSpPr>
          <p:spPr bwMode="auto">
            <a:xfrm>
              <a:off x="1450" y="240"/>
              <a:ext cx="374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=1</a:t>
              </a:r>
            </a:p>
          </p:txBody>
        </p:sp>
        <p:sp>
          <p:nvSpPr>
            <p:cNvPr id="44062" name="Rectangle 31"/>
            <p:cNvSpPr/>
            <p:nvPr/>
          </p:nvSpPr>
          <p:spPr>
            <a:xfrm>
              <a:off x="864" y="1392"/>
              <a:ext cx="288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63" name="Rectangle 32"/>
            <p:cNvSpPr/>
            <p:nvPr/>
          </p:nvSpPr>
          <p:spPr>
            <a:xfrm>
              <a:off x="864" y="432"/>
              <a:ext cx="288" cy="43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2499" name="Text Box 33"/>
            <p:cNvSpPr txBox="1">
              <a:spLocks noChangeArrowheads="1"/>
            </p:cNvSpPr>
            <p:nvPr/>
          </p:nvSpPr>
          <p:spPr bwMode="auto">
            <a:xfrm>
              <a:off x="880" y="528"/>
              <a:ext cx="383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≥1</a:t>
              </a:r>
            </a:p>
          </p:txBody>
        </p:sp>
        <p:sp>
          <p:nvSpPr>
            <p:cNvPr id="62500" name="Text Box 34"/>
            <p:cNvSpPr txBox="1">
              <a:spLocks noChangeArrowheads="1"/>
            </p:cNvSpPr>
            <p:nvPr/>
          </p:nvSpPr>
          <p:spPr bwMode="auto">
            <a:xfrm>
              <a:off x="864" y="1475"/>
              <a:ext cx="385" cy="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35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≥1</a:t>
              </a:r>
            </a:p>
          </p:txBody>
        </p:sp>
        <p:sp>
          <p:nvSpPr>
            <p:cNvPr id="44066" name="Text Box 35"/>
            <p:cNvSpPr txBox="1"/>
            <p:nvPr/>
          </p:nvSpPr>
          <p:spPr>
            <a:xfrm>
              <a:off x="1440" y="2128"/>
              <a:ext cx="287" cy="2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1500">
                  <a:solidFill>
                    <a:schemeClr val="tx1"/>
                  </a:solidFill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44067" name="Line 36"/>
            <p:cNvSpPr/>
            <p:nvPr/>
          </p:nvSpPr>
          <p:spPr>
            <a:xfrm>
              <a:off x="1248" y="43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8" name="Line 37"/>
            <p:cNvSpPr/>
            <p:nvPr/>
          </p:nvSpPr>
          <p:spPr>
            <a:xfrm flipH="1">
              <a:off x="1152" y="624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9" name="Line 38"/>
            <p:cNvSpPr/>
            <p:nvPr/>
          </p:nvSpPr>
          <p:spPr>
            <a:xfrm>
              <a:off x="1248" y="1392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0" name="Line 39"/>
            <p:cNvSpPr/>
            <p:nvPr/>
          </p:nvSpPr>
          <p:spPr>
            <a:xfrm>
              <a:off x="1248" y="139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1" name="Line 40"/>
            <p:cNvSpPr/>
            <p:nvPr/>
          </p:nvSpPr>
          <p:spPr>
            <a:xfrm flipH="1">
              <a:off x="1152" y="1584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2" name="Line 41"/>
            <p:cNvSpPr/>
            <p:nvPr/>
          </p:nvSpPr>
          <p:spPr>
            <a:xfrm>
              <a:off x="576" y="576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3" name="Line 42"/>
            <p:cNvSpPr/>
            <p:nvPr/>
          </p:nvSpPr>
          <p:spPr>
            <a:xfrm>
              <a:off x="768" y="72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4" name="Line 43"/>
            <p:cNvSpPr/>
            <p:nvPr/>
          </p:nvSpPr>
          <p:spPr>
            <a:xfrm>
              <a:off x="768" y="72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5" name="Line 44"/>
            <p:cNvSpPr/>
            <p:nvPr/>
          </p:nvSpPr>
          <p:spPr>
            <a:xfrm>
              <a:off x="1872" y="1008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6" name="Line 45"/>
            <p:cNvSpPr/>
            <p:nvPr/>
          </p:nvSpPr>
          <p:spPr>
            <a:xfrm>
              <a:off x="1735" y="2282"/>
              <a:ext cx="49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7" name="Oval 46"/>
            <p:cNvSpPr/>
            <p:nvPr/>
          </p:nvSpPr>
          <p:spPr>
            <a:xfrm>
              <a:off x="1853" y="2259"/>
              <a:ext cx="45" cy="4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78" name="Line 47"/>
            <p:cNvSpPr/>
            <p:nvPr/>
          </p:nvSpPr>
          <p:spPr>
            <a:xfrm>
              <a:off x="1875" y="1968"/>
              <a:ext cx="0" cy="31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9" name="Line 48"/>
            <p:cNvSpPr/>
            <p:nvPr/>
          </p:nvSpPr>
          <p:spPr>
            <a:xfrm flipV="1">
              <a:off x="768" y="1968"/>
              <a:ext cx="110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0" name="Line 49"/>
            <p:cNvSpPr/>
            <p:nvPr/>
          </p:nvSpPr>
          <p:spPr>
            <a:xfrm>
              <a:off x="768" y="168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1" name="Line 50"/>
            <p:cNvSpPr/>
            <p:nvPr/>
          </p:nvSpPr>
          <p:spPr>
            <a:xfrm>
              <a:off x="572" y="1550"/>
              <a:ext cx="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2" name="Oval 51"/>
            <p:cNvSpPr/>
            <p:nvPr/>
          </p:nvSpPr>
          <p:spPr>
            <a:xfrm>
              <a:off x="550" y="2200"/>
              <a:ext cx="45" cy="4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sz="15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4083" name="Line 52"/>
            <p:cNvSpPr/>
            <p:nvPr/>
          </p:nvSpPr>
          <p:spPr>
            <a:xfrm>
              <a:off x="572" y="1550"/>
              <a:ext cx="28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4" name="Line 53"/>
            <p:cNvSpPr/>
            <p:nvPr/>
          </p:nvSpPr>
          <p:spPr>
            <a:xfrm>
              <a:off x="764" y="168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5" name="Line 54"/>
            <p:cNvSpPr/>
            <p:nvPr/>
          </p:nvSpPr>
          <p:spPr>
            <a:xfrm>
              <a:off x="384" y="2219"/>
              <a:ext cx="10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6" name="Line 55"/>
            <p:cNvSpPr/>
            <p:nvPr/>
          </p:nvSpPr>
          <p:spPr>
            <a:xfrm flipV="1">
              <a:off x="1056" y="2352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7" name="Line 56"/>
            <p:cNvSpPr/>
            <p:nvPr/>
          </p:nvSpPr>
          <p:spPr>
            <a:xfrm>
              <a:off x="1056" y="2352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99465" y="4812030"/>
            <a:ext cx="2665095" cy="39878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i="1" u="sng" dirty="0">
                <a:sym typeface="+mn-ea"/>
              </a:rPr>
              <a:t>LSB</a:t>
            </a:r>
            <a:r>
              <a:rPr lang="en-US" altLang="zh-CN" dirty="0">
                <a:sym typeface="+mn-ea"/>
              </a:rPr>
              <a:t>: Least Significant Bit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160010" y="4795520"/>
            <a:ext cx="2985135" cy="39878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lstStyle/>
          <a:p>
            <a:r>
              <a:rPr lang="en-US" altLang="zh-CN" i="1" u="sng" dirty="0">
                <a:sym typeface="+mn-ea"/>
              </a:rPr>
              <a:t>MSB</a:t>
            </a:r>
            <a:r>
              <a:rPr lang="en-US" altLang="zh-CN" dirty="0">
                <a:sym typeface="+mn-ea"/>
              </a:rPr>
              <a:t>: Most Significant Bit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 build="p"/>
      <p:bldP spid="6759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8"/>
          <p:cNvSpPr txBox="1"/>
          <p:nvPr/>
        </p:nvSpPr>
        <p:spPr>
          <a:xfrm>
            <a:off x="395288" y="3093720"/>
            <a:ext cx="8280400" cy="73834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逻辑电路分为组合逻辑电路和时序逻辑电路两类。组合电路是不带反馈的电路，其特点为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zh-CN" altLang="en-US" sz="1800" b="1" u="sng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电路输出仅取决于当时（前）的输入，而与过去的输入情况无关。</a:t>
            </a:r>
            <a:endParaRPr lang="en-US" altLang="zh-CN" sz="1800" b="1" u="sng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39" name="Rectangle 3"/>
          <p:cNvSpPr txBox="1"/>
          <p:nvPr/>
        </p:nvSpPr>
        <p:spPr>
          <a:xfrm>
            <a:off x="285750" y="606425"/>
            <a:ext cx="5905500" cy="4873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2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2.2.</a:t>
            </a:r>
            <a:r>
              <a:rPr lang="zh-CN" altLang="en-US" sz="2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组合逻辑电路的分析</a:t>
            </a:r>
            <a:endParaRPr lang="zh-CN" altLang="en-US" sz="2400" b="1" i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Rectangle 3"/>
          <p:cNvSpPr txBox="1"/>
          <p:nvPr/>
        </p:nvSpPr>
        <p:spPr>
          <a:xfrm>
            <a:off x="271780" y="1027430"/>
            <a:ext cx="8567420" cy="196024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71450" indent="-171450" defTabSz="685800" eaLnBrk="1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电路分析目的及分析过程：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根据给定电路，分析该电路输出与输入之间的逻辑关系，得出电路的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逻辑功能的描述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，进而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评估此电路的性能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，还可进一步改进电路。</a:t>
            </a:r>
          </a:p>
          <a:p>
            <a:pPr marL="171450" indent="-171450" defTabSz="685800" eaLnBrk="1" hangingPunct="1">
              <a:lnSpc>
                <a:spcPct val="12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分析过程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①仔细观察逻辑电路图；②列出逻辑表达式，用代数法或卡诺图对其化简；③列出真值表或简化真值表，分析出电路实现的功能；④用文字描述电路实现的功能；⑤对电路的性能进行评价，必要时提出改进方案。</a:t>
            </a:r>
            <a:endParaRPr lang="zh-CN" altLang="en-US" sz="18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日期占位符 3"/>
          <p:cNvSpPr txBox="1">
            <a:spLocks noGrp="1" noChangeArrowheads="1"/>
          </p:cNvSpPr>
          <p:nvPr/>
        </p:nvSpPr>
        <p:spPr bwMode="auto">
          <a:xfrm>
            <a:off x="1143000" y="-17462"/>
            <a:ext cx="674688" cy="15875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100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DC9F185-6B38-4281-B343-42A69732C3AE}" type="datetime1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10:00:04</a:t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灯片编号占位符 5"/>
          <p:cNvSpPr txBox="1">
            <a:spLocks noGrp="1" noChangeArrowheads="1"/>
          </p:cNvSpPr>
          <p:nvPr/>
        </p:nvSpPr>
        <p:spPr bwMode="auto">
          <a:xfrm>
            <a:off x="7704138" y="5056188"/>
            <a:ext cx="323850" cy="142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0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C0B1E4E-E4CB-4D79-8297-FD0F1EC30BE4}" type="slidenum"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</a:t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Rectangle 2"/>
          <p:cNvSpPr>
            <a:spLocks noGrp="1"/>
          </p:cNvSpPr>
          <p:nvPr>
            <p:ph type="title"/>
          </p:nvPr>
        </p:nvSpPr>
        <p:spPr>
          <a:xfrm>
            <a:off x="4713288" y="346075"/>
            <a:ext cx="2774950" cy="269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1800" b="1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3.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通过真值表来分析：</a:t>
            </a:r>
          </a:p>
        </p:txBody>
      </p:sp>
      <p:sp>
        <p:nvSpPr>
          <p:cNvPr id="46085" name="Rectangle 3"/>
          <p:cNvSpPr>
            <a:spLocks noGrp="1"/>
          </p:cNvSpPr>
          <p:nvPr>
            <p:ph type="body"/>
          </p:nvPr>
        </p:nvSpPr>
        <p:spPr>
          <a:xfrm>
            <a:off x="1440815" y="519430"/>
            <a:ext cx="2509520" cy="3238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000" b="1"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函数最简表达式：</a:t>
            </a:r>
          </a:p>
        </p:txBody>
      </p:sp>
      <p:graphicFrame>
        <p:nvGraphicFramePr>
          <p:cNvPr id="69638" name="Group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35830" y="680720"/>
          <a:ext cx="2286000" cy="4268520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7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83" marB="3428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2000" b="0" i="0" u="none" strike="noStrike" cap="none" normalizeH="0" baseline="-2500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83" marB="342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90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1  1  1  1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83" marB="3428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83" marB="3428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649" name="Text Box 15"/>
          <p:cNvSpPr txBox="1"/>
          <p:nvPr/>
        </p:nvSpPr>
        <p:spPr>
          <a:xfrm>
            <a:off x="1692910" y="3082925"/>
            <a:ext cx="2757170" cy="1260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结论：</a:t>
            </a:r>
            <a:endParaRPr lang="zh-CN" altLang="en-US" b="1" dirty="0">
              <a:solidFill>
                <a:schemeClr val="accent2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这是一个四位</a:t>
            </a:r>
            <a:r>
              <a:rPr lang="zh-CN" altLang="en-US" b="1" dirty="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二进制变补器，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也称</a:t>
            </a:r>
            <a:r>
              <a:rPr lang="en-US" altLang="zh-CN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16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变补器。</a:t>
            </a:r>
          </a:p>
        </p:txBody>
      </p:sp>
      <p:sp>
        <p:nvSpPr>
          <p:cNvPr id="63506" name="Text Box 16"/>
          <p:cNvSpPr txBox="1">
            <a:spLocks noChangeArrowheads="1"/>
          </p:cNvSpPr>
          <p:nvPr/>
        </p:nvSpPr>
        <p:spPr bwMode="auto">
          <a:xfrm>
            <a:off x="1763713" y="914718"/>
            <a:ext cx="2686050" cy="153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⊕x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⊕(x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⊕(x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graphicFrame>
        <p:nvGraphicFramePr>
          <p:cNvPr id="69651" name="Group 19"/>
          <p:cNvGraphicFramePr>
            <a:graphicFrameLocks noGrp="1"/>
          </p:cNvGraphicFramePr>
          <p:nvPr/>
        </p:nvGraphicFramePr>
        <p:xfrm>
          <a:off x="6637338" y="1011238"/>
          <a:ext cx="342900" cy="3956729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4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FF99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653" name="Group 21"/>
          <p:cNvGraphicFramePr>
            <a:graphicFrameLocks noGrp="1"/>
          </p:cNvGraphicFramePr>
          <p:nvPr/>
        </p:nvGraphicFramePr>
        <p:xfrm>
          <a:off x="6421438" y="1011238"/>
          <a:ext cx="342900" cy="3956729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4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66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655" name="Group 23"/>
          <p:cNvGraphicFramePr>
            <a:graphicFrameLocks noGrp="1"/>
          </p:cNvGraphicFramePr>
          <p:nvPr/>
        </p:nvGraphicFramePr>
        <p:xfrm>
          <a:off x="6205538" y="1011238"/>
          <a:ext cx="342900" cy="3956729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46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657" name="Group 25"/>
          <p:cNvGraphicFramePr>
            <a:graphicFrameLocks noGrp="1"/>
          </p:cNvGraphicFramePr>
          <p:nvPr/>
        </p:nvGraphicFramePr>
        <p:xfrm>
          <a:off x="5989638" y="1011238"/>
          <a:ext cx="342900" cy="3956729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41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700" b="1" i="0" u="none" strike="noStrike" cap="none" normalizeH="0" baseline="0">
                          <a:ln>
                            <a:noFill/>
                          </a:ln>
                          <a:solidFill>
                            <a:srgbClr val="3333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3333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34280" marB="342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日期占位符 3"/>
          <p:cNvSpPr txBox="1">
            <a:spLocks noGrp="1" noChangeArrowheads="1"/>
          </p:cNvSpPr>
          <p:nvPr/>
        </p:nvSpPr>
        <p:spPr bwMode="auto">
          <a:xfrm>
            <a:off x="1143000" y="-17462"/>
            <a:ext cx="674688" cy="15875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100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28B7154-C8B5-4C32-8862-EF8DD247F34F}" type="datetime1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10:00:04</a:t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4515" name="灯片编号占位符 5"/>
          <p:cNvSpPr txBox="1">
            <a:spLocks noGrp="1" noChangeArrowheads="1"/>
          </p:cNvSpPr>
          <p:nvPr/>
        </p:nvSpPr>
        <p:spPr bwMode="auto">
          <a:xfrm>
            <a:off x="7704138" y="5056188"/>
            <a:ext cx="323850" cy="142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0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A2785C1-5287-428F-AB7C-DDAB98A3B755}" type="slidenum"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</a:t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7108" name="Rectangle 4"/>
          <p:cNvSpPr/>
          <p:nvPr/>
        </p:nvSpPr>
        <p:spPr>
          <a:xfrm>
            <a:off x="1636713" y="623570"/>
            <a:ext cx="2492375" cy="2921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zh-CN" b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 </a:t>
            </a: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函数最简表达式：</a:t>
            </a:r>
          </a:p>
        </p:txBody>
      </p:sp>
      <p:sp>
        <p:nvSpPr>
          <p:cNvPr id="64517" name="Text Box 5"/>
          <p:cNvSpPr txBox="1">
            <a:spLocks noChangeArrowheads="1"/>
          </p:cNvSpPr>
          <p:nvPr/>
        </p:nvSpPr>
        <p:spPr bwMode="auto">
          <a:xfrm>
            <a:off x="1697038" y="1284288"/>
            <a:ext cx="2686050" cy="1537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 x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6600CC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x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⊕x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x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⊕(x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x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x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⊕(x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x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x</a:t>
            </a:r>
            <a:r>
              <a:rPr kumimoji="0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4111625" y="3028950"/>
            <a:ext cx="3747135" cy="767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变补的规律</a:t>
            </a:r>
            <a:r>
              <a:rPr kumimoji="0" lang="zh-CN" altLang="en-US" sz="172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是：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725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从数值位的最低位开始进行逻辑转换！</a:t>
            </a:r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4178300" y="3910330"/>
            <a:ext cx="372491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⊕(x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i-1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i-1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⊕(x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i-1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i-2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 +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 x</a:t>
            </a:r>
            <a:r>
              <a:rPr kumimoji="0" lang="en-US" altLang="zh-CN" sz="2000" b="1" i="0" u="none" strike="noStrike" kern="1200" cap="none" spc="0" normalizeH="0" baseline="-25000" noProof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075" y="1203325"/>
            <a:ext cx="2988310" cy="15944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7" grpId="0" bldLvl="0" animBg="1"/>
      <p:bldP spid="70668" grpId="0" bldLvl="0" animBg="1"/>
      <p:bldP spid="70669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日期占位符 5"/>
          <p:cNvSpPr txBox="1">
            <a:spLocks noGrp="1" noChangeArrowheads="1"/>
          </p:cNvSpPr>
          <p:nvPr/>
        </p:nvSpPr>
        <p:spPr bwMode="auto">
          <a:xfrm>
            <a:off x="1143000" y="-17462"/>
            <a:ext cx="674688" cy="15875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100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310D5AC-DCC2-431C-8004-183A6A2C9752}" type="datetime1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10:00:04</a:t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7" name="灯片编号占位符 7"/>
          <p:cNvSpPr txBox="1">
            <a:spLocks noGrp="1" noChangeArrowheads="1"/>
          </p:cNvSpPr>
          <p:nvPr/>
        </p:nvSpPr>
        <p:spPr bwMode="auto">
          <a:xfrm>
            <a:off x="7704138" y="5056188"/>
            <a:ext cx="323850" cy="142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0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D55E567-2E5B-463B-9351-71CF4CE79EC0}" type="slidenum"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32</a:t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294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35150" y="460058"/>
            <a:ext cx="5372100" cy="4318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设计例</a:t>
            </a:r>
            <a:r>
              <a:rPr kumimoji="0" lang="en-US" altLang="zh-CN" sz="21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2</a:t>
            </a:r>
            <a:r>
              <a:rPr kumimoji="0" lang="zh-CN" altLang="en-US" sz="210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：</a:t>
            </a:r>
            <a:r>
              <a:rPr kumimoji="0" lang="zh-CN" altLang="en-US" sz="195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血液配型判别器。</a:t>
            </a:r>
          </a:p>
        </p:txBody>
      </p:sp>
      <p:sp>
        <p:nvSpPr>
          <p:cNvPr id="89093" name="Rectangle 3"/>
          <p:cNvSpPr>
            <a:spLocks noGrp="1"/>
          </p:cNvSpPr>
          <p:nvPr>
            <p:ph type="body" sz="half"/>
          </p:nvPr>
        </p:nvSpPr>
        <p:spPr>
          <a:xfrm>
            <a:off x="1871663" y="750888"/>
            <a:ext cx="5832475" cy="160496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buClrTx/>
              <a:buSzTx/>
              <a:buFont typeface="Arial" panose="020B0604020202020204" pitchFamily="34" charset="0"/>
              <a:defRPr sz="1900"/>
            </a:lvl1pPr>
            <a:lvl2pPr lvl="1">
              <a:buClrTx/>
              <a:buSzTx/>
              <a:buFont typeface="Arial" panose="020B0604020202020204" pitchFamily="34" charset="0"/>
              <a:defRPr sz="2400"/>
            </a:lvl2pPr>
            <a:lvl3pPr lvl="2">
              <a:buClrTx/>
              <a:buSzTx/>
              <a:buFont typeface="Arial" panose="020B0604020202020204" pitchFamily="34" charset="0"/>
              <a:defRPr sz="1300"/>
            </a:lvl3pPr>
            <a:lvl4pPr lvl="3">
              <a:buClrTx/>
              <a:buSzTx/>
              <a:buFont typeface="Arial" panose="020B0604020202020204" pitchFamily="34" charset="0"/>
              <a:defRPr sz="1100"/>
            </a:lvl4pPr>
            <a:lvl5pPr lvl="4">
              <a:buClrTx/>
              <a:buSzTx/>
              <a:buFont typeface="Arial" panose="020B0604020202020204" pitchFamily="34" charset="0"/>
              <a:defRPr sz="1100"/>
            </a:lvl5pPr>
          </a:lstStyle>
          <a:p>
            <a:pPr lvl="0" eaLnBrk="1" hangingPunct="1">
              <a:buFontTx/>
              <a:buNone/>
            </a:pPr>
            <a:r>
              <a:rPr lang="zh-CN" altLang="en-US" b="1" dirty="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分析：</a:t>
            </a:r>
          </a:p>
          <a:p>
            <a:pPr lvl="0" eaLnBrk="1" hangingPunct="1">
              <a:spcBef>
                <a:spcPct val="50000"/>
              </a:spcBef>
              <a:buFontTx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输入变量： 输血者血型  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1800" b="1" err="1">
                <a:latin typeface="华文新魏" panose="02010800040101010101" pitchFamily="2" charset="-122"/>
                <a:ea typeface="华文新魏" panose="02010800040101010101" pitchFamily="2" charset="-122"/>
              </a:rPr>
              <a:t>AB</a:t>
            </a:r>
            <a:r>
              <a:rPr lang="en-US" altLang="zh-CN" sz="1800" b="1" baseline="-2500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1800" b="1" err="1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en-US" altLang="zh-CN" sz="1800" b="1" baseline="-25000" err="1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endParaRPr lang="en-US" altLang="zh-CN" sz="1800" b="1" baseline="-2500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 eaLnBrk="1" hangingPunct="1">
              <a:buFontTx/>
              <a:buNone/>
            </a:pP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受血者血型  </a:t>
            </a:r>
            <a:r>
              <a:rPr lang="en-US" altLang="zh-CN" sz="1800" b="1" err="1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1800" b="1" baseline="-25000" err="1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err="1">
                <a:latin typeface="华文新魏" panose="02010800040101010101" pitchFamily="2" charset="-122"/>
                <a:ea typeface="华文新魏" panose="02010800040101010101" pitchFamily="2" charset="-122"/>
              </a:rPr>
              <a:t>AB</a:t>
            </a:r>
            <a:r>
              <a:rPr lang="en-US" altLang="zh-CN" sz="1800" b="1" baseline="-25000" err="1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en-US" altLang="zh-CN" sz="1800" b="1" baseline="-250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err="1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r>
              <a:rPr lang="en-US" altLang="zh-CN" sz="1800" b="1" baseline="-25000" err="1">
                <a:latin typeface="华文新魏" panose="02010800040101010101" pitchFamily="2" charset="-122"/>
                <a:ea typeface="华文新魏" panose="02010800040101010101" pitchFamily="2" charset="-122"/>
              </a:rPr>
              <a:t>o</a:t>
            </a:r>
            <a:endParaRPr lang="en-US" altLang="zh-CN" sz="1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0" eaLnBrk="1" hangingPunct="1">
              <a:buFontTx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输出变量： 配血成功 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</a:p>
        </p:txBody>
      </p:sp>
      <p:grpSp>
        <p:nvGrpSpPr>
          <p:cNvPr id="89094" name="Group 4"/>
          <p:cNvGrpSpPr/>
          <p:nvPr/>
        </p:nvGrpSpPr>
        <p:grpSpPr>
          <a:xfrm>
            <a:off x="2555875" y="2228850"/>
            <a:ext cx="4860925" cy="2049463"/>
            <a:chOff x="0" y="0"/>
            <a:chExt cx="4083" cy="1722"/>
          </a:xfrm>
        </p:grpSpPr>
        <p:sp>
          <p:nvSpPr>
            <p:cNvPr id="50184" name="Text Box 5"/>
            <p:cNvSpPr txBox="1"/>
            <p:nvPr/>
          </p:nvSpPr>
          <p:spPr>
            <a:xfrm>
              <a:off x="0" y="0"/>
              <a:ext cx="1089" cy="2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7628" tIns="35243" rIns="67628" bIns="35243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1800" b="1" dirty="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输血者血型</a:t>
              </a:r>
            </a:p>
          </p:txBody>
        </p:sp>
        <p:sp>
          <p:nvSpPr>
            <p:cNvPr id="50185" name="Text Box 6"/>
            <p:cNvSpPr txBox="1"/>
            <p:nvPr/>
          </p:nvSpPr>
          <p:spPr>
            <a:xfrm>
              <a:off x="2994" y="0"/>
              <a:ext cx="1089" cy="291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7628" tIns="35243" rIns="67628" bIns="35243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1800" b="1" dirty="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受血者血型</a:t>
              </a:r>
            </a:p>
          </p:txBody>
        </p:sp>
        <p:sp>
          <p:nvSpPr>
            <p:cNvPr id="50186" name="Text Box 7"/>
            <p:cNvSpPr txBox="1"/>
            <p:nvPr/>
          </p:nvSpPr>
          <p:spPr>
            <a:xfrm>
              <a:off x="182" y="341"/>
              <a:ext cx="499" cy="2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7628" tIns="35243" rIns="67628" bIns="35243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err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</a:t>
              </a:r>
              <a:r>
                <a:rPr lang="en-US" altLang="zh-CN" sz="1800" baseline="-25000" err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endParaRPr lang="en-US" altLang="zh-CN" sz="1800" baseline="-25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187" name="Text Box 8"/>
            <p:cNvSpPr txBox="1"/>
            <p:nvPr/>
          </p:nvSpPr>
          <p:spPr>
            <a:xfrm>
              <a:off x="182" y="704"/>
              <a:ext cx="499" cy="2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7628" tIns="35243" rIns="67628" bIns="35243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aseline="-25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</a:p>
          </p:txBody>
        </p:sp>
        <p:sp>
          <p:nvSpPr>
            <p:cNvPr id="50188" name="Text Box 9"/>
            <p:cNvSpPr txBox="1"/>
            <p:nvPr/>
          </p:nvSpPr>
          <p:spPr>
            <a:xfrm>
              <a:off x="182" y="1067"/>
              <a:ext cx="499" cy="2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7628" tIns="35243" rIns="67628" bIns="35243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en-US" altLang="zh-CN" sz="1800" baseline="-25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</a:p>
          </p:txBody>
        </p:sp>
        <p:sp>
          <p:nvSpPr>
            <p:cNvPr id="50189" name="Text Box 10"/>
            <p:cNvSpPr txBox="1"/>
            <p:nvPr/>
          </p:nvSpPr>
          <p:spPr>
            <a:xfrm>
              <a:off x="182" y="1430"/>
              <a:ext cx="499" cy="2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7628" tIns="35243" rIns="67628" bIns="35243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err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AB</a:t>
              </a:r>
              <a:r>
                <a:rPr lang="en-US" altLang="zh-CN" sz="1800" baseline="-25000" err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endParaRPr lang="en-US" altLang="zh-CN" sz="1800" baseline="-25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190" name="Text Box 11"/>
            <p:cNvSpPr txBox="1"/>
            <p:nvPr/>
          </p:nvSpPr>
          <p:spPr>
            <a:xfrm>
              <a:off x="3312" y="341"/>
              <a:ext cx="499" cy="2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7628" tIns="35243" rIns="67628" bIns="35243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err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</a:t>
              </a:r>
              <a:r>
                <a:rPr lang="en-US" altLang="zh-CN" sz="1800" baseline="-25000" err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</a:t>
              </a:r>
              <a:endParaRPr lang="en-US" altLang="zh-CN" sz="1800" baseline="-25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191" name="Text Box 12"/>
            <p:cNvSpPr txBox="1"/>
            <p:nvPr/>
          </p:nvSpPr>
          <p:spPr>
            <a:xfrm>
              <a:off x="3312" y="704"/>
              <a:ext cx="499" cy="2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7628" tIns="35243" rIns="67628" bIns="35243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err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aseline="-25000" err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</a:t>
              </a:r>
              <a:endParaRPr lang="en-US" altLang="zh-CN" sz="1800" baseline="-25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192" name="Text Box 13"/>
            <p:cNvSpPr txBox="1"/>
            <p:nvPr/>
          </p:nvSpPr>
          <p:spPr>
            <a:xfrm>
              <a:off x="3312" y="1067"/>
              <a:ext cx="499" cy="2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7628" tIns="35243" rIns="67628" bIns="35243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en-US" altLang="zh-CN" sz="1800" baseline="-25000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</a:t>
              </a:r>
            </a:p>
          </p:txBody>
        </p:sp>
        <p:sp>
          <p:nvSpPr>
            <p:cNvPr id="50193" name="Text Box 14"/>
            <p:cNvSpPr txBox="1"/>
            <p:nvPr/>
          </p:nvSpPr>
          <p:spPr>
            <a:xfrm>
              <a:off x="3312" y="1430"/>
              <a:ext cx="499" cy="2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67628" tIns="35243" rIns="67628" bIns="35243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err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AB</a:t>
              </a:r>
              <a:r>
                <a:rPr lang="en-US" altLang="zh-CN" sz="1800" baseline="-25000" err="1">
                  <a:solidFill>
                    <a:schemeClr val="accent2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</a:t>
              </a:r>
              <a:endParaRPr lang="en-US" altLang="zh-CN" sz="1800" baseline="-25000">
                <a:solidFill>
                  <a:schemeClr val="accent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194" name="Line 15"/>
            <p:cNvSpPr/>
            <p:nvPr/>
          </p:nvSpPr>
          <p:spPr>
            <a:xfrm>
              <a:off x="681" y="454"/>
              <a:ext cx="263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5" name="Line 16"/>
            <p:cNvSpPr/>
            <p:nvPr/>
          </p:nvSpPr>
          <p:spPr>
            <a:xfrm>
              <a:off x="681" y="454"/>
              <a:ext cx="2631" cy="4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6" name="Line 17"/>
            <p:cNvSpPr/>
            <p:nvPr/>
          </p:nvSpPr>
          <p:spPr>
            <a:xfrm>
              <a:off x="681" y="454"/>
              <a:ext cx="2631" cy="77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7" name="Line 18"/>
            <p:cNvSpPr/>
            <p:nvPr/>
          </p:nvSpPr>
          <p:spPr>
            <a:xfrm>
              <a:off x="681" y="454"/>
              <a:ext cx="2631" cy="113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8" name="Line 19"/>
            <p:cNvSpPr/>
            <p:nvPr/>
          </p:nvSpPr>
          <p:spPr>
            <a:xfrm>
              <a:off x="681" y="871"/>
              <a:ext cx="263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199" name="Line 20"/>
            <p:cNvSpPr/>
            <p:nvPr/>
          </p:nvSpPr>
          <p:spPr>
            <a:xfrm>
              <a:off x="681" y="862"/>
              <a:ext cx="2631" cy="72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0" name="Line 21"/>
            <p:cNvSpPr/>
            <p:nvPr/>
          </p:nvSpPr>
          <p:spPr>
            <a:xfrm>
              <a:off x="681" y="1225"/>
              <a:ext cx="263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1" name="Line 22"/>
            <p:cNvSpPr/>
            <p:nvPr/>
          </p:nvSpPr>
          <p:spPr>
            <a:xfrm>
              <a:off x="681" y="1225"/>
              <a:ext cx="2631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02" name="Line 23"/>
            <p:cNvSpPr/>
            <p:nvPr/>
          </p:nvSpPr>
          <p:spPr>
            <a:xfrm>
              <a:off x="681" y="1588"/>
              <a:ext cx="263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9114" name="Rectangle 24"/>
          <p:cNvSpPr>
            <a:spLocks noChangeArrowheads="1"/>
          </p:cNvSpPr>
          <p:nvPr/>
        </p:nvSpPr>
        <p:spPr bwMode="auto">
          <a:xfrm>
            <a:off x="1689100" y="4366895"/>
            <a:ext cx="5940425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F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= 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O</a:t>
            </a:r>
            <a:r>
              <a:rPr kumimoji="0" lang="en-US" altLang="zh-CN" sz="195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+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en-US" altLang="zh-CN" sz="195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</a:t>
            </a:r>
            <a:r>
              <a:rPr kumimoji="0" lang="en-US" altLang="zh-CN" sz="195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o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+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AB</a:t>
            </a:r>
            <a:r>
              <a:rPr kumimoji="0" lang="en-US" altLang="zh-CN" sz="195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o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+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en-US" altLang="zh-CN" sz="195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(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B</a:t>
            </a:r>
            <a:r>
              <a:rPr kumimoji="0" lang="en-US" altLang="zh-CN" sz="195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o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+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AB</a:t>
            </a:r>
            <a:r>
              <a:rPr kumimoji="0" lang="en-US" altLang="zh-CN" sz="195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o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)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+ 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AB</a:t>
            </a:r>
            <a:r>
              <a:rPr kumimoji="0" lang="en-US" altLang="zh-CN" sz="195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i</a:t>
            </a:r>
            <a:r>
              <a:rPr kumimoji="0" lang="en-US" altLang="zh-CN" sz="195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AB</a:t>
            </a:r>
            <a:r>
              <a:rPr kumimoji="0" lang="en-US" altLang="zh-CN" sz="195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uiExpand="1" build="p"/>
      <p:bldP spid="89114" grpId="0" bldLvl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日期占位符 3"/>
          <p:cNvSpPr txBox="1">
            <a:spLocks noGrp="1" noChangeArrowheads="1"/>
          </p:cNvSpPr>
          <p:nvPr/>
        </p:nvSpPr>
        <p:spPr bwMode="auto">
          <a:xfrm>
            <a:off x="1143000" y="-17462"/>
            <a:ext cx="674688" cy="15875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8100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ED07AA-D338-465E-B6D0-E29815C2C113}" type="datetime11">
              <a:rPr kumimoji="0" lang="zh-CN" altLang="en-US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10:00:04</a:t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1" name="灯片编号占位符 5"/>
          <p:cNvSpPr txBox="1">
            <a:spLocks noGrp="1" noChangeArrowheads="1"/>
          </p:cNvSpPr>
          <p:nvPr/>
        </p:nvSpPr>
        <p:spPr bwMode="auto">
          <a:xfrm>
            <a:off x="7704138" y="5056188"/>
            <a:ext cx="323850" cy="142875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500" tIns="0"/>
          <a:lstStyle>
            <a:lvl1pPr algn="l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CDF573-83F1-46F2-9A50-A0E6B8BB81A3}" type="slidenum">
              <a:rPr kumimoji="0" lang="en-US" altLang="zh-CN" sz="105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33</a:t>
            </a:fld>
            <a:endParaRPr kumimoji="0" lang="en-US" altLang="zh-CN" sz="105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397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27430" y="507683"/>
            <a:ext cx="3673475" cy="4000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50" b="1" i="0" u="none" strike="noStrike" kern="1200" cap="none" spc="0" normalizeH="0" baseline="0" noProof="0" dirty="0">
                <a:ln>
                  <a:noFill/>
                </a:ln>
                <a:solidFill>
                  <a:srgbClr val="6600CC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设计思考题：</a:t>
            </a:r>
            <a:r>
              <a:rPr kumimoji="0" lang="zh-CN" altLang="en-US" sz="195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开关控制电路</a:t>
            </a:r>
          </a:p>
        </p:txBody>
      </p:sp>
      <p:sp>
        <p:nvSpPr>
          <p:cNvPr id="51205" name="Rectangle 3"/>
          <p:cNvSpPr>
            <a:spLocks noGrp="1"/>
          </p:cNvSpPr>
          <p:nvPr>
            <p:ph type="body"/>
          </p:nvPr>
        </p:nvSpPr>
        <p:spPr>
          <a:xfrm>
            <a:off x="1002030" y="1036955"/>
            <a:ext cx="6656705" cy="12001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0" indent="0" eaLnBrk="1" hangingPunct="1">
              <a:lnSpc>
                <a:spcPct val="11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某一集体宿舍，共住有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人，共用一套照明设施，每人床头都有一个控制开关，要求每按动开关一下，就改变一次灯的状态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即亮→灭、灭→亮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。试设计出此灯控开关电路。</a:t>
            </a:r>
          </a:p>
        </p:txBody>
      </p:sp>
      <p:sp>
        <p:nvSpPr>
          <p:cNvPr id="90118" name="Text Box 4"/>
          <p:cNvSpPr txBox="1"/>
          <p:nvPr/>
        </p:nvSpPr>
        <p:spPr>
          <a:xfrm>
            <a:off x="999490" y="2250440"/>
            <a:ext cx="6288405" cy="12452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2100" dirty="0">
                <a:solidFill>
                  <a:srgbClr val="66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分析：</a:t>
            </a: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输入变量</a:t>
            </a: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K</a:t>
            </a:r>
            <a:r>
              <a:rPr lang="en-US" altLang="zh-CN" sz="1800" baseline="-25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0</a:t>
            </a: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、</a:t>
            </a: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1800" baseline="-25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1800" baseline="-25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1800" baseline="-25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1800" baseline="-25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1800" baseline="-25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1800" baseline="-25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 </a:t>
            </a: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1800" baseline="-25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endParaRPr lang="en-US" altLang="zh-CN" sz="180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输出变量 </a:t>
            </a: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设开关初态</a:t>
            </a: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 = 0 </a:t>
            </a:r>
            <a:r>
              <a:rPr lang="zh-CN" altLang="en-US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K</a:t>
            </a:r>
            <a:r>
              <a:rPr lang="en-US" altLang="zh-CN" sz="1800" baseline="-25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0</a:t>
            </a: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1800" baseline="-25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K</a:t>
            </a:r>
            <a:r>
              <a:rPr lang="en-US" altLang="zh-CN" sz="1800" baseline="-25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K</a:t>
            </a:r>
            <a:r>
              <a:rPr lang="en-US" altLang="zh-CN" sz="1800" baseline="-25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K</a:t>
            </a:r>
            <a:r>
              <a:rPr lang="en-US" altLang="zh-CN" sz="1800" baseline="-25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K</a:t>
            </a:r>
            <a:r>
              <a:rPr lang="en-US" altLang="zh-CN" sz="1800" baseline="-25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K</a:t>
            </a:r>
            <a:r>
              <a:rPr lang="en-US" altLang="zh-CN" sz="1800" baseline="-25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en-US" altLang="zh-CN" sz="1800" baseline="-250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 </a:t>
            </a: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均为状态 </a:t>
            </a:r>
            <a:r>
              <a:rPr lang="en-US" altLang="zh-CN" sz="180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</a:p>
        </p:txBody>
      </p:sp>
      <p:sp>
        <p:nvSpPr>
          <p:cNvPr id="90119" name="Text Box 5"/>
          <p:cNvSpPr txBox="1"/>
          <p:nvPr/>
        </p:nvSpPr>
        <p:spPr>
          <a:xfrm>
            <a:off x="1027430" y="3790950"/>
            <a:ext cx="640397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624205" eaLnBrk="1" hangingPunct="1">
              <a:spcBef>
                <a:spcPct val="50000"/>
              </a:spcBef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可以从四变量输入分析入手，找出生成输出函数的特征和规律。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/>
      <p:bldP spid="51205" grpId="0" build="p"/>
      <p:bldP spid="90118" grpId="0"/>
      <p:bldP spid="901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1"/>
          <p:cNvSpPr txBox="1">
            <a:spLocks noGrp="1"/>
          </p:cNvSpPr>
          <p:nvPr/>
        </p:nvSpPr>
        <p:spPr>
          <a:xfrm>
            <a:off x="0" y="-17462"/>
            <a:ext cx="900113" cy="158750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tIns="10800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fld id="{BB962C8B-B14F-4D97-AF65-F5344CB8AC3E}" type="datetime11">
              <a:rPr lang="zh-CN" altLang="en-US" sz="900" b="1" dirty="0">
                <a:solidFill>
                  <a:schemeClr val="tx1"/>
                </a:solidFill>
                <a:latin typeface="Calibri" panose="020F0502020204030204" pitchFamily="34" charset="0"/>
              </a:rPr>
              <a:t>10:00:04</a:t>
            </a:fld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5299" name="灯片编号占位符 3"/>
          <p:cNvSpPr txBox="1">
            <a:spLocks noGrp="1"/>
          </p:cNvSpPr>
          <p:nvPr/>
        </p:nvSpPr>
        <p:spPr>
          <a:xfrm>
            <a:off x="8748713" y="5056188"/>
            <a:ext cx="431800" cy="142875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lIns="18000" tIns="0"/>
          <a:lstStyle/>
          <a:p>
            <a:pPr algn="r" eaLnBrk="1" hangingPunct="1">
              <a:lnSpc>
                <a:spcPct val="90000"/>
              </a:lnSpc>
              <a:buFont typeface="Arial" panose="020B0604020202020204" pitchFamily="34" charset="0"/>
            </a:pPr>
            <a:fld id="{9A0DB2DC-4C9A-4742-B13C-FB6460FD3503}" type="slidenum">
              <a:rPr lang="en-US" altLang="zh-CN" sz="900" b="1">
                <a:solidFill>
                  <a:schemeClr val="tx1"/>
                </a:solidFill>
                <a:latin typeface="Calibri" panose="020F0502020204030204" pitchFamily="34" charset="0"/>
              </a:rPr>
              <a:t>34</a:t>
            </a:fld>
            <a:endParaRPr lang="en-US" altLang="zh-CN" sz="9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5303" name="Rectangle 16"/>
          <p:cNvSpPr/>
          <p:nvPr/>
        </p:nvSpPr>
        <p:spPr>
          <a:xfrm>
            <a:off x="385763" y="484188"/>
            <a:ext cx="6553200" cy="358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71450" indent="-171450" defTabSz="685800" eaLnBrk="1" hangingPunct="1">
              <a:lnSpc>
                <a:spcPct val="90000"/>
              </a:lnSpc>
              <a:spcBef>
                <a:spcPts val="75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100" b="1" dirty="0">
                <a:solidFill>
                  <a:srgbClr val="FFCC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sz="2100" b="1" dirty="0">
                <a:solidFill>
                  <a:srgbClr val="FF0000"/>
                </a:solidFill>
                <a:latin typeface="Calibri" panose="020F0502020204030204" pitchFamily="34" charset="0"/>
              </a:rPr>
              <a:t>Verilog HDL</a:t>
            </a:r>
            <a:r>
              <a:rPr lang="zh-CN" altLang="en-US" sz="2100" b="1" dirty="0">
                <a:solidFill>
                  <a:srgbClr val="FF0000"/>
                </a:solidFill>
                <a:latin typeface="Calibri" panose="020F0502020204030204" pitchFamily="34" charset="0"/>
              </a:rPr>
              <a:t>程序基本结构</a:t>
            </a:r>
            <a:endParaRPr lang="zh-CN" altLang="en-US" sz="17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A27EBB-4687-5DB9-9091-65D66CFF96BF}"/>
              </a:ext>
            </a:extLst>
          </p:cNvPr>
          <p:cNvSpPr txBox="1"/>
          <p:nvPr/>
        </p:nvSpPr>
        <p:spPr>
          <a:xfrm>
            <a:off x="791580" y="1563638"/>
            <a:ext cx="7560840" cy="1534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模块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module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基本描述单位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一个模块可以包含整个设计模型或者设计模型的一部分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每个模块实现特定功能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2" algn="just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使用一个或多个模块对数字电路建模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5418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1"/>
          <p:cNvSpPr txBox="1">
            <a:spLocks noGrp="1"/>
          </p:cNvSpPr>
          <p:nvPr/>
        </p:nvSpPr>
        <p:spPr>
          <a:xfrm>
            <a:off x="0" y="-17462"/>
            <a:ext cx="900113" cy="158750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tIns="10800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fld id="{BB962C8B-B14F-4D97-AF65-F5344CB8AC3E}" type="datetime11">
              <a:rPr lang="zh-CN" altLang="en-US" sz="900" b="1" dirty="0">
                <a:solidFill>
                  <a:schemeClr val="tx1"/>
                </a:solidFill>
                <a:latin typeface="Calibri" panose="020F0502020204030204" pitchFamily="34" charset="0"/>
              </a:rPr>
              <a:t>10:00:04</a:t>
            </a:fld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5299" name="灯片编号占位符 3"/>
          <p:cNvSpPr txBox="1">
            <a:spLocks noGrp="1"/>
          </p:cNvSpPr>
          <p:nvPr/>
        </p:nvSpPr>
        <p:spPr>
          <a:xfrm>
            <a:off x="8748713" y="5056188"/>
            <a:ext cx="431800" cy="142875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lIns="18000" tIns="0"/>
          <a:lstStyle/>
          <a:p>
            <a:pPr algn="r" eaLnBrk="1" hangingPunct="1">
              <a:lnSpc>
                <a:spcPct val="90000"/>
              </a:lnSpc>
              <a:buFont typeface="Arial" panose="020B0604020202020204" pitchFamily="34" charset="0"/>
            </a:pPr>
            <a:fld id="{9A0DB2DC-4C9A-4742-B13C-FB6460FD3503}" type="slidenum">
              <a:rPr lang="en-US" altLang="zh-CN" sz="900" b="1">
                <a:solidFill>
                  <a:schemeClr val="tx1"/>
                </a:solidFill>
                <a:latin typeface="Calibri" panose="020F0502020204030204" pitchFamily="34" charset="0"/>
              </a:rPr>
              <a:t>35</a:t>
            </a:fld>
            <a:endParaRPr lang="en-US" altLang="zh-CN" sz="9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5303" name="Rectangle 16"/>
          <p:cNvSpPr/>
          <p:nvPr/>
        </p:nvSpPr>
        <p:spPr>
          <a:xfrm>
            <a:off x="385763" y="484188"/>
            <a:ext cx="6553200" cy="358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71450" indent="-171450" defTabSz="685800" eaLnBrk="1" hangingPunct="1">
              <a:lnSpc>
                <a:spcPct val="90000"/>
              </a:lnSpc>
              <a:spcBef>
                <a:spcPts val="75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100" b="1" dirty="0">
                <a:solidFill>
                  <a:srgbClr val="FFCC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sz="2100" b="1" dirty="0">
                <a:solidFill>
                  <a:srgbClr val="FF0000"/>
                </a:solidFill>
                <a:latin typeface="Calibri" panose="020F0502020204030204" pitchFamily="34" charset="0"/>
              </a:rPr>
              <a:t>Verilog HDL</a:t>
            </a:r>
            <a:r>
              <a:rPr lang="zh-CN" altLang="en-US" sz="2100" b="1" dirty="0">
                <a:solidFill>
                  <a:srgbClr val="FF0000"/>
                </a:solidFill>
                <a:latin typeface="Calibri" panose="020F0502020204030204" pitchFamily="34" charset="0"/>
              </a:rPr>
              <a:t>程序基本结构</a:t>
            </a:r>
            <a:endParaRPr lang="zh-CN" altLang="en-US" sz="17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D4B2396-6614-631F-F96D-E86234074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843558"/>
            <a:ext cx="4584954" cy="391439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449CF92-AC77-99C0-F2CC-2A6372E12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00" y="909032"/>
            <a:ext cx="3880866" cy="42748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0D933B3-45B3-E008-541A-D2F19BF99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943" y="1561355"/>
            <a:ext cx="1609344" cy="42748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3436F8-7514-FA16-8A80-29BF96CCD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9752" y="1850061"/>
            <a:ext cx="2531364" cy="42748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AC05C8-6306-0784-012A-C0977402B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6029" y="1401988"/>
            <a:ext cx="402336" cy="80467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3CFDBDF-E218-7C1F-CBCF-AD1F0D213B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4666" y="1621543"/>
            <a:ext cx="1441704" cy="38557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6DE58B-60F5-DBE8-0F8E-6EE4AB9E00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9758" y="2997264"/>
            <a:ext cx="2112264" cy="4274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532D90F-E1E8-76B7-F3A0-D12201B5F0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9752" y="3669710"/>
            <a:ext cx="2564892" cy="6957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0EB5AA2-9721-F5EF-4360-9072F8C06C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6029" y="2444651"/>
            <a:ext cx="402336" cy="170154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3C241E4-9944-BA76-04FC-429FB0D3BB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4666" y="3102638"/>
            <a:ext cx="1844040" cy="38557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3E5D708-11E6-3D3A-36A0-8DE3E41C5A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7424" y="2277184"/>
            <a:ext cx="1542288" cy="39395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8D2802-2EBE-E92F-70FD-8834567760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7424" y="2912743"/>
            <a:ext cx="1542288" cy="39395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F64690A-8A20-7E97-6EBB-E972A6CA4B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37424" y="3623609"/>
            <a:ext cx="1542288" cy="39395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1707137-5ECF-ADAF-0B9C-4BD7315C1B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56915" y="1282140"/>
            <a:ext cx="3227070" cy="42748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98267D7E-17D2-E678-4BC2-BD5951461E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39993" y="2371854"/>
            <a:ext cx="3101340" cy="42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7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占位符 1"/>
          <p:cNvSpPr txBox="1">
            <a:spLocks noGrp="1"/>
          </p:cNvSpPr>
          <p:nvPr/>
        </p:nvSpPr>
        <p:spPr>
          <a:xfrm>
            <a:off x="0" y="-17462"/>
            <a:ext cx="900113" cy="158750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tIns="10800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fld id="{BB962C8B-B14F-4D97-AF65-F5344CB8AC3E}" type="datetime11">
              <a:rPr lang="zh-CN" altLang="en-US" sz="900" b="1" dirty="0">
                <a:solidFill>
                  <a:schemeClr val="tx1"/>
                </a:solidFill>
                <a:latin typeface="Calibri" panose="020F0502020204030204" pitchFamily="34" charset="0"/>
              </a:rPr>
              <a:t>10:00:04</a:t>
            </a:fld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5299" name="灯片编号占位符 3"/>
          <p:cNvSpPr txBox="1">
            <a:spLocks noGrp="1"/>
          </p:cNvSpPr>
          <p:nvPr/>
        </p:nvSpPr>
        <p:spPr>
          <a:xfrm>
            <a:off x="8748713" y="5056188"/>
            <a:ext cx="431800" cy="142875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lIns="18000" tIns="0"/>
          <a:lstStyle/>
          <a:p>
            <a:pPr algn="r" eaLnBrk="1" hangingPunct="1">
              <a:lnSpc>
                <a:spcPct val="90000"/>
              </a:lnSpc>
              <a:buFont typeface="Arial" panose="020B0604020202020204" pitchFamily="34" charset="0"/>
            </a:pPr>
            <a:fld id="{9A0DB2DC-4C9A-4742-B13C-FB6460FD3503}" type="slidenum">
              <a:rPr lang="en-US" altLang="zh-CN" sz="900" b="1">
                <a:solidFill>
                  <a:schemeClr val="tx1"/>
                </a:solidFill>
                <a:latin typeface="Calibri" panose="020F0502020204030204" pitchFamily="34" charset="0"/>
              </a:rPr>
              <a:t>36</a:t>
            </a:fld>
            <a:endParaRPr lang="en-US" altLang="zh-CN" sz="9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5303" name="Rectangle 16"/>
          <p:cNvSpPr/>
          <p:nvPr/>
        </p:nvSpPr>
        <p:spPr>
          <a:xfrm>
            <a:off x="385763" y="484188"/>
            <a:ext cx="6553200" cy="358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71450" indent="-171450" defTabSz="685800" eaLnBrk="1" hangingPunct="1">
              <a:lnSpc>
                <a:spcPct val="90000"/>
              </a:lnSpc>
              <a:spcBef>
                <a:spcPts val="750"/>
              </a:spcBef>
              <a:buClr>
                <a:srgbClr val="FF9900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100" b="1" dirty="0">
                <a:solidFill>
                  <a:srgbClr val="FFCC00"/>
                </a:solidFill>
                <a:latin typeface="Calibri" panose="020F0502020204030204" pitchFamily="34" charset="0"/>
              </a:rPr>
              <a:t>  </a:t>
            </a:r>
            <a:r>
              <a:rPr lang="en-US" altLang="zh-CN" sz="2100" b="1" dirty="0">
                <a:solidFill>
                  <a:srgbClr val="FF0000"/>
                </a:solidFill>
                <a:latin typeface="Calibri" panose="020F0502020204030204" pitchFamily="34" charset="0"/>
              </a:rPr>
              <a:t>Verilog HDL</a:t>
            </a:r>
            <a:r>
              <a:rPr lang="zh-CN" altLang="en-US" sz="2100" b="1" dirty="0">
                <a:solidFill>
                  <a:srgbClr val="FF0000"/>
                </a:solidFill>
                <a:latin typeface="Calibri" panose="020F0502020204030204" pitchFamily="34" charset="0"/>
              </a:rPr>
              <a:t>程序基本结构</a:t>
            </a:r>
            <a:endParaRPr lang="zh-CN" altLang="en-US" sz="17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5600BE3-B635-487D-5EB1-3367B2F122B5}"/>
              </a:ext>
            </a:extLst>
          </p:cNvPr>
          <p:cNvSpPr txBox="1"/>
          <p:nvPr/>
        </p:nvSpPr>
        <p:spPr>
          <a:xfrm>
            <a:off x="-24305" y="1347614"/>
            <a:ext cx="8794619" cy="2278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96000" lvl="2" indent="457200" algn="just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在一个模块中可以使用包含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连续赋值语句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always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initial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结构化描述方式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，并且这些描述方式在程序中排列的先后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顺序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任意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96000" lvl="2" indent="457200" algn="just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Verilog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模块定义语句中，除了</a:t>
            </a:r>
            <a:r>
              <a:rPr lang="en-US" altLang="zh-CN" sz="20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endmodule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语句外，每个语句后必须有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分号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96000" lvl="2" indent="457200" algn="just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注释：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//…          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单行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96000" lvl="2" indent="457200" algn="just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altLang="zh-CN" sz="20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/*…*/       </a:t>
            </a:r>
            <a:r>
              <a:rPr lang="zh-CN" altLang="en-US" sz="20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多行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70788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 txBox="1">
            <a:spLocks noGrp="1"/>
          </p:cNvSpPr>
          <p:nvPr/>
        </p:nvSpPr>
        <p:spPr>
          <a:xfrm>
            <a:off x="0" y="-17462"/>
            <a:ext cx="900113" cy="158750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tIns="10800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fld id="{BB962C8B-B14F-4D97-AF65-F5344CB8AC3E}" type="datetime11">
              <a:rPr lang="zh-CN" altLang="en-US" sz="900" b="1" dirty="0">
                <a:solidFill>
                  <a:schemeClr val="tx1"/>
                </a:solidFill>
                <a:latin typeface="Calibri" panose="020F0502020204030204" pitchFamily="34" charset="0"/>
              </a:rPr>
              <a:t>10:00:04</a:t>
            </a:fld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6323" name="灯片编号占位符 5"/>
          <p:cNvSpPr txBox="1">
            <a:spLocks noGrp="1"/>
          </p:cNvSpPr>
          <p:nvPr/>
        </p:nvSpPr>
        <p:spPr>
          <a:xfrm>
            <a:off x="8748713" y="5056188"/>
            <a:ext cx="431800" cy="142875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lIns="18000" tIns="0"/>
          <a:lstStyle/>
          <a:p>
            <a:pPr algn="r" eaLnBrk="1" hangingPunct="1">
              <a:lnSpc>
                <a:spcPct val="90000"/>
              </a:lnSpc>
              <a:buFont typeface="Arial" panose="020B0604020202020204" pitchFamily="34" charset="0"/>
            </a:pPr>
            <a:fld id="{9A0DB2DC-4C9A-4742-B13C-FB6460FD3503}" type="slidenum">
              <a:rPr lang="en-US" altLang="zh-CN" sz="900" b="1">
                <a:solidFill>
                  <a:schemeClr val="tx1"/>
                </a:solidFill>
                <a:latin typeface="Calibri" panose="020F0502020204030204" pitchFamily="34" charset="0"/>
              </a:rPr>
              <a:t>37</a:t>
            </a:fld>
            <a:endParaRPr lang="en-US" altLang="zh-CN" sz="9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6324" name="Rectangle 2"/>
          <p:cNvSpPr>
            <a:spLocks noGrp="1"/>
          </p:cNvSpPr>
          <p:nvPr>
            <p:ph type="title"/>
          </p:nvPr>
        </p:nvSpPr>
        <p:spPr>
          <a:xfrm>
            <a:off x="1069975" y="376238"/>
            <a:ext cx="6937375" cy="4667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/>
            <a:r>
              <a:rPr lang="en-US" altLang="zh-CN" sz="2000" b="1" dirty="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Verilog HDL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程序结构</a:t>
            </a:r>
          </a:p>
        </p:txBody>
      </p:sp>
      <p:sp>
        <p:nvSpPr>
          <p:cNvPr id="56326" name="Text Box 4"/>
          <p:cNvSpPr txBox="1"/>
          <p:nvPr/>
        </p:nvSpPr>
        <p:spPr>
          <a:xfrm>
            <a:off x="592138" y="844543"/>
            <a:ext cx="8440738" cy="66562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FF9900"/>
              </a:buClr>
              <a:buSzPct val="80000"/>
              <a:buFont typeface="Wingdings" panose="05000000000000000000" pitchFamily="2" charset="2"/>
            </a:pPr>
            <a:r>
              <a:rPr lang="zh-CN" altLang="en-US" sz="17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17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  </a:t>
            </a:r>
            <a:r>
              <a:rPr lang="zh-CN" altLang="en-US" sz="17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一位半加器门级电路描述</a:t>
            </a:r>
            <a:endParaRPr lang="zh-CN" altLang="en-US" sz="17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>
                <a:srgbClr val="FF9900"/>
              </a:buClr>
              <a:buSzPct val="80000"/>
              <a:buFont typeface="Wingdings" panose="05000000000000000000" pitchFamily="2" charset="2"/>
            </a:pPr>
            <a:endParaRPr lang="en-US" altLang="zh-CN" sz="17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BF1A1AC-B0E5-CD81-1B71-825EE7F52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051" y="524044"/>
            <a:ext cx="2400300" cy="1685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C320D41-22FF-E1D4-2A17-8F0B02B85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92318"/>
            <a:ext cx="5229225" cy="2971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DD7597E-99F2-59C0-DEE1-3D2484113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7624" y="1843011"/>
            <a:ext cx="3038475" cy="485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92297D-FB73-2A9A-B6C3-7459613036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439" y="2167828"/>
            <a:ext cx="3657600" cy="79057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DF8F5E-BB0E-318B-16A1-5CF0A96B32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439" y="2832828"/>
            <a:ext cx="5676900" cy="5524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B08F0F-B0B1-4C07-FDBD-5807919317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534" y="3470811"/>
            <a:ext cx="2133600" cy="762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D65801-EC63-6FC5-1675-39CCC93D56C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7851" y="2254599"/>
            <a:ext cx="457200" cy="6000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C6A7A07-431C-21DD-C2D3-9FA0B8D2A1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051" y="2224575"/>
            <a:ext cx="20478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372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 txBox="1">
            <a:spLocks noGrp="1"/>
          </p:cNvSpPr>
          <p:nvPr/>
        </p:nvSpPr>
        <p:spPr>
          <a:xfrm>
            <a:off x="0" y="-17462"/>
            <a:ext cx="900113" cy="158750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tIns="10800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fld id="{BB962C8B-B14F-4D97-AF65-F5344CB8AC3E}" type="datetime11">
              <a:rPr lang="zh-CN" altLang="en-US" sz="900" b="1" dirty="0">
                <a:solidFill>
                  <a:schemeClr val="tx1"/>
                </a:solidFill>
                <a:latin typeface="Calibri" panose="020F0502020204030204" pitchFamily="34" charset="0"/>
              </a:rPr>
              <a:t>10:00:04</a:t>
            </a:fld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6323" name="灯片编号占位符 5"/>
          <p:cNvSpPr txBox="1">
            <a:spLocks noGrp="1"/>
          </p:cNvSpPr>
          <p:nvPr/>
        </p:nvSpPr>
        <p:spPr>
          <a:xfrm>
            <a:off x="8748713" y="5056188"/>
            <a:ext cx="431800" cy="142875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lIns="18000" tIns="0"/>
          <a:lstStyle/>
          <a:p>
            <a:pPr algn="r" eaLnBrk="1" hangingPunct="1">
              <a:lnSpc>
                <a:spcPct val="90000"/>
              </a:lnSpc>
              <a:buFont typeface="Arial" panose="020B0604020202020204" pitchFamily="34" charset="0"/>
            </a:pPr>
            <a:fld id="{9A0DB2DC-4C9A-4742-B13C-FB6460FD3503}" type="slidenum">
              <a:rPr lang="en-US" altLang="zh-CN" sz="900" b="1">
                <a:solidFill>
                  <a:schemeClr val="tx1"/>
                </a:solidFill>
                <a:latin typeface="Calibri" panose="020F0502020204030204" pitchFamily="34" charset="0"/>
              </a:rPr>
              <a:t>38</a:t>
            </a:fld>
            <a:endParaRPr lang="en-US" altLang="zh-CN" sz="9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6324" name="Rectangle 2"/>
          <p:cNvSpPr>
            <a:spLocks noGrp="1"/>
          </p:cNvSpPr>
          <p:nvPr>
            <p:ph type="title"/>
          </p:nvPr>
        </p:nvSpPr>
        <p:spPr>
          <a:xfrm>
            <a:off x="2203986" y="18196"/>
            <a:ext cx="6937375" cy="4667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/>
            <a:r>
              <a:rPr lang="en-US" altLang="zh-CN" sz="2000" b="1" dirty="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Verilog HDL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程序结构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D891E5-270B-4E46-0A56-583D3F7AF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4" y="570203"/>
            <a:ext cx="4575048" cy="270138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02D213-699C-43FA-C529-6807F6F28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570203"/>
            <a:ext cx="4227576" cy="27048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2665B2B-0B80-531E-4276-AECC848A3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730729"/>
            <a:ext cx="1911287" cy="38376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9CAFD04-82F8-7E17-92F9-D1E1342209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4048" y="1635646"/>
            <a:ext cx="3511391" cy="3546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8797B78-E84F-9EA6-495F-0BB210BCD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2099633"/>
            <a:ext cx="4364355" cy="60198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010A9FB-7CDF-DDD6-AAE3-238B95B52B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527" y="3147814"/>
            <a:ext cx="2905125" cy="1685925"/>
          </a:xfrm>
          <a:prstGeom prst="rect">
            <a:avLst/>
          </a:prstGeom>
        </p:spPr>
      </p:pic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67D4CAC5-338C-D22E-3D3B-5EF682D00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897" y="3563771"/>
            <a:ext cx="5184576" cy="1237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96000" lvl="2" indent="457200" algn="just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同一电路，尤其是组合逻辑电路可以采用多种不同的方式描述电路结构，其逻辑功能不变。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18109A9-A2E3-8EF9-BE6C-1874849662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4048" y="2030343"/>
            <a:ext cx="3845147" cy="97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8722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 txBox="1">
            <a:spLocks noGrp="1"/>
          </p:cNvSpPr>
          <p:nvPr/>
        </p:nvSpPr>
        <p:spPr>
          <a:xfrm>
            <a:off x="0" y="-17462"/>
            <a:ext cx="900113" cy="158750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tIns="10800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fld id="{BB962C8B-B14F-4D97-AF65-F5344CB8AC3E}" type="datetime11">
              <a:rPr lang="zh-CN" altLang="en-US" sz="900" b="1" dirty="0">
                <a:solidFill>
                  <a:schemeClr val="tx1"/>
                </a:solidFill>
                <a:latin typeface="Calibri" panose="020F0502020204030204" pitchFamily="34" charset="0"/>
              </a:rPr>
              <a:t>10:00:04</a:t>
            </a:fld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6323" name="灯片编号占位符 5"/>
          <p:cNvSpPr txBox="1">
            <a:spLocks noGrp="1"/>
          </p:cNvSpPr>
          <p:nvPr/>
        </p:nvSpPr>
        <p:spPr>
          <a:xfrm>
            <a:off x="8748713" y="5056188"/>
            <a:ext cx="431800" cy="142875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lIns="18000" tIns="0"/>
          <a:lstStyle/>
          <a:p>
            <a:pPr algn="r" eaLnBrk="1" hangingPunct="1">
              <a:lnSpc>
                <a:spcPct val="90000"/>
              </a:lnSpc>
              <a:buFont typeface="Arial" panose="020B0604020202020204" pitchFamily="34" charset="0"/>
            </a:pPr>
            <a:fld id="{9A0DB2DC-4C9A-4742-B13C-FB6460FD3503}" type="slidenum">
              <a:rPr lang="en-US" altLang="zh-CN" sz="900" b="1">
                <a:solidFill>
                  <a:schemeClr val="tx1"/>
                </a:solidFill>
                <a:latin typeface="Calibri" panose="020F0502020204030204" pitchFamily="34" charset="0"/>
              </a:rPr>
              <a:t>39</a:t>
            </a:fld>
            <a:endParaRPr lang="en-US" altLang="zh-CN" sz="9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6324" name="Rectangle 2"/>
          <p:cNvSpPr>
            <a:spLocks noGrp="1"/>
          </p:cNvSpPr>
          <p:nvPr>
            <p:ph type="title"/>
          </p:nvPr>
        </p:nvSpPr>
        <p:spPr>
          <a:xfrm>
            <a:off x="2203986" y="18196"/>
            <a:ext cx="6937375" cy="4667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/>
            <a:r>
              <a:rPr lang="en-US" altLang="zh-CN" sz="2000" b="1" dirty="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Verilog HDL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程序结构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0A1A685-A893-C8FD-10B1-1455606B55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627534"/>
            <a:ext cx="846094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 indent="0" algn="just">
              <a:lnSpc>
                <a:spcPct val="120000"/>
              </a:lnSpc>
              <a:spcBef>
                <a:spcPct val="0"/>
              </a:spcBef>
              <a:buSzPct val="90000"/>
              <a:buNone/>
              <a:defRPr/>
            </a:pPr>
            <a:r>
              <a:rPr lang="zh-CN" altLang="en-US" sz="18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半加器与全加器</a:t>
            </a:r>
            <a:endParaRPr lang="en-US" altLang="zh-CN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D2CA22-68E3-C807-7BE7-9E0027DDD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17" y="1138288"/>
            <a:ext cx="2105875" cy="118455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3856810-FA33-E361-C360-FFE96428D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96" y="3084933"/>
            <a:ext cx="1963316" cy="926977"/>
          </a:xfrm>
          <a:prstGeom prst="rect">
            <a:avLst/>
          </a:prstGeom>
        </p:spPr>
      </p:pic>
      <p:sp>
        <p:nvSpPr>
          <p:cNvPr id="7" name="箭头: 下 6">
            <a:extLst>
              <a:ext uri="{FF2B5EF4-FFF2-40B4-BE49-F238E27FC236}">
                <a16:creationId xmlns:a16="http://schemas.microsoft.com/office/drawing/2014/main" id="{3C454C8F-D8A7-6B05-AAE0-76788A7BA261}"/>
              </a:ext>
            </a:extLst>
          </p:cNvPr>
          <p:cNvSpPr/>
          <p:nvPr/>
        </p:nvSpPr>
        <p:spPr>
          <a:xfrm>
            <a:off x="1607242" y="2537492"/>
            <a:ext cx="216024" cy="327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0DF49D7-93D4-1632-D9CC-64EC38F01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004" y="1156087"/>
            <a:ext cx="3506471" cy="11845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CA95AC-054F-5DC1-4308-AC767E6C5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4837" y="2956143"/>
            <a:ext cx="2192804" cy="1184555"/>
          </a:xfrm>
          <a:prstGeom prst="rect">
            <a:avLst/>
          </a:prstGeom>
        </p:spPr>
      </p:pic>
      <p:sp>
        <p:nvSpPr>
          <p:cNvPr id="10" name="箭头: 下 9">
            <a:extLst>
              <a:ext uri="{FF2B5EF4-FFF2-40B4-BE49-F238E27FC236}">
                <a16:creationId xmlns:a16="http://schemas.microsoft.com/office/drawing/2014/main" id="{3DC518E5-EB4F-57CD-2263-E79082F40B39}"/>
              </a:ext>
            </a:extLst>
          </p:cNvPr>
          <p:cNvSpPr/>
          <p:nvPr/>
        </p:nvSpPr>
        <p:spPr>
          <a:xfrm>
            <a:off x="6253227" y="2473767"/>
            <a:ext cx="216024" cy="327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9BDBB8BC-09FF-BA44-1ED9-22432B22D5D9}"/>
              </a:ext>
            </a:extLst>
          </p:cNvPr>
          <p:cNvSpPr/>
          <p:nvPr/>
        </p:nvSpPr>
        <p:spPr>
          <a:xfrm rot="20035100">
            <a:off x="3430567" y="2567914"/>
            <a:ext cx="504056" cy="327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0585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xfrm>
            <a:off x="304800" y="517525"/>
            <a:ext cx="7772400" cy="3111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）穷举法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（从输入推输出）</a:t>
            </a: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300355" y="824230"/>
            <a:ext cx="7957820" cy="1134745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穷举法的结果是真值表。即列出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个输入变量的所有</a:t>
            </a:r>
            <a:r>
              <a:rPr lang="en-US" altLang="zh-CN" sz="1800" b="1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个输入组合，并根据每一个输入组合决定所有门的输出，逐级推出电路的输出，得到真值表。</a:t>
            </a:r>
          </a:p>
        </p:txBody>
      </p:sp>
      <p:sp>
        <p:nvSpPr>
          <p:cNvPr id="15363" name="Text Box 42"/>
          <p:cNvSpPr txBox="1"/>
          <p:nvPr/>
        </p:nvSpPr>
        <p:spPr>
          <a:xfrm>
            <a:off x="704850" y="1635125"/>
            <a:ext cx="72517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例：分析如图 三输入一输出的逻辑电路。</a:t>
            </a:r>
          </a:p>
        </p:txBody>
      </p:sp>
      <p:grpSp>
        <p:nvGrpSpPr>
          <p:cNvPr id="14341" name="Group 118"/>
          <p:cNvGrpSpPr/>
          <p:nvPr/>
        </p:nvGrpSpPr>
        <p:grpSpPr>
          <a:xfrm>
            <a:off x="3286125" y="2362200"/>
            <a:ext cx="4698365" cy="2257425"/>
            <a:chOff x="2112" y="2112"/>
            <a:chExt cx="3312" cy="21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4353" name="Rectangle 119"/>
            <p:cNvSpPr/>
            <p:nvPr/>
          </p:nvSpPr>
          <p:spPr>
            <a:xfrm>
              <a:off x="2112" y="2112"/>
              <a:ext cx="3312" cy="2112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54" name="Rectangle 120"/>
            <p:cNvSpPr/>
            <p:nvPr/>
          </p:nvSpPr>
          <p:spPr>
            <a:xfrm>
              <a:off x="4080" y="2640"/>
              <a:ext cx="288" cy="432"/>
            </a:xfrm>
            <a:prstGeom prst="rect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55" name="Rectangle 121"/>
            <p:cNvSpPr/>
            <p:nvPr/>
          </p:nvSpPr>
          <p:spPr>
            <a:xfrm>
              <a:off x="4080" y="3201"/>
              <a:ext cx="288" cy="432"/>
            </a:xfrm>
            <a:prstGeom prst="rect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56" name="Rectangle 122"/>
            <p:cNvSpPr/>
            <p:nvPr/>
          </p:nvSpPr>
          <p:spPr>
            <a:xfrm>
              <a:off x="4737" y="2939"/>
              <a:ext cx="288" cy="432"/>
            </a:xfrm>
            <a:prstGeom prst="rect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57" name="Line 123"/>
            <p:cNvSpPr/>
            <p:nvPr/>
          </p:nvSpPr>
          <p:spPr>
            <a:xfrm>
              <a:off x="5025" y="3179"/>
              <a:ext cx="288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58" name="Text Box 124"/>
            <p:cNvSpPr txBox="1"/>
            <p:nvPr/>
          </p:nvSpPr>
          <p:spPr>
            <a:xfrm>
              <a:off x="5102" y="2890"/>
              <a:ext cx="240" cy="346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</a:rPr>
                <a:t>F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59" name="Line 125"/>
            <p:cNvSpPr/>
            <p:nvPr/>
          </p:nvSpPr>
          <p:spPr>
            <a:xfrm>
              <a:off x="4563" y="3249"/>
              <a:ext cx="181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60" name="Line 126"/>
            <p:cNvSpPr/>
            <p:nvPr/>
          </p:nvSpPr>
          <p:spPr>
            <a:xfrm>
              <a:off x="4368" y="2854"/>
              <a:ext cx="192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61" name="Line 127"/>
            <p:cNvSpPr/>
            <p:nvPr/>
          </p:nvSpPr>
          <p:spPr>
            <a:xfrm>
              <a:off x="4368" y="3415"/>
              <a:ext cx="192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62" name="Line 128"/>
            <p:cNvSpPr/>
            <p:nvPr/>
          </p:nvSpPr>
          <p:spPr>
            <a:xfrm>
              <a:off x="4560" y="2865"/>
              <a:ext cx="0" cy="159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63" name="Line 129"/>
            <p:cNvSpPr/>
            <p:nvPr/>
          </p:nvSpPr>
          <p:spPr>
            <a:xfrm>
              <a:off x="4560" y="3269"/>
              <a:ext cx="0" cy="15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64" name="Line 130"/>
            <p:cNvSpPr/>
            <p:nvPr/>
          </p:nvSpPr>
          <p:spPr>
            <a:xfrm>
              <a:off x="2736" y="3600"/>
              <a:ext cx="768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65" name="Line 131"/>
            <p:cNvSpPr/>
            <p:nvPr/>
          </p:nvSpPr>
          <p:spPr>
            <a:xfrm>
              <a:off x="3234" y="3312"/>
              <a:ext cx="84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66" name="Line 132"/>
            <p:cNvSpPr/>
            <p:nvPr/>
          </p:nvSpPr>
          <p:spPr>
            <a:xfrm flipH="1">
              <a:off x="2640" y="3888"/>
              <a:ext cx="288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67" name="Text Box 133"/>
            <p:cNvSpPr txBox="1"/>
            <p:nvPr/>
          </p:nvSpPr>
          <p:spPr>
            <a:xfrm>
              <a:off x="4128" y="2641"/>
              <a:ext cx="288" cy="346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</a:rPr>
                <a:t>&amp;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68" name="Text Box 134"/>
            <p:cNvSpPr txBox="1"/>
            <p:nvPr/>
          </p:nvSpPr>
          <p:spPr>
            <a:xfrm>
              <a:off x="4128" y="3191"/>
              <a:ext cx="288" cy="346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</a:rPr>
                <a:t>&amp;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69" name="Text Box 135"/>
            <p:cNvSpPr txBox="1"/>
            <p:nvPr/>
          </p:nvSpPr>
          <p:spPr>
            <a:xfrm>
              <a:off x="4686" y="2939"/>
              <a:ext cx="384" cy="346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</a:rPr>
                <a:t>≥1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70" name="Line 136"/>
            <p:cNvSpPr/>
            <p:nvPr/>
          </p:nvSpPr>
          <p:spPr>
            <a:xfrm>
              <a:off x="2518" y="2928"/>
              <a:ext cx="1562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71" name="Rectangle 137"/>
            <p:cNvSpPr/>
            <p:nvPr/>
          </p:nvSpPr>
          <p:spPr>
            <a:xfrm>
              <a:off x="3404" y="2256"/>
              <a:ext cx="288" cy="432"/>
            </a:xfrm>
            <a:prstGeom prst="rect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72" name="Text Box 138"/>
            <p:cNvSpPr txBox="1"/>
            <p:nvPr/>
          </p:nvSpPr>
          <p:spPr>
            <a:xfrm>
              <a:off x="3357" y="2256"/>
              <a:ext cx="384" cy="346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</a:rPr>
                <a:t>≥1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73" name="Oval 139"/>
            <p:cNvSpPr/>
            <p:nvPr/>
          </p:nvSpPr>
          <p:spPr>
            <a:xfrm>
              <a:off x="3005" y="3397"/>
              <a:ext cx="23" cy="23"/>
            </a:xfrm>
            <a:prstGeom prst="ellips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74" name="Text Box 140"/>
            <p:cNvSpPr txBox="1"/>
            <p:nvPr/>
          </p:nvSpPr>
          <p:spPr>
            <a:xfrm>
              <a:off x="2186" y="2171"/>
              <a:ext cx="336" cy="346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</a:rPr>
                <a:t>x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75" name="Rectangle 141"/>
            <p:cNvSpPr/>
            <p:nvPr/>
          </p:nvSpPr>
          <p:spPr>
            <a:xfrm>
              <a:off x="2928" y="3094"/>
              <a:ext cx="288" cy="410"/>
            </a:xfrm>
            <a:prstGeom prst="rect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76" name="Text Box 142"/>
            <p:cNvSpPr txBox="1"/>
            <p:nvPr/>
          </p:nvSpPr>
          <p:spPr>
            <a:xfrm>
              <a:off x="2976" y="3180"/>
              <a:ext cx="288" cy="346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</a:rPr>
                <a:t>1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77" name="Oval 143"/>
            <p:cNvSpPr/>
            <p:nvPr/>
          </p:nvSpPr>
          <p:spPr>
            <a:xfrm>
              <a:off x="3219" y="3300"/>
              <a:ext cx="45" cy="45"/>
            </a:xfrm>
            <a:prstGeom prst="ellips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78" name="Line 144"/>
            <p:cNvSpPr/>
            <p:nvPr/>
          </p:nvSpPr>
          <p:spPr>
            <a:xfrm>
              <a:off x="3696" y="2448"/>
              <a:ext cx="144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79" name="Line 145"/>
            <p:cNvSpPr/>
            <p:nvPr/>
          </p:nvSpPr>
          <p:spPr>
            <a:xfrm>
              <a:off x="3840" y="2448"/>
              <a:ext cx="0" cy="336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80" name="Line 146"/>
            <p:cNvSpPr/>
            <p:nvPr/>
          </p:nvSpPr>
          <p:spPr>
            <a:xfrm>
              <a:off x="3840" y="2784"/>
              <a:ext cx="240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81" name="Line 147"/>
            <p:cNvSpPr/>
            <p:nvPr/>
          </p:nvSpPr>
          <p:spPr>
            <a:xfrm>
              <a:off x="3696" y="3504"/>
              <a:ext cx="384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82" name="Line 148"/>
            <p:cNvSpPr/>
            <p:nvPr/>
          </p:nvSpPr>
          <p:spPr>
            <a:xfrm>
              <a:off x="3696" y="3504"/>
              <a:ext cx="0" cy="384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83" name="Line 149"/>
            <p:cNvSpPr/>
            <p:nvPr/>
          </p:nvSpPr>
          <p:spPr>
            <a:xfrm>
              <a:off x="3264" y="3877"/>
              <a:ext cx="432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grpSp>
          <p:nvGrpSpPr>
            <p:cNvPr id="14384" name="Group 150"/>
            <p:cNvGrpSpPr/>
            <p:nvPr/>
          </p:nvGrpSpPr>
          <p:grpSpPr>
            <a:xfrm>
              <a:off x="2928" y="3683"/>
              <a:ext cx="336" cy="397"/>
              <a:chOff x="2736" y="3827"/>
              <a:chExt cx="336" cy="397"/>
            </a:xfrm>
            <a:grpFill/>
          </p:grpSpPr>
          <p:sp>
            <p:nvSpPr>
              <p:cNvPr id="14404" name="Rectangle 151"/>
              <p:cNvSpPr/>
              <p:nvPr/>
            </p:nvSpPr>
            <p:spPr>
              <a:xfrm>
                <a:off x="2736" y="3827"/>
                <a:ext cx="288" cy="397"/>
              </a:xfrm>
              <a:prstGeom prst="rect">
                <a:avLst/>
              </a:prstGeom>
              <a:grp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4405" name="Text Box 152"/>
              <p:cNvSpPr txBox="1"/>
              <p:nvPr/>
            </p:nvSpPr>
            <p:spPr>
              <a:xfrm>
                <a:off x="2784" y="3878"/>
                <a:ext cx="288" cy="346"/>
              </a:xfrm>
              <a:prstGeom prst="rect">
                <a:avLst/>
              </a:prstGeom>
              <a:noFill/>
              <a:ln w="9525">
                <a:noFill/>
                <a:miter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ea"/>
                  </a:rPr>
                  <a:t>1</a:t>
                </a:r>
                <a:endPara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4406" name="Oval 153"/>
              <p:cNvSpPr/>
              <p:nvPr/>
            </p:nvSpPr>
            <p:spPr>
              <a:xfrm>
                <a:off x="3027" y="3998"/>
                <a:ext cx="45" cy="45"/>
              </a:xfrm>
              <a:prstGeom prst="ellipse">
                <a:avLst/>
              </a:prstGeom>
              <a:grp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</p:txBody>
          </p:sp>
        </p:grpSp>
        <p:sp>
          <p:nvSpPr>
            <p:cNvPr id="14385" name="Line 154"/>
            <p:cNvSpPr/>
            <p:nvPr/>
          </p:nvSpPr>
          <p:spPr>
            <a:xfrm flipV="1">
              <a:off x="3504" y="3408"/>
              <a:ext cx="0" cy="192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86" name="Line 155"/>
            <p:cNvSpPr/>
            <p:nvPr/>
          </p:nvSpPr>
          <p:spPr>
            <a:xfrm>
              <a:off x="3504" y="3408"/>
              <a:ext cx="57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87" name="Line 156"/>
            <p:cNvSpPr/>
            <p:nvPr/>
          </p:nvSpPr>
          <p:spPr>
            <a:xfrm>
              <a:off x="3264" y="2581"/>
              <a:ext cx="144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88" name="Line 157"/>
            <p:cNvSpPr/>
            <p:nvPr/>
          </p:nvSpPr>
          <p:spPr>
            <a:xfrm>
              <a:off x="2496" y="2319"/>
              <a:ext cx="909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89" name="Text Box 158"/>
            <p:cNvSpPr txBox="1"/>
            <p:nvPr/>
          </p:nvSpPr>
          <p:spPr>
            <a:xfrm>
              <a:off x="2208" y="2419"/>
              <a:ext cx="336" cy="346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</a:rPr>
                <a:t>y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90" name="Text Box 159"/>
            <p:cNvSpPr txBox="1"/>
            <p:nvPr/>
          </p:nvSpPr>
          <p:spPr>
            <a:xfrm>
              <a:off x="2208" y="2755"/>
              <a:ext cx="336" cy="346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ea"/>
                </a:rPr>
                <a:t>z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91" name="Line 160"/>
            <p:cNvSpPr/>
            <p:nvPr/>
          </p:nvSpPr>
          <p:spPr>
            <a:xfrm>
              <a:off x="2496" y="2592"/>
              <a:ext cx="432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92" name="Line 161"/>
            <p:cNvSpPr/>
            <p:nvPr/>
          </p:nvSpPr>
          <p:spPr>
            <a:xfrm>
              <a:off x="2832" y="2304"/>
              <a:ext cx="0" cy="1008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93" name="Line 162"/>
            <p:cNvSpPr/>
            <p:nvPr/>
          </p:nvSpPr>
          <p:spPr>
            <a:xfrm>
              <a:off x="2832" y="3312"/>
              <a:ext cx="9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94" name="Line 163"/>
            <p:cNvSpPr/>
            <p:nvPr/>
          </p:nvSpPr>
          <p:spPr>
            <a:xfrm>
              <a:off x="2736" y="2592"/>
              <a:ext cx="0" cy="1008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95" name="Line 164"/>
            <p:cNvSpPr/>
            <p:nvPr/>
          </p:nvSpPr>
          <p:spPr>
            <a:xfrm>
              <a:off x="2640" y="2928"/>
              <a:ext cx="0" cy="96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grpSp>
          <p:nvGrpSpPr>
            <p:cNvPr id="14396" name="Group 165"/>
            <p:cNvGrpSpPr/>
            <p:nvPr/>
          </p:nvGrpSpPr>
          <p:grpSpPr>
            <a:xfrm>
              <a:off x="2928" y="2420"/>
              <a:ext cx="336" cy="364"/>
              <a:chOff x="2736" y="2564"/>
              <a:chExt cx="336" cy="364"/>
            </a:xfrm>
            <a:grpFill/>
          </p:grpSpPr>
          <p:sp>
            <p:nvSpPr>
              <p:cNvPr id="14401" name="Rectangle 166"/>
              <p:cNvSpPr/>
              <p:nvPr/>
            </p:nvSpPr>
            <p:spPr>
              <a:xfrm>
                <a:off x="2736" y="2564"/>
                <a:ext cx="288" cy="364"/>
              </a:xfrm>
              <a:prstGeom prst="rect">
                <a:avLst/>
              </a:prstGeom>
              <a:grp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4402" name="Text Box 167"/>
              <p:cNvSpPr txBox="1"/>
              <p:nvPr/>
            </p:nvSpPr>
            <p:spPr>
              <a:xfrm>
                <a:off x="2784" y="2582"/>
                <a:ext cx="288" cy="346"/>
              </a:xfrm>
              <a:prstGeom prst="rect">
                <a:avLst/>
              </a:prstGeom>
              <a:noFill/>
              <a:ln w="9525">
                <a:noFill/>
                <a:miter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华文新魏" panose="02010800040101010101" pitchFamily="2" charset="-122"/>
                    <a:ea typeface="华文新魏" panose="02010800040101010101" pitchFamily="2" charset="-122"/>
                    <a:cs typeface="+mn-ea"/>
                  </a:rPr>
                  <a:t>1</a:t>
                </a:r>
                <a:endPara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4403" name="Oval 168"/>
              <p:cNvSpPr/>
              <p:nvPr/>
            </p:nvSpPr>
            <p:spPr>
              <a:xfrm>
                <a:off x="3027" y="2702"/>
                <a:ext cx="45" cy="45"/>
              </a:xfrm>
              <a:prstGeom prst="ellipse">
                <a:avLst/>
              </a:prstGeom>
              <a:grp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1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</p:txBody>
          </p:sp>
        </p:grpSp>
        <p:sp>
          <p:nvSpPr>
            <p:cNvPr id="14397" name="Oval 169"/>
            <p:cNvSpPr/>
            <p:nvPr/>
          </p:nvSpPr>
          <p:spPr>
            <a:xfrm>
              <a:off x="2618" y="2906"/>
              <a:ext cx="45" cy="4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98" name="Oval 170"/>
            <p:cNvSpPr/>
            <p:nvPr/>
          </p:nvSpPr>
          <p:spPr>
            <a:xfrm>
              <a:off x="2714" y="2570"/>
              <a:ext cx="45" cy="4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399" name="Oval 171"/>
            <p:cNvSpPr/>
            <p:nvPr/>
          </p:nvSpPr>
          <p:spPr>
            <a:xfrm>
              <a:off x="2810" y="2293"/>
              <a:ext cx="45" cy="4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4400" name="Line 172"/>
            <p:cNvSpPr/>
            <p:nvPr/>
          </p:nvSpPr>
          <p:spPr>
            <a:xfrm>
              <a:off x="4560" y="3024"/>
              <a:ext cx="181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</p:grpSp>
      <p:graphicFrame>
        <p:nvGraphicFramePr>
          <p:cNvPr id="47536" name="Group 43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33400" y="2320925"/>
          <a:ext cx="2286000" cy="2339975"/>
        </p:xfrm>
        <a:graphic>
          <a:graphicData uri="http://schemas.openxmlformats.org/drawingml/2006/table">
            <a:tbl>
              <a:tblPr/>
              <a:tblGrid>
                <a:gridCol w="156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5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x  y  z</a:t>
                      </a:r>
                    </a:p>
                  </a:txBody>
                  <a:tcPr marT="34274" marB="3427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F</a:t>
                      </a:r>
                    </a:p>
                  </a:txBody>
                  <a:tcPr marT="34274" marB="3427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914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1  1  1</a:t>
                      </a:r>
                    </a:p>
                  </a:txBody>
                  <a:tcPr marT="34274" marB="3427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6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2" charset="-122"/>
                          <a:ea typeface="黑体" panose="02010609060101010101" pitchFamily="2" charset="-122"/>
                        </a:rPr>
                        <a:t>1</a:t>
                      </a:r>
                    </a:p>
                  </a:txBody>
                  <a:tcPr marT="34274" marB="3427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/>
      <p:bldP spid="15362" grpId="0" build="p"/>
      <p:bldP spid="1536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 txBox="1">
            <a:spLocks noGrp="1"/>
          </p:cNvSpPr>
          <p:nvPr/>
        </p:nvSpPr>
        <p:spPr>
          <a:xfrm>
            <a:off x="0" y="-17462"/>
            <a:ext cx="900113" cy="158750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tIns="10800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fld id="{BB962C8B-B14F-4D97-AF65-F5344CB8AC3E}" type="datetime11">
              <a:rPr lang="zh-CN" altLang="en-US" sz="900" b="1" dirty="0">
                <a:solidFill>
                  <a:schemeClr val="tx1"/>
                </a:solidFill>
                <a:latin typeface="Calibri" panose="020F0502020204030204" pitchFamily="34" charset="0"/>
              </a:rPr>
              <a:t>11:06:00</a:t>
            </a:fld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6323" name="灯片编号占位符 5"/>
          <p:cNvSpPr txBox="1">
            <a:spLocks noGrp="1"/>
          </p:cNvSpPr>
          <p:nvPr/>
        </p:nvSpPr>
        <p:spPr>
          <a:xfrm>
            <a:off x="8748713" y="5056188"/>
            <a:ext cx="431800" cy="142875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lIns="18000" tIns="0"/>
          <a:lstStyle/>
          <a:p>
            <a:pPr algn="r" eaLnBrk="1" hangingPunct="1">
              <a:lnSpc>
                <a:spcPct val="90000"/>
              </a:lnSpc>
              <a:buFont typeface="Arial" panose="020B0604020202020204" pitchFamily="34" charset="0"/>
            </a:pPr>
            <a:fld id="{9A0DB2DC-4C9A-4742-B13C-FB6460FD3503}" type="slidenum">
              <a:rPr lang="en-US" altLang="zh-CN" sz="900" b="1">
                <a:solidFill>
                  <a:schemeClr val="tx1"/>
                </a:solidFill>
                <a:latin typeface="Calibri" panose="020F0502020204030204" pitchFamily="34" charset="0"/>
              </a:rPr>
              <a:t>40</a:t>
            </a:fld>
            <a:endParaRPr lang="en-US" altLang="zh-CN" sz="9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6324" name="Rectangle 2"/>
          <p:cNvSpPr>
            <a:spLocks noGrp="1"/>
          </p:cNvSpPr>
          <p:nvPr>
            <p:ph type="title"/>
          </p:nvPr>
        </p:nvSpPr>
        <p:spPr>
          <a:xfrm>
            <a:off x="2203986" y="18196"/>
            <a:ext cx="6937375" cy="4667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/>
            <a:r>
              <a:rPr lang="en-US" altLang="zh-CN" sz="2000" b="1" dirty="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Verilog HDL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8262D9-A36C-F4A2-043D-B8ADBD65A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2067694"/>
            <a:ext cx="540060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 indent="0" algn="just">
              <a:lnSpc>
                <a:spcPct val="120000"/>
              </a:lnSpc>
              <a:spcBef>
                <a:spcPct val="0"/>
              </a:spcBef>
              <a:buSzPct val="90000"/>
              <a:buNone/>
              <a:defRPr/>
            </a:pPr>
            <a:r>
              <a:rPr lang="en-US" altLang="zh-CN" sz="18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//******* </a:t>
            </a:r>
            <a:r>
              <a:rPr lang="zh-CN" altLang="en-US" sz="18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一位半加器 ********</a:t>
            </a:r>
          </a:p>
          <a:p>
            <a:pPr marL="685800" lvl="2" indent="0" algn="just">
              <a:lnSpc>
                <a:spcPct val="120000"/>
              </a:lnSpc>
              <a:spcBef>
                <a:spcPct val="0"/>
              </a:spcBef>
              <a:buSzPct val="90000"/>
              <a:buNone/>
              <a:defRPr/>
            </a:pPr>
            <a:endPara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 descr="手机屏幕截图&#10;&#10;AI-generated content may be incorrect.">
            <a:extLst>
              <a:ext uri="{FF2B5EF4-FFF2-40B4-BE49-F238E27FC236}">
                <a16:creationId xmlns:a16="http://schemas.microsoft.com/office/drawing/2014/main" id="{D72AF998-143F-EB10-18BF-916730B42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404" y="2574659"/>
            <a:ext cx="5969307" cy="1809843"/>
          </a:xfrm>
          <a:prstGeom prst="rect">
            <a:avLst/>
          </a:prstGeom>
        </p:spPr>
      </p:pic>
      <p:pic>
        <p:nvPicPr>
          <p:cNvPr id="9" name="图片 8" descr="图示, 示意图&#10;&#10;AI-generated content may be incorrect.">
            <a:extLst>
              <a:ext uri="{FF2B5EF4-FFF2-40B4-BE49-F238E27FC236}">
                <a16:creationId xmlns:a16="http://schemas.microsoft.com/office/drawing/2014/main" id="{3C0626C6-6F19-9398-9310-49C2143F2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673534"/>
            <a:ext cx="2939393" cy="187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74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 txBox="1">
            <a:spLocks noGrp="1"/>
          </p:cNvSpPr>
          <p:nvPr/>
        </p:nvSpPr>
        <p:spPr>
          <a:xfrm>
            <a:off x="0" y="-17462"/>
            <a:ext cx="900113" cy="158750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tIns="10800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fld id="{BB962C8B-B14F-4D97-AF65-F5344CB8AC3E}" type="datetime11">
              <a:rPr lang="zh-CN" altLang="en-US" sz="900" b="1" dirty="0">
                <a:solidFill>
                  <a:schemeClr val="tx1"/>
                </a:solidFill>
                <a:latin typeface="Calibri" panose="020F0502020204030204" pitchFamily="34" charset="0"/>
              </a:rPr>
              <a:t>11:06:00</a:t>
            </a:fld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6323" name="灯片编号占位符 5"/>
          <p:cNvSpPr txBox="1">
            <a:spLocks noGrp="1"/>
          </p:cNvSpPr>
          <p:nvPr/>
        </p:nvSpPr>
        <p:spPr>
          <a:xfrm>
            <a:off x="8748713" y="5056188"/>
            <a:ext cx="431800" cy="142875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lIns="18000" tIns="0"/>
          <a:lstStyle/>
          <a:p>
            <a:pPr algn="r" eaLnBrk="1" hangingPunct="1">
              <a:lnSpc>
                <a:spcPct val="90000"/>
              </a:lnSpc>
              <a:buFont typeface="Arial" panose="020B0604020202020204" pitchFamily="34" charset="0"/>
            </a:pPr>
            <a:fld id="{9A0DB2DC-4C9A-4742-B13C-FB6460FD3503}" type="slidenum">
              <a:rPr lang="en-US" altLang="zh-CN" sz="900" b="1">
                <a:solidFill>
                  <a:schemeClr val="tx1"/>
                </a:solidFill>
                <a:latin typeface="Calibri" panose="020F0502020204030204" pitchFamily="34" charset="0"/>
              </a:rPr>
              <a:t>41</a:t>
            </a:fld>
            <a:endParaRPr lang="en-US" altLang="zh-CN" sz="9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6324" name="Rectangle 2"/>
          <p:cNvSpPr>
            <a:spLocks noGrp="1"/>
          </p:cNvSpPr>
          <p:nvPr>
            <p:ph type="title"/>
          </p:nvPr>
        </p:nvSpPr>
        <p:spPr>
          <a:xfrm>
            <a:off x="2203986" y="18196"/>
            <a:ext cx="6937375" cy="4667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/>
            <a:r>
              <a:rPr lang="en-US" altLang="zh-CN" sz="2000" b="1" dirty="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Verilog HDL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程序结构</a:t>
            </a: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8385B820-CEDE-52A9-CF67-CBBDA914E6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832" y="2675805"/>
            <a:ext cx="6624736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 indent="0" algn="just">
              <a:lnSpc>
                <a:spcPct val="120000"/>
              </a:lnSpc>
              <a:spcBef>
                <a:spcPct val="0"/>
              </a:spcBef>
              <a:buSzPct val="90000"/>
              <a:buNone/>
              <a:defRPr/>
            </a:pPr>
            <a:r>
              <a:rPr lang="en-US" altLang="zh-CN" sz="18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//******* </a:t>
            </a:r>
            <a:r>
              <a:rPr lang="zh-CN" altLang="en-US" sz="18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一位全加器 ********</a:t>
            </a:r>
          </a:p>
          <a:p>
            <a:pPr marL="685800" lvl="2" indent="0" algn="just">
              <a:lnSpc>
                <a:spcPct val="120000"/>
              </a:lnSpc>
              <a:spcBef>
                <a:spcPct val="0"/>
              </a:spcBef>
              <a:buSzPct val="90000"/>
              <a:buNone/>
              <a:defRPr/>
            </a:pPr>
            <a:endParaRPr lang="en-US" altLang="zh-CN" sz="1800" b="1" dirty="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 descr="文本, 信件&#10;&#10;AI-generated content may be incorrect.">
            <a:extLst>
              <a:ext uri="{FF2B5EF4-FFF2-40B4-BE49-F238E27FC236}">
                <a16:creationId xmlns:a16="http://schemas.microsoft.com/office/drawing/2014/main" id="{FC6EBA84-DBA4-53FB-29DB-4A01DE63D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8234" y="3077423"/>
            <a:ext cx="6768877" cy="1701466"/>
          </a:xfrm>
          <a:prstGeom prst="rect">
            <a:avLst/>
          </a:prstGeom>
        </p:spPr>
      </p:pic>
      <p:pic>
        <p:nvPicPr>
          <p:cNvPr id="15" name="图片 14" descr="图形用户界面, 应用程序&#10;&#10;AI-generated content may be incorrect.">
            <a:extLst>
              <a:ext uri="{FF2B5EF4-FFF2-40B4-BE49-F238E27FC236}">
                <a16:creationId xmlns:a16="http://schemas.microsoft.com/office/drawing/2014/main" id="{DD823B19-32C5-2D40-6888-8F3A47019B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67675"/>
            <a:ext cx="7092280" cy="216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79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日期占位符 3"/>
          <p:cNvSpPr txBox="1">
            <a:spLocks noGrp="1"/>
          </p:cNvSpPr>
          <p:nvPr/>
        </p:nvSpPr>
        <p:spPr>
          <a:xfrm>
            <a:off x="0" y="-17462"/>
            <a:ext cx="900113" cy="158750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tIns="10800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fld id="{BB962C8B-B14F-4D97-AF65-F5344CB8AC3E}" type="datetime11">
              <a:rPr lang="zh-CN" altLang="en-US" sz="900" b="1" dirty="0">
                <a:solidFill>
                  <a:schemeClr val="tx1"/>
                </a:solidFill>
                <a:latin typeface="Calibri" panose="020F0502020204030204" pitchFamily="34" charset="0"/>
              </a:rPr>
              <a:t>10:00:04</a:t>
            </a:fld>
            <a:endParaRPr lang="zh-CN" altLang="en-US" sz="9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6323" name="灯片编号占位符 5"/>
          <p:cNvSpPr txBox="1">
            <a:spLocks noGrp="1"/>
          </p:cNvSpPr>
          <p:nvPr/>
        </p:nvSpPr>
        <p:spPr>
          <a:xfrm>
            <a:off x="8748713" y="5056188"/>
            <a:ext cx="431800" cy="142875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lIns="18000" tIns="0"/>
          <a:lstStyle/>
          <a:p>
            <a:pPr algn="r" eaLnBrk="1" hangingPunct="1">
              <a:lnSpc>
                <a:spcPct val="90000"/>
              </a:lnSpc>
              <a:buFont typeface="Arial" panose="020B0604020202020204" pitchFamily="34" charset="0"/>
            </a:pPr>
            <a:fld id="{9A0DB2DC-4C9A-4742-B13C-FB6460FD3503}" type="slidenum">
              <a:rPr lang="en-US" altLang="zh-CN" sz="900" b="1">
                <a:solidFill>
                  <a:schemeClr val="tx1"/>
                </a:solidFill>
                <a:latin typeface="Calibri" panose="020F0502020204030204" pitchFamily="34" charset="0"/>
              </a:rPr>
              <a:t>42</a:t>
            </a:fld>
            <a:endParaRPr lang="en-US" altLang="zh-CN" sz="900" b="1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56324" name="Rectangle 2"/>
          <p:cNvSpPr>
            <a:spLocks noGrp="1"/>
          </p:cNvSpPr>
          <p:nvPr>
            <p:ph type="title"/>
          </p:nvPr>
        </p:nvSpPr>
        <p:spPr>
          <a:xfrm>
            <a:off x="2203986" y="18196"/>
            <a:ext cx="6937375" cy="46672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anchor="ctr"/>
          <a:lstStyle/>
          <a:p>
            <a:pPr eaLnBrk="1" hangingPunct="1"/>
            <a:r>
              <a:rPr lang="en-US" altLang="zh-CN" sz="2000" b="1" dirty="0">
                <a:solidFill>
                  <a:srgbClr val="FFCC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Verilog HDL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77D211-7C88-E1DC-5F3A-2EC2730DC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30" y="627534"/>
            <a:ext cx="8460940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marL="171450" indent="-171450" algn="l" defTabSz="685800" rtl="0" fontAlgn="base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fontAlgn="base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lvl="2" indent="0" algn="just">
              <a:lnSpc>
                <a:spcPct val="120000"/>
              </a:lnSpc>
              <a:spcBef>
                <a:spcPct val="0"/>
              </a:spcBef>
              <a:buSzPct val="90000"/>
              <a:buNone/>
              <a:defRPr/>
            </a:pPr>
            <a:r>
              <a:rPr lang="zh-CN" altLang="en-US" sz="18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模块引用</a:t>
            </a:r>
            <a:endParaRPr lang="en-US" altLang="zh-CN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685800" lvl="2" indent="0" algn="just">
              <a:lnSpc>
                <a:spcPct val="120000"/>
              </a:lnSpc>
              <a:spcBef>
                <a:spcPct val="0"/>
              </a:spcBef>
              <a:buSzPct val="90000"/>
              <a:buNone/>
              <a:defRPr/>
            </a:pPr>
            <a:r>
              <a:rPr lang="en-US" altLang="zh-CN" sz="18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module_name</a:t>
            </a:r>
            <a:r>
              <a:rPr lang="en-US" altLang="zh-CN" sz="18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instance_name</a:t>
            </a:r>
            <a:r>
              <a:rPr lang="zh-CN" altLang="en-US" sz="18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 </a:t>
            </a:r>
            <a:r>
              <a:rPr lang="en-US" altLang="zh-CN" sz="18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port_associations</a:t>
            </a:r>
            <a:r>
              <a:rPr lang="zh-CN" altLang="en-US" sz="18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）；</a:t>
            </a:r>
            <a:endParaRPr lang="en-US" altLang="zh-CN" sz="1800" b="1" dirty="0">
              <a:solidFill>
                <a:sysClr val="windowText" lastClr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C231F6-AEBA-59A9-E913-5C1902ACE224}"/>
              </a:ext>
            </a:extLst>
          </p:cNvPr>
          <p:cNvSpPr txBox="1"/>
          <p:nvPr/>
        </p:nvSpPr>
        <p:spPr>
          <a:xfrm>
            <a:off x="1169622" y="1435447"/>
            <a:ext cx="4589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子模块名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13209F2-43A4-9B53-D4E5-EB34AA37A880}"/>
              </a:ext>
            </a:extLst>
          </p:cNvPr>
          <p:cNvSpPr txBox="1"/>
          <p:nvPr/>
        </p:nvSpPr>
        <p:spPr>
          <a:xfrm>
            <a:off x="2465766" y="1435447"/>
            <a:ext cx="4589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实例引用名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D606ACD-077F-B558-5366-5C4F257B2A9A}"/>
              </a:ext>
            </a:extLst>
          </p:cNvPr>
          <p:cNvSpPr txBox="1"/>
          <p:nvPr/>
        </p:nvSpPr>
        <p:spPr>
          <a:xfrm>
            <a:off x="4077730" y="1432409"/>
            <a:ext cx="45898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父、子模块端口的关联方式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61EF92F-3D6F-9133-3FE4-850CD9F2DC6A}"/>
              </a:ext>
            </a:extLst>
          </p:cNvPr>
          <p:cNvSpPr txBox="1"/>
          <p:nvPr/>
        </p:nvSpPr>
        <p:spPr>
          <a:xfrm>
            <a:off x="980686" y="2016344"/>
            <a:ext cx="727280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0" i="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位置关联法</a:t>
            </a:r>
            <a:r>
              <a:rPr lang="en-US" altLang="zh-CN" sz="2000" b="0" i="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父模块与子模块的端口按照位置（即端口排</a:t>
            </a:r>
            <a:br>
              <a:rPr lang="zh-CN" altLang="en-US" sz="20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0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列次序）对应关联；</a:t>
            </a:r>
            <a:endParaRPr lang="en-US" altLang="zh-CN" sz="2000" b="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pl-PL" altLang="zh-CN" sz="20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fulladder U0_FA (S[0],C0,A[0],B[0],C_1);</a:t>
            </a:r>
            <a:br>
              <a:rPr lang="zh-CN" altLang="en-US" sz="20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endParaRPr lang="en-US" altLang="zh-CN" sz="2000" b="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0" i="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名称关联法</a:t>
            </a:r>
            <a:r>
              <a:rPr lang="en-US" altLang="zh-CN" sz="2000" b="0" i="0" dirty="0">
                <a:solidFill>
                  <a:srgbClr val="C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父模块与子模块之间的端口直接通过名称建立</a:t>
            </a:r>
            <a:br>
              <a:rPr lang="zh-CN" altLang="en-US" sz="20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zh-CN" altLang="en-US" sz="2000" b="0" i="0" dirty="0">
                <a:solidFill>
                  <a:srgbClr val="000000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连接关系，不需要考虑端口的排列次序</a:t>
            </a:r>
            <a:endParaRPr lang="en-US" altLang="zh-CN" sz="2000" b="0" i="0" dirty="0">
              <a:solidFill>
                <a:srgbClr val="000000"/>
              </a:solidFill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/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halfadder</a:t>
            </a:r>
            <a:r>
              <a:rPr lang="en-US" altLang="zh-CN" dirty="0">
                <a:solidFill>
                  <a:schemeClr val="tx1"/>
                </a:solidFill>
              </a:rPr>
              <a:t> HA1 (.A(A),.B(B),.S(S1),.C(D1));</a:t>
            </a:r>
            <a:br>
              <a:rPr lang="zh-CN" altLang="en-US" dirty="0">
                <a:solidFill>
                  <a:schemeClr val="tx1"/>
                </a:solidFill>
              </a:rPr>
            </a:b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391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ctr" anchorCtr="0" compatLnSpc="1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spcBef>
                <a:spcPct val="20000"/>
              </a:spcBef>
              <a:buChar char="•"/>
              <a:defRPr sz="1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spcBef>
                <a:spcPct val="20000"/>
              </a:spcBef>
              <a:buChar char="–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spcBef>
                <a:spcPct val="20000"/>
              </a:spcBef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C183111-C265-4B17-82AC-DBA9174C61FF}" type="slidenum">
              <a:rPr kumimoji="0" lang="en-US" altLang="zh-CN" sz="105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43</a:t>
            </a:fld>
            <a:endParaRPr kumimoji="0" lang="en-US" altLang="zh-CN" sz="105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7" name="Rectangle 3"/>
          <p:cNvSpPr>
            <a:spLocks noGrp="1"/>
          </p:cNvSpPr>
          <p:nvPr/>
        </p:nvSpPr>
        <p:spPr>
          <a:xfrm>
            <a:off x="2930842" y="1131590"/>
            <a:ext cx="3282315" cy="18002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zh-CN" altLang="en-US" sz="2100" dirty="0">
                <a:solidFill>
                  <a:schemeClr val="tx1"/>
                </a:solidFill>
                <a:latin typeface="Calibri" panose="020F0502020204030204" pitchFamily="34" charset="0"/>
              </a:rPr>
              <a:t>            </a:t>
            </a: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本章作业</a:t>
            </a:r>
            <a:r>
              <a:rPr lang="en-US" altLang="zh-CN" sz="21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2.1,2.2,2.3,2.4,2.5(2),2.7,2.9,2.11,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en-US" altLang="zh-CN" sz="21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2.12,2.13,2.14,2.15</a:t>
            </a:r>
          </a:p>
          <a:p>
            <a:pPr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en-US" altLang="zh-CN" sz="21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2.18,2.19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3"/>
          <p:cNvSpPr>
            <a:spLocks noGrp="1"/>
          </p:cNvSpPr>
          <p:nvPr>
            <p:ph type="title"/>
          </p:nvPr>
        </p:nvSpPr>
        <p:spPr>
          <a:xfrm>
            <a:off x="501650" y="465138"/>
            <a:ext cx="7772400" cy="354012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）逻辑代数法</a:t>
            </a:r>
          </a:p>
        </p:txBody>
      </p:sp>
      <p:sp>
        <p:nvSpPr>
          <p:cNvPr id="16386" name="Rectangle 4"/>
          <p:cNvSpPr>
            <a:spLocks noGrp="1"/>
          </p:cNvSpPr>
          <p:nvPr>
            <p:ph idx="1"/>
          </p:nvPr>
        </p:nvSpPr>
        <p:spPr>
          <a:xfrm>
            <a:off x="323850" y="762000"/>
            <a:ext cx="8686800" cy="73025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en-US" altLang="zh-CN" sz="180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根据电路逐级写出各门的输出表达式，直至写出</a:t>
            </a:r>
          </a:p>
          <a:p>
            <a:pPr eaLnBrk="1" hangingPunct="1">
              <a:buNone/>
            </a:pP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    整个电路的输出逻辑表达式。例：</a:t>
            </a:r>
          </a:p>
        </p:txBody>
      </p:sp>
      <p:sp>
        <p:nvSpPr>
          <p:cNvPr id="16387" name="Text Box 127"/>
          <p:cNvSpPr txBox="1"/>
          <p:nvPr/>
        </p:nvSpPr>
        <p:spPr>
          <a:xfrm>
            <a:off x="1077595" y="1435100"/>
            <a:ext cx="6705600" cy="420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根据布尔代数进行表达式变换，如下：</a:t>
            </a:r>
          </a:p>
        </p:txBody>
      </p:sp>
      <p:grpSp>
        <p:nvGrpSpPr>
          <p:cNvPr id="16398" name="Group 153"/>
          <p:cNvGrpSpPr/>
          <p:nvPr/>
        </p:nvGrpSpPr>
        <p:grpSpPr>
          <a:xfrm>
            <a:off x="888365" y="2860675"/>
            <a:ext cx="3225800" cy="796528"/>
            <a:chOff x="288" y="2197"/>
            <a:chExt cx="2032" cy="669"/>
          </a:xfrm>
        </p:grpSpPr>
        <p:sp>
          <p:nvSpPr>
            <p:cNvPr id="2" name="Line 137"/>
            <p:cNvSpPr/>
            <p:nvPr/>
          </p:nvSpPr>
          <p:spPr>
            <a:xfrm>
              <a:off x="1034" y="2293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Line 138"/>
            <p:cNvSpPr/>
            <p:nvPr/>
          </p:nvSpPr>
          <p:spPr>
            <a:xfrm>
              <a:off x="1392" y="2293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Line 139"/>
            <p:cNvSpPr/>
            <p:nvPr/>
          </p:nvSpPr>
          <p:spPr>
            <a:xfrm>
              <a:off x="1595" y="2293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140"/>
            <p:cNvSpPr/>
            <p:nvPr/>
          </p:nvSpPr>
          <p:spPr>
            <a:xfrm>
              <a:off x="672" y="2249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Line 141"/>
            <p:cNvSpPr/>
            <p:nvPr/>
          </p:nvSpPr>
          <p:spPr>
            <a:xfrm>
              <a:off x="1019" y="223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Line 142"/>
            <p:cNvSpPr/>
            <p:nvPr/>
          </p:nvSpPr>
          <p:spPr>
            <a:xfrm>
              <a:off x="1344" y="2245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143"/>
            <p:cNvSpPr/>
            <p:nvPr/>
          </p:nvSpPr>
          <p:spPr>
            <a:xfrm>
              <a:off x="672" y="2197"/>
              <a:ext cx="10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146"/>
            <p:cNvSpPr txBox="1"/>
            <p:nvPr/>
          </p:nvSpPr>
          <p:spPr>
            <a:xfrm>
              <a:off x="288" y="2208"/>
              <a:ext cx="2032" cy="65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=  (</a:t>
              </a:r>
              <a:r>
                <a:rPr lang="en-US" altLang="zh-CN" sz="1800" b="1" err="1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xz</a:t>
              </a:r>
              <a:r>
                <a:rPr lang="en-US" altLang="zh-CN" sz="1800" b="1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) (</a:t>
              </a:r>
              <a:r>
                <a:rPr lang="en-US" altLang="zh-CN" sz="1800" b="1" err="1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yz</a:t>
              </a:r>
              <a:r>
                <a:rPr lang="en-US" altLang="zh-CN" sz="1800" b="1">
                  <a:solidFill>
                    <a:srgbClr val="FF00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) (xyz) </a:t>
              </a: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   </a:t>
              </a:r>
            </a:p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     </a:t>
              </a:r>
              <a:r>
                <a:rPr lang="zh-CN" altLang="en-US" sz="18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与非</a:t>
              </a:r>
              <a:r>
                <a:rPr lang="en-US" altLang="zh-CN" sz="1800" b="1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—</a:t>
              </a:r>
              <a:r>
                <a:rPr lang="zh-CN" altLang="en-US" sz="1800" b="1" dirty="0">
                  <a:solidFill>
                    <a:schemeClr val="tx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与非式</a:t>
              </a:r>
            </a:p>
          </p:txBody>
        </p:sp>
      </p:grpSp>
      <p:sp>
        <p:nvSpPr>
          <p:cNvPr id="16407" name="Text Box 148"/>
          <p:cNvSpPr txBox="1"/>
          <p:nvPr/>
        </p:nvSpPr>
        <p:spPr>
          <a:xfrm>
            <a:off x="823913" y="4186238"/>
            <a:ext cx="2833687" cy="755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上述表达式对应不同结构的逻辑电路。</a:t>
            </a:r>
          </a:p>
        </p:txBody>
      </p:sp>
      <p:grpSp>
        <p:nvGrpSpPr>
          <p:cNvPr id="14341" name="Group 118"/>
          <p:cNvGrpSpPr/>
          <p:nvPr/>
        </p:nvGrpSpPr>
        <p:grpSpPr>
          <a:xfrm>
            <a:off x="4407218" y="2878772"/>
            <a:ext cx="4552950" cy="2257425"/>
            <a:chOff x="2112" y="2112"/>
            <a:chExt cx="3312" cy="211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4353" name="Rectangle 119"/>
            <p:cNvSpPr/>
            <p:nvPr/>
          </p:nvSpPr>
          <p:spPr>
            <a:xfrm>
              <a:off x="2112" y="2112"/>
              <a:ext cx="3312" cy="2112"/>
            </a:xfrm>
            <a:prstGeom prst="rect">
              <a:avLst/>
            </a:prstGeom>
            <a:grp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4" name="Rectangle 120"/>
            <p:cNvSpPr/>
            <p:nvPr/>
          </p:nvSpPr>
          <p:spPr>
            <a:xfrm>
              <a:off x="4080" y="2640"/>
              <a:ext cx="288" cy="432"/>
            </a:xfrm>
            <a:prstGeom prst="rect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5" name="Rectangle 121"/>
            <p:cNvSpPr/>
            <p:nvPr/>
          </p:nvSpPr>
          <p:spPr>
            <a:xfrm>
              <a:off x="4080" y="3201"/>
              <a:ext cx="288" cy="432"/>
            </a:xfrm>
            <a:prstGeom prst="rect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6" name="Rectangle 122"/>
            <p:cNvSpPr/>
            <p:nvPr/>
          </p:nvSpPr>
          <p:spPr>
            <a:xfrm>
              <a:off x="4737" y="2939"/>
              <a:ext cx="288" cy="432"/>
            </a:xfrm>
            <a:prstGeom prst="rect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57" name="Line 123"/>
            <p:cNvSpPr/>
            <p:nvPr/>
          </p:nvSpPr>
          <p:spPr>
            <a:xfrm>
              <a:off x="5025" y="3179"/>
              <a:ext cx="288" cy="0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358" name="Text Box 124"/>
            <p:cNvSpPr txBox="1"/>
            <p:nvPr/>
          </p:nvSpPr>
          <p:spPr>
            <a:xfrm>
              <a:off x="5102" y="2890"/>
              <a:ext cx="240" cy="342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F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4359" name="Line 125"/>
            <p:cNvSpPr/>
            <p:nvPr/>
          </p:nvSpPr>
          <p:spPr>
            <a:xfrm>
              <a:off x="4558" y="3249"/>
              <a:ext cx="181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0" name="Line 126"/>
            <p:cNvSpPr/>
            <p:nvPr/>
          </p:nvSpPr>
          <p:spPr>
            <a:xfrm>
              <a:off x="4368" y="2854"/>
              <a:ext cx="192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1" name="Line 127"/>
            <p:cNvSpPr/>
            <p:nvPr/>
          </p:nvSpPr>
          <p:spPr>
            <a:xfrm>
              <a:off x="4368" y="3415"/>
              <a:ext cx="192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2" name="Line 128"/>
            <p:cNvSpPr/>
            <p:nvPr/>
          </p:nvSpPr>
          <p:spPr>
            <a:xfrm>
              <a:off x="4560" y="2865"/>
              <a:ext cx="0" cy="159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3" name="Line 129"/>
            <p:cNvSpPr/>
            <p:nvPr/>
          </p:nvSpPr>
          <p:spPr>
            <a:xfrm>
              <a:off x="4565" y="3262"/>
              <a:ext cx="0" cy="15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4" name="Line 130"/>
            <p:cNvSpPr/>
            <p:nvPr/>
          </p:nvSpPr>
          <p:spPr>
            <a:xfrm>
              <a:off x="2736" y="3600"/>
              <a:ext cx="768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5" name="Line 131"/>
            <p:cNvSpPr/>
            <p:nvPr/>
          </p:nvSpPr>
          <p:spPr>
            <a:xfrm>
              <a:off x="3234" y="3312"/>
              <a:ext cx="84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6" name="Line 132"/>
            <p:cNvSpPr/>
            <p:nvPr/>
          </p:nvSpPr>
          <p:spPr>
            <a:xfrm flipH="1">
              <a:off x="2640" y="3888"/>
              <a:ext cx="288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67" name="Text Box 133"/>
            <p:cNvSpPr txBox="1"/>
            <p:nvPr/>
          </p:nvSpPr>
          <p:spPr>
            <a:xfrm>
              <a:off x="4128" y="2641"/>
              <a:ext cx="288" cy="342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&amp;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4368" name="Text Box 134"/>
            <p:cNvSpPr txBox="1"/>
            <p:nvPr/>
          </p:nvSpPr>
          <p:spPr>
            <a:xfrm>
              <a:off x="4128" y="3191"/>
              <a:ext cx="288" cy="342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&amp;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4369" name="Text Box 135"/>
            <p:cNvSpPr txBox="1"/>
            <p:nvPr/>
          </p:nvSpPr>
          <p:spPr>
            <a:xfrm>
              <a:off x="4686" y="2939"/>
              <a:ext cx="384" cy="342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≥1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4370" name="Line 136"/>
            <p:cNvSpPr/>
            <p:nvPr/>
          </p:nvSpPr>
          <p:spPr>
            <a:xfrm>
              <a:off x="2518" y="2928"/>
              <a:ext cx="1562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1" name="Rectangle 137"/>
            <p:cNvSpPr/>
            <p:nvPr/>
          </p:nvSpPr>
          <p:spPr>
            <a:xfrm>
              <a:off x="3404" y="2256"/>
              <a:ext cx="288" cy="432"/>
            </a:xfrm>
            <a:prstGeom prst="rect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2" name="Text Box 138"/>
            <p:cNvSpPr txBox="1"/>
            <p:nvPr/>
          </p:nvSpPr>
          <p:spPr>
            <a:xfrm>
              <a:off x="3357" y="2256"/>
              <a:ext cx="384" cy="342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≥1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4373" name="Oval 139"/>
            <p:cNvSpPr/>
            <p:nvPr/>
          </p:nvSpPr>
          <p:spPr>
            <a:xfrm>
              <a:off x="3005" y="3397"/>
              <a:ext cx="23" cy="23"/>
            </a:xfrm>
            <a:prstGeom prst="ellips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4" name="Text Box 140"/>
            <p:cNvSpPr txBox="1"/>
            <p:nvPr/>
          </p:nvSpPr>
          <p:spPr>
            <a:xfrm>
              <a:off x="2186" y="2171"/>
              <a:ext cx="336" cy="342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x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4375" name="Rectangle 141"/>
            <p:cNvSpPr/>
            <p:nvPr/>
          </p:nvSpPr>
          <p:spPr>
            <a:xfrm>
              <a:off x="2928" y="3094"/>
              <a:ext cx="288" cy="411"/>
            </a:xfrm>
            <a:prstGeom prst="rect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6" name="Text Box 142"/>
            <p:cNvSpPr txBox="1"/>
            <p:nvPr/>
          </p:nvSpPr>
          <p:spPr>
            <a:xfrm>
              <a:off x="2976" y="3180"/>
              <a:ext cx="288" cy="342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1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4377" name="Oval 143"/>
            <p:cNvSpPr/>
            <p:nvPr/>
          </p:nvSpPr>
          <p:spPr>
            <a:xfrm>
              <a:off x="3219" y="3300"/>
              <a:ext cx="45" cy="45"/>
            </a:xfrm>
            <a:prstGeom prst="ellipse">
              <a:avLst/>
            </a:prstGeom>
            <a:grp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8" name="Line 144"/>
            <p:cNvSpPr/>
            <p:nvPr/>
          </p:nvSpPr>
          <p:spPr>
            <a:xfrm>
              <a:off x="3696" y="2448"/>
              <a:ext cx="144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79" name="Line 145"/>
            <p:cNvSpPr/>
            <p:nvPr/>
          </p:nvSpPr>
          <p:spPr>
            <a:xfrm>
              <a:off x="3840" y="2448"/>
              <a:ext cx="0" cy="336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0" name="Line 146"/>
            <p:cNvSpPr/>
            <p:nvPr/>
          </p:nvSpPr>
          <p:spPr>
            <a:xfrm>
              <a:off x="3840" y="2784"/>
              <a:ext cx="240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1" name="Line 147"/>
            <p:cNvSpPr/>
            <p:nvPr/>
          </p:nvSpPr>
          <p:spPr>
            <a:xfrm>
              <a:off x="3696" y="3504"/>
              <a:ext cx="384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2" name="Line 148"/>
            <p:cNvSpPr/>
            <p:nvPr/>
          </p:nvSpPr>
          <p:spPr>
            <a:xfrm>
              <a:off x="3696" y="3504"/>
              <a:ext cx="0" cy="384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3" name="Line 149"/>
            <p:cNvSpPr/>
            <p:nvPr/>
          </p:nvSpPr>
          <p:spPr>
            <a:xfrm>
              <a:off x="3264" y="3877"/>
              <a:ext cx="432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384" name="Group 150"/>
            <p:cNvGrpSpPr/>
            <p:nvPr/>
          </p:nvGrpSpPr>
          <p:grpSpPr>
            <a:xfrm>
              <a:off x="2928" y="3683"/>
              <a:ext cx="336" cy="397"/>
              <a:chOff x="2736" y="3827"/>
              <a:chExt cx="336" cy="397"/>
            </a:xfrm>
            <a:grpFill/>
          </p:grpSpPr>
          <p:sp>
            <p:nvSpPr>
              <p:cNvPr id="14404" name="Rectangle 151"/>
              <p:cNvSpPr/>
              <p:nvPr/>
            </p:nvSpPr>
            <p:spPr>
              <a:xfrm>
                <a:off x="2736" y="3827"/>
                <a:ext cx="288" cy="397"/>
              </a:xfrm>
              <a:prstGeom prst="rect">
                <a:avLst/>
              </a:prstGeom>
              <a:grp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05" name="Text Box 152"/>
              <p:cNvSpPr txBox="1"/>
              <p:nvPr/>
            </p:nvSpPr>
            <p:spPr>
              <a:xfrm>
                <a:off x="2784" y="3878"/>
                <a:ext cx="288" cy="342"/>
              </a:xfrm>
              <a:prstGeom prst="rect">
                <a:avLst/>
              </a:prstGeom>
              <a:noFill/>
              <a:ln w="9525">
                <a:noFill/>
                <a:miter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2" charset="-122"/>
                    <a:ea typeface="黑体" panose="02010609060101010101" pitchFamily="2" charset="-122"/>
                    <a:cs typeface="+mn-ea"/>
                  </a:rPr>
                  <a:t>1</a:t>
                </a:r>
                <a:endPara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14406" name="Oval 153"/>
              <p:cNvSpPr/>
              <p:nvPr/>
            </p:nvSpPr>
            <p:spPr>
              <a:xfrm>
                <a:off x="3027" y="3998"/>
                <a:ext cx="45" cy="45"/>
              </a:xfrm>
              <a:prstGeom prst="ellipse">
                <a:avLst/>
              </a:prstGeom>
              <a:grp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385" name="Line 154"/>
            <p:cNvSpPr/>
            <p:nvPr/>
          </p:nvSpPr>
          <p:spPr>
            <a:xfrm flipV="1">
              <a:off x="3504" y="3408"/>
              <a:ext cx="0" cy="192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6" name="Line 155"/>
            <p:cNvSpPr/>
            <p:nvPr/>
          </p:nvSpPr>
          <p:spPr>
            <a:xfrm>
              <a:off x="3504" y="3408"/>
              <a:ext cx="57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7" name="Line 156"/>
            <p:cNvSpPr/>
            <p:nvPr/>
          </p:nvSpPr>
          <p:spPr>
            <a:xfrm>
              <a:off x="3264" y="2581"/>
              <a:ext cx="144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8" name="Line 157"/>
            <p:cNvSpPr/>
            <p:nvPr/>
          </p:nvSpPr>
          <p:spPr>
            <a:xfrm>
              <a:off x="2496" y="2319"/>
              <a:ext cx="909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89" name="Text Box 158"/>
            <p:cNvSpPr txBox="1"/>
            <p:nvPr/>
          </p:nvSpPr>
          <p:spPr>
            <a:xfrm>
              <a:off x="2208" y="2419"/>
              <a:ext cx="336" cy="342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y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4390" name="Text Box 159"/>
            <p:cNvSpPr txBox="1"/>
            <p:nvPr/>
          </p:nvSpPr>
          <p:spPr>
            <a:xfrm>
              <a:off x="2208" y="2755"/>
              <a:ext cx="336" cy="342"/>
            </a:xfrm>
            <a:prstGeom prst="rect">
              <a:avLst/>
            </a:prstGeom>
            <a:noFill/>
            <a:ln w="9525">
              <a:noFill/>
              <a:miter/>
            </a:ln>
            <a:extLst>
              <a:ext uri="{909E8E84-426E-40DD-AFC4-6F175D3DCCD1}">
                <a14:hiddenFill xmlns:a14="http://schemas.microsoft.com/office/drawing/2010/main">
                  <a:grpFill/>
                </a14:hiddenFill>
              </a:ext>
            </a:extLst>
          </p:spPr>
          <p:txBody>
            <a:bodyPr>
              <a:spAutoFit/>
            </a:bodyPr>
            <a:lstStyle/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ea"/>
                </a:rPr>
                <a:t>z</a:t>
              </a:r>
              <a:endPara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4391" name="Line 160"/>
            <p:cNvSpPr/>
            <p:nvPr/>
          </p:nvSpPr>
          <p:spPr>
            <a:xfrm>
              <a:off x="2496" y="2592"/>
              <a:ext cx="432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92" name="Line 161"/>
            <p:cNvSpPr/>
            <p:nvPr/>
          </p:nvSpPr>
          <p:spPr>
            <a:xfrm>
              <a:off x="2832" y="2304"/>
              <a:ext cx="0" cy="1008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93" name="Line 162"/>
            <p:cNvSpPr/>
            <p:nvPr/>
          </p:nvSpPr>
          <p:spPr>
            <a:xfrm>
              <a:off x="2832" y="3312"/>
              <a:ext cx="96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94" name="Line 163"/>
            <p:cNvSpPr/>
            <p:nvPr/>
          </p:nvSpPr>
          <p:spPr>
            <a:xfrm>
              <a:off x="2736" y="2592"/>
              <a:ext cx="0" cy="1008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95" name="Line 164"/>
            <p:cNvSpPr/>
            <p:nvPr/>
          </p:nvSpPr>
          <p:spPr>
            <a:xfrm>
              <a:off x="2640" y="2928"/>
              <a:ext cx="0" cy="96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14396" name="Group 165"/>
            <p:cNvGrpSpPr/>
            <p:nvPr/>
          </p:nvGrpSpPr>
          <p:grpSpPr>
            <a:xfrm>
              <a:off x="2928" y="2420"/>
              <a:ext cx="336" cy="364"/>
              <a:chOff x="2736" y="2564"/>
              <a:chExt cx="336" cy="364"/>
            </a:xfrm>
            <a:grpFill/>
          </p:grpSpPr>
          <p:sp>
            <p:nvSpPr>
              <p:cNvPr id="14401" name="Rectangle 166"/>
              <p:cNvSpPr/>
              <p:nvPr/>
            </p:nvSpPr>
            <p:spPr>
              <a:xfrm>
                <a:off x="2736" y="2564"/>
                <a:ext cx="288" cy="364"/>
              </a:xfrm>
              <a:prstGeom prst="rect">
                <a:avLst/>
              </a:prstGeom>
              <a:grp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402" name="Text Box 167"/>
              <p:cNvSpPr txBox="1"/>
              <p:nvPr/>
            </p:nvSpPr>
            <p:spPr>
              <a:xfrm>
                <a:off x="2784" y="2582"/>
                <a:ext cx="288" cy="345"/>
              </a:xfrm>
              <a:prstGeom prst="rect">
                <a:avLst/>
              </a:prstGeom>
              <a:noFill/>
              <a:ln w="9525">
                <a:noFill/>
                <a:miter/>
              </a:ln>
              <a:extLst>
                <a:ext uri="{909E8E84-426E-40DD-AFC4-6F175D3DCCD1}">
                  <a14:hiddenFill xmlns:a14="http://schemas.microsoft.com/office/drawing/2010/main">
                    <a:grp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800" b="0" i="0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2" charset="-122"/>
                    <a:ea typeface="黑体" panose="02010609060101010101" pitchFamily="2" charset="-122"/>
                    <a:cs typeface="+mn-ea"/>
                  </a:rPr>
                  <a:t>1</a:t>
                </a:r>
                <a:endParaRPr kumimoji="0" lang="en-US" altLang="zh-CN" sz="18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黑体" panose="02010609060101010101" pitchFamily="2" charset="-122"/>
                  <a:ea typeface="黑体" panose="02010609060101010101" pitchFamily="2" charset="-122"/>
                  <a:cs typeface="+mn-cs"/>
                </a:endParaRPr>
              </a:p>
            </p:txBody>
          </p:sp>
          <p:sp>
            <p:nvSpPr>
              <p:cNvPr id="14403" name="Oval 168"/>
              <p:cNvSpPr/>
              <p:nvPr/>
            </p:nvSpPr>
            <p:spPr>
              <a:xfrm>
                <a:off x="3027" y="2702"/>
                <a:ext cx="45" cy="45"/>
              </a:xfrm>
              <a:prstGeom prst="ellipse">
                <a:avLst/>
              </a:prstGeom>
              <a:grp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397" name="Oval 169"/>
            <p:cNvSpPr/>
            <p:nvPr/>
          </p:nvSpPr>
          <p:spPr>
            <a:xfrm>
              <a:off x="2618" y="2906"/>
              <a:ext cx="45" cy="4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98" name="Oval 170"/>
            <p:cNvSpPr/>
            <p:nvPr/>
          </p:nvSpPr>
          <p:spPr>
            <a:xfrm>
              <a:off x="2714" y="2570"/>
              <a:ext cx="45" cy="4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399" name="Oval 171"/>
            <p:cNvSpPr/>
            <p:nvPr/>
          </p:nvSpPr>
          <p:spPr>
            <a:xfrm>
              <a:off x="2810" y="2293"/>
              <a:ext cx="45" cy="4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00" name="Line 172"/>
            <p:cNvSpPr/>
            <p:nvPr/>
          </p:nvSpPr>
          <p:spPr>
            <a:xfrm>
              <a:off x="4560" y="3024"/>
              <a:ext cx="181" cy="0"/>
            </a:xfrm>
            <a:prstGeom prst="line">
              <a:avLst/>
            </a:prstGeom>
            <a:grp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pic>
        <p:nvPicPr>
          <p:cNvPr id="21524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975" y="1090613"/>
            <a:ext cx="2263775" cy="3444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25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53" y="1887855"/>
            <a:ext cx="5997575" cy="4111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1526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388" y="2358708"/>
            <a:ext cx="5821362" cy="425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/>
      <p:bldP spid="16387" grpId="0"/>
      <p:bldP spid="1640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09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988" y="3363913"/>
            <a:ext cx="5929312" cy="166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85750" y="681355"/>
            <a:ext cx="8409305" cy="1821180"/>
          </a:xfrm>
          <a:prstGeom prst="rect">
            <a:avLst/>
          </a:prstGeom>
        </p:spPr>
        <p:txBody>
          <a:bodyPr/>
          <a:lstStyle/>
          <a:p>
            <a:pPr marR="0" defTabSz="914400" eaLnBrk="1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1800" b="1" kern="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3</a:t>
            </a:r>
            <a:r>
              <a:rPr kumimoji="0" lang="zh-CN" altLang="en-US" sz="1800" b="1" kern="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）数字波形图分析法</a:t>
            </a:r>
          </a:p>
          <a:p>
            <a:pPr marR="0" defTabSz="914400" eaLnBrk="1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1" kern="0" cap="none" spc="0" normalizeH="0" baseline="0" noProof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    这种方法是对逻辑门的所有输入变量施以输入波形，逐级画出各个门电路的输出波形，乃至画出最后的输出波形。</a:t>
            </a:r>
            <a:endParaRPr kumimoji="0" lang="en-US" altLang="zh-CN" sz="1800" b="1" kern="0" cap="none" spc="0" normalizeH="0" baseline="0" noProof="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宋体" panose="02010600030101010101" pitchFamily="2" charset="-122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1800" b="1" kern="0" cap="none" spc="0" normalizeH="0" baseline="0" noProof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    </a:t>
            </a:r>
            <a:r>
              <a:rPr kumimoji="0" lang="zh-CN" altLang="en-US" sz="1800" b="1" kern="0" cap="none" spc="0" normalizeH="0" baseline="0" noProof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例，图（</a:t>
            </a:r>
            <a:r>
              <a:rPr kumimoji="0" lang="en-US" altLang="zh-CN" sz="1800" b="1" kern="0" cap="none" spc="0" normalizeH="0" baseline="0" noProof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a</a:t>
            </a:r>
            <a:r>
              <a:rPr kumimoji="0" lang="zh-CN" altLang="en-US" sz="1800" b="1" kern="0" cap="none" spc="0" normalizeH="0" baseline="0" noProof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）所示的逻辑电路有</a:t>
            </a:r>
            <a:r>
              <a:rPr kumimoji="0" lang="en-US" altLang="zh-CN" sz="1800" b="1" kern="0" cap="none" spc="0" normalizeH="0" baseline="0" noProof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A</a:t>
            </a:r>
            <a:r>
              <a:rPr kumimoji="0" lang="zh-CN" altLang="en-US" sz="1800" b="1" kern="0" cap="none" spc="0" normalizeH="0" baseline="0" noProof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、</a:t>
            </a:r>
            <a:r>
              <a:rPr kumimoji="0" lang="en-US" altLang="zh-CN" sz="1800" b="1" kern="0" cap="none" spc="0" normalizeH="0" baseline="0" noProof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B</a:t>
            </a:r>
            <a:r>
              <a:rPr kumimoji="0" lang="zh-CN" altLang="en-US" sz="1800" b="1" kern="0" cap="none" spc="0" normalizeH="0" baseline="0" noProof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、</a:t>
            </a:r>
            <a:r>
              <a:rPr kumimoji="0" lang="en-US" altLang="zh-CN" sz="1800" b="1" kern="0" cap="none" spc="0" normalizeH="0" baseline="0" noProof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C</a:t>
            </a:r>
            <a:r>
              <a:rPr kumimoji="0" lang="zh-CN" altLang="en-US" sz="1800" b="1" kern="0" cap="none" spc="0" normalizeH="0" baseline="0" noProof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、</a:t>
            </a:r>
            <a:r>
              <a:rPr kumimoji="0" lang="en-US" altLang="zh-CN" sz="1800" b="1" kern="0" cap="none" spc="0" normalizeH="0" baseline="0" noProof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D</a:t>
            </a:r>
            <a:r>
              <a:rPr kumimoji="0" lang="zh-CN" altLang="en-US" sz="1800" b="1" kern="0" cap="none" spc="0" normalizeH="0" baseline="0" noProof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四个变量，输入波形如图（</a:t>
            </a:r>
            <a:r>
              <a:rPr kumimoji="0" lang="en-US" altLang="zh-CN" sz="1800" b="1" kern="0" cap="none" spc="0" normalizeH="0" baseline="0" noProof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b</a:t>
            </a:r>
            <a:r>
              <a:rPr kumimoji="0" lang="zh-CN" altLang="en-US" sz="1800" b="1" kern="0" cap="none" spc="0" normalizeH="0" baseline="0" noProof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）所示。</a:t>
            </a:r>
          </a:p>
        </p:txBody>
      </p:sp>
      <p:pic>
        <p:nvPicPr>
          <p:cNvPr id="17411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950" y="2138363"/>
            <a:ext cx="4281488" cy="1154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7"/>
          <p:cNvPicPr>
            <a:picLocks noChangeAspect="1"/>
          </p:cNvPicPr>
          <p:nvPr/>
        </p:nvPicPr>
        <p:blipFill>
          <a:blip r:embed="rId3"/>
          <a:srcRect b="28027"/>
          <a:stretch>
            <a:fillRect/>
          </a:stretch>
        </p:blipFill>
        <p:spPr>
          <a:xfrm>
            <a:off x="322580" y="4233545"/>
            <a:ext cx="8190230" cy="6718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0" name="Picture 6"/>
          <p:cNvPicPr>
            <a:picLocks noChangeAspect="1"/>
          </p:cNvPicPr>
          <p:nvPr/>
        </p:nvPicPr>
        <p:blipFill>
          <a:blip r:embed="rId4"/>
          <a:srcRect l="9824" r="6569" b="7018"/>
          <a:stretch>
            <a:fillRect/>
          </a:stretch>
        </p:blipFill>
        <p:spPr>
          <a:xfrm>
            <a:off x="1619250" y="628650"/>
            <a:ext cx="6182360" cy="3449320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502F13D-AC66-494D-BB85-6C3C796E0A36}"/>
              </a:ext>
            </a:extLst>
          </p:cNvPr>
          <p:cNvCxnSpPr/>
          <p:nvPr/>
        </p:nvCxnSpPr>
        <p:spPr>
          <a:xfrm flipV="1">
            <a:off x="5580112" y="1995686"/>
            <a:ext cx="0" cy="432048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7F617185-9A4E-4C30-8E1B-895D0B43AB0E}"/>
              </a:ext>
            </a:extLst>
          </p:cNvPr>
          <p:cNvCxnSpPr>
            <a:cxnSpLocks/>
          </p:cNvCxnSpPr>
          <p:nvPr/>
        </p:nvCxnSpPr>
        <p:spPr>
          <a:xfrm>
            <a:off x="5580112" y="1995686"/>
            <a:ext cx="648072" cy="0"/>
          </a:xfrm>
          <a:prstGeom prst="line">
            <a:avLst/>
          </a:prstGeom>
          <a:ln w="190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xfrm>
            <a:off x="304800" y="555625"/>
            <a:ext cx="7848600" cy="5207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２</a:t>
            </a:r>
            <a:r>
              <a:rPr lang="zh-CN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.</a:t>
            </a:r>
            <a:r>
              <a:rPr lang="zh-CN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２</a:t>
            </a:r>
            <a:r>
              <a:rPr lang="zh-CN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.</a:t>
            </a:r>
            <a:r>
              <a:rPr lang="zh-CN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　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组合电路设计</a:t>
            </a:r>
            <a:endParaRPr lang="zh-CN" altLang="en-US" sz="2400" b="1" i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539750" y="1005205"/>
            <a:ext cx="7823835" cy="74295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目的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：依逻辑功能，利用逻辑代数方法实现电路设计的一般步骤如下所示：</a:t>
            </a:r>
          </a:p>
        </p:txBody>
      </p:sp>
      <p:sp>
        <p:nvSpPr>
          <p:cNvPr id="21507" name="Text Box 5"/>
          <p:cNvSpPr txBox="1"/>
          <p:nvPr/>
        </p:nvSpPr>
        <p:spPr>
          <a:xfrm>
            <a:off x="623888" y="1652588"/>
            <a:ext cx="2382837" cy="376237"/>
          </a:xfrm>
          <a:prstGeom prst="rect">
            <a:avLst/>
          </a:prstGeom>
          <a:solidFill>
            <a:srgbClr val="9DC3E6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分析设计要求</a:t>
            </a:r>
          </a:p>
        </p:txBody>
      </p:sp>
      <p:sp>
        <p:nvSpPr>
          <p:cNvPr id="21508" name="Text Box 6"/>
          <p:cNvSpPr txBox="1"/>
          <p:nvPr/>
        </p:nvSpPr>
        <p:spPr>
          <a:xfrm>
            <a:off x="561975" y="2281238"/>
            <a:ext cx="2444750" cy="376237"/>
          </a:xfrm>
          <a:prstGeom prst="rect">
            <a:avLst/>
          </a:prstGeom>
          <a:solidFill>
            <a:srgbClr val="9DC3E6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列出真值表</a:t>
            </a:r>
          </a:p>
        </p:txBody>
      </p:sp>
      <p:sp>
        <p:nvSpPr>
          <p:cNvPr id="21509" name="Text Box 7"/>
          <p:cNvSpPr txBox="1"/>
          <p:nvPr/>
        </p:nvSpPr>
        <p:spPr>
          <a:xfrm>
            <a:off x="533400" y="2890838"/>
            <a:ext cx="2473325" cy="376237"/>
          </a:xfrm>
          <a:prstGeom prst="rect">
            <a:avLst/>
          </a:prstGeom>
          <a:solidFill>
            <a:srgbClr val="9DC3E6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写出最简逻辑表达式</a:t>
            </a:r>
          </a:p>
        </p:txBody>
      </p:sp>
      <p:sp>
        <p:nvSpPr>
          <p:cNvPr id="21510" name="Text Box 8"/>
          <p:cNvSpPr txBox="1"/>
          <p:nvPr/>
        </p:nvSpPr>
        <p:spPr>
          <a:xfrm>
            <a:off x="552450" y="3462338"/>
            <a:ext cx="2454275" cy="376237"/>
          </a:xfrm>
          <a:prstGeom prst="rect">
            <a:avLst/>
          </a:prstGeom>
          <a:solidFill>
            <a:srgbClr val="9DC3E6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表达式变换</a:t>
            </a:r>
          </a:p>
        </p:txBody>
      </p:sp>
      <p:sp>
        <p:nvSpPr>
          <p:cNvPr id="21511" name="Text Box 9"/>
          <p:cNvSpPr txBox="1"/>
          <p:nvPr/>
        </p:nvSpPr>
        <p:spPr>
          <a:xfrm>
            <a:off x="536575" y="4052888"/>
            <a:ext cx="2470150" cy="376237"/>
          </a:xfrm>
          <a:prstGeom prst="rect">
            <a:avLst/>
          </a:prstGeom>
          <a:solidFill>
            <a:srgbClr val="9DC3E6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画出电路逻辑图</a:t>
            </a:r>
          </a:p>
        </p:txBody>
      </p:sp>
      <p:sp>
        <p:nvSpPr>
          <p:cNvPr id="21512" name="Text Box 10"/>
          <p:cNvSpPr txBox="1"/>
          <p:nvPr/>
        </p:nvSpPr>
        <p:spPr>
          <a:xfrm>
            <a:off x="466725" y="4540250"/>
            <a:ext cx="888841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要求（设计优化目标）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：电路用最少的逻辑门（集成块）、最少的输入端数。</a:t>
            </a:r>
          </a:p>
        </p:txBody>
      </p:sp>
      <p:sp>
        <p:nvSpPr>
          <p:cNvPr id="26634" name="Text Box 23"/>
          <p:cNvSpPr txBox="1"/>
          <p:nvPr/>
        </p:nvSpPr>
        <p:spPr>
          <a:xfrm>
            <a:off x="2989263" y="1635125"/>
            <a:ext cx="5475287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确定输入、输出的变量；逻辑关系；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有无</a:t>
            </a:r>
            <a:r>
              <a:rPr lang="en-US" altLang="zh-CN" sz="1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d(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无关项</a:t>
            </a:r>
            <a:r>
              <a:rPr lang="en-US" altLang="zh-CN" sz="1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21514" name="Text Box 24"/>
          <p:cNvSpPr txBox="1"/>
          <p:nvPr/>
        </p:nvSpPr>
        <p:spPr>
          <a:xfrm>
            <a:off x="2984500" y="2289175"/>
            <a:ext cx="2743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填入卡诺图进行化简</a:t>
            </a:r>
          </a:p>
        </p:txBody>
      </p:sp>
      <p:sp>
        <p:nvSpPr>
          <p:cNvPr id="21515" name="Text Box 25"/>
          <p:cNvSpPr txBox="1"/>
          <p:nvPr/>
        </p:nvSpPr>
        <p:spPr>
          <a:xfrm>
            <a:off x="2984500" y="2917825"/>
            <a:ext cx="3581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由卡诺图得到最简与或式</a:t>
            </a:r>
          </a:p>
        </p:txBody>
      </p:sp>
      <p:sp>
        <p:nvSpPr>
          <p:cNvPr id="21516" name="Text Box 26"/>
          <p:cNvSpPr txBox="1"/>
          <p:nvPr/>
        </p:nvSpPr>
        <p:spPr>
          <a:xfrm>
            <a:off x="3015933" y="3489325"/>
            <a:ext cx="50228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根据所选用门的类型；输入无反变量；有效级等。</a:t>
            </a:r>
          </a:p>
        </p:txBody>
      </p:sp>
      <p:sp>
        <p:nvSpPr>
          <p:cNvPr id="18446" name="Line 28"/>
          <p:cNvSpPr/>
          <p:nvPr/>
        </p:nvSpPr>
        <p:spPr>
          <a:xfrm>
            <a:off x="1635125" y="1995488"/>
            <a:ext cx="0" cy="28575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47" name="Line 29"/>
          <p:cNvSpPr/>
          <p:nvPr/>
        </p:nvSpPr>
        <p:spPr>
          <a:xfrm>
            <a:off x="1635125" y="2624138"/>
            <a:ext cx="0" cy="28575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48" name="Line 30"/>
          <p:cNvSpPr/>
          <p:nvPr/>
        </p:nvSpPr>
        <p:spPr>
          <a:xfrm>
            <a:off x="1635125" y="3195638"/>
            <a:ext cx="0" cy="28575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49" name="Line 31"/>
          <p:cNvSpPr/>
          <p:nvPr/>
        </p:nvSpPr>
        <p:spPr>
          <a:xfrm>
            <a:off x="1635125" y="3767138"/>
            <a:ext cx="0" cy="28575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流程图: 顺序访问存储器 2"/>
          <p:cNvSpPr/>
          <p:nvPr/>
        </p:nvSpPr>
        <p:spPr>
          <a:xfrm flipH="1">
            <a:off x="6144733" y="2416175"/>
            <a:ext cx="1595438" cy="1111250"/>
          </a:xfrm>
          <a:prstGeom prst="flowChartMagneticTap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考虑设计约束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/>
      <p:bldP spid="21506" grpId="0" build="p"/>
      <p:bldP spid="21507" grpId="0" animBg="1"/>
      <p:bldP spid="21508" grpId="0" animBg="1"/>
      <p:bldP spid="21509" grpId="0" animBg="1"/>
      <p:bldP spid="21510" grpId="0" animBg="1"/>
      <p:bldP spid="21511" grpId="0" animBg="1"/>
      <p:bldP spid="21512" grpId="0"/>
      <p:bldP spid="26634" grpId="0"/>
      <p:bldP spid="21514" grpId="0"/>
      <p:bldP spid="21515" grpId="0"/>
      <p:bldP spid="21516" grpId="0"/>
      <p:bldP spid="3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/>
          </p:cNvSpPr>
          <p:nvPr>
            <p:ph idx="1"/>
          </p:nvPr>
        </p:nvSpPr>
        <p:spPr>
          <a:xfrm>
            <a:off x="304800" y="901383"/>
            <a:ext cx="8012113" cy="585787"/>
          </a:xfrm>
          <a:noFill/>
          <a:ln>
            <a:noFill/>
          </a:ln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zh-CN" sz="1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1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）逻辑问题描述</a:t>
            </a:r>
            <a:r>
              <a:rPr lang="en-US" altLang="zh-CN" sz="1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真值表</a:t>
            </a:r>
            <a:r>
              <a:rPr lang="en-US" altLang="zh-CN" sz="1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—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逻辑表达式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1800" dirty="0"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sz="1800" dirty="0">
                <a:latin typeface="黑体" panose="02010609060101010101" pitchFamily="2" charset="-122"/>
                <a:ea typeface="黑体" panose="02010609060101010101" pitchFamily="2" charset="-122"/>
              </a:rPr>
              <a:t>例  设计一个二进制一位全加器。</a:t>
            </a:r>
          </a:p>
        </p:txBody>
      </p:sp>
      <p:sp>
        <p:nvSpPr>
          <p:cNvPr id="22530" name="Rectangle 55"/>
          <p:cNvSpPr>
            <a:spLocks noGrp="1"/>
          </p:cNvSpPr>
          <p:nvPr>
            <p:ph type="title"/>
          </p:nvPr>
        </p:nvSpPr>
        <p:spPr>
          <a:xfrm>
            <a:off x="357188" y="555625"/>
            <a:ext cx="7772400" cy="223838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zh-CN" sz="1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）根据逻辑问题的描述写出逻辑表达式</a:t>
            </a:r>
          </a:p>
        </p:txBody>
      </p:sp>
      <p:sp>
        <p:nvSpPr>
          <p:cNvPr id="22531" name="Text Box 57"/>
          <p:cNvSpPr txBox="1"/>
          <p:nvPr/>
        </p:nvSpPr>
        <p:spPr>
          <a:xfrm>
            <a:off x="878840" y="1646555"/>
            <a:ext cx="3733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75000"/>
              </a:lnSpc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半加器 </a:t>
            </a:r>
            <a:r>
              <a:rPr lang="en-US" altLang="zh-CN" sz="1800" b="1" i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Half-Adder</a:t>
            </a:r>
            <a:r>
              <a:rPr lang="en-US" altLang="zh-CN" sz="180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1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</a:p>
          <a:p>
            <a:pPr marL="457200" indent="-457200" eaLnBrk="1" hangingPunct="1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输入变量：加数</a:t>
            </a:r>
            <a:r>
              <a:rPr lang="en-US" altLang="zh-CN" sz="1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、被加数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en-US" altLang="zh-CN" sz="1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</a:p>
        </p:txBody>
      </p:sp>
      <p:sp>
        <p:nvSpPr>
          <p:cNvPr id="22532" name="Text Box 58"/>
          <p:cNvSpPr txBox="1"/>
          <p:nvPr/>
        </p:nvSpPr>
        <p:spPr>
          <a:xfrm>
            <a:off x="883285" y="2383790"/>
            <a:ext cx="383222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输出函数：相加和</a:t>
            </a:r>
            <a:r>
              <a:rPr lang="en-US" altLang="zh-CN" sz="1800" err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</a:t>
            </a:r>
            <a:r>
              <a:rPr lang="en-US" altLang="zh-CN" sz="1800" baseline="-25000" err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  <a:r>
              <a:rPr lang="zh-CN" altLang="en-US" sz="1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、进位</a:t>
            </a:r>
            <a:r>
              <a:rPr lang="en-US" altLang="zh-CN" sz="18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en-US" altLang="zh-CN" sz="1800" baseline="-2500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h</a:t>
            </a:r>
          </a:p>
        </p:txBody>
      </p:sp>
      <p:graphicFrame>
        <p:nvGraphicFramePr>
          <p:cNvPr id="50419" name="Group 24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25170" y="3209608"/>
          <a:ext cx="2000250" cy="1522021"/>
        </p:xfrm>
        <a:graphic>
          <a:graphicData uri="http://schemas.openxmlformats.org/drawingml/2006/table">
            <a:tbl>
              <a:tblPr/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1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 B</a:t>
                      </a:r>
                    </a:p>
                  </a:txBody>
                  <a:tcPr marT="34255" marB="3425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  <a:r>
                        <a:rPr kumimoji="1" lang="en-US" altLang="zh-CN" sz="17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</a:t>
                      </a:r>
                      <a:r>
                        <a:rPr kumimoji="1" lang="en-US" altLang="zh-CN" sz="17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h</a:t>
                      </a:r>
                    </a:p>
                  </a:txBody>
                  <a:tcPr marT="34255" marB="342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58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</a:t>
                      </a:r>
                    </a:p>
                  </a:txBody>
                  <a:tcPr marT="34255" marB="3425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7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</a:p>
                  </a:txBody>
                  <a:tcPr marT="34255" marB="3425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2564" name="Group 236"/>
          <p:cNvGrpSpPr/>
          <p:nvPr/>
        </p:nvGrpSpPr>
        <p:grpSpPr>
          <a:xfrm>
            <a:off x="6148388" y="2286204"/>
            <a:ext cx="381000" cy="57179"/>
            <a:chOff x="5184" y="1824"/>
            <a:chExt cx="240" cy="48"/>
          </a:xfrm>
        </p:grpSpPr>
        <p:sp>
          <p:nvSpPr>
            <p:cNvPr id="27761" name="Line 125"/>
            <p:cNvSpPr/>
            <p:nvPr/>
          </p:nvSpPr>
          <p:spPr>
            <a:xfrm>
              <a:off x="5184" y="1872"/>
              <a:ext cx="240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62" name="Line 126"/>
            <p:cNvSpPr/>
            <p:nvPr/>
          </p:nvSpPr>
          <p:spPr>
            <a:xfrm>
              <a:off x="5184" y="1824"/>
              <a:ext cx="240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2575" name="Group 239"/>
          <p:cNvGrpSpPr/>
          <p:nvPr/>
        </p:nvGrpSpPr>
        <p:grpSpPr>
          <a:xfrm>
            <a:off x="5508943" y="2961005"/>
            <a:ext cx="3381375" cy="1903413"/>
            <a:chOff x="3024" y="2400"/>
            <a:chExt cx="2544" cy="1632"/>
          </a:xfrm>
        </p:grpSpPr>
        <p:sp>
          <p:nvSpPr>
            <p:cNvPr id="27711" name="Rectangle 155"/>
            <p:cNvSpPr/>
            <p:nvPr/>
          </p:nvSpPr>
          <p:spPr>
            <a:xfrm>
              <a:off x="3024" y="2400"/>
              <a:ext cx="2544" cy="1632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712" name="Rectangle 129"/>
            <p:cNvSpPr/>
            <p:nvPr/>
          </p:nvSpPr>
          <p:spPr>
            <a:xfrm>
              <a:off x="3545" y="2802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713" name="Text Box 130"/>
            <p:cNvSpPr txBox="1"/>
            <p:nvPr/>
          </p:nvSpPr>
          <p:spPr>
            <a:xfrm>
              <a:off x="3582" y="2832"/>
              <a:ext cx="284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14" name="Line 131"/>
            <p:cNvSpPr/>
            <p:nvPr/>
          </p:nvSpPr>
          <p:spPr>
            <a:xfrm>
              <a:off x="3324" y="2916"/>
              <a:ext cx="22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5" name="Line 132"/>
            <p:cNvSpPr/>
            <p:nvPr/>
          </p:nvSpPr>
          <p:spPr>
            <a:xfrm>
              <a:off x="3918" y="3002"/>
              <a:ext cx="15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6" name="Line 133"/>
            <p:cNvSpPr/>
            <p:nvPr/>
          </p:nvSpPr>
          <p:spPr>
            <a:xfrm>
              <a:off x="3324" y="3060"/>
              <a:ext cx="22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17" name="Oval 134"/>
            <p:cNvSpPr/>
            <p:nvPr/>
          </p:nvSpPr>
          <p:spPr>
            <a:xfrm>
              <a:off x="3837" y="2965"/>
              <a:ext cx="73" cy="73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718" name="Rectangle 138"/>
            <p:cNvSpPr/>
            <p:nvPr/>
          </p:nvSpPr>
          <p:spPr>
            <a:xfrm>
              <a:off x="4159" y="2496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719" name="Text Box 139"/>
            <p:cNvSpPr txBox="1"/>
            <p:nvPr/>
          </p:nvSpPr>
          <p:spPr>
            <a:xfrm>
              <a:off x="4196" y="2496"/>
              <a:ext cx="284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20" name="Line 141"/>
            <p:cNvSpPr/>
            <p:nvPr/>
          </p:nvSpPr>
          <p:spPr>
            <a:xfrm>
              <a:off x="4524" y="2696"/>
              <a:ext cx="8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1" name="Oval 143"/>
            <p:cNvSpPr/>
            <p:nvPr/>
          </p:nvSpPr>
          <p:spPr>
            <a:xfrm>
              <a:off x="4451" y="2659"/>
              <a:ext cx="73" cy="73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722" name="Rectangle 144"/>
            <p:cNvSpPr/>
            <p:nvPr/>
          </p:nvSpPr>
          <p:spPr>
            <a:xfrm>
              <a:off x="4151" y="3120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723" name="Text Box 145"/>
            <p:cNvSpPr txBox="1"/>
            <p:nvPr/>
          </p:nvSpPr>
          <p:spPr>
            <a:xfrm>
              <a:off x="4188" y="3120"/>
              <a:ext cx="284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24" name="Line 146"/>
            <p:cNvSpPr/>
            <p:nvPr/>
          </p:nvSpPr>
          <p:spPr>
            <a:xfrm>
              <a:off x="4062" y="3234"/>
              <a:ext cx="9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5" name="Line 147"/>
            <p:cNvSpPr/>
            <p:nvPr/>
          </p:nvSpPr>
          <p:spPr>
            <a:xfrm>
              <a:off x="4524" y="3320"/>
              <a:ext cx="8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6" name="Line 148"/>
            <p:cNvSpPr/>
            <p:nvPr/>
          </p:nvSpPr>
          <p:spPr>
            <a:xfrm flipV="1">
              <a:off x="3438" y="3360"/>
              <a:ext cx="7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7" name="Oval 149"/>
            <p:cNvSpPr/>
            <p:nvPr/>
          </p:nvSpPr>
          <p:spPr>
            <a:xfrm>
              <a:off x="4443" y="3283"/>
              <a:ext cx="73" cy="73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728" name="Line 152"/>
            <p:cNvSpPr/>
            <p:nvPr/>
          </p:nvSpPr>
          <p:spPr>
            <a:xfrm>
              <a:off x="4067" y="2736"/>
              <a:ext cx="9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29" name="Line 153"/>
            <p:cNvSpPr/>
            <p:nvPr/>
          </p:nvSpPr>
          <p:spPr>
            <a:xfrm>
              <a:off x="4062" y="2727"/>
              <a:ext cx="0" cy="99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0" name="Oval 154"/>
            <p:cNvSpPr/>
            <p:nvPr/>
          </p:nvSpPr>
          <p:spPr>
            <a:xfrm>
              <a:off x="4040" y="2976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731" name="Line 156"/>
            <p:cNvSpPr/>
            <p:nvPr/>
          </p:nvSpPr>
          <p:spPr>
            <a:xfrm>
              <a:off x="3438" y="3072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2" name="Line 157"/>
            <p:cNvSpPr/>
            <p:nvPr/>
          </p:nvSpPr>
          <p:spPr>
            <a:xfrm flipV="1">
              <a:off x="3438" y="2640"/>
              <a:ext cx="716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3" name="Line 158"/>
            <p:cNvSpPr/>
            <p:nvPr/>
          </p:nvSpPr>
          <p:spPr>
            <a:xfrm>
              <a:off x="3438" y="2640"/>
              <a:ext cx="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4" name="Rectangle 159"/>
            <p:cNvSpPr/>
            <p:nvPr/>
          </p:nvSpPr>
          <p:spPr>
            <a:xfrm>
              <a:off x="4705" y="2810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735" name="Text Box 160"/>
            <p:cNvSpPr txBox="1"/>
            <p:nvPr/>
          </p:nvSpPr>
          <p:spPr>
            <a:xfrm>
              <a:off x="4742" y="2832"/>
              <a:ext cx="284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36" name="Line 161"/>
            <p:cNvSpPr/>
            <p:nvPr/>
          </p:nvSpPr>
          <p:spPr>
            <a:xfrm>
              <a:off x="4604" y="2924"/>
              <a:ext cx="9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7" name="Line 162"/>
            <p:cNvSpPr/>
            <p:nvPr/>
          </p:nvSpPr>
          <p:spPr>
            <a:xfrm>
              <a:off x="5078" y="3010"/>
              <a:ext cx="15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38" name="Oval 163"/>
            <p:cNvSpPr/>
            <p:nvPr/>
          </p:nvSpPr>
          <p:spPr>
            <a:xfrm>
              <a:off x="4997" y="2973"/>
              <a:ext cx="73" cy="73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739" name="Line 164"/>
            <p:cNvSpPr/>
            <p:nvPr/>
          </p:nvSpPr>
          <p:spPr>
            <a:xfrm>
              <a:off x="4613" y="3072"/>
              <a:ext cx="91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0" name="Line 174"/>
            <p:cNvSpPr/>
            <p:nvPr/>
          </p:nvSpPr>
          <p:spPr>
            <a:xfrm>
              <a:off x="4608" y="2700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1" name="Line 179"/>
            <p:cNvSpPr/>
            <p:nvPr/>
          </p:nvSpPr>
          <p:spPr>
            <a:xfrm>
              <a:off x="4608" y="3085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42" name="Text Box 181"/>
            <p:cNvSpPr txBox="1"/>
            <p:nvPr/>
          </p:nvSpPr>
          <p:spPr>
            <a:xfrm>
              <a:off x="3024" y="2693"/>
              <a:ext cx="288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27743" name="Oval 182"/>
            <p:cNvSpPr/>
            <p:nvPr/>
          </p:nvSpPr>
          <p:spPr>
            <a:xfrm>
              <a:off x="3420" y="288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744" name="Oval 183"/>
            <p:cNvSpPr/>
            <p:nvPr/>
          </p:nvSpPr>
          <p:spPr>
            <a:xfrm>
              <a:off x="3420" y="3036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745" name="Text Box 184"/>
            <p:cNvSpPr txBox="1"/>
            <p:nvPr/>
          </p:nvSpPr>
          <p:spPr>
            <a:xfrm>
              <a:off x="3024" y="2961"/>
              <a:ext cx="288" cy="3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7746" name="Text Box 185"/>
            <p:cNvSpPr txBox="1"/>
            <p:nvPr/>
          </p:nvSpPr>
          <p:spPr>
            <a:xfrm>
              <a:off x="5088" y="2818"/>
              <a:ext cx="432" cy="36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200" b="1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200" b="1" baseline="-25000" err="1">
                  <a:solidFill>
                    <a:schemeClr val="tx1"/>
                  </a:solidFill>
                  <a:latin typeface="Times New Roman" panose="02020603050405020304" pitchFamily="18" charset="0"/>
                </a:rPr>
                <a:t>h</a:t>
              </a:r>
              <a:endParaRPr lang="en-US" altLang="zh-CN" sz="2200" b="1" baseline="-2500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47" name="Rectangle 186"/>
            <p:cNvSpPr/>
            <p:nvPr/>
          </p:nvSpPr>
          <p:spPr>
            <a:xfrm>
              <a:off x="4709" y="3518"/>
              <a:ext cx="288" cy="38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748" name="Text Box 187"/>
            <p:cNvSpPr txBox="1"/>
            <p:nvPr/>
          </p:nvSpPr>
          <p:spPr>
            <a:xfrm>
              <a:off x="4746" y="3504"/>
              <a:ext cx="284" cy="3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en-US" altLang="zh-CN" sz="1800" b="1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49" name="Line 188"/>
            <p:cNvSpPr/>
            <p:nvPr/>
          </p:nvSpPr>
          <p:spPr>
            <a:xfrm>
              <a:off x="4080" y="3720"/>
              <a:ext cx="64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0" name="Line 189"/>
            <p:cNvSpPr/>
            <p:nvPr/>
          </p:nvSpPr>
          <p:spPr>
            <a:xfrm>
              <a:off x="5082" y="3718"/>
              <a:ext cx="15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51" name="Oval 190"/>
            <p:cNvSpPr/>
            <p:nvPr/>
          </p:nvSpPr>
          <p:spPr>
            <a:xfrm>
              <a:off x="5001" y="3681"/>
              <a:ext cx="73" cy="73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27752" name="Text Box 194"/>
            <p:cNvSpPr txBox="1"/>
            <p:nvPr/>
          </p:nvSpPr>
          <p:spPr>
            <a:xfrm>
              <a:off x="5184" y="3526"/>
              <a:ext cx="384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200" b="1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200" b="1" baseline="-25000">
                  <a:solidFill>
                    <a:schemeClr val="tx1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  <p:sp>
          <p:nvSpPr>
            <p:cNvPr id="27753" name="Oval 195"/>
            <p:cNvSpPr/>
            <p:nvPr/>
          </p:nvSpPr>
          <p:spPr>
            <a:xfrm>
              <a:off x="4044" y="3216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pic>
        <p:nvPicPr>
          <p:cNvPr id="27697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7028" y="1707833"/>
            <a:ext cx="3643312" cy="930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895" y="3419475"/>
            <a:ext cx="2514600" cy="12065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5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5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7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" grpId="0" build="p"/>
      <p:bldP spid="22529" grpId="1" build="p"/>
      <p:bldP spid="22530" grpId="0"/>
      <p:bldP spid="22531" grpId="0"/>
      <p:bldP spid="22531" grpId="1"/>
      <p:bldP spid="22532" grpId="0"/>
      <p:bldP spid="22532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hiNjIzYzU1ZGEzZTY4YzZjM2Q5NDg5MTNkOWY5Nm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f9749f2f-440c-4c1c-ad2e-5e74ef00fcf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fb9c011a-6c3c-4214-9372-4a48fee0a73f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6f3ee15-ea7f-4d3b-8544-e8bd64d6cde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d9cbaa8-1227-4c1e-a4a1-12841d55e1cb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5d3b0c8-c2bb-4de5-b213-da9e7d7b5529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efbe6062-0bb4-4dbd-84c2-c1a49e63efd1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536d24a-088a-4ca2-bc6f-3a6af6a57d7e}"/>
  <p:tag name="TABLE_ENDDRAG_ORIGIN_RECT" val="180*330"/>
  <p:tag name="TABLE_ENDDRAG_RECT" val="372*58*180*33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4172</Words>
  <Application>Microsoft Office PowerPoint</Application>
  <PresentationFormat>全屏显示(16:9)</PresentationFormat>
  <Paragraphs>1175</Paragraphs>
  <Slides>43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方正综艺简体</vt:lpstr>
      <vt:lpstr>黑体</vt:lpstr>
      <vt:lpstr>华文楷体</vt:lpstr>
      <vt:lpstr>华文新魏</vt:lpstr>
      <vt:lpstr>宋体</vt:lpstr>
      <vt:lpstr>Arial</vt:lpstr>
      <vt:lpstr>Calibri</vt:lpstr>
      <vt:lpstr>Calibri Light</vt:lpstr>
      <vt:lpstr>Times New Roman</vt:lpstr>
      <vt:lpstr>Wingdings</vt:lpstr>
      <vt:lpstr>自定义设计方案</vt:lpstr>
      <vt:lpstr>数 字 逻 辑 电 路</vt:lpstr>
      <vt:lpstr>2.2、组合逻辑电路的分析与设计</vt:lpstr>
      <vt:lpstr>PowerPoint 演示文稿</vt:lpstr>
      <vt:lpstr>1）穷举法（从输入推输出）</vt:lpstr>
      <vt:lpstr>2）逻辑代数法</vt:lpstr>
      <vt:lpstr>PowerPoint 演示文稿</vt:lpstr>
      <vt:lpstr>PowerPoint 演示文稿</vt:lpstr>
      <vt:lpstr>２.２.2　组合电路设计</vt:lpstr>
      <vt:lpstr>1）根据逻辑问题的描述写出逻辑表达式</vt:lpstr>
      <vt:lpstr>全加器Full-Adder </vt:lpstr>
      <vt:lpstr>用“与或非”门实现全加器</vt:lpstr>
      <vt:lpstr>用“与或非”门实现全加器</vt:lpstr>
      <vt:lpstr>设计例1：设计一个两位二进制数乘法器。</vt:lpstr>
      <vt:lpstr>思考题：设计一个两位二进制数乘法器。</vt:lpstr>
      <vt:lpstr>（2）逻辑问题描述—简化真值表—逻辑表达式</vt:lpstr>
      <vt:lpstr>②由简化真值表直接写出逻辑表达式</vt:lpstr>
      <vt:lpstr>设计思考题： 码制转换电路</vt:lpstr>
      <vt:lpstr>第二步：按Y3、Y2、Y1和Y0分别填完卡诺图</vt:lpstr>
      <vt:lpstr>第三步：找出最小覆盖并写出最简表达式</vt:lpstr>
      <vt:lpstr>（3）逻辑问题描述—逻辑表达式</vt:lpstr>
      <vt:lpstr>报警电路逻辑图</vt:lpstr>
      <vt:lpstr>2）逻辑电路的变换</vt:lpstr>
      <vt:lpstr>对应的二个不同的电路如下：</vt:lpstr>
      <vt:lpstr>（2）“或—与”电路变换为“或非—或非”电路</vt:lpstr>
      <vt:lpstr>（3）“与—或”电路变换为“与或非”电路</vt:lpstr>
      <vt:lpstr>（4）减少集成块的数量                  Reduce the Numbers of IC</vt:lpstr>
      <vt:lpstr>分析例1：分析如图逻辑电路。</vt:lpstr>
      <vt:lpstr>分析例2：分析图示电路。</vt:lpstr>
      <vt:lpstr>分析例3：分析如图逻辑电路。</vt:lpstr>
      <vt:lpstr>3. 通过真值表来分析：</vt:lpstr>
      <vt:lpstr>PowerPoint 演示文稿</vt:lpstr>
      <vt:lpstr>设计例2：血液配型判别器。</vt:lpstr>
      <vt:lpstr>设计思考题：开关控制电路</vt:lpstr>
      <vt:lpstr>PowerPoint 演示文稿</vt:lpstr>
      <vt:lpstr>PowerPoint 演示文稿</vt:lpstr>
      <vt:lpstr>PowerPoint 演示文稿</vt:lpstr>
      <vt:lpstr> Verilog HDL程序结构</vt:lpstr>
      <vt:lpstr> Verilog HDL程序结构</vt:lpstr>
      <vt:lpstr> Verilog HDL程序结构</vt:lpstr>
      <vt:lpstr> Verilog HDL程序结构</vt:lpstr>
      <vt:lpstr> Verilog HDL程序结构</vt:lpstr>
      <vt:lpstr> Verilog HDL程序结构</vt:lpstr>
      <vt:lpstr>PowerPoint 演示文稿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同步时序电路的分析</dc:title>
  <dc:creator>mcx</dc:creator>
  <cp:lastModifiedBy>wang jinyu</cp:lastModifiedBy>
  <cp:revision>341</cp:revision>
  <dcterms:created xsi:type="dcterms:W3CDTF">2002-09-09T07:46:00Z</dcterms:created>
  <dcterms:modified xsi:type="dcterms:W3CDTF">2025-03-12T03:06:07Z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2052-11.8.2.10393</vt:lpwstr>
  </property>
  <property fmtid="{D5CDD505-2E9C-101B-9397-08002B2CF9AE}" pid="3" name="ICV">
    <vt:lpwstr>76C7E1550ED74E03A73617173E4B9CD1</vt:lpwstr>
  </property>
</Properties>
</file>